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1"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C6FAF1-0C25-49FE-B849-16963CC06C1A}" type="datetimeFigureOut">
              <a:rPr lang="en-IN" smtClean="0"/>
              <a:t>20-04-2026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207E1C-5A12-4493-BE60-2FF88CD1A835}" type="slidenum">
              <a:rPr lang="en-IN" smtClean="0"/>
              <a:t>‹#›</a:t>
            </a:fld>
            <a:endParaRPr lang="en-IN"/>
          </a:p>
        </p:txBody>
      </p:sp>
    </p:spTree>
    <p:extLst>
      <p:ext uri="{BB962C8B-B14F-4D97-AF65-F5344CB8AC3E}">
        <p14:creationId xmlns:p14="http://schemas.microsoft.com/office/powerpoint/2010/main" val="1231904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www.mdpi.com/2078-2489/16/12/1036" TargetMode="External"/><Relationship Id="rId3" Type="http://schemas.openxmlformats.org/officeDocument/2006/relationships/hyperlink" Target="https://zerothreat.ai/blog/best-free-wordpress-vulnerability-scanners" TargetMode="External"/><Relationship Id="rId7" Type="http://schemas.openxmlformats.org/officeDocument/2006/relationships/hyperlink" Target="https://link.springer.com/article/10.1007/s10207-024-00848-6"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peerj.com/articles/cs-2320/" TargetMode="External"/><Relationship Id="rId5" Type="http://schemas.openxmlformats.org/officeDocument/2006/relationships/hyperlink" Target="https://support.google.com/legal/answer/3463239?hl=en-IN" TargetMode="External"/><Relationship Id="rId4" Type="http://schemas.openxmlformats.org/officeDocument/2006/relationships/hyperlink" Target="https://link.springer.com/article/10.1007/s44196-024-00539-z"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However, this flexibility indicates a great security risk since third-party developers, unlike in-house developers, might not be experienced, as they may not be familiar with security. The vulnerabilities of most of the plugins are SQL, cross-site scripting (XSS), and a weak authentication system.</a:t>
            </a:r>
          </a:p>
          <a:p>
            <a:r>
              <a:rPr lang="en-IN" sz="1200" b="1" kern="1200" dirty="0">
                <a:solidFill>
                  <a:schemeClr val="tx1"/>
                </a:solidFill>
                <a:effectLst/>
                <a:latin typeface="+mn-lt"/>
                <a:ea typeface="+mn-ea"/>
                <a:cs typeface="+mn-cs"/>
              </a:rPr>
              <a:t>Figure 1: Vulnerability Detection System</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(Source: zerothreat.ai, 2025)</a:t>
            </a:r>
          </a:p>
          <a:p>
            <a:r>
              <a:rPr lang="en-IN" sz="1200" kern="1200" dirty="0">
                <a:solidFill>
                  <a:schemeClr val="tx1"/>
                </a:solidFill>
                <a:effectLst/>
                <a:latin typeface="+mn-lt"/>
                <a:ea typeface="+mn-ea"/>
                <a:cs typeface="+mn-cs"/>
              </a:rPr>
              <a:t>Attackers have the ability to infiltrate sites, steal sensitive information or disrupt normal activities. Conventional security measures largely depend on signature-based and rule-based methods of detection that are not efficient in detecting new or novel threats [1]. More advanced, dynamic, and proactive methods are anticipated to guarantee the safety and integrity of the WordPress ecosystems.</a:t>
            </a:r>
          </a:p>
          <a:p>
            <a:endParaRPr lang="en-IN" dirty="0"/>
          </a:p>
        </p:txBody>
      </p:sp>
      <p:sp>
        <p:nvSpPr>
          <p:cNvPr id="4" name="Slide Number Placeholder 3"/>
          <p:cNvSpPr>
            <a:spLocks noGrp="1"/>
          </p:cNvSpPr>
          <p:nvPr>
            <p:ph type="sldNum" sz="quarter" idx="5"/>
          </p:nvPr>
        </p:nvSpPr>
        <p:spPr/>
        <p:txBody>
          <a:bodyPr/>
          <a:lstStyle/>
          <a:p>
            <a:fld id="{4D207E1C-5A12-4493-BE60-2FF88CD1A835}" type="slidenum">
              <a:rPr lang="en-IN" smtClean="0"/>
              <a:t>2</a:t>
            </a:fld>
            <a:endParaRPr lang="en-IN"/>
          </a:p>
        </p:txBody>
      </p:sp>
    </p:spTree>
    <p:extLst>
      <p:ext uri="{BB962C8B-B14F-4D97-AF65-F5344CB8AC3E}">
        <p14:creationId xmlns:p14="http://schemas.microsoft.com/office/powerpoint/2010/main" val="105737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Consequently, the emergence of threats is easily detected without being noticed before they are exploited. Moreover, manual code review procedures are slow, resource-intensive and unfeasible in terms of sampling the increasing number of plugins in the WordPress system. </a:t>
            </a:r>
          </a:p>
          <a:p>
            <a:r>
              <a:rPr lang="en-IN" sz="1200" b="1" kern="1200" dirty="0">
                <a:solidFill>
                  <a:schemeClr val="tx1"/>
                </a:solidFill>
                <a:effectLst/>
                <a:latin typeface="+mn-lt"/>
                <a:ea typeface="+mn-ea"/>
                <a:cs typeface="+mn-cs"/>
              </a:rPr>
              <a:t>Figure 2: AI-Based VDS for WordPress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(Source: springer.com, 2025)</a:t>
            </a:r>
          </a:p>
          <a:p>
            <a:r>
              <a:rPr lang="en-IN" sz="1200" kern="1200" dirty="0">
                <a:solidFill>
                  <a:schemeClr val="tx1"/>
                </a:solidFill>
                <a:effectLst/>
                <a:latin typeface="+mn-lt"/>
                <a:ea typeface="+mn-ea"/>
                <a:cs typeface="+mn-cs"/>
              </a:rPr>
              <a:t>Even the current automated tools cannot detect sophisticated vulnerabilities introduced into massive codebases with enough accuracy, resulting in false positives and false negatives. This reveals a severe research gap, the absence of smart, auto-AI capable of learning through data and suit in response to new vulnerability trends [2]. This is a gap that needs to be addressed in order to enhance the accuracy, efficiency and scalability of vulnerability detection in WordPress plugins.</a:t>
            </a:r>
          </a:p>
          <a:p>
            <a:endParaRPr lang="en-IN" dirty="0"/>
          </a:p>
        </p:txBody>
      </p:sp>
      <p:sp>
        <p:nvSpPr>
          <p:cNvPr id="4" name="Slide Number Placeholder 3"/>
          <p:cNvSpPr>
            <a:spLocks noGrp="1"/>
          </p:cNvSpPr>
          <p:nvPr>
            <p:ph type="sldNum" sz="quarter" idx="5"/>
          </p:nvPr>
        </p:nvSpPr>
        <p:spPr/>
        <p:txBody>
          <a:bodyPr/>
          <a:lstStyle/>
          <a:p>
            <a:fld id="{4D207E1C-5A12-4493-BE60-2FF88CD1A835}" type="slidenum">
              <a:rPr lang="en-IN" smtClean="0"/>
              <a:t>3</a:t>
            </a:fld>
            <a:endParaRPr lang="en-IN"/>
          </a:p>
        </p:txBody>
      </p:sp>
    </p:spTree>
    <p:extLst>
      <p:ext uri="{BB962C8B-B14F-4D97-AF65-F5344CB8AC3E}">
        <p14:creationId xmlns:p14="http://schemas.microsoft.com/office/powerpoint/2010/main" val="1516460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lvl="0"/>
            <a:r>
              <a:rPr lang="en-IN" sz="1200" u="none" strike="noStrike" kern="1200" dirty="0">
                <a:solidFill>
                  <a:schemeClr val="tx1"/>
                </a:solidFill>
                <a:effectLst/>
                <a:latin typeface="+mn-lt"/>
                <a:ea typeface="+mn-ea"/>
                <a:cs typeface="+mn-cs"/>
              </a:rPr>
              <a:t>To create a machine learning based model to identify vulnerabilities in the code of the plug-in.</a:t>
            </a:r>
          </a:p>
          <a:p>
            <a:pPr lvl="0"/>
            <a:r>
              <a:rPr lang="en-IN" sz="1200" u="none" strike="noStrike" kern="1200" dirty="0">
                <a:solidFill>
                  <a:schemeClr val="tx1"/>
                </a:solidFill>
                <a:effectLst/>
                <a:latin typeface="+mn-lt"/>
                <a:ea typeface="+mn-ea"/>
                <a:cs typeface="+mn-cs"/>
              </a:rPr>
              <a:t>To install an automated system of vulnerability scanning as a prototype.</a:t>
            </a:r>
          </a:p>
          <a:p>
            <a:pPr lvl="0"/>
            <a:r>
              <a:rPr lang="en-IN" sz="1200" u="none" strike="noStrike" kern="1200" dirty="0">
                <a:solidFill>
                  <a:schemeClr val="tx1"/>
                </a:solidFill>
                <a:effectLst/>
                <a:latin typeface="+mn-lt"/>
                <a:ea typeface="+mn-ea"/>
                <a:cs typeface="+mn-cs"/>
              </a:rPr>
              <a:t>To assess how the system works based on the measures of accuracy, precision, recall and F1-score.</a:t>
            </a:r>
          </a:p>
          <a:p>
            <a:endParaRPr lang="en-IN" dirty="0"/>
          </a:p>
        </p:txBody>
      </p:sp>
      <p:sp>
        <p:nvSpPr>
          <p:cNvPr id="4" name="Slide Number Placeholder 3"/>
          <p:cNvSpPr>
            <a:spLocks noGrp="1"/>
          </p:cNvSpPr>
          <p:nvPr>
            <p:ph type="sldNum" sz="quarter" idx="5"/>
          </p:nvPr>
        </p:nvSpPr>
        <p:spPr/>
        <p:txBody>
          <a:bodyPr/>
          <a:lstStyle/>
          <a:p>
            <a:fld id="{4D207E1C-5A12-4493-BE60-2FF88CD1A835}" type="slidenum">
              <a:rPr lang="en-IN" smtClean="0"/>
              <a:t>4</a:t>
            </a:fld>
            <a:endParaRPr lang="en-IN"/>
          </a:p>
        </p:txBody>
      </p:sp>
    </p:spTree>
    <p:extLst>
      <p:ext uri="{BB962C8B-B14F-4D97-AF65-F5344CB8AC3E}">
        <p14:creationId xmlns:p14="http://schemas.microsoft.com/office/powerpoint/2010/main" val="1170672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Even though these methods are highly adopted, they do not necessarily identify sophisticated or novel vulnerabilities. </a:t>
            </a:r>
          </a:p>
          <a:p>
            <a:r>
              <a:rPr lang="en-IN" sz="1200" b="1" kern="1200" dirty="0">
                <a:solidFill>
                  <a:schemeClr val="tx1"/>
                </a:solidFill>
                <a:effectLst/>
                <a:latin typeface="+mn-lt"/>
                <a:ea typeface="+mn-ea"/>
                <a:cs typeface="+mn-cs"/>
              </a:rPr>
              <a:t>Figure 3: Uploading Vulnerability using WordPress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(Source: google.com, 2026)</a:t>
            </a:r>
          </a:p>
          <a:p>
            <a:r>
              <a:rPr lang="en-IN" sz="1200" kern="1200" dirty="0">
                <a:solidFill>
                  <a:schemeClr val="tx1"/>
                </a:solidFill>
                <a:effectLst/>
                <a:latin typeface="+mn-lt"/>
                <a:ea typeface="+mn-ea"/>
                <a:cs typeface="+mn-cs"/>
              </a:rPr>
              <a:t>Recent research has examined how machine learning and deep learning methods can help to enhance detection accuracy. Those methodologies analyse the code patterns and rely on the historical data on vulnerabilities to find potential threats. However, most of the existing literature discusses generic software systems but does not focus on the specifics of the WordPress world of plug-ins.</a:t>
            </a:r>
          </a:p>
          <a:p>
            <a:endParaRPr lang="en-IN" dirty="0"/>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Positive developments in machine learning are still likely, particularly in detecting disguised patterns and unknown weaknesses. Nonetheless, it has not been studied extensively in the context of WordPress plugins. This introduces uncommon challenges as they consist of modules, have different Coding, and are developed at a very quick rate. This leaves a serious research gap in the application of AI-based methods to the detection of vulnerabilities at the level of plug-ins. The proposed research seeks to fill this gap by creating a specialised AI tool that scans White Hat WordPress plugin code and enhances vulnerability detection rates.</a:t>
            </a:r>
          </a:p>
          <a:p>
            <a:endParaRPr lang="en-IN" dirty="0"/>
          </a:p>
        </p:txBody>
      </p:sp>
      <p:sp>
        <p:nvSpPr>
          <p:cNvPr id="4" name="Slide Number Placeholder 3"/>
          <p:cNvSpPr>
            <a:spLocks noGrp="1"/>
          </p:cNvSpPr>
          <p:nvPr>
            <p:ph type="sldNum" sz="quarter" idx="5"/>
          </p:nvPr>
        </p:nvSpPr>
        <p:spPr/>
        <p:txBody>
          <a:bodyPr/>
          <a:lstStyle/>
          <a:p>
            <a:fld id="{4D207E1C-5A12-4493-BE60-2FF88CD1A835}" type="slidenum">
              <a:rPr lang="en-IN" smtClean="0"/>
              <a:t>5</a:t>
            </a:fld>
            <a:endParaRPr lang="en-IN"/>
          </a:p>
        </p:txBody>
      </p:sp>
    </p:spTree>
    <p:extLst>
      <p:ext uri="{BB962C8B-B14F-4D97-AF65-F5344CB8AC3E}">
        <p14:creationId xmlns:p14="http://schemas.microsoft.com/office/powerpoint/2010/main" val="15853344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Figure 4: Methodology for Vulnerability Detection</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(Source: peerj.com, 2025)</a:t>
            </a:r>
          </a:p>
          <a:p>
            <a:r>
              <a:rPr lang="en-IN" sz="1200" kern="1200" dirty="0">
                <a:solidFill>
                  <a:schemeClr val="tx1"/>
                </a:solidFill>
                <a:effectLst/>
                <a:latin typeface="+mn-lt"/>
                <a:ea typeface="+mn-ea"/>
                <a:cs typeface="+mn-cs"/>
              </a:rPr>
              <a:t>The detection model is trained using machine learning that includes random forest and support vector machine. A prototype system is installed to scan the code in the plugins and establish vulnerabilities [4]. Accuracy, precision, recall, and F1-score are used as metrics to assess the performance of the system and make sure it is effective and reliable.</a:t>
            </a:r>
          </a:p>
          <a:p>
            <a:endParaRPr lang="en-IN" dirty="0"/>
          </a:p>
        </p:txBody>
      </p:sp>
      <p:sp>
        <p:nvSpPr>
          <p:cNvPr id="4" name="Slide Number Placeholder 3"/>
          <p:cNvSpPr>
            <a:spLocks noGrp="1"/>
          </p:cNvSpPr>
          <p:nvPr>
            <p:ph type="sldNum" sz="quarter" idx="5"/>
          </p:nvPr>
        </p:nvSpPr>
        <p:spPr/>
        <p:txBody>
          <a:bodyPr/>
          <a:lstStyle/>
          <a:p>
            <a:fld id="{4D207E1C-5A12-4493-BE60-2FF88CD1A835}" type="slidenum">
              <a:rPr lang="en-IN" smtClean="0"/>
              <a:t>6</a:t>
            </a:fld>
            <a:endParaRPr lang="en-IN"/>
          </a:p>
        </p:txBody>
      </p:sp>
    </p:spTree>
    <p:extLst>
      <p:ext uri="{BB962C8B-B14F-4D97-AF65-F5344CB8AC3E}">
        <p14:creationId xmlns:p14="http://schemas.microsoft.com/office/powerpoint/2010/main" val="3183394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Figure 5: Planning of AI-Based Vulnerability Detection</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(Source: springer.com, 2024)</a:t>
            </a:r>
          </a:p>
          <a:p>
            <a:r>
              <a:rPr lang="en-IN" sz="1200" kern="1200">
                <a:solidFill>
                  <a:schemeClr val="tx1"/>
                </a:solidFill>
                <a:effectLst/>
                <a:latin typeface="+mn-lt"/>
                <a:ea typeface="+mn-ea"/>
                <a:cs typeface="+mn-cs"/>
              </a:rPr>
              <a:t>Another part is the training and formulation of the ML models and the system which is the prototype.  Testing </a:t>
            </a:r>
            <a:r>
              <a:rPr lang="en-IN" sz="1200" kern="1200" dirty="0">
                <a:solidFill>
                  <a:schemeClr val="tx1"/>
                </a:solidFill>
                <a:effectLst/>
                <a:latin typeface="+mn-lt"/>
                <a:ea typeface="+mn-ea"/>
                <a:cs typeface="+mn-cs"/>
              </a:rPr>
              <a:t>and evaluation are also conducted, wherein the performance of the system is assessed [5]. The main tools needed consist of Python programming and machine learning software (Scikit-learn, TensorFlow). Also, a WordPress testing environment to replicate real-life conditions and ensure that the proposed system is effective.</a:t>
            </a:r>
          </a:p>
          <a:p>
            <a:endParaRPr lang="en-IN" dirty="0"/>
          </a:p>
        </p:txBody>
      </p:sp>
      <p:sp>
        <p:nvSpPr>
          <p:cNvPr id="4" name="Slide Number Placeholder 3"/>
          <p:cNvSpPr>
            <a:spLocks noGrp="1"/>
          </p:cNvSpPr>
          <p:nvPr>
            <p:ph type="sldNum" sz="quarter" idx="5"/>
          </p:nvPr>
        </p:nvSpPr>
        <p:spPr/>
        <p:txBody>
          <a:bodyPr/>
          <a:lstStyle/>
          <a:p>
            <a:fld id="{4D207E1C-5A12-4493-BE60-2FF88CD1A835}" type="slidenum">
              <a:rPr lang="en-IN" smtClean="0"/>
              <a:t>7</a:t>
            </a:fld>
            <a:endParaRPr lang="en-IN"/>
          </a:p>
        </p:txBody>
      </p:sp>
    </p:spTree>
    <p:extLst>
      <p:ext uri="{BB962C8B-B14F-4D97-AF65-F5344CB8AC3E}">
        <p14:creationId xmlns:p14="http://schemas.microsoft.com/office/powerpoint/2010/main" val="1369289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helps developers identify and resolve security problems before deployment and minimize risks of cyberattacks and data breaches. </a:t>
            </a:r>
          </a:p>
          <a:p>
            <a:r>
              <a:rPr lang="en-IN" sz="1200" b="1" kern="1200" dirty="0">
                <a:solidFill>
                  <a:schemeClr val="tx1"/>
                </a:solidFill>
                <a:effectLst/>
                <a:latin typeface="+mn-lt"/>
                <a:ea typeface="+mn-ea"/>
                <a:cs typeface="+mn-cs"/>
              </a:rPr>
              <a:t>Figure 6: Impact of VDS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(Source: mdpi.com, 2025)</a:t>
            </a:r>
          </a:p>
          <a:p>
            <a:r>
              <a:rPr lang="en-IN" sz="1200" kern="1200" dirty="0">
                <a:solidFill>
                  <a:schemeClr val="tx1"/>
                </a:solidFill>
                <a:effectLst/>
                <a:latin typeface="+mn-lt"/>
                <a:ea typeface="+mn-ea"/>
                <a:cs typeface="+mn-cs"/>
              </a:rPr>
              <a:t>Moreover, the system leads to the development of AI use in cybersecurity by showing how machine learning methods enhance the accuracy of vulnerability detection. It further lowers the use of manual review of codes, consuming less time and resources and is highly scalable [6]. The project, in general, assists in the creation of more secure web applications, as well as encourages proactive security in software development.</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system can also give false positives and false negatives, and this limits the accuracy of the results. The other weakness is that machine learning models might fail to </a:t>
            </a:r>
            <a:r>
              <a:rPr lang="en-IN" sz="1200" kern="1200" dirty="0" err="1">
                <a:solidFill>
                  <a:schemeClr val="tx1"/>
                </a:solidFill>
                <a:effectLst/>
                <a:latin typeface="+mn-lt"/>
                <a:ea typeface="+mn-ea"/>
                <a:cs typeface="+mn-cs"/>
              </a:rPr>
              <a:t>analyze</a:t>
            </a:r>
            <a:r>
              <a:rPr lang="en-IN" sz="1200" kern="1200" dirty="0">
                <a:solidFill>
                  <a:schemeClr val="tx1"/>
                </a:solidFill>
                <a:effectLst/>
                <a:latin typeface="+mn-lt"/>
                <a:ea typeface="+mn-ea"/>
                <a:cs typeface="+mn-cs"/>
              </a:rPr>
              <a:t> the very complex or obfuscated code structure. Moreover, the system is WordPress-specific and might not be directly used on other platforms without modification.</a:t>
            </a:r>
            <a:endParaRPr lang="en-IN" dirty="0"/>
          </a:p>
        </p:txBody>
      </p:sp>
      <p:sp>
        <p:nvSpPr>
          <p:cNvPr id="4" name="Slide Number Placeholder 3"/>
          <p:cNvSpPr>
            <a:spLocks noGrp="1"/>
          </p:cNvSpPr>
          <p:nvPr>
            <p:ph type="sldNum" sz="quarter" idx="5"/>
          </p:nvPr>
        </p:nvSpPr>
        <p:spPr/>
        <p:txBody>
          <a:bodyPr/>
          <a:lstStyle/>
          <a:p>
            <a:fld id="{4D207E1C-5A12-4493-BE60-2FF88CD1A835}" type="slidenum">
              <a:rPr lang="en-IN" smtClean="0"/>
              <a:t>8</a:t>
            </a:fld>
            <a:endParaRPr lang="en-IN"/>
          </a:p>
        </p:txBody>
      </p:sp>
    </p:spTree>
    <p:extLst>
      <p:ext uri="{BB962C8B-B14F-4D97-AF65-F5344CB8AC3E}">
        <p14:creationId xmlns:p14="http://schemas.microsoft.com/office/powerpoint/2010/main" val="1202614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Lin, J.W., Jones, E.K., Jasper, D.J., Ho, E.J.S., Wu, A., Yang, A.T., Perry, N., Zou, A., Fredrikson, M., Kolter, J.Z. and Liang, P., 2025. Comparing AI Agents to Cybersecurity Professionals in Real-World Penetration Testing. </a:t>
            </a:r>
            <a:r>
              <a:rPr lang="en-IN" sz="1200" kern="1200" dirty="0" err="1">
                <a:solidFill>
                  <a:schemeClr val="tx1"/>
                </a:solidFill>
                <a:effectLst/>
                <a:latin typeface="+mn-lt"/>
                <a:ea typeface="+mn-ea"/>
                <a:cs typeface="+mn-cs"/>
              </a:rPr>
              <a:t>arXiv</a:t>
            </a:r>
            <a:r>
              <a:rPr lang="en-IN" sz="1200" kern="1200" dirty="0">
                <a:solidFill>
                  <a:schemeClr val="tx1"/>
                </a:solidFill>
                <a:effectLst/>
                <a:latin typeface="+mn-lt"/>
                <a:ea typeface="+mn-ea"/>
                <a:cs typeface="+mn-cs"/>
              </a:rPr>
              <a:t> preprint arXiv:2512.09882.</a:t>
            </a:r>
          </a:p>
          <a:p>
            <a:r>
              <a:rPr lang="en-IN" sz="1200" kern="1200" dirty="0">
                <a:solidFill>
                  <a:schemeClr val="tx1"/>
                </a:solidFill>
                <a:effectLst/>
                <a:latin typeface="+mn-lt"/>
                <a:ea typeface="+mn-ea"/>
                <a:cs typeface="+mn-cs"/>
              </a:rPr>
              <a:t>[5] </a:t>
            </a:r>
            <a:r>
              <a:rPr lang="en-IN" sz="1200" kern="1200" dirty="0" err="1">
                <a:solidFill>
                  <a:schemeClr val="tx1"/>
                </a:solidFill>
                <a:effectLst/>
                <a:latin typeface="+mn-lt"/>
                <a:ea typeface="+mn-ea"/>
                <a:cs typeface="+mn-cs"/>
              </a:rPr>
              <a:t>Wlasinsky</a:t>
            </a:r>
            <a:r>
              <a:rPr lang="en-IN" sz="1200" kern="1200" dirty="0">
                <a:solidFill>
                  <a:schemeClr val="tx1"/>
                </a:solidFill>
                <a:effectLst/>
                <a:latin typeface="+mn-lt"/>
                <a:ea typeface="+mn-ea"/>
                <a:cs typeface="+mn-cs"/>
              </a:rPr>
              <a:t>, O. and </a:t>
            </a:r>
            <a:r>
              <a:rPr lang="en-IN" sz="1200" kern="1200" dirty="0" err="1">
                <a:solidFill>
                  <a:schemeClr val="tx1"/>
                </a:solidFill>
                <a:effectLst/>
                <a:latin typeface="+mn-lt"/>
                <a:ea typeface="+mn-ea"/>
                <a:cs typeface="+mn-cs"/>
              </a:rPr>
              <a:t>Gromenskov</a:t>
            </a:r>
            <a:r>
              <a:rPr lang="en-IN" sz="1200" kern="1200" dirty="0">
                <a:solidFill>
                  <a:schemeClr val="tx1"/>
                </a:solidFill>
                <a:effectLst/>
                <a:latin typeface="+mn-lt"/>
                <a:ea typeface="+mn-ea"/>
                <a:cs typeface="+mn-cs"/>
              </a:rPr>
              <a:t>, T., 2024. Advancing digital frontiers: Developing an AI-Driven website for enhanced user experience and efficiency. International Journal of Educational Technology and Artificial Intelligence, 3(2), pp.54-62.</a:t>
            </a:r>
          </a:p>
          <a:p>
            <a:r>
              <a:rPr lang="en-IN" sz="1200" kern="1200" dirty="0">
                <a:solidFill>
                  <a:schemeClr val="tx1"/>
                </a:solidFill>
                <a:effectLst/>
                <a:latin typeface="+mn-lt"/>
                <a:ea typeface="+mn-ea"/>
                <a:cs typeface="+mn-cs"/>
              </a:rPr>
              <a:t>[6] Sánchez, G., Olayinka, O. and </a:t>
            </a:r>
            <a:r>
              <a:rPr lang="en-IN" sz="1200" kern="1200" dirty="0" err="1">
                <a:solidFill>
                  <a:schemeClr val="tx1"/>
                </a:solidFill>
                <a:effectLst/>
                <a:latin typeface="+mn-lt"/>
                <a:ea typeface="+mn-ea"/>
                <a:cs typeface="+mn-cs"/>
              </a:rPr>
              <a:t>Pasikhani</a:t>
            </a:r>
            <a:r>
              <a:rPr lang="en-IN" sz="1200" kern="1200" dirty="0">
                <a:solidFill>
                  <a:schemeClr val="tx1"/>
                </a:solidFill>
                <a:effectLst/>
                <a:latin typeface="+mn-lt"/>
                <a:ea typeface="+mn-ea"/>
                <a:cs typeface="+mn-cs"/>
              </a:rPr>
              <a:t>, A., 2024, October. Web application penetration testing with artificial intelligence: a systematic review. In 2024 22nd International Symposium on Network Computing and Applications (NCA) (pp. 236-245). IEEE.</a:t>
            </a:r>
          </a:p>
          <a:p>
            <a:r>
              <a:rPr lang="en-IN" sz="1200" b="1" i="1" kern="1200" dirty="0">
                <a:solidFill>
                  <a:schemeClr val="tx1"/>
                </a:solidFill>
                <a:effectLst/>
                <a:latin typeface="+mn-lt"/>
                <a:ea typeface="+mn-ea"/>
                <a:cs typeface="+mn-cs"/>
              </a:rPr>
              <a:t>Image Citations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zerothreat.ai, 2025.</a:t>
            </a:r>
            <a:r>
              <a:rPr lang="en-IN" sz="1200" b="1" i="1" kern="1200" dirty="0">
                <a:solidFill>
                  <a:schemeClr val="tx1"/>
                </a:solidFill>
                <a:effectLst/>
                <a:latin typeface="+mn-lt"/>
                <a:ea typeface="+mn-ea"/>
                <a:cs typeface="+mn-cs"/>
              </a:rPr>
              <a:t> ZEROTHREAT.AI</a:t>
            </a:r>
            <a:r>
              <a:rPr lang="en-IN" sz="1200" kern="1200" dirty="0">
                <a:solidFill>
                  <a:schemeClr val="tx1"/>
                </a:solidFill>
                <a:effectLst/>
                <a:latin typeface="+mn-lt"/>
                <a:ea typeface="+mn-ea"/>
                <a:cs typeface="+mn-cs"/>
              </a:rPr>
              <a:t> Available at: </a:t>
            </a:r>
            <a:r>
              <a:rPr lang="en-IN" sz="1200" kern="1200" dirty="0">
                <a:solidFill>
                  <a:schemeClr val="tx1"/>
                </a:solidFill>
                <a:effectLst/>
                <a:latin typeface="+mn-lt"/>
                <a:ea typeface="+mn-ea"/>
                <a:cs typeface="+mn-cs"/>
                <a:hlinkClick r:id="rId3"/>
              </a:rPr>
              <a:t>https://zerothreat.ai/blog/best-free-wordpress-vulnerability-scanners</a:t>
            </a:r>
            <a:r>
              <a:rPr lang="en-IN" sz="1200" kern="1200" dirty="0">
                <a:solidFill>
                  <a:schemeClr val="tx1"/>
                </a:solidFill>
                <a:effectLst/>
                <a:latin typeface="+mn-lt"/>
                <a:ea typeface="+mn-ea"/>
                <a:cs typeface="+mn-cs"/>
              </a:rPr>
              <a:t> [Accessed on: 21.3.2026]</a:t>
            </a:r>
          </a:p>
          <a:p>
            <a:r>
              <a:rPr lang="en-IN" sz="1200" kern="1200" dirty="0">
                <a:solidFill>
                  <a:schemeClr val="tx1"/>
                </a:solidFill>
                <a:effectLst/>
                <a:latin typeface="+mn-lt"/>
                <a:ea typeface="+mn-ea"/>
                <a:cs typeface="+mn-cs"/>
              </a:rPr>
              <a:t>springer.com, 2025.</a:t>
            </a:r>
            <a:r>
              <a:rPr lang="en-IN" sz="1200" b="1" i="1" kern="1200" dirty="0">
                <a:solidFill>
                  <a:schemeClr val="tx1"/>
                </a:solidFill>
                <a:effectLst/>
                <a:latin typeface="+mn-lt"/>
                <a:ea typeface="+mn-ea"/>
                <a:cs typeface="+mn-cs"/>
              </a:rPr>
              <a:t> SPRINGER.COM</a:t>
            </a:r>
            <a:r>
              <a:rPr lang="en-IN" sz="1200" kern="1200" dirty="0">
                <a:solidFill>
                  <a:schemeClr val="tx1"/>
                </a:solidFill>
                <a:effectLst/>
                <a:latin typeface="+mn-lt"/>
                <a:ea typeface="+mn-ea"/>
                <a:cs typeface="+mn-cs"/>
              </a:rPr>
              <a:t> Available at: </a:t>
            </a:r>
            <a:r>
              <a:rPr lang="en-IN" sz="1200" kern="1200" dirty="0">
                <a:solidFill>
                  <a:schemeClr val="tx1"/>
                </a:solidFill>
                <a:effectLst/>
                <a:latin typeface="+mn-lt"/>
                <a:ea typeface="+mn-ea"/>
                <a:cs typeface="+mn-cs"/>
                <a:hlinkClick r:id="rId4"/>
              </a:rPr>
              <a:t>https://link.springer.com/article/10.1007/s44196-024-00539-z</a:t>
            </a:r>
            <a:r>
              <a:rPr lang="en-IN" sz="1200" kern="1200" dirty="0">
                <a:solidFill>
                  <a:schemeClr val="tx1"/>
                </a:solidFill>
                <a:effectLst/>
                <a:latin typeface="+mn-lt"/>
                <a:ea typeface="+mn-ea"/>
                <a:cs typeface="+mn-cs"/>
              </a:rPr>
              <a:t> [Accessed on: 21.3.2026]</a:t>
            </a:r>
          </a:p>
          <a:p>
            <a:r>
              <a:rPr lang="en-IN" sz="1200" kern="1200" dirty="0">
                <a:solidFill>
                  <a:schemeClr val="tx1"/>
                </a:solidFill>
                <a:effectLst/>
                <a:latin typeface="+mn-lt"/>
                <a:ea typeface="+mn-ea"/>
                <a:cs typeface="+mn-cs"/>
              </a:rPr>
              <a:t>google.com, 2026.</a:t>
            </a:r>
            <a:r>
              <a:rPr lang="en-IN" sz="1200" b="1" i="1" kern="1200" dirty="0">
                <a:solidFill>
                  <a:schemeClr val="tx1"/>
                </a:solidFill>
                <a:effectLst/>
                <a:latin typeface="+mn-lt"/>
                <a:ea typeface="+mn-ea"/>
                <a:cs typeface="+mn-cs"/>
              </a:rPr>
              <a:t> GOOGLE.COM</a:t>
            </a:r>
            <a:r>
              <a:rPr lang="en-IN" sz="1200" kern="1200" dirty="0">
                <a:solidFill>
                  <a:schemeClr val="tx1"/>
                </a:solidFill>
                <a:effectLst/>
                <a:latin typeface="+mn-lt"/>
                <a:ea typeface="+mn-ea"/>
                <a:cs typeface="+mn-cs"/>
              </a:rPr>
              <a:t> Available at: </a:t>
            </a:r>
            <a:r>
              <a:rPr lang="en-IN" sz="1200" kern="1200" dirty="0">
                <a:solidFill>
                  <a:schemeClr val="tx1"/>
                </a:solidFill>
                <a:effectLst/>
                <a:latin typeface="+mn-lt"/>
                <a:ea typeface="+mn-ea"/>
                <a:cs typeface="+mn-cs"/>
                <a:hlinkClick r:id="rId5"/>
              </a:rPr>
              <a:t>https://support.google.com/legal/answer/3463239?hl=en-IN</a:t>
            </a:r>
            <a:r>
              <a:rPr lang="en-IN" sz="1200" kern="1200" dirty="0">
                <a:solidFill>
                  <a:schemeClr val="tx1"/>
                </a:solidFill>
                <a:effectLst/>
                <a:latin typeface="+mn-lt"/>
                <a:ea typeface="+mn-ea"/>
                <a:cs typeface="+mn-cs"/>
              </a:rPr>
              <a:t> [Accessed on: 21.3.2026]</a:t>
            </a:r>
          </a:p>
          <a:p>
            <a:r>
              <a:rPr lang="en-IN" sz="1200" kern="1200" dirty="0">
                <a:solidFill>
                  <a:schemeClr val="tx1"/>
                </a:solidFill>
                <a:effectLst/>
                <a:latin typeface="+mn-lt"/>
                <a:ea typeface="+mn-ea"/>
                <a:cs typeface="+mn-cs"/>
              </a:rPr>
              <a:t>zerothreat.ai, 2025.</a:t>
            </a:r>
            <a:r>
              <a:rPr lang="en-IN" sz="1200" b="1" i="1" kern="1200" dirty="0">
                <a:solidFill>
                  <a:schemeClr val="tx1"/>
                </a:solidFill>
                <a:effectLst/>
                <a:latin typeface="+mn-lt"/>
                <a:ea typeface="+mn-ea"/>
                <a:cs typeface="+mn-cs"/>
              </a:rPr>
              <a:t> ZEROTHREAT.AI</a:t>
            </a:r>
            <a:r>
              <a:rPr lang="en-IN" sz="1200" kern="1200" dirty="0">
                <a:solidFill>
                  <a:schemeClr val="tx1"/>
                </a:solidFill>
                <a:effectLst/>
                <a:latin typeface="+mn-lt"/>
                <a:ea typeface="+mn-ea"/>
                <a:cs typeface="+mn-cs"/>
              </a:rPr>
              <a:t> Available at: </a:t>
            </a:r>
            <a:r>
              <a:rPr lang="en-IN" sz="1200" kern="1200" dirty="0">
                <a:solidFill>
                  <a:schemeClr val="tx1"/>
                </a:solidFill>
                <a:effectLst/>
                <a:latin typeface="+mn-lt"/>
                <a:ea typeface="+mn-ea"/>
                <a:cs typeface="+mn-cs"/>
                <a:hlinkClick r:id="rId6"/>
              </a:rPr>
              <a:t>https://peerj.com/articles/cs-2320/</a:t>
            </a:r>
            <a:r>
              <a:rPr lang="en-IN" sz="1200" kern="1200" dirty="0">
                <a:solidFill>
                  <a:schemeClr val="tx1"/>
                </a:solidFill>
                <a:effectLst/>
                <a:latin typeface="+mn-lt"/>
                <a:ea typeface="+mn-ea"/>
                <a:cs typeface="+mn-cs"/>
              </a:rPr>
              <a:t> [Accessed on: 21.3.2026]</a:t>
            </a:r>
          </a:p>
          <a:p>
            <a:r>
              <a:rPr lang="en-IN" sz="1200" kern="1200" dirty="0">
                <a:solidFill>
                  <a:schemeClr val="tx1"/>
                </a:solidFill>
                <a:effectLst/>
                <a:latin typeface="+mn-lt"/>
                <a:ea typeface="+mn-ea"/>
                <a:cs typeface="+mn-cs"/>
              </a:rPr>
              <a:t>peerj.com, 2025.</a:t>
            </a:r>
            <a:r>
              <a:rPr lang="en-IN" sz="1200" b="1" i="1" kern="1200" dirty="0">
                <a:solidFill>
                  <a:schemeClr val="tx1"/>
                </a:solidFill>
                <a:effectLst/>
                <a:latin typeface="+mn-lt"/>
                <a:ea typeface="+mn-ea"/>
                <a:cs typeface="+mn-cs"/>
              </a:rPr>
              <a:t> PEERJ.COM</a:t>
            </a:r>
            <a:r>
              <a:rPr lang="en-IN" sz="1200" kern="1200" dirty="0">
                <a:solidFill>
                  <a:schemeClr val="tx1"/>
                </a:solidFill>
                <a:effectLst/>
                <a:latin typeface="+mn-lt"/>
                <a:ea typeface="+mn-ea"/>
                <a:cs typeface="+mn-cs"/>
              </a:rPr>
              <a:t> Available at: </a:t>
            </a:r>
            <a:r>
              <a:rPr lang="en-IN" sz="1200" kern="1200" dirty="0">
                <a:solidFill>
                  <a:schemeClr val="tx1"/>
                </a:solidFill>
                <a:effectLst/>
                <a:latin typeface="+mn-lt"/>
                <a:ea typeface="+mn-ea"/>
                <a:cs typeface="+mn-cs"/>
                <a:hlinkClick r:id="rId3"/>
              </a:rPr>
              <a:t>https://zerothreat.ai/blog/best-free-wordpress-vulnerability-scanners</a:t>
            </a:r>
            <a:r>
              <a:rPr lang="en-IN" sz="1200" kern="1200" dirty="0">
                <a:solidFill>
                  <a:schemeClr val="tx1"/>
                </a:solidFill>
                <a:effectLst/>
                <a:latin typeface="+mn-lt"/>
                <a:ea typeface="+mn-ea"/>
                <a:cs typeface="+mn-cs"/>
              </a:rPr>
              <a:t> [Accessed on: 21.3.2026]</a:t>
            </a:r>
          </a:p>
          <a:p>
            <a:r>
              <a:rPr lang="en-IN" sz="1200" kern="1200" dirty="0">
                <a:solidFill>
                  <a:schemeClr val="tx1"/>
                </a:solidFill>
                <a:effectLst/>
                <a:latin typeface="+mn-lt"/>
                <a:ea typeface="+mn-ea"/>
                <a:cs typeface="+mn-cs"/>
              </a:rPr>
              <a:t>springer.com, 2024.</a:t>
            </a:r>
            <a:r>
              <a:rPr lang="en-IN" sz="1200" b="1" i="1" kern="1200" dirty="0">
                <a:solidFill>
                  <a:schemeClr val="tx1"/>
                </a:solidFill>
                <a:effectLst/>
                <a:latin typeface="+mn-lt"/>
                <a:ea typeface="+mn-ea"/>
                <a:cs typeface="+mn-cs"/>
              </a:rPr>
              <a:t> SPRINGER.COM</a:t>
            </a:r>
            <a:r>
              <a:rPr lang="en-IN" sz="1200" kern="1200" dirty="0">
                <a:solidFill>
                  <a:schemeClr val="tx1"/>
                </a:solidFill>
                <a:effectLst/>
                <a:latin typeface="+mn-lt"/>
                <a:ea typeface="+mn-ea"/>
                <a:cs typeface="+mn-cs"/>
              </a:rPr>
              <a:t> Available at: </a:t>
            </a:r>
            <a:r>
              <a:rPr lang="en-IN" sz="1200" kern="1200" dirty="0">
                <a:solidFill>
                  <a:schemeClr val="tx1"/>
                </a:solidFill>
                <a:effectLst/>
                <a:latin typeface="+mn-lt"/>
                <a:ea typeface="+mn-ea"/>
                <a:cs typeface="+mn-cs"/>
                <a:hlinkClick r:id="rId7"/>
              </a:rPr>
              <a:t>https://link.springer.com/article/10.1007/s10207-024-00848-6</a:t>
            </a:r>
            <a:r>
              <a:rPr lang="en-IN" sz="1200" kern="1200" dirty="0">
                <a:solidFill>
                  <a:schemeClr val="tx1"/>
                </a:solidFill>
                <a:effectLst/>
                <a:latin typeface="+mn-lt"/>
                <a:ea typeface="+mn-ea"/>
                <a:cs typeface="+mn-cs"/>
              </a:rPr>
              <a:t> [Accessed on: 21.3.2026]</a:t>
            </a:r>
          </a:p>
          <a:p>
            <a:r>
              <a:rPr lang="en-IN" sz="1200" kern="1200" dirty="0">
                <a:solidFill>
                  <a:schemeClr val="tx1"/>
                </a:solidFill>
                <a:effectLst/>
                <a:latin typeface="+mn-lt"/>
                <a:ea typeface="+mn-ea"/>
                <a:cs typeface="+mn-cs"/>
              </a:rPr>
              <a:t>mdpi.com, 2025.</a:t>
            </a:r>
            <a:r>
              <a:rPr lang="en-IN" sz="1200" b="1" i="1" kern="1200" dirty="0">
                <a:solidFill>
                  <a:schemeClr val="tx1"/>
                </a:solidFill>
                <a:effectLst/>
                <a:latin typeface="+mn-lt"/>
                <a:ea typeface="+mn-ea"/>
                <a:cs typeface="+mn-cs"/>
              </a:rPr>
              <a:t> MDPI.COM</a:t>
            </a:r>
            <a:r>
              <a:rPr lang="en-IN" sz="1200" kern="1200" dirty="0">
                <a:solidFill>
                  <a:schemeClr val="tx1"/>
                </a:solidFill>
                <a:effectLst/>
                <a:latin typeface="+mn-lt"/>
                <a:ea typeface="+mn-ea"/>
                <a:cs typeface="+mn-cs"/>
              </a:rPr>
              <a:t> Available at: </a:t>
            </a:r>
            <a:r>
              <a:rPr lang="en-IN" sz="1200" kern="1200" dirty="0">
                <a:solidFill>
                  <a:schemeClr val="tx1"/>
                </a:solidFill>
                <a:effectLst/>
                <a:latin typeface="+mn-lt"/>
                <a:ea typeface="+mn-ea"/>
                <a:cs typeface="+mn-cs"/>
                <a:hlinkClick r:id="rId8"/>
              </a:rPr>
              <a:t>https://www.mdpi.com/2078-2489/16/12/1036</a:t>
            </a:r>
            <a:r>
              <a:rPr lang="en-IN" sz="1200" kern="1200" dirty="0">
                <a:solidFill>
                  <a:schemeClr val="tx1"/>
                </a:solidFill>
                <a:effectLst/>
                <a:latin typeface="+mn-lt"/>
                <a:ea typeface="+mn-ea"/>
                <a:cs typeface="+mn-cs"/>
              </a:rPr>
              <a:t> [Accessed on: 21.3.2026]</a:t>
            </a:r>
          </a:p>
          <a:p>
            <a:endParaRPr lang="en-IN" dirty="0"/>
          </a:p>
        </p:txBody>
      </p:sp>
      <p:sp>
        <p:nvSpPr>
          <p:cNvPr id="4" name="Slide Number Placeholder 3"/>
          <p:cNvSpPr>
            <a:spLocks noGrp="1"/>
          </p:cNvSpPr>
          <p:nvPr>
            <p:ph type="sldNum" sz="quarter" idx="5"/>
          </p:nvPr>
        </p:nvSpPr>
        <p:spPr/>
        <p:txBody>
          <a:bodyPr/>
          <a:lstStyle/>
          <a:p>
            <a:fld id="{4D207E1C-5A12-4493-BE60-2FF88CD1A835}" type="slidenum">
              <a:rPr lang="en-IN" smtClean="0"/>
              <a:t>9</a:t>
            </a:fld>
            <a:endParaRPr lang="en-IN"/>
          </a:p>
        </p:txBody>
      </p:sp>
    </p:spTree>
    <p:extLst>
      <p:ext uri="{BB962C8B-B14F-4D97-AF65-F5344CB8AC3E}">
        <p14:creationId xmlns:p14="http://schemas.microsoft.com/office/powerpoint/2010/main" val="607243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D07A44B-3E08-4ED0-9E0F-2E464BDB3C81}"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3379517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07A44B-3E08-4ED0-9E0F-2E464BDB3C81}"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1933185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07A44B-3E08-4ED0-9E0F-2E464BDB3C81}"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3565303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D07A44B-3E08-4ED0-9E0F-2E464BDB3C81}" type="datetimeFigureOut">
              <a:rPr lang="en-IN" smtClean="0"/>
              <a:t>20-04-2026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4140146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07A44B-3E08-4ED0-9E0F-2E464BDB3C81}" type="datetimeFigureOut">
              <a:rPr lang="en-IN" smtClean="0"/>
              <a:t>20-04-2026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3736792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D07A44B-3E08-4ED0-9E0F-2E464BDB3C81}" type="datetimeFigureOut">
              <a:rPr lang="en-IN" smtClean="0"/>
              <a:t>20-04-2026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2906690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D07A44B-3E08-4ED0-9E0F-2E464BDB3C81}" type="datetimeFigureOut">
              <a:rPr lang="en-IN" smtClean="0"/>
              <a:t>20-04-2026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582744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D07A44B-3E08-4ED0-9E0F-2E464BDB3C81}" type="datetimeFigureOut">
              <a:rPr lang="en-IN" smtClean="0"/>
              <a:t>20-04-2026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2963526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07A44B-3E08-4ED0-9E0F-2E464BDB3C81}" type="datetimeFigureOut">
              <a:rPr lang="en-IN" smtClean="0"/>
              <a:t>20-04-2026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747096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07A44B-3E08-4ED0-9E0F-2E464BDB3C81}" type="datetimeFigureOut">
              <a:rPr lang="en-IN" smtClean="0"/>
              <a:t>20-04-2026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2027012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D07A44B-3E08-4ED0-9E0F-2E464BDB3C81}"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2002452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D07A44B-3E08-4ED0-9E0F-2E464BDB3C81}"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3F02-3B36-448D-89AE-453FD22FD1C1}" type="slidenum">
              <a:rPr lang="en-IN" smtClean="0"/>
              <a:t>‹#›</a:t>
            </a:fld>
            <a:endParaRPr lang="en-IN"/>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1462582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07A44B-3E08-4ED0-9E0F-2E464BDB3C81}"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18667578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D07A44B-3E08-4ED0-9E0F-2E464BDB3C81}" type="datetimeFigureOut">
              <a:rPr lang="en-IN" smtClean="0"/>
              <a:t>20-04-2026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4913934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D07A44B-3E08-4ED0-9E0F-2E464BDB3C81}" type="datetimeFigureOut">
              <a:rPr lang="en-IN" smtClean="0"/>
              <a:t>20-04-2026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20144625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07A44B-3E08-4ED0-9E0F-2E464BDB3C81}"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10265689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07A44B-3E08-4ED0-9E0F-2E464BDB3C81}" type="datetimeFigureOut">
              <a:rPr lang="en-IN" smtClean="0"/>
              <a:t>20-04-2026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A723F02-3B36-448D-89AE-453FD22FD1C1}" type="slidenum">
              <a:rPr lang="en-IN" smtClean="0"/>
              <a:t>‹#›</a:t>
            </a:fld>
            <a:endParaRPr lang="en-IN"/>
          </a:p>
        </p:txBody>
      </p:sp>
    </p:spTree>
    <p:extLst>
      <p:ext uri="{BB962C8B-B14F-4D97-AF65-F5344CB8AC3E}">
        <p14:creationId xmlns:p14="http://schemas.microsoft.com/office/powerpoint/2010/main" val="1278765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D07A44B-3E08-4ED0-9E0F-2E464BDB3C81}" type="datetimeFigureOut">
              <a:rPr lang="en-IN" smtClean="0"/>
              <a:t>20-04-2026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723F02-3B36-448D-89AE-453FD22FD1C1}" type="slidenum">
              <a:rPr lang="en-IN" smtClean="0"/>
              <a:t>‹#›</a:t>
            </a:fld>
            <a:endParaRPr lang="en-IN"/>
          </a:p>
        </p:txBody>
      </p:sp>
    </p:spTree>
    <p:extLst>
      <p:ext uri="{BB962C8B-B14F-4D97-AF65-F5344CB8AC3E}">
        <p14:creationId xmlns:p14="http://schemas.microsoft.com/office/powerpoint/2010/main" val="4131379636"/>
      </p:ext>
    </p:extLst>
  </p:cSld>
  <p:clrMap bg1="dk1" tx1="lt1" bg2="dk2" tx2="lt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 id="2147483833" r:id="rId12"/>
    <p:sldLayoutId id="2147483834" r:id="rId13"/>
    <p:sldLayoutId id="2147483835" r:id="rId14"/>
    <p:sldLayoutId id="2147483836" r:id="rId15"/>
    <p:sldLayoutId id="2147483837" r:id="rId16"/>
    <p:sldLayoutId id="2147483838"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C71E2-5253-A453-1F3A-588DA82EFE30}"/>
              </a:ext>
            </a:extLst>
          </p:cNvPr>
          <p:cNvSpPr>
            <a:spLocks noGrp="1"/>
          </p:cNvSpPr>
          <p:nvPr>
            <p:ph type="title"/>
          </p:nvPr>
        </p:nvSpPr>
        <p:spPr>
          <a:xfrm>
            <a:off x="1154957" y="1879451"/>
            <a:ext cx="8825657" cy="1915647"/>
          </a:xfrm>
        </p:spPr>
        <p:txBody>
          <a:bodyPr anchor="ctr"/>
          <a:lstStyle/>
          <a:p>
            <a:pPr algn="ctr"/>
            <a:r>
              <a:rPr lang="en-US" dirty="0">
                <a:latin typeface="Times New Roman" panose="02020603050405020304" pitchFamily="18" charset="0"/>
                <a:cs typeface="Times New Roman" panose="02020603050405020304" pitchFamily="18" charset="0"/>
              </a:rPr>
              <a:t>AN AI-BASED VULNERABILITY DETECTION SYSTEM FOR WORDPRESS PLUGINS</a:t>
            </a:r>
            <a:endParaRPr lang="en-IN"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9BBDFF7A-6B91-971A-B70D-ED7B210FFEE5}"/>
              </a:ext>
            </a:extLst>
          </p:cNvPr>
          <p:cNvSpPr>
            <a:spLocks noGrp="1"/>
          </p:cNvSpPr>
          <p:nvPr>
            <p:ph type="body" idx="1"/>
          </p:nvPr>
        </p:nvSpPr>
        <p:spPr>
          <a:xfrm>
            <a:off x="1154956" y="4393332"/>
            <a:ext cx="8825658" cy="1266804"/>
          </a:xfrm>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Name:- Mitesh Harshadkumar Dhankecha</a:t>
            </a:r>
            <a:br>
              <a:rPr lang="en-US" dirty="0">
                <a:solidFill>
                  <a:schemeClr val="tx1"/>
                </a:solidFill>
                <a:latin typeface="Times New Roman" panose="02020603050405020304" pitchFamily="18" charset="0"/>
                <a:cs typeface="Times New Roman" panose="02020603050405020304" pitchFamily="18" charset="0"/>
              </a:rPr>
            </a:br>
            <a:r>
              <a:rPr lang="en-US" dirty="0">
                <a:solidFill>
                  <a:schemeClr val="tx1"/>
                </a:solidFill>
                <a:latin typeface="Times New Roman" panose="02020603050405020304" pitchFamily="18" charset="0"/>
                <a:cs typeface="Times New Roman" panose="02020603050405020304" pitchFamily="18" charset="0"/>
              </a:rPr>
              <a:t>Student iD number:- 2511047</a:t>
            </a:r>
            <a:br>
              <a:rPr lang="en-US" dirty="0">
                <a:solidFill>
                  <a:schemeClr val="tx1"/>
                </a:solidFill>
                <a:latin typeface="Times New Roman" panose="02020603050405020304" pitchFamily="18" charset="0"/>
                <a:cs typeface="Times New Roman" panose="02020603050405020304" pitchFamily="18" charset="0"/>
              </a:rPr>
            </a:br>
            <a:r>
              <a:rPr lang="en-US" dirty="0">
                <a:solidFill>
                  <a:schemeClr val="tx1"/>
                </a:solidFill>
                <a:latin typeface="Times New Roman" panose="02020603050405020304" pitchFamily="18" charset="0"/>
                <a:cs typeface="Times New Roman" panose="02020603050405020304" pitchFamily="18" charset="0"/>
              </a:rPr>
              <a:t>subject: Research Methods and Professional Development </a:t>
            </a:r>
            <a:endParaRPr lang="en-GB"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02208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17A3D-E241-F9DD-47DF-794BB9A3F461}"/>
              </a:ext>
            </a:extLst>
          </p:cNvPr>
          <p:cNvSpPr>
            <a:spLocks noGrp="1"/>
          </p:cNvSpPr>
          <p:nvPr>
            <p:ph type="title"/>
          </p:nvPr>
        </p:nvSpPr>
        <p:spPr>
          <a:xfrm>
            <a:off x="1393638" y="387655"/>
            <a:ext cx="9404723" cy="736002"/>
          </a:xfrm>
        </p:spPr>
        <p:txBody>
          <a:bodyPr anchor="ctr"/>
          <a:lstStyle/>
          <a:p>
            <a:pPr algn="ctr"/>
            <a:r>
              <a:rPr lang="en-IN" sz="2400" b="1" dirty="0">
                <a:latin typeface="Times New Roman" panose="02020603050405020304" pitchFamily="18" charset="0"/>
                <a:cs typeface="Times New Roman" panose="02020603050405020304" pitchFamily="18" charset="0"/>
              </a:rPr>
              <a:t>RESEARCH CONTEXT/BACKGROUND</a:t>
            </a:r>
            <a:endParaRPr lang="en-IN"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EECD732-74FD-F65B-AE0F-747BBF617C5F}"/>
              </a:ext>
            </a:extLst>
          </p:cNvPr>
          <p:cNvSpPr>
            <a:spLocks noGrp="1"/>
          </p:cNvSpPr>
          <p:nvPr>
            <p:ph idx="1"/>
          </p:nvPr>
        </p:nvSpPr>
        <p:spPr>
          <a:xfrm>
            <a:off x="383223" y="2087208"/>
            <a:ext cx="6680518" cy="4195481"/>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most popular content management system used is WordPress, with over 40% of all sites around the globe being powered by it.</a:t>
            </a:r>
          </a:p>
          <a:p>
            <a:pPr algn="just">
              <a:lnSpc>
                <a:spcPct val="150000"/>
              </a:lnSpc>
            </a:pPr>
            <a:r>
              <a:rPr lang="en-IN" sz="1800" dirty="0">
                <a:latin typeface="Times New Roman" panose="02020603050405020304" pitchFamily="18" charset="0"/>
                <a:cs typeface="Times New Roman" panose="02020603050405020304" pitchFamily="18" charset="0"/>
              </a:rPr>
              <a:t>Most of its popularity can be attributed to the easy accessibility of an enormous number of plugins.</a:t>
            </a:r>
          </a:p>
          <a:p>
            <a:pPr algn="just">
              <a:lnSpc>
                <a:spcPct val="150000"/>
              </a:lnSpc>
            </a:pPr>
            <a:r>
              <a:rPr lang="en-IN" sz="1800" dirty="0">
                <a:latin typeface="Times New Roman" panose="02020603050405020304" pitchFamily="18" charset="0"/>
                <a:cs typeface="Times New Roman" panose="02020603050405020304" pitchFamily="18" charset="0"/>
              </a:rPr>
              <a:t>Since, users can now expand the functionality of the sites without necessarily having advanced programming knowledge.</a:t>
            </a:r>
          </a:p>
        </p:txBody>
      </p:sp>
      <p:pic>
        <p:nvPicPr>
          <p:cNvPr id="4" name="image5.png">
            <a:extLst>
              <a:ext uri="{FF2B5EF4-FFF2-40B4-BE49-F238E27FC236}">
                <a16:creationId xmlns:a16="http://schemas.microsoft.com/office/drawing/2014/main" id="{E2F467B6-22CC-B80B-ABF6-D8992760CC27}"/>
              </a:ext>
            </a:extLst>
          </p:cNvPr>
          <p:cNvPicPr/>
          <p:nvPr/>
        </p:nvPicPr>
        <p:blipFill>
          <a:blip r:embed="rId3"/>
          <a:srcRect/>
          <a:stretch>
            <a:fillRect/>
          </a:stretch>
        </p:blipFill>
        <p:spPr>
          <a:xfrm>
            <a:off x="7163435" y="2087208"/>
            <a:ext cx="4814570" cy="2929573"/>
          </a:xfrm>
          <a:prstGeom prst="rect">
            <a:avLst/>
          </a:prstGeom>
          <a:ln w="12700">
            <a:solidFill>
              <a:srgbClr val="000000"/>
            </a:solidFill>
            <a:prstDash val="solid"/>
          </a:ln>
        </p:spPr>
      </p:pic>
    </p:spTree>
    <p:extLst>
      <p:ext uri="{BB962C8B-B14F-4D97-AF65-F5344CB8AC3E}">
        <p14:creationId xmlns:p14="http://schemas.microsoft.com/office/powerpoint/2010/main" val="1969137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DC3F2-53F8-DD19-8B4E-5E07E6D5D22E}"/>
              </a:ext>
            </a:extLst>
          </p:cNvPr>
          <p:cNvSpPr>
            <a:spLocks noGrp="1"/>
          </p:cNvSpPr>
          <p:nvPr>
            <p:ph type="title"/>
          </p:nvPr>
        </p:nvSpPr>
        <p:spPr>
          <a:xfrm>
            <a:off x="977581" y="349848"/>
            <a:ext cx="9404723" cy="1400530"/>
          </a:xfrm>
        </p:spPr>
        <p:txBody>
          <a:bodyPr/>
          <a:lstStyle/>
          <a:p>
            <a:pPr algn="ctr"/>
            <a:r>
              <a:rPr lang="en-IN" sz="2400" b="1" dirty="0">
                <a:latin typeface="Times New Roman" panose="02020603050405020304" pitchFamily="18" charset="0"/>
                <a:cs typeface="Times New Roman" panose="02020603050405020304" pitchFamily="18" charset="0"/>
              </a:rPr>
              <a:t>RESEARCH PROBLEM</a:t>
            </a:r>
            <a:endParaRPr lang="en-IN"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D76766B-B02B-1254-B240-B5E5CA60F2A8}"/>
              </a:ext>
            </a:extLst>
          </p:cNvPr>
          <p:cNvSpPr>
            <a:spLocks noGrp="1"/>
          </p:cNvSpPr>
          <p:nvPr>
            <p:ph idx="1"/>
          </p:nvPr>
        </p:nvSpPr>
        <p:spPr>
          <a:xfrm>
            <a:off x="886143" y="1904328"/>
            <a:ext cx="5548948" cy="4195481"/>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WordPress plugins are still very susceptible to cyberattacks, even though there are different types of security tools, which have weak detection methods.</a:t>
            </a:r>
          </a:p>
          <a:p>
            <a:pPr algn="just">
              <a:lnSpc>
                <a:spcPct val="150000"/>
              </a:lnSpc>
            </a:pPr>
            <a:r>
              <a:rPr lang="en-IN" sz="1800" dirty="0">
                <a:latin typeface="Times New Roman" panose="02020603050405020304" pitchFamily="18" charset="0"/>
                <a:cs typeface="Times New Roman" panose="02020603050405020304" pitchFamily="18" charset="0"/>
              </a:rPr>
              <a:t>The majority of conventional vulnerability detection systems use fixed definitions or known attack patterns, which limits them in discovering new or zero-day vulnerabilities.</a:t>
            </a:r>
          </a:p>
        </p:txBody>
      </p:sp>
      <p:pic>
        <p:nvPicPr>
          <p:cNvPr id="4" name="image1.png">
            <a:extLst>
              <a:ext uri="{FF2B5EF4-FFF2-40B4-BE49-F238E27FC236}">
                <a16:creationId xmlns:a16="http://schemas.microsoft.com/office/drawing/2014/main" id="{2F31DEFE-35C3-C79A-FB07-C8370195CE8A}"/>
              </a:ext>
            </a:extLst>
          </p:cNvPr>
          <p:cNvPicPr/>
          <p:nvPr/>
        </p:nvPicPr>
        <p:blipFill>
          <a:blip r:embed="rId3"/>
          <a:srcRect/>
          <a:stretch>
            <a:fillRect/>
          </a:stretch>
        </p:blipFill>
        <p:spPr>
          <a:xfrm>
            <a:off x="6825297" y="2150427"/>
            <a:ext cx="5033645" cy="2557145"/>
          </a:xfrm>
          <a:prstGeom prst="rect">
            <a:avLst/>
          </a:prstGeom>
          <a:ln w="12700">
            <a:solidFill>
              <a:srgbClr val="000000"/>
            </a:solidFill>
            <a:prstDash val="solid"/>
          </a:ln>
        </p:spPr>
      </p:pic>
    </p:spTree>
    <p:extLst>
      <p:ext uri="{BB962C8B-B14F-4D97-AF65-F5344CB8AC3E}">
        <p14:creationId xmlns:p14="http://schemas.microsoft.com/office/powerpoint/2010/main" val="3002723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01E9F-6737-2D9F-62C2-8B1ACC4F88DC}"/>
              </a:ext>
            </a:extLst>
          </p:cNvPr>
          <p:cNvSpPr>
            <a:spLocks noGrp="1"/>
          </p:cNvSpPr>
          <p:nvPr>
            <p:ph type="title"/>
          </p:nvPr>
        </p:nvSpPr>
        <p:spPr>
          <a:xfrm>
            <a:off x="1103312" y="418428"/>
            <a:ext cx="9404723" cy="1400530"/>
          </a:xfrm>
        </p:spPr>
        <p:txBody>
          <a:bodyPr/>
          <a:lstStyle/>
          <a:p>
            <a:pPr algn="ctr"/>
            <a:r>
              <a:rPr lang="en-IN" sz="2400" b="1" dirty="0">
                <a:latin typeface="Times New Roman" panose="02020603050405020304" pitchFamily="18" charset="0"/>
                <a:cs typeface="Times New Roman" panose="02020603050405020304" pitchFamily="18" charset="0"/>
              </a:rPr>
              <a:t>RESEARCH AIM AND OBJECTIVES</a:t>
            </a:r>
            <a:endParaRPr lang="en-IN"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C010FE-C798-BDD7-5890-3EBAB31D207B}"/>
              </a:ext>
            </a:extLst>
          </p:cNvPr>
          <p:cNvSpPr>
            <a:spLocks noGrp="1"/>
          </p:cNvSpPr>
          <p:nvPr>
            <p:ph idx="1"/>
          </p:nvPr>
        </p:nvSpPr>
        <p:spPr>
          <a:xfrm>
            <a:off x="562708" y="2052918"/>
            <a:ext cx="10789920" cy="4195481"/>
          </a:xfrm>
        </p:spPr>
        <p:txBody>
          <a:bodyPr>
            <a:normAutofit/>
          </a:bodyPr>
          <a:lstStyle/>
          <a:p>
            <a:pPr marL="0" indent="0" algn="just">
              <a:lnSpc>
                <a:spcPct val="150000"/>
              </a:lnSpc>
              <a:buNone/>
            </a:pPr>
            <a:r>
              <a:rPr lang="en-IN" sz="1800" b="1" i="1" dirty="0">
                <a:latin typeface="Times New Roman" panose="02020603050405020304" pitchFamily="18" charset="0"/>
                <a:cs typeface="Times New Roman" panose="02020603050405020304" pitchFamily="18" charset="0"/>
              </a:rPr>
              <a:t>Aim</a:t>
            </a:r>
            <a:endParaRPr lang="en-IN" sz="1800" dirty="0">
              <a:latin typeface="Times New Roman" panose="02020603050405020304" pitchFamily="18" charset="0"/>
              <a:cs typeface="Times New Roman" panose="02020603050405020304" pitchFamily="18" charset="0"/>
            </a:endParaRPr>
          </a:p>
          <a:p>
            <a:pPr marL="0" indent="0" algn="just">
              <a:lnSpc>
                <a:spcPct val="150000"/>
              </a:lnSpc>
              <a:buNone/>
            </a:pPr>
            <a:r>
              <a:rPr lang="en-IN" sz="1800" dirty="0">
                <a:latin typeface="Times New Roman" panose="02020603050405020304" pitchFamily="18" charset="0"/>
                <a:cs typeface="Times New Roman" panose="02020603050405020304" pitchFamily="18" charset="0"/>
              </a:rPr>
              <a:t>The study is focused on designing and testing an AI-powered vulnerability detection system to detect security weaknesses in WordPress-based plugins.</a:t>
            </a:r>
          </a:p>
          <a:p>
            <a:pPr marL="0" indent="0" algn="just">
              <a:lnSpc>
                <a:spcPct val="150000"/>
              </a:lnSpc>
              <a:buNone/>
            </a:pPr>
            <a:r>
              <a:rPr lang="en-IN" sz="1800" b="1" i="1" dirty="0">
                <a:latin typeface="Times New Roman" panose="02020603050405020304" pitchFamily="18" charset="0"/>
                <a:cs typeface="Times New Roman" panose="02020603050405020304" pitchFamily="18" charset="0"/>
              </a:rPr>
              <a:t>Objectives</a:t>
            </a:r>
            <a:endParaRPr lang="en-IN" sz="1800" dirty="0">
              <a:latin typeface="Times New Roman" panose="02020603050405020304" pitchFamily="18" charset="0"/>
              <a:cs typeface="Times New Roman" panose="02020603050405020304" pitchFamily="18" charset="0"/>
            </a:endParaRPr>
          </a:p>
          <a:p>
            <a:pPr algn="just">
              <a:lnSpc>
                <a:spcPct val="150000"/>
              </a:lnSpc>
            </a:pPr>
            <a:r>
              <a:rPr lang="en-IN" sz="1800" dirty="0">
                <a:latin typeface="Times New Roman" panose="02020603050405020304" pitchFamily="18" charset="0"/>
                <a:cs typeface="Times New Roman" panose="02020603050405020304" pitchFamily="18" charset="0"/>
              </a:rPr>
              <a:t>To examine some vulnerabilities that are typical of WordPress plugins.</a:t>
            </a:r>
          </a:p>
          <a:p>
            <a:pPr algn="just">
              <a:lnSpc>
                <a:spcPct val="150000"/>
              </a:lnSpc>
            </a:pPr>
            <a:r>
              <a:rPr lang="en-IN" sz="1800" dirty="0">
                <a:latin typeface="Times New Roman" panose="02020603050405020304" pitchFamily="18" charset="0"/>
                <a:cs typeface="Times New Roman" panose="02020603050405020304" pitchFamily="18" charset="0"/>
              </a:rPr>
              <a:t>To revise the current vulnerability detection methods and determine their drawbacks.</a:t>
            </a:r>
          </a:p>
        </p:txBody>
      </p:sp>
    </p:spTree>
    <p:extLst>
      <p:ext uri="{BB962C8B-B14F-4D97-AF65-F5344CB8AC3E}">
        <p14:creationId xmlns:p14="http://schemas.microsoft.com/office/powerpoint/2010/main" val="4248928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B4CD1-531B-2640-6B92-FB05B6DDA62C}"/>
              </a:ext>
            </a:extLst>
          </p:cNvPr>
          <p:cNvSpPr>
            <a:spLocks noGrp="1"/>
          </p:cNvSpPr>
          <p:nvPr>
            <p:ph type="title"/>
          </p:nvPr>
        </p:nvSpPr>
        <p:spPr>
          <a:xfrm>
            <a:off x="1229041" y="326988"/>
            <a:ext cx="9404723" cy="1400530"/>
          </a:xfrm>
        </p:spPr>
        <p:txBody>
          <a:bodyPr/>
          <a:lstStyle/>
          <a:p>
            <a:pPr algn="ctr"/>
            <a:r>
              <a:rPr lang="en-IN" sz="2400" b="1" dirty="0">
                <a:latin typeface="Times New Roman" panose="02020603050405020304" pitchFamily="18" charset="0"/>
                <a:cs typeface="Times New Roman" panose="02020603050405020304" pitchFamily="18" charset="0"/>
              </a:rPr>
              <a:t>A BRIEF LITERATURE REVIEW AND SUMMARY</a:t>
            </a:r>
          </a:p>
        </p:txBody>
      </p:sp>
      <p:sp>
        <p:nvSpPr>
          <p:cNvPr id="3" name="Content Placeholder 2">
            <a:extLst>
              <a:ext uri="{FF2B5EF4-FFF2-40B4-BE49-F238E27FC236}">
                <a16:creationId xmlns:a16="http://schemas.microsoft.com/office/drawing/2014/main" id="{DF1B9063-0C59-D1FC-6CC3-14C5D091B917}"/>
              </a:ext>
            </a:extLst>
          </p:cNvPr>
          <p:cNvSpPr>
            <a:spLocks noGrp="1"/>
          </p:cNvSpPr>
          <p:nvPr>
            <p:ph idx="1"/>
          </p:nvPr>
        </p:nvSpPr>
        <p:spPr>
          <a:xfrm>
            <a:off x="320041" y="1108710"/>
            <a:ext cx="6823710" cy="5139689"/>
          </a:xfrm>
        </p:spPr>
        <p:txBody>
          <a:bodyPr>
            <a:normAutofit/>
          </a:bodyPr>
          <a:lstStyle/>
          <a:p>
            <a:pPr algn="just">
              <a:lnSpc>
                <a:spcPct val="150000"/>
              </a:lnSpc>
            </a:pPr>
            <a:r>
              <a:rPr lang="en-IN" sz="1800" b="1" i="1" dirty="0">
                <a:latin typeface="Times New Roman" panose="02020603050405020304" pitchFamily="18" charset="0"/>
                <a:cs typeface="Times New Roman" panose="02020603050405020304" pitchFamily="18" charset="0"/>
              </a:rPr>
              <a:t>Literature Review</a:t>
            </a:r>
            <a:endParaRPr lang="en-IN" sz="1800" dirty="0">
              <a:latin typeface="Times New Roman" panose="02020603050405020304" pitchFamily="18" charset="0"/>
              <a:cs typeface="Times New Roman" panose="02020603050405020304" pitchFamily="18" charset="0"/>
            </a:endParaRPr>
          </a:p>
          <a:p>
            <a:pPr marL="0" indent="0" algn="just">
              <a:lnSpc>
                <a:spcPct val="150000"/>
              </a:lnSpc>
              <a:buNone/>
            </a:pPr>
            <a:r>
              <a:rPr lang="en-IN" sz="1800" dirty="0">
                <a:latin typeface="Times New Roman" panose="02020603050405020304" pitchFamily="18" charset="0"/>
                <a:cs typeface="Times New Roman" panose="02020603050405020304" pitchFamily="18" charset="0"/>
              </a:rPr>
              <a:t>The current studies on software vulnerability detection are mainly concerned with static analysis, dynamic analysis, and signature-based methods. </a:t>
            </a:r>
          </a:p>
          <a:p>
            <a:pPr marL="0" indent="0" algn="just">
              <a:lnSpc>
                <a:spcPct val="150000"/>
              </a:lnSpc>
              <a:buNone/>
            </a:pPr>
            <a:r>
              <a:rPr lang="en-IN" sz="1800" dirty="0">
                <a:latin typeface="Times New Roman" panose="02020603050405020304" pitchFamily="18" charset="0"/>
                <a:cs typeface="Times New Roman" panose="02020603050405020304" pitchFamily="18" charset="0"/>
              </a:rPr>
              <a:t>Unlike dynamic analysis, which measures the behaviour of a system at run-time, static analysis methods study source code without executing it and thus allow early identification of possible vulnerabilities [3]. </a:t>
            </a:r>
          </a:p>
          <a:p>
            <a:pPr algn="just">
              <a:lnSpc>
                <a:spcPct val="150000"/>
              </a:lnSpc>
            </a:pPr>
            <a:r>
              <a:rPr lang="en-IN" sz="1800" b="1" i="1" dirty="0">
                <a:latin typeface="Times New Roman" panose="02020603050405020304" pitchFamily="18" charset="0"/>
                <a:cs typeface="Times New Roman" panose="02020603050405020304" pitchFamily="18" charset="0"/>
              </a:rPr>
              <a:t>Summary</a:t>
            </a:r>
            <a:endParaRPr lang="en-IN" sz="1800" dirty="0">
              <a:latin typeface="Times New Roman" panose="02020603050405020304" pitchFamily="18" charset="0"/>
              <a:cs typeface="Times New Roman" panose="02020603050405020304" pitchFamily="18" charset="0"/>
            </a:endParaRPr>
          </a:p>
          <a:p>
            <a:pPr marL="0" indent="0" algn="just">
              <a:lnSpc>
                <a:spcPct val="150000"/>
              </a:lnSpc>
              <a:buNone/>
            </a:pPr>
            <a:r>
              <a:rPr lang="en-IN" sz="1800" dirty="0">
                <a:latin typeface="Times New Roman" panose="02020603050405020304" pitchFamily="18" charset="0"/>
                <a:cs typeface="Times New Roman" panose="02020603050405020304" pitchFamily="18" charset="0"/>
              </a:rPr>
              <a:t>Based on the literature, classical detection techniques may provide a minimum level of security, but are not flexible and cannot detect emerging threats. </a:t>
            </a:r>
          </a:p>
        </p:txBody>
      </p:sp>
      <p:pic>
        <p:nvPicPr>
          <p:cNvPr id="4" name="image4.png">
            <a:extLst>
              <a:ext uri="{FF2B5EF4-FFF2-40B4-BE49-F238E27FC236}">
                <a16:creationId xmlns:a16="http://schemas.microsoft.com/office/drawing/2014/main" id="{124720F0-0A54-F430-F380-EB5D148B68EB}"/>
              </a:ext>
            </a:extLst>
          </p:cNvPr>
          <p:cNvPicPr/>
          <p:nvPr/>
        </p:nvPicPr>
        <p:blipFill>
          <a:blip r:embed="rId3"/>
          <a:srcRect/>
          <a:stretch>
            <a:fillRect/>
          </a:stretch>
        </p:blipFill>
        <p:spPr>
          <a:xfrm>
            <a:off x="7352664" y="1994851"/>
            <a:ext cx="4519295" cy="3367405"/>
          </a:xfrm>
          <a:prstGeom prst="rect">
            <a:avLst/>
          </a:prstGeom>
          <a:ln w="12700">
            <a:solidFill>
              <a:srgbClr val="000000"/>
            </a:solidFill>
            <a:prstDash val="solid"/>
          </a:ln>
        </p:spPr>
      </p:pic>
    </p:spTree>
    <p:extLst>
      <p:ext uri="{BB962C8B-B14F-4D97-AF65-F5344CB8AC3E}">
        <p14:creationId xmlns:p14="http://schemas.microsoft.com/office/powerpoint/2010/main" val="3599185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35A11-5EA2-DFF3-8B6D-715228C7D4FB}"/>
              </a:ext>
            </a:extLst>
          </p:cNvPr>
          <p:cNvSpPr>
            <a:spLocks noGrp="1"/>
          </p:cNvSpPr>
          <p:nvPr>
            <p:ph type="title"/>
          </p:nvPr>
        </p:nvSpPr>
        <p:spPr>
          <a:xfrm>
            <a:off x="1103312" y="246978"/>
            <a:ext cx="9404723" cy="1136052"/>
          </a:xfrm>
        </p:spPr>
        <p:txBody>
          <a:bodyPr/>
          <a:lstStyle/>
          <a:p>
            <a:pPr algn="ctr"/>
            <a:r>
              <a:rPr lang="en-IN" sz="2400" b="1" dirty="0">
                <a:latin typeface="Times New Roman" panose="02020603050405020304" pitchFamily="18" charset="0"/>
                <a:cs typeface="Times New Roman" panose="02020603050405020304" pitchFamily="18" charset="0"/>
              </a:rPr>
              <a:t>RESEARCH METHODOLOGY</a:t>
            </a:r>
          </a:p>
        </p:txBody>
      </p:sp>
      <p:sp>
        <p:nvSpPr>
          <p:cNvPr id="3" name="Content Placeholder 2">
            <a:extLst>
              <a:ext uri="{FF2B5EF4-FFF2-40B4-BE49-F238E27FC236}">
                <a16:creationId xmlns:a16="http://schemas.microsoft.com/office/drawing/2014/main" id="{79541881-49CB-60C3-FB69-92742A8E1AEA}"/>
              </a:ext>
            </a:extLst>
          </p:cNvPr>
          <p:cNvSpPr>
            <a:spLocks noGrp="1"/>
          </p:cNvSpPr>
          <p:nvPr>
            <p:ph idx="1"/>
          </p:nvPr>
        </p:nvSpPr>
        <p:spPr>
          <a:xfrm>
            <a:off x="474663" y="1892898"/>
            <a:ext cx="6543358" cy="4195481"/>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The present study is quantitative and experimental to develop and test the suggested AI-powered vulnerability detection system. </a:t>
            </a:r>
          </a:p>
          <a:p>
            <a:pPr algn="just">
              <a:lnSpc>
                <a:spcPct val="150000"/>
              </a:lnSpc>
            </a:pPr>
            <a:r>
              <a:rPr lang="en-IN" sz="1800" dirty="0">
                <a:latin typeface="Times New Roman" panose="02020603050405020304" pitchFamily="18" charset="0"/>
                <a:cs typeface="Times New Roman" panose="02020603050405020304" pitchFamily="18" charset="0"/>
              </a:rPr>
              <a:t>These sources include WordPress plug-in repositories and vulnerability databases, including CVE and </a:t>
            </a:r>
            <a:r>
              <a:rPr lang="en-IN" sz="1800" dirty="0" err="1">
                <a:latin typeface="Times New Roman" panose="02020603050405020304" pitchFamily="18" charset="0"/>
                <a:cs typeface="Times New Roman" panose="02020603050405020304" pitchFamily="18" charset="0"/>
              </a:rPr>
              <a:t>WPScan</a:t>
            </a:r>
            <a:r>
              <a:rPr lang="en-IN" sz="1800" dirty="0">
                <a:latin typeface="Times New Roman" panose="02020603050405020304" pitchFamily="18" charset="0"/>
                <a:cs typeface="Times New Roman" panose="02020603050405020304" pitchFamily="18" charset="0"/>
              </a:rPr>
              <a:t>. </a:t>
            </a:r>
          </a:p>
          <a:p>
            <a:pPr algn="just">
              <a:lnSpc>
                <a:spcPct val="150000"/>
              </a:lnSpc>
            </a:pPr>
            <a:r>
              <a:rPr lang="en-IN" sz="1800" dirty="0">
                <a:latin typeface="Times New Roman" panose="02020603050405020304" pitchFamily="18" charset="0"/>
                <a:cs typeface="Times New Roman" panose="02020603050405020304" pitchFamily="18" charset="0"/>
              </a:rPr>
              <a:t>One preprocesses the gained code of the plug-in (cleaning, feature extraction, and labelling of vulnerable and non-vulnerable samples).</a:t>
            </a:r>
          </a:p>
        </p:txBody>
      </p:sp>
      <p:pic>
        <p:nvPicPr>
          <p:cNvPr id="4" name="image3.png">
            <a:extLst>
              <a:ext uri="{FF2B5EF4-FFF2-40B4-BE49-F238E27FC236}">
                <a16:creationId xmlns:a16="http://schemas.microsoft.com/office/drawing/2014/main" id="{B7E46EA1-431B-15CC-D423-64FD2F6D534A}"/>
              </a:ext>
            </a:extLst>
          </p:cNvPr>
          <p:cNvPicPr/>
          <p:nvPr/>
        </p:nvPicPr>
        <p:blipFill>
          <a:blip r:embed="rId3"/>
          <a:srcRect/>
          <a:stretch>
            <a:fillRect/>
          </a:stretch>
        </p:blipFill>
        <p:spPr>
          <a:xfrm>
            <a:off x="7183437" y="2123757"/>
            <a:ext cx="4843145" cy="2413953"/>
          </a:xfrm>
          <a:prstGeom prst="rect">
            <a:avLst/>
          </a:prstGeom>
          <a:ln w="12700">
            <a:solidFill>
              <a:srgbClr val="000000"/>
            </a:solidFill>
            <a:prstDash val="solid"/>
          </a:ln>
        </p:spPr>
      </p:pic>
    </p:spTree>
    <p:extLst>
      <p:ext uri="{BB962C8B-B14F-4D97-AF65-F5344CB8AC3E}">
        <p14:creationId xmlns:p14="http://schemas.microsoft.com/office/powerpoint/2010/main" val="2146167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EC6DE-36B4-7CC2-4EB6-373829BB0AC1}"/>
              </a:ext>
            </a:extLst>
          </p:cNvPr>
          <p:cNvSpPr>
            <a:spLocks noGrp="1"/>
          </p:cNvSpPr>
          <p:nvPr>
            <p:ph type="title"/>
          </p:nvPr>
        </p:nvSpPr>
        <p:spPr>
          <a:xfrm>
            <a:off x="1206181" y="384138"/>
            <a:ext cx="9404723" cy="1400530"/>
          </a:xfrm>
        </p:spPr>
        <p:txBody>
          <a:bodyPr/>
          <a:lstStyle/>
          <a:p>
            <a:pPr algn="ctr"/>
            <a:r>
              <a:rPr lang="en-IN" sz="2400" b="1" dirty="0">
                <a:latin typeface="Times New Roman" panose="02020603050405020304" pitchFamily="18" charset="0"/>
                <a:cs typeface="Times New Roman" panose="02020603050405020304" pitchFamily="18" charset="0"/>
              </a:rPr>
              <a:t>PROJECT PLANNING AND RESOURCES</a:t>
            </a:r>
          </a:p>
        </p:txBody>
      </p:sp>
      <p:sp>
        <p:nvSpPr>
          <p:cNvPr id="3" name="Content Placeholder 2">
            <a:extLst>
              <a:ext uri="{FF2B5EF4-FFF2-40B4-BE49-F238E27FC236}">
                <a16:creationId xmlns:a16="http://schemas.microsoft.com/office/drawing/2014/main" id="{44A467A4-B408-AFF1-F5B8-7EA0E3109577}"/>
              </a:ext>
            </a:extLst>
          </p:cNvPr>
          <p:cNvSpPr>
            <a:spLocks noGrp="1"/>
          </p:cNvSpPr>
          <p:nvPr>
            <p:ph idx="1"/>
          </p:nvPr>
        </p:nvSpPr>
        <p:spPr>
          <a:xfrm>
            <a:off x="440373" y="2144358"/>
            <a:ext cx="6657658" cy="4195481"/>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This project ensures the proper way to develop the efficient completion and making process. </a:t>
            </a:r>
          </a:p>
          <a:p>
            <a:pPr algn="just">
              <a:lnSpc>
                <a:spcPct val="150000"/>
              </a:lnSpc>
            </a:pPr>
            <a:r>
              <a:rPr lang="en-IN" sz="1800" dirty="0">
                <a:latin typeface="Times New Roman" panose="02020603050405020304" pitchFamily="18" charset="0"/>
                <a:cs typeface="Times New Roman" panose="02020603050405020304" pitchFamily="18" charset="0"/>
              </a:rPr>
              <a:t>The initial step is to provide a proper literature Review and look for the proper dataset. </a:t>
            </a:r>
          </a:p>
          <a:p>
            <a:pPr algn="just">
              <a:lnSpc>
                <a:spcPct val="150000"/>
              </a:lnSpc>
            </a:pPr>
            <a:r>
              <a:rPr lang="en-IN" sz="1800" dirty="0">
                <a:latin typeface="Times New Roman" panose="02020603050405020304" pitchFamily="18" charset="0"/>
                <a:cs typeface="Times New Roman" panose="02020603050405020304" pitchFamily="18" charset="0"/>
              </a:rPr>
              <a:t>Then data collection process arrives which provides the proper planning and variation of resources to make the preprocess and feature extraction easier.</a:t>
            </a:r>
          </a:p>
        </p:txBody>
      </p:sp>
      <p:pic>
        <p:nvPicPr>
          <p:cNvPr id="4" name="image2.png">
            <a:extLst>
              <a:ext uri="{FF2B5EF4-FFF2-40B4-BE49-F238E27FC236}">
                <a16:creationId xmlns:a16="http://schemas.microsoft.com/office/drawing/2014/main" id="{5717F82E-4F5E-B255-F982-62161BFEAB69}"/>
              </a:ext>
            </a:extLst>
          </p:cNvPr>
          <p:cNvPicPr/>
          <p:nvPr/>
        </p:nvPicPr>
        <p:blipFill>
          <a:blip r:embed="rId3"/>
          <a:srcRect/>
          <a:stretch>
            <a:fillRect/>
          </a:stretch>
        </p:blipFill>
        <p:spPr>
          <a:xfrm>
            <a:off x="7189471" y="2388871"/>
            <a:ext cx="4834255" cy="2434590"/>
          </a:xfrm>
          <a:prstGeom prst="rect">
            <a:avLst/>
          </a:prstGeom>
          <a:ln w="12700">
            <a:solidFill>
              <a:srgbClr val="000000"/>
            </a:solidFill>
            <a:prstDash val="solid"/>
          </a:ln>
        </p:spPr>
      </p:pic>
    </p:spTree>
    <p:extLst>
      <p:ext uri="{BB962C8B-B14F-4D97-AF65-F5344CB8AC3E}">
        <p14:creationId xmlns:p14="http://schemas.microsoft.com/office/powerpoint/2010/main" val="1860968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F9EF3-9F74-3FB1-93B8-47E18AFB4DE0}"/>
              </a:ext>
            </a:extLst>
          </p:cNvPr>
          <p:cNvSpPr>
            <a:spLocks noGrp="1"/>
          </p:cNvSpPr>
          <p:nvPr>
            <p:ph type="title"/>
          </p:nvPr>
        </p:nvSpPr>
        <p:spPr>
          <a:xfrm>
            <a:off x="1206181" y="304128"/>
            <a:ext cx="9404723" cy="1400530"/>
          </a:xfrm>
        </p:spPr>
        <p:txBody>
          <a:bodyPr/>
          <a:lstStyle/>
          <a:p>
            <a:pPr algn="ctr"/>
            <a:r>
              <a:rPr lang="en-IN" sz="2400" b="1" dirty="0">
                <a:latin typeface="Times New Roman" panose="02020603050405020304" pitchFamily="18" charset="0"/>
                <a:cs typeface="Times New Roman" panose="02020603050405020304" pitchFamily="18" charset="0"/>
              </a:rPr>
              <a:t>PROJECT IMPACT AND LIMITATIONS</a:t>
            </a:r>
          </a:p>
        </p:txBody>
      </p:sp>
      <p:sp>
        <p:nvSpPr>
          <p:cNvPr id="3" name="Content Placeholder 2">
            <a:extLst>
              <a:ext uri="{FF2B5EF4-FFF2-40B4-BE49-F238E27FC236}">
                <a16:creationId xmlns:a16="http://schemas.microsoft.com/office/drawing/2014/main" id="{19C979B4-D1D4-31EF-6944-A119FDC3EA92}"/>
              </a:ext>
            </a:extLst>
          </p:cNvPr>
          <p:cNvSpPr>
            <a:spLocks noGrp="1"/>
          </p:cNvSpPr>
          <p:nvPr>
            <p:ph idx="1"/>
          </p:nvPr>
        </p:nvSpPr>
        <p:spPr>
          <a:xfrm>
            <a:off x="211773" y="1595718"/>
            <a:ext cx="6863398" cy="4958154"/>
          </a:xfrm>
        </p:spPr>
        <p:txBody>
          <a:bodyPr>
            <a:normAutofit/>
          </a:bodyPr>
          <a:lstStyle/>
          <a:p>
            <a:pPr algn="just">
              <a:lnSpc>
                <a:spcPct val="150000"/>
              </a:lnSpc>
            </a:pPr>
            <a:r>
              <a:rPr lang="en-IN" sz="1800" b="1" i="1" dirty="0">
                <a:latin typeface="Times New Roman" panose="02020603050405020304" pitchFamily="18" charset="0"/>
                <a:cs typeface="Times New Roman" panose="02020603050405020304" pitchFamily="18" charset="0"/>
              </a:rPr>
              <a:t>Project Impact</a:t>
            </a:r>
            <a:endParaRPr lang="en-IN" sz="1800" dirty="0">
              <a:latin typeface="Times New Roman" panose="02020603050405020304" pitchFamily="18" charset="0"/>
              <a:cs typeface="Times New Roman" panose="02020603050405020304" pitchFamily="18" charset="0"/>
            </a:endParaRPr>
          </a:p>
          <a:p>
            <a:pPr marL="0" indent="0" algn="just">
              <a:lnSpc>
                <a:spcPct val="150000"/>
              </a:lnSpc>
              <a:buNone/>
            </a:pPr>
            <a:r>
              <a:rPr lang="en-IN" sz="1800" dirty="0">
                <a:latin typeface="Times New Roman" panose="02020603050405020304" pitchFamily="18" charset="0"/>
                <a:cs typeface="Times New Roman" panose="02020603050405020304" pitchFamily="18" charset="0"/>
              </a:rPr>
              <a:t>The suggested AI vulnerability detection system can indeed contribute greatly to the security of WordPress websites, as it allows identifying the vulnerabilities of the various plugins in a timely fashion. </a:t>
            </a:r>
          </a:p>
          <a:p>
            <a:pPr algn="just">
              <a:lnSpc>
                <a:spcPct val="150000"/>
              </a:lnSpc>
            </a:pPr>
            <a:r>
              <a:rPr lang="en-IN" sz="1800" b="1" i="1" dirty="0">
                <a:latin typeface="Times New Roman" panose="02020603050405020304" pitchFamily="18" charset="0"/>
                <a:cs typeface="Times New Roman" panose="02020603050405020304" pitchFamily="18" charset="0"/>
              </a:rPr>
              <a:t>Limitations</a:t>
            </a:r>
            <a:endParaRPr lang="en-IN" sz="1800" dirty="0">
              <a:latin typeface="Times New Roman" panose="02020603050405020304" pitchFamily="18" charset="0"/>
              <a:cs typeface="Times New Roman" panose="02020603050405020304" pitchFamily="18" charset="0"/>
            </a:endParaRPr>
          </a:p>
          <a:p>
            <a:pPr marL="0" indent="0" algn="just">
              <a:lnSpc>
                <a:spcPct val="150000"/>
              </a:lnSpc>
              <a:buNone/>
            </a:pPr>
            <a:r>
              <a:rPr lang="en-IN" sz="1800" dirty="0">
                <a:latin typeface="Times New Roman" panose="02020603050405020304" pitchFamily="18" charset="0"/>
                <a:cs typeface="Times New Roman" panose="02020603050405020304" pitchFamily="18" charset="0"/>
              </a:rPr>
              <a:t>The proposed system has numerous limitations despite the possible advantages of its use. </a:t>
            </a:r>
          </a:p>
          <a:p>
            <a:pPr marL="0" indent="0" algn="just">
              <a:lnSpc>
                <a:spcPct val="150000"/>
              </a:lnSpc>
              <a:buNone/>
            </a:pPr>
            <a:r>
              <a:rPr lang="en-IN" sz="1800" dirty="0">
                <a:latin typeface="Times New Roman" panose="02020603050405020304" pitchFamily="18" charset="0"/>
                <a:cs typeface="Times New Roman" panose="02020603050405020304" pitchFamily="18" charset="0"/>
              </a:rPr>
              <a:t>Availability and quality of training data are of great importance to the performance of the model, but can be limited and imbalanced. </a:t>
            </a:r>
          </a:p>
        </p:txBody>
      </p:sp>
      <p:pic>
        <p:nvPicPr>
          <p:cNvPr id="4" name="image6.png">
            <a:extLst>
              <a:ext uri="{FF2B5EF4-FFF2-40B4-BE49-F238E27FC236}">
                <a16:creationId xmlns:a16="http://schemas.microsoft.com/office/drawing/2014/main" id="{0A1C3E25-E6B3-E855-A517-4D63D6D9F1B6}"/>
              </a:ext>
            </a:extLst>
          </p:cNvPr>
          <p:cNvPicPr/>
          <p:nvPr/>
        </p:nvPicPr>
        <p:blipFill>
          <a:blip r:embed="rId3"/>
          <a:srcRect/>
          <a:stretch>
            <a:fillRect/>
          </a:stretch>
        </p:blipFill>
        <p:spPr>
          <a:xfrm>
            <a:off x="7194232" y="2439987"/>
            <a:ext cx="4785995" cy="3034983"/>
          </a:xfrm>
          <a:prstGeom prst="rect">
            <a:avLst/>
          </a:prstGeom>
          <a:ln w="12700">
            <a:solidFill>
              <a:srgbClr val="000000"/>
            </a:solidFill>
            <a:prstDash val="solid"/>
          </a:ln>
        </p:spPr>
      </p:pic>
    </p:spTree>
    <p:extLst>
      <p:ext uri="{BB962C8B-B14F-4D97-AF65-F5344CB8AC3E}">
        <p14:creationId xmlns:p14="http://schemas.microsoft.com/office/powerpoint/2010/main" val="1350848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833D5-2170-B8BB-2A64-0D25B6454F23}"/>
              </a:ext>
            </a:extLst>
          </p:cNvPr>
          <p:cNvSpPr>
            <a:spLocks noGrp="1"/>
          </p:cNvSpPr>
          <p:nvPr>
            <p:ph type="title"/>
          </p:nvPr>
        </p:nvSpPr>
        <p:spPr>
          <a:xfrm>
            <a:off x="1103312" y="269838"/>
            <a:ext cx="9404723" cy="1400530"/>
          </a:xfrm>
        </p:spPr>
        <p:txBody>
          <a:bodyPr/>
          <a:lstStyle/>
          <a:p>
            <a:pPr algn="ctr"/>
            <a:r>
              <a:rPr lang="en-IN" sz="2400" b="1" dirty="0">
                <a:latin typeface="Times New Roman" panose="02020603050405020304" pitchFamily="18" charset="0"/>
                <a:cs typeface="Times New Roman" panose="02020603050405020304" pitchFamily="18" charset="0"/>
              </a:rPr>
              <a:t>REFERENCE</a:t>
            </a:r>
          </a:p>
        </p:txBody>
      </p:sp>
      <p:sp>
        <p:nvSpPr>
          <p:cNvPr id="3" name="Content Placeholder 2">
            <a:extLst>
              <a:ext uri="{FF2B5EF4-FFF2-40B4-BE49-F238E27FC236}">
                <a16:creationId xmlns:a16="http://schemas.microsoft.com/office/drawing/2014/main" id="{63712748-0EF6-954E-6F2B-DA3F83D3BF14}"/>
              </a:ext>
            </a:extLst>
          </p:cNvPr>
          <p:cNvSpPr>
            <a:spLocks noGrp="1"/>
          </p:cNvSpPr>
          <p:nvPr>
            <p:ph idx="1"/>
          </p:nvPr>
        </p:nvSpPr>
        <p:spPr>
          <a:xfrm>
            <a:off x="400050" y="2052918"/>
            <a:ext cx="10961370" cy="4195481"/>
          </a:xfrm>
        </p:spPr>
        <p:txBody>
          <a:bodyPr>
            <a:normAutofit/>
          </a:bodyPr>
          <a:lstStyle/>
          <a:p>
            <a:pPr algn="just">
              <a:lnSpc>
                <a:spcPct val="150000"/>
              </a:lnSpc>
            </a:pPr>
            <a:r>
              <a:rPr lang="en-IN" sz="1800" dirty="0">
                <a:latin typeface="Times New Roman" panose="02020603050405020304" pitchFamily="18" charset="0"/>
                <a:cs typeface="Times New Roman" panose="02020603050405020304" pitchFamily="18" charset="0"/>
              </a:rPr>
              <a:t>Sakhalkar, P.G., 2025. AI-Assisted Code and Vulnerability Management: Transforming Modern Software Development. Journal of Computer Science and Technology Studies, 7(9), pp.36-43.</a:t>
            </a:r>
          </a:p>
          <a:p>
            <a:pPr algn="just">
              <a:lnSpc>
                <a:spcPct val="150000"/>
              </a:lnSpc>
            </a:pPr>
            <a:r>
              <a:rPr lang="en-IN" sz="1800" dirty="0">
                <a:latin typeface="Times New Roman" panose="02020603050405020304" pitchFamily="18" charset="0"/>
                <a:cs typeface="Times New Roman" panose="02020603050405020304" pitchFamily="18" charset="0"/>
              </a:rPr>
              <a:t>Rossi, D., Bressan, L., Campos, F., Oliveira, A. and Ströele, V., 2023, November. Educational Software and Security Vulnerabilities: an experimental study. In Simpósio Brasileiro de Informática na Educação (SBIE) (pp. 264-276). SBC.</a:t>
            </a:r>
          </a:p>
          <a:p>
            <a:pPr algn="just">
              <a:lnSpc>
                <a:spcPct val="150000"/>
              </a:lnSpc>
            </a:pPr>
            <a:r>
              <a:rPr lang="en-IN" sz="1800" dirty="0">
                <a:latin typeface="Times New Roman" panose="02020603050405020304" pitchFamily="18" charset="0"/>
                <a:cs typeface="Times New Roman" panose="02020603050405020304" pitchFamily="18" charset="0"/>
              </a:rPr>
              <a:t>Medeiros, I., Neves, N. and Correia, M., 2022. Statically detecting vulnerabilities by processing programming languages as natural languages. IEEE Transactions on Reliability, 71(2), pp.1033-1056.</a:t>
            </a:r>
          </a:p>
        </p:txBody>
      </p:sp>
    </p:spTree>
    <p:extLst>
      <p:ext uri="{BB962C8B-B14F-4D97-AF65-F5344CB8AC3E}">
        <p14:creationId xmlns:p14="http://schemas.microsoft.com/office/powerpoint/2010/main" val="1930126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presentation images">
            <a:extLst>
              <a:ext uri="{FF2B5EF4-FFF2-40B4-BE49-F238E27FC236}">
                <a16:creationId xmlns:a16="http://schemas.microsoft.com/office/drawing/2014/main" id="{7DEFA6BA-473E-3D55-6F49-E539C4866A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08206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144</TotalTime>
  <Words>1844</Words>
  <Application>Microsoft Office PowerPoint</Application>
  <PresentationFormat>Widescreen</PresentationFormat>
  <Paragraphs>89</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Ion</vt:lpstr>
      <vt:lpstr>AN AI-BASED VULNERABILITY DETECTION SYSTEM FOR WORDPRESS PLUGINS</vt:lpstr>
      <vt:lpstr>RESEARCH CONTEXT/BACKGROUND</vt:lpstr>
      <vt:lpstr>RESEARCH PROBLEM</vt:lpstr>
      <vt:lpstr>RESEARCH AIM AND OBJECTIVES</vt:lpstr>
      <vt:lpstr>A BRIEF LITERATURE REVIEW AND SUMMARY</vt:lpstr>
      <vt:lpstr>RESEARCH METHODOLOGY</vt:lpstr>
      <vt:lpstr>PROJECT PLANNING AND RESOURCES</vt:lpstr>
      <vt:lpstr>PROJECT IMPACT AND LIMITATIONS</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AI-BASED VULNERABILITY DETECTION SYSTEM FOR WORDPRESS PLUGINS </dc:title>
  <dc:creator>MITESH DHANKECHA</dc:creator>
  <cp:lastModifiedBy>MITESH DHANKECHA</cp:lastModifiedBy>
  <cp:revision>19</cp:revision>
  <dcterms:created xsi:type="dcterms:W3CDTF">2026-03-23T05:21:25Z</dcterms:created>
  <dcterms:modified xsi:type="dcterms:W3CDTF">2026-04-20T11:33:12Z</dcterms:modified>
</cp:coreProperties>
</file>