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notesMasterIdLst>
    <p:notesMasterId r:id="rId13"/>
  </p:notesMasterIdLst>
  <p:sldIdLst>
    <p:sldId id="256" r:id="rId2"/>
    <p:sldId id="257" r:id="rId3"/>
    <p:sldId id="258" r:id="rId4"/>
    <p:sldId id="259" r:id="rId5"/>
    <p:sldId id="260" r:id="rId6"/>
    <p:sldId id="263" r:id="rId7"/>
    <p:sldId id="261" r:id="rId8"/>
    <p:sldId id="264" r:id="rId9"/>
    <p:sldId id="262"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734" autoAdjust="0"/>
    <p:restoredTop sz="66013" autoAdjust="0"/>
  </p:normalViewPr>
  <p:slideViewPr>
    <p:cSldViewPr snapToGrid="0">
      <p:cViewPr varScale="1">
        <p:scale>
          <a:sx n="54" d="100"/>
          <a:sy n="54" d="100"/>
        </p:scale>
        <p:origin x="1819"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0BCF5B-6971-4A05-80BD-AE1C8900F020}" type="datetimeFigureOut">
              <a:rPr lang="en-GB" smtClean="0"/>
              <a:t>20/01/2022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E115C1-2A97-475C-A350-AB9B3A71DB7D}" type="slidenum">
              <a:rPr lang="en-GB" smtClean="0"/>
              <a:t>‹#›</a:t>
            </a:fld>
            <a:endParaRPr lang="en-GB"/>
          </a:p>
        </p:txBody>
      </p:sp>
    </p:spTree>
    <p:extLst>
      <p:ext uri="{BB962C8B-B14F-4D97-AF65-F5344CB8AC3E}">
        <p14:creationId xmlns:p14="http://schemas.microsoft.com/office/powerpoint/2010/main" val="17679007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Calibri Light" panose="020F0302020204030204" pitchFamily="34" charset="0"/>
              </a:rPr>
              <a:t>neurodevelopmental disorder that includes a range of differences</a:t>
            </a:r>
          </a:p>
          <a:p>
            <a:r>
              <a:rPr lang="en-GB" sz="1800" dirty="0">
                <a:effectLst/>
                <a:latin typeface="Arial" panose="020B0604020202020204" pitchFamily="34" charset="0"/>
                <a:ea typeface="Calibri Light" panose="020F0302020204030204" pitchFamily="34" charset="0"/>
              </a:rPr>
              <a:t>The symptoms are lack of social interaction and communication, the eye contact is missing, repetitive unusual behaviour pattern, speech difficulties, significant cognitive delays</a:t>
            </a:r>
          </a:p>
          <a:p>
            <a:r>
              <a:rPr lang="en-GB" sz="1800" dirty="0">
                <a:effectLst/>
                <a:latin typeface="Arial" panose="020B0604020202020204" pitchFamily="34" charset="0"/>
                <a:ea typeface="Calibri Light" panose="020F0302020204030204" pitchFamily="34" charset="0"/>
              </a:rPr>
              <a:t>For the first time this disorder was seen not as a psychiatric condition, but as a biomedical neurological one in the beginning of 2000 and which the specialists should diagnose and treat it. </a:t>
            </a:r>
          </a:p>
          <a:p>
            <a:r>
              <a:rPr lang="en-GB" sz="1800" dirty="0">
                <a:effectLst/>
                <a:latin typeface="Arial" panose="020B0604020202020204" pitchFamily="34" charset="0"/>
              </a:rPr>
              <a:t>Different methods of diagnose</a:t>
            </a:r>
          </a:p>
          <a:p>
            <a:r>
              <a:rPr lang="en-GB" sz="1800" dirty="0">
                <a:effectLst/>
                <a:latin typeface="Arial" panose="020B0604020202020204" pitchFamily="34" charset="0"/>
                <a:ea typeface="Calibri Light" panose="020F0302020204030204" pitchFamily="34" charset="0"/>
              </a:rPr>
              <a:t>Checklist for Autism Spectrum Disorder </a:t>
            </a:r>
          </a:p>
          <a:p>
            <a:r>
              <a:rPr lang="en-GB" sz="1800" dirty="0">
                <a:effectLst/>
                <a:latin typeface="Arial" panose="020B0604020202020204" pitchFamily="34" charset="0"/>
                <a:ea typeface="Calibri Light" panose="020F0302020204030204" pitchFamily="34" charset="0"/>
              </a:rPr>
              <a:t>Assistive technology is a concept describing systems and services that help people lead independent lives and to improve their well-being</a:t>
            </a:r>
          </a:p>
          <a:p>
            <a:r>
              <a:rPr lang="en-GB" sz="1800" dirty="0">
                <a:solidFill>
                  <a:srgbClr val="000000"/>
                </a:solidFill>
                <a:effectLst/>
                <a:latin typeface="Arial" panose="020B0604020202020204" pitchFamily="34" charset="0"/>
                <a:ea typeface="Calibri Light" panose="020F0302020204030204" pitchFamily="34" charset="0"/>
              </a:rPr>
              <a:t>Augmentative and alternative communication </a:t>
            </a:r>
          </a:p>
          <a:p>
            <a:r>
              <a:rPr lang="en-GB" sz="1800" dirty="0">
                <a:solidFill>
                  <a:srgbClr val="000000"/>
                </a:solidFill>
                <a:effectLst/>
                <a:latin typeface="Arial" panose="020B0604020202020204" pitchFamily="34" charset="0"/>
              </a:rPr>
              <a:t>Robots</a:t>
            </a:r>
          </a:p>
          <a:p>
            <a:r>
              <a:rPr lang="en-GB" sz="1800" dirty="0">
                <a:effectLst/>
                <a:latin typeface="Arial" panose="020B0604020202020204" pitchFamily="34" charset="0"/>
                <a:ea typeface="Calibri Light" panose="020F0302020204030204" pitchFamily="34" charset="0"/>
              </a:rPr>
              <a:t>This paperwork will help to many parent’s and care givers to understand the meaning of assistive technology on autistic children’s development. It can be guidance for these who are still not aware of the importance and the help that it provides.</a:t>
            </a:r>
            <a:endParaRPr lang="en-GB" sz="1800" dirty="0">
              <a:effectLst/>
              <a:latin typeface="Calibri Light" panose="020F0302020204030204" pitchFamily="34" charset="0"/>
              <a:ea typeface="Calibri Light" panose="020F0302020204030204" pitchFamily="34" charset="0"/>
            </a:endParaRPr>
          </a:p>
          <a:p>
            <a:r>
              <a:rPr lang="en-GB" sz="1800" dirty="0">
                <a:solidFill>
                  <a:srgbClr val="000000"/>
                </a:solidFill>
                <a:effectLst/>
                <a:latin typeface="Arial" panose="020B0604020202020204" pitchFamily="34" charset="0"/>
                <a:ea typeface="Arial" panose="020B0604020202020204" pitchFamily="34" charset="0"/>
              </a:rPr>
              <a:t>This report aims to critically evaluate the impact of assistive technology on autism spectrum disorder. To identify how its influences the social development of children living with autism. To establish the use of assistive technology for primary care givers. To discover the use of assistive technology on learning system.</a:t>
            </a:r>
            <a:endParaRPr lang="en-GB" sz="1800" dirty="0">
              <a:effectLst/>
              <a:latin typeface="Calibri Light" panose="020F0302020204030204" pitchFamily="34" charset="0"/>
              <a:ea typeface="Calibri Light" panose="020F0302020204030204" pitchFamily="34" charset="0"/>
            </a:endParaRPr>
          </a:p>
          <a:p>
            <a:endParaRPr lang="en-GB" dirty="0"/>
          </a:p>
        </p:txBody>
      </p:sp>
      <p:sp>
        <p:nvSpPr>
          <p:cNvPr id="4" name="Slide Number Placeholder 3"/>
          <p:cNvSpPr>
            <a:spLocks noGrp="1"/>
          </p:cNvSpPr>
          <p:nvPr>
            <p:ph type="sldNum" sz="quarter" idx="5"/>
          </p:nvPr>
        </p:nvSpPr>
        <p:spPr/>
        <p:txBody>
          <a:bodyPr/>
          <a:lstStyle/>
          <a:p>
            <a:fld id="{45E115C1-2A97-475C-A350-AB9B3A71DB7D}" type="slidenum">
              <a:rPr lang="en-GB" smtClean="0"/>
              <a:t>2</a:t>
            </a:fld>
            <a:endParaRPr lang="en-GB"/>
          </a:p>
        </p:txBody>
      </p:sp>
    </p:spTree>
    <p:extLst>
      <p:ext uri="{BB962C8B-B14F-4D97-AF65-F5344CB8AC3E}">
        <p14:creationId xmlns:p14="http://schemas.microsoft.com/office/powerpoint/2010/main" val="2024866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Ericson’s theory these are different stages that every human being pass through. This development is delayed for autistic children. Assistive technologies could reduce this delay.</a:t>
            </a:r>
          </a:p>
          <a:p>
            <a:r>
              <a:rPr lang="en-GB" sz="1800" dirty="0">
                <a:solidFill>
                  <a:srgbClr val="212529"/>
                </a:solidFill>
                <a:effectLst/>
                <a:latin typeface="Arial" panose="020B0604020202020204" pitchFamily="34" charset="0"/>
                <a:ea typeface="Calibri Light" panose="020F0302020204030204" pitchFamily="34" charset="0"/>
              </a:rPr>
              <a:t>Following Piaget, cognitive development is determined by genetic factors which are result of the growth of natural brain structures. They relate with the child's practice. Children learn when they interact with others. Autistic children have interaction difficulties and the assistive technologies could be great tool to develop that skills.</a:t>
            </a:r>
          </a:p>
          <a:p>
            <a:r>
              <a:rPr lang="en-GB" sz="1800" dirty="0">
                <a:solidFill>
                  <a:srgbClr val="212529"/>
                </a:solidFill>
                <a:effectLst/>
                <a:latin typeface="Arial" panose="020B0604020202020204" pitchFamily="34" charset="0"/>
              </a:rPr>
              <a:t>According to Bandura’s theory children learn by observing.</a:t>
            </a:r>
          </a:p>
          <a:p>
            <a:r>
              <a:rPr lang="en-GB" sz="1800" dirty="0">
                <a:effectLst/>
                <a:latin typeface="Arial" panose="020B0604020202020204" pitchFamily="34" charset="0"/>
                <a:ea typeface="Calibri Light" panose="020F0302020204030204" pitchFamily="34" charset="0"/>
              </a:rPr>
              <a:t>The assistive technology is measured by UK Medical Device Regulation 2002</a:t>
            </a:r>
            <a:r>
              <a:rPr lang="en-GB" sz="1800" dirty="0">
                <a:solidFill>
                  <a:srgbClr val="212529"/>
                </a:solidFill>
                <a:effectLst/>
                <a:latin typeface="Arial" panose="020B0604020202020204" pitchFamily="34" charset="0"/>
                <a:ea typeface="Calibri Light" panose="020F0302020204030204" pitchFamily="34" charset="0"/>
              </a:rPr>
              <a:t>.</a:t>
            </a:r>
          </a:p>
          <a:p>
            <a:r>
              <a:rPr lang="en-GB" sz="1800" dirty="0">
                <a:effectLst/>
                <a:latin typeface="Arial" panose="020B0604020202020204" pitchFamily="34" charset="0"/>
                <a:ea typeface="Calibri Light" panose="020F0302020204030204" pitchFamily="34" charset="0"/>
              </a:rPr>
              <a:t>The national policies involve recognition of assistive technology as an important health tools and services which are essential part of human’s wellbeing</a:t>
            </a:r>
            <a:endParaRPr lang="en-GB" dirty="0"/>
          </a:p>
        </p:txBody>
      </p:sp>
      <p:sp>
        <p:nvSpPr>
          <p:cNvPr id="4" name="Slide Number Placeholder 3"/>
          <p:cNvSpPr>
            <a:spLocks noGrp="1"/>
          </p:cNvSpPr>
          <p:nvPr>
            <p:ph type="sldNum" sz="quarter" idx="5"/>
          </p:nvPr>
        </p:nvSpPr>
        <p:spPr/>
        <p:txBody>
          <a:bodyPr/>
          <a:lstStyle/>
          <a:p>
            <a:fld id="{45E115C1-2A97-475C-A350-AB9B3A71DB7D}" type="slidenum">
              <a:rPr lang="en-GB" smtClean="0"/>
              <a:t>3</a:t>
            </a:fld>
            <a:endParaRPr lang="en-GB"/>
          </a:p>
        </p:txBody>
      </p:sp>
    </p:spTree>
    <p:extLst>
      <p:ext uri="{BB962C8B-B14F-4D97-AF65-F5344CB8AC3E}">
        <p14:creationId xmlns:p14="http://schemas.microsoft.com/office/powerpoint/2010/main" val="6448704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 are different databases that have been used for this project :</a:t>
            </a:r>
            <a:r>
              <a:rPr lang="en-GB" sz="1800" dirty="0">
                <a:effectLst/>
                <a:latin typeface="Arial" panose="020B0604020202020204" pitchFamily="34" charset="0"/>
              </a:rPr>
              <a:t> </a:t>
            </a:r>
            <a:r>
              <a:rPr lang="en-GB" sz="1800" dirty="0">
                <a:effectLst/>
                <a:latin typeface="Arial" panose="020B0604020202020204" pitchFamily="34" charset="0"/>
                <a:ea typeface="Calibri Light" panose="020F0302020204030204" pitchFamily="34" charset="0"/>
              </a:rPr>
              <a:t>Elsevier, Sage Journal, Science Direct, EPSCO host, ProQuest, EPSCO host, BMJ Open and PubMed Central. The publication of the articles varies in the period January 2015 to December 2021. There was a requirement for the articles to be academic journals (peer-review paperwork) written in English</a:t>
            </a:r>
            <a:r>
              <a:rPr lang="en-GB" sz="1800" dirty="0">
                <a:solidFill>
                  <a:srgbClr val="FF0000"/>
                </a:solidFill>
                <a:effectLst/>
                <a:latin typeface="Arial" panose="020B0604020202020204" pitchFamily="34" charset="0"/>
                <a:ea typeface="Calibri Light" panose="020F030202020403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Light" panose="020F0302020204030204" pitchFamily="34" charset="0"/>
              <a:ea typeface="Calibri Light" panose="020F0302020204030204" pitchFamily="34" charset="0"/>
            </a:endParaRPr>
          </a:p>
          <a:p>
            <a:endParaRPr lang="en-GB" dirty="0"/>
          </a:p>
        </p:txBody>
      </p:sp>
      <p:sp>
        <p:nvSpPr>
          <p:cNvPr id="4" name="Slide Number Placeholder 3"/>
          <p:cNvSpPr>
            <a:spLocks noGrp="1"/>
          </p:cNvSpPr>
          <p:nvPr>
            <p:ph type="sldNum" sz="quarter" idx="5"/>
          </p:nvPr>
        </p:nvSpPr>
        <p:spPr/>
        <p:txBody>
          <a:bodyPr/>
          <a:lstStyle/>
          <a:p>
            <a:fld id="{45E115C1-2A97-475C-A350-AB9B3A71DB7D}" type="slidenum">
              <a:rPr lang="en-GB" smtClean="0"/>
              <a:t>4</a:t>
            </a:fld>
            <a:endParaRPr lang="en-GB"/>
          </a:p>
        </p:txBody>
      </p:sp>
    </p:spTree>
    <p:extLst>
      <p:ext uri="{BB962C8B-B14F-4D97-AF65-F5344CB8AC3E}">
        <p14:creationId xmlns:p14="http://schemas.microsoft.com/office/powerpoint/2010/main" val="7384346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1/20/2022</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6846167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1/20/2022</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8768562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1/20/2022</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039557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1/20/2022</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0620194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1/20/2022</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7625294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1/20/2022</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256430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1/20/2022</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0721571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1/20/2022</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0211828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1/20/2022</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8375619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1/20/2022</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044247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1/20/2022</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679914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1/20/2022</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2822319568"/>
      </p:ext>
    </p:extLst>
  </p:cSld>
  <p:clrMap bg1="dk1" tx1="lt1" bg2="dk2" tx2="lt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8" r:id="rId7"/>
    <p:sldLayoutId id="2147483689" r:id="rId8"/>
    <p:sldLayoutId id="2147483690" r:id="rId9"/>
    <p:sldLayoutId id="2147483691"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apps.who.int/iris/handle/10665/33222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4073C730-964E-468E-B496-174087621B82}"/>
              </a:ext>
            </a:extLst>
          </p:cNvPr>
          <p:cNvSpPr>
            <a:spLocks noGrp="1"/>
          </p:cNvSpPr>
          <p:nvPr>
            <p:ph type="ctrTitle"/>
          </p:nvPr>
        </p:nvSpPr>
        <p:spPr>
          <a:xfrm>
            <a:off x="6858000" y="1524000"/>
            <a:ext cx="4572000" cy="2286000"/>
          </a:xfrm>
        </p:spPr>
        <p:txBody>
          <a:bodyPr>
            <a:normAutofit/>
          </a:bodyPr>
          <a:lstStyle/>
          <a:p>
            <a:pPr algn="l"/>
            <a:r>
              <a:rPr lang="en-GB" sz="3000" b="1" dirty="0">
                <a:effectLst/>
                <a:latin typeface="Arial" panose="020B0604020202020204" pitchFamily="34" charset="0"/>
                <a:ea typeface="Arial Unicode MS"/>
              </a:rPr>
              <a:t>The effectiveness of assistive technologies on the social and academic life of children with autism</a:t>
            </a:r>
            <a:endParaRPr lang="en-GB" sz="3000" dirty="0"/>
          </a:p>
        </p:txBody>
      </p:sp>
      <p:sp>
        <p:nvSpPr>
          <p:cNvPr id="3" name="Subtitle 2">
            <a:extLst>
              <a:ext uri="{FF2B5EF4-FFF2-40B4-BE49-F238E27FC236}">
                <a16:creationId xmlns:a16="http://schemas.microsoft.com/office/drawing/2014/main" id="{6205171E-C286-49A2-A33D-F8E70A47ADF6}"/>
              </a:ext>
            </a:extLst>
          </p:cNvPr>
          <p:cNvSpPr>
            <a:spLocks noGrp="1"/>
          </p:cNvSpPr>
          <p:nvPr>
            <p:ph type="subTitle" idx="1"/>
          </p:nvPr>
        </p:nvSpPr>
        <p:spPr>
          <a:xfrm>
            <a:off x="6858000" y="4571999"/>
            <a:ext cx="4572000" cy="1524000"/>
          </a:xfrm>
        </p:spPr>
        <p:txBody>
          <a:bodyPr>
            <a:normAutofit fontScale="92500" lnSpcReduction="10000"/>
          </a:bodyPr>
          <a:lstStyle/>
          <a:p>
            <a:pPr algn="l"/>
            <a:r>
              <a:rPr lang="en-GB" dirty="0"/>
              <a:t>Student name: Kristina Koleva</a:t>
            </a:r>
          </a:p>
          <a:p>
            <a:pPr algn="l"/>
            <a:r>
              <a:rPr lang="en-GB" dirty="0"/>
              <a:t>Student number: 1812788</a:t>
            </a:r>
          </a:p>
          <a:p>
            <a:pPr algn="l"/>
            <a:r>
              <a:rPr lang="en-GB" dirty="0"/>
              <a:t> BSc (Hons) Health and social care</a:t>
            </a:r>
          </a:p>
          <a:p>
            <a:pPr algn="l"/>
            <a:endParaRPr lang="en-GB" dirty="0"/>
          </a:p>
        </p:txBody>
      </p:sp>
      <p:pic>
        <p:nvPicPr>
          <p:cNvPr id="4" name="Picture 3" descr="Rainbow abstract fiber optics">
            <a:extLst>
              <a:ext uri="{FF2B5EF4-FFF2-40B4-BE49-F238E27FC236}">
                <a16:creationId xmlns:a16="http://schemas.microsoft.com/office/drawing/2014/main" id="{B41511B0-C184-4CE9-B090-11BDA70A8EF6}"/>
              </a:ext>
            </a:extLst>
          </p:cNvPr>
          <p:cNvPicPr>
            <a:picLocks noChangeAspect="1"/>
          </p:cNvPicPr>
          <p:nvPr/>
        </p:nvPicPr>
        <p:blipFill rotWithShape="1">
          <a:blip r:embed="rId2"/>
          <a:srcRect l="13690" r="21171" b="-2"/>
          <a:stretch/>
        </p:blipFill>
        <p:spPr>
          <a:xfrm>
            <a:off x="-8" y="762006"/>
            <a:ext cx="5948805" cy="6095979"/>
          </a:xfrm>
          <a:custGeom>
            <a:avLst/>
            <a:gdLst/>
            <a:ahLst/>
            <a:cxnLst/>
            <a:rect l="l" t="t" r="r" b="b"/>
            <a:pathLst>
              <a:path w="5948805" h="6095979">
                <a:moveTo>
                  <a:pt x="1573832" y="765"/>
                </a:moveTo>
                <a:cubicBezTo>
                  <a:pt x="1940190" y="-10734"/>
                  <a:pt x="2329345" y="109280"/>
                  <a:pt x="2734663" y="238687"/>
                </a:cubicBezTo>
                <a:cubicBezTo>
                  <a:pt x="4118244" y="680647"/>
                  <a:pt x="5296697" y="1302752"/>
                  <a:pt x="5668316" y="3639516"/>
                </a:cubicBezTo>
                <a:cubicBezTo>
                  <a:pt x="5788298" y="4393559"/>
                  <a:pt x="5890546" y="5142244"/>
                  <a:pt x="5937022" y="5865869"/>
                </a:cubicBezTo>
                <a:lnTo>
                  <a:pt x="5948805" y="6095979"/>
                </a:lnTo>
                <a:lnTo>
                  <a:pt x="0" y="6095979"/>
                </a:lnTo>
                <a:lnTo>
                  <a:pt x="0" y="1621672"/>
                </a:lnTo>
                <a:lnTo>
                  <a:pt x="36310" y="1518814"/>
                </a:lnTo>
                <a:cubicBezTo>
                  <a:pt x="109805" y="1321982"/>
                  <a:pt x="192755" y="1133640"/>
                  <a:pt x="287891" y="956872"/>
                </a:cubicBezTo>
                <a:cubicBezTo>
                  <a:pt x="669453" y="247734"/>
                  <a:pt x="1102800" y="15549"/>
                  <a:pt x="1573832" y="765"/>
                </a:cubicBezTo>
                <a:close/>
              </a:path>
            </a:pathLst>
          </a:custGeom>
        </p:spPr>
      </p:pic>
      <p:sp>
        <p:nvSpPr>
          <p:cNvPr id="11" name="Freeform: Shape 10">
            <a:extLst>
              <a:ext uri="{FF2B5EF4-FFF2-40B4-BE49-F238E27FC236}">
                <a16:creationId xmlns:a16="http://schemas.microsoft.com/office/drawing/2014/main" id="{F47DB6CD-8E9E-4643-B3B6-01BD80429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23838" y="538152"/>
            <a:ext cx="6095989" cy="654368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Tree>
    <p:extLst>
      <p:ext uri="{BB962C8B-B14F-4D97-AF65-F5344CB8AC3E}">
        <p14:creationId xmlns:p14="http://schemas.microsoft.com/office/powerpoint/2010/main" val="38472737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442C3-F42E-460F-968A-F99116ED589A}"/>
              </a:ext>
            </a:extLst>
          </p:cNvPr>
          <p:cNvSpPr>
            <a:spLocks noGrp="1"/>
          </p:cNvSpPr>
          <p:nvPr>
            <p:ph type="title"/>
          </p:nvPr>
        </p:nvSpPr>
        <p:spPr/>
        <p:txBody>
          <a:bodyPr>
            <a:normAutofit/>
          </a:bodyPr>
          <a:lstStyle/>
          <a:p>
            <a:pPr algn="ctr"/>
            <a:r>
              <a:rPr lang="en-GB" sz="5400" dirty="0"/>
              <a:t>Introduction</a:t>
            </a:r>
          </a:p>
        </p:txBody>
      </p:sp>
      <p:sp>
        <p:nvSpPr>
          <p:cNvPr id="3" name="Content Placeholder 2">
            <a:extLst>
              <a:ext uri="{FF2B5EF4-FFF2-40B4-BE49-F238E27FC236}">
                <a16:creationId xmlns:a16="http://schemas.microsoft.com/office/drawing/2014/main" id="{9F8CCD3A-B4D4-4C68-B36E-6CF5E6F17FF6}"/>
              </a:ext>
            </a:extLst>
          </p:cNvPr>
          <p:cNvSpPr>
            <a:spLocks noGrp="1"/>
          </p:cNvSpPr>
          <p:nvPr>
            <p:ph idx="1"/>
          </p:nvPr>
        </p:nvSpPr>
        <p:spPr/>
        <p:txBody>
          <a:bodyPr>
            <a:normAutofit lnSpcReduction="10000"/>
          </a:bodyPr>
          <a:lstStyle/>
          <a:p>
            <a:r>
              <a:rPr lang="en-GB" dirty="0"/>
              <a:t>Definition of Autism </a:t>
            </a:r>
            <a:r>
              <a:rPr lang="en-GB" sz="1900" dirty="0">
                <a:effectLst/>
                <a:ea typeface="Calibri Light" panose="020F0302020204030204" pitchFamily="34" charset="0"/>
              </a:rPr>
              <a:t>(Barton, E. and </a:t>
            </a:r>
            <a:r>
              <a:rPr lang="en-GB" sz="1900" dirty="0" err="1">
                <a:effectLst/>
                <a:ea typeface="Calibri Light" panose="020F0302020204030204" pitchFamily="34" charset="0"/>
              </a:rPr>
              <a:t>Harn</a:t>
            </a:r>
            <a:r>
              <a:rPr lang="en-GB" sz="1900" dirty="0">
                <a:effectLst/>
                <a:ea typeface="Calibri Light" panose="020F0302020204030204" pitchFamily="34" charset="0"/>
              </a:rPr>
              <a:t>, B. 2012).</a:t>
            </a:r>
            <a:endParaRPr lang="en-GB" sz="1900" dirty="0"/>
          </a:p>
          <a:p>
            <a:r>
              <a:rPr lang="en-GB" dirty="0"/>
              <a:t>How can autism be diagnosed?</a:t>
            </a:r>
            <a:r>
              <a:rPr lang="en-GB" sz="1900" dirty="0">
                <a:effectLst/>
                <a:ea typeface="Calibri Light" panose="020F0302020204030204" pitchFamily="34" charset="0"/>
              </a:rPr>
              <a:t> (Mayes, S. et. al, 2018).</a:t>
            </a:r>
            <a:endParaRPr lang="en-GB" sz="1900" dirty="0"/>
          </a:p>
          <a:p>
            <a:r>
              <a:rPr lang="en-GB" dirty="0"/>
              <a:t>Statistics related autism </a:t>
            </a:r>
            <a:r>
              <a:rPr lang="en-GB" sz="1900" dirty="0">
                <a:effectLst/>
                <a:ea typeface="Calibri Light" panose="020F0302020204030204" pitchFamily="34" charset="0"/>
              </a:rPr>
              <a:t>(Kientz, J. et al, 2013). </a:t>
            </a:r>
            <a:endParaRPr lang="en-GB" sz="1900" dirty="0"/>
          </a:p>
          <a:p>
            <a:r>
              <a:rPr lang="en-GB" dirty="0"/>
              <a:t>Definition of Assistive technology </a:t>
            </a:r>
            <a:r>
              <a:rPr lang="en-GB" sz="1900" dirty="0">
                <a:effectLst/>
                <a:ea typeface="Calibri Light" panose="020F0302020204030204" pitchFamily="34" charset="0"/>
              </a:rPr>
              <a:t>(WHO, 2018).</a:t>
            </a:r>
            <a:endParaRPr lang="en-GB" sz="1900" dirty="0"/>
          </a:p>
          <a:p>
            <a:r>
              <a:rPr lang="en-GB" dirty="0"/>
              <a:t>Different assistive devices</a:t>
            </a:r>
          </a:p>
          <a:p>
            <a:r>
              <a:rPr lang="en-GB" dirty="0"/>
              <a:t>The purpose of this project and what it describes in it. </a:t>
            </a:r>
          </a:p>
          <a:p>
            <a:endParaRPr lang="en-GB" dirty="0"/>
          </a:p>
        </p:txBody>
      </p:sp>
    </p:spTree>
    <p:extLst>
      <p:ext uri="{BB962C8B-B14F-4D97-AF65-F5344CB8AC3E}">
        <p14:creationId xmlns:p14="http://schemas.microsoft.com/office/powerpoint/2010/main" val="30841724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F6BF7-3574-4697-9077-FD6D2DB4FB5B}"/>
              </a:ext>
            </a:extLst>
          </p:cNvPr>
          <p:cNvSpPr>
            <a:spLocks noGrp="1"/>
          </p:cNvSpPr>
          <p:nvPr>
            <p:ph type="title"/>
          </p:nvPr>
        </p:nvSpPr>
        <p:spPr/>
        <p:txBody>
          <a:bodyPr/>
          <a:lstStyle/>
          <a:p>
            <a:pPr algn="ctr"/>
            <a:r>
              <a:rPr lang="en-GB" dirty="0"/>
              <a:t>Background</a:t>
            </a:r>
          </a:p>
        </p:txBody>
      </p:sp>
      <p:sp>
        <p:nvSpPr>
          <p:cNvPr id="3" name="Content Placeholder 2">
            <a:extLst>
              <a:ext uri="{FF2B5EF4-FFF2-40B4-BE49-F238E27FC236}">
                <a16:creationId xmlns:a16="http://schemas.microsoft.com/office/drawing/2014/main" id="{7114BB27-EA0E-4973-B6E8-B8E07EE83D84}"/>
              </a:ext>
            </a:extLst>
          </p:cNvPr>
          <p:cNvSpPr>
            <a:spLocks noGrp="1"/>
          </p:cNvSpPr>
          <p:nvPr>
            <p:ph idx="1"/>
          </p:nvPr>
        </p:nvSpPr>
        <p:spPr/>
        <p:txBody>
          <a:bodyPr/>
          <a:lstStyle/>
          <a:p>
            <a:r>
              <a:rPr lang="en-GB" dirty="0"/>
              <a:t>Ericson’s Psychosocial development and autistic children</a:t>
            </a:r>
          </a:p>
          <a:p>
            <a:r>
              <a:rPr lang="en-GB" dirty="0"/>
              <a:t>The importance or assistive technology and Piaget’s theory</a:t>
            </a:r>
          </a:p>
          <a:p>
            <a:r>
              <a:rPr lang="en-GB" dirty="0"/>
              <a:t>Bandura’s theory </a:t>
            </a:r>
          </a:p>
          <a:p>
            <a:r>
              <a:rPr lang="en-GB" dirty="0">
                <a:effectLst/>
                <a:ea typeface="Calibri Light" panose="020F0302020204030204" pitchFamily="34" charset="0"/>
              </a:rPr>
              <a:t>Medical Device Regulation 2002 </a:t>
            </a:r>
            <a:r>
              <a:rPr lang="en-GB" sz="1800" dirty="0">
                <a:solidFill>
                  <a:schemeClr val="tx1"/>
                </a:solidFill>
                <a:effectLst/>
                <a:ea typeface="Calibri Light" panose="020F0302020204030204" pitchFamily="34" charset="0"/>
              </a:rPr>
              <a:t>(Gov.uk, 2021).</a:t>
            </a:r>
            <a:endParaRPr lang="en-GB" dirty="0">
              <a:solidFill>
                <a:schemeClr val="tx1"/>
              </a:solidFill>
              <a:effectLst/>
              <a:ea typeface="Calibri Light" panose="020F0302020204030204" pitchFamily="34" charset="0"/>
            </a:endParaRPr>
          </a:p>
          <a:p>
            <a:r>
              <a:rPr lang="en-GB" dirty="0"/>
              <a:t>Global programs and policies related to assistive technology for ASD children </a:t>
            </a:r>
            <a:r>
              <a:rPr lang="en-GB" sz="1800" dirty="0">
                <a:effectLst/>
                <a:latin typeface="Arial" panose="020B0604020202020204" pitchFamily="34" charset="0"/>
                <a:ea typeface="Calibri Light" panose="020F0302020204030204" pitchFamily="34" charset="0"/>
              </a:rPr>
              <a:t>(WHO, 2020).</a:t>
            </a:r>
            <a:endParaRPr lang="en-GB" dirty="0"/>
          </a:p>
          <a:p>
            <a:endParaRPr lang="en-GB" dirty="0"/>
          </a:p>
        </p:txBody>
      </p:sp>
    </p:spTree>
    <p:extLst>
      <p:ext uri="{BB962C8B-B14F-4D97-AF65-F5344CB8AC3E}">
        <p14:creationId xmlns:p14="http://schemas.microsoft.com/office/powerpoint/2010/main" val="21437780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3EDAC-CB9F-40E4-A5A9-B91E31C1ECA3}"/>
              </a:ext>
            </a:extLst>
          </p:cNvPr>
          <p:cNvSpPr>
            <a:spLocks noGrp="1"/>
          </p:cNvSpPr>
          <p:nvPr>
            <p:ph type="title"/>
          </p:nvPr>
        </p:nvSpPr>
        <p:spPr/>
        <p:txBody>
          <a:bodyPr/>
          <a:lstStyle/>
          <a:p>
            <a:pPr algn="ctr"/>
            <a:r>
              <a:rPr lang="en-GB" dirty="0"/>
              <a:t>Methods</a:t>
            </a:r>
          </a:p>
        </p:txBody>
      </p:sp>
      <p:sp>
        <p:nvSpPr>
          <p:cNvPr id="3" name="Content Placeholder 2">
            <a:extLst>
              <a:ext uri="{FF2B5EF4-FFF2-40B4-BE49-F238E27FC236}">
                <a16:creationId xmlns:a16="http://schemas.microsoft.com/office/drawing/2014/main" id="{F245202A-F9EE-44AB-A1FD-47019C60FB95}"/>
              </a:ext>
            </a:extLst>
          </p:cNvPr>
          <p:cNvSpPr>
            <a:spLocks noGrp="1"/>
          </p:cNvSpPr>
          <p:nvPr>
            <p:ph idx="1"/>
          </p:nvPr>
        </p:nvSpPr>
        <p:spPr/>
        <p:txBody>
          <a:bodyPr/>
          <a:lstStyle/>
          <a:p>
            <a:pPr marL="0" indent="0">
              <a:buNone/>
            </a:pPr>
            <a:endParaRPr lang="en-GB" dirty="0"/>
          </a:p>
          <a:p>
            <a:r>
              <a:rPr lang="en-GB" dirty="0"/>
              <a:t>Data collection</a:t>
            </a:r>
          </a:p>
          <a:p>
            <a:r>
              <a:rPr lang="en-GB" dirty="0"/>
              <a:t>Data analysis</a:t>
            </a:r>
          </a:p>
          <a:p>
            <a:r>
              <a:rPr lang="en-GB" dirty="0"/>
              <a:t>Ethical considerations</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5001462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8E8F5-4050-4385-9003-84CA8C1F2A7E}"/>
              </a:ext>
            </a:extLst>
          </p:cNvPr>
          <p:cNvSpPr>
            <a:spLocks noGrp="1"/>
          </p:cNvSpPr>
          <p:nvPr>
            <p:ph type="title"/>
          </p:nvPr>
        </p:nvSpPr>
        <p:spPr/>
        <p:txBody>
          <a:bodyPr/>
          <a:lstStyle/>
          <a:p>
            <a:pPr algn="ctr"/>
            <a:r>
              <a:rPr lang="en-GB" dirty="0"/>
              <a:t>Results and Discussions</a:t>
            </a:r>
          </a:p>
        </p:txBody>
      </p:sp>
      <p:sp>
        <p:nvSpPr>
          <p:cNvPr id="3" name="Content Placeholder 2">
            <a:extLst>
              <a:ext uri="{FF2B5EF4-FFF2-40B4-BE49-F238E27FC236}">
                <a16:creationId xmlns:a16="http://schemas.microsoft.com/office/drawing/2014/main" id="{E79BD7C9-4DE7-4BC2-94C5-CEAD712F119F}"/>
              </a:ext>
            </a:extLst>
          </p:cNvPr>
          <p:cNvSpPr>
            <a:spLocks noGrp="1"/>
          </p:cNvSpPr>
          <p:nvPr>
            <p:ph idx="1"/>
          </p:nvPr>
        </p:nvSpPr>
        <p:spPr/>
        <p:txBody>
          <a:bodyPr/>
          <a:lstStyle/>
          <a:p>
            <a:r>
              <a:rPr lang="en-GB" dirty="0"/>
              <a:t>Holistic approach </a:t>
            </a:r>
            <a:r>
              <a:rPr lang="en-GB" sz="1800" dirty="0"/>
              <a:t>(</a:t>
            </a:r>
            <a:r>
              <a:rPr lang="en-GB" sz="2000" dirty="0" err="1">
                <a:solidFill>
                  <a:schemeClr val="tx2"/>
                </a:solidFill>
                <a:effectLst/>
                <a:ea typeface="Calibri Light" panose="020F0302020204030204" pitchFamily="34" charset="0"/>
              </a:rPr>
              <a:t>Frauenberger</a:t>
            </a:r>
            <a:r>
              <a:rPr lang="en-GB" sz="2000" dirty="0">
                <a:solidFill>
                  <a:schemeClr val="tx2"/>
                </a:solidFill>
                <a:effectLst/>
                <a:ea typeface="Calibri Light" panose="020F0302020204030204" pitchFamily="34" charset="0"/>
              </a:rPr>
              <a:t>, C., Spiel, K. and </a:t>
            </a:r>
            <a:r>
              <a:rPr lang="en-GB" sz="2000" dirty="0" err="1">
                <a:solidFill>
                  <a:schemeClr val="tx2"/>
                </a:solidFill>
                <a:effectLst/>
                <a:ea typeface="Calibri Light" panose="020F0302020204030204" pitchFamily="34" charset="0"/>
              </a:rPr>
              <a:t>Makhaeva</a:t>
            </a:r>
            <a:r>
              <a:rPr lang="en-GB" sz="2000" dirty="0">
                <a:solidFill>
                  <a:schemeClr val="tx2"/>
                </a:solidFill>
                <a:effectLst/>
                <a:ea typeface="Calibri Light" panose="020F0302020204030204" pitchFamily="34" charset="0"/>
              </a:rPr>
              <a:t>, J., 2019), (</a:t>
            </a:r>
            <a:r>
              <a:rPr lang="en-GB" sz="1800" dirty="0" err="1">
                <a:effectLst/>
                <a:latin typeface="Arial" panose="020B0604020202020204" pitchFamily="34" charset="0"/>
                <a:ea typeface="Calibri Light" panose="020F0302020204030204" pitchFamily="34" charset="0"/>
              </a:rPr>
              <a:t>Nonnis</a:t>
            </a:r>
            <a:r>
              <a:rPr lang="en-GB" sz="1800" dirty="0">
                <a:effectLst/>
                <a:latin typeface="Arial" panose="020B0604020202020204" pitchFamily="34" charset="0"/>
                <a:ea typeface="Calibri Light" panose="020F0302020204030204" pitchFamily="34" charset="0"/>
              </a:rPr>
              <a:t>, A. and Bryan-</a:t>
            </a:r>
            <a:r>
              <a:rPr lang="en-GB" sz="1800" dirty="0" err="1">
                <a:effectLst/>
                <a:latin typeface="Arial" panose="020B0604020202020204" pitchFamily="34" charset="0"/>
                <a:ea typeface="Calibri Light" panose="020F0302020204030204" pitchFamily="34" charset="0"/>
              </a:rPr>
              <a:t>Kinns</a:t>
            </a:r>
            <a:r>
              <a:rPr lang="en-GB" sz="1800" dirty="0">
                <a:effectLst/>
                <a:latin typeface="Arial" panose="020B0604020202020204" pitchFamily="34" charset="0"/>
                <a:ea typeface="Calibri Light" panose="020F0302020204030204" pitchFamily="34" charset="0"/>
              </a:rPr>
              <a:t>, N., 2021).</a:t>
            </a:r>
          </a:p>
          <a:p>
            <a:r>
              <a:rPr lang="en-GB" dirty="0">
                <a:solidFill>
                  <a:schemeClr val="tx1"/>
                </a:solidFill>
                <a:latin typeface="Arial" panose="020B0604020202020204" pitchFamily="34" charset="0"/>
              </a:rPr>
              <a:t>Engagement, goal achievement, academic skills </a:t>
            </a:r>
            <a:r>
              <a:rPr lang="en-GB" dirty="0">
                <a:solidFill>
                  <a:schemeClr val="tx1"/>
                </a:solidFill>
              </a:rPr>
              <a:t>(</a:t>
            </a:r>
            <a:r>
              <a:rPr lang="en-GB" sz="1800" dirty="0" err="1">
                <a:solidFill>
                  <a:schemeClr val="tx1"/>
                </a:solidFill>
                <a:effectLst/>
                <a:ea typeface="Calibri Light" panose="020F0302020204030204" pitchFamily="34" charset="0"/>
              </a:rPr>
              <a:t>Desidari</a:t>
            </a:r>
            <a:r>
              <a:rPr lang="en-GB" sz="1800" dirty="0">
                <a:solidFill>
                  <a:schemeClr val="tx1"/>
                </a:solidFill>
                <a:effectLst/>
                <a:ea typeface="Calibri Light" panose="020F0302020204030204" pitchFamily="34" charset="0"/>
              </a:rPr>
              <a:t>, L. et al., 2018), </a:t>
            </a:r>
            <a:r>
              <a:rPr lang="en-GB" sz="1800" dirty="0">
                <a:effectLst/>
                <a:ea typeface="Calibri Light" panose="020F0302020204030204" pitchFamily="34" charset="0"/>
              </a:rPr>
              <a:t>(</a:t>
            </a:r>
            <a:r>
              <a:rPr lang="en-GB" sz="1800" dirty="0" err="1">
                <a:effectLst/>
                <a:ea typeface="Calibri Light" panose="020F0302020204030204" pitchFamily="34" charset="0"/>
              </a:rPr>
              <a:t>Quidwai</a:t>
            </a:r>
            <a:r>
              <a:rPr lang="en-GB" sz="1800" dirty="0">
                <a:effectLst/>
                <a:ea typeface="Calibri Light" panose="020F0302020204030204" pitchFamily="34" charset="0"/>
              </a:rPr>
              <a:t>, U. et al, 2019</a:t>
            </a:r>
            <a:r>
              <a:rPr lang="en-GB" sz="1800" dirty="0">
                <a:solidFill>
                  <a:schemeClr val="tx1"/>
                </a:solidFill>
                <a:effectLst/>
                <a:ea typeface="Calibri Light" panose="020F0302020204030204" pitchFamily="34" charset="0"/>
              </a:rPr>
              <a:t>), (</a:t>
            </a:r>
            <a:r>
              <a:rPr lang="en-GB" sz="1800" dirty="0" err="1">
                <a:solidFill>
                  <a:schemeClr val="tx1"/>
                </a:solidFill>
                <a:effectLst/>
                <a:ea typeface="Calibri Light" panose="020F0302020204030204" pitchFamily="34" charset="0"/>
              </a:rPr>
              <a:t>Magrini</a:t>
            </a:r>
            <a:r>
              <a:rPr lang="en-GB" sz="1800" dirty="0">
                <a:solidFill>
                  <a:schemeClr val="tx1"/>
                </a:solidFill>
                <a:effectLst/>
                <a:ea typeface="Calibri Light" panose="020F0302020204030204" pitchFamily="34" charset="0"/>
              </a:rPr>
              <a:t>, M. et al., 2019)</a:t>
            </a:r>
            <a:r>
              <a:rPr lang="en-GB" sz="1800" dirty="0">
                <a:solidFill>
                  <a:schemeClr val="tx1"/>
                </a:solidFill>
                <a:ea typeface="Calibri Light" panose="020F0302020204030204" pitchFamily="34" charset="0"/>
              </a:rPr>
              <a:t>, </a:t>
            </a:r>
            <a:r>
              <a:rPr lang="en-GB" sz="1800" dirty="0">
                <a:effectLst/>
                <a:ea typeface="Calibri Light" panose="020F0302020204030204" pitchFamily="34" charset="0"/>
              </a:rPr>
              <a:t>(</a:t>
            </a:r>
            <a:r>
              <a:rPr lang="en-GB" sz="1800" dirty="0" err="1">
                <a:solidFill>
                  <a:schemeClr val="tx1"/>
                </a:solidFill>
                <a:effectLst/>
                <a:ea typeface="Calibri Light" panose="020F0302020204030204" pitchFamily="34" charset="0"/>
              </a:rPr>
              <a:t>Kossyvaki</a:t>
            </a:r>
            <a:r>
              <a:rPr lang="en-GB" sz="1800" dirty="0">
                <a:solidFill>
                  <a:schemeClr val="tx1"/>
                </a:solidFill>
                <a:effectLst/>
                <a:ea typeface="Calibri Light" panose="020F0302020204030204" pitchFamily="34" charset="0"/>
              </a:rPr>
              <a:t>, L. &amp; Curran, S. </a:t>
            </a:r>
            <a:r>
              <a:rPr lang="en-GB" sz="1800">
                <a:solidFill>
                  <a:schemeClr val="tx1"/>
                </a:solidFill>
                <a:effectLst/>
                <a:ea typeface="Calibri Light" panose="020F0302020204030204" pitchFamily="34" charset="0"/>
              </a:rPr>
              <a:t>, 2020</a:t>
            </a:r>
            <a:r>
              <a:rPr lang="en-GB" sz="1800" dirty="0">
                <a:solidFill>
                  <a:schemeClr val="tx1"/>
                </a:solidFill>
                <a:effectLst/>
                <a:ea typeface="Calibri Light" panose="020F0302020204030204" pitchFamily="34" charset="0"/>
              </a:rPr>
              <a:t>) . </a:t>
            </a:r>
          </a:p>
          <a:p>
            <a:r>
              <a:rPr lang="en-GB" dirty="0">
                <a:solidFill>
                  <a:schemeClr val="tx1"/>
                </a:solidFill>
              </a:rPr>
              <a:t>Emotions and attachment </a:t>
            </a:r>
            <a:r>
              <a:rPr lang="en-GB" sz="1800" dirty="0">
                <a:solidFill>
                  <a:schemeClr val="tx1"/>
                </a:solidFill>
              </a:rPr>
              <a:t>(</a:t>
            </a:r>
            <a:r>
              <a:rPr lang="en-GB" sz="1800" dirty="0" err="1">
                <a:effectLst/>
                <a:latin typeface="Arial" panose="020B0604020202020204" pitchFamily="34" charset="0"/>
                <a:ea typeface="Calibri Light" panose="020F0302020204030204" pitchFamily="34" charset="0"/>
              </a:rPr>
              <a:t>Coecklebergh</a:t>
            </a:r>
            <a:r>
              <a:rPr lang="en-GB" sz="1800" dirty="0">
                <a:effectLst/>
                <a:latin typeface="Arial" panose="020B0604020202020204" pitchFamily="34" charset="0"/>
                <a:ea typeface="Calibri Light" panose="020F0302020204030204" pitchFamily="34" charset="0"/>
              </a:rPr>
              <a:t>, M., 2016</a:t>
            </a:r>
            <a:r>
              <a:rPr lang="en-GB" sz="1800" dirty="0">
                <a:solidFill>
                  <a:schemeClr val="tx1"/>
                </a:solidFill>
                <a:effectLst/>
                <a:latin typeface="Arial" panose="020B0604020202020204" pitchFamily="34" charset="0"/>
                <a:ea typeface="Calibri Light" panose="020F0302020204030204" pitchFamily="34" charset="0"/>
              </a:rPr>
              <a:t>).</a:t>
            </a:r>
          </a:p>
          <a:p>
            <a:r>
              <a:rPr lang="en-GB" dirty="0">
                <a:solidFill>
                  <a:schemeClr val="tx1"/>
                </a:solidFill>
              </a:rPr>
              <a:t>Social acceptancy and communication </a:t>
            </a:r>
            <a:r>
              <a:rPr lang="en-GB" sz="1800" dirty="0">
                <a:solidFill>
                  <a:schemeClr val="tx1"/>
                </a:solidFill>
                <a:effectLst/>
                <a:ea typeface="Calibri Light" panose="020F0302020204030204" pitchFamily="34" charset="0"/>
              </a:rPr>
              <a:t>(</a:t>
            </a:r>
            <a:r>
              <a:rPr lang="en-GB" sz="1800" dirty="0" err="1">
                <a:solidFill>
                  <a:schemeClr val="tx1"/>
                </a:solidFill>
                <a:effectLst/>
                <a:ea typeface="Calibri Light" panose="020F0302020204030204" pitchFamily="34" charset="0"/>
              </a:rPr>
              <a:t>Sahin</a:t>
            </a:r>
            <a:r>
              <a:rPr lang="en-GB" sz="1800" dirty="0">
                <a:solidFill>
                  <a:schemeClr val="tx1"/>
                </a:solidFill>
                <a:effectLst/>
                <a:ea typeface="Calibri Light" panose="020F0302020204030204" pitchFamily="34" charset="0"/>
              </a:rPr>
              <a:t>, N. et al, 2018), (Fletcher-Watson, S. et al., 2016). </a:t>
            </a:r>
            <a:endParaRPr lang="en-GB" dirty="0">
              <a:solidFill>
                <a:schemeClr val="tx1"/>
              </a:solidFill>
            </a:endParaRPr>
          </a:p>
        </p:txBody>
      </p:sp>
    </p:spTree>
    <p:extLst>
      <p:ext uri="{BB962C8B-B14F-4D97-AF65-F5344CB8AC3E}">
        <p14:creationId xmlns:p14="http://schemas.microsoft.com/office/powerpoint/2010/main" val="17584753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698C4-F9B6-4BEB-B3EA-5F4400EAE7FD}"/>
              </a:ext>
            </a:extLst>
          </p:cNvPr>
          <p:cNvSpPr>
            <a:spLocks noGrp="1"/>
          </p:cNvSpPr>
          <p:nvPr>
            <p:ph type="title"/>
          </p:nvPr>
        </p:nvSpPr>
        <p:spPr/>
        <p:txBody>
          <a:bodyPr/>
          <a:lstStyle/>
          <a:p>
            <a:pPr algn="ctr"/>
            <a:r>
              <a:rPr lang="en-GB" dirty="0"/>
              <a:t>Results and Discussions</a:t>
            </a:r>
          </a:p>
        </p:txBody>
      </p:sp>
      <p:sp>
        <p:nvSpPr>
          <p:cNvPr id="3" name="Content Placeholder 2">
            <a:extLst>
              <a:ext uri="{FF2B5EF4-FFF2-40B4-BE49-F238E27FC236}">
                <a16:creationId xmlns:a16="http://schemas.microsoft.com/office/drawing/2014/main" id="{226A67E3-C6FE-4852-8C35-434F9EE1F2D5}"/>
              </a:ext>
            </a:extLst>
          </p:cNvPr>
          <p:cNvSpPr>
            <a:spLocks noGrp="1"/>
          </p:cNvSpPr>
          <p:nvPr>
            <p:ph idx="1"/>
          </p:nvPr>
        </p:nvSpPr>
        <p:spPr/>
        <p:txBody>
          <a:bodyPr/>
          <a:lstStyle/>
          <a:p>
            <a:r>
              <a:rPr lang="en-GB" dirty="0"/>
              <a:t>Eye contact, verbal and non-verbal communication (social interaction) </a:t>
            </a:r>
            <a:r>
              <a:rPr lang="en-GB" sz="1800" dirty="0">
                <a:effectLst/>
                <a:ea typeface="Calibri Light" panose="020F0302020204030204" pitchFamily="34" charset="0"/>
              </a:rPr>
              <a:t>(Rollins, P.R. et al., 2016</a:t>
            </a:r>
            <a:r>
              <a:rPr lang="en-GB" sz="1800" dirty="0">
                <a:solidFill>
                  <a:schemeClr val="tx1"/>
                </a:solidFill>
                <a:effectLst/>
                <a:ea typeface="Calibri Light" panose="020F0302020204030204" pitchFamily="34" charset="0"/>
              </a:rPr>
              <a:t>),</a:t>
            </a:r>
            <a:r>
              <a:rPr lang="en-GB" sz="1800" dirty="0">
                <a:solidFill>
                  <a:schemeClr val="tx1"/>
                </a:solidFill>
                <a:effectLst/>
                <a:ea typeface="Calibri Light" panose="020F0302020204030204" pitchFamily="34" charset="0"/>
                <a:cs typeface="Calibri Light" panose="020F0302020204030204" pitchFamily="34" charset="0"/>
              </a:rPr>
              <a:t> (</a:t>
            </a:r>
            <a:r>
              <a:rPr lang="en-GB" sz="1800" dirty="0" err="1">
                <a:solidFill>
                  <a:schemeClr val="tx1"/>
                </a:solidFill>
                <a:effectLst/>
                <a:ea typeface="Calibri Light" panose="020F0302020204030204" pitchFamily="34" charset="0"/>
              </a:rPr>
              <a:t>Mengoni</a:t>
            </a:r>
            <a:r>
              <a:rPr lang="en-GB" sz="1800" dirty="0">
                <a:solidFill>
                  <a:schemeClr val="tx1"/>
                </a:solidFill>
                <a:effectLst/>
                <a:ea typeface="Calibri Light" panose="020F0302020204030204" pitchFamily="34" charset="0"/>
              </a:rPr>
              <a:t>, S. et al., 2017).</a:t>
            </a:r>
          </a:p>
          <a:p>
            <a:r>
              <a:rPr lang="en-GB" dirty="0"/>
              <a:t>Professional’s experience on assistive technology </a:t>
            </a:r>
            <a:r>
              <a:rPr lang="en-GB" sz="1800" dirty="0">
                <a:solidFill>
                  <a:schemeClr val="tx1"/>
                </a:solidFill>
                <a:effectLst/>
                <a:ea typeface="Calibri Light" panose="020F0302020204030204" pitchFamily="34" charset="0"/>
              </a:rPr>
              <a:t>(Webb, E. et al., 2019)</a:t>
            </a:r>
          </a:p>
          <a:p>
            <a:r>
              <a:rPr lang="en-GB" dirty="0">
                <a:solidFill>
                  <a:schemeClr val="tx1"/>
                </a:solidFill>
              </a:rPr>
              <a:t>Similar studies </a:t>
            </a:r>
          </a:p>
          <a:p>
            <a:r>
              <a:rPr lang="en-GB" dirty="0">
                <a:solidFill>
                  <a:schemeClr val="tx1"/>
                </a:solidFill>
              </a:rPr>
              <a:t>Discussions</a:t>
            </a:r>
          </a:p>
          <a:p>
            <a:pPr marL="0" indent="0">
              <a:buNone/>
            </a:pPr>
            <a:endParaRPr lang="en-GB" dirty="0">
              <a:solidFill>
                <a:schemeClr val="tx1"/>
              </a:solidFill>
            </a:endParaRPr>
          </a:p>
        </p:txBody>
      </p:sp>
    </p:spTree>
    <p:extLst>
      <p:ext uri="{BB962C8B-B14F-4D97-AF65-F5344CB8AC3E}">
        <p14:creationId xmlns:p14="http://schemas.microsoft.com/office/powerpoint/2010/main" val="13401399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9AB71-A8B5-40FA-8A76-88DCE8DBF911}"/>
              </a:ext>
            </a:extLst>
          </p:cNvPr>
          <p:cNvSpPr>
            <a:spLocks noGrp="1"/>
          </p:cNvSpPr>
          <p:nvPr>
            <p:ph type="title"/>
          </p:nvPr>
        </p:nvSpPr>
        <p:spPr/>
        <p:txBody>
          <a:bodyPr/>
          <a:lstStyle/>
          <a:p>
            <a:pPr algn="ctr"/>
            <a:r>
              <a:rPr lang="en-GB" dirty="0"/>
              <a:t>Conclusion and recommendations</a:t>
            </a:r>
          </a:p>
        </p:txBody>
      </p:sp>
      <p:sp>
        <p:nvSpPr>
          <p:cNvPr id="3" name="Content Placeholder 2">
            <a:extLst>
              <a:ext uri="{FF2B5EF4-FFF2-40B4-BE49-F238E27FC236}">
                <a16:creationId xmlns:a16="http://schemas.microsoft.com/office/drawing/2014/main" id="{1D459F0B-4070-48E8-9EA1-466B3B378590}"/>
              </a:ext>
            </a:extLst>
          </p:cNvPr>
          <p:cNvSpPr>
            <a:spLocks noGrp="1"/>
          </p:cNvSpPr>
          <p:nvPr>
            <p:ph idx="1"/>
          </p:nvPr>
        </p:nvSpPr>
        <p:spPr/>
        <p:txBody>
          <a:bodyPr/>
          <a:lstStyle/>
          <a:p>
            <a:r>
              <a:rPr lang="en-GB" dirty="0"/>
              <a:t>Summery of the results and discussions</a:t>
            </a:r>
          </a:p>
          <a:p>
            <a:r>
              <a:rPr lang="en-GB" dirty="0"/>
              <a:t>The need of</a:t>
            </a:r>
            <a:r>
              <a:rPr lang="en-GB" dirty="0">
                <a:effectLst/>
                <a:ea typeface="Calibri Light" panose="020F0302020204030204" pitchFamily="34" charset="0"/>
              </a:rPr>
              <a:t> digital equipment, digital engagement, and digital competency</a:t>
            </a:r>
            <a:endParaRPr lang="en-GB" dirty="0"/>
          </a:p>
          <a:p>
            <a:endParaRPr lang="en-GB" dirty="0"/>
          </a:p>
        </p:txBody>
      </p:sp>
    </p:spTree>
    <p:extLst>
      <p:ext uri="{BB962C8B-B14F-4D97-AF65-F5344CB8AC3E}">
        <p14:creationId xmlns:p14="http://schemas.microsoft.com/office/powerpoint/2010/main" val="10085006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25B0B-D71C-413D-9CD1-BC6106F393F1}"/>
              </a:ext>
            </a:extLst>
          </p:cNvPr>
          <p:cNvSpPr>
            <a:spLocks noGrp="1"/>
          </p:cNvSpPr>
          <p:nvPr>
            <p:ph type="title"/>
          </p:nvPr>
        </p:nvSpPr>
        <p:spPr/>
        <p:txBody>
          <a:bodyPr/>
          <a:lstStyle/>
          <a:p>
            <a:pPr algn="ctr"/>
            <a:r>
              <a:rPr lang="en-GB" dirty="0"/>
              <a:t>References</a:t>
            </a:r>
          </a:p>
        </p:txBody>
      </p:sp>
      <p:sp>
        <p:nvSpPr>
          <p:cNvPr id="3" name="Content Placeholder 2">
            <a:extLst>
              <a:ext uri="{FF2B5EF4-FFF2-40B4-BE49-F238E27FC236}">
                <a16:creationId xmlns:a16="http://schemas.microsoft.com/office/drawing/2014/main" id="{2F670962-FC76-45CA-A0ED-00275E7766CA}"/>
              </a:ext>
            </a:extLst>
          </p:cNvPr>
          <p:cNvSpPr>
            <a:spLocks noGrp="1"/>
          </p:cNvSpPr>
          <p:nvPr>
            <p:ph idx="1"/>
          </p:nvPr>
        </p:nvSpPr>
        <p:spPr/>
        <p:txBody>
          <a:bodyPr>
            <a:normAutofit fontScale="85000" lnSpcReduction="10000"/>
          </a:bodyPr>
          <a:lstStyle/>
          <a:p>
            <a:r>
              <a:rPr lang="en-GB" sz="1800" b="0" i="0" dirty="0">
                <a:solidFill>
                  <a:schemeClr val="tx1"/>
                </a:solidFill>
                <a:effectLst/>
                <a:latin typeface="Arial" panose="020B0604020202020204" pitchFamily="34" charset="0"/>
                <a:cs typeface="Arial" panose="020B0604020202020204" pitchFamily="34" charset="0"/>
              </a:rPr>
              <a:t>Barton, E.E. and </a:t>
            </a:r>
            <a:r>
              <a:rPr lang="en-GB" sz="1800" b="0" i="0" dirty="0" err="1">
                <a:solidFill>
                  <a:schemeClr val="tx1"/>
                </a:solidFill>
                <a:effectLst/>
                <a:latin typeface="Arial" panose="020B0604020202020204" pitchFamily="34" charset="0"/>
                <a:cs typeface="Arial" panose="020B0604020202020204" pitchFamily="34" charset="0"/>
              </a:rPr>
              <a:t>Harn</a:t>
            </a:r>
            <a:r>
              <a:rPr lang="en-GB" sz="1800" b="0" i="0" dirty="0">
                <a:solidFill>
                  <a:schemeClr val="tx1"/>
                </a:solidFill>
                <a:effectLst/>
                <a:latin typeface="Arial" panose="020B0604020202020204" pitchFamily="34" charset="0"/>
                <a:cs typeface="Arial" panose="020B0604020202020204" pitchFamily="34" charset="0"/>
              </a:rPr>
              <a:t>, B. (2012) </a:t>
            </a:r>
            <a:r>
              <a:rPr lang="en-GB" sz="1800" b="0" i="1" dirty="0">
                <a:solidFill>
                  <a:schemeClr val="tx1"/>
                </a:solidFill>
                <a:effectLst/>
                <a:latin typeface="Arial" panose="020B0604020202020204" pitchFamily="34" charset="0"/>
                <a:cs typeface="Arial" panose="020B0604020202020204" pitchFamily="34" charset="0"/>
              </a:rPr>
              <a:t>Educating young children with autism spectrum disorders</a:t>
            </a:r>
            <a:r>
              <a:rPr lang="en-GB" sz="1800" b="0" i="0" dirty="0">
                <a:solidFill>
                  <a:schemeClr val="tx1"/>
                </a:solidFill>
                <a:effectLst/>
                <a:latin typeface="Arial" panose="020B0604020202020204" pitchFamily="34" charset="0"/>
                <a:cs typeface="Arial" panose="020B0604020202020204" pitchFamily="34" charset="0"/>
              </a:rPr>
              <a:t>. Thousand Oaks, Calif: Corwin.</a:t>
            </a:r>
            <a:endParaRPr lang="en-GB" sz="1800" dirty="0">
              <a:solidFill>
                <a:schemeClr val="tx1"/>
              </a:solidFill>
              <a:effectLst/>
              <a:latin typeface="Arial" panose="020B0604020202020204" pitchFamily="34" charset="0"/>
              <a:ea typeface="Calibri Light" panose="020F0302020204030204" pitchFamily="34" charset="0"/>
              <a:cs typeface="Arial" panose="020B0604020202020204" pitchFamily="34" charset="0"/>
            </a:endParaRPr>
          </a:p>
          <a:p>
            <a:r>
              <a:rPr lang="en-GB" sz="1800" dirty="0" err="1">
                <a:solidFill>
                  <a:schemeClr val="tx1"/>
                </a:solidFill>
                <a:effectLst/>
                <a:latin typeface="Arial" panose="020B0604020202020204" pitchFamily="34" charset="0"/>
                <a:ea typeface="Calibri Light" panose="020F0302020204030204" pitchFamily="34" charset="0"/>
              </a:rPr>
              <a:t>Coecklebergh</a:t>
            </a:r>
            <a:r>
              <a:rPr lang="en-GB" sz="1800" dirty="0">
                <a:solidFill>
                  <a:schemeClr val="tx1"/>
                </a:solidFill>
                <a:effectLst/>
                <a:latin typeface="Arial" panose="020B0604020202020204" pitchFamily="34" charset="0"/>
                <a:ea typeface="Calibri Light" panose="020F0302020204030204" pitchFamily="34" charset="0"/>
              </a:rPr>
              <a:t>, M. et al. (2016</a:t>
            </a:r>
            <a:r>
              <a:rPr lang="en-GB" sz="1800" i="1" dirty="0">
                <a:solidFill>
                  <a:schemeClr val="tx1"/>
                </a:solidFill>
                <a:effectLst/>
                <a:latin typeface="Arial" panose="020B0604020202020204" pitchFamily="34" charset="0"/>
                <a:ea typeface="Calibri Light" panose="020F0302020204030204" pitchFamily="34" charset="0"/>
              </a:rPr>
              <a:t>) A Survey of Expectations About the Role of Robots in Robot-Assisted Therapy for Children with ASD: Ethical Acceptability, Trust, Sociability, Appearance, and Attachment</a:t>
            </a:r>
            <a:r>
              <a:rPr lang="en-GB" sz="1800" dirty="0">
                <a:solidFill>
                  <a:schemeClr val="tx1"/>
                </a:solidFill>
                <a:effectLst/>
                <a:latin typeface="Arial" panose="020B0604020202020204" pitchFamily="34" charset="0"/>
                <a:ea typeface="Calibri Light" panose="020F0302020204030204" pitchFamily="34" charset="0"/>
              </a:rPr>
              <a:t>. Science Engineering Ethics, Vol.22</a:t>
            </a:r>
            <a:r>
              <a:rPr lang="en-GB" sz="1800" b="1" dirty="0">
                <a:solidFill>
                  <a:schemeClr val="tx1"/>
                </a:solidFill>
                <a:effectLst/>
                <a:latin typeface="Arial" panose="020B0604020202020204" pitchFamily="34" charset="0"/>
                <a:ea typeface="Calibri Light" panose="020F0302020204030204" pitchFamily="34" charset="0"/>
              </a:rPr>
              <a:t>, </a:t>
            </a:r>
            <a:r>
              <a:rPr lang="en-GB" sz="1800" dirty="0">
                <a:solidFill>
                  <a:schemeClr val="tx1"/>
                </a:solidFill>
                <a:effectLst/>
                <a:latin typeface="Arial" panose="020B0604020202020204" pitchFamily="34" charset="0"/>
                <a:ea typeface="Calibri Light" panose="020F0302020204030204" pitchFamily="34" charset="0"/>
              </a:rPr>
              <a:t>pp.47–65. </a:t>
            </a:r>
            <a:endParaRPr lang="en-GB" sz="1800" dirty="0">
              <a:solidFill>
                <a:schemeClr val="tx1">
                  <a:lumMod val="95000"/>
                </a:schemeClr>
              </a:solidFill>
              <a:effectLst/>
              <a:latin typeface="Arial" panose="020B0604020202020204" pitchFamily="34" charset="0"/>
              <a:ea typeface="Calibri Light" panose="020F0302020204030204" pitchFamily="34" charset="0"/>
            </a:endParaRPr>
          </a:p>
          <a:p>
            <a:r>
              <a:rPr lang="en-GB" sz="1800" dirty="0" err="1">
                <a:solidFill>
                  <a:schemeClr val="tx1">
                    <a:lumMod val="95000"/>
                  </a:schemeClr>
                </a:solidFill>
                <a:effectLst/>
                <a:latin typeface="Arial" panose="020B0604020202020204" pitchFamily="34" charset="0"/>
                <a:ea typeface="Calibri Light" panose="020F0302020204030204" pitchFamily="34" charset="0"/>
              </a:rPr>
              <a:t>Desideri</a:t>
            </a:r>
            <a:r>
              <a:rPr lang="en-GB" sz="1800" dirty="0">
                <a:solidFill>
                  <a:schemeClr val="tx1">
                    <a:lumMod val="95000"/>
                  </a:schemeClr>
                </a:solidFill>
                <a:effectLst/>
                <a:latin typeface="Arial" panose="020B0604020202020204" pitchFamily="34" charset="0"/>
                <a:ea typeface="Calibri Light" panose="020F0302020204030204" pitchFamily="34" charset="0"/>
              </a:rPr>
              <a:t>, L</a:t>
            </a:r>
            <a:r>
              <a:rPr lang="en-GB" sz="1800" i="1" dirty="0">
                <a:solidFill>
                  <a:schemeClr val="tx1">
                    <a:lumMod val="95000"/>
                  </a:schemeClr>
                </a:solidFill>
                <a:effectLst/>
                <a:latin typeface="Arial" panose="020B0604020202020204" pitchFamily="34" charset="0"/>
                <a:ea typeface="Calibri Light" panose="020F0302020204030204" pitchFamily="34" charset="0"/>
              </a:rPr>
              <a:t>., et al</a:t>
            </a:r>
            <a:r>
              <a:rPr lang="en-GB" sz="1800" dirty="0">
                <a:solidFill>
                  <a:schemeClr val="tx1">
                    <a:lumMod val="95000"/>
                  </a:schemeClr>
                </a:solidFill>
                <a:effectLst/>
                <a:latin typeface="Arial" panose="020B0604020202020204" pitchFamily="34" charset="0"/>
                <a:ea typeface="Calibri Light" panose="020F0302020204030204" pitchFamily="34" charset="0"/>
              </a:rPr>
              <a:t> (2018) </a:t>
            </a:r>
            <a:r>
              <a:rPr lang="en-GB" sz="1800" i="1" dirty="0">
                <a:solidFill>
                  <a:schemeClr val="tx1">
                    <a:lumMod val="95000"/>
                  </a:schemeClr>
                </a:solidFill>
                <a:effectLst/>
                <a:latin typeface="Arial" panose="020B0604020202020204" pitchFamily="34" charset="0"/>
                <a:ea typeface="Calibri Light" panose="020F0302020204030204" pitchFamily="34" charset="0"/>
              </a:rPr>
              <a:t>Using a Humanoid Robot as a Complement to Interventions for Children with Autism Spectrum Disorder: A Pilot Study</a:t>
            </a:r>
            <a:r>
              <a:rPr lang="en-GB" sz="1800" dirty="0">
                <a:solidFill>
                  <a:schemeClr val="tx1">
                    <a:lumMod val="95000"/>
                  </a:schemeClr>
                </a:solidFill>
                <a:effectLst/>
                <a:latin typeface="Arial" panose="020B0604020202020204" pitchFamily="34" charset="0"/>
                <a:ea typeface="Calibri Light" panose="020F0302020204030204" pitchFamily="34" charset="0"/>
              </a:rPr>
              <a:t>. </a:t>
            </a:r>
            <a:r>
              <a:rPr lang="en-GB" sz="1800" i="1" dirty="0">
                <a:solidFill>
                  <a:schemeClr val="tx1">
                    <a:lumMod val="95000"/>
                  </a:schemeClr>
                </a:solidFill>
                <a:effectLst/>
                <a:latin typeface="Arial" panose="020B0604020202020204" pitchFamily="34" charset="0"/>
                <a:ea typeface="Calibri Light" panose="020F0302020204030204" pitchFamily="34" charset="0"/>
              </a:rPr>
              <a:t>Adv Neurone </a:t>
            </a:r>
            <a:r>
              <a:rPr lang="en-GB" sz="1800" i="1" dirty="0" err="1">
                <a:solidFill>
                  <a:schemeClr val="tx1">
                    <a:lumMod val="95000"/>
                  </a:schemeClr>
                </a:solidFill>
                <a:effectLst/>
                <a:latin typeface="Arial" panose="020B0604020202020204" pitchFamily="34" charset="0"/>
                <a:ea typeface="Calibri Light" panose="020F0302020204030204" pitchFamily="34" charset="0"/>
              </a:rPr>
              <a:t>Disord</a:t>
            </a:r>
            <a:r>
              <a:rPr lang="en-GB" sz="1800" dirty="0">
                <a:solidFill>
                  <a:schemeClr val="tx1">
                    <a:lumMod val="95000"/>
                  </a:schemeClr>
                </a:solidFill>
                <a:effectLst/>
                <a:latin typeface="Arial" panose="020B0604020202020204" pitchFamily="34" charset="0"/>
                <a:ea typeface="Calibri Light" panose="020F0302020204030204" pitchFamily="34" charset="0"/>
              </a:rPr>
              <a:t>. Vol.2</a:t>
            </a:r>
            <a:r>
              <a:rPr lang="en-GB" sz="1800" b="1" dirty="0">
                <a:solidFill>
                  <a:schemeClr val="tx1">
                    <a:lumMod val="95000"/>
                  </a:schemeClr>
                </a:solidFill>
                <a:effectLst/>
                <a:latin typeface="Arial" panose="020B0604020202020204" pitchFamily="34" charset="0"/>
                <a:ea typeface="Calibri Light" panose="020F0302020204030204" pitchFamily="34" charset="0"/>
              </a:rPr>
              <a:t>, </a:t>
            </a:r>
            <a:r>
              <a:rPr lang="en-GB" sz="1800" dirty="0">
                <a:solidFill>
                  <a:schemeClr val="tx1">
                    <a:lumMod val="95000"/>
                  </a:schemeClr>
                </a:solidFill>
                <a:effectLst/>
                <a:latin typeface="Arial" panose="020B0604020202020204" pitchFamily="34" charset="0"/>
                <a:ea typeface="Calibri Light" panose="020F0302020204030204" pitchFamily="34" charset="0"/>
              </a:rPr>
              <a:t>pp.273–285.</a:t>
            </a:r>
            <a:endParaRPr lang="en-GB" sz="1800" dirty="0">
              <a:solidFill>
                <a:schemeClr val="tx1">
                  <a:lumMod val="95000"/>
                </a:schemeClr>
              </a:solidFill>
              <a:effectLst/>
              <a:latin typeface="Arial" panose="020B0604020202020204" pitchFamily="34" charset="0"/>
              <a:ea typeface="Calibri Light" panose="020F0302020204030204" pitchFamily="34" charset="0"/>
              <a:cs typeface="Arial" panose="020B0604020202020204" pitchFamily="34" charset="0"/>
            </a:endParaRPr>
          </a:p>
          <a:p>
            <a:r>
              <a:rPr lang="en-GB" sz="1800" dirty="0">
                <a:solidFill>
                  <a:schemeClr val="tx1"/>
                </a:solidFill>
                <a:effectLst/>
                <a:latin typeface="Arial" panose="020B0604020202020204" pitchFamily="34" charset="0"/>
                <a:ea typeface="Calibri Light" panose="020F0302020204030204" pitchFamily="34" charset="0"/>
                <a:cs typeface="Arial" panose="020B0604020202020204" pitchFamily="34" charset="0"/>
              </a:rPr>
              <a:t>Gov.UK (2021) </a:t>
            </a:r>
            <a:r>
              <a:rPr lang="en-GB" sz="1800" i="1" dirty="0">
                <a:solidFill>
                  <a:schemeClr val="tx1"/>
                </a:solidFill>
                <a:effectLst/>
                <a:latin typeface="Arial" panose="020B0604020202020204" pitchFamily="34" charset="0"/>
                <a:ea typeface="Calibri Light" panose="020F0302020204030204" pitchFamily="34" charset="0"/>
                <a:cs typeface="Arial" panose="020B0604020202020204" pitchFamily="34" charset="0"/>
              </a:rPr>
              <a:t>Assistive technology: definition and safe use</a:t>
            </a:r>
            <a:r>
              <a:rPr lang="en-GB" sz="1800" dirty="0">
                <a:solidFill>
                  <a:schemeClr val="tx1"/>
                </a:solidFill>
                <a:effectLst/>
                <a:latin typeface="Arial" panose="020B0604020202020204" pitchFamily="34" charset="0"/>
                <a:ea typeface="Calibri Light" panose="020F0302020204030204" pitchFamily="34" charset="0"/>
                <a:cs typeface="Arial" panose="020B0604020202020204" pitchFamily="34" charset="0"/>
              </a:rPr>
              <a:t>. Available at: &lt;https://www.gov.uk/government/publications/assistive-technology-definition-and-safe-use/assistive-technology-definition-and-safe-use#definitions&gt; (Accessed 28 October 2021).</a:t>
            </a:r>
          </a:p>
          <a:p>
            <a:r>
              <a:rPr lang="en-GB" sz="1800" b="0" i="0" dirty="0" err="1">
                <a:solidFill>
                  <a:schemeClr val="tx1"/>
                </a:solidFill>
                <a:effectLst/>
                <a:latin typeface="Arial" panose="020B0604020202020204" pitchFamily="34" charset="0"/>
                <a:cs typeface="Arial" panose="020B0604020202020204" pitchFamily="34" charset="0"/>
              </a:rPr>
              <a:t>Frauenberger</a:t>
            </a:r>
            <a:r>
              <a:rPr lang="en-GB" sz="1800" b="0" i="0" dirty="0">
                <a:solidFill>
                  <a:schemeClr val="tx1"/>
                </a:solidFill>
                <a:effectLst/>
                <a:latin typeface="Arial" panose="020B0604020202020204" pitchFamily="34" charset="0"/>
                <a:cs typeface="Arial" panose="020B0604020202020204" pitchFamily="34" charset="0"/>
              </a:rPr>
              <a:t>, C., Spiel, K. and </a:t>
            </a:r>
            <a:r>
              <a:rPr lang="en-GB" sz="1800" b="0" i="0" dirty="0" err="1">
                <a:solidFill>
                  <a:schemeClr val="tx1"/>
                </a:solidFill>
                <a:effectLst/>
                <a:latin typeface="Arial" panose="020B0604020202020204" pitchFamily="34" charset="0"/>
                <a:cs typeface="Arial" panose="020B0604020202020204" pitchFamily="34" charset="0"/>
              </a:rPr>
              <a:t>Makhaeva</a:t>
            </a:r>
            <a:r>
              <a:rPr lang="en-GB" sz="1800" b="0" i="0" dirty="0">
                <a:solidFill>
                  <a:schemeClr val="tx1"/>
                </a:solidFill>
                <a:effectLst/>
                <a:latin typeface="Arial" panose="020B0604020202020204" pitchFamily="34" charset="0"/>
                <a:cs typeface="Arial" panose="020B0604020202020204" pitchFamily="34" charset="0"/>
              </a:rPr>
              <a:t>, J. (2019) Thinking </a:t>
            </a:r>
            <a:r>
              <a:rPr lang="en-GB" sz="1800" b="0" i="0" dirty="0" err="1">
                <a:solidFill>
                  <a:schemeClr val="tx1"/>
                </a:solidFill>
                <a:effectLst/>
                <a:latin typeface="Arial" panose="020B0604020202020204" pitchFamily="34" charset="0"/>
                <a:cs typeface="Arial" panose="020B0604020202020204" pitchFamily="34" charset="0"/>
              </a:rPr>
              <a:t>OutsideTheBox</a:t>
            </a:r>
            <a:r>
              <a:rPr lang="en-GB" sz="1800" b="0" i="0" dirty="0">
                <a:solidFill>
                  <a:schemeClr val="tx1"/>
                </a:solidFill>
                <a:effectLst/>
                <a:latin typeface="Arial" panose="020B0604020202020204" pitchFamily="34" charset="0"/>
                <a:cs typeface="Arial" panose="020B0604020202020204" pitchFamily="34" charset="0"/>
              </a:rPr>
              <a:t> - Designing Smart Things with Autistic Children, </a:t>
            </a:r>
            <a:r>
              <a:rPr lang="en-GB" sz="1800" b="0" i="1" dirty="0">
                <a:solidFill>
                  <a:schemeClr val="tx1"/>
                </a:solidFill>
                <a:effectLst/>
                <a:latin typeface="Arial" panose="020B0604020202020204" pitchFamily="34" charset="0"/>
                <a:cs typeface="Arial" panose="020B0604020202020204" pitchFamily="34" charset="0"/>
              </a:rPr>
              <a:t>International journal of human-computer interaction</a:t>
            </a:r>
            <a:r>
              <a:rPr lang="en-GB" sz="1800" b="0" i="0" dirty="0">
                <a:solidFill>
                  <a:schemeClr val="tx1"/>
                </a:solidFill>
                <a:effectLst/>
                <a:latin typeface="Arial" panose="020B0604020202020204" pitchFamily="34" charset="0"/>
                <a:cs typeface="Arial" panose="020B0604020202020204" pitchFamily="34" charset="0"/>
              </a:rPr>
              <a:t>, Vol.35(8), pp. 666–678.</a:t>
            </a:r>
          </a:p>
          <a:p>
            <a:endParaRPr lang="en-GB" sz="18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108294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16DCF-8AB3-42C7-BCC8-8001C515BA36}"/>
              </a:ext>
            </a:extLst>
          </p:cNvPr>
          <p:cNvSpPr>
            <a:spLocks noGrp="1"/>
          </p:cNvSpPr>
          <p:nvPr>
            <p:ph type="title"/>
          </p:nvPr>
        </p:nvSpPr>
        <p:spPr/>
        <p:txBody>
          <a:bodyPr/>
          <a:lstStyle/>
          <a:p>
            <a:pPr algn="ctr"/>
            <a:r>
              <a:rPr lang="en-GB"/>
              <a:t>References</a:t>
            </a:r>
          </a:p>
        </p:txBody>
      </p:sp>
      <p:sp>
        <p:nvSpPr>
          <p:cNvPr id="3" name="Content Placeholder 2">
            <a:extLst>
              <a:ext uri="{FF2B5EF4-FFF2-40B4-BE49-F238E27FC236}">
                <a16:creationId xmlns:a16="http://schemas.microsoft.com/office/drawing/2014/main" id="{4B175ADC-7E02-4258-84B4-266F51647043}"/>
              </a:ext>
            </a:extLst>
          </p:cNvPr>
          <p:cNvSpPr>
            <a:spLocks noGrp="1"/>
          </p:cNvSpPr>
          <p:nvPr>
            <p:ph idx="1"/>
          </p:nvPr>
        </p:nvSpPr>
        <p:spPr/>
        <p:txBody>
          <a:bodyPr>
            <a:normAutofit fontScale="85000" lnSpcReduction="10000"/>
          </a:bodyPr>
          <a:lstStyle/>
          <a:p>
            <a:r>
              <a:rPr lang="en-GB" sz="1800" dirty="0">
                <a:solidFill>
                  <a:schemeClr val="tx1"/>
                </a:solidFill>
                <a:effectLst/>
                <a:latin typeface="Arial" panose="020B0604020202020204" pitchFamily="34" charset="0"/>
                <a:ea typeface="Calibri Light" panose="020F0302020204030204" pitchFamily="34" charset="0"/>
              </a:rPr>
              <a:t>Fletcher-Watson, S. et al. (2016) </a:t>
            </a:r>
            <a:r>
              <a:rPr lang="en-GB" sz="1800" i="1" dirty="0">
                <a:solidFill>
                  <a:schemeClr val="tx1"/>
                </a:solidFill>
                <a:effectLst/>
                <a:latin typeface="Arial" panose="020B0604020202020204" pitchFamily="34" charset="0"/>
                <a:ea typeface="Calibri Light" panose="020F0302020204030204" pitchFamily="34" charset="0"/>
              </a:rPr>
              <a:t>A trial of an iPad intervention targeting social communication skills in children with autism</a:t>
            </a:r>
            <a:r>
              <a:rPr lang="en-GB" sz="1800" dirty="0">
                <a:solidFill>
                  <a:schemeClr val="tx1"/>
                </a:solidFill>
                <a:effectLst/>
                <a:latin typeface="Arial" panose="020B0604020202020204" pitchFamily="34" charset="0"/>
                <a:ea typeface="Calibri Light" panose="020F0302020204030204" pitchFamily="34" charset="0"/>
              </a:rPr>
              <a:t>, Autism: the international journal of research and practice, Vol.20(7), pp. 771–782</a:t>
            </a:r>
          </a:p>
          <a:p>
            <a:r>
              <a:rPr lang="en-GB" sz="1800" dirty="0" err="1">
                <a:solidFill>
                  <a:schemeClr val="tx1"/>
                </a:solidFill>
                <a:effectLst/>
                <a:latin typeface="Arial" panose="020B0604020202020204" pitchFamily="34" charset="0"/>
                <a:ea typeface="Calibri Light" panose="020F0302020204030204" pitchFamily="34" charset="0"/>
              </a:rPr>
              <a:t>Kossyvaki</a:t>
            </a:r>
            <a:r>
              <a:rPr lang="en-GB" sz="1800" dirty="0">
                <a:solidFill>
                  <a:schemeClr val="tx1"/>
                </a:solidFill>
                <a:effectLst/>
                <a:latin typeface="Arial" panose="020B0604020202020204" pitchFamily="34" charset="0"/>
                <a:ea typeface="Calibri Light" panose="020F0302020204030204" pitchFamily="34" charset="0"/>
              </a:rPr>
              <a:t>, L. &amp; Curran, S. (2020) </a:t>
            </a:r>
            <a:r>
              <a:rPr lang="en-GB" sz="1800" i="1" dirty="0">
                <a:solidFill>
                  <a:schemeClr val="tx1"/>
                </a:solidFill>
                <a:effectLst/>
                <a:latin typeface="Arial" panose="020B0604020202020204" pitchFamily="34" charset="0"/>
                <a:ea typeface="Calibri Light" panose="020F0302020204030204" pitchFamily="34" charset="0"/>
              </a:rPr>
              <a:t>The role of technology-mediated music-making in enhancing engagement and social communication in children with autism and intellectual disabilities</a:t>
            </a:r>
            <a:r>
              <a:rPr lang="en-GB" sz="1800" dirty="0">
                <a:solidFill>
                  <a:schemeClr val="tx1"/>
                </a:solidFill>
                <a:effectLst/>
                <a:latin typeface="Arial" panose="020B0604020202020204" pitchFamily="34" charset="0"/>
                <a:ea typeface="Calibri Light" panose="020F0302020204030204" pitchFamily="34" charset="0"/>
              </a:rPr>
              <a:t>, Journal of intellectual disabilities, Vol.24(1), pp. 118–138</a:t>
            </a:r>
            <a:r>
              <a:rPr lang="en-GB" sz="1600" dirty="0">
                <a:solidFill>
                  <a:srgbClr val="3A3A3A"/>
                </a:solidFill>
                <a:effectLst/>
                <a:latin typeface="Arial" panose="020B0604020202020204" pitchFamily="34" charset="0"/>
                <a:ea typeface="Calibri Light" panose="020F0302020204030204" pitchFamily="34" charset="0"/>
              </a:rPr>
              <a:t>.</a:t>
            </a:r>
            <a:endParaRPr lang="en-GB" sz="1800" dirty="0">
              <a:solidFill>
                <a:schemeClr val="tx1"/>
              </a:solidFill>
              <a:effectLst/>
              <a:latin typeface="Arial" panose="020B0604020202020204" pitchFamily="34" charset="0"/>
              <a:ea typeface="Calibri Light" panose="020F0302020204030204" pitchFamily="34" charset="0"/>
            </a:endParaRPr>
          </a:p>
          <a:p>
            <a:r>
              <a:rPr lang="en-GB" sz="1800" dirty="0">
                <a:solidFill>
                  <a:schemeClr val="tx1"/>
                </a:solidFill>
                <a:effectLst/>
                <a:latin typeface="Arial" panose="020B0604020202020204" pitchFamily="34" charset="0"/>
                <a:ea typeface="Calibri Light" panose="020F0302020204030204" pitchFamily="34" charset="0"/>
              </a:rPr>
              <a:t>Kientz, J.A. </a:t>
            </a:r>
            <a:r>
              <a:rPr lang="en-GB" sz="1800" i="1" dirty="0">
                <a:solidFill>
                  <a:schemeClr val="tx1"/>
                </a:solidFill>
                <a:effectLst/>
                <a:latin typeface="Arial" panose="020B0604020202020204" pitchFamily="34" charset="0"/>
                <a:ea typeface="Calibri Light" panose="020F0302020204030204" pitchFamily="34" charset="0"/>
              </a:rPr>
              <a:t>et al.</a:t>
            </a:r>
            <a:r>
              <a:rPr lang="en-GB" sz="1800" dirty="0">
                <a:solidFill>
                  <a:schemeClr val="tx1"/>
                </a:solidFill>
                <a:effectLst/>
                <a:latin typeface="Arial" panose="020B0604020202020204" pitchFamily="34" charset="0"/>
                <a:ea typeface="Calibri Light" panose="020F0302020204030204" pitchFamily="34" charset="0"/>
              </a:rPr>
              <a:t> (2014) </a:t>
            </a:r>
            <a:r>
              <a:rPr lang="en-GB" sz="1800" i="1" dirty="0">
                <a:solidFill>
                  <a:schemeClr val="tx1"/>
                </a:solidFill>
                <a:effectLst/>
                <a:latin typeface="Arial" panose="020B0604020202020204" pitchFamily="34" charset="0"/>
                <a:ea typeface="Calibri Light" panose="020F0302020204030204" pitchFamily="34" charset="0"/>
              </a:rPr>
              <a:t>Interactive technologies for autism</a:t>
            </a:r>
            <a:r>
              <a:rPr lang="en-GB" sz="1800" dirty="0">
                <a:solidFill>
                  <a:schemeClr val="tx1"/>
                </a:solidFill>
                <a:effectLst/>
                <a:latin typeface="Arial" panose="020B0604020202020204" pitchFamily="34" charset="0"/>
                <a:ea typeface="Calibri Light" panose="020F0302020204030204" pitchFamily="34" charset="0"/>
              </a:rPr>
              <a:t>, San Rafael, California (1537 Fourth Street, San Rafael, CA  94901 USA): Morgan &amp; Claypool. </a:t>
            </a:r>
          </a:p>
          <a:p>
            <a:r>
              <a:rPr lang="en-GB" sz="1800" dirty="0">
                <a:effectLst/>
                <a:latin typeface="Arial" panose="020B0604020202020204" pitchFamily="34" charset="0"/>
                <a:ea typeface="Calibri Light" panose="020F0302020204030204" pitchFamily="34" charset="0"/>
              </a:rPr>
              <a:t>Mayes, S. et. al (2018) </a:t>
            </a:r>
            <a:r>
              <a:rPr lang="en-GB" sz="1800" i="1" dirty="0">
                <a:effectLst/>
                <a:latin typeface="Arial" panose="020B0604020202020204" pitchFamily="34" charset="0"/>
                <a:ea typeface="Calibri Light" panose="020F0302020204030204" pitchFamily="34" charset="0"/>
              </a:rPr>
              <a:t>Brief Report: Checklist for Autism Spectrum Disorder: Most Discriminating Items for Diagnosing Autism</a:t>
            </a:r>
            <a:r>
              <a:rPr lang="en-GB" sz="1800" dirty="0">
                <a:effectLst/>
                <a:latin typeface="Arial" panose="020B0604020202020204" pitchFamily="34" charset="0"/>
                <a:ea typeface="Calibri Light" panose="020F0302020204030204" pitchFamily="34" charset="0"/>
              </a:rPr>
              <a:t>. Journal of Autism and Developmental Disorders, Vol.48(3), pp.935–939.</a:t>
            </a:r>
          </a:p>
          <a:p>
            <a:r>
              <a:rPr lang="en-GB" sz="1900" dirty="0" err="1">
                <a:solidFill>
                  <a:schemeClr val="tx1"/>
                </a:solidFill>
                <a:effectLst/>
                <a:latin typeface="Arial" panose="020B0604020202020204" pitchFamily="34" charset="0"/>
                <a:ea typeface="Calibri Light" panose="020F0302020204030204" pitchFamily="34" charset="0"/>
              </a:rPr>
              <a:t>Magrini</a:t>
            </a:r>
            <a:r>
              <a:rPr lang="en-GB" sz="1900" dirty="0">
                <a:solidFill>
                  <a:schemeClr val="tx1"/>
                </a:solidFill>
                <a:effectLst/>
                <a:latin typeface="Arial" panose="020B0604020202020204" pitchFamily="34" charset="0"/>
                <a:ea typeface="Calibri Light" panose="020F0302020204030204" pitchFamily="34" charset="0"/>
              </a:rPr>
              <a:t>, M. et al. (2019) </a:t>
            </a:r>
            <a:r>
              <a:rPr lang="en-GB" sz="1900" i="1" dirty="0">
                <a:solidFill>
                  <a:schemeClr val="tx1"/>
                </a:solidFill>
                <a:effectLst/>
                <a:latin typeface="Arial" panose="020B0604020202020204" pitchFamily="34" charset="0"/>
                <a:ea typeface="Calibri Light" panose="020F0302020204030204" pitchFamily="34" charset="0"/>
              </a:rPr>
              <a:t>Augmented Interaction Systems for Supporting Autistic Children. Evolution of a Multichannel Expressive Tool: The SEMI Project Feasibility Study</a:t>
            </a:r>
            <a:r>
              <a:rPr lang="en-GB" sz="1900" dirty="0">
                <a:solidFill>
                  <a:schemeClr val="tx1"/>
                </a:solidFill>
                <a:effectLst/>
                <a:latin typeface="Arial" panose="020B0604020202020204" pitchFamily="34" charset="0"/>
                <a:ea typeface="Calibri Light" panose="020F0302020204030204" pitchFamily="34" charset="0"/>
              </a:rPr>
              <a:t>, Applied sciences, Vol.9(15), p. 3081.</a:t>
            </a:r>
          </a:p>
          <a:p>
            <a:endParaRPr lang="en-GB" sz="1800" dirty="0">
              <a:effectLst/>
              <a:latin typeface="Arial" panose="020B0604020202020204" pitchFamily="34" charset="0"/>
              <a:ea typeface="Calibri Light" panose="020F0302020204030204" pitchFamily="34" charset="0"/>
            </a:endParaRPr>
          </a:p>
        </p:txBody>
      </p:sp>
    </p:spTree>
    <p:extLst>
      <p:ext uri="{BB962C8B-B14F-4D97-AF65-F5344CB8AC3E}">
        <p14:creationId xmlns:p14="http://schemas.microsoft.com/office/powerpoint/2010/main" val="42133515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7F4A0-F59A-45E6-B4C0-95A1D11F9299}"/>
              </a:ext>
            </a:extLst>
          </p:cNvPr>
          <p:cNvSpPr>
            <a:spLocks noGrp="1"/>
          </p:cNvSpPr>
          <p:nvPr>
            <p:ph type="title"/>
          </p:nvPr>
        </p:nvSpPr>
        <p:spPr/>
        <p:txBody>
          <a:bodyPr/>
          <a:lstStyle/>
          <a:p>
            <a:pPr algn="ctr"/>
            <a:r>
              <a:rPr lang="en-GB" dirty="0"/>
              <a:t>References</a:t>
            </a:r>
          </a:p>
        </p:txBody>
      </p:sp>
      <p:sp>
        <p:nvSpPr>
          <p:cNvPr id="3" name="Content Placeholder 2">
            <a:extLst>
              <a:ext uri="{FF2B5EF4-FFF2-40B4-BE49-F238E27FC236}">
                <a16:creationId xmlns:a16="http://schemas.microsoft.com/office/drawing/2014/main" id="{97FC2FD2-B12B-48E1-9623-799C6A097F02}"/>
              </a:ext>
            </a:extLst>
          </p:cNvPr>
          <p:cNvSpPr>
            <a:spLocks noGrp="1"/>
          </p:cNvSpPr>
          <p:nvPr>
            <p:ph idx="1"/>
          </p:nvPr>
        </p:nvSpPr>
        <p:spPr/>
        <p:txBody>
          <a:bodyPr>
            <a:normAutofit lnSpcReduction="10000"/>
          </a:bodyPr>
          <a:lstStyle/>
          <a:p>
            <a:r>
              <a:rPr lang="en-GB" sz="1800" dirty="0" err="1">
                <a:solidFill>
                  <a:schemeClr val="tx1"/>
                </a:solidFill>
                <a:effectLst/>
                <a:latin typeface="Arial" panose="020B0604020202020204" pitchFamily="34" charset="0"/>
                <a:ea typeface="Calibri Light" panose="020F0302020204030204" pitchFamily="34" charset="0"/>
              </a:rPr>
              <a:t>Mengoni</a:t>
            </a:r>
            <a:r>
              <a:rPr lang="en-GB" sz="1800" dirty="0">
                <a:solidFill>
                  <a:schemeClr val="tx1"/>
                </a:solidFill>
                <a:effectLst/>
                <a:latin typeface="Arial" panose="020B0604020202020204" pitchFamily="34" charset="0"/>
                <a:ea typeface="Calibri Light" panose="020F0302020204030204" pitchFamily="34" charset="0"/>
              </a:rPr>
              <a:t>, S. et al. (2017) </a:t>
            </a:r>
            <a:r>
              <a:rPr lang="en-GB" sz="1800" i="1" dirty="0">
                <a:solidFill>
                  <a:schemeClr val="tx1"/>
                </a:solidFill>
                <a:effectLst/>
                <a:latin typeface="Arial" panose="020B0604020202020204" pitchFamily="34" charset="0"/>
                <a:ea typeface="Calibri Light" panose="020F0302020204030204" pitchFamily="34" charset="0"/>
              </a:rPr>
              <a:t>Feasibility study of a randomised controlled trial to investigate the effectiveness of using a humanoid robot to improve the social skills of children with autism spectrum disorder (</a:t>
            </a:r>
            <a:r>
              <a:rPr lang="en-GB" sz="1800" i="1" dirty="0" err="1">
                <a:solidFill>
                  <a:schemeClr val="tx1"/>
                </a:solidFill>
                <a:effectLst/>
                <a:latin typeface="Arial" panose="020B0604020202020204" pitchFamily="34" charset="0"/>
                <a:ea typeface="Calibri Light" panose="020F0302020204030204" pitchFamily="34" charset="0"/>
              </a:rPr>
              <a:t>Kaspar</a:t>
            </a:r>
            <a:r>
              <a:rPr lang="en-GB" sz="1800" i="1" dirty="0">
                <a:solidFill>
                  <a:schemeClr val="tx1"/>
                </a:solidFill>
                <a:effectLst/>
                <a:latin typeface="Arial" panose="020B0604020202020204" pitchFamily="34" charset="0"/>
                <a:ea typeface="Calibri Light" panose="020F0302020204030204" pitchFamily="34" charset="0"/>
              </a:rPr>
              <a:t> RCT): a study protocol</a:t>
            </a:r>
            <a:r>
              <a:rPr lang="en-GB" sz="1800" dirty="0">
                <a:solidFill>
                  <a:schemeClr val="tx1"/>
                </a:solidFill>
                <a:effectLst/>
                <a:latin typeface="Arial" panose="020B0604020202020204" pitchFamily="34" charset="0"/>
                <a:ea typeface="Calibri Light" panose="020F0302020204030204" pitchFamily="34" charset="0"/>
              </a:rPr>
              <a:t>, BMJ Open, Vol.7(6), pp. e017376–e017376.</a:t>
            </a:r>
            <a:endParaRPr lang="en-GB" sz="1800" dirty="0">
              <a:effectLst/>
              <a:latin typeface="Arial" panose="020B0604020202020204" pitchFamily="34" charset="0"/>
              <a:ea typeface="Calibri Light" panose="020F0302020204030204" pitchFamily="34" charset="0"/>
            </a:endParaRPr>
          </a:p>
          <a:p>
            <a:r>
              <a:rPr lang="en-GB" sz="1800" dirty="0" err="1">
                <a:effectLst/>
                <a:latin typeface="Arial" panose="020B0604020202020204" pitchFamily="34" charset="0"/>
                <a:ea typeface="Calibri Light" panose="020F0302020204030204" pitchFamily="34" charset="0"/>
              </a:rPr>
              <a:t>Nonnis</a:t>
            </a:r>
            <a:r>
              <a:rPr lang="en-GB" sz="1800" dirty="0">
                <a:effectLst/>
                <a:latin typeface="Arial" panose="020B0604020202020204" pitchFamily="34" charset="0"/>
                <a:ea typeface="Calibri Light" panose="020F0302020204030204" pitchFamily="34" charset="0"/>
              </a:rPr>
              <a:t>, A. and Bryan-</a:t>
            </a:r>
            <a:r>
              <a:rPr lang="en-GB" sz="1800" dirty="0" err="1">
                <a:effectLst/>
                <a:latin typeface="Arial" panose="020B0604020202020204" pitchFamily="34" charset="0"/>
                <a:ea typeface="Calibri Light" panose="020F0302020204030204" pitchFamily="34" charset="0"/>
              </a:rPr>
              <a:t>Kinns</a:t>
            </a:r>
            <a:r>
              <a:rPr lang="en-GB" sz="1800" dirty="0">
                <a:effectLst/>
                <a:latin typeface="Arial" panose="020B0604020202020204" pitchFamily="34" charset="0"/>
                <a:ea typeface="Calibri Light" panose="020F0302020204030204" pitchFamily="34" charset="0"/>
              </a:rPr>
              <a:t>, N. (2021)</a:t>
            </a:r>
            <a:r>
              <a:rPr lang="en-GB" sz="1800" i="1" dirty="0">
                <a:effectLst/>
                <a:latin typeface="Arial" panose="020B0604020202020204" pitchFamily="34" charset="0"/>
                <a:ea typeface="Calibri Light" panose="020F0302020204030204" pitchFamily="34" charset="0"/>
              </a:rPr>
              <a:t> Olly: A tangible for togetherness, international journal of human-computer studies</a:t>
            </a:r>
            <a:r>
              <a:rPr lang="en-GB" sz="1800" dirty="0">
                <a:effectLst/>
                <a:latin typeface="Arial" panose="020B0604020202020204" pitchFamily="34" charset="0"/>
                <a:ea typeface="Calibri Light" panose="020F0302020204030204" pitchFamily="34" charset="0"/>
              </a:rPr>
              <a:t>, Vol.153, p.102647</a:t>
            </a:r>
          </a:p>
          <a:p>
            <a:r>
              <a:rPr lang="en-GB" sz="1800" dirty="0" err="1">
                <a:effectLst/>
                <a:latin typeface="Arial" panose="020B0604020202020204" pitchFamily="34" charset="0"/>
                <a:ea typeface="Calibri Light" panose="020F0302020204030204" pitchFamily="34" charset="0"/>
              </a:rPr>
              <a:t>Qidwai</a:t>
            </a:r>
            <a:r>
              <a:rPr lang="en-GB" sz="1800" dirty="0">
                <a:effectLst/>
                <a:latin typeface="Arial" panose="020B0604020202020204" pitchFamily="34" charset="0"/>
                <a:ea typeface="Calibri Light" panose="020F0302020204030204" pitchFamily="34" charset="0"/>
              </a:rPr>
              <a:t>, U. et al. (2019) </a:t>
            </a:r>
            <a:r>
              <a:rPr lang="en-GB" sz="1800" i="1" dirty="0">
                <a:effectLst/>
                <a:latin typeface="Arial" panose="020B0604020202020204" pitchFamily="34" charset="0"/>
                <a:ea typeface="Calibri Light" panose="020F0302020204030204" pitchFamily="34" charset="0"/>
              </a:rPr>
              <a:t>Humanoid Robot as a Teacher’s Assistant: Helping Children with Autism to Learn Social and Academic Skills</a:t>
            </a:r>
            <a:r>
              <a:rPr lang="en-GB" sz="1800" dirty="0">
                <a:effectLst/>
                <a:latin typeface="Arial" panose="020B0604020202020204" pitchFamily="34" charset="0"/>
                <a:ea typeface="Calibri Light" panose="020F0302020204030204" pitchFamily="34" charset="0"/>
              </a:rPr>
              <a:t>, Journal of intelligent &amp; robotic systems, Vol.98(3-4), pp. 759–770.</a:t>
            </a:r>
          </a:p>
          <a:p>
            <a:r>
              <a:rPr lang="en-GB" sz="1800" dirty="0">
                <a:effectLst/>
                <a:latin typeface="Arial" panose="020B0604020202020204" pitchFamily="34" charset="0"/>
                <a:ea typeface="Calibri Light" panose="020F0302020204030204" pitchFamily="34" charset="0"/>
              </a:rPr>
              <a:t>Rollins, P.R. et al. (2016) </a:t>
            </a:r>
            <a:r>
              <a:rPr lang="en-GB" sz="1800" i="1" dirty="0">
                <a:effectLst/>
                <a:latin typeface="Arial" panose="020B0604020202020204" pitchFamily="34" charset="0"/>
                <a:ea typeface="Calibri Light" panose="020F0302020204030204" pitchFamily="34" charset="0"/>
              </a:rPr>
              <a:t>A community-based early intervention program for toddlers with autism spectrum disorders</a:t>
            </a:r>
            <a:r>
              <a:rPr lang="en-GB" sz="1800" dirty="0">
                <a:effectLst/>
                <a:latin typeface="Arial" panose="020B0604020202020204" pitchFamily="34" charset="0"/>
                <a:ea typeface="Calibri Light" panose="020F0302020204030204" pitchFamily="34" charset="0"/>
              </a:rPr>
              <a:t>, Autism: the international journal of research and practice, Vol.20(2), pp. 219–232.</a:t>
            </a:r>
          </a:p>
          <a:p>
            <a:endParaRPr lang="en-GB" dirty="0"/>
          </a:p>
        </p:txBody>
      </p:sp>
    </p:spTree>
    <p:extLst>
      <p:ext uri="{BB962C8B-B14F-4D97-AF65-F5344CB8AC3E}">
        <p14:creationId xmlns:p14="http://schemas.microsoft.com/office/powerpoint/2010/main" val="4723898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663C2-7BB0-4B4B-97AF-01C06B3364E9}"/>
              </a:ext>
            </a:extLst>
          </p:cNvPr>
          <p:cNvSpPr>
            <a:spLocks noGrp="1"/>
          </p:cNvSpPr>
          <p:nvPr>
            <p:ph type="title"/>
          </p:nvPr>
        </p:nvSpPr>
        <p:spPr/>
        <p:txBody>
          <a:bodyPr/>
          <a:lstStyle/>
          <a:p>
            <a:pPr algn="ctr"/>
            <a:r>
              <a:rPr lang="en-GB" dirty="0"/>
              <a:t>References</a:t>
            </a:r>
          </a:p>
        </p:txBody>
      </p:sp>
      <p:sp>
        <p:nvSpPr>
          <p:cNvPr id="3" name="Content Placeholder 2">
            <a:extLst>
              <a:ext uri="{FF2B5EF4-FFF2-40B4-BE49-F238E27FC236}">
                <a16:creationId xmlns:a16="http://schemas.microsoft.com/office/drawing/2014/main" id="{19533CB3-C819-4A53-A88D-94B074D1F9C9}"/>
              </a:ext>
            </a:extLst>
          </p:cNvPr>
          <p:cNvSpPr>
            <a:spLocks noGrp="1"/>
          </p:cNvSpPr>
          <p:nvPr>
            <p:ph idx="1"/>
          </p:nvPr>
        </p:nvSpPr>
        <p:spPr/>
        <p:txBody>
          <a:bodyPr>
            <a:normAutofit fontScale="62500" lnSpcReduction="20000"/>
          </a:bodyPr>
          <a:lstStyle/>
          <a:p>
            <a:r>
              <a:rPr lang="en-GB" sz="3200" dirty="0" err="1">
                <a:effectLst/>
                <a:latin typeface="Arial" panose="020B0604020202020204" pitchFamily="34" charset="0"/>
                <a:ea typeface="Calibri Light" panose="020F0302020204030204" pitchFamily="34" charset="0"/>
              </a:rPr>
              <a:t>Sahin</a:t>
            </a:r>
            <a:r>
              <a:rPr lang="en-GB" sz="3200" dirty="0">
                <a:effectLst/>
                <a:latin typeface="Arial" panose="020B0604020202020204" pitchFamily="34" charset="0"/>
                <a:ea typeface="Calibri Light" panose="020F0302020204030204" pitchFamily="34" charset="0"/>
              </a:rPr>
              <a:t>, N. et al. (2018) </a:t>
            </a:r>
            <a:r>
              <a:rPr lang="en-GB" sz="3200" i="1" dirty="0">
                <a:effectLst/>
                <a:latin typeface="Arial" panose="020B0604020202020204" pitchFamily="34" charset="0"/>
                <a:ea typeface="Calibri Light" panose="020F0302020204030204" pitchFamily="34" charset="0"/>
              </a:rPr>
              <a:t>Second Version of Google Glass as a Wearable Socio-Affective Aid: Positive School Desirability, High Usability, and Theoretical Framework in a Sample of Children with Autism</a:t>
            </a:r>
            <a:r>
              <a:rPr lang="en-GB" sz="3200" dirty="0">
                <a:effectLst/>
                <a:latin typeface="Arial" panose="020B0604020202020204" pitchFamily="34" charset="0"/>
                <a:ea typeface="Calibri Light" panose="020F0302020204030204" pitchFamily="34" charset="0"/>
              </a:rPr>
              <a:t>, JMIR human factors, Vol.5(1), pp. e1–e1.</a:t>
            </a:r>
            <a:endParaRPr lang="en-GB" sz="3200" dirty="0">
              <a:solidFill>
                <a:schemeClr val="tx1"/>
              </a:solidFill>
              <a:effectLst/>
              <a:latin typeface="Arial" panose="020B0604020202020204" pitchFamily="34" charset="0"/>
              <a:ea typeface="Calibri Light" panose="020F0302020204030204" pitchFamily="34" charset="0"/>
            </a:endParaRPr>
          </a:p>
          <a:p>
            <a:r>
              <a:rPr lang="en-GB" sz="3200" dirty="0">
                <a:solidFill>
                  <a:schemeClr val="tx1"/>
                </a:solidFill>
                <a:effectLst/>
                <a:latin typeface="Arial" panose="020B0604020202020204" pitchFamily="34" charset="0"/>
                <a:ea typeface="Calibri Light" panose="020F0302020204030204" pitchFamily="34" charset="0"/>
              </a:rPr>
              <a:t>Webb, E. et al. (2019) </a:t>
            </a:r>
            <a:r>
              <a:rPr lang="en-GB" sz="3200" i="1" dirty="0">
                <a:solidFill>
                  <a:schemeClr val="tx1"/>
                </a:solidFill>
                <a:effectLst/>
                <a:latin typeface="Arial" panose="020B0604020202020204" pitchFamily="34" charset="0"/>
                <a:ea typeface="Calibri Light" panose="020F0302020204030204" pitchFamily="34" charset="0"/>
              </a:rPr>
              <a:t>Finding the best fit: examining the decision-making of augmentative and alternative communication professionals in the UK using a discrete choice experiment</a:t>
            </a:r>
            <a:r>
              <a:rPr lang="en-GB" sz="3200" dirty="0">
                <a:solidFill>
                  <a:schemeClr val="tx1"/>
                </a:solidFill>
                <a:effectLst/>
                <a:latin typeface="Arial" panose="020B0604020202020204" pitchFamily="34" charset="0"/>
                <a:ea typeface="Calibri Light" panose="020F0302020204030204" pitchFamily="34" charset="0"/>
              </a:rPr>
              <a:t>, BMJ open, Vol.9(11), pp. e030274–e030274.</a:t>
            </a:r>
          </a:p>
          <a:p>
            <a:r>
              <a:rPr lang="en-GB" sz="2800" dirty="0">
                <a:solidFill>
                  <a:schemeClr val="tx1"/>
                </a:solidFill>
                <a:effectLst/>
                <a:latin typeface="Arial" panose="020B0604020202020204" pitchFamily="34" charset="0"/>
                <a:ea typeface="Calibri Light" panose="020F0302020204030204" pitchFamily="34" charset="0"/>
                <a:cs typeface="Arial" panose="020B0604020202020204" pitchFamily="34" charset="0"/>
              </a:rPr>
              <a:t>WHO (2018) </a:t>
            </a:r>
            <a:r>
              <a:rPr lang="en-GB" sz="2800" i="1" dirty="0">
                <a:solidFill>
                  <a:schemeClr val="tx1"/>
                </a:solidFill>
                <a:effectLst/>
                <a:latin typeface="Arial" panose="020B0604020202020204" pitchFamily="34" charset="0"/>
                <a:ea typeface="Calibri Light" panose="020F0302020204030204" pitchFamily="34" charset="0"/>
                <a:cs typeface="Arial" panose="020B0604020202020204" pitchFamily="34" charset="0"/>
              </a:rPr>
              <a:t>Assistive technology</a:t>
            </a:r>
            <a:r>
              <a:rPr lang="en-GB" sz="2800" dirty="0">
                <a:solidFill>
                  <a:schemeClr val="tx1"/>
                </a:solidFill>
                <a:effectLst/>
                <a:latin typeface="Arial" panose="020B0604020202020204" pitchFamily="34" charset="0"/>
                <a:ea typeface="Calibri Light" panose="020F0302020204030204" pitchFamily="34" charset="0"/>
                <a:cs typeface="Arial" panose="020B0604020202020204" pitchFamily="34" charset="0"/>
              </a:rPr>
              <a:t>. Available at: https://www.who.int/news-room/fact-sheets/detail/assistive-technology (Accessed 2 August 2021).</a:t>
            </a:r>
          </a:p>
          <a:p>
            <a:r>
              <a:rPr lang="en-GB" sz="2800" dirty="0">
                <a:solidFill>
                  <a:schemeClr val="tx1"/>
                </a:solidFill>
                <a:effectLst/>
                <a:latin typeface="Arial" panose="020B0604020202020204" pitchFamily="34" charset="0"/>
                <a:ea typeface="Calibri Light" panose="020F0302020204030204" pitchFamily="34" charset="0"/>
                <a:cs typeface="Arial" panose="020B0604020202020204" pitchFamily="34" charset="0"/>
              </a:rPr>
              <a:t>WHO (2020) </a:t>
            </a:r>
            <a:r>
              <a:rPr lang="en-GB" sz="2800" i="1" dirty="0">
                <a:solidFill>
                  <a:schemeClr val="tx1"/>
                </a:solidFill>
                <a:effectLst/>
                <a:latin typeface="Arial" panose="020B0604020202020204" pitchFamily="34" charset="0"/>
                <a:ea typeface="Calibri Light" panose="020F0302020204030204" pitchFamily="34" charset="0"/>
                <a:cs typeface="Arial" panose="020B0604020202020204" pitchFamily="34" charset="0"/>
              </a:rPr>
              <a:t>Policy brief: access to assistive technology</a:t>
            </a:r>
            <a:r>
              <a:rPr lang="en-GB" sz="2800" dirty="0">
                <a:solidFill>
                  <a:schemeClr val="tx1"/>
                </a:solidFill>
                <a:effectLst/>
                <a:latin typeface="Arial" panose="020B0604020202020204" pitchFamily="34" charset="0"/>
                <a:ea typeface="Calibri Light" panose="020F0302020204030204" pitchFamily="34" charset="0"/>
                <a:cs typeface="Arial" panose="020B0604020202020204" pitchFamily="34" charset="0"/>
              </a:rPr>
              <a:t>. Available at: </a:t>
            </a:r>
            <a:r>
              <a:rPr lang="en-GB" sz="2800" u="sng" dirty="0">
                <a:solidFill>
                  <a:schemeClr val="tx1"/>
                </a:solidFill>
                <a:effectLst/>
                <a:latin typeface="Arial" panose="020B0604020202020204" pitchFamily="34" charset="0"/>
                <a:ea typeface="Calibri Light" panose="020F03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https://apps.who.int/iris/handle/10665/332222</a:t>
            </a:r>
            <a:r>
              <a:rPr lang="en-GB" sz="2800" dirty="0">
                <a:solidFill>
                  <a:schemeClr val="tx1"/>
                </a:solidFill>
                <a:effectLst/>
                <a:latin typeface="Arial" panose="020B0604020202020204" pitchFamily="34" charset="0"/>
                <a:ea typeface="Calibri Light" panose="020F0302020204030204" pitchFamily="34" charset="0"/>
                <a:cs typeface="Arial" panose="020B0604020202020204" pitchFamily="34" charset="0"/>
              </a:rPr>
              <a:t> (Accessed 17 November 2021</a:t>
            </a:r>
            <a:endParaRPr lang="en-GB" dirty="0"/>
          </a:p>
        </p:txBody>
      </p:sp>
    </p:spTree>
    <p:extLst>
      <p:ext uri="{BB962C8B-B14F-4D97-AF65-F5344CB8AC3E}">
        <p14:creationId xmlns:p14="http://schemas.microsoft.com/office/powerpoint/2010/main" val="2498613693"/>
      </p:ext>
    </p:extLst>
  </p:cSld>
  <p:clrMapOvr>
    <a:masterClrMapping/>
  </p:clrMapOvr>
</p:sld>
</file>

<file path=ppt/theme/theme1.xml><?xml version="1.0" encoding="utf-8"?>
<a:theme xmlns:a="http://schemas.openxmlformats.org/drawingml/2006/main" name="PebbleVTI">
  <a:themeElements>
    <a:clrScheme name="AnalogousFromDarkSeedLeftStep">
      <a:dk1>
        <a:srgbClr val="000000"/>
      </a:dk1>
      <a:lt1>
        <a:srgbClr val="FFFFFF"/>
      </a:lt1>
      <a:dk2>
        <a:srgbClr val="241B2F"/>
      </a:dk2>
      <a:lt2>
        <a:srgbClr val="F0F3F2"/>
      </a:lt2>
      <a:accent1>
        <a:srgbClr val="C64A6B"/>
      </a:accent1>
      <a:accent2>
        <a:srgbClr val="B4388D"/>
      </a:accent2>
      <a:accent3>
        <a:srgbClr val="BA4AC6"/>
      </a:accent3>
      <a:accent4>
        <a:srgbClr val="7438B4"/>
      </a:accent4>
      <a:accent5>
        <a:srgbClr val="524AC6"/>
      </a:accent5>
      <a:accent6>
        <a:srgbClr val="3863B4"/>
      </a:accent6>
      <a:hlink>
        <a:srgbClr val="7055C6"/>
      </a:hlink>
      <a:folHlink>
        <a:srgbClr val="7F7F7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161</TotalTime>
  <Words>1496</Words>
  <Application>Microsoft Office PowerPoint</Application>
  <PresentationFormat>Widescreen</PresentationFormat>
  <Paragraphs>78</Paragraphs>
  <Slides>11</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Avenir Next LT Pro</vt:lpstr>
      <vt:lpstr>Avenir Next LT Pro Light</vt:lpstr>
      <vt:lpstr>Calibri</vt:lpstr>
      <vt:lpstr>Calibri Light</vt:lpstr>
      <vt:lpstr>Sitka Subheading</vt:lpstr>
      <vt:lpstr>PebbleVTI</vt:lpstr>
      <vt:lpstr>The effectiveness of assistive technologies on the social and academic life of children with autism</vt:lpstr>
      <vt:lpstr>Introduction</vt:lpstr>
      <vt:lpstr>Background</vt:lpstr>
      <vt:lpstr>Methods</vt:lpstr>
      <vt:lpstr>Results and Discussions</vt:lpstr>
      <vt:lpstr>Results and Discussions</vt:lpstr>
      <vt:lpstr>Conclusion and recommendations</vt:lpstr>
      <vt:lpstr>References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effectiveness of assistive technologies on the social and academic life of children with autism</dc:title>
  <dc:creator>Kristina Koleva (1812788)</dc:creator>
  <cp:lastModifiedBy>Kristina Koleva (1812788)</cp:lastModifiedBy>
  <cp:revision>5</cp:revision>
  <dcterms:created xsi:type="dcterms:W3CDTF">2022-01-18T23:13:53Z</dcterms:created>
  <dcterms:modified xsi:type="dcterms:W3CDTF">2022-01-20T08:28:17Z</dcterms:modified>
</cp:coreProperties>
</file>