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02/02/2012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Nominal Sentences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Topic Comment Sentence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and Comments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Topic: what you want to write about</a:t>
            </a:r>
          </a:p>
          <a:p>
            <a:r>
              <a:rPr lang="en-GB" dirty="0" smtClean="0"/>
              <a:t>Comment: what you want to say about topic</a:t>
            </a:r>
          </a:p>
          <a:p>
            <a:r>
              <a:rPr lang="en-GB" dirty="0" smtClean="0"/>
              <a:t>Most frequently used in nominal sentences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Nominal sentences</a:t>
            </a:r>
            <a:r>
              <a:rPr lang="zh-CN" altLang="en-US" dirty="0" smtClean="0"/>
              <a:t> </a:t>
            </a:r>
            <a:r>
              <a:rPr lang="en-US" altLang="zh-CN" dirty="0" smtClean="0"/>
              <a:t>=</a:t>
            </a:r>
            <a:r>
              <a:rPr lang="zh-CN" altLang="en-US" dirty="0" smtClean="0"/>
              <a:t> </a:t>
            </a:r>
            <a:r>
              <a:rPr lang="en-GB" altLang="zh-CN" dirty="0" smtClean="0"/>
              <a:t>statements of identity</a:t>
            </a:r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	Topic 		</a:t>
            </a:r>
            <a:r>
              <a:rPr lang="en-GB" dirty="0" smtClean="0">
                <a:sym typeface="Wingdings" pitchFamily="2" charset="2"/>
              </a:rPr>
              <a:t>	</a:t>
            </a:r>
            <a:r>
              <a:rPr lang="en-GB" dirty="0" smtClean="0"/>
              <a:t>Comment</a:t>
            </a:r>
          </a:p>
          <a:p>
            <a:pPr>
              <a:buNone/>
            </a:pPr>
            <a:r>
              <a:rPr lang="en-GB" dirty="0" smtClean="0"/>
              <a:t>Noun phrase		</a:t>
            </a:r>
            <a:r>
              <a:rPr lang="en-GB" dirty="0" smtClean="0">
                <a:sym typeface="Wingdings" pitchFamily="2" charset="2"/>
              </a:rPr>
              <a:t>  	Noun phrase</a:t>
            </a:r>
          </a:p>
          <a:p>
            <a:pPr>
              <a:buNone/>
            </a:pPr>
            <a:r>
              <a:rPr lang="en-US" altLang="zh-CN" dirty="0" smtClean="0">
                <a:sym typeface="Wingdings" pitchFamily="2" charset="2"/>
              </a:rPr>
              <a:t>		</a:t>
            </a:r>
            <a:r>
              <a:rPr lang="zh-CN" altLang="en-US" dirty="0" smtClean="0">
                <a:sym typeface="Wingdings" pitchFamily="2" charset="2"/>
              </a:rPr>
              <a:t>宋</a:t>
            </a:r>
            <a:r>
              <a:rPr lang="en-US" altLang="zh-CN" dirty="0" smtClean="0">
                <a:sym typeface="Wingdings" pitchFamily="2" charset="2"/>
              </a:rPr>
              <a:t>			</a:t>
            </a:r>
            <a:r>
              <a:rPr lang="zh-CN" altLang="en-US" dirty="0" smtClean="0">
                <a:sym typeface="Wingdings" pitchFamily="2" charset="2"/>
              </a:rPr>
              <a:t>小國也。</a:t>
            </a:r>
            <a:endParaRPr lang="en-GB" altLang="zh-CN" dirty="0" smtClean="0">
              <a:sym typeface="Wingdings" pitchFamily="2" charset="2"/>
            </a:endParaRPr>
          </a:p>
          <a:p>
            <a:pPr>
              <a:buNone/>
            </a:pPr>
            <a:endParaRPr lang="en-GB" dirty="0">
              <a:sym typeface="Wingdings" pitchFamily="2" charset="2"/>
            </a:endParaRPr>
          </a:p>
          <a:p>
            <a:pPr>
              <a:buNone/>
            </a:pPr>
            <a:r>
              <a:rPr lang="en-GB" dirty="0" smtClean="0">
                <a:sym typeface="Wingdings" pitchFamily="2" charset="2"/>
              </a:rPr>
              <a:t>“Song is a small state”</a:t>
            </a:r>
            <a:endParaRPr lang="en-GB" dirty="0" smtClean="0"/>
          </a:p>
          <a:p>
            <a:pPr>
              <a:buNone/>
            </a:pPr>
            <a:endParaRPr lang="en-US" altLang="zh-CN" dirty="0" smtClean="0"/>
          </a:p>
          <a:p>
            <a:pPr>
              <a:buFontTx/>
              <a:buChar char="-"/>
            </a:pPr>
            <a:r>
              <a:rPr lang="en-GB" altLang="zh-CN" dirty="0" smtClean="0"/>
              <a:t>Both parts of the sentences are “noun phrases”, i.e. there is no verb</a:t>
            </a:r>
          </a:p>
          <a:p>
            <a:pPr>
              <a:buFontTx/>
              <a:buChar char="-"/>
            </a:pPr>
            <a:r>
              <a:rPr lang="zh-CN" altLang="en-US" dirty="0" smtClean="0"/>
              <a:t>也 </a:t>
            </a:r>
            <a:r>
              <a:rPr lang="en-GB" altLang="zh-CN" dirty="0" smtClean="0"/>
              <a:t>is the used at the end to mark the phrase as a noun phrase</a:t>
            </a:r>
          </a:p>
          <a:p>
            <a:pPr>
              <a:buFontTx/>
              <a:buChar char="-"/>
            </a:pPr>
            <a:r>
              <a:rPr lang="en-GB" dirty="0" smtClean="0"/>
              <a:t>Classical Chinese did not use punctuation.</a:t>
            </a:r>
            <a:r>
              <a:rPr lang="zh-CN" altLang="en-US" dirty="0" smtClean="0"/>
              <a:t>也 </a:t>
            </a:r>
            <a:r>
              <a:rPr lang="en-GB" altLang="zh-CN" dirty="0" smtClean="0"/>
              <a:t>functions like a full-stop in English.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Topic or comment can be more complex:</a:t>
            </a:r>
          </a:p>
          <a:p>
            <a:endParaRPr lang="en-GB" dirty="0"/>
          </a:p>
          <a:p>
            <a:pPr>
              <a:buNone/>
            </a:pPr>
            <a:r>
              <a:rPr lang="zh-CN" altLang="en-US" dirty="0" smtClean="0"/>
              <a:t>仲子，</a:t>
            </a:r>
            <a:r>
              <a:rPr lang="en-US" altLang="zh-CN" dirty="0" smtClean="0"/>
              <a:t>	</a:t>
            </a:r>
            <a:r>
              <a:rPr lang="zh-CN" altLang="en-US" dirty="0" smtClean="0"/>
              <a:t>齊</a:t>
            </a:r>
            <a:r>
              <a:rPr lang="en-GB" altLang="zh-CN" dirty="0" smtClean="0"/>
              <a:t>		</a:t>
            </a:r>
            <a:r>
              <a:rPr lang="zh-CN" altLang="en-US" dirty="0" smtClean="0"/>
              <a:t>之</a:t>
            </a:r>
            <a:r>
              <a:rPr lang="en-GB" altLang="zh-CN" dirty="0" smtClean="0"/>
              <a:t>	    </a:t>
            </a:r>
            <a:r>
              <a:rPr lang="zh-CN" altLang="en-US" dirty="0" smtClean="0"/>
              <a:t>世家</a:t>
            </a:r>
            <a:r>
              <a:rPr lang="en-GB" altLang="zh-CN" dirty="0" smtClean="0"/>
              <a:t>	</a:t>
            </a:r>
            <a:r>
              <a:rPr lang="zh-CN" altLang="en-US" dirty="0" smtClean="0"/>
              <a:t>也</a:t>
            </a:r>
            <a:r>
              <a:rPr lang="en-GB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>
              <a:buNone/>
            </a:pPr>
            <a:r>
              <a:rPr lang="en-GB" altLang="zh-CN" dirty="0" smtClean="0"/>
              <a:t>Noun		</a:t>
            </a:r>
            <a:r>
              <a:rPr lang="en-GB" altLang="zh-CN" dirty="0" err="1" smtClean="0"/>
              <a:t>Noun</a:t>
            </a:r>
            <a:r>
              <a:rPr lang="en-GB" altLang="zh-CN" dirty="0" smtClean="0"/>
              <a:t>+   </a:t>
            </a:r>
            <a:r>
              <a:rPr lang="en-GB" altLang="zh-CN" dirty="0" err="1" smtClean="0"/>
              <a:t>Possesiv</a:t>
            </a:r>
            <a:r>
              <a:rPr lang="en-GB" altLang="zh-CN" dirty="0" smtClean="0"/>
              <a:t>+   Noun+	</a:t>
            </a:r>
            <a:r>
              <a:rPr lang="zh-CN" altLang="en-US" dirty="0" smtClean="0"/>
              <a:t>也</a:t>
            </a:r>
            <a:r>
              <a:rPr lang="en-GB" altLang="zh-CN" dirty="0" smtClean="0"/>
              <a:t>.</a:t>
            </a:r>
          </a:p>
          <a:p>
            <a:pPr>
              <a:buNone/>
            </a:pPr>
            <a:r>
              <a:rPr lang="en-GB" altLang="zh-CN" dirty="0" smtClean="0"/>
              <a:t>Topic				Comment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Translation:</a:t>
            </a:r>
          </a:p>
          <a:p>
            <a:pPr>
              <a:buNone/>
            </a:pPr>
            <a:r>
              <a:rPr lang="en-GB" altLang="zh-CN" dirty="0" smtClean="0"/>
              <a:t>“</a:t>
            </a:r>
            <a:r>
              <a:rPr lang="en-GB" altLang="zh-CN" dirty="0" err="1" smtClean="0"/>
              <a:t>Zhongzi</a:t>
            </a:r>
            <a:r>
              <a:rPr lang="en-GB" altLang="zh-CN" dirty="0" smtClean="0"/>
              <a:t>,   eminent clan of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” (literally)</a:t>
            </a:r>
          </a:p>
          <a:p>
            <a:pPr>
              <a:buNone/>
            </a:pPr>
            <a:r>
              <a:rPr lang="en-GB" altLang="zh-CN" dirty="0" smtClean="0"/>
              <a:t>“[Chen] </a:t>
            </a:r>
            <a:r>
              <a:rPr lang="en-GB" altLang="zh-CN" dirty="0" err="1" smtClean="0"/>
              <a:t>Zhongzi</a:t>
            </a:r>
            <a:r>
              <a:rPr lang="en-GB" altLang="zh-CN" dirty="0" smtClean="0"/>
              <a:t> is of an eminent clan of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.”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Nominal sentences III: </a:t>
            </a:r>
            <a:br>
              <a:rPr lang="en-GB" dirty="0" smtClean="0"/>
            </a:br>
            <a:r>
              <a:rPr lang="en-GB" dirty="0" smtClean="0"/>
              <a:t>‘Parsing’ a sentence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topic and/or comment of a nominal sentence can become very long and complex:</a:t>
            </a:r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王</a:t>
            </a:r>
            <a:r>
              <a:rPr lang="en-US" altLang="zh-CN" dirty="0" smtClean="0"/>
              <a:t>	</a:t>
            </a:r>
            <a:r>
              <a:rPr lang="zh-CN" altLang="en-US" dirty="0" smtClean="0"/>
              <a:t>之</a:t>
            </a:r>
            <a:r>
              <a:rPr lang="en-US" altLang="zh-CN" dirty="0" smtClean="0"/>
              <a:t>	</a:t>
            </a:r>
            <a:r>
              <a:rPr lang="zh-CN" altLang="en-US" dirty="0" smtClean="0"/>
              <a:t>不</a:t>
            </a:r>
            <a:r>
              <a:rPr lang="en-US" altLang="zh-CN" dirty="0" smtClean="0"/>
              <a:t>	</a:t>
            </a:r>
            <a:r>
              <a:rPr lang="zh-CN" altLang="en-US" dirty="0" smtClean="0"/>
              <a:t>王，不</a:t>
            </a:r>
            <a:r>
              <a:rPr lang="en-US" altLang="zh-CN" dirty="0" smtClean="0"/>
              <a:t>	</a:t>
            </a:r>
            <a:r>
              <a:rPr lang="zh-CN" altLang="en-US" dirty="0" smtClean="0"/>
              <a:t>為</a:t>
            </a:r>
            <a:r>
              <a:rPr lang="en-US" altLang="zh-CN" dirty="0" smtClean="0"/>
              <a:t>	  </a:t>
            </a:r>
            <a:r>
              <a:rPr lang="zh-CN" altLang="en-US" dirty="0" smtClean="0"/>
              <a:t>也。</a:t>
            </a:r>
            <a:endParaRPr lang="en-US" altLang="zh-CN" dirty="0" smtClean="0"/>
          </a:p>
          <a:p>
            <a:pPr>
              <a:buNone/>
            </a:pPr>
            <a:r>
              <a:rPr lang="en-GB" sz="2400" u="wavyHeavy" dirty="0" smtClean="0"/>
              <a:t>Noun  +   </a:t>
            </a:r>
            <a:r>
              <a:rPr lang="zh-CN" altLang="en-US" sz="2400" u="wavyHeavy" dirty="0" smtClean="0"/>
              <a:t>之 </a:t>
            </a:r>
            <a:r>
              <a:rPr lang="en-GB" altLang="zh-CN" sz="2400" u="wavyHeavy" dirty="0" smtClean="0"/>
              <a:t>+	Neg. +    Verb</a:t>
            </a:r>
            <a:r>
              <a:rPr lang="en-GB" altLang="zh-CN" sz="2400" dirty="0" smtClean="0"/>
              <a:t>,    </a:t>
            </a:r>
            <a:r>
              <a:rPr lang="en-GB" altLang="zh-CN" sz="2400" u="wavyDbl" dirty="0" smtClean="0"/>
              <a:t>Neg. +         Verb +        </a:t>
            </a:r>
            <a:r>
              <a:rPr lang="zh-CN" altLang="en-US" sz="2400" u="wavyDbl" dirty="0" smtClean="0"/>
              <a:t>也</a:t>
            </a:r>
            <a:r>
              <a:rPr lang="en-GB" altLang="zh-CN" sz="2400" u="wavyDbl" dirty="0" smtClean="0"/>
              <a:t>.</a:t>
            </a:r>
            <a:endParaRPr lang="en-US" sz="2400" u="wavyDbl" dirty="0" smtClean="0"/>
          </a:p>
          <a:p>
            <a:pPr>
              <a:buNone/>
            </a:pPr>
            <a:r>
              <a:rPr lang="en-GB" sz="2800" dirty="0" smtClean="0"/>
              <a:t>		Topic			  Comment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Translation:</a:t>
            </a:r>
          </a:p>
          <a:p>
            <a:pPr>
              <a:buNone/>
            </a:pPr>
            <a:r>
              <a:rPr lang="en-GB" dirty="0" smtClean="0"/>
              <a:t>“King not acting as king = not do” (literally)</a:t>
            </a:r>
          </a:p>
          <a:p>
            <a:pPr>
              <a:buNone/>
            </a:pPr>
            <a:r>
              <a:rPr lang="en-GB" dirty="0" smtClean="0"/>
              <a:t>“Your majesty’s not ruling as a </a:t>
            </a:r>
            <a:r>
              <a:rPr lang="en-GB" b="1" dirty="0" smtClean="0"/>
              <a:t>[true]</a:t>
            </a:r>
            <a:r>
              <a:rPr lang="en-GB" dirty="0" smtClean="0"/>
              <a:t> king is </a:t>
            </a:r>
            <a:r>
              <a:rPr lang="en-GB" b="1" dirty="0" smtClean="0"/>
              <a:t>[a case of] </a:t>
            </a:r>
            <a:r>
              <a:rPr lang="en-GB" dirty="0" smtClean="0"/>
              <a:t>not </a:t>
            </a:r>
            <a:r>
              <a:rPr lang="en-GB" b="1" dirty="0" smtClean="0"/>
              <a:t>trying</a:t>
            </a:r>
            <a:r>
              <a:rPr lang="en-GB" dirty="0" smtClean="0"/>
              <a:t>.”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 </a:t>
            </a:r>
            <a:r>
              <a:rPr lang="en-GB" dirty="0" smtClean="0">
                <a:latin typeface="SimSun"/>
                <a:ea typeface="SimSun"/>
              </a:rPr>
              <a:t>≠ </a:t>
            </a:r>
            <a:r>
              <a:rPr lang="en-GB" dirty="0" smtClean="0">
                <a:latin typeface="+mn-lt"/>
                <a:ea typeface="SimSun"/>
              </a:rPr>
              <a:t>Subject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u="sng" dirty="0" smtClean="0"/>
              <a:t>Thomas</a:t>
            </a:r>
            <a:r>
              <a:rPr lang="en-GB" dirty="0" smtClean="0"/>
              <a:t> eats cookies. (</a:t>
            </a:r>
            <a:r>
              <a:rPr lang="en-GB" u="sng" dirty="0" smtClean="0"/>
              <a:t>Thomas</a:t>
            </a:r>
            <a:r>
              <a:rPr lang="en-GB" dirty="0" smtClean="0"/>
              <a:t> is ‘subject’ in verbal sentence)</a:t>
            </a:r>
          </a:p>
          <a:p>
            <a:r>
              <a:rPr lang="en-GB" smtClean="0"/>
              <a:t>Nominal sentence:</a:t>
            </a:r>
            <a:endParaRPr lang="en-GB" dirty="0" smtClean="0"/>
          </a:p>
          <a:p>
            <a:pPr>
              <a:buNone/>
            </a:pPr>
            <a:r>
              <a:rPr lang="zh-CN" altLang="en-US" dirty="0" smtClean="0"/>
              <a:t>自由，</a:t>
            </a:r>
            <a:r>
              <a:rPr lang="en-GB" altLang="zh-CN" dirty="0" smtClean="0"/>
              <a:t>	</a:t>
            </a:r>
            <a:r>
              <a:rPr lang="zh-CN" altLang="en-US" dirty="0" smtClean="0"/>
              <a:t>民之所欲也。</a:t>
            </a:r>
            <a:endParaRPr lang="en-US" altLang="zh-CN" dirty="0" smtClean="0"/>
          </a:p>
          <a:p>
            <a:pPr>
              <a:buNone/>
            </a:pPr>
            <a:r>
              <a:rPr lang="en-GB" dirty="0" smtClean="0"/>
              <a:t>Topic		Comment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		Subject +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suo</a:t>
            </a:r>
            <a:r>
              <a:rPr lang="en-GB" dirty="0" smtClean="0"/>
              <a:t> + verb +</a:t>
            </a:r>
            <a:r>
              <a:rPr lang="zh-CN" altLang="en-US" dirty="0" smtClean="0"/>
              <a:t>也</a:t>
            </a:r>
            <a:r>
              <a:rPr lang="en-GB" altLang="zh-CN" dirty="0" smtClean="0"/>
              <a:t>.</a:t>
            </a:r>
          </a:p>
          <a:p>
            <a:pPr>
              <a:buNone/>
            </a:pPr>
            <a:r>
              <a:rPr lang="en-GB" dirty="0" smtClean="0"/>
              <a:t>Translation: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“Freedom,	</a:t>
            </a:r>
            <a:r>
              <a:rPr lang="en-GB" dirty="0" smtClean="0"/>
              <a:t>[this] </a:t>
            </a:r>
            <a:r>
              <a:rPr lang="en-GB" dirty="0" smtClean="0"/>
              <a:t>is what the people desire.”</a:t>
            </a:r>
            <a:endParaRPr lang="en-GB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98</Words>
  <Application>Microsoft Office PowerPoint</Application>
  <PresentationFormat>On-screen Show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Nominal Sentences</vt:lpstr>
      <vt:lpstr>Topics and Comments</vt:lpstr>
      <vt:lpstr>Nominal sentences I</vt:lpstr>
      <vt:lpstr>Nominal sentences II</vt:lpstr>
      <vt:lpstr>Nominal sentences III:  ‘Parsing’ a sentence</vt:lpstr>
      <vt:lpstr>Topic ≠ Subject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 Jansen</cp:lastModifiedBy>
  <cp:revision>7</cp:revision>
  <dcterms:created xsi:type="dcterms:W3CDTF">2012-02-02T07:21:05Z</dcterms:created>
  <dcterms:modified xsi:type="dcterms:W3CDTF">2012-02-02T09:04:08Z</dcterms:modified>
</cp:coreProperties>
</file>