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64"/>
  </p:notesMasterIdLst>
  <p:sldIdLst>
    <p:sldId id="346" r:id="rId2"/>
    <p:sldId id="384" r:id="rId3"/>
    <p:sldId id="385" r:id="rId4"/>
    <p:sldId id="386" r:id="rId5"/>
    <p:sldId id="408" r:id="rId6"/>
    <p:sldId id="366" r:id="rId7"/>
    <p:sldId id="397" r:id="rId8"/>
    <p:sldId id="379" r:id="rId9"/>
    <p:sldId id="396" r:id="rId10"/>
    <p:sldId id="381" r:id="rId11"/>
    <p:sldId id="406" r:id="rId12"/>
    <p:sldId id="405" r:id="rId13"/>
    <p:sldId id="407" r:id="rId14"/>
    <p:sldId id="382" r:id="rId15"/>
    <p:sldId id="404" r:id="rId16"/>
    <p:sldId id="383" r:id="rId17"/>
    <p:sldId id="399" r:id="rId18"/>
    <p:sldId id="398" r:id="rId19"/>
    <p:sldId id="395" r:id="rId20"/>
    <p:sldId id="400" r:id="rId21"/>
    <p:sldId id="380" r:id="rId22"/>
    <p:sldId id="403" r:id="rId23"/>
    <p:sldId id="394" r:id="rId24"/>
    <p:sldId id="402" r:id="rId25"/>
    <p:sldId id="401" r:id="rId26"/>
    <p:sldId id="392" r:id="rId27"/>
    <p:sldId id="393" r:id="rId28"/>
    <p:sldId id="289" r:id="rId29"/>
    <p:sldId id="389" r:id="rId30"/>
    <p:sldId id="411" r:id="rId31"/>
    <p:sldId id="374" r:id="rId32"/>
    <p:sldId id="375" r:id="rId33"/>
    <p:sldId id="376" r:id="rId34"/>
    <p:sldId id="377" r:id="rId35"/>
    <p:sldId id="390" r:id="rId36"/>
    <p:sldId id="391" r:id="rId37"/>
    <p:sldId id="290" r:id="rId38"/>
    <p:sldId id="335" r:id="rId39"/>
    <p:sldId id="373" r:id="rId40"/>
    <p:sldId id="325" r:id="rId41"/>
    <p:sldId id="294" r:id="rId42"/>
    <p:sldId id="314" r:id="rId43"/>
    <p:sldId id="291" r:id="rId44"/>
    <p:sldId id="292" r:id="rId45"/>
    <p:sldId id="333" r:id="rId46"/>
    <p:sldId id="293" r:id="rId47"/>
    <p:sldId id="322" r:id="rId48"/>
    <p:sldId id="363" r:id="rId49"/>
    <p:sldId id="364" r:id="rId50"/>
    <p:sldId id="365" r:id="rId51"/>
    <p:sldId id="313" r:id="rId52"/>
    <p:sldId id="387" r:id="rId53"/>
    <p:sldId id="388" r:id="rId54"/>
    <p:sldId id="304" r:id="rId55"/>
    <p:sldId id="336" r:id="rId56"/>
    <p:sldId id="257" r:id="rId57"/>
    <p:sldId id="258" r:id="rId58"/>
    <p:sldId id="259" r:id="rId59"/>
    <p:sldId id="409" r:id="rId60"/>
    <p:sldId id="410" r:id="rId61"/>
    <p:sldId id="378" r:id="rId62"/>
    <p:sldId id="337" r:id="rId6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B2C1EA-6A58-4900-BA83-B91A53B280CE}" v="3" dt="2022-10-21T07:23:42.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68" autoAdjust="0"/>
    <p:restoredTop sz="92359" autoAdjust="0"/>
  </p:normalViewPr>
  <p:slideViewPr>
    <p:cSldViewPr>
      <p:cViewPr varScale="1">
        <p:scale>
          <a:sx n="105" d="100"/>
          <a:sy n="105" d="100"/>
        </p:scale>
        <p:origin x="1836" y="108"/>
      </p:cViewPr>
      <p:guideLst>
        <p:guide orient="horz" pos="2160"/>
        <p:guide pos="2880"/>
      </p:guideLst>
    </p:cSldViewPr>
  </p:slideViewPr>
  <p:notesTextViewPr>
    <p:cViewPr>
      <p:scale>
        <a:sx n="3" d="2"/>
        <a:sy n="3" d="2"/>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5059c1ca-85b5-4287-8a2b-cb2ea54da421" providerId="ADAL" clId="{EDB33049-AB0C-480D-A919-00955313E1BA}"/>
    <pc:docChg chg="custSel addSld modSld">
      <pc:chgData name="Chris House" userId="5059c1ca-85b5-4287-8a2b-cb2ea54da421" providerId="ADAL" clId="{EDB33049-AB0C-480D-A919-00955313E1BA}" dt="2022-06-06T08:35:10.569" v="610" actId="14100"/>
      <pc:docMkLst>
        <pc:docMk/>
      </pc:docMkLst>
      <pc:sldChg chg="addSp modSp mod">
        <pc:chgData name="Chris House" userId="5059c1ca-85b5-4287-8a2b-cb2ea54da421" providerId="ADAL" clId="{EDB33049-AB0C-480D-A919-00955313E1BA}" dt="2022-06-06T08:34:50.313" v="606" actId="1076"/>
        <pc:sldMkLst>
          <pc:docMk/>
          <pc:sldMk cId="0" sldId="374"/>
        </pc:sldMkLst>
        <pc:picChg chg="add mod">
          <ac:chgData name="Chris House" userId="5059c1ca-85b5-4287-8a2b-cb2ea54da421" providerId="ADAL" clId="{EDB33049-AB0C-480D-A919-00955313E1BA}" dt="2022-06-06T08:34:50.313" v="606" actId="1076"/>
          <ac:picMkLst>
            <pc:docMk/>
            <pc:sldMk cId="0" sldId="374"/>
            <ac:picMk id="2" creationId="{39DDD515-B4F7-40CF-9FF5-7620D0F2654C}"/>
          </ac:picMkLst>
        </pc:picChg>
      </pc:sldChg>
      <pc:sldChg chg="addSp modSp mod">
        <pc:chgData name="Chris House" userId="5059c1ca-85b5-4287-8a2b-cb2ea54da421" providerId="ADAL" clId="{EDB33049-AB0C-480D-A919-00955313E1BA}" dt="2022-06-06T08:35:10.569" v="610" actId="14100"/>
        <pc:sldMkLst>
          <pc:docMk/>
          <pc:sldMk cId="0" sldId="375"/>
        </pc:sldMkLst>
        <pc:picChg chg="add mod">
          <ac:chgData name="Chris House" userId="5059c1ca-85b5-4287-8a2b-cb2ea54da421" providerId="ADAL" clId="{EDB33049-AB0C-480D-A919-00955313E1BA}" dt="2022-06-06T08:35:10.569" v="610" actId="14100"/>
          <ac:picMkLst>
            <pc:docMk/>
            <pc:sldMk cId="0" sldId="375"/>
            <ac:picMk id="2" creationId="{73D9DED9-4150-4F63-A26E-2E0F6295CA1C}"/>
          </ac:picMkLst>
        </pc:picChg>
      </pc:sldChg>
      <pc:sldChg chg="addSp modSp new mod">
        <pc:chgData name="Chris House" userId="5059c1ca-85b5-4287-8a2b-cb2ea54da421" providerId="ADAL" clId="{EDB33049-AB0C-480D-A919-00955313E1BA}" dt="2022-06-06T08:14:50.235" v="277" actId="1076"/>
        <pc:sldMkLst>
          <pc:docMk/>
          <pc:sldMk cId="2328385648" sldId="409"/>
        </pc:sldMkLst>
        <pc:spChg chg="mod">
          <ac:chgData name="Chris House" userId="5059c1ca-85b5-4287-8a2b-cb2ea54da421" providerId="ADAL" clId="{EDB33049-AB0C-480D-A919-00955313E1BA}" dt="2022-06-06T08:14:06.390" v="249" actId="20577"/>
          <ac:spMkLst>
            <pc:docMk/>
            <pc:sldMk cId="2328385648" sldId="409"/>
            <ac:spMk id="2" creationId="{69A74743-785F-4A7B-921E-D87FDC95709B}"/>
          </ac:spMkLst>
        </pc:spChg>
        <pc:spChg chg="mod">
          <ac:chgData name="Chris House" userId="5059c1ca-85b5-4287-8a2b-cb2ea54da421" providerId="ADAL" clId="{EDB33049-AB0C-480D-A919-00955313E1BA}" dt="2022-06-06T08:05:13.075" v="71" actId="20577"/>
          <ac:spMkLst>
            <pc:docMk/>
            <pc:sldMk cId="2328385648" sldId="409"/>
            <ac:spMk id="3" creationId="{3ECD9D3D-4F7A-4D8C-86B4-A406CD405C4A}"/>
          </ac:spMkLst>
        </pc:spChg>
        <pc:graphicFrameChg chg="add mod modGraphic">
          <ac:chgData name="Chris House" userId="5059c1ca-85b5-4287-8a2b-cb2ea54da421" providerId="ADAL" clId="{EDB33049-AB0C-480D-A919-00955313E1BA}" dt="2022-06-06T08:14:41.247" v="276" actId="14100"/>
          <ac:graphicFrameMkLst>
            <pc:docMk/>
            <pc:sldMk cId="2328385648" sldId="409"/>
            <ac:graphicFrameMk id="5" creationId="{06EC5757-F769-4FF5-80C5-AF4F84E7ED93}"/>
          </ac:graphicFrameMkLst>
        </pc:graphicFrameChg>
        <pc:picChg chg="add mod">
          <ac:chgData name="Chris House" userId="5059c1ca-85b5-4287-8a2b-cb2ea54da421" providerId="ADAL" clId="{EDB33049-AB0C-480D-A919-00955313E1BA}" dt="2022-06-06T08:14:50.235" v="277" actId="1076"/>
          <ac:picMkLst>
            <pc:docMk/>
            <pc:sldMk cId="2328385648" sldId="409"/>
            <ac:picMk id="4" creationId="{B49207C9-A45E-4052-9C3B-F1A1544BB45C}"/>
          </ac:picMkLst>
        </pc:picChg>
      </pc:sldChg>
      <pc:sldChg chg="modSp new mod">
        <pc:chgData name="Chris House" userId="5059c1ca-85b5-4287-8a2b-cb2ea54da421" providerId="ADAL" clId="{EDB33049-AB0C-480D-A919-00955313E1BA}" dt="2022-06-06T08:21:23.184" v="481" actId="20577"/>
        <pc:sldMkLst>
          <pc:docMk/>
          <pc:sldMk cId="3750107189" sldId="410"/>
        </pc:sldMkLst>
        <pc:spChg chg="mod">
          <ac:chgData name="Chris House" userId="5059c1ca-85b5-4287-8a2b-cb2ea54da421" providerId="ADAL" clId="{EDB33049-AB0C-480D-A919-00955313E1BA}" dt="2022-06-06T08:21:23.184" v="481" actId="20577"/>
          <ac:spMkLst>
            <pc:docMk/>
            <pc:sldMk cId="3750107189" sldId="410"/>
            <ac:spMk id="2" creationId="{B0E8D232-4731-49C1-8F60-6A0B372F41EA}"/>
          </ac:spMkLst>
        </pc:spChg>
        <pc:spChg chg="mod">
          <ac:chgData name="Chris House" userId="5059c1ca-85b5-4287-8a2b-cb2ea54da421" providerId="ADAL" clId="{EDB33049-AB0C-480D-A919-00955313E1BA}" dt="2022-06-06T08:16:25.162" v="314" actId="20577"/>
          <ac:spMkLst>
            <pc:docMk/>
            <pc:sldMk cId="3750107189" sldId="410"/>
            <ac:spMk id="3" creationId="{B173ABE4-D9D2-4DC4-97F7-8E89042C3E84}"/>
          </ac:spMkLst>
        </pc:spChg>
      </pc:sldChg>
      <pc:sldChg chg="addSp delSp modSp new mod">
        <pc:chgData name="Chris House" userId="5059c1ca-85b5-4287-8a2b-cb2ea54da421" providerId="ADAL" clId="{EDB33049-AB0C-480D-A919-00955313E1BA}" dt="2022-06-06T08:34:55.084" v="607" actId="21"/>
        <pc:sldMkLst>
          <pc:docMk/>
          <pc:sldMk cId="1645580934" sldId="411"/>
        </pc:sldMkLst>
        <pc:spChg chg="mod">
          <ac:chgData name="Chris House" userId="5059c1ca-85b5-4287-8a2b-cb2ea54da421" providerId="ADAL" clId="{EDB33049-AB0C-480D-A919-00955313E1BA}" dt="2022-06-06T08:32:24.769" v="591" actId="14100"/>
          <ac:spMkLst>
            <pc:docMk/>
            <pc:sldMk cId="1645580934" sldId="411"/>
            <ac:spMk id="3" creationId="{DB461C7D-A765-451E-9B31-AC156B3E7D67}"/>
          </ac:spMkLst>
        </pc:spChg>
        <pc:picChg chg="add mod">
          <ac:chgData name="Chris House" userId="5059c1ca-85b5-4287-8a2b-cb2ea54da421" providerId="ADAL" clId="{EDB33049-AB0C-480D-A919-00955313E1BA}" dt="2022-06-06T08:34:25.713" v="603" actId="14100"/>
          <ac:picMkLst>
            <pc:docMk/>
            <pc:sldMk cId="1645580934" sldId="411"/>
            <ac:picMk id="5" creationId="{FEA3707E-B303-4889-BE16-2E3CC230B53B}"/>
          </ac:picMkLst>
        </pc:picChg>
        <pc:picChg chg="add del mod">
          <ac:chgData name="Chris House" userId="5059c1ca-85b5-4287-8a2b-cb2ea54da421" providerId="ADAL" clId="{EDB33049-AB0C-480D-A919-00955313E1BA}" dt="2022-06-06T08:34:42.918" v="604" actId="21"/>
          <ac:picMkLst>
            <pc:docMk/>
            <pc:sldMk cId="1645580934" sldId="411"/>
            <ac:picMk id="6" creationId="{C076DB07-27F1-4DF0-A5AA-108D6EEB6B19}"/>
          </ac:picMkLst>
        </pc:picChg>
        <pc:picChg chg="add del mod">
          <ac:chgData name="Chris House" userId="5059c1ca-85b5-4287-8a2b-cb2ea54da421" providerId="ADAL" clId="{EDB33049-AB0C-480D-A919-00955313E1BA}" dt="2022-06-06T08:34:55.084" v="607" actId="21"/>
          <ac:picMkLst>
            <pc:docMk/>
            <pc:sldMk cId="1645580934" sldId="411"/>
            <ac:picMk id="7" creationId="{F90AA9A9-C921-45E5-9A28-209944723968}"/>
          </ac:picMkLst>
        </pc:picChg>
      </pc:sldChg>
    </pc:docChg>
  </pc:docChgLst>
  <pc:docChgLst>
    <pc:chgData name="Chris House" userId="5059c1ca-85b5-4287-8a2b-cb2ea54da421" providerId="ADAL" clId="{97B2C1EA-6A58-4900-BA83-B91A53B280CE}"/>
    <pc:docChg chg="modSld">
      <pc:chgData name="Chris House" userId="5059c1ca-85b5-4287-8a2b-cb2ea54da421" providerId="ADAL" clId="{97B2C1EA-6A58-4900-BA83-B91A53B280CE}" dt="2022-10-21T07:23:42.889" v="2" actId="20577"/>
      <pc:docMkLst>
        <pc:docMk/>
      </pc:docMkLst>
      <pc:sldChg chg="modSp">
        <pc:chgData name="Chris House" userId="5059c1ca-85b5-4287-8a2b-cb2ea54da421" providerId="ADAL" clId="{97B2C1EA-6A58-4900-BA83-B91A53B280CE}" dt="2022-10-21T07:23:42.889" v="2" actId="20577"/>
        <pc:sldMkLst>
          <pc:docMk/>
          <pc:sldMk cId="0" sldId="346"/>
        </pc:sldMkLst>
        <pc:spChg chg="mod">
          <ac:chgData name="Chris House" userId="5059c1ca-85b5-4287-8a2b-cb2ea54da421" providerId="ADAL" clId="{97B2C1EA-6A58-4900-BA83-B91A53B280CE}" dt="2022-10-21T07:23:42.889" v="2" actId="20577"/>
          <ac:spMkLst>
            <pc:docMk/>
            <pc:sldMk cId="0" sldId="34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21/10/2022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6</a:t>
            </a:fld>
            <a:endParaRPr lang="en-GB"/>
          </a:p>
        </p:txBody>
      </p:sp>
    </p:spTree>
    <p:extLst>
      <p:ext uri="{BB962C8B-B14F-4D97-AF65-F5344CB8AC3E}">
        <p14:creationId xmlns:p14="http://schemas.microsoft.com/office/powerpoint/2010/main" val="128442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sand and water slurry mixture is pumped onto Rockaway Beach in Queens, N.Y., on Aug. 15, 2013 as part of beach </a:t>
            </a:r>
            <a:r>
              <a:rPr lang="en-GB" dirty="0" err="1"/>
              <a:t>renourishment</a:t>
            </a:r>
            <a:r>
              <a:rPr lang="en-GB" dirty="0"/>
              <a:t> efforts there</a:t>
            </a:r>
          </a:p>
        </p:txBody>
      </p:sp>
      <p:sp>
        <p:nvSpPr>
          <p:cNvPr id="4" name="Slide Number Placeholder 3"/>
          <p:cNvSpPr>
            <a:spLocks noGrp="1"/>
          </p:cNvSpPr>
          <p:nvPr>
            <p:ph type="sldNum" sz="quarter" idx="10"/>
          </p:nvPr>
        </p:nvSpPr>
        <p:spPr/>
        <p:txBody>
          <a:bodyPr/>
          <a:lstStyle/>
          <a:p>
            <a:fld id="{7487DE30-0F1B-44FF-B6E0-7456D4765471}" type="slidenum">
              <a:rPr lang="en-GB" smtClean="0"/>
              <a:pPr/>
              <a:t>8</a:t>
            </a:fld>
            <a:endParaRPr lang="en-GB"/>
          </a:p>
        </p:txBody>
      </p:sp>
    </p:spTree>
    <p:extLst>
      <p:ext uri="{BB962C8B-B14F-4D97-AF65-F5344CB8AC3E}">
        <p14:creationId xmlns:p14="http://schemas.microsoft.com/office/powerpoint/2010/main" val="1563999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https://learningforsustainability.net/mwa/dpsir/</a:t>
            </a:r>
          </a:p>
        </p:txBody>
      </p:sp>
      <p:sp>
        <p:nvSpPr>
          <p:cNvPr id="4" name="Slide Number Placeholder 3"/>
          <p:cNvSpPr>
            <a:spLocks noGrp="1"/>
          </p:cNvSpPr>
          <p:nvPr>
            <p:ph type="sldNum" sz="quarter" idx="10"/>
          </p:nvPr>
        </p:nvSpPr>
        <p:spPr/>
        <p:txBody>
          <a:bodyPr/>
          <a:lstStyle/>
          <a:p>
            <a:fld id="{7487DE30-0F1B-44FF-B6E0-7456D4765471}" type="slidenum">
              <a:rPr lang="en-GB" smtClean="0"/>
              <a:pPr/>
              <a:t>11</a:t>
            </a:fld>
            <a:endParaRPr lang="en-GB"/>
          </a:p>
        </p:txBody>
      </p:sp>
    </p:spTree>
    <p:extLst>
      <p:ext uri="{BB962C8B-B14F-4D97-AF65-F5344CB8AC3E}">
        <p14:creationId xmlns:p14="http://schemas.microsoft.com/office/powerpoint/2010/main" val="2744608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presentation details the LOICZ approach, its themes and goals, as well as where it fits in the International </a:t>
            </a:r>
            <a:r>
              <a:rPr lang="en-GB" dirty="0" err="1"/>
              <a:t>Geosphere</a:t>
            </a:r>
            <a:r>
              <a:rPr lang="en-GB" dirty="0"/>
              <a:t> Biosphere Program. It addresses approaches and new techniques that can be used to start solving global coastal environmental problems.</a:t>
            </a:r>
          </a:p>
          <a:p>
            <a:r>
              <a:rPr lang="en-GB" dirty="0"/>
              <a:t>These conceptual diagrams are still evolving as our understanding of these system develops, and as such we welcome input from scientists with experience in these regions and biological systems.  </a:t>
            </a:r>
          </a:p>
          <a:p>
            <a:r>
              <a:rPr lang="en-GB" dirty="0">
                <a:solidFill>
                  <a:srgbClr val="FF0000"/>
                </a:solidFill>
              </a:rPr>
              <a:t>From http://ian.umces.edu/loicz/</a:t>
            </a:r>
          </a:p>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56</a:t>
            </a:fld>
            <a:endParaRPr lang="en-GB"/>
          </a:p>
        </p:txBody>
      </p:sp>
    </p:spTree>
    <p:extLst>
      <p:ext uri="{BB962C8B-B14F-4D97-AF65-F5344CB8AC3E}">
        <p14:creationId xmlns:p14="http://schemas.microsoft.com/office/powerpoint/2010/main" val="162921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573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2573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2197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2573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6957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7124700" y="6248400"/>
            <a:ext cx="1905000" cy="457200"/>
          </a:xfrm>
        </p:spPr>
        <p:txBody>
          <a:bodyPr/>
          <a:lstStyle>
            <a:lvl1pPr>
              <a:defRPr/>
            </a:lvl1pPr>
          </a:lstStyle>
          <a:p>
            <a:fld id="{1A3D2DE3-138C-44A6-9AF5-7ADFA8EFF7B2}" type="slidenum">
              <a:rPr lang="en-GB" altLang="en-US"/>
              <a:pPr/>
              <a:t>‹#›</a:t>
            </a:fld>
            <a:endParaRPr lang="en-GB" altLang="en-US"/>
          </a:p>
        </p:txBody>
      </p:sp>
    </p:spTree>
    <p:extLst>
      <p:ext uri="{BB962C8B-B14F-4D97-AF65-F5344CB8AC3E}">
        <p14:creationId xmlns:p14="http://schemas.microsoft.com/office/powerpoint/2010/main" val="2760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21/10/2022</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coastalwiki.org/wiki/Coastal_cities_and_sea_level_rise"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5FC4w5iOb7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ZZi5Y6iBm1Y&amp;data=04%7C01%7C%7C2030d31a91df478d202c08d8904a40ee%7C4e0f11f9046e45059cb8db2152311e21%7C0%7C0%7C637417995887425820%7CUnknown%7CTWFpbGZsb3d8eyJWIjoiMC4wLjAwMDAiLCJQIjoiV2luMzIiLCJBTiI6Ik1haWwiLCJXVCI6Mn0%3D%7C1000&amp;sdata=eiSza5K%2BxCXZvVmWVwNPizioIxbh3g4bpu%2FhP%2FkY0Uk%3D&amp;reserved=0" TargetMode="External"/><Relationship Id="rId2" Type="http://schemas.openxmlformats.org/officeDocument/2006/relationships/hyperlink" Target="https://eur01.safelinks.protection.outlook.com/?url=https%3A%2F%2Fvimeo.com%2F143114187%3Fref%3Dem-share&amp;data=04%7C01%7C%7C05bcdd4781d74a91c7b608d8904b0bfc%7C4e0f11f9046e45059cb8db2152311e21%7C0%7C0%7C637417999294000932%7CUnknown%7CTWFpbGZsb3d8eyJWIjoiMC4wLjAwMDAiLCJQIjoiV2luMzIiLCJBTiI6Ik1haWwiLCJXVCI6Mn0%3D%7C1000&amp;sdata=6TYwRvQrVeFWsMgUme927g2LVfl7PTj8pKnOchoo1TU%3D&amp;reserved=0" TargetMode="Externa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em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1.emf"/><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em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time_continue=143&amp;v=oMfMfzc45I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gov.wales/docs/desh/publications/160610-three-bills-diagram-en.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2.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9.jpeg"/><Relationship Id="rId1" Type="http://schemas.openxmlformats.org/officeDocument/2006/relationships/slideLayout" Target="../slideLayouts/slideLayout12.xml"/><Relationship Id="rId5" Type="http://schemas.openxmlformats.org/officeDocument/2006/relationships/image" Target="../media/image34.png"/><Relationship Id="rId4" Type="http://schemas.openxmlformats.org/officeDocument/2006/relationships/image" Target="../media/image33.jpeg"/></Relationships>
</file>

<file path=ppt/slides/_rels/slide3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6.xml"/><Relationship Id="rId5" Type="http://schemas.openxmlformats.org/officeDocument/2006/relationships/image" Target="../media/image41.jpeg"/><Relationship Id="rId4" Type="http://schemas.openxmlformats.org/officeDocument/2006/relationships/image" Target="../media/image40.jpeg"/></Relationships>
</file>

<file path=ppt/slides/_rels/slide3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www.google.co.uk/url?sa=i&amp;rct=j&amp;q=&amp;esrc=s&amp;frm=1&amp;source=images&amp;cd=&amp;cad=rja&amp;docid=vVBBj7C3m67WxM&amp;tbnid=fFOg4beO26axmM:&amp;ved=0CAUQjRw&amp;url=http://blog.geographydirections.com/&amp;ei=4LyEUo5DprrRBb-9gOgN&amp;bvm=bv.56343320,d.d2k&amp;psig=AFQjCNHC_YxxUW69M-B2mDTgKeDvON4RYw&amp;ust=1384517158151528" TargetMode="Externa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5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5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big.dk/#projects-ocxb" TargetMode="External"/><Relationship Id="rId2" Type="http://schemas.openxmlformats.org/officeDocument/2006/relationships/hyperlink" Target="https://oceanixcity.com/" TargetMode="Externa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uk-mg-bt.mail.yahoo.com/neo/launch?.partner=bt-1&amp;.rand=401et8lrgukos" TargetMode="External"/><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 Id="rId4" Type="http://schemas.openxmlformats.org/officeDocument/2006/relationships/image" Target="../media/image7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and the coast</a:t>
            </a:r>
            <a:endParaRPr lang="en-US" dirty="0"/>
          </a:p>
        </p:txBody>
      </p:sp>
      <p:sp>
        <p:nvSpPr>
          <p:cNvPr id="3" name="Text Placeholder 2"/>
          <p:cNvSpPr>
            <a:spLocks noGrp="1"/>
          </p:cNvSpPr>
          <p:nvPr>
            <p:ph type="body" idx="1"/>
          </p:nvPr>
        </p:nvSpPr>
        <p:spPr/>
        <p:txBody>
          <a:bodyPr/>
          <a:lstStyle/>
          <a:p>
            <a:r>
              <a:rPr lang="en-GB" dirty="0"/>
              <a:t>ICZM and shoreline management</a:t>
            </a:r>
            <a:endParaRPr lang="en-US" dirty="0"/>
          </a:p>
        </p:txBody>
      </p:sp>
      <p:sp>
        <p:nvSpPr>
          <p:cNvPr id="4" name="TextBox 3"/>
          <p:cNvSpPr txBox="1"/>
          <p:nvPr/>
        </p:nvSpPr>
        <p:spPr>
          <a:xfrm rot="555226">
            <a:off x="753523" y="4747444"/>
            <a:ext cx="8496943" cy="1477328"/>
          </a:xfrm>
          <a:prstGeom prst="rect">
            <a:avLst/>
          </a:prstGeom>
          <a:noFill/>
        </p:spPr>
        <p:txBody>
          <a:bodyPr wrap="square" rtlCol="0">
            <a:spAutoFit/>
          </a:bodyPr>
          <a:lstStyle/>
          <a:p>
            <a:r>
              <a:rPr lang="en-GB" dirty="0">
                <a:solidFill>
                  <a:schemeClr val="tx2">
                    <a:lumMod val="60000"/>
                    <a:lumOff val="40000"/>
                  </a:schemeClr>
                </a:solidFill>
              </a:rPr>
              <a:t>As pressures on coastal zones mount, there is a growing need for frameworks that can be used to conceptualize complex sustainability challenges and help organize research that increases understanding about interacting ecological and societal processes, predicts change, and supports the management, persistence, and resilience of coastal systems (Lewison et al., 2016: 110).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72400" cy="1143000"/>
          </a:xfrm>
        </p:spPr>
        <p:txBody>
          <a:bodyPr>
            <a:normAutofit fontScale="90000"/>
          </a:bodyPr>
          <a:lstStyle/>
          <a:p>
            <a:r>
              <a:rPr lang="en-GB" dirty="0"/>
              <a:t>Why Coastal Zone Management?</a:t>
            </a:r>
            <a:endParaRPr lang="en-US" dirty="0"/>
          </a:p>
        </p:txBody>
      </p:sp>
      <p:sp>
        <p:nvSpPr>
          <p:cNvPr id="4" name="Text Placeholder 3"/>
          <p:cNvSpPr>
            <a:spLocks noGrp="1"/>
          </p:cNvSpPr>
          <p:nvPr>
            <p:ph type="body" sz="half" idx="2"/>
          </p:nvPr>
        </p:nvSpPr>
        <p:spPr>
          <a:xfrm>
            <a:off x="504477" y="2780928"/>
            <a:ext cx="8463884" cy="3960440"/>
          </a:xfrm>
        </p:spPr>
        <p:txBody>
          <a:bodyPr>
            <a:noAutofit/>
          </a:bodyPr>
          <a:lstStyle/>
          <a:p>
            <a:r>
              <a:rPr lang="en-GB" sz="2000" dirty="0">
                <a:latin typeface="Calibri" pitchFamily="34" charset="0"/>
                <a:cs typeface="Calibri" pitchFamily="34" charset="0"/>
              </a:rPr>
              <a:t>Coasts are intensely used throughout history (trade, settlement etc) and recently for aesthetic and recreational reasons (Carter, 1988). </a:t>
            </a:r>
          </a:p>
          <a:p>
            <a:r>
              <a:rPr lang="en-GB" sz="2000" dirty="0">
                <a:solidFill>
                  <a:srgbClr val="00B050"/>
                </a:solidFill>
                <a:latin typeface="Calibri" pitchFamily="34" charset="0"/>
                <a:cs typeface="Calibri" pitchFamily="34" charset="0"/>
              </a:rPr>
              <a:t>Coasts support many activities of which conservation is ONE. </a:t>
            </a:r>
          </a:p>
          <a:p>
            <a:r>
              <a:rPr lang="en-GB" sz="2000" dirty="0">
                <a:latin typeface="Calibri" pitchFamily="34" charset="0"/>
                <a:cs typeface="Calibri" pitchFamily="34" charset="0"/>
              </a:rPr>
              <a:t>Often  influenced by anthropogenic forces (French, 1997).  </a:t>
            </a:r>
          </a:p>
          <a:p>
            <a:r>
              <a:rPr lang="en-GB" sz="2000" dirty="0">
                <a:solidFill>
                  <a:srgbClr val="00B050"/>
                </a:solidFill>
                <a:latin typeface="Calibri" pitchFamily="34" charset="0"/>
                <a:cs typeface="Calibri" pitchFamily="34" charset="0"/>
              </a:rPr>
              <a:t>Therefore conflict is endemic and complex coordination needed from multiple authorities (ICZM)</a:t>
            </a:r>
          </a:p>
          <a:p>
            <a:r>
              <a:rPr lang="en-GB" sz="2000" dirty="0">
                <a:latin typeface="Calibri" pitchFamily="34" charset="0"/>
                <a:cs typeface="Calibri" pitchFamily="34" charset="0"/>
              </a:rPr>
              <a:t>Holistic long term, spatially considered thinking. </a:t>
            </a:r>
            <a:r>
              <a:rPr lang="en-GB" sz="2000" dirty="0">
                <a:solidFill>
                  <a:srgbClr val="00B050"/>
                </a:solidFill>
                <a:latin typeface="Calibri" pitchFamily="34" charset="0"/>
                <a:cs typeface="Calibri" pitchFamily="34" charset="0"/>
              </a:rPr>
              <a:t>Sustainability ‘way of thinking’ (Kay &amp; Alder, 1999).  </a:t>
            </a:r>
          </a:p>
          <a:p>
            <a:r>
              <a:rPr lang="en-GB" sz="2000" dirty="0">
                <a:latin typeface="Calibri" pitchFamily="34" charset="0"/>
                <a:cs typeface="Calibri" pitchFamily="34" charset="0"/>
              </a:rPr>
              <a:t>ICZM is legal (e.g. Byelaws and the Dutch Dynamic Preservation Strategy 1990 hold the line) and advisory (e.g. SMP)</a:t>
            </a:r>
          </a:p>
        </p:txBody>
      </p:sp>
      <p:pic>
        <p:nvPicPr>
          <p:cNvPr id="3" name="Picture 2"/>
          <p:cNvPicPr>
            <a:picLocks noChangeAspect="1"/>
          </p:cNvPicPr>
          <p:nvPr/>
        </p:nvPicPr>
        <p:blipFill>
          <a:blip r:embed="rId2"/>
          <a:stretch>
            <a:fillRect/>
          </a:stretch>
        </p:blipFill>
        <p:spPr>
          <a:xfrm>
            <a:off x="211060" y="1517743"/>
            <a:ext cx="8721879" cy="5367151"/>
          </a:xfrm>
          <a:prstGeom prst="rect">
            <a:avLst/>
          </a:prstGeom>
        </p:spPr>
      </p:pic>
    </p:spTree>
    <p:extLst>
      <p:ext uri="{BB962C8B-B14F-4D97-AF65-F5344CB8AC3E}">
        <p14:creationId xmlns:p14="http://schemas.microsoft.com/office/powerpoint/2010/main" val="404661258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20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2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World Demographics</a:t>
            </a:r>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6439" y="3212976"/>
            <a:ext cx="8386339"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rot="613337">
            <a:off x="880330" y="2304293"/>
            <a:ext cx="4899098" cy="369332"/>
          </a:xfrm>
          <a:prstGeom prst="rect">
            <a:avLst/>
          </a:prstGeom>
          <a:noFill/>
        </p:spPr>
        <p:txBody>
          <a:bodyPr wrap="none" rtlCol="0">
            <a:spAutoFit/>
          </a:bodyPr>
          <a:lstStyle/>
          <a:p>
            <a:r>
              <a:rPr lang="en-GB" dirty="0"/>
              <a:t>Why is these figures important for conservation?</a:t>
            </a:r>
          </a:p>
        </p:txBody>
      </p:sp>
    </p:spTree>
    <p:extLst>
      <p:ext uri="{BB962C8B-B14F-4D97-AF65-F5344CB8AC3E}">
        <p14:creationId xmlns:p14="http://schemas.microsoft.com/office/powerpoint/2010/main" val="1934272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p:txBody>
          <a:bodyPr/>
          <a:lstStyle/>
          <a:p>
            <a:r>
              <a:rPr lang="en-US" altLang="en-US" dirty="0">
                <a:solidFill>
                  <a:schemeClr val="bg1"/>
                </a:solidFill>
              </a:rPr>
              <a:t>COASTAL MEGACITIES</a:t>
            </a:r>
          </a:p>
        </p:txBody>
      </p:sp>
      <p:sp>
        <p:nvSpPr>
          <p:cNvPr id="9220" name="Rectangle 4"/>
          <p:cNvSpPr>
            <a:spLocks noGrp="1" noChangeArrowheads="1"/>
          </p:cNvSpPr>
          <p:nvPr>
            <p:ph type="body" sz="half" idx="1"/>
          </p:nvPr>
        </p:nvSpPr>
        <p:spPr>
          <a:xfrm>
            <a:off x="517525" y="2012950"/>
            <a:ext cx="4389438" cy="4114800"/>
          </a:xfrm>
        </p:spPr>
        <p:txBody>
          <a:bodyPr/>
          <a:lstStyle/>
          <a:p>
            <a:pPr>
              <a:lnSpc>
                <a:spcPct val="90000"/>
              </a:lnSpc>
              <a:buFont typeface="Wingdings" pitchFamily="2" charset="2"/>
              <a:buNone/>
            </a:pPr>
            <a:r>
              <a:rPr lang="en-US" altLang="en-US" sz="2000" b="1" dirty="0">
                <a:solidFill>
                  <a:schemeClr val="accent2"/>
                </a:solidFill>
              </a:rPr>
              <a:t>Top Ten Largest Cities:</a:t>
            </a:r>
            <a:endParaRPr lang="en-US" altLang="en-US" sz="2000" dirty="0">
              <a:solidFill>
                <a:schemeClr val="accent2"/>
              </a:solidFill>
            </a:endParaRPr>
          </a:p>
          <a:p>
            <a:pPr>
              <a:lnSpc>
                <a:spcPct val="90000"/>
              </a:lnSpc>
            </a:pPr>
            <a:r>
              <a:rPr lang="en-US" altLang="en-US" sz="2000" dirty="0">
                <a:solidFill>
                  <a:schemeClr val="accent2"/>
                </a:solidFill>
              </a:rPr>
              <a:t>Tokyo, Japan - Coastal </a:t>
            </a:r>
          </a:p>
          <a:p>
            <a:pPr>
              <a:lnSpc>
                <a:spcPct val="90000"/>
              </a:lnSpc>
            </a:pPr>
            <a:r>
              <a:rPr lang="en-US" altLang="en-US" sz="2000" dirty="0">
                <a:solidFill>
                  <a:schemeClr val="accent2"/>
                </a:solidFill>
              </a:rPr>
              <a:t>Mexico City, Mexico - Inland </a:t>
            </a:r>
          </a:p>
          <a:p>
            <a:pPr>
              <a:lnSpc>
                <a:spcPct val="90000"/>
              </a:lnSpc>
            </a:pPr>
            <a:r>
              <a:rPr lang="en-US" altLang="en-US" sz="2000" dirty="0">
                <a:solidFill>
                  <a:schemeClr val="accent2"/>
                </a:solidFill>
              </a:rPr>
              <a:t>Mumbai (Bombay), India - Coastal </a:t>
            </a:r>
          </a:p>
          <a:p>
            <a:pPr>
              <a:lnSpc>
                <a:spcPct val="90000"/>
              </a:lnSpc>
            </a:pPr>
            <a:r>
              <a:rPr lang="en-US" altLang="en-US" sz="2000" dirty="0" err="1">
                <a:solidFill>
                  <a:schemeClr val="accent2"/>
                </a:solidFill>
              </a:rPr>
              <a:t>Sáo</a:t>
            </a:r>
            <a:r>
              <a:rPr lang="en-US" altLang="en-US" sz="2000" dirty="0">
                <a:solidFill>
                  <a:schemeClr val="accent2"/>
                </a:solidFill>
              </a:rPr>
              <a:t> Paulo, Brazil - Inland </a:t>
            </a:r>
          </a:p>
          <a:p>
            <a:pPr>
              <a:lnSpc>
                <a:spcPct val="90000"/>
              </a:lnSpc>
            </a:pPr>
            <a:r>
              <a:rPr lang="en-US" altLang="en-US" sz="2000" dirty="0">
                <a:solidFill>
                  <a:schemeClr val="accent2"/>
                </a:solidFill>
              </a:rPr>
              <a:t>New York City, USA - Coastal </a:t>
            </a:r>
          </a:p>
          <a:p>
            <a:pPr>
              <a:lnSpc>
                <a:spcPct val="90000"/>
              </a:lnSpc>
            </a:pPr>
            <a:r>
              <a:rPr lang="en-US" altLang="en-US" sz="2000" dirty="0">
                <a:solidFill>
                  <a:schemeClr val="accent2"/>
                </a:solidFill>
              </a:rPr>
              <a:t>Shanghai, China - Coastal </a:t>
            </a:r>
          </a:p>
          <a:p>
            <a:pPr>
              <a:lnSpc>
                <a:spcPct val="90000"/>
              </a:lnSpc>
            </a:pPr>
            <a:r>
              <a:rPr lang="en-US" altLang="en-US" sz="2000" dirty="0">
                <a:solidFill>
                  <a:schemeClr val="accent2"/>
                </a:solidFill>
              </a:rPr>
              <a:t>Lagos, Nigeria - Coastal </a:t>
            </a:r>
          </a:p>
          <a:p>
            <a:pPr>
              <a:lnSpc>
                <a:spcPct val="90000"/>
              </a:lnSpc>
            </a:pPr>
            <a:r>
              <a:rPr lang="en-US" altLang="en-US" sz="2000" dirty="0">
                <a:solidFill>
                  <a:schemeClr val="accent2"/>
                </a:solidFill>
              </a:rPr>
              <a:t>Los Angeles, USA - Coastal </a:t>
            </a:r>
          </a:p>
          <a:p>
            <a:pPr>
              <a:lnSpc>
                <a:spcPct val="90000"/>
              </a:lnSpc>
            </a:pPr>
            <a:r>
              <a:rPr lang="en-US" altLang="en-US" sz="2000" dirty="0">
                <a:solidFill>
                  <a:schemeClr val="accent2"/>
                </a:solidFill>
              </a:rPr>
              <a:t>Calcutta, India - Coastal </a:t>
            </a:r>
          </a:p>
          <a:p>
            <a:pPr>
              <a:lnSpc>
                <a:spcPct val="90000"/>
              </a:lnSpc>
            </a:pPr>
            <a:r>
              <a:rPr lang="en-US" altLang="en-US" sz="2000" dirty="0">
                <a:solidFill>
                  <a:schemeClr val="accent2"/>
                </a:solidFill>
              </a:rPr>
              <a:t>Buenos Aires, Argentina - Coastal</a:t>
            </a:r>
          </a:p>
          <a:p>
            <a:pPr>
              <a:lnSpc>
                <a:spcPct val="90000"/>
              </a:lnSpc>
            </a:pPr>
            <a:endParaRPr lang="en-US" altLang="en-US" sz="2000" dirty="0">
              <a:solidFill>
                <a:schemeClr val="accent2"/>
              </a:solidFill>
            </a:endParaRPr>
          </a:p>
        </p:txBody>
      </p:sp>
      <p:sp>
        <p:nvSpPr>
          <p:cNvPr id="9221" name="Text Box 5"/>
          <p:cNvSpPr txBox="1">
            <a:spLocks noChangeArrowheads="1"/>
          </p:cNvSpPr>
          <p:nvPr/>
        </p:nvSpPr>
        <p:spPr bwMode="auto">
          <a:xfrm>
            <a:off x="4716016" y="2492896"/>
            <a:ext cx="3742183" cy="369332"/>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b="1">
                <a:solidFill>
                  <a:srgbClr val="F5FA18"/>
                </a:solidFill>
                <a:effectLst>
                  <a:outerShdw blurRad="38100" dist="38100" dir="2700000" algn="tl">
                    <a:srgbClr val="000000"/>
                  </a:outerShdw>
                </a:effectLst>
                <a:latin typeface="Tahoma" pitchFamily="34" charset="0"/>
              </a:rPr>
              <a:t>Big problem for coastal zone</a:t>
            </a:r>
          </a:p>
        </p:txBody>
      </p:sp>
      <p:sp>
        <p:nvSpPr>
          <p:cNvPr id="9222" name="Text Box 6"/>
          <p:cNvSpPr txBox="1">
            <a:spLocks noChangeArrowheads="1"/>
          </p:cNvSpPr>
          <p:nvPr/>
        </p:nvSpPr>
        <p:spPr bwMode="auto">
          <a:xfrm>
            <a:off x="517525" y="6127750"/>
            <a:ext cx="7342188" cy="382588"/>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1800">
                <a:latin typeface="Tahoma" pitchFamily="34" charset="0"/>
              </a:rPr>
              <a:t>N.B. More than 50% of world’s coasts are threatened by development!</a:t>
            </a:r>
          </a:p>
        </p:txBody>
      </p:sp>
      <p:pic>
        <p:nvPicPr>
          <p:cNvPr id="9223" name="Picture 7" descr="ATT42965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05400" y="3352800"/>
            <a:ext cx="403860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4" name="Text Box 8"/>
          <p:cNvSpPr txBox="1">
            <a:spLocks noChangeArrowheads="1"/>
          </p:cNvSpPr>
          <p:nvPr/>
        </p:nvSpPr>
        <p:spPr bwMode="auto">
          <a:xfrm>
            <a:off x="8001000" y="6035675"/>
            <a:ext cx="91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accent2"/>
                </a:solidFill>
              </a:rPr>
              <a:t>Finkl, 2005</a:t>
            </a:r>
          </a:p>
        </p:txBody>
      </p:sp>
    </p:spTree>
    <p:extLst>
      <p:ext uri="{BB962C8B-B14F-4D97-AF65-F5344CB8AC3E}">
        <p14:creationId xmlns:p14="http://schemas.microsoft.com/office/powerpoint/2010/main" val="742244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Hazards for coastal cities</a:t>
            </a:r>
          </a:p>
        </p:txBody>
      </p:sp>
      <p:sp>
        <p:nvSpPr>
          <p:cNvPr id="3" name="Text Placeholder 2"/>
          <p:cNvSpPr>
            <a:spLocks noGrp="1"/>
          </p:cNvSpPr>
          <p:nvPr>
            <p:ph type="body" sz="half" idx="1"/>
          </p:nvPr>
        </p:nvSpPr>
        <p:spPr>
          <a:xfrm>
            <a:off x="195921" y="2101797"/>
            <a:ext cx="3810000" cy="4114800"/>
          </a:xfrm>
        </p:spPr>
        <p:txBody>
          <a:bodyPr/>
          <a:lstStyle/>
          <a:p>
            <a:r>
              <a:rPr lang="en-GB" dirty="0">
                <a:hlinkClick r:id="rId2"/>
              </a:rPr>
              <a:t>SLR coastal cities</a:t>
            </a:r>
            <a:endParaRPr lang="en-GB" dirty="0"/>
          </a:p>
          <a:p>
            <a:r>
              <a:rPr lang="en-GB" dirty="0"/>
              <a:t>Read through article (</a:t>
            </a:r>
            <a:r>
              <a:rPr lang="en-GB" dirty="0" err="1"/>
              <a:t>coastalwiki</a:t>
            </a:r>
            <a:r>
              <a:rPr lang="en-GB" dirty="0"/>
              <a:t>, 2020)</a:t>
            </a:r>
          </a:p>
          <a:p>
            <a:r>
              <a:rPr lang="en-GB" dirty="0"/>
              <a:t>Individually read the section on </a:t>
            </a:r>
          </a:p>
          <a:p>
            <a:pPr lvl="1"/>
            <a:r>
              <a:rPr lang="en-GB" dirty="0"/>
              <a:t>Jakarta</a:t>
            </a:r>
          </a:p>
          <a:p>
            <a:pPr lvl="1"/>
            <a:r>
              <a:rPr lang="en-GB" dirty="0"/>
              <a:t>Bangkok</a:t>
            </a:r>
          </a:p>
          <a:p>
            <a:pPr lvl="1"/>
            <a:r>
              <a:rPr lang="en-GB" dirty="0"/>
              <a:t>China (sponge cities)</a:t>
            </a:r>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3"/>
          <a:stretch>
            <a:fillRect/>
          </a:stretch>
        </p:blipFill>
        <p:spPr>
          <a:xfrm>
            <a:off x="3707905" y="1526494"/>
            <a:ext cx="5289120" cy="5324205"/>
          </a:xfrm>
          <a:prstGeom prst="rect">
            <a:avLst/>
          </a:prstGeom>
        </p:spPr>
      </p:pic>
    </p:spTree>
    <p:extLst>
      <p:ext uri="{BB962C8B-B14F-4D97-AF65-F5344CB8AC3E}">
        <p14:creationId xmlns:p14="http://schemas.microsoft.com/office/powerpoint/2010/main" val="473464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0" y="908720"/>
            <a:ext cx="9144000" cy="4925144"/>
          </a:xfrm>
        </p:spPr>
        <p:txBody>
          <a:bodyPr>
            <a:noAutofit/>
          </a:bodyPr>
          <a:lstStyle/>
          <a:p>
            <a:r>
              <a:rPr lang="en-GB" sz="1600" b="1" dirty="0">
                <a:solidFill>
                  <a:schemeClr val="tx1"/>
                </a:solidFill>
              </a:rPr>
              <a:t>What is the Coastal Zone and why is it important?</a:t>
            </a:r>
          </a:p>
          <a:p>
            <a:pPr marL="381000" indent="-285750"/>
            <a:r>
              <a:rPr lang="en-GB" sz="1600" dirty="0"/>
              <a:t>Due to the close link between population development and natural resources they expect an increase of about 35% in an even narrower band of about 100km of the coast which translates to roughly 2.75 billion people (2025). </a:t>
            </a:r>
          </a:p>
          <a:p>
            <a:pPr marL="381000" indent="-285750"/>
            <a:r>
              <a:rPr lang="en-GB" sz="1600" dirty="0"/>
              <a:t>The coastal zone contains natural systems that provide more than half of the global ecosystem goods (e.g., fish, oil, minerals) and services (e.g., natural protection from storms and tidal waves, recreation).</a:t>
            </a:r>
          </a:p>
          <a:p>
            <a:pPr marL="381000" indent="-285750"/>
            <a:r>
              <a:rPr lang="en-GB" sz="1600" dirty="0"/>
              <a:t>In addition, 14 of the world’s 17 largest megacities are located along coasts and most of them (11) are located in Asia’s fastest growing economies. </a:t>
            </a:r>
          </a:p>
          <a:p>
            <a:pPr marL="381000" indent="-285750"/>
            <a:r>
              <a:rPr lang="en-GB" sz="1600" dirty="0"/>
              <a:t>40% of these cities accommodate populations of 1 million to 10 million people generating a variety of pressures driven by demand for water, energy, space, sanitation and infrastructure.  Up to 40 million Tokyo (2020), Lagos predicted to be over 80 million by 2100. </a:t>
            </a:r>
          </a:p>
          <a:p>
            <a:pPr marL="381000" indent="-285750"/>
            <a:r>
              <a:rPr lang="en-GB" sz="1600" dirty="0"/>
              <a:t>Also, OECD estimates that with some 3,000 billion US$ of assets at stake in coastal port cities about 5% of global GDP is at stake in context of flooding and storm surges (Nicholls et al. 2007). (Cited in LOICZ, 2013: 3) </a:t>
            </a:r>
            <a:r>
              <a:rPr lang="en-GB" sz="1600" b="1" dirty="0">
                <a:solidFill>
                  <a:schemeClr val="tx1"/>
                </a:solidFill>
              </a:rPr>
              <a:t>Read and summarise</a:t>
            </a:r>
          </a:p>
          <a:p>
            <a:pPr marL="100013" indent="-4763">
              <a:buNone/>
            </a:pPr>
            <a:endParaRPr lang="en-GB" sz="1600" b="1" dirty="0">
              <a:solidFill>
                <a:schemeClr val="tx1"/>
              </a:solidFill>
            </a:endParaRPr>
          </a:p>
          <a:p>
            <a:pPr marL="100013" indent="-4763"/>
            <a:r>
              <a:rPr lang="en-GB" sz="1600" dirty="0">
                <a:hlinkClick r:id="rId3"/>
              </a:rPr>
              <a:t>Professor Simon Haslett coastal pressures 4 </a:t>
            </a:r>
            <a:r>
              <a:rPr lang="en-GB" sz="1600" dirty="0" err="1">
                <a:hlinkClick r:id="rId3"/>
              </a:rPr>
              <a:t>mins</a:t>
            </a:r>
            <a:br>
              <a:rPr lang="en-GB" sz="1600" dirty="0"/>
            </a:br>
            <a:endParaRPr lang="en-GB" sz="1600" dirty="0"/>
          </a:p>
          <a:p>
            <a:r>
              <a:rPr lang="en-GB" sz="1600" dirty="0"/>
              <a:t>Exercise</a:t>
            </a:r>
          </a:p>
          <a:p>
            <a:r>
              <a:rPr lang="en-GB" sz="1600" dirty="0"/>
              <a:t>List what are the inputs and outputs of a city</a:t>
            </a:r>
          </a:p>
          <a:p>
            <a:r>
              <a:rPr lang="en-GB" sz="1600" dirty="0"/>
              <a:t>What are the environmental implications of such a situation?</a:t>
            </a:r>
          </a:p>
          <a:p>
            <a:r>
              <a:rPr lang="en-GB" sz="1600" dirty="0"/>
              <a:t>Does pandemic help us understand this relationship more?  How</a:t>
            </a:r>
          </a:p>
        </p:txBody>
      </p:sp>
      <p:sp>
        <p:nvSpPr>
          <p:cNvPr id="5" name="Title 4"/>
          <p:cNvSpPr>
            <a:spLocks noGrp="1"/>
          </p:cNvSpPr>
          <p:nvPr>
            <p:ph type="title"/>
          </p:nvPr>
        </p:nvSpPr>
        <p:spPr>
          <a:xfrm>
            <a:off x="323528" y="0"/>
            <a:ext cx="8229600" cy="1143000"/>
          </a:xfrm>
        </p:spPr>
        <p:txBody>
          <a:bodyPr/>
          <a:lstStyle/>
          <a:p>
            <a:r>
              <a:rPr lang="en-GB" dirty="0">
                <a:solidFill>
                  <a:schemeClr val="bg2">
                    <a:lumMod val="50000"/>
                  </a:schemeClr>
                </a:solidFill>
              </a:rPr>
              <a:t>Demographics and the coast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20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fade">
                                      <p:cBhvr>
                                        <p:cTn id="37" dur="2000"/>
                                        <p:tgtEl>
                                          <p:spTgt spid="6">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fade">
                                      <p:cBhvr>
                                        <p:cTn id="42" dur="2000"/>
                                        <p:tgtEl>
                                          <p:spTgt spid="6">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xEl>
                                              <p:pRg st="9" end="9"/>
                                            </p:txEl>
                                          </p:spTgt>
                                        </p:tgtEl>
                                        <p:attrNameLst>
                                          <p:attrName>style.visibility</p:attrName>
                                        </p:attrNameLst>
                                      </p:cBhvr>
                                      <p:to>
                                        <p:strVal val="visible"/>
                                      </p:to>
                                    </p:set>
                                    <p:animEffect transition="in" filter="fade">
                                      <p:cBhvr>
                                        <p:cTn id="47" dur="2000"/>
                                        <p:tgtEl>
                                          <p:spTgt spid="6">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10" end="10"/>
                                            </p:txEl>
                                          </p:spTgt>
                                        </p:tgtEl>
                                        <p:attrNameLst>
                                          <p:attrName>style.visibility</p:attrName>
                                        </p:attrNameLst>
                                      </p:cBhvr>
                                      <p:to>
                                        <p:strVal val="visible"/>
                                      </p:to>
                                    </p:set>
                                    <p:animEffect transition="in" filter="fade">
                                      <p:cBhvr>
                                        <p:cTn id="52" dur="2000"/>
                                        <p:tgtEl>
                                          <p:spTgt spid="6">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xEl>
                                              <p:pRg st="11" end="11"/>
                                            </p:txEl>
                                          </p:spTgt>
                                        </p:tgtEl>
                                        <p:attrNameLst>
                                          <p:attrName>style.visibility</p:attrName>
                                        </p:attrNameLst>
                                      </p:cBhvr>
                                      <p:to>
                                        <p:strVal val="visible"/>
                                      </p:to>
                                    </p:set>
                                    <p:animEffect transition="in" filter="fade">
                                      <p:cBhvr>
                                        <p:cTn id="57" dur="2000"/>
                                        <p:tgtEl>
                                          <p:spTgt spid="6">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1" end="1"/>
                                            </p:txEl>
                                          </p:spTgt>
                                        </p:tgtEl>
                                        <p:attrNameLst>
                                          <p:attrName>style.visibility</p:attrName>
                                        </p:attrNameLst>
                                      </p:cBhvr>
                                      <p:to>
                                        <p:strVal val="visible"/>
                                      </p:to>
                                    </p:set>
                                    <p:animEffect transition="in" filter="fade">
                                      <p:cBhvr>
                                        <p:cTn id="62" dur="500"/>
                                        <p:tgtEl>
                                          <p:spTgt spid="6">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6">
                                            <p:txEl>
                                              <p:pRg st="2" end="2"/>
                                            </p:txEl>
                                          </p:spTgt>
                                        </p:tgtEl>
                                        <p:attrNameLst>
                                          <p:attrName>style.visibility</p:attrName>
                                        </p:attrNameLst>
                                      </p:cBhvr>
                                      <p:to>
                                        <p:strVal val="visible"/>
                                      </p:to>
                                    </p:set>
                                    <p:animEffect transition="in" filter="fade">
                                      <p:cBhvr>
                                        <p:cTn id="67" dur="500"/>
                                        <p:tgtEl>
                                          <p:spTgt spid="6">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6">
                                            <p:txEl>
                                              <p:pRg st="3" end="3"/>
                                            </p:txEl>
                                          </p:spTgt>
                                        </p:tgtEl>
                                        <p:attrNameLst>
                                          <p:attrName>style.visibility</p:attrName>
                                        </p:attrNameLst>
                                      </p:cBhvr>
                                      <p:to>
                                        <p:strVal val="visible"/>
                                      </p:to>
                                    </p:set>
                                    <p:animEffect transition="in" filter="fade">
                                      <p:cBhvr>
                                        <p:cTn id="72" dur="500"/>
                                        <p:tgtEl>
                                          <p:spTgt spid="6">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Effect transition="in" filter="fade">
                                      <p:cBhvr>
                                        <p:cTn id="77" dur="500"/>
                                        <p:tgtEl>
                                          <p:spTgt spid="6">
                                            <p:txEl>
                                              <p:pRg st="4" end="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6">
                                            <p:txEl>
                                              <p:pRg st="5" end="5"/>
                                            </p:txEl>
                                          </p:spTgt>
                                        </p:tgtEl>
                                        <p:attrNameLst>
                                          <p:attrName>style.visibility</p:attrName>
                                        </p:attrNameLst>
                                      </p:cBhvr>
                                      <p:to>
                                        <p:strVal val="visible"/>
                                      </p:to>
                                    </p:set>
                                    <p:animEffect transition="in" filter="fade">
                                      <p:cBhvr>
                                        <p:cTn id="82" dur="500"/>
                                        <p:tgtEl>
                                          <p:spTgt spid="6">
                                            <p:txEl>
                                              <p:pRg st="5" end="5"/>
                                            </p:txEl>
                                          </p:spTgt>
                                        </p:tgtEl>
                                      </p:cBhvr>
                                    </p:animEffect>
                                  </p:childTnLst>
                                </p:cTn>
                              </p:par>
                              <p:par>
                                <p:cTn id="83" presetID="10" presetClass="entr" presetSubtype="0" fill="hold" nodeType="withEffect">
                                  <p:stCondLst>
                                    <p:cond delay="0"/>
                                  </p:stCondLst>
                                  <p:childTnLst>
                                    <p:set>
                                      <p:cBhvr>
                                        <p:cTn id="84" dur="1" fill="hold">
                                          <p:stCondLst>
                                            <p:cond delay="0"/>
                                          </p:stCondLst>
                                        </p:cTn>
                                        <p:tgtEl>
                                          <p:spTgt spid="6">
                                            <p:txEl>
                                              <p:pRg st="7" end="7"/>
                                            </p:txEl>
                                          </p:spTgt>
                                        </p:tgtEl>
                                        <p:attrNameLst>
                                          <p:attrName>style.visibility</p:attrName>
                                        </p:attrNameLst>
                                      </p:cBhvr>
                                      <p:to>
                                        <p:strVal val="visible"/>
                                      </p:to>
                                    </p:set>
                                    <p:animEffect transition="in" filter="fade">
                                      <p:cBhvr>
                                        <p:cTn id="85" dur="500"/>
                                        <p:tgtEl>
                                          <p:spTgt spid="6">
                                            <p:txEl>
                                              <p:pRg st="7" end="7"/>
                                            </p:txEl>
                                          </p:spTgt>
                                        </p:tgtEl>
                                      </p:cBhvr>
                                    </p:animEffect>
                                  </p:childTnLst>
                                </p:cTn>
                              </p:par>
                              <p:par>
                                <p:cTn id="86" presetID="10" presetClass="entr" presetSubtype="0" fill="hold" nodeType="withEffect">
                                  <p:stCondLst>
                                    <p:cond delay="0"/>
                                  </p:stCondLst>
                                  <p:childTnLst>
                                    <p:set>
                                      <p:cBhvr>
                                        <p:cTn id="87" dur="1" fill="hold">
                                          <p:stCondLst>
                                            <p:cond delay="0"/>
                                          </p:stCondLst>
                                        </p:cTn>
                                        <p:tgtEl>
                                          <p:spTgt spid="6">
                                            <p:txEl>
                                              <p:pRg st="8" end="8"/>
                                            </p:txEl>
                                          </p:spTgt>
                                        </p:tgtEl>
                                        <p:attrNameLst>
                                          <p:attrName>style.visibility</p:attrName>
                                        </p:attrNameLst>
                                      </p:cBhvr>
                                      <p:to>
                                        <p:strVal val="visible"/>
                                      </p:to>
                                    </p:set>
                                    <p:animEffect transition="in" filter="fade">
                                      <p:cBhvr>
                                        <p:cTn id="88" dur="500"/>
                                        <p:tgtEl>
                                          <p:spTgt spid="6">
                                            <p:txEl>
                                              <p:pRg st="8" end="8"/>
                                            </p:txEl>
                                          </p:spTgt>
                                        </p:tgtEl>
                                      </p:cBhvr>
                                    </p:animEffect>
                                  </p:childTnLst>
                                </p:cTn>
                              </p:par>
                              <p:par>
                                <p:cTn id="89" presetID="10" presetClass="entr" presetSubtype="0" fill="hold" nodeType="withEffect">
                                  <p:stCondLst>
                                    <p:cond delay="0"/>
                                  </p:stCondLst>
                                  <p:childTnLst>
                                    <p:set>
                                      <p:cBhvr>
                                        <p:cTn id="90" dur="1" fill="hold">
                                          <p:stCondLst>
                                            <p:cond delay="0"/>
                                          </p:stCondLst>
                                        </p:cTn>
                                        <p:tgtEl>
                                          <p:spTgt spid="6">
                                            <p:txEl>
                                              <p:pRg st="9" end="9"/>
                                            </p:txEl>
                                          </p:spTgt>
                                        </p:tgtEl>
                                        <p:attrNameLst>
                                          <p:attrName>style.visibility</p:attrName>
                                        </p:attrNameLst>
                                      </p:cBhvr>
                                      <p:to>
                                        <p:strVal val="visible"/>
                                      </p:to>
                                    </p:set>
                                    <p:animEffect transition="in" filter="fade">
                                      <p:cBhvr>
                                        <p:cTn id="91" dur="500"/>
                                        <p:tgtEl>
                                          <p:spTgt spid="6">
                                            <p:txEl>
                                              <p:pRg st="9" end="9"/>
                                            </p:txEl>
                                          </p:spTgt>
                                        </p:tgtEl>
                                      </p:cBhvr>
                                    </p:animEffect>
                                  </p:childTnLst>
                                </p:cTn>
                              </p:par>
                              <p:par>
                                <p:cTn id="92" presetID="10" presetClass="entr" presetSubtype="0" fill="hold" nodeType="withEffect">
                                  <p:stCondLst>
                                    <p:cond delay="0"/>
                                  </p:stCondLst>
                                  <p:childTnLst>
                                    <p:set>
                                      <p:cBhvr>
                                        <p:cTn id="93" dur="1" fill="hold">
                                          <p:stCondLst>
                                            <p:cond delay="0"/>
                                          </p:stCondLst>
                                        </p:cTn>
                                        <p:tgtEl>
                                          <p:spTgt spid="6">
                                            <p:txEl>
                                              <p:pRg st="10" end="10"/>
                                            </p:txEl>
                                          </p:spTgt>
                                        </p:tgtEl>
                                        <p:attrNameLst>
                                          <p:attrName>style.visibility</p:attrName>
                                        </p:attrNameLst>
                                      </p:cBhvr>
                                      <p:to>
                                        <p:strVal val="visible"/>
                                      </p:to>
                                    </p:set>
                                    <p:animEffect transition="in" filter="fade">
                                      <p:cBhvr>
                                        <p:cTn id="94" dur="500"/>
                                        <p:tgtEl>
                                          <p:spTgt spid="6">
                                            <p:txEl>
                                              <p:pRg st="10" end="10"/>
                                            </p:txEl>
                                          </p:spTgt>
                                        </p:tgtEl>
                                      </p:cBhvr>
                                    </p:animEffect>
                                  </p:childTnLst>
                                </p:cTn>
                              </p:par>
                              <p:par>
                                <p:cTn id="95" presetID="10" presetClass="entr" presetSubtype="0" fill="hold" nodeType="withEffect">
                                  <p:stCondLst>
                                    <p:cond delay="0"/>
                                  </p:stCondLst>
                                  <p:childTnLst>
                                    <p:set>
                                      <p:cBhvr>
                                        <p:cTn id="96" dur="1" fill="hold">
                                          <p:stCondLst>
                                            <p:cond delay="0"/>
                                          </p:stCondLst>
                                        </p:cTn>
                                        <p:tgtEl>
                                          <p:spTgt spid="6">
                                            <p:txEl>
                                              <p:pRg st="11" end="11"/>
                                            </p:txEl>
                                          </p:spTgt>
                                        </p:tgtEl>
                                        <p:attrNameLst>
                                          <p:attrName>style.visibility</p:attrName>
                                        </p:attrNameLst>
                                      </p:cBhvr>
                                      <p:to>
                                        <p:strVal val="visible"/>
                                      </p:to>
                                    </p:set>
                                    <p:animEffect transition="in" filter="fade">
                                      <p:cBhvr>
                                        <p:cTn id="97" dur="500"/>
                                        <p:tgtEl>
                                          <p:spTgt spid="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a:t>Mega cities and their hinterland</a:t>
            </a:r>
          </a:p>
        </p:txBody>
      </p:sp>
      <p:pic>
        <p:nvPicPr>
          <p:cNvPr id="4" name="Picture 3"/>
          <p:cNvPicPr>
            <a:picLocks noChangeAspect="1"/>
          </p:cNvPicPr>
          <p:nvPr/>
        </p:nvPicPr>
        <p:blipFill>
          <a:blip r:embed="rId2"/>
          <a:stretch>
            <a:fillRect/>
          </a:stretch>
        </p:blipFill>
        <p:spPr>
          <a:xfrm>
            <a:off x="1115616" y="1988840"/>
            <a:ext cx="6743700" cy="4448175"/>
          </a:xfrm>
          <a:prstGeom prst="rect">
            <a:avLst/>
          </a:prstGeom>
        </p:spPr>
      </p:pic>
    </p:spTree>
    <p:extLst>
      <p:ext uri="{BB962C8B-B14F-4D97-AF65-F5344CB8AC3E}">
        <p14:creationId xmlns:p14="http://schemas.microsoft.com/office/powerpoint/2010/main" val="3800547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Coastal Megacities</a:t>
            </a:r>
          </a:p>
        </p:txBody>
      </p:sp>
      <p:sp>
        <p:nvSpPr>
          <p:cNvPr id="2" name="Content Placeholder 1"/>
          <p:cNvSpPr>
            <a:spLocks noGrp="1"/>
          </p:cNvSpPr>
          <p:nvPr>
            <p:ph sz="quarter" idx="13"/>
          </p:nvPr>
        </p:nvSpPr>
        <p:spPr>
          <a:xfrm>
            <a:off x="323528" y="1916832"/>
            <a:ext cx="5400600" cy="4608512"/>
          </a:xfrm>
        </p:spPr>
        <p:txBody>
          <a:bodyPr>
            <a:normAutofit fontScale="70000" lnSpcReduction="20000"/>
          </a:bodyPr>
          <a:lstStyle/>
          <a:p>
            <a:r>
              <a:rPr lang="en-GB" sz="2900" dirty="0">
                <a:solidFill>
                  <a:schemeClr val="tx1"/>
                </a:solidFill>
              </a:rPr>
              <a:t>Background</a:t>
            </a:r>
          </a:p>
          <a:p>
            <a:r>
              <a:rPr lang="en-GB" dirty="0"/>
              <a:t>CCSR (2006) report predicted that between 1995 and 2025 global 35% increase in population living within 60 miles of the sea which would be more than 75% of the total global population (</a:t>
            </a:r>
            <a:r>
              <a:rPr lang="en-GB" dirty="0" err="1"/>
              <a:t>Edgren</a:t>
            </a:r>
            <a:r>
              <a:rPr lang="en-GB" dirty="0"/>
              <a:t> 1993, UNESCO’s </a:t>
            </a:r>
            <a:r>
              <a:rPr lang="en-GB" dirty="0" err="1"/>
              <a:t>Intersectorial</a:t>
            </a:r>
            <a:r>
              <a:rPr lang="en-GB" dirty="0"/>
              <a:t> Project on “Sustainable Urban Development of Small Historical Coastal Cities.”). </a:t>
            </a:r>
          </a:p>
          <a:p>
            <a:r>
              <a:rPr lang="en-GB" dirty="0">
                <a:solidFill>
                  <a:schemeClr val="accent3">
                    <a:lumMod val="50000"/>
                  </a:schemeClr>
                </a:solidFill>
              </a:rPr>
              <a:t>However, less than 4 </a:t>
            </a:r>
            <a:r>
              <a:rPr lang="en-GB" dirty="0" err="1">
                <a:solidFill>
                  <a:schemeClr val="accent3">
                    <a:lumMod val="50000"/>
                  </a:schemeClr>
                </a:solidFill>
              </a:rPr>
              <a:t>percent</a:t>
            </a:r>
            <a:r>
              <a:rPr lang="en-GB" dirty="0">
                <a:solidFill>
                  <a:schemeClr val="accent3">
                    <a:lumMod val="50000"/>
                  </a:schemeClr>
                </a:solidFill>
              </a:rPr>
              <a:t> of the total world’s population resides in coastal megacities (population 10 million plus) </a:t>
            </a:r>
          </a:p>
          <a:p>
            <a:r>
              <a:rPr lang="en-GB" dirty="0"/>
              <a:t>Changing population is not distributed equally due to  topography and proximity to the sea (Carter 1988; Small and Nicholls 2003). </a:t>
            </a:r>
          </a:p>
          <a:p>
            <a:r>
              <a:rPr lang="en-GB" dirty="0">
                <a:solidFill>
                  <a:schemeClr val="accent3">
                    <a:lumMod val="50000"/>
                  </a:schemeClr>
                </a:solidFill>
              </a:rPr>
              <a:t>This dynamic coastal demography makes policy implementation research crucial due to its impacts (Leatherman 2001)</a:t>
            </a:r>
          </a:p>
          <a:p>
            <a:r>
              <a:rPr lang="en-GB" dirty="0"/>
              <a:t>60% of locals complain of badly controlled urban growth and degradation of landscapes (Benoit &amp; </a:t>
            </a:r>
            <a:r>
              <a:rPr lang="en-GB" dirty="0" err="1"/>
              <a:t>Comeau</a:t>
            </a:r>
            <a:r>
              <a:rPr lang="en-GB" dirty="0"/>
              <a:t>, 2005).</a:t>
            </a:r>
          </a:p>
          <a:p>
            <a:endParaRPr lang="en-GB" dirty="0"/>
          </a:p>
          <a:p>
            <a:endParaRPr lang="en-GB" dirty="0"/>
          </a:p>
          <a:p>
            <a:endParaRPr lang="en-GB" dirty="0"/>
          </a:p>
          <a:p>
            <a:endParaRPr lang="en-GB" dirty="0"/>
          </a:p>
        </p:txBody>
      </p:sp>
      <p:pic>
        <p:nvPicPr>
          <p:cNvPr id="6" name="Picture 5"/>
          <p:cNvPicPr>
            <a:picLocks noChangeAspect="1"/>
          </p:cNvPicPr>
          <p:nvPr/>
        </p:nvPicPr>
        <p:blipFill>
          <a:blip r:embed="rId3"/>
          <a:stretch>
            <a:fillRect/>
          </a:stretch>
        </p:blipFill>
        <p:spPr>
          <a:xfrm>
            <a:off x="228600" y="223833"/>
            <a:ext cx="4080296" cy="3060222"/>
          </a:xfrm>
          <a:prstGeom prst="rect">
            <a:avLst/>
          </a:prstGeom>
        </p:spPr>
      </p:pic>
      <p:pic>
        <p:nvPicPr>
          <p:cNvPr id="7" name="Picture 6"/>
          <p:cNvPicPr>
            <a:picLocks noChangeAspect="1"/>
          </p:cNvPicPr>
          <p:nvPr/>
        </p:nvPicPr>
        <p:blipFill>
          <a:blip r:embed="rId4"/>
          <a:stretch>
            <a:fillRect/>
          </a:stretch>
        </p:blipFill>
        <p:spPr>
          <a:xfrm>
            <a:off x="4310882" y="223832"/>
            <a:ext cx="4604518" cy="3067761"/>
          </a:xfrm>
          <a:prstGeom prst="rect">
            <a:avLst/>
          </a:prstGeom>
        </p:spPr>
      </p:pic>
      <p:pic>
        <p:nvPicPr>
          <p:cNvPr id="8" name="Picture 7"/>
          <p:cNvPicPr>
            <a:picLocks noChangeAspect="1"/>
          </p:cNvPicPr>
          <p:nvPr/>
        </p:nvPicPr>
        <p:blipFill>
          <a:blip r:embed="rId5"/>
          <a:stretch>
            <a:fillRect/>
          </a:stretch>
        </p:blipFill>
        <p:spPr>
          <a:xfrm>
            <a:off x="0" y="3291593"/>
            <a:ext cx="5648044" cy="3559527"/>
          </a:xfrm>
          <a:prstGeom prst="rect">
            <a:avLst/>
          </a:prstGeom>
        </p:spPr>
      </p:pic>
      <p:pic>
        <p:nvPicPr>
          <p:cNvPr id="9" name="Picture 8"/>
          <p:cNvPicPr>
            <a:picLocks noChangeAspect="1"/>
          </p:cNvPicPr>
          <p:nvPr/>
        </p:nvPicPr>
        <p:blipFill>
          <a:blip r:embed="rId6"/>
          <a:stretch>
            <a:fillRect/>
          </a:stretch>
        </p:blipFill>
        <p:spPr>
          <a:xfrm>
            <a:off x="5646081" y="3827232"/>
            <a:ext cx="3693700" cy="2314719"/>
          </a:xfrm>
          <a:prstGeom prst="rect">
            <a:avLst/>
          </a:prstGeom>
        </p:spPr>
      </p:pic>
      <p:pic>
        <p:nvPicPr>
          <p:cNvPr id="11" name="Picture 10"/>
          <p:cNvPicPr>
            <a:picLocks noChangeAspect="1"/>
          </p:cNvPicPr>
          <p:nvPr/>
        </p:nvPicPr>
        <p:blipFill>
          <a:blip r:embed="rId7"/>
          <a:stretch>
            <a:fillRect/>
          </a:stretch>
        </p:blipFill>
        <p:spPr>
          <a:xfrm>
            <a:off x="1708283" y="1753944"/>
            <a:ext cx="5747588" cy="3818439"/>
          </a:xfrm>
          <a:prstGeom prst="rect">
            <a:avLst/>
          </a:prstGeom>
        </p:spPr>
      </p:pic>
    </p:spTree>
    <p:extLst>
      <p:ext uri="{BB962C8B-B14F-4D97-AF65-F5344CB8AC3E}">
        <p14:creationId xmlns:p14="http://schemas.microsoft.com/office/powerpoint/2010/main" val="305805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heel(1)">
                                      <p:cBhvr>
                                        <p:cTn id="43" dur="2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65" y="834031"/>
            <a:ext cx="8229600" cy="1252728"/>
          </a:xfrm>
        </p:spPr>
        <p:txBody>
          <a:bodyPr>
            <a:normAutofit fontScale="90000"/>
          </a:bodyPr>
          <a:lstStyle/>
          <a:p>
            <a:r>
              <a:rPr lang="en-GB" b="1" dirty="0"/>
              <a:t>Exercise</a:t>
            </a:r>
            <a:br>
              <a:rPr lang="en-GB" b="1" dirty="0"/>
            </a:br>
            <a:endParaRPr lang="en-GB" dirty="0"/>
          </a:p>
        </p:txBody>
      </p:sp>
      <p:sp>
        <p:nvSpPr>
          <p:cNvPr id="4" name="Content Placeholder 3"/>
          <p:cNvSpPr>
            <a:spLocks noGrp="1"/>
          </p:cNvSpPr>
          <p:nvPr>
            <p:ph sz="quarter" idx="14"/>
          </p:nvPr>
        </p:nvSpPr>
        <p:spPr/>
        <p:txBody>
          <a:bodyPr/>
          <a:lstStyle/>
          <a:p>
            <a:endParaRPr lang="en-GB"/>
          </a:p>
        </p:txBody>
      </p:sp>
      <p:sp>
        <p:nvSpPr>
          <p:cNvPr id="5" name="Content Placeholder 3"/>
          <p:cNvSpPr>
            <a:spLocks noGrp="1"/>
          </p:cNvSpPr>
          <p:nvPr>
            <p:ph sz="quarter" idx="13"/>
          </p:nvPr>
        </p:nvSpPr>
        <p:spPr>
          <a:xfrm>
            <a:off x="362375" y="1916832"/>
            <a:ext cx="3822192" cy="3447288"/>
          </a:xfrm>
        </p:spPr>
        <p:txBody>
          <a:bodyPr>
            <a:normAutofit lnSpcReduction="10000"/>
          </a:bodyPr>
          <a:lstStyle/>
          <a:p>
            <a:r>
              <a:rPr lang="en-GB" dirty="0"/>
              <a:t>In groups </a:t>
            </a:r>
          </a:p>
          <a:p>
            <a:r>
              <a:rPr lang="en-GB" dirty="0"/>
              <a:t>Post notes</a:t>
            </a:r>
          </a:p>
          <a:p>
            <a:r>
              <a:rPr lang="en-GB" dirty="0"/>
              <a:t>List the following issues that influence the environmental problems in coastal megacities</a:t>
            </a:r>
          </a:p>
          <a:p>
            <a:pPr lvl="1"/>
            <a:r>
              <a:rPr lang="en-GB" dirty="0">
                <a:solidFill>
                  <a:srgbClr val="00B050"/>
                </a:solidFill>
              </a:rPr>
              <a:t>Causes </a:t>
            </a:r>
          </a:p>
          <a:p>
            <a:pPr lvl="1"/>
            <a:r>
              <a:rPr lang="en-GB" dirty="0">
                <a:solidFill>
                  <a:srgbClr val="00B050"/>
                </a:solidFill>
              </a:rPr>
              <a:t>Impacts </a:t>
            </a:r>
          </a:p>
          <a:p>
            <a:pPr lvl="1"/>
            <a:r>
              <a:rPr lang="en-GB" dirty="0">
                <a:solidFill>
                  <a:srgbClr val="00B050"/>
                </a:solidFill>
              </a:rPr>
              <a:t>Solutions.</a:t>
            </a:r>
          </a:p>
        </p:txBody>
      </p:sp>
      <p:pic>
        <p:nvPicPr>
          <p:cNvPr id="6" name="Picture 5"/>
          <p:cNvPicPr>
            <a:picLocks noChangeAspect="1"/>
          </p:cNvPicPr>
          <p:nvPr/>
        </p:nvPicPr>
        <p:blipFill>
          <a:blip r:embed="rId2"/>
          <a:stretch>
            <a:fillRect/>
          </a:stretch>
        </p:blipFill>
        <p:spPr>
          <a:xfrm>
            <a:off x="2668200" y="4794899"/>
            <a:ext cx="3089135" cy="2063101"/>
          </a:xfrm>
          <a:prstGeom prst="rect">
            <a:avLst/>
          </a:prstGeom>
        </p:spPr>
      </p:pic>
      <p:pic>
        <p:nvPicPr>
          <p:cNvPr id="7" name="Picture 6"/>
          <p:cNvPicPr>
            <a:picLocks noChangeAspect="1"/>
          </p:cNvPicPr>
          <p:nvPr/>
        </p:nvPicPr>
        <p:blipFill>
          <a:blip r:embed="rId3"/>
          <a:stretch>
            <a:fillRect/>
          </a:stretch>
        </p:blipFill>
        <p:spPr>
          <a:xfrm>
            <a:off x="5903640" y="4904010"/>
            <a:ext cx="3240360" cy="1944216"/>
          </a:xfrm>
          <a:prstGeom prst="rect">
            <a:avLst/>
          </a:prstGeom>
        </p:spPr>
      </p:pic>
      <p:pic>
        <p:nvPicPr>
          <p:cNvPr id="8" name="Picture 7"/>
          <p:cNvPicPr>
            <a:picLocks noChangeAspect="1"/>
          </p:cNvPicPr>
          <p:nvPr/>
        </p:nvPicPr>
        <p:blipFill>
          <a:blip r:embed="rId4"/>
          <a:stretch>
            <a:fillRect/>
          </a:stretch>
        </p:blipFill>
        <p:spPr>
          <a:xfrm>
            <a:off x="4194925" y="2601569"/>
            <a:ext cx="3551067" cy="2184993"/>
          </a:xfrm>
          <a:prstGeom prst="rect">
            <a:avLst/>
          </a:prstGeom>
        </p:spPr>
      </p:pic>
      <p:pic>
        <p:nvPicPr>
          <p:cNvPr id="9" name="Picture 8"/>
          <p:cNvPicPr>
            <a:picLocks noChangeAspect="1"/>
          </p:cNvPicPr>
          <p:nvPr/>
        </p:nvPicPr>
        <p:blipFill>
          <a:blip r:embed="rId5"/>
          <a:stretch>
            <a:fillRect/>
          </a:stretch>
        </p:blipFill>
        <p:spPr>
          <a:xfrm>
            <a:off x="4860032" y="86583"/>
            <a:ext cx="4281921" cy="2412149"/>
          </a:xfrm>
          <a:prstGeom prst="rect">
            <a:avLst/>
          </a:prstGeom>
        </p:spPr>
      </p:pic>
    </p:spTree>
    <p:extLst>
      <p:ext uri="{BB962C8B-B14F-4D97-AF65-F5344CB8AC3E}">
        <p14:creationId xmlns:p14="http://schemas.microsoft.com/office/powerpoint/2010/main" val="117548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04736"/>
            <a:ext cx="8229600" cy="1252728"/>
          </a:xfrm>
        </p:spPr>
        <p:txBody>
          <a:bodyPr/>
          <a:lstStyle/>
          <a:p>
            <a:r>
              <a:rPr lang="en-GB" dirty="0"/>
              <a:t>Causes and Impact</a:t>
            </a:r>
          </a:p>
        </p:txBody>
      </p:sp>
      <p:sp>
        <p:nvSpPr>
          <p:cNvPr id="6" name="Content Placeholder 5"/>
          <p:cNvSpPr>
            <a:spLocks noGrp="1"/>
          </p:cNvSpPr>
          <p:nvPr>
            <p:ph sz="quarter" idx="13"/>
          </p:nvPr>
        </p:nvSpPr>
        <p:spPr>
          <a:xfrm rot="20893332">
            <a:off x="376994" y="1184898"/>
            <a:ext cx="3822192" cy="3447288"/>
          </a:xfrm>
        </p:spPr>
        <p:txBody>
          <a:bodyPr>
            <a:normAutofit fontScale="92500" lnSpcReduction="20000"/>
          </a:bodyPr>
          <a:lstStyle/>
          <a:p>
            <a:r>
              <a:rPr lang="en-GB" sz="2800" dirty="0">
                <a:solidFill>
                  <a:schemeClr val="tx1"/>
                </a:solidFill>
              </a:rPr>
              <a:t>Causes of Environmental problems</a:t>
            </a:r>
          </a:p>
          <a:p>
            <a:pPr lvl="1"/>
            <a:r>
              <a:rPr lang="en-GB" dirty="0"/>
              <a:t>Urbanisation</a:t>
            </a:r>
          </a:p>
          <a:p>
            <a:pPr lvl="1"/>
            <a:r>
              <a:rPr lang="en-GB" dirty="0"/>
              <a:t>Energy generation and consumption</a:t>
            </a:r>
          </a:p>
          <a:p>
            <a:pPr lvl="1"/>
            <a:r>
              <a:rPr lang="en-GB" dirty="0"/>
              <a:t>Urban transport</a:t>
            </a:r>
          </a:p>
          <a:p>
            <a:pPr lvl="1"/>
            <a:r>
              <a:rPr lang="en-GB" dirty="0"/>
              <a:t>Maritime transport</a:t>
            </a:r>
          </a:p>
          <a:p>
            <a:pPr lvl="1"/>
            <a:r>
              <a:rPr lang="en-GB" dirty="0"/>
              <a:t>Food production</a:t>
            </a:r>
          </a:p>
          <a:p>
            <a:pPr lvl="1"/>
            <a:r>
              <a:rPr lang="en-GB" dirty="0"/>
              <a:t>Water consumption</a:t>
            </a:r>
          </a:p>
          <a:p>
            <a:pPr lvl="1"/>
            <a:r>
              <a:rPr lang="en-GB" dirty="0"/>
              <a:t>Tourism</a:t>
            </a:r>
          </a:p>
          <a:p>
            <a:endParaRPr lang="en-GB" dirty="0"/>
          </a:p>
        </p:txBody>
      </p:sp>
      <p:sp>
        <p:nvSpPr>
          <p:cNvPr id="7" name="Content Placeholder 6"/>
          <p:cNvSpPr>
            <a:spLocks noGrp="1"/>
          </p:cNvSpPr>
          <p:nvPr>
            <p:ph sz="quarter" idx="14"/>
          </p:nvPr>
        </p:nvSpPr>
        <p:spPr>
          <a:xfrm rot="1176613">
            <a:off x="3388379" y="2407155"/>
            <a:ext cx="4094865" cy="4304212"/>
          </a:xfrm>
        </p:spPr>
        <p:txBody>
          <a:bodyPr>
            <a:normAutofit fontScale="77500" lnSpcReduction="20000"/>
          </a:bodyPr>
          <a:lstStyle/>
          <a:p>
            <a:r>
              <a:rPr lang="en-GB" sz="3300" dirty="0">
                <a:solidFill>
                  <a:schemeClr val="tx1"/>
                </a:solidFill>
              </a:rPr>
              <a:t>Impact</a:t>
            </a:r>
          </a:p>
          <a:p>
            <a:pPr lvl="1"/>
            <a:r>
              <a:rPr lang="en-GB" dirty="0"/>
              <a:t>Solid &amp; liquid waste</a:t>
            </a:r>
          </a:p>
          <a:p>
            <a:pPr lvl="1"/>
            <a:r>
              <a:rPr lang="en-GB" dirty="0"/>
              <a:t>Nutrient pollution</a:t>
            </a:r>
          </a:p>
          <a:p>
            <a:pPr lvl="1"/>
            <a:r>
              <a:rPr lang="en-GB" dirty="0"/>
              <a:t>Air pollution</a:t>
            </a:r>
          </a:p>
          <a:p>
            <a:pPr lvl="1"/>
            <a:r>
              <a:rPr lang="en-GB" dirty="0"/>
              <a:t>Noise pollution</a:t>
            </a:r>
          </a:p>
          <a:p>
            <a:pPr lvl="1"/>
            <a:r>
              <a:rPr lang="en-GB" dirty="0"/>
              <a:t>Water quality</a:t>
            </a:r>
          </a:p>
          <a:p>
            <a:pPr lvl="2"/>
            <a:r>
              <a:rPr lang="en-GB" dirty="0"/>
              <a:t>ground water</a:t>
            </a:r>
          </a:p>
          <a:p>
            <a:pPr lvl="2"/>
            <a:r>
              <a:rPr lang="en-GB" dirty="0"/>
              <a:t>Marine</a:t>
            </a:r>
          </a:p>
          <a:p>
            <a:pPr lvl="1"/>
            <a:r>
              <a:rPr lang="en-GB" dirty="0"/>
              <a:t>Oil spill</a:t>
            </a:r>
          </a:p>
          <a:p>
            <a:pPr lvl="1"/>
            <a:r>
              <a:rPr lang="en-GB" dirty="0"/>
              <a:t>Hydrology</a:t>
            </a:r>
          </a:p>
          <a:p>
            <a:pPr lvl="1"/>
            <a:r>
              <a:rPr lang="en-GB" dirty="0"/>
              <a:t>Sediment profiles (e.g. dredging)</a:t>
            </a:r>
          </a:p>
          <a:p>
            <a:pPr lvl="1"/>
            <a:r>
              <a:rPr lang="en-GB" dirty="0"/>
              <a:t>Coastal erosion</a:t>
            </a:r>
          </a:p>
          <a:p>
            <a:pPr lvl="1"/>
            <a:r>
              <a:rPr lang="en-GB" dirty="0"/>
              <a:t>Loss of marine habitats, fish stocks</a:t>
            </a:r>
          </a:p>
          <a:p>
            <a:pPr lvl="1"/>
            <a:r>
              <a:rPr lang="en-GB" dirty="0"/>
              <a:t>Reduced biodiversity</a:t>
            </a:r>
          </a:p>
          <a:p>
            <a:pPr lvl="1"/>
            <a:r>
              <a:rPr lang="en-GB" dirty="0"/>
              <a:t>Socio-economic problems</a:t>
            </a:r>
          </a:p>
          <a:p>
            <a:endParaRPr lang="en-GB" dirty="0"/>
          </a:p>
        </p:txBody>
      </p:sp>
      <p:sp>
        <p:nvSpPr>
          <p:cNvPr id="8" name="Rectangle 7"/>
          <p:cNvSpPr/>
          <p:nvPr/>
        </p:nvSpPr>
        <p:spPr>
          <a:xfrm>
            <a:off x="7164288" y="6488668"/>
            <a:ext cx="1914307" cy="307777"/>
          </a:xfrm>
          <a:prstGeom prst="rect">
            <a:avLst/>
          </a:prstGeom>
        </p:spPr>
        <p:txBody>
          <a:bodyPr wrap="none">
            <a:spAutoFit/>
          </a:bodyPr>
          <a:lstStyle/>
          <a:p>
            <a:r>
              <a:rPr lang="en-GB" sz="1400" dirty="0">
                <a:solidFill>
                  <a:schemeClr val="bg2">
                    <a:lumMod val="75000"/>
                  </a:schemeClr>
                </a:solidFill>
              </a:rPr>
              <a:t>(</a:t>
            </a:r>
            <a:r>
              <a:rPr lang="en-GB" sz="1400" dirty="0" err="1">
                <a:solidFill>
                  <a:schemeClr val="bg2">
                    <a:lumMod val="75000"/>
                  </a:schemeClr>
                </a:solidFill>
              </a:rPr>
              <a:t>Sekovski</a:t>
            </a:r>
            <a:r>
              <a:rPr lang="en-GB" sz="1400" dirty="0">
                <a:solidFill>
                  <a:schemeClr val="bg2">
                    <a:lumMod val="75000"/>
                  </a:schemeClr>
                </a:solidFill>
              </a:rPr>
              <a:t> et. al. , 2012) </a:t>
            </a:r>
          </a:p>
        </p:txBody>
      </p:sp>
      <p:pic>
        <p:nvPicPr>
          <p:cNvPr id="2" name="Picture 1"/>
          <p:cNvPicPr>
            <a:picLocks noChangeAspect="1"/>
          </p:cNvPicPr>
          <p:nvPr/>
        </p:nvPicPr>
        <p:blipFill>
          <a:blip r:embed="rId2"/>
          <a:stretch>
            <a:fillRect/>
          </a:stretch>
        </p:blipFill>
        <p:spPr>
          <a:xfrm>
            <a:off x="6444208" y="3397188"/>
            <a:ext cx="2407414" cy="1861734"/>
          </a:xfrm>
          <a:prstGeom prst="rect">
            <a:avLst/>
          </a:prstGeom>
        </p:spPr>
      </p:pic>
      <p:pic>
        <p:nvPicPr>
          <p:cNvPr id="3" name="Picture 2"/>
          <p:cNvPicPr>
            <a:picLocks noChangeAspect="1"/>
          </p:cNvPicPr>
          <p:nvPr/>
        </p:nvPicPr>
        <p:blipFill>
          <a:blip r:embed="rId3"/>
          <a:stretch>
            <a:fillRect/>
          </a:stretch>
        </p:blipFill>
        <p:spPr>
          <a:xfrm>
            <a:off x="472997" y="4945873"/>
            <a:ext cx="2759862" cy="1842935"/>
          </a:xfrm>
          <a:prstGeom prst="rect">
            <a:avLst/>
          </a:prstGeom>
        </p:spPr>
      </p:pic>
    </p:spTree>
    <p:extLst>
      <p:ext uri="{BB962C8B-B14F-4D97-AF65-F5344CB8AC3E}">
        <p14:creationId xmlns:p14="http://schemas.microsoft.com/office/powerpoint/2010/main" val="36200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3" dur="500"/>
                                        <p:tgtEl>
                                          <p:spTgt spid="6">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6" dur="500"/>
                                        <p:tgtEl>
                                          <p:spTgt spid="6">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9" dur="500"/>
                                        <p:tgtEl>
                                          <p:spTgt spid="6">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5" dur="500"/>
                                        <p:tgtEl>
                                          <p:spTgt spid="6">
                                            <p:txEl>
                                              <p:pRg st="6" end="6"/>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8" dur="500"/>
                                        <p:tgtEl>
                                          <p:spTgt spid="6">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
                                            <p:txEl>
                                              <p:pRg st="11" end="1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
                                            <p:txEl>
                                              <p:pRg st="13" end="1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DPSIR</a:t>
            </a:r>
          </a:p>
        </p:txBody>
      </p:sp>
      <p:sp>
        <p:nvSpPr>
          <p:cNvPr id="3" name="Content Placeholder 2"/>
          <p:cNvSpPr>
            <a:spLocks noGrp="1"/>
          </p:cNvSpPr>
          <p:nvPr>
            <p:ph sz="quarter" idx="13"/>
          </p:nvPr>
        </p:nvSpPr>
        <p:spPr>
          <a:xfrm rot="21048708">
            <a:off x="676655" y="2679192"/>
            <a:ext cx="3822192" cy="3447288"/>
          </a:xfrm>
        </p:spPr>
        <p:txBody>
          <a:bodyPr>
            <a:normAutofit fontScale="92500"/>
          </a:bodyPr>
          <a:lstStyle/>
          <a:p>
            <a:r>
              <a:rPr lang="en-GB" dirty="0"/>
              <a:t>DPSIR (Drivers, Pressures, States, Impacts, responses) is a framework in which you can look at and analyse the important and interlinked relationship between social and environmental factors. Its a well received popular framework internationally</a:t>
            </a:r>
          </a:p>
        </p:txBody>
      </p:sp>
      <p:sp>
        <p:nvSpPr>
          <p:cNvPr id="4" name="Content Placeholder 3"/>
          <p:cNvSpPr>
            <a:spLocks noGrp="1"/>
          </p:cNvSpPr>
          <p:nvPr>
            <p:ph sz="quarter" idx="14"/>
          </p:nvPr>
        </p:nvSpPr>
        <p:spPr>
          <a:xfrm rot="536654">
            <a:off x="5014979" y="2769061"/>
            <a:ext cx="3822192" cy="3447288"/>
          </a:xfrm>
        </p:spPr>
        <p:txBody>
          <a:bodyPr>
            <a:normAutofit fontScale="85000" lnSpcReduction="10000"/>
          </a:bodyPr>
          <a:lstStyle/>
          <a:p>
            <a:r>
              <a:rPr lang="en-GB" dirty="0">
                <a:solidFill>
                  <a:schemeClr val="tx1"/>
                </a:solidFill>
              </a:rPr>
              <a:t>This framework highlights the indicators which are needed to enable feedback on the resulting impact of current and future policy choices. Because it can be such an effective gauge on the usefulness and success of responses put into places by policy makers it is a needed and important tool (Learning for sustainability, 2020)</a:t>
            </a:r>
          </a:p>
        </p:txBody>
      </p:sp>
    </p:spTree>
    <p:extLst>
      <p:ext uri="{BB962C8B-B14F-4D97-AF65-F5344CB8AC3E}">
        <p14:creationId xmlns:p14="http://schemas.microsoft.com/office/powerpoint/2010/main" val="423899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DPSIR</a:t>
            </a:r>
          </a:p>
        </p:txBody>
      </p:sp>
      <p:sp>
        <p:nvSpPr>
          <p:cNvPr id="3" name="Content Placeholder 2"/>
          <p:cNvSpPr>
            <a:spLocks noGrp="1"/>
          </p:cNvSpPr>
          <p:nvPr>
            <p:ph sz="quarter" idx="13"/>
          </p:nvPr>
        </p:nvSpPr>
        <p:spPr>
          <a:xfrm>
            <a:off x="457201" y="2679192"/>
            <a:ext cx="2458616" cy="3447288"/>
          </a:xfrm>
        </p:spPr>
        <p:txBody>
          <a:bodyPr>
            <a:normAutofit fontScale="85000" lnSpcReduction="10000"/>
          </a:bodyPr>
          <a:lstStyle/>
          <a:p>
            <a:r>
              <a:rPr lang="en-GB" dirty="0"/>
              <a:t>Widely used tool</a:t>
            </a:r>
          </a:p>
          <a:p>
            <a:r>
              <a:rPr lang="en-GB" dirty="0">
                <a:solidFill>
                  <a:schemeClr val="tx1"/>
                </a:solidFill>
              </a:rPr>
              <a:t>EU using it in their Environmental programme 2020-2030</a:t>
            </a:r>
          </a:p>
          <a:p>
            <a:r>
              <a:rPr lang="en-GB" dirty="0"/>
              <a:t>Find an academic paper on DPSIR and coasts.  Read abstract and summarise.  </a:t>
            </a:r>
          </a:p>
          <a:p>
            <a:r>
              <a:rPr lang="en-GB" dirty="0"/>
              <a:t>Put link on chat</a:t>
            </a:r>
          </a:p>
        </p:txBody>
      </p:sp>
      <p:sp>
        <p:nvSpPr>
          <p:cNvPr id="4" name="Content Placeholder 3"/>
          <p:cNvSpPr>
            <a:spLocks noGrp="1"/>
          </p:cNvSpPr>
          <p:nvPr>
            <p:ph sz="quarter" idx="14"/>
          </p:nvPr>
        </p:nvSpPr>
        <p:spPr/>
        <p:txBody>
          <a:bodyPr/>
          <a:lstStyle/>
          <a:p>
            <a:endParaRPr lang="en-GB"/>
          </a:p>
        </p:txBody>
      </p:sp>
      <p:pic>
        <p:nvPicPr>
          <p:cNvPr id="6" name="Picture 5"/>
          <p:cNvPicPr>
            <a:picLocks noChangeAspect="1"/>
          </p:cNvPicPr>
          <p:nvPr/>
        </p:nvPicPr>
        <p:blipFill>
          <a:blip r:embed="rId2"/>
          <a:stretch>
            <a:fillRect/>
          </a:stretch>
        </p:blipFill>
        <p:spPr>
          <a:xfrm>
            <a:off x="3203848" y="1580206"/>
            <a:ext cx="5850260" cy="5060654"/>
          </a:xfrm>
          <a:prstGeom prst="rect">
            <a:avLst/>
          </a:prstGeom>
        </p:spPr>
      </p:pic>
    </p:spTree>
    <p:extLst>
      <p:ext uri="{BB962C8B-B14F-4D97-AF65-F5344CB8AC3E}">
        <p14:creationId xmlns:p14="http://schemas.microsoft.com/office/powerpoint/2010/main" val="28229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DPSIR</a:t>
            </a:r>
          </a:p>
        </p:txBody>
      </p:sp>
      <p:sp>
        <p:nvSpPr>
          <p:cNvPr id="3" name="Content Placeholder 2"/>
          <p:cNvSpPr>
            <a:spLocks noGrp="1"/>
          </p:cNvSpPr>
          <p:nvPr>
            <p:ph sz="quarter" idx="13"/>
          </p:nvPr>
        </p:nvSpPr>
        <p:spPr>
          <a:xfrm>
            <a:off x="0" y="2780928"/>
            <a:ext cx="1807113" cy="3447288"/>
          </a:xfrm>
        </p:spPr>
        <p:txBody>
          <a:bodyPr/>
          <a:lstStyle/>
          <a:p>
            <a:r>
              <a:rPr lang="en-GB" dirty="0">
                <a:hlinkClick r:id="rId2"/>
              </a:rPr>
              <a:t>DPSIR Marine litter 16mins 2017</a:t>
            </a:r>
            <a:endParaRPr lang="en-GB" dirty="0"/>
          </a:p>
        </p:txBody>
      </p:sp>
      <p:sp>
        <p:nvSpPr>
          <p:cNvPr id="4" name="Content Placeholder 3"/>
          <p:cNvSpPr>
            <a:spLocks noGrp="1"/>
          </p:cNvSpPr>
          <p:nvPr>
            <p:ph sz="quarter" idx="14"/>
          </p:nvPr>
        </p:nvSpPr>
        <p:spPr>
          <a:xfrm>
            <a:off x="6669046" y="2780928"/>
            <a:ext cx="2448272" cy="3447288"/>
          </a:xfrm>
        </p:spPr>
        <p:txBody>
          <a:bodyPr/>
          <a:lstStyle/>
          <a:p>
            <a:r>
              <a:rPr lang="fr-FR" dirty="0">
                <a:hlinkClick r:id="rId3"/>
              </a:rPr>
              <a:t>DPSIR </a:t>
            </a:r>
            <a:r>
              <a:rPr lang="fr-FR" dirty="0" err="1">
                <a:hlinkClick r:id="rId3"/>
              </a:rPr>
              <a:t>environmental</a:t>
            </a:r>
            <a:r>
              <a:rPr lang="fr-FR" dirty="0">
                <a:hlinkClick r:id="rId3"/>
              </a:rPr>
              <a:t> management  5 </a:t>
            </a:r>
            <a:r>
              <a:rPr lang="fr-FR" dirty="0" err="1">
                <a:hlinkClick r:id="rId3"/>
              </a:rPr>
              <a:t>mins</a:t>
            </a:r>
            <a:r>
              <a:rPr lang="fr-FR" dirty="0">
                <a:hlinkClick r:id="rId3"/>
              </a:rPr>
              <a:t> 2020</a:t>
            </a:r>
            <a:endParaRPr lang="en-GB" dirty="0"/>
          </a:p>
        </p:txBody>
      </p:sp>
      <p:pic>
        <p:nvPicPr>
          <p:cNvPr id="6" name="Picture 5"/>
          <p:cNvPicPr>
            <a:picLocks noChangeAspect="1"/>
          </p:cNvPicPr>
          <p:nvPr/>
        </p:nvPicPr>
        <p:blipFill>
          <a:blip r:embed="rId4"/>
          <a:stretch>
            <a:fillRect/>
          </a:stretch>
        </p:blipFill>
        <p:spPr>
          <a:xfrm>
            <a:off x="1691680" y="1817440"/>
            <a:ext cx="5040560" cy="5040560"/>
          </a:xfrm>
          <a:prstGeom prst="rect">
            <a:avLst/>
          </a:prstGeom>
        </p:spPr>
      </p:pic>
    </p:spTree>
    <p:extLst>
      <p:ext uri="{BB962C8B-B14F-4D97-AF65-F5344CB8AC3E}">
        <p14:creationId xmlns:p14="http://schemas.microsoft.com/office/powerpoint/2010/main" val="2732139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 y="255092"/>
            <a:ext cx="9058275" cy="6322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3275" y="6511409"/>
            <a:ext cx="2406428" cy="369332"/>
          </a:xfrm>
          <a:prstGeom prst="rect">
            <a:avLst/>
          </a:prstGeom>
        </p:spPr>
        <p:txBody>
          <a:bodyPr wrap="none">
            <a:spAutoFit/>
          </a:bodyPr>
          <a:lstStyle/>
          <a:p>
            <a:r>
              <a:rPr lang="en-GB" dirty="0"/>
              <a:t>(</a:t>
            </a:r>
            <a:r>
              <a:rPr lang="en-GB" dirty="0" err="1"/>
              <a:t>Sekovski</a:t>
            </a:r>
            <a:r>
              <a:rPr lang="en-GB" dirty="0"/>
              <a:t> et. al. , 2012) </a:t>
            </a:r>
          </a:p>
        </p:txBody>
      </p:sp>
      <p:sp>
        <p:nvSpPr>
          <p:cNvPr id="7" name="TextBox 6"/>
          <p:cNvSpPr txBox="1"/>
          <p:nvPr/>
        </p:nvSpPr>
        <p:spPr>
          <a:xfrm>
            <a:off x="-83393" y="6447413"/>
            <a:ext cx="6951290" cy="338554"/>
          </a:xfrm>
          <a:prstGeom prst="rect">
            <a:avLst/>
          </a:prstGeom>
          <a:noFill/>
        </p:spPr>
        <p:txBody>
          <a:bodyPr wrap="square" rtlCol="0">
            <a:spAutoFit/>
          </a:bodyPr>
          <a:lstStyle/>
          <a:p>
            <a:r>
              <a:rPr lang="en-GB" sz="1600" dirty="0">
                <a:solidFill>
                  <a:schemeClr val="tx2">
                    <a:lumMod val="60000"/>
                    <a:lumOff val="40000"/>
                  </a:schemeClr>
                </a:solidFill>
              </a:rPr>
              <a:t>Driver-pressure-state-impact-response framework for coastal management</a:t>
            </a:r>
          </a:p>
        </p:txBody>
      </p:sp>
      <p:sp>
        <p:nvSpPr>
          <p:cNvPr id="2" name="Rectangle 1"/>
          <p:cNvSpPr/>
          <p:nvPr/>
        </p:nvSpPr>
        <p:spPr>
          <a:xfrm>
            <a:off x="-396552" y="3831675"/>
            <a:ext cx="10153128" cy="1862048"/>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1500" b="1" cap="none" spc="0" dirty="0">
                <a:ln/>
                <a:solidFill>
                  <a:srgbClr val="FF0000"/>
                </a:solidFill>
                <a:effectLst/>
              </a:rPr>
              <a:t>RESPONSE?</a:t>
            </a:r>
          </a:p>
        </p:txBody>
      </p:sp>
    </p:spTree>
    <p:extLst>
      <p:ext uri="{BB962C8B-B14F-4D97-AF65-F5344CB8AC3E}">
        <p14:creationId xmlns:p14="http://schemas.microsoft.com/office/powerpoint/2010/main" val="418111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practical</a:t>
            </a:r>
          </a:p>
        </p:txBody>
      </p:sp>
      <p:graphicFrame>
        <p:nvGraphicFramePr>
          <p:cNvPr id="3" name="Table 2"/>
          <p:cNvGraphicFramePr>
            <a:graphicFrameLocks noGrp="1"/>
          </p:cNvGraphicFramePr>
          <p:nvPr>
            <p:extLst>
              <p:ext uri="{D42A27DB-BD31-4B8C-83A1-F6EECF244321}">
                <p14:modId xmlns:p14="http://schemas.microsoft.com/office/powerpoint/2010/main" val="1374195167"/>
              </p:ext>
            </p:extLst>
          </p:nvPr>
        </p:nvGraphicFramePr>
        <p:xfrm>
          <a:off x="3059832" y="2852936"/>
          <a:ext cx="5904657" cy="3862385"/>
        </p:xfrm>
        <a:graphic>
          <a:graphicData uri="http://schemas.openxmlformats.org/drawingml/2006/table">
            <a:tbl>
              <a:tblPr firstRow="1" bandRow="1">
                <a:tableStyleId>{5C22544A-7EE6-4342-B048-85BDC9FD1C3A}</a:tableStyleId>
              </a:tblPr>
              <a:tblGrid>
                <a:gridCol w="1673946">
                  <a:extLst>
                    <a:ext uri="{9D8B030D-6E8A-4147-A177-3AD203B41FA5}">
                      <a16:colId xmlns:a16="http://schemas.microsoft.com/office/drawing/2014/main" val="2639472836"/>
                    </a:ext>
                  </a:extLst>
                </a:gridCol>
                <a:gridCol w="1410237">
                  <a:extLst>
                    <a:ext uri="{9D8B030D-6E8A-4147-A177-3AD203B41FA5}">
                      <a16:colId xmlns:a16="http://schemas.microsoft.com/office/drawing/2014/main" val="3677305425"/>
                    </a:ext>
                  </a:extLst>
                </a:gridCol>
                <a:gridCol w="1410237">
                  <a:extLst>
                    <a:ext uri="{9D8B030D-6E8A-4147-A177-3AD203B41FA5}">
                      <a16:colId xmlns:a16="http://schemas.microsoft.com/office/drawing/2014/main" val="3130985403"/>
                    </a:ext>
                  </a:extLst>
                </a:gridCol>
                <a:gridCol w="1410237">
                  <a:extLst>
                    <a:ext uri="{9D8B030D-6E8A-4147-A177-3AD203B41FA5}">
                      <a16:colId xmlns:a16="http://schemas.microsoft.com/office/drawing/2014/main" val="1412781634"/>
                    </a:ext>
                  </a:extLst>
                </a:gridCol>
              </a:tblGrid>
              <a:tr h="754902">
                <a:tc>
                  <a:txBody>
                    <a:bodyPr/>
                    <a:lstStyle/>
                    <a:p>
                      <a:r>
                        <a:rPr lang="en-GB" sz="1400" dirty="0"/>
                        <a:t>Issue/response</a:t>
                      </a:r>
                    </a:p>
                  </a:txBody>
                  <a:tcPr/>
                </a:tc>
                <a:tc>
                  <a:txBody>
                    <a:bodyPr/>
                    <a:lstStyle/>
                    <a:p>
                      <a:r>
                        <a:rPr lang="en-GB" sz="1400" dirty="0"/>
                        <a:t>National/ international Governance response</a:t>
                      </a:r>
                    </a:p>
                  </a:txBody>
                  <a:tcPr/>
                </a:tc>
                <a:tc>
                  <a:txBody>
                    <a:bodyPr/>
                    <a:lstStyle/>
                    <a:p>
                      <a:r>
                        <a:rPr lang="en-GB" sz="1400" dirty="0"/>
                        <a:t>Technical</a:t>
                      </a:r>
                    </a:p>
                    <a:p>
                      <a:r>
                        <a:rPr lang="en-GB" sz="1400" dirty="0"/>
                        <a:t>response</a:t>
                      </a:r>
                    </a:p>
                  </a:txBody>
                  <a:tcPr/>
                </a:tc>
                <a:tc>
                  <a:txBody>
                    <a:bodyPr/>
                    <a:lstStyle/>
                    <a:p>
                      <a:r>
                        <a:rPr lang="en-GB" sz="1400" dirty="0"/>
                        <a:t>Local management</a:t>
                      </a:r>
                    </a:p>
                    <a:p>
                      <a:r>
                        <a:rPr lang="en-GB" sz="1400" dirty="0"/>
                        <a:t>response</a:t>
                      </a:r>
                    </a:p>
                  </a:txBody>
                  <a:tcPr/>
                </a:tc>
                <a:extLst>
                  <a:ext uri="{0D108BD9-81ED-4DB2-BD59-A6C34878D82A}">
                    <a16:rowId xmlns:a16="http://schemas.microsoft.com/office/drawing/2014/main" val="3639010997"/>
                  </a:ext>
                </a:extLst>
              </a:tr>
              <a:tr h="583501">
                <a:tc>
                  <a:txBody>
                    <a:bodyPr/>
                    <a:lstStyle/>
                    <a:p>
                      <a:r>
                        <a:rPr lang="en-GB" sz="1400" dirty="0"/>
                        <a:t>Water quality</a:t>
                      </a:r>
                    </a:p>
                  </a:txBody>
                  <a:tcPr/>
                </a:tc>
                <a:tc>
                  <a:txBody>
                    <a:bodyPr/>
                    <a:lstStyle/>
                    <a:p>
                      <a:endParaRPr lang="en-GB" sz="1400" dirty="0"/>
                    </a:p>
                  </a:txBody>
                  <a:tcPr/>
                </a:tc>
                <a:tc>
                  <a:txBody>
                    <a:bodyPr/>
                    <a:lstStyle/>
                    <a:p>
                      <a:endParaRPr lang="en-GB" sz="1400" dirty="0"/>
                    </a:p>
                  </a:txBody>
                  <a:tcPr/>
                </a:tc>
                <a:tc>
                  <a:txBody>
                    <a:bodyPr/>
                    <a:lstStyle/>
                    <a:p>
                      <a:endParaRPr lang="en-GB" sz="1400"/>
                    </a:p>
                  </a:txBody>
                  <a:tcPr/>
                </a:tc>
                <a:extLst>
                  <a:ext uri="{0D108BD9-81ED-4DB2-BD59-A6C34878D82A}">
                    <a16:rowId xmlns:a16="http://schemas.microsoft.com/office/drawing/2014/main" val="2811343908"/>
                  </a:ext>
                </a:extLst>
              </a:tr>
              <a:tr h="583501">
                <a:tc>
                  <a:txBody>
                    <a:bodyPr/>
                    <a:lstStyle/>
                    <a:p>
                      <a:r>
                        <a:rPr lang="en-GB" sz="1400" dirty="0"/>
                        <a:t>Beach quality</a:t>
                      </a:r>
                    </a:p>
                  </a:txBody>
                  <a:tcPr/>
                </a:tc>
                <a:tc>
                  <a:txBody>
                    <a:bodyPr/>
                    <a:lstStyle/>
                    <a:p>
                      <a:endParaRPr lang="en-GB" sz="140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680127572"/>
                  </a:ext>
                </a:extLst>
              </a:tr>
              <a:tr h="583501">
                <a:tc>
                  <a:txBody>
                    <a:bodyPr/>
                    <a:lstStyle/>
                    <a:p>
                      <a:r>
                        <a:rPr lang="en-GB" sz="1400" dirty="0"/>
                        <a:t>Air quality</a:t>
                      </a:r>
                    </a:p>
                  </a:txBody>
                  <a:tcPr/>
                </a:tc>
                <a:tc>
                  <a:txBody>
                    <a:bodyPr/>
                    <a:lstStyle/>
                    <a:p>
                      <a:endParaRPr lang="en-GB" sz="1400"/>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3222075540"/>
                  </a:ext>
                </a:extLst>
              </a:tr>
              <a:tr h="583501">
                <a:tc>
                  <a:txBody>
                    <a:bodyPr/>
                    <a:lstStyle/>
                    <a:p>
                      <a:r>
                        <a:rPr lang="en-GB" sz="1400" dirty="0"/>
                        <a:t>SLR</a:t>
                      </a:r>
                    </a:p>
                  </a:txBody>
                  <a:tcPr/>
                </a:tc>
                <a:tc>
                  <a:txBody>
                    <a:bodyPr/>
                    <a:lstStyle/>
                    <a:p>
                      <a:endParaRPr lang="en-GB" sz="1400"/>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3765102082"/>
                  </a:ext>
                </a:extLst>
              </a:tr>
              <a:tr h="583501">
                <a:tc>
                  <a:txBody>
                    <a:bodyPr/>
                    <a:lstStyle/>
                    <a:p>
                      <a:r>
                        <a:rPr lang="en-GB" sz="1400" dirty="0"/>
                        <a:t>Biodiversity</a:t>
                      </a:r>
                    </a:p>
                  </a:txBody>
                  <a:tcPr/>
                </a:tc>
                <a:tc>
                  <a:txBody>
                    <a:bodyPr/>
                    <a:lstStyle/>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146846800"/>
                  </a:ext>
                </a:extLst>
              </a:tr>
            </a:tbl>
          </a:graphicData>
        </a:graphic>
      </p:graphicFrame>
      <p:sp>
        <p:nvSpPr>
          <p:cNvPr id="4" name="TextBox 3"/>
          <p:cNvSpPr txBox="1"/>
          <p:nvPr/>
        </p:nvSpPr>
        <p:spPr>
          <a:xfrm>
            <a:off x="15530" y="1844824"/>
            <a:ext cx="3044302" cy="4524315"/>
          </a:xfrm>
          <a:prstGeom prst="rect">
            <a:avLst/>
          </a:prstGeom>
          <a:noFill/>
        </p:spPr>
        <p:txBody>
          <a:bodyPr wrap="square" rtlCol="0">
            <a:spAutoFit/>
          </a:bodyPr>
          <a:lstStyle/>
          <a:p>
            <a:pPr marL="285750" indent="-285750">
              <a:buFont typeface="Arial" panose="020B0604020202020204" pitchFamily="34" charset="0"/>
              <a:buChar char="•"/>
            </a:pPr>
            <a:r>
              <a:rPr lang="en-GB" dirty="0"/>
              <a:t>Select an issue and research examples of governance, technical and local management response (i.e. proposed/actual solution).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chemeClr val="accent1">
                    <a:lumMod val="75000"/>
                  </a:schemeClr>
                </a:solidFill>
              </a:rPr>
              <a:t>Put your examples on the group chat</a:t>
            </a:r>
          </a:p>
          <a:p>
            <a:pPr marL="285750" indent="-285750">
              <a:buFont typeface="Arial" panose="020B0604020202020204" pitchFamily="34" charset="0"/>
              <a:buChar char="•"/>
            </a:pPr>
            <a:endParaRPr lang="en-GB" dirty="0">
              <a:solidFill>
                <a:schemeClr val="accent1">
                  <a:lumMod val="75000"/>
                </a:schemeClr>
              </a:solidFill>
            </a:endParaRPr>
          </a:p>
          <a:p>
            <a:pPr marL="285750" indent="-285750">
              <a:buFont typeface="Arial" panose="020B0604020202020204" pitchFamily="34" charset="0"/>
              <a:buChar char="•"/>
            </a:pPr>
            <a:r>
              <a:rPr lang="en-GB" dirty="0"/>
              <a:t>Construct a 1 slide PowerPoint and present your examples</a:t>
            </a:r>
          </a:p>
          <a:p>
            <a:endParaRPr lang="en-GB" dirty="0"/>
          </a:p>
          <a:p>
            <a:pPr marL="285750" indent="-285750">
              <a:buFont typeface="Arial" panose="020B0604020202020204" pitchFamily="34" charset="0"/>
              <a:buChar char="•"/>
            </a:pPr>
            <a:r>
              <a:rPr lang="en-GB" dirty="0">
                <a:solidFill>
                  <a:schemeClr val="accent1">
                    <a:lumMod val="75000"/>
                  </a:schemeClr>
                </a:solidFill>
              </a:rPr>
              <a:t>From the presentations and links fill in the table</a:t>
            </a:r>
          </a:p>
        </p:txBody>
      </p:sp>
    </p:spTree>
    <p:extLst>
      <p:ext uri="{BB962C8B-B14F-4D97-AF65-F5344CB8AC3E}">
        <p14:creationId xmlns:p14="http://schemas.microsoft.com/office/powerpoint/2010/main" val="2837533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Managed response </a:t>
            </a:r>
            <a:br>
              <a:rPr lang="en-GB" dirty="0"/>
            </a:br>
            <a:r>
              <a:rPr lang="en-GB" sz="3600" dirty="0"/>
              <a:t>Governance examples</a:t>
            </a:r>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922" r="55570"/>
          <a:stretch/>
        </p:blipFill>
        <p:spPr bwMode="auto">
          <a:xfrm>
            <a:off x="125067" y="1988162"/>
            <a:ext cx="5311030" cy="4428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r>
              <a:rPr lang="en-GB" sz="1400" dirty="0">
                <a:solidFill>
                  <a:schemeClr val="tx2">
                    <a:lumMod val="40000"/>
                    <a:lumOff val="60000"/>
                  </a:schemeClr>
                </a:solidFill>
              </a:rPr>
              <a:t>(</a:t>
            </a:r>
            <a:r>
              <a:rPr lang="en-GB" sz="1400" dirty="0" err="1">
                <a:solidFill>
                  <a:schemeClr val="tx2">
                    <a:lumMod val="40000"/>
                    <a:lumOff val="60000"/>
                  </a:schemeClr>
                </a:solidFill>
              </a:rPr>
              <a:t>Sekovski</a:t>
            </a:r>
            <a:r>
              <a:rPr lang="en-GB" sz="1400" dirty="0">
                <a:solidFill>
                  <a:schemeClr val="tx2">
                    <a:lumMod val="40000"/>
                    <a:lumOff val="60000"/>
                  </a:schemeClr>
                </a:solidFill>
              </a:rPr>
              <a:t> et. al. , 2012) </a:t>
            </a:r>
          </a:p>
        </p:txBody>
      </p:sp>
      <p:pic>
        <p:nvPicPr>
          <p:cNvPr id="3" name="Picture 2"/>
          <p:cNvPicPr>
            <a:picLocks noChangeAspect="1"/>
          </p:cNvPicPr>
          <p:nvPr/>
        </p:nvPicPr>
        <p:blipFill>
          <a:blip r:embed="rId3"/>
          <a:stretch>
            <a:fillRect/>
          </a:stretch>
        </p:blipFill>
        <p:spPr>
          <a:xfrm>
            <a:off x="5467077" y="2868166"/>
            <a:ext cx="3556441" cy="2366764"/>
          </a:xfrm>
          <a:prstGeom prst="rect">
            <a:avLst/>
          </a:prstGeom>
        </p:spPr>
      </p:pic>
    </p:spTree>
    <p:extLst>
      <p:ext uri="{BB962C8B-B14F-4D97-AF65-F5344CB8AC3E}">
        <p14:creationId xmlns:p14="http://schemas.microsoft.com/office/powerpoint/2010/main" val="1550240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Managed response </a:t>
            </a:r>
            <a:br>
              <a:rPr lang="en-GB" dirty="0"/>
            </a:br>
            <a:r>
              <a:rPr lang="en-GB" sz="3100" dirty="0"/>
              <a:t>Tech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6" y="2420888"/>
            <a:ext cx="5887094" cy="3995911"/>
            <a:chOff x="125067" y="2988568"/>
            <a:chExt cx="4518942" cy="342823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0273"/>
            <a:stretch/>
          </p:blipFill>
          <p:spPr bwMode="auto">
            <a:xfrm>
              <a:off x="125067" y="2996952"/>
              <a:ext cx="1782638"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3540" t="5711" r="26976"/>
            <a:stretch/>
          </p:blipFill>
          <p:spPr bwMode="auto">
            <a:xfrm>
              <a:off x="1979712" y="2988568"/>
              <a:ext cx="2664297" cy="342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507910" y="2618643"/>
            <a:ext cx="2498677" cy="3600400"/>
          </a:xfrm>
          <a:prstGeom prst="rect">
            <a:avLst/>
          </a:prstGeom>
        </p:spPr>
      </p:pic>
    </p:spTree>
    <p:extLst>
      <p:ext uri="{BB962C8B-B14F-4D97-AF65-F5344CB8AC3E}">
        <p14:creationId xmlns:p14="http://schemas.microsoft.com/office/powerpoint/2010/main" val="1820922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Managed response </a:t>
            </a:r>
            <a:br>
              <a:rPr lang="en-GB" dirty="0"/>
            </a:br>
            <a:r>
              <a:rPr lang="en-GB" sz="3100" dirty="0" err="1"/>
              <a:t>Mgt</a:t>
            </a:r>
            <a:r>
              <a:rPr lang="en-GB" sz="3100" dirty="0"/>
              <a:t> practice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7" y="2132856"/>
            <a:ext cx="5599061" cy="4283943"/>
            <a:chOff x="125067" y="2780928"/>
            <a:chExt cx="4292353" cy="363587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1070"/>
            <a:stretch/>
          </p:blipFill>
          <p:spPr bwMode="auto">
            <a:xfrm>
              <a:off x="125067" y="2996952"/>
              <a:ext cx="1710630"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430"/>
            <a:stretch/>
          </p:blipFill>
          <p:spPr bwMode="auto">
            <a:xfrm>
              <a:off x="1835697" y="2780928"/>
              <a:ext cx="2581723" cy="363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444208" y="2417452"/>
            <a:ext cx="2381250" cy="3714750"/>
          </a:xfrm>
          <a:prstGeom prst="rect">
            <a:avLst/>
          </a:prstGeom>
        </p:spPr>
      </p:pic>
    </p:spTree>
    <p:extLst>
      <p:ext uri="{BB962C8B-B14F-4D97-AF65-F5344CB8AC3E}">
        <p14:creationId xmlns:p14="http://schemas.microsoft.com/office/powerpoint/2010/main" val="914552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to Managed response</a:t>
            </a:r>
          </a:p>
        </p:txBody>
      </p:sp>
      <p:pic>
        <p:nvPicPr>
          <p:cNvPr id="3" name="Picture 2"/>
          <p:cNvPicPr>
            <a:picLocks noChangeAspect="1"/>
          </p:cNvPicPr>
          <p:nvPr/>
        </p:nvPicPr>
        <p:blipFill rotWithShape="1">
          <a:blip r:embed="rId2"/>
          <a:srcRect t="6814" r="35831"/>
          <a:stretch/>
        </p:blipFill>
        <p:spPr>
          <a:xfrm>
            <a:off x="0" y="2924944"/>
            <a:ext cx="8244407" cy="4150441"/>
          </a:xfrm>
          <a:prstGeom prst="rect">
            <a:avLst/>
          </a:prstGeom>
        </p:spPr>
      </p:pic>
    </p:spTree>
    <p:extLst>
      <p:ext uri="{BB962C8B-B14F-4D97-AF65-F5344CB8AC3E}">
        <p14:creationId xmlns:p14="http://schemas.microsoft.com/office/powerpoint/2010/main" val="3481024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Recommendations to Managed response</a:t>
            </a:r>
          </a:p>
        </p:txBody>
      </p:sp>
      <p:grpSp>
        <p:nvGrpSpPr>
          <p:cNvPr id="5" name="Group 4"/>
          <p:cNvGrpSpPr/>
          <p:nvPr/>
        </p:nvGrpSpPr>
        <p:grpSpPr>
          <a:xfrm>
            <a:off x="0" y="2420889"/>
            <a:ext cx="7740352" cy="4437112"/>
            <a:chOff x="152401" y="2861320"/>
            <a:chExt cx="5731227" cy="3170195"/>
          </a:xfrm>
        </p:grpSpPr>
        <p:pic>
          <p:nvPicPr>
            <p:cNvPr id="3" name="Picture 2"/>
            <p:cNvPicPr>
              <a:picLocks noChangeAspect="1"/>
            </p:cNvPicPr>
            <p:nvPr/>
          </p:nvPicPr>
          <p:blipFill rotWithShape="1">
            <a:blip r:embed="rId2"/>
            <a:srcRect l="65744"/>
            <a:stretch/>
          </p:blipFill>
          <p:spPr>
            <a:xfrm>
              <a:off x="2750995" y="2861320"/>
              <a:ext cx="3132633" cy="3170195"/>
            </a:xfrm>
            <a:prstGeom prst="rect">
              <a:avLst/>
            </a:prstGeom>
          </p:spPr>
        </p:pic>
        <p:pic>
          <p:nvPicPr>
            <p:cNvPr id="4" name="Picture 3"/>
            <p:cNvPicPr>
              <a:picLocks noChangeAspect="1"/>
            </p:cNvPicPr>
            <p:nvPr/>
          </p:nvPicPr>
          <p:blipFill rotWithShape="1">
            <a:blip r:embed="rId2"/>
            <a:srcRect t="6549" r="71356"/>
            <a:stretch/>
          </p:blipFill>
          <p:spPr>
            <a:xfrm>
              <a:off x="152401" y="3068960"/>
              <a:ext cx="2619400" cy="2962555"/>
            </a:xfrm>
            <a:prstGeom prst="rect">
              <a:avLst/>
            </a:prstGeom>
          </p:spPr>
        </p:pic>
      </p:grpSp>
    </p:spTree>
    <p:extLst>
      <p:ext uri="{BB962C8B-B14F-4D97-AF65-F5344CB8AC3E}">
        <p14:creationId xmlns:p14="http://schemas.microsoft.com/office/powerpoint/2010/main" val="1639387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Conclusion to megacity coastal management</a:t>
            </a:r>
          </a:p>
        </p:txBody>
      </p:sp>
      <p:sp>
        <p:nvSpPr>
          <p:cNvPr id="3" name="Content Placeholder 2"/>
          <p:cNvSpPr>
            <a:spLocks noGrp="1"/>
          </p:cNvSpPr>
          <p:nvPr>
            <p:ph sz="quarter" idx="13"/>
          </p:nvPr>
        </p:nvSpPr>
        <p:spPr>
          <a:xfrm>
            <a:off x="128317" y="1961456"/>
            <a:ext cx="4572000" cy="4896544"/>
          </a:xfrm>
        </p:spPr>
        <p:txBody>
          <a:bodyPr>
            <a:normAutofit fontScale="92500" lnSpcReduction="10000"/>
          </a:bodyPr>
          <a:lstStyle/>
          <a:p>
            <a:r>
              <a:rPr lang="en-GB" dirty="0">
                <a:solidFill>
                  <a:schemeClr val="tx1"/>
                </a:solidFill>
              </a:rPr>
              <a:t>Conclusion</a:t>
            </a:r>
          </a:p>
          <a:p>
            <a:pPr lvl="1"/>
            <a:r>
              <a:rPr lang="en-GB" dirty="0"/>
              <a:t>Impact on environment is significant (rapid development, high population densities and high consumption rate)</a:t>
            </a:r>
          </a:p>
          <a:p>
            <a:pPr lvl="1"/>
            <a:r>
              <a:rPr lang="en-GB" dirty="0"/>
              <a:t>Developing countries experiencing particular difficulties: &gt; growth, .pollution, food/water shortages, poor sanitation therefore health.</a:t>
            </a:r>
          </a:p>
          <a:p>
            <a:endParaRPr lang="en-GB" dirty="0"/>
          </a:p>
          <a:p>
            <a:r>
              <a:rPr lang="en-GB" dirty="0"/>
              <a:t>Predicted slowing of megacity growth</a:t>
            </a:r>
          </a:p>
          <a:p>
            <a:r>
              <a:rPr lang="en-GB" dirty="0"/>
              <a:t>Impact of climate change / SL / consumption patterns still unclear </a:t>
            </a:r>
          </a:p>
          <a:p>
            <a:r>
              <a:rPr lang="en-GB" sz="1700" dirty="0">
                <a:solidFill>
                  <a:schemeClr val="bg2">
                    <a:lumMod val="50000"/>
                  </a:schemeClr>
                </a:solidFill>
              </a:rPr>
              <a:t>(Estuarine, Coastal and Shelf Science 96 (2012)</a:t>
            </a:r>
          </a:p>
          <a:p>
            <a:endParaRPr lang="en-GB" b="1" dirty="0">
              <a:solidFill>
                <a:schemeClr val="accent4">
                  <a:lumMod val="75000"/>
                </a:schemeClr>
              </a:solidFill>
            </a:endParaRPr>
          </a:p>
        </p:txBody>
      </p:sp>
      <p:sp>
        <p:nvSpPr>
          <p:cNvPr id="4" name="Content Placeholder 3"/>
          <p:cNvSpPr>
            <a:spLocks noGrp="1"/>
          </p:cNvSpPr>
          <p:nvPr>
            <p:ph sz="quarter" idx="14"/>
          </p:nvPr>
        </p:nvSpPr>
        <p:spPr/>
        <p:txBody>
          <a:bodyPr/>
          <a:lstStyle/>
          <a:p>
            <a:endParaRPr lang="en-GB"/>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688" y="2886120"/>
            <a:ext cx="4321231"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2208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Seminar to megacity coastal management</a:t>
            </a:r>
          </a:p>
        </p:txBody>
      </p:sp>
      <p:sp>
        <p:nvSpPr>
          <p:cNvPr id="3" name="Content Placeholder 2"/>
          <p:cNvSpPr>
            <a:spLocks noGrp="1"/>
          </p:cNvSpPr>
          <p:nvPr>
            <p:ph sz="quarter" idx="13"/>
          </p:nvPr>
        </p:nvSpPr>
        <p:spPr>
          <a:xfrm>
            <a:off x="128317" y="1961456"/>
            <a:ext cx="4572000" cy="4896544"/>
          </a:xfrm>
        </p:spPr>
        <p:txBody>
          <a:bodyPr>
            <a:normAutofit fontScale="85000" lnSpcReduction="10000"/>
          </a:bodyPr>
          <a:lstStyle/>
          <a:p>
            <a:r>
              <a:rPr lang="en-GB" b="1" dirty="0">
                <a:solidFill>
                  <a:schemeClr val="accent4">
                    <a:lumMod val="75000"/>
                  </a:schemeClr>
                </a:solidFill>
              </a:rPr>
              <a:t>SEMINAR</a:t>
            </a:r>
          </a:p>
          <a:p>
            <a:r>
              <a:rPr lang="en-GB" dirty="0"/>
              <a:t>Read the hand-out on, how to review a paper</a:t>
            </a:r>
          </a:p>
          <a:p>
            <a:r>
              <a:rPr lang="en-GB" dirty="0"/>
              <a:t>Construct  a review (one side of A4) of the following paper (on Moodle):</a:t>
            </a:r>
          </a:p>
          <a:p>
            <a:pPr marL="0" indent="0">
              <a:buNone/>
            </a:pPr>
            <a:endParaRPr lang="en-GB" dirty="0">
              <a:solidFill>
                <a:srgbClr val="FF0000"/>
              </a:solidFill>
            </a:endParaRPr>
          </a:p>
          <a:p>
            <a:pPr marL="0" indent="0">
              <a:buNone/>
            </a:pPr>
            <a:r>
              <a:rPr lang="en-GB" dirty="0">
                <a:solidFill>
                  <a:srgbClr val="FF0000"/>
                </a:solidFill>
              </a:rPr>
              <a:t>Ivan </a:t>
            </a:r>
            <a:r>
              <a:rPr lang="en-GB" dirty="0" err="1">
                <a:solidFill>
                  <a:srgbClr val="FF0000"/>
                </a:solidFill>
              </a:rPr>
              <a:t>Sekovski</a:t>
            </a:r>
            <a:r>
              <a:rPr lang="en-GB" dirty="0">
                <a:solidFill>
                  <a:srgbClr val="FF0000"/>
                </a:solidFill>
              </a:rPr>
              <a:t> et al. (2012) </a:t>
            </a:r>
          </a:p>
          <a:p>
            <a:pPr marL="0" indent="0">
              <a:buNone/>
            </a:pPr>
            <a:endParaRPr lang="en-GB" dirty="0">
              <a:solidFill>
                <a:srgbClr val="FF0000"/>
              </a:solidFill>
            </a:endParaRPr>
          </a:p>
          <a:p>
            <a:pPr marL="0" indent="0">
              <a:buNone/>
            </a:pPr>
            <a:r>
              <a:rPr lang="en-GB" dirty="0">
                <a:solidFill>
                  <a:srgbClr val="FF0000"/>
                </a:solidFill>
              </a:rPr>
              <a:t>Megacities in the coastal zone: Using a driver-pressure-state-impact-response framework to address complex environmental problems</a:t>
            </a:r>
            <a:r>
              <a:rPr lang="en-GB" i="1" dirty="0">
                <a:solidFill>
                  <a:srgbClr val="FF0000"/>
                </a:solidFill>
              </a:rPr>
              <a:t>. </a:t>
            </a:r>
          </a:p>
          <a:p>
            <a:pPr marL="0" indent="0">
              <a:buNone/>
            </a:pPr>
            <a:endParaRPr lang="en-GB" i="1" dirty="0">
              <a:solidFill>
                <a:srgbClr val="FF0000"/>
              </a:solidFill>
            </a:endParaRPr>
          </a:p>
          <a:p>
            <a:pPr marL="0" indent="0">
              <a:buNone/>
            </a:pPr>
            <a:r>
              <a:rPr lang="en-GB" i="1" dirty="0">
                <a:solidFill>
                  <a:srgbClr val="FF0000"/>
                </a:solidFill>
              </a:rPr>
              <a:t>Estuarine, Coastal and Shelf Science (</a:t>
            </a:r>
            <a:r>
              <a:rPr lang="en-GB" dirty="0">
                <a:solidFill>
                  <a:srgbClr val="FF0000"/>
                </a:solidFill>
              </a:rPr>
              <a:t>96, 48-59)</a:t>
            </a:r>
          </a:p>
        </p:txBody>
      </p:sp>
      <p:sp>
        <p:nvSpPr>
          <p:cNvPr id="4" name="Content Placeholder 3"/>
          <p:cNvSpPr>
            <a:spLocks noGrp="1"/>
          </p:cNvSpPr>
          <p:nvPr>
            <p:ph sz="quarter" idx="14"/>
          </p:nvPr>
        </p:nvSpPr>
        <p:spPr/>
        <p:txBody>
          <a:bodyPr/>
          <a:lstStyle/>
          <a:p>
            <a:endParaRPr lang="en-GB"/>
          </a:p>
        </p:txBody>
      </p:sp>
      <p:sp>
        <p:nvSpPr>
          <p:cNvPr id="5" name="TextBox 4"/>
          <p:cNvSpPr txBox="1"/>
          <p:nvPr/>
        </p:nvSpPr>
        <p:spPr>
          <a:xfrm rot="724149">
            <a:off x="5908657" y="1711688"/>
            <a:ext cx="2448272" cy="646331"/>
          </a:xfrm>
          <a:prstGeom prst="rect">
            <a:avLst/>
          </a:prstGeom>
          <a:noFill/>
        </p:spPr>
        <p:txBody>
          <a:bodyPr wrap="square" rtlCol="0">
            <a:spAutoFit/>
          </a:bodyPr>
          <a:lstStyle/>
          <a:p>
            <a:r>
              <a:rPr lang="en-GB" dirty="0">
                <a:solidFill>
                  <a:schemeClr val="accent3">
                    <a:lumMod val="50000"/>
                  </a:schemeClr>
                </a:solidFill>
              </a:rPr>
              <a:t>Identify and evaluate DPSIR</a:t>
            </a:r>
          </a:p>
        </p:txBody>
      </p:sp>
      <p:pic>
        <p:nvPicPr>
          <p:cNvPr id="6" name="Picture 5"/>
          <p:cNvPicPr>
            <a:picLocks noChangeAspect="1"/>
          </p:cNvPicPr>
          <p:nvPr/>
        </p:nvPicPr>
        <p:blipFill>
          <a:blip r:embed="rId2"/>
          <a:stretch>
            <a:fillRect/>
          </a:stretch>
        </p:blipFill>
        <p:spPr>
          <a:xfrm>
            <a:off x="4782352" y="2492896"/>
            <a:ext cx="4176464" cy="4176464"/>
          </a:xfrm>
          <a:prstGeom prst="rect">
            <a:avLst/>
          </a:prstGeom>
        </p:spPr>
      </p:pic>
    </p:spTree>
    <p:extLst>
      <p:ext uri="{BB962C8B-B14F-4D97-AF65-F5344CB8AC3E}">
        <p14:creationId xmlns:p14="http://schemas.microsoft.com/office/powerpoint/2010/main" val="134676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20888"/>
            <a:ext cx="8229600" cy="4248472"/>
          </a:xfrm>
        </p:spPr>
        <p:txBody>
          <a:bodyPr>
            <a:normAutofit fontScale="77500" lnSpcReduction="20000"/>
          </a:bodyPr>
          <a:lstStyle/>
          <a:p>
            <a:r>
              <a:rPr lang="en-GB" dirty="0"/>
              <a:t>There are 3 principal planning laws in Wales</a:t>
            </a:r>
          </a:p>
          <a:p>
            <a:pPr marL="457200" indent="-457200">
              <a:buFont typeface="+mj-lt"/>
              <a:buAutoNum type="arabicPeriod"/>
            </a:pPr>
            <a:r>
              <a:rPr lang="en-GB" dirty="0">
                <a:solidFill>
                  <a:schemeClr val="tx1"/>
                </a:solidFill>
              </a:rPr>
              <a:t>Planning Act 2008</a:t>
            </a:r>
          </a:p>
          <a:p>
            <a:pPr marL="457200" indent="-457200">
              <a:buFont typeface="+mj-lt"/>
              <a:buAutoNum type="arabicPeriod"/>
            </a:pPr>
            <a:r>
              <a:rPr lang="en-GB" dirty="0">
                <a:solidFill>
                  <a:schemeClr val="tx1"/>
                </a:solidFill>
              </a:rPr>
              <a:t>Planning And Compulsory Purchase Act 2004</a:t>
            </a:r>
          </a:p>
          <a:p>
            <a:pPr marL="457200" indent="-457200">
              <a:buFont typeface="+mj-lt"/>
              <a:buAutoNum type="arabicPeriod"/>
            </a:pPr>
            <a:r>
              <a:rPr lang="en-GB" dirty="0">
                <a:solidFill>
                  <a:schemeClr val="tx1"/>
                </a:solidFill>
              </a:rPr>
              <a:t>Town And Country Planning Act 1990</a:t>
            </a:r>
          </a:p>
          <a:p>
            <a:r>
              <a:rPr lang="en-GB" dirty="0"/>
              <a:t>These work at 2 levels</a:t>
            </a:r>
          </a:p>
          <a:p>
            <a:pPr lvl="1"/>
            <a:r>
              <a:rPr lang="en-GB" dirty="0">
                <a:solidFill>
                  <a:schemeClr val="tx1"/>
                </a:solidFill>
              </a:rPr>
              <a:t>National under WAG</a:t>
            </a:r>
          </a:p>
          <a:p>
            <a:pPr lvl="1"/>
            <a:r>
              <a:rPr lang="en-GB" dirty="0">
                <a:solidFill>
                  <a:schemeClr val="tx1"/>
                </a:solidFill>
              </a:rPr>
              <a:t>Local Planning Authorities (22 in Wales) &amp; National Parks</a:t>
            </a:r>
          </a:p>
          <a:p>
            <a:r>
              <a:rPr lang="en-GB" dirty="0"/>
              <a:t>The planning policy is guided by the Planning Policy Wales (2002).  These guidance notes covers wildlife, landform, habitat, social and economic also need to be sustainable (WAG, 2014)</a:t>
            </a:r>
          </a:p>
          <a:p>
            <a:pPr lvl="1"/>
            <a:r>
              <a:rPr lang="en-GB" dirty="0">
                <a:solidFill>
                  <a:schemeClr val="tx1"/>
                </a:solidFill>
              </a:rPr>
              <a:t>People, Places, futures: The Wales Spatial Plan (updated 2008 &amp; 2018 next slide) and it helps deliver the issues of the </a:t>
            </a:r>
            <a:r>
              <a:rPr lang="en-GB" u="sng" dirty="0">
                <a:solidFill>
                  <a:schemeClr val="tx1"/>
                </a:solidFill>
              </a:rPr>
              <a:t>One Wales </a:t>
            </a:r>
            <a:r>
              <a:rPr lang="en-GB" dirty="0">
                <a:solidFill>
                  <a:schemeClr val="tx1"/>
                </a:solidFill>
              </a:rPr>
              <a:t>document </a:t>
            </a:r>
          </a:p>
          <a:p>
            <a:pPr lvl="1"/>
            <a:r>
              <a:rPr lang="en-GB" dirty="0">
                <a:solidFill>
                  <a:schemeClr val="tx1"/>
                </a:solidFill>
              </a:rPr>
              <a:t>Furthermore LA’s should consult with the Technical Advisory Notes (TAN) various TANS e.g. noise, tourism etc. TAN 14: Coastal Planning (1998)</a:t>
            </a:r>
          </a:p>
          <a:p>
            <a:pPr lvl="1"/>
            <a:r>
              <a:rPr lang="en-GB" dirty="0">
                <a:solidFill>
                  <a:schemeClr val="tx1"/>
                </a:solidFill>
              </a:rPr>
              <a:t>NB Below Low water it becomes Marine Spatial Planning</a:t>
            </a:r>
          </a:p>
          <a:p>
            <a:pPr marL="0" indent="0">
              <a:buNone/>
            </a:pPr>
            <a:endParaRPr lang="en-GB" dirty="0"/>
          </a:p>
        </p:txBody>
      </p:sp>
      <p:sp>
        <p:nvSpPr>
          <p:cNvPr id="3" name="Title 2"/>
          <p:cNvSpPr>
            <a:spLocks noGrp="1"/>
          </p:cNvSpPr>
          <p:nvPr>
            <p:ph type="title"/>
          </p:nvPr>
        </p:nvSpPr>
        <p:spPr/>
        <p:txBody>
          <a:bodyPr/>
          <a:lstStyle/>
          <a:p>
            <a:r>
              <a:rPr lang="en-GB" dirty="0"/>
              <a:t>Planning</a:t>
            </a:r>
          </a:p>
        </p:txBody>
      </p:sp>
    </p:spTree>
    <p:extLst>
      <p:ext uri="{BB962C8B-B14F-4D97-AF65-F5344CB8AC3E}">
        <p14:creationId xmlns:p14="http://schemas.microsoft.com/office/powerpoint/2010/main" val="71284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fade">
                                      <p:cBhvr>
                                        <p:cTn id="38" dur="500"/>
                                        <p:tgtEl>
                                          <p:spTgt spid="2">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animEffect transition="in" filter="fade">
                                      <p:cBhvr>
                                        <p:cTn id="41" dur="500"/>
                                        <p:tgtEl>
                                          <p:spTgt spid="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844824"/>
            <a:ext cx="5400600" cy="4824536"/>
          </a:xfrm>
        </p:spPr>
        <p:txBody>
          <a:bodyPr>
            <a:normAutofit fontScale="70000" lnSpcReduction="20000"/>
          </a:bodyPr>
          <a:lstStyle/>
          <a:p>
            <a:endParaRPr lang="en-GB" dirty="0"/>
          </a:p>
          <a:p>
            <a:r>
              <a:rPr lang="en-GB" b="1" dirty="0"/>
              <a:t>2018</a:t>
            </a:r>
          </a:p>
          <a:p>
            <a:r>
              <a:rPr lang="en-GB" b="1" dirty="0"/>
              <a:t>The Planning Directorate is working on the production of a National Development Framework (NDF). The NDF will set out a 20-year land use framework for Wales and will replace the current Wales Spatial Plan.</a:t>
            </a:r>
          </a:p>
          <a:p>
            <a:r>
              <a:rPr lang="en-GB" dirty="0"/>
              <a:t>The NDF will:</a:t>
            </a:r>
          </a:p>
          <a:p>
            <a:pPr lvl="1"/>
            <a:r>
              <a:rPr lang="en-GB" dirty="0"/>
              <a:t>set out where nationally important growth and infrastructure is needed and how the planning system - nationally, regionally and locally - can deliver it</a:t>
            </a:r>
          </a:p>
          <a:p>
            <a:pPr lvl="1"/>
            <a:r>
              <a:rPr lang="en-GB" dirty="0"/>
              <a:t>provide direction for Strategic and Local Development Plans and support the determination of Developments of National Significance</a:t>
            </a:r>
          </a:p>
          <a:p>
            <a:pPr lvl="1"/>
            <a:r>
              <a:rPr lang="en-GB" dirty="0"/>
              <a:t>sit alongside Planning Policy Wales, which sets out the Welsh Government’s planning policies and will continue to provide the context for land use planning</a:t>
            </a:r>
          </a:p>
          <a:p>
            <a:pPr lvl="1"/>
            <a:r>
              <a:rPr lang="en-GB" dirty="0"/>
              <a:t>support national economic, transport, environmental, housing, energy and cultural strategies and ensure they can be delivered through the planning system </a:t>
            </a:r>
          </a:p>
          <a:p>
            <a:pPr lvl="1"/>
            <a:r>
              <a:rPr lang="en-GB" dirty="0"/>
              <a:t>be reviewed every 5 years</a:t>
            </a:r>
          </a:p>
          <a:p>
            <a:pPr marL="301943" lvl="1" indent="0">
              <a:buNone/>
            </a:pPr>
            <a:r>
              <a:rPr lang="en-GB" dirty="0">
                <a:hlinkClick r:id="rId2"/>
              </a:rPr>
              <a:t>Consultation</a:t>
            </a:r>
            <a:r>
              <a:rPr lang="en-GB" dirty="0"/>
              <a:t> 3 </a:t>
            </a:r>
            <a:r>
              <a:rPr lang="en-GB" dirty="0" err="1"/>
              <a:t>mins</a:t>
            </a:r>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t>National Development Framework</a:t>
            </a:r>
            <a:br>
              <a:rPr lang="en-GB" b="1" dirty="0"/>
            </a:br>
            <a:endParaRPr lang="en-GB" dirty="0"/>
          </a:p>
        </p:txBody>
      </p:sp>
      <p:pic>
        <p:nvPicPr>
          <p:cNvPr id="4" name="Picture 3"/>
          <p:cNvPicPr>
            <a:picLocks noChangeAspect="1"/>
          </p:cNvPicPr>
          <p:nvPr/>
        </p:nvPicPr>
        <p:blipFill>
          <a:blip r:embed="rId3"/>
          <a:stretch>
            <a:fillRect/>
          </a:stretch>
        </p:blipFill>
        <p:spPr>
          <a:xfrm>
            <a:off x="5724128" y="3068960"/>
            <a:ext cx="3240022" cy="2430016"/>
          </a:xfrm>
          <a:prstGeom prst="rect">
            <a:avLst/>
          </a:prstGeom>
        </p:spPr>
      </p:pic>
    </p:spTree>
    <p:extLst>
      <p:ext uri="{BB962C8B-B14F-4D97-AF65-F5344CB8AC3E}">
        <p14:creationId xmlns:p14="http://schemas.microsoft.com/office/powerpoint/2010/main" val="30242300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a:hlinkClick r:id="rId2"/>
              </a:rPr>
              <a:t>links between the Acts</a:t>
            </a:r>
            <a:endParaRPr lang="en-GB"/>
          </a:p>
          <a:p>
            <a:pPr marL="0" indent="0">
              <a:buNone/>
            </a:pPr>
            <a:r>
              <a:rPr lang="en-GB" dirty="0"/>
              <a:t>Environment (Wales) Act 2016</a:t>
            </a:r>
          </a:p>
          <a:p>
            <a:pPr marL="0" indent="0">
              <a:buNone/>
            </a:pPr>
            <a:r>
              <a:rPr lang="en-GB" dirty="0"/>
              <a:t>Well-being of Future Generations (Wales) Act 2015</a:t>
            </a:r>
          </a:p>
          <a:p>
            <a:pPr marL="0" indent="0">
              <a:buNone/>
            </a:pPr>
            <a:r>
              <a:rPr lang="en-GB" dirty="0"/>
              <a:t>Planning (Wales) Act 2015</a:t>
            </a:r>
          </a:p>
        </p:txBody>
      </p:sp>
      <p:sp>
        <p:nvSpPr>
          <p:cNvPr id="3" name="Title 2"/>
          <p:cNvSpPr>
            <a:spLocks noGrp="1"/>
          </p:cNvSpPr>
          <p:nvPr>
            <p:ph type="title"/>
          </p:nvPr>
        </p:nvSpPr>
        <p:spPr/>
        <p:txBody>
          <a:bodyPr/>
          <a:lstStyle/>
          <a:p>
            <a:r>
              <a:rPr lang="en-GB" dirty="0"/>
              <a:t>These now influence coastal</a:t>
            </a:r>
          </a:p>
        </p:txBody>
      </p:sp>
    </p:spTree>
    <p:extLst>
      <p:ext uri="{BB962C8B-B14F-4D97-AF65-F5344CB8AC3E}">
        <p14:creationId xmlns:p14="http://schemas.microsoft.com/office/powerpoint/2010/main" val="3386731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073995"/>
            <a:ext cx="8568952" cy="4752528"/>
          </a:xfrm>
        </p:spPr>
        <p:txBody>
          <a:bodyPr>
            <a:normAutofit fontScale="70000" lnSpcReduction="20000"/>
          </a:bodyPr>
          <a:lstStyle/>
          <a:p>
            <a:r>
              <a:rPr lang="en-GB" dirty="0"/>
              <a:t>System of planning, information collecting, management and monitoring</a:t>
            </a:r>
          </a:p>
          <a:p>
            <a:r>
              <a:rPr lang="en-GB" dirty="0"/>
              <a:t>Sustainable management of resources (</a:t>
            </a:r>
            <a:r>
              <a:rPr lang="en-GB" dirty="0" err="1"/>
              <a:t>Vivero</a:t>
            </a:r>
            <a:r>
              <a:rPr lang="en-GB" dirty="0"/>
              <a:t>, 2012)</a:t>
            </a:r>
          </a:p>
          <a:p>
            <a:r>
              <a:rPr lang="en-GB" dirty="0"/>
              <a:t>It aims to reduce the competition between social development, economics and the environment (Alder, 2000)</a:t>
            </a:r>
          </a:p>
          <a:p>
            <a:r>
              <a:rPr lang="en-GB" dirty="0"/>
              <a:t>Holistic management of a coherent network of stakeholders</a:t>
            </a:r>
          </a:p>
          <a:p>
            <a:pPr lvl="1"/>
            <a:r>
              <a:rPr lang="en-GB" dirty="0">
                <a:solidFill>
                  <a:schemeClr val="tx1"/>
                </a:solidFill>
              </a:rPr>
              <a:t>Fisheries</a:t>
            </a:r>
          </a:p>
          <a:p>
            <a:pPr lvl="1"/>
            <a:r>
              <a:rPr lang="en-GB" dirty="0">
                <a:solidFill>
                  <a:schemeClr val="tx1"/>
                </a:solidFill>
              </a:rPr>
              <a:t>Aquaculture</a:t>
            </a:r>
          </a:p>
          <a:p>
            <a:pPr lvl="1"/>
            <a:r>
              <a:rPr lang="en-GB" dirty="0">
                <a:solidFill>
                  <a:schemeClr val="tx1"/>
                </a:solidFill>
              </a:rPr>
              <a:t>Tourism</a:t>
            </a:r>
          </a:p>
          <a:p>
            <a:pPr lvl="1"/>
            <a:r>
              <a:rPr lang="en-GB" dirty="0">
                <a:solidFill>
                  <a:schemeClr val="tx1"/>
                </a:solidFill>
              </a:rPr>
              <a:t>Industry</a:t>
            </a:r>
          </a:p>
          <a:p>
            <a:pPr lvl="1"/>
            <a:r>
              <a:rPr lang="en-GB" dirty="0">
                <a:solidFill>
                  <a:schemeClr val="tx1"/>
                </a:solidFill>
              </a:rPr>
              <a:t>Development</a:t>
            </a:r>
          </a:p>
          <a:p>
            <a:pPr lvl="1"/>
            <a:r>
              <a:rPr lang="en-GB" dirty="0">
                <a:solidFill>
                  <a:schemeClr val="tx1"/>
                </a:solidFill>
              </a:rPr>
              <a:t>Adaptation to climate change</a:t>
            </a:r>
          </a:p>
          <a:p>
            <a:pPr lvl="1"/>
            <a:r>
              <a:rPr lang="en-GB" dirty="0">
                <a:solidFill>
                  <a:schemeClr val="tx1"/>
                </a:solidFill>
              </a:rPr>
              <a:t>Shipping</a:t>
            </a:r>
          </a:p>
          <a:p>
            <a:pPr lvl="1"/>
            <a:r>
              <a:rPr lang="en-GB" dirty="0">
                <a:solidFill>
                  <a:schemeClr val="tx1"/>
                </a:solidFill>
              </a:rPr>
              <a:t>Energy mitigation and climate change (EU, 2015)</a:t>
            </a:r>
          </a:p>
          <a:p>
            <a:r>
              <a:rPr lang="en-GB" dirty="0"/>
              <a:t>Therefore the integration is complex and crosses various pieces of legislation, authority and policy areas.  </a:t>
            </a:r>
          </a:p>
          <a:p>
            <a:r>
              <a:rPr lang="en-GB" dirty="0"/>
              <a:t>The House of commons (1998); Ballinger,  (1999) and others have noted this fragmentation</a:t>
            </a:r>
          </a:p>
          <a:p>
            <a:pPr marL="0" indent="0">
              <a:buNone/>
            </a:pPr>
            <a:r>
              <a:rPr lang="en-GB" dirty="0"/>
              <a:t>Barcelona Convention on ICZM 2002</a:t>
            </a:r>
          </a:p>
        </p:txBody>
      </p:sp>
      <p:sp>
        <p:nvSpPr>
          <p:cNvPr id="3" name="Title 2"/>
          <p:cNvSpPr>
            <a:spLocks noGrp="1"/>
          </p:cNvSpPr>
          <p:nvPr>
            <p:ph type="title"/>
          </p:nvPr>
        </p:nvSpPr>
        <p:spPr/>
        <p:txBody>
          <a:bodyPr/>
          <a:lstStyle/>
          <a:p>
            <a:r>
              <a:rPr lang="en-GB" dirty="0"/>
              <a:t>ICZM</a:t>
            </a:r>
          </a:p>
        </p:txBody>
      </p:sp>
    </p:spTree>
    <p:extLst>
      <p:ext uri="{BB962C8B-B14F-4D97-AF65-F5344CB8AC3E}">
        <p14:creationId xmlns:p14="http://schemas.microsoft.com/office/powerpoint/2010/main" val="386754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 calcmode="lin" valueType="num">
                                      <p:cBhvr additive="base">
                                        <p:cTn id="4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additive="base">
                                        <p:cTn id="4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
                                            <p:txEl>
                                              <p:pRg st="10" end="10"/>
                                            </p:txEl>
                                          </p:spTgt>
                                        </p:tgtEl>
                                        <p:attrNameLst>
                                          <p:attrName>style.visibility</p:attrName>
                                        </p:attrNameLst>
                                      </p:cBhvr>
                                      <p:to>
                                        <p:strVal val="visible"/>
                                      </p:to>
                                    </p:set>
                                    <p:anim calcmode="lin" valueType="num">
                                      <p:cBhvr additive="base">
                                        <p:cTn id="5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
                                            <p:txEl>
                                              <p:pRg st="11" end="11"/>
                                            </p:txEl>
                                          </p:spTgt>
                                        </p:tgtEl>
                                        <p:attrNameLst>
                                          <p:attrName>style.visibility</p:attrName>
                                        </p:attrNameLst>
                                      </p:cBhvr>
                                      <p:to>
                                        <p:strVal val="visible"/>
                                      </p:to>
                                    </p:set>
                                    <p:anim calcmode="lin" valueType="num">
                                      <p:cBhvr additive="base">
                                        <p:cTn id="5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
                                            <p:txEl>
                                              <p:pRg st="13" end="13"/>
                                            </p:txEl>
                                          </p:spTgt>
                                        </p:tgtEl>
                                        <p:attrNameLst>
                                          <p:attrName>style.visibility</p:attrName>
                                        </p:attrNameLst>
                                      </p:cBhvr>
                                      <p:to>
                                        <p:strVal val="visible"/>
                                      </p:to>
                                    </p:set>
                                    <p:anim calcmode="lin" valueType="num">
                                      <p:cBhvr additive="base">
                                        <p:cTn id="6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
                                            <p:txEl>
                                              <p:pRg st="14" end="14"/>
                                            </p:txEl>
                                          </p:spTgt>
                                        </p:tgtEl>
                                        <p:attrNameLst>
                                          <p:attrName>style.visibility</p:attrName>
                                        </p:attrNameLst>
                                      </p:cBhvr>
                                      <p:to>
                                        <p:strVal val="visible"/>
                                      </p:to>
                                    </p:set>
                                    <p:anim calcmode="lin" valueType="num">
                                      <p:cBhvr additive="base">
                                        <p:cTn id="7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System of management and protection of marine &amp; coastal environments. </a:t>
            </a:r>
          </a:p>
          <a:p>
            <a:r>
              <a:rPr lang="en-GB" dirty="0"/>
              <a:t>Factors</a:t>
            </a:r>
          </a:p>
          <a:p>
            <a:pPr marL="759143" lvl="1" indent="-457200">
              <a:buFont typeface="+mj-lt"/>
              <a:buAutoNum type="arabicPeriod"/>
            </a:pPr>
            <a:r>
              <a:rPr lang="en-GB" dirty="0">
                <a:solidFill>
                  <a:schemeClr val="tx1"/>
                </a:solidFill>
              </a:rPr>
              <a:t>Marine Management Organisation (MMO)</a:t>
            </a:r>
          </a:p>
          <a:p>
            <a:pPr marL="759143" lvl="1" indent="-457200">
              <a:buFont typeface="+mj-lt"/>
              <a:buAutoNum type="arabicPeriod"/>
            </a:pPr>
            <a:r>
              <a:rPr lang="en-GB" dirty="0">
                <a:solidFill>
                  <a:schemeClr val="tx1"/>
                </a:solidFill>
              </a:rPr>
              <a:t>Strategic Marine Planning system</a:t>
            </a:r>
          </a:p>
          <a:p>
            <a:pPr marL="759143" lvl="1" indent="-457200">
              <a:buFont typeface="+mj-lt"/>
              <a:buAutoNum type="arabicPeriod"/>
            </a:pPr>
            <a:r>
              <a:rPr lang="en-GB" dirty="0">
                <a:solidFill>
                  <a:schemeClr val="tx1"/>
                </a:solidFill>
              </a:rPr>
              <a:t>Streamlined marine licensing</a:t>
            </a:r>
          </a:p>
          <a:p>
            <a:pPr marL="759143" lvl="1" indent="-457200">
              <a:buFont typeface="+mj-lt"/>
              <a:buAutoNum type="arabicPeriod"/>
            </a:pPr>
            <a:r>
              <a:rPr lang="en-GB" dirty="0">
                <a:solidFill>
                  <a:schemeClr val="tx1"/>
                </a:solidFill>
              </a:rPr>
              <a:t>Marine nature conservation</a:t>
            </a:r>
          </a:p>
          <a:p>
            <a:pPr marL="759143" lvl="1" indent="-457200">
              <a:buFont typeface="+mj-lt"/>
              <a:buAutoNum type="arabicPeriod"/>
            </a:pPr>
            <a:r>
              <a:rPr lang="en-GB" dirty="0">
                <a:solidFill>
                  <a:schemeClr val="tx1"/>
                </a:solidFill>
              </a:rPr>
              <a:t>Fisheries management and marine enforcement</a:t>
            </a:r>
          </a:p>
          <a:p>
            <a:pPr marL="759143" lvl="1" indent="-457200">
              <a:buFont typeface="+mj-lt"/>
              <a:buAutoNum type="arabicPeriod"/>
            </a:pPr>
            <a:r>
              <a:rPr lang="en-GB" dirty="0">
                <a:solidFill>
                  <a:schemeClr val="tx1"/>
                </a:solidFill>
              </a:rPr>
              <a:t>Migratory and freshwater fisheries</a:t>
            </a:r>
          </a:p>
          <a:p>
            <a:pPr marL="759143" lvl="1" indent="-457200">
              <a:buFont typeface="+mj-lt"/>
              <a:buAutoNum type="arabicPeriod"/>
            </a:pPr>
            <a:r>
              <a:rPr lang="en-GB" dirty="0">
                <a:solidFill>
                  <a:schemeClr val="tx1"/>
                </a:solidFill>
              </a:rPr>
              <a:t>Coastal access</a:t>
            </a:r>
          </a:p>
          <a:p>
            <a:pPr marL="759143" lvl="1" indent="-457200">
              <a:buFont typeface="+mj-lt"/>
              <a:buAutoNum type="arabicPeriod"/>
            </a:pPr>
            <a:r>
              <a:rPr lang="en-GB" dirty="0">
                <a:solidFill>
                  <a:schemeClr val="tx1"/>
                </a:solidFill>
              </a:rPr>
              <a:t>Coastal and estuarine management (DEFRA, 2010)</a:t>
            </a:r>
          </a:p>
          <a:p>
            <a:pPr marL="0" indent="0">
              <a:buNone/>
            </a:pPr>
            <a:r>
              <a:rPr lang="en-GB" dirty="0"/>
              <a:t>Factors 7 &amp; 8 are the principal factors for ICZM</a:t>
            </a:r>
          </a:p>
          <a:p>
            <a:pPr lvl="1"/>
            <a:endParaRPr lang="en-GB" dirty="0"/>
          </a:p>
        </p:txBody>
      </p:sp>
      <p:sp>
        <p:nvSpPr>
          <p:cNvPr id="3" name="Title 2"/>
          <p:cNvSpPr>
            <a:spLocks noGrp="1"/>
          </p:cNvSpPr>
          <p:nvPr>
            <p:ph type="title"/>
          </p:nvPr>
        </p:nvSpPr>
        <p:spPr/>
        <p:txBody>
          <a:bodyPr>
            <a:normAutofit fontScale="90000"/>
          </a:bodyPr>
          <a:lstStyle/>
          <a:p>
            <a:r>
              <a:rPr lang="en-GB" dirty="0"/>
              <a:t>Marine and Coastal Access Act 2009</a:t>
            </a:r>
          </a:p>
        </p:txBody>
      </p:sp>
    </p:spTree>
    <p:extLst>
      <p:ext uri="{BB962C8B-B14F-4D97-AF65-F5344CB8AC3E}">
        <p14:creationId xmlns:p14="http://schemas.microsoft.com/office/powerpoint/2010/main" val="41166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down)">
                                      <p:cBhvr>
                                        <p:cTn id="27" dur="500"/>
                                        <p:tgtEl>
                                          <p:spTgt spid="2">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Effect transition="in" filter="wipe(down)">
                                      <p:cBhvr>
                                        <p:cTn id="30" dur="500"/>
                                        <p:tgtEl>
                                          <p:spTgt spid="2">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wipe(down)">
                                      <p:cBhvr>
                                        <p:cTn id="33" dur="500"/>
                                        <p:tgtEl>
                                          <p:spTgt spid="2">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Effect transition="in" filter="wipe(down)">
                                      <p:cBhvr>
                                        <p:cTn id="36" dur="500"/>
                                        <p:tgtEl>
                                          <p:spTgt spid="2">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wipe(down)">
                                      <p:cBhvr>
                                        <p:cTn id="4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31540" y="188640"/>
            <a:ext cx="7772400" cy="1143000"/>
          </a:xfrm>
        </p:spPr>
        <p:txBody>
          <a:bodyPr>
            <a:normAutofit fontScale="90000"/>
          </a:bodyPr>
          <a:lstStyle/>
          <a:p>
            <a:r>
              <a:rPr lang="en-GB" dirty="0"/>
              <a:t>Local and Regional Coastal Zone Management</a:t>
            </a:r>
          </a:p>
        </p:txBody>
      </p:sp>
      <p:sp>
        <p:nvSpPr>
          <p:cNvPr id="9" name="Rectangle 8"/>
          <p:cNvSpPr/>
          <p:nvPr/>
        </p:nvSpPr>
        <p:spPr>
          <a:xfrm>
            <a:off x="179512" y="2780928"/>
            <a:ext cx="8676456" cy="3693319"/>
          </a:xfrm>
          <a:prstGeom prst="rect">
            <a:avLst/>
          </a:prstGeom>
        </p:spPr>
        <p:txBody>
          <a:bodyPr wrap="square">
            <a:spAutoFit/>
          </a:bodyPr>
          <a:lstStyle/>
          <a:p>
            <a:pPr algn="just">
              <a:lnSpc>
                <a:spcPct val="90000"/>
              </a:lnSpc>
            </a:pPr>
            <a:r>
              <a:rPr lang="en-GB" sz="2000" b="1" dirty="0" err="1">
                <a:cs typeface="Times New Roman" charset="0"/>
              </a:rPr>
              <a:t>Whimpwell</a:t>
            </a:r>
            <a:r>
              <a:rPr lang="en-GB" sz="2000" b="1" dirty="0">
                <a:cs typeface="Times New Roman" charset="0"/>
              </a:rPr>
              <a:t> was a parish adjoining </a:t>
            </a:r>
            <a:r>
              <a:rPr lang="en-GB" sz="2000" b="1" dirty="0" err="1">
                <a:cs typeface="Times New Roman" charset="0"/>
              </a:rPr>
              <a:t>Happisburgh</a:t>
            </a:r>
            <a:r>
              <a:rPr lang="en-GB" sz="2000" b="1" dirty="0">
                <a:cs typeface="Times New Roman" charset="0"/>
              </a:rPr>
              <a:t>, the village of </a:t>
            </a:r>
            <a:r>
              <a:rPr lang="en-GB" sz="2000" b="1" dirty="0" err="1">
                <a:cs typeface="Times New Roman" charset="0"/>
              </a:rPr>
              <a:t>Whimpwell</a:t>
            </a:r>
            <a:r>
              <a:rPr lang="en-GB" sz="2000" b="1" dirty="0">
                <a:cs typeface="Times New Roman" charset="0"/>
              </a:rPr>
              <a:t> is no longer there, by 1183 </a:t>
            </a:r>
            <a:r>
              <a:rPr lang="en-GB" sz="2000" b="1" dirty="0" err="1">
                <a:cs typeface="Times New Roman" charset="0"/>
              </a:rPr>
              <a:t>Whimpwell</a:t>
            </a:r>
            <a:r>
              <a:rPr lang="en-GB" sz="2000" b="1" dirty="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a:cs typeface="Times New Roman" charset="0"/>
              </a:rPr>
              <a:t>Whimpwell</a:t>
            </a:r>
            <a:r>
              <a:rPr lang="en-GB" sz="2000" b="1" dirty="0">
                <a:cs typeface="Times New Roman" charset="0"/>
              </a:rPr>
              <a:t>. </a:t>
            </a:r>
          </a:p>
          <a:p>
            <a:pPr algn="just">
              <a:lnSpc>
                <a:spcPct val="90000"/>
              </a:lnSpc>
            </a:pPr>
            <a:endParaRPr lang="en-GB" sz="2000" b="1" dirty="0">
              <a:solidFill>
                <a:schemeClr val="hlink"/>
              </a:solidFill>
              <a:cs typeface="Times New Roman" charset="0"/>
            </a:endParaRPr>
          </a:p>
          <a:p>
            <a:pPr marL="342900" indent="-342900" algn="just">
              <a:lnSpc>
                <a:spcPct val="90000"/>
              </a:lnSpc>
              <a:buFont typeface="+mj-lt"/>
              <a:buAutoNum type="arabicPeriod"/>
            </a:pPr>
            <a:r>
              <a:rPr lang="en-GB" sz="2000" b="1" dirty="0">
                <a:solidFill>
                  <a:schemeClr val="hlink"/>
                </a:solidFill>
              </a:rPr>
              <a:t>Uncertainty</a:t>
            </a:r>
          </a:p>
          <a:p>
            <a:pPr marL="342900" indent="-342900" algn="just">
              <a:lnSpc>
                <a:spcPct val="90000"/>
              </a:lnSpc>
              <a:buFont typeface="+mj-lt"/>
              <a:buAutoNum type="arabicPeriod"/>
            </a:pPr>
            <a:r>
              <a:rPr lang="en-GB" sz="2000" b="1" dirty="0">
                <a:solidFill>
                  <a:schemeClr val="hlink"/>
                </a:solidFill>
              </a:rPr>
              <a:t>Building Insurance</a:t>
            </a:r>
          </a:p>
          <a:p>
            <a:pPr marL="342900" indent="-342900" algn="just">
              <a:lnSpc>
                <a:spcPct val="90000"/>
              </a:lnSpc>
              <a:buFont typeface="+mj-lt"/>
              <a:buAutoNum type="arabicPeriod"/>
            </a:pPr>
            <a:r>
              <a:rPr lang="en-GB" sz="2000" b="1" dirty="0">
                <a:solidFill>
                  <a:schemeClr val="hlink"/>
                </a:solidFill>
              </a:rPr>
              <a:t>No Investment in Local Business</a:t>
            </a:r>
          </a:p>
          <a:p>
            <a:pPr marL="342900" indent="-342900" algn="just">
              <a:lnSpc>
                <a:spcPct val="90000"/>
              </a:lnSpc>
              <a:buFont typeface="+mj-lt"/>
              <a:buAutoNum type="arabicPeriod"/>
            </a:pPr>
            <a:r>
              <a:rPr lang="en-GB" sz="2000" b="1" dirty="0">
                <a:solidFill>
                  <a:schemeClr val="hlink"/>
                </a:solidFill>
              </a:rPr>
              <a:t>Property Prices have Plummeted</a:t>
            </a:r>
          </a:p>
          <a:p>
            <a:pPr marL="342900" indent="-342900" algn="just">
              <a:lnSpc>
                <a:spcPct val="90000"/>
              </a:lnSpc>
              <a:buFont typeface="+mj-lt"/>
              <a:buAutoNum type="arabicPeriod"/>
            </a:pPr>
            <a:r>
              <a:rPr lang="en-GB" sz="2000" b="1" dirty="0">
                <a:solidFill>
                  <a:schemeClr val="hlink"/>
                </a:solidFill>
              </a:rPr>
              <a:t>No Central Government or Local Authority Compensation</a:t>
            </a:r>
          </a:p>
          <a:p>
            <a:pPr algn="just">
              <a:lnSpc>
                <a:spcPct val="90000"/>
              </a:lnSpc>
            </a:pPr>
            <a:r>
              <a:rPr lang="en-GB" sz="2000" b="1" dirty="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74081842"/>
              </p:ext>
            </p:extLst>
          </p:nvPr>
        </p:nvGraphicFramePr>
        <p:xfrm>
          <a:off x="1331640" y="188640"/>
          <a:ext cx="7704855" cy="6395040"/>
        </p:xfrm>
        <a:graphic>
          <a:graphicData uri="http://schemas.openxmlformats.org/drawingml/2006/table">
            <a:tbl>
              <a:tblPr firstRow="1" bandRow="1">
                <a:tableStyleId>{5C22544A-7EE6-4342-B048-85BDC9FD1C3A}</a:tableStyleId>
              </a:tblPr>
              <a:tblGrid>
                <a:gridCol w="2698650">
                  <a:extLst>
                    <a:ext uri="{9D8B030D-6E8A-4147-A177-3AD203B41FA5}">
                      <a16:colId xmlns:a16="http://schemas.microsoft.com/office/drawing/2014/main" val="20000"/>
                    </a:ext>
                  </a:extLst>
                </a:gridCol>
                <a:gridCol w="2437920">
                  <a:extLst>
                    <a:ext uri="{9D8B030D-6E8A-4147-A177-3AD203B41FA5}">
                      <a16:colId xmlns:a16="http://schemas.microsoft.com/office/drawing/2014/main" val="20001"/>
                    </a:ext>
                  </a:extLst>
                </a:gridCol>
                <a:gridCol w="2568285">
                  <a:extLst>
                    <a:ext uri="{9D8B030D-6E8A-4147-A177-3AD203B41FA5}">
                      <a16:colId xmlns:a16="http://schemas.microsoft.com/office/drawing/2014/main" val="20002"/>
                    </a:ext>
                  </a:extLst>
                </a:gridCol>
              </a:tblGrid>
              <a:tr h="322576">
                <a:tc>
                  <a:txBody>
                    <a:bodyPr/>
                    <a:lstStyle/>
                    <a:p>
                      <a:r>
                        <a:rPr lang="en-GB" sz="1600" b="1" dirty="0"/>
                        <a:t>Name</a:t>
                      </a:r>
                      <a:endParaRPr lang="en-GB" sz="1600" dirty="0"/>
                    </a:p>
                  </a:txBody>
                  <a:tcPr/>
                </a:tc>
                <a:tc>
                  <a:txBody>
                    <a:bodyPr/>
                    <a:lstStyle/>
                    <a:p>
                      <a:pPr algn="ctr"/>
                      <a:r>
                        <a:rPr lang="en-GB" sz="1600" b="1"/>
                        <a:t>Area lost</a:t>
                      </a:r>
                      <a:r>
                        <a:rPr lang="en-GB" sz="1600"/>
                        <a:t> </a:t>
                      </a:r>
                    </a:p>
                  </a:txBody>
                  <a:tcPr/>
                </a:tc>
                <a:tc>
                  <a:txBody>
                    <a:bodyPr/>
                    <a:lstStyle/>
                    <a:p>
                      <a:pPr algn="ctr"/>
                      <a:r>
                        <a:rPr lang="en-GB" sz="1600" b="1"/>
                        <a:t>Period</a:t>
                      </a:r>
                      <a:r>
                        <a:rPr lang="en-GB" sz="1600"/>
                        <a:t> </a:t>
                      </a:r>
                    </a:p>
                  </a:txBody>
                  <a:tcPr/>
                </a:tc>
                <a:extLst>
                  <a:ext uri="{0D108BD9-81ED-4DB2-BD59-A6C34878D82A}">
                    <a16:rowId xmlns:a16="http://schemas.microsoft.com/office/drawing/2014/main" val="10000"/>
                  </a:ext>
                </a:extLst>
              </a:tr>
              <a:tr h="322576">
                <a:tc>
                  <a:txBody>
                    <a:bodyPr/>
                    <a:lstStyle/>
                    <a:p>
                      <a:r>
                        <a:rPr lang="en-GB" sz="1600" dirty="0"/>
                        <a:t>The Wash</a:t>
                      </a:r>
                    </a:p>
                  </a:txBody>
                  <a:tcPr/>
                </a:tc>
                <a:tc>
                  <a:txBody>
                    <a:bodyPr/>
                    <a:lstStyle/>
                    <a:p>
                      <a:pPr algn="ctr"/>
                      <a:r>
                        <a:rPr lang="en-GB" sz="1600"/>
                        <a:t>47000 ha </a:t>
                      </a:r>
                    </a:p>
                  </a:txBody>
                  <a:tcPr/>
                </a:tc>
                <a:tc>
                  <a:txBody>
                    <a:bodyPr/>
                    <a:lstStyle/>
                    <a:p>
                      <a:pPr algn="ctr"/>
                      <a:r>
                        <a:rPr lang="en-GB" sz="1600"/>
                        <a:t>since Roman </a:t>
                      </a:r>
                    </a:p>
                  </a:txBody>
                  <a:tcPr/>
                </a:tc>
                <a:extLst>
                  <a:ext uri="{0D108BD9-81ED-4DB2-BD59-A6C34878D82A}">
                    <a16:rowId xmlns:a16="http://schemas.microsoft.com/office/drawing/2014/main" val="10001"/>
                  </a:ext>
                </a:extLst>
              </a:tr>
              <a:tr h="322576">
                <a:tc>
                  <a:txBody>
                    <a:bodyPr/>
                    <a:lstStyle/>
                    <a:p>
                      <a:r>
                        <a:rPr lang="en-GB" sz="1600" dirty="0"/>
                        <a:t>Severn Estuary</a:t>
                      </a:r>
                    </a:p>
                  </a:txBody>
                  <a:tcPr/>
                </a:tc>
                <a:tc>
                  <a:txBody>
                    <a:bodyPr/>
                    <a:lstStyle/>
                    <a:p>
                      <a:pPr algn="ctr"/>
                      <a:r>
                        <a:rPr lang="en-GB" sz="1600"/>
                        <a:t>c8000 ha </a:t>
                      </a:r>
                    </a:p>
                  </a:txBody>
                  <a:tcPr/>
                </a:tc>
                <a:tc>
                  <a:txBody>
                    <a:bodyPr/>
                    <a:lstStyle/>
                    <a:p>
                      <a:pPr algn="ctr"/>
                      <a:r>
                        <a:rPr lang="en-GB" sz="1600"/>
                        <a:t>since Roman </a:t>
                      </a:r>
                    </a:p>
                  </a:txBody>
                  <a:tcPr/>
                </a:tc>
                <a:extLst>
                  <a:ext uri="{0D108BD9-81ED-4DB2-BD59-A6C34878D82A}">
                    <a16:rowId xmlns:a16="http://schemas.microsoft.com/office/drawing/2014/main" val="10002"/>
                  </a:ext>
                </a:extLst>
              </a:tr>
              <a:tr h="322576">
                <a:tc>
                  <a:txBody>
                    <a:bodyPr/>
                    <a:lstStyle/>
                    <a:p>
                      <a:r>
                        <a:rPr lang="en-GB" sz="1600" dirty="0"/>
                        <a:t>Dee Estuary</a:t>
                      </a:r>
                    </a:p>
                  </a:txBody>
                  <a:tcPr/>
                </a:tc>
                <a:tc>
                  <a:txBody>
                    <a:bodyPr/>
                    <a:lstStyle/>
                    <a:p>
                      <a:pPr algn="ctr"/>
                      <a:r>
                        <a:rPr lang="en-GB" sz="1600" dirty="0"/>
                        <a:t>6000 ha </a:t>
                      </a:r>
                    </a:p>
                  </a:txBody>
                  <a:tcPr/>
                </a:tc>
                <a:tc>
                  <a:txBody>
                    <a:bodyPr/>
                    <a:lstStyle/>
                    <a:p>
                      <a:pPr algn="ctr"/>
                      <a:r>
                        <a:rPr lang="en-GB" sz="1600"/>
                        <a:t>since 1730 </a:t>
                      </a:r>
                    </a:p>
                  </a:txBody>
                  <a:tcPr/>
                </a:tc>
                <a:extLst>
                  <a:ext uri="{0D108BD9-81ED-4DB2-BD59-A6C34878D82A}">
                    <a16:rowId xmlns:a16="http://schemas.microsoft.com/office/drawing/2014/main" val="10003"/>
                  </a:ext>
                </a:extLst>
              </a:tr>
              <a:tr h="322576">
                <a:tc>
                  <a:txBody>
                    <a:bodyPr/>
                    <a:lstStyle/>
                    <a:p>
                      <a:r>
                        <a:rPr lang="en-GB" sz="1600"/>
                        <a:t>Humber Estuary</a:t>
                      </a:r>
                    </a:p>
                  </a:txBody>
                  <a:tcPr/>
                </a:tc>
                <a:tc>
                  <a:txBody>
                    <a:bodyPr/>
                    <a:lstStyle/>
                    <a:p>
                      <a:pPr algn="ctr"/>
                      <a:r>
                        <a:rPr lang="en-GB" sz="1600" dirty="0"/>
                        <a:t>4600 ha </a:t>
                      </a:r>
                    </a:p>
                  </a:txBody>
                  <a:tcPr/>
                </a:tc>
                <a:tc>
                  <a:txBody>
                    <a:bodyPr/>
                    <a:lstStyle/>
                    <a:p>
                      <a:pPr algn="ctr"/>
                      <a:r>
                        <a:rPr lang="en-GB" sz="1600"/>
                        <a:t>1600-1850 </a:t>
                      </a:r>
                    </a:p>
                  </a:txBody>
                  <a:tcPr/>
                </a:tc>
                <a:extLst>
                  <a:ext uri="{0D108BD9-81ED-4DB2-BD59-A6C34878D82A}">
                    <a16:rowId xmlns:a16="http://schemas.microsoft.com/office/drawing/2014/main" val="10004"/>
                  </a:ext>
                </a:extLst>
              </a:tr>
              <a:tr h="360000">
                <a:tc>
                  <a:txBody>
                    <a:bodyPr/>
                    <a:lstStyle/>
                    <a:p>
                      <a:r>
                        <a:rPr lang="en-GB" sz="1600" dirty="0"/>
                        <a:t>Greater Thames Estuary</a:t>
                      </a:r>
                    </a:p>
                  </a:txBody>
                  <a:tcPr/>
                </a:tc>
                <a:tc>
                  <a:txBody>
                    <a:bodyPr/>
                    <a:lstStyle/>
                    <a:p>
                      <a:pPr algn="ctr"/>
                      <a:r>
                        <a:rPr lang="en-GB" sz="1600" dirty="0"/>
                        <a:t>4340 ha </a:t>
                      </a:r>
                    </a:p>
                  </a:txBody>
                  <a:tcPr/>
                </a:tc>
                <a:tc>
                  <a:txBody>
                    <a:bodyPr/>
                    <a:lstStyle/>
                    <a:p>
                      <a:pPr algn="ctr"/>
                      <a:r>
                        <a:rPr lang="en-GB" sz="1600" dirty="0"/>
                        <a:t>mostly pre-1800 </a:t>
                      </a:r>
                    </a:p>
                  </a:txBody>
                  <a:tcPr/>
                </a:tc>
                <a:extLst>
                  <a:ext uri="{0D108BD9-81ED-4DB2-BD59-A6C34878D82A}">
                    <a16:rowId xmlns:a16="http://schemas.microsoft.com/office/drawing/2014/main" val="10005"/>
                  </a:ext>
                </a:extLst>
              </a:tr>
              <a:tr h="322576">
                <a:tc>
                  <a:txBody>
                    <a:bodyPr/>
                    <a:lstStyle/>
                    <a:p>
                      <a:r>
                        <a:rPr lang="en-GB" sz="1600"/>
                        <a:t>Tees Estuary</a:t>
                      </a:r>
                    </a:p>
                  </a:txBody>
                  <a:tcPr/>
                </a:tc>
                <a:tc>
                  <a:txBody>
                    <a:bodyPr/>
                    <a:lstStyle/>
                    <a:p>
                      <a:pPr algn="ctr"/>
                      <a:r>
                        <a:rPr lang="en-GB" sz="1600" dirty="0"/>
                        <a:t>3300 ha </a:t>
                      </a:r>
                    </a:p>
                  </a:txBody>
                  <a:tcPr/>
                </a:tc>
                <a:tc>
                  <a:txBody>
                    <a:bodyPr/>
                    <a:lstStyle/>
                    <a:p>
                      <a:pPr algn="ctr"/>
                      <a:r>
                        <a:rPr lang="en-GB" sz="1600" dirty="0"/>
                        <a:t>since 1720 </a:t>
                      </a:r>
                    </a:p>
                  </a:txBody>
                  <a:tcPr/>
                </a:tc>
                <a:extLst>
                  <a:ext uri="{0D108BD9-81ED-4DB2-BD59-A6C34878D82A}">
                    <a16:rowId xmlns:a16="http://schemas.microsoft.com/office/drawing/2014/main" val="10006"/>
                  </a:ext>
                </a:extLst>
              </a:tr>
              <a:tr h="322576">
                <a:tc>
                  <a:txBody>
                    <a:bodyPr/>
                    <a:lstStyle/>
                    <a:p>
                      <a:r>
                        <a:rPr lang="en-GB" sz="1600" b="0"/>
                        <a:t>Ribble Estuary</a:t>
                      </a:r>
                    </a:p>
                  </a:txBody>
                  <a:tcPr/>
                </a:tc>
                <a:tc>
                  <a:txBody>
                    <a:bodyPr/>
                    <a:lstStyle/>
                    <a:p>
                      <a:pPr algn="ctr"/>
                      <a:r>
                        <a:rPr lang="en-GB" sz="1600" b="0"/>
                        <a:t>2320 ha </a:t>
                      </a:r>
                    </a:p>
                  </a:txBody>
                  <a:tcPr/>
                </a:tc>
                <a:tc>
                  <a:txBody>
                    <a:bodyPr/>
                    <a:lstStyle/>
                    <a:p>
                      <a:pPr algn="ctr"/>
                      <a:r>
                        <a:rPr lang="en-GB" sz="1600" b="0" dirty="0"/>
                        <a:t>since 1800 </a:t>
                      </a:r>
                    </a:p>
                  </a:txBody>
                  <a:tcPr/>
                </a:tc>
                <a:extLst>
                  <a:ext uri="{0D108BD9-81ED-4DB2-BD59-A6C34878D82A}">
                    <a16:rowId xmlns:a16="http://schemas.microsoft.com/office/drawing/2014/main" val="10007"/>
                  </a:ext>
                </a:extLst>
              </a:tr>
              <a:tr h="322576">
                <a:tc>
                  <a:txBody>
                    <a:bodyPr/>
                    <a:lstStyle/>
                    <a:p>
                      <a:r>
                        <a:rPr lang="en-GB" sz="1600"/>
                        <a:t>Morecambe Bay</a:t>
                      </a:r>
                    </a:p>
                  </a:txBody>
                  <a:tcPr/>
                </a:tc>
                <a:tc>
                  <a:txBody>
                    <a:bodyPr/>
                    <a:lstStyle/>
                    <a:p>
                      <a:pPr algn="ctr"/>
                      <a:r>
                        <a:rPr lang="en-GB" sz="1600"/>
                        <a:t>1320 ha </a:t>
                      </a:r>
                    </a:p>
                  </a:txBody>
                  <a:tcPr/>
                </a:tc>
                <a:tc>
                  <a:txBody>
                    <a:bodyPr/>
                    <a:lstStyle/>
                    <a:p>
                      <a:pPr algn="ctr"/>
                      <a:r>
                        <a:rPr lang="en-GB" sz="1600" dirty="0"/>
                        <a:t>1200-1900 </a:t>
                      </a:r>
                    </a:p>
                  </a:txBody>
                  <a:tcPr/>
                </a:tc>
                <a:extLst>
                  <a:ext uri="{0D108BD9-81ED-4DB2-BD59-A6C34878D82A}">
                    <a16:rowId xmlns:a16="http://schemas.microsoft.com/office/drawing/2014/main" val="10008"/>
                  </a:ext>
                </a:extLst>
              </a:tr>
              <a:tr h="324000">
                <a:tc>
                  <a:txBody>
                    <a:bodyPr/>
                    <a:lstStyle/>
                    <a:p>
                      <a:r>
                        <a:rPr lang="en-GB" sz="1600" dirty="0"/>
                        <a:t>Ore/Alde/</a:t>
                      </a:r>
                      <a:r>
                        <a:rPr lang="en-GB" sz="1600" dirty="0" err="1"/>
                        <a:t>Butley</a:t>
                      </a:r>
                      <a:r>
                        <a:rPr lang="en-GB" sz="1600" dirty="0"/>
                        <a:t> Estuary</a:t>
                      </a:r>
                    </a:p>
                  </a:txBody>
                  <a:tcPr/>
                </a:tc>
                <a:tc>
                  <a:txBody>
                    <a:bodyPr/>
                    <a:lstStyle/>
                    <a:p>
                      <a:pPr algn="ctr"/>
                      <a:r>
                        <a:rPr lang="en-GB" sz="1600"/>
                        <a:t>3640 ha </a:t>
                      </a:r>
                    </a:p>
                  </a:txBody>
                  <a:tcPr/>
                </a:tc>
                <a:tc>
                  <a:txBody>
                    <a:bodyPr/>
                    <a:lstStyle/>
                    <a:p>
                      <a:pPr algn="ctr"/>
                      <a:r>
                        <a:rPr lang="en-GB" sz="1600" dirty="0"/>
                        <a:t>since 1200 </a:t>
                      </a:r>
                    </a:p>
                  </a:txBody>
                  <a:tcPr/>
                </a:tc>
                <a:extLst>
                  <a:ext uri="{0D108BD9-81ED-4DB2-BD59-A6C34878D82A}">
                    <a16:rowId xmlns:a16="http://schemas.microsoft.com/office/drawing/2014/main" val="10009"/>
                  </a:ext>
                </a:extLst>
              </a:tr>
              <a:tr h="322576">
                <a:tc>
                  <a:txBody>
                    <a:bodyPr/>
                    <a:lstStyle/>
                    <a:p>
                      <a:r>
                        <a:rPr lang="en-GB" sz="1600"/>
                        <a:t>Deben Estuary</a:t>
                      </a:r>
                    </a:p>
                  </a:txBody>
                  <a:tcPr/>
                </a:tc>
                <a:tc>
                  <a:txBody>
                    <a:bodyPr/>
                    <a:lstStyle/>
                    <a:p>
                      <a:pPr algn="ctr"/>
                      <a:r>
                        <a:rPr lang="en-GB" sz="1600"/>
                        <a:t>2240 ha </a:t>
                      </a:r>
                    </a:p>
                  </a:txBody>
                  <a:tcPr/>
                </a:tc>
                <a:tc>
                  <a:txBody>
                    <a:bodyPr/>
                    <a:lstStyle/>
                    <a:p>
                      <a:pPr algn="ctr"/>
                      <a:r>
                        <a:rPr lang="en-GB" sz="1600" dirty="0"/>
                        <a:t>since 1200 </a:t>
                      </a:r>
                    </a:p>
                  </a:txBody>
                  <a:tcPr/>
                </a:tc>
                <a:extLst>
                  <a:ext uri="{0D108BD9-81ED-4DB2-BD59-A6C34878D82A}">
                    <a16:rowId xmlns:a16="http://schemas.microsoft.com/office/drawing/2014/main" val="10010"/>
                  </a:ext>
                </a:extLst>
              </a:tr>
              <a:tr h="322576">
                <a:tc>
                  <a:txBody>
                    <a:bodyPr/>
                    <a:lstStyle/>
                    <a:p>
                      <a:r>
                        <a:rPr lang="en-GB" sz="1600"/>
                        <a:t>Stour Estuary</a:t>
                      </a:r>
                    </a:p>
                  </a:txBody>
                  <a:tcPr/>
                </a:tc>
                <a:tc>
                  <a:txBody>
                    <a:bodyPr/>
                    <a:lstStyle/>
                    <a:p>
                      <a:pPr algn="ctr"/>
                      <a:r>
                        <a:rPr lang="en-GB" sz="1600"/>
                        <a:t>1600 ha </a:t>
                      </a:r>
                    </a:p>
                  </a:txBody>
                  <a:tcPr/>
                </a:tc>
                <a:tc>
                  <a:txBody>
                    <a:bodyPr/>
                    <a:lstStyle/>
                    <a:p>
                      <a:pPr algn="ctr"/>
                      <a:r>
                        <a:rPr lang="en-GB" sz="1600" dirty="0"/>
                        <a:t>since 1200 </a:t>
                      </a:r>
                    </a:p>
                  </a:txBody>
                  <a:tcPr/>
                </a:tc>
                <a:extLst>
                  <a:ext uri="{0D108BD9-81ED-4DB2-BD59-A6C34878D82A}">
                    <a16:rowId xmlns:a16="http://schemas.microsoft.com/office/drawing/2014/main" val="10011"/>
                  </a:ext>
                </a:extLst>
              </a:tr>
              <a:tr h="322576">
                <a:tc>
                  <a:txBody>
                    <a:bodyPr/>
                    <a:lstStyle/>
                    <a:p>
                      <a:r>
                        <a:rPr lang="en-GB" sz="1600"/>
                        <a:t>Blyth Estuary</a:t>
                      </a:r>
                    </a:p>
                  </a:txBody>
                  <a:tcPr/>
                </a:tc>
                <a:tc>
                  <a:txBody>
                    <a:bodyPr/>
                    <a:lstStyle/>
                    <a:p>
                      <a:pPr algn="ctr"/>
                      <a:r>
                        <a:rPr lang="en-GB" sz="1600"/>
                        <a:t>1280 ha </a:t>
                      </a:r>
                    </a:p>
                  </a:txBody>
                  <a:tcPr/>
                </a:tc>
                <a:tc>
                  <a:txBody>
                    <a:bodyPr/>
                    <a:lstStyle/>
                    <a:p>
                      <a:pPr algn="ctr"/>
                      <a:r>
                        <a:rPr lang="en-GB" sz="1600" dirty="0"/>
                        <a:t>since 1200 </a:t>
                      </a:r>
                    </a:p>
                  </a:txBody>
                  <a:tcPr/>
                </a:tc>
                <a:extLst>
                  <a:ext uri="{0D108BD9-81ED-4DB2-BD59-A6C34878D82A}">
                    <a16:rowId xmlns:a16="http://schemas.microsoft.com/office/drawing/2014/main" val="10012"/>
                  </a:ext>
                </a:extLst>
              </a:tr>
              <a:tr h="322576">
                <a:tc>
                  <a:txBody>
                    <a:bodyPr/>
                    <a:lstStyle/>
                    <a:p>
                      <a:r>
                        <a:rPr lang="en-GB" sz="1600"/>
                        <a:t>Orwell Estuary</a:t>
                      </a:r>
                    </a:p>
                  </a:txBody>
                  <a:tcPr/>
                </a:tc>
                <a:tc>
                  <a:txBody>
                    <a:bodyPr/>
                    <a:lstStyle/>
                    <a:p>
                      <a:pPr algn="ctr"/>
                      <a:r>
                        <a:rPr lang="en-GB" sz="1600"/>
                        <a:t>980 ha </a:t>
                      </a:r>
                    </a:p>
                  </a:txBody>
                  <a:tcPr/>
                </a:tc>
                <a:tc>
                  <a:txBody>
                    <a:bodyPr/>
                    <a:lstStyle/>
                    <a:p>
                      <a:pPr algn="ctr"/>
                      <a:r>
                        <a:rPr lang="en-GB" sz="1600" dirty="0"/>
                        <a:t>since 1200 </a:t>
                      </a:r>
                    </a:p>
                  </a:txBody>
                  <a:tcPr/>
                </a:tc>
                <a:extLst>
                  <a:ext uri="{0D108BD9-81ED-4DB2-BD59-A6C34878D82A}">
                    <a16:rowId xmlns:a16="http://schemas.microsoft.com/office/drawing/2014/main" val="10013"/>
                  </a:ext>
                </a:extLst>
              </a:tr>
              <a:tr h="322576">
                <a:tc>
                  <a:txBody>
                    <a:bodyPr/>
                    <a:lstStyle/>
                    <a:p>
                      <a:r>
                        <a:rPr lang="en-GB" sz="1600"/>
                        <a:t>Southampton Water</a:t>
                      </a:r>
                    </a:p>
                  </a:txBody>
                  <a:tcPr/>
                </a:tc>
                <a:tc>
                  <a:txBody>
                    <a:bodyPr/>
                    <a:lstStyle/>
                    <a:p>
                      <a:pPr algn="ctr"/>
                      <a:r>
                        <a:rPr lang="en-GB" sz="1600"/>
                        <a:t>690 ha </a:t>
                      </a:r>
                    </a:p>
                  </a:txBody>
                  <a:tcPr/>
                </a:tc>
                <a:tc>
                  <a:txBody>
                    <a:bodyPr/>
                    <a:lstStyle/>
                    <a:p>
                      <a:pPr algn="ctr"/>
                      <a:r>
                        <a:rPr lang="en-GB" sz="1600" dirty="0"/>
                        <a:t>since 1830 </a:t>
                      </a:r>
                    </a:p>
                  </a:txBody>
                  <a:tcPr/>
                </a:tc>
                <a:extLst>
                  <a:ext uri="{0D108BD9-81ED-4DB2-BD59-A6C34878D82A}">
                    <a16:rowId xmlns:a16="http://schemas.microsoft.com/office/drawing/2014/main" val="10014"/>
                  </a:ext>
                </a:extLst>
              </a:tr>
              <a:tr h="322576">
                <a:tc>
                  <a:txBody>
                    <a:bodyPr/>
                    <a:lstStyle/>
                    <a:p>
                      <a:r>
                        <a:rPr lang="en-GB" sz="1600"/>
                        <a:t>Poole Harbour</a:t>
                      </a:r>
                    </a:p>
                  </a:txBody>
                  <a:tcPr/>
                </a:tc>
                <a:tc>
                  <a:txBody>
                    <a:bodyPr/>
                    <a:lstStyle/>
                    <a:p>
                      <a:pPr algn="ctr"/>
                      <a:r>
                        <a:rPr lang="en-GB" sz="1600"/>
                        <a:t>530 ha </a:t>
                      </a:r>
                    </a:p>
                  </a:txBody>
                  <a:tcPr/>
                </a:tc>
                <a:tc>
                  <a:txBody>
                    <a:bodyPr/>
                    <a:lstStyle/>
                    <a:p>
                      <a:pPr algn="ctr"/>
                      <a:r>
                        <a:rPr lang="en-GB" sz="1600" dirty="0"/>
                        <a:t>since 1807 </a:t>
                      </a:r>
                    </a:p>
                  </a:txBody>
                  <a:tcPr/>
                </a:tc>
                <a:extLst>
                  <a:ext uri="{0D108BD9-81ED-4DB2-BD59-A6C34878D82A}">
                    <a16:rowId xmlns:a16="http://schemas.microsoft.com/office/drawing/2014/main" val="10015"/>
                  </a:ext>
                </a:extLst>
              </a:tr>
              <a:tr h="322576">
                <a:tc>
                  <a:txBody>
                    <a:bodyPr/>
                    <a:lstStyle/>
                    <a:p>
                      <a:r>
                        <a:rPr lang="en-GB" sz="1600"/>
                        <a:t>Portsmouth Harbour</a:t>
                      </a:r>
                    </a:p>
                  </a:txBody>
                  <a:tcPr/>
                </a:tc>
                <a:tc>
                  <a:txBody>
                    <a:bodyPr/>
                    <a:lstStyle/>
                    <a:p>
                      <a:pPr algn="ctr"/>
                      <a:r>
                        <a:rPr lang="en-GB" sz="1600"/>
                        <a:t>490 ha </a:t>
                      </a:r>
                    </a:p>
                  </a:txBody>
                  <a:tcPr/>
                </a:tc>
                <a:tc>
                  <a:txBody>
                    <a:bodyPr/>
                    <a:lstStyle/>
                    <a:p>
                      <a:pPr algn="ctr"/>
                      <a:r>
                        <a:rPr lang="en-GB" sz="1600" dirty="0"/>
                        <a:t>since 1540 </a:t>
                      </a:r>
                    </a:p>
                  </a:txBody>
                  <a:tcPr/>
                </a:tc>
                <a:extLst>
                  <a:ext uri="{0D108BD9-81ED-4DB2-BD59-A6C34878D82A}">
                    <a16:rowId xmlns:a16="http://schemas.microsoft.com/office/drawing/2014/main" val="10016"/>
                  </a:ext>
                </a:extLst>
              </a:tr>
              <a:tr h="322576">
                <a:tc>
                  <a:txBody>
                    <a:bodyPr/>
                    <a:lstStyle/>
                    <a:p>
                      <a:r>
                        <a:rPr lang="en-GB" sz="1600"/>
                        <a:t>Mersey Estuary</a:t>
                      </a:r>
                    </a:p>
                  </a:txBody>
                  <a:tcPr/>
                </a:tc>
                <a:tc>
                  <a:txBody>
                    <a:bodyPr/>
                    <a:lstStyle/>
                    <a:p>
                      <a:pPr algn="ctr"/>
                      <a:r>
                        <a:rPr lang="en-GB" sz="1600"/>
                        <a:t>490 ha </a:t>
                      </a:r>
                    </a:p>
                  </a:txBody>
                  <a:tcPr/>
                </a:tc>
                <a:tc>
                  <a:txBody>
                    <a:bodyPr/>
                    <a:lstStyle/>
                    <a:p>
                      <a:pPr algn="ctr"/>
                      <a:r>
                        <a:rPr lang="en-GB" sz="1600" dirty="0"/>
                        <a:t>1800-1900 </a:t>
                      </a:r>
                    </a:p>
                  </a:txBody>
                  <a:tcPr/>
                </a:tc>
                <a:extLst>
                  <a:ext uri="{0D108BD9-81ED-4DB2-BD59-A6C34878D82A}">
                    <a16:rowId xmlns:a16="http://schemas.microsoft.com/office/drawing/2014/main" val="10017"/>
                  </a:ext>
                </a:extLst>
              </a:tr>
              <a:tr h="322576">
                <a:tc>
                  <a:txBody>
                    <a:bodyPr/>
                    <a:lstStyle/>
                    <a:p>
                      <a:r>
                        <a:rPr lang="en-GB" sz="1600" b="1"/>
                        <a:t>Total</a:t>
                      </a:r>
                      <a:endParaRPr lang="en-GB" sz="1600"/>
                    </a:p>
                  </a:txBody>
                  <a:tcPr/>
                </a:tc>
                <a:tc>
                  <a:txBody>
                    <a:bodyPr/>
                    <a:lstStyle/>
                    <a:p>
                      <a:pPr algn="ctr"/>
                      <a:r>
                        <a:rPr lang="en-GB" sz="1600" b="1" dirty="0"/>
                        <a:t>91250 ha</a:t>
                      </a:r>
                      <a:r>
                        <a:rPr lang="en-GB" sz="1600" dirty="0"/>
                        <a:t> </a:t>
                      </a:r>
                    </a:p>
                  </a:txBody>
                  <a:tcPr/>
                </a:tc>
                <a:tc>
                  <a:txBody>
                    <a:bodyPr/>
                    <a:lstStyle/>
                    <a:p>
                      <a:pPr algn="ctr"/>
                      <a:r>
                        <a:rPr lang="en-GB" sz="1600" dirty="0"/>
                        <a:t> </a:t>
                      </a:r>
                    </a:p>
                  </a:txBody>
                  <a:tcPr/>
                </a:tc>
                <a:extLst>
                  <a:ext uri="{0D108BD9-81ED-4DB2-BD59-A6C34878D82A}">
                    <a16:rowId xmlns:a16="http://schemas.microsoft.com/office/drawing/2014/main" val="10018"/>
                  </a:ext>
                </a:extLst>
              </a:tr>
            </a:tbl>
          </a:graphicData>
        </a:graphic>
      </p:graphicFrame>
      <p:sp>
        <p:nvSpPr>
          <p:cNvPr id="2" name="Title 1"/>
          <p:cNvSpPr>
            <a:spLocks noGrp="1"/>
          </p:cNvSpPr>
          <p:nvPr>
            <p:ph type="title"/>
          </p:nvPr>
        </p:nvSpPr>
        <p:spPr>
          <a:xfrm rot="16200000">
            <a:off x="-1839149" y="3761052"/>
            <a:ext cx="4941168" cy="1252728"/>
          </a:xfrm>
        </p:spPr>
        <p:txBody>
          <a:bodyPr>
            <a:normAutofit fontScale="90000"/>
          </a:bodyPr>
          <a:lstStyle/>
          <a:p>
            <a:r>
              <a:rPr lang="en-GB" dirty="0">
                <a:solidFill>
                  <a:schemeClr val="tx2">
                    <a:lumMod val="60000"/>
                    <a:lumOff val="40000"/>
                  </a:schemeClr>
                </a:solidFill>
              </a:rPr>
              <a:t>Habitat Loss in the UK</a:t>
            </a:r>
          </a:p>
        </p:txBody>
      </p:sp>
    </p:spTree>
    <p:extLst>
      <p:ext uri="{BB962C8B-B14F-4D97-AF65-F5344CB8AC3E}">
        <p14:creationId xmlns:p14="http://schemas.microsoft.com/office/powerpoint/2010/main" val="2925857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7A82E5F-2F65-49AF-A4C0-94F0B625AC3D}"/>
              </a:ext>
            </a:extLst>
          </p:cNvPr>
          <p:cNvSpPr>
            <a:spLocks noGrp="1"/>
          </p:cNvSpPr>
          <p:nvPr>
            <p:ph idx="1"/>
          </p:nvPr>
        </p:nvSpPr>
        <p:spPr/>
        <p:txBody>
          <a:bodyPr/>
          <a:lstStyle/>
          <a:p>
            <a:endParaRPr lang="en-GB" dirty="0"/>
          </a:p>
        </p:txBody>
      </p:sp>
      <p:sp>
        <p:nvSpPr>
          <p:cNvPr id="3" name="Title 2">
            <a:extLst>
              <a:ext uri="{FF2B5EF4-FFF2-40B4-BE49-F238E27FC236}">
                <a16:creationId xmlns:a16="http://schemas.microsoft.com/office/drawing/2014/main" id="{DB461C7D-A765-451E-9B31-AC156B3E7D67}"/>
              </a:ext>
            </a:extLst>
          </p:cNvPr>
          <p:cNvSpPr>
            <a:spLocks noGrp="1"/>
          </p:cNvSpPr>
          <p:nvPr>
            <p:ph type="title"/>
          </p:nvPr>
        </p:nvSpPr>
        <p:spPr>
          <a:xfrm>
            <a:off x="539552" y="476672"/>
            <a:ext cx="8352928" cy="1252728"/>
          </a:xfrm>
        </p:spPr>
        <p:txBody>
          <a:bodyPr>
            <a:normAutofit fontScale="90000"/>
          </a:bodyPr>
          <a:lstStyle/>
          <a:p>
            <a:r>
              <a:rPr lang="en-GB" dirty="0"/>
              <a:t>We can all learn from this. </a:t>
            </a:r>
            <a:br>
              <a:rPr lang="en-GB" dirty="0"/>
            </a:br>
            <a:r>
              <a:rPr lang="en-GB" sz="3100" dirty="0"/>
              <a:t>Decisions that are sustainable need to find the middle ground.</a:t>
            </a:r>
            <a:endParaRPr lang="en-GB" dirty="0"/>
          </a:p>
        </p:txBody>
      </p:sp>
      <p:pic>
        <p:nvPicPr>
          <p:cNvPr id="5" name="Picture 4">
            <a:extLst>
              <a:ext uri="{FF2B5EF4-FFF2-40B4-BE49-F238E27FC236}">
                <a16:creationId xmlns:a16="http://schemas.microsoft.com/office/drawing/2014/main" id="{FEA3707E-B303-4889-BE16-2E3CC230B53B}"/>
              </a:ext>
            </a:extLst>
          </p:cNvPr>
          <p:cNvPicPr>
            <a:picLocks noChangeAspect="1"/>
          </p:cNvPicPr>
          <p:nvPr/>
        </p:nvPicPr>
        <p:blipFill>
          <a:blip r:embed="rId2"/>
          <a:stretch>
            <a:fillRect/>
          </a:stretch>
        </p:blipFill>
        <p:spPr>
          <a:xfrm>
            <a:off x="872067" y="1982831"/>
            <a:ext cx="7652573" cy="3450697"/>
          </a:xfrm>
          <a:prstGeom prst="rect">
            <a:avLst/>
          </a:prstGeom>
        </p:spPr>
      </p:pic>
    </p:spTree>
    <p:extLst>
      <p:ext uri="{BB962C8B-B14F-4D97-AF65-F5344CB8AC3E}">
        <p14:creationId xmlns:p14="http://schemas.microsoft.com/office/powerpoint/2010/main" val="1645580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260648"/>
            <a:ext cx="7772400" cy="1143000"/>
          </a:xfrm>
        </p:spPr>
        <p:txBody>
          <a:bodyPr/>
          <a:lstStyle/>
          <a:p>
            <a:endParaRPr lang="en-GB" dirty="0">
              <a:solidFill>
                <a:schemeClr val="bg2"/>
              </a:solidFill>
            </a:endParaRP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5796136" y="2420494"/>
            <a:ext cx="3089189" cy="4114800"/>
          </a:xfrm>
          <a:noFill/>
          <a:ln/>
        </p:spPr>
      </p:pic>
      <p:sp>
        <p:nvSpPr>
          <p:cNvPr id="5124" name="Rectangle 4"/>
          <p:cNvSpPr>
            <a:spLocks noGrp="1" noChangeArrowheads="1"/>
          </p:cNvSpPr>
          <p:nvPr>
            <p:ph type="body" sz="half" idx="2"/>
          </p:nvPr>
        </p:nvSpPr>
        <p:spPr>
          <a:xfrm>
            <a:off x="1259632" y="404664"/>
            <a:ext cx="6840760" cy="1328936"/>
          </a:xfrm>
        </p:spPr>
        <p:txBody>
          <a:bodyPr>
            <a:normAutofit lnSpcReduction="10000"/>
          </a:bodyPr>
          <a:lstStyle/>
          <a:p>
            <a:pPr algn="ctr">
              <a:buFontTx/>
              <a:buNone/>
            </a:pPr>
            <a:r>
              <a:rPr lang="en-GB" sz="2800" dirty="0"/>
              <a:t>	The case of East Anglia</a:t>
            </a:r>
          </a:p>
          <a:p>
            <a:pPr algn="ctr">
              <a:buFontTx/>
              <a:buNone/>
            </a:pPr>
            <a:r>
              <a:rPr lang="en-GB" sz="2800" dirty="0"/>
              <a:t>The rear of the houses at Beach Road, </a:t>
            </a:r>
            <a:r>
              <a:rPr lang="en-GB" sz="2800" dirty="0" err="1"/>
              <a:t>Happisburgh</a:t>
            </a:r>
            <a:r>
              <a:rPr lang="en-GB" sz="2800" dirty="0"/>
              <a:t> near </a:t>
            </a:r>
            <a:r>
              <a:rPr lang="en-GB" sz="2800" dirty="0" err="1"/>
              <a:t>Whimpwell</a:t>
            </a:r>
            <a:r>
              <a:rPr lang="en-GB" sz="2800" dirty="0"/>
              <a:t>.  </a:t>
            </a:r>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pic>
        <p:nvPicPr>
          <p:cNvPr id="2" name="Picture 1">
            <a:extLst>
              <a:ext uri="{FF2B5EF4-FFF2-40B4-BE49-F238E27FC236}">
                <a16:creationId xmlns:a16="http://schemas.microsoft.com/office/drawing/2014/main" id="{39DDD515-B4F7-40CF-9FF5-7620D0F2654C}"/>
              </a:ext>
            </a:extLst>
          </p:cNvPr>
          <p:cNvPicPr>
            <a:picLocks noChangeAspect="1"/>
          </p:cNvPicPr>
          <p:nvPr/>
        </p:nvPicPr>
        <p:blipFill>
          <a:blip r:embed="rId4"/>
          <a:stretch>
            <a:fillRect/>
          </a:stretch>
        </p:blipFill>
        <p:spPr>
          <a:xfrm>
            <a:off x="86048" y="92894"/>
            <a:ext cx="1201016" cy="1310754"/>
          </a:xfrm>
          <a:prstGeom prst="rect">
            <a:avLst/>
          </a:prstGeom>
        </p:spPr>
      </p:pic>
    </p:spTree>
  </p:cSld>
  <p:clrMapOvr>
    <a:masterClrMapping/>
  </p:clrMapOvr>
  <p:transition spd="med">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10" name="Title 9"/>
          <p:cNvSpPr>
            <a:spLocks noGrp="1"/>
          </p:cNvSpPr>
          <p:nvPr>
            <p:ph type="title"/>
          </p:nvPr>
        </p:nvSpPr>
        <p:spPr/>
        <p:txBody>
          <a:bodyPr/>
          <a:lstStyle/>
          <a:p>
            <a:endParaRPr lang="en-GB"/>
          </a:p>
        </p:txBody>
      </p:sp>
      <p:sp>
        <p:nvSpPr>
          <p:cNvPr id="9" name="Text Placeholder 8"/>
          <p:cNvSpPr>
            <a:spLocks noGrp="1"/>
          </p:cNvSpPr>
          <p:nvPr>
            <p:ph type="body" sz="half" idx="2"/>
          </p:nvPr>
        </p:nvSpPr>
        <p:spPr/>
        <p:txBody>
          <a:bodyPr/>
          <a:lstStyle/>
          <a:p>
            <a:endParaRPr lang="en-GB"/>
          </a:p>
        </p:txBody>
      </p:sp>
      <p:pic>
        <p:nvPicPr>
          <p:cNvPr id="2" name="Picture 1">
            <a:extLst>
              <a:ext uri="{FF2B5EF4-FFF2-40B4-BE49-F238E27FC236}">
                <a16:creationId xmlns:a16="http://schemas.microsoft.com/office/drawing/2014/main" id="{73D9DED9-4150-4F63-A26E-2E0F6295CA1C}"/>
              </a:ext>
            </a:extLst>
          </p:cNvPr>
          <p:cNvPicPr>
            <a:picLocks noChangeAspect="1"/>
          </p:cNvPicPr>
          <p:nvPr/>
        </p:nvPicPr>
        <p:blipFill>
          <a:blip r:embed="rId5"/>
          <a:stretch>
            <a:fillRect/>
          </a:stretch>
        </p:blipFill>
        <p:spPr>
          <a:xfrm>
            <a:off x="323527" y="260648"/>
            <a:ext cx="3020315" cy="1944216"/>
          </a:xfrm>
          <a:prstGeom prst="rect">
            <a:avLst/>
          </a:prstGeom>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496944" cy="1252728"/>
          </a:xfrm>
        </p:spPr>
        <p:txBody>
          <a:bodyPr>
            <a:normAutofit fontScale="90000"/>
          </a:bodyPr>
          <a:lstStyle/>
          <a:p>
            <a:r>
              <a:rPr lang="en-GB" dirty="0"/>
              <a:t>Time</a:t>
            </a:r>
            <a:br>
              <a:rPr lang="en-GB" dirty="0"/>
            </a:br>
            <a:r>
              <a:rPr lang="en-GB" sz="2700" dirty="0"/>
              <a:t>(Read </a:t>
            </a:r>
            <a:r>
              <a:rPr lang="en-GB" sz="2700" dirty="0" err="1"/>
              <a:t>Tebboth</a:t>
            </a:r>
            <a:r>
              <a:rPr lang="en-GB" sz="2700" dirty="0"/>
              <a:t>, 2013 Adapting to coastal change (2 pages)</a:t>
            </a:r>
          </a:p>
        </p:txBody>
      </p:sp>
      <p:pic>
        <p:nvPicPr>
          <p:cNvPr id="1026" name="Picture 2" descr="http://geographydirections.files.wordpress.com/2013/06/happisburgh-coast-lin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33" y="2636912"/>
            <a:ext cx="9167309" cy="422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703" y="2147664"/>
            <a:ext cx="5616624" cy="461665"/>
          </a:xfrm>
          <a:prstGeom prst="rect">
            <a:avLst/>
          </a:prstGeom>
          <a:noFill/>
        </p:spPr>
        <p:txBody>
          <a:bodyPr wrap="square" rtlCol="0">
            <a:spAutoFit/>
          </a:bodyPr>
          <a:lstStyle/>
          <a:p>
            <a:r>
              <a:rPr lang="en-GB" sz="1200" dirty="0"/>
              <a:t>http://blog.geographydirections.com/2013/11/01/adapting-to-coastal-change-understanding-different-points-of-view-in-coastal-erosion-management/</a:t>
            </a:r>
          </a:p>
        </p:txBody>
      </p:sp>
    </p:spTree>
    <p:extLst>
      <p:ext uri="{BB962C8B-B14F-4D97-AF65-F5344CB8AC3E}">
        <p14:creationId xmlns:p14="http://schemas.microsoft.com/office/powerpoint/2010/main" val="37818472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404664"/>
            <a:ext cx="8712967" cy="6336704"/>
          </a:xfrm>
        </p:spPr>
        <p:txBody>
          <a:bodyPr>
            <a:normAutofit fontScale="70000" lnSpcReduction="20000"/>
          </a:bodyPr>
          <a:lstStyle/>
          <a:p>
            <a:r>
              <a:rPr lang="en-GB" sz="2900" dirty="0" err="1">
                <a:solidFill>
                  <a:srgbClr val="FFFF00"/>
                </a:solidFill>
              </a:rPr>
              <a:t>Tebboth</a:t>
            </a:r>
            <a:r>
              <a:rPr lang="en-GB" sz="2900" dirty="0">
                <a:solidFill>
                  <a:srgbClr val="FFFF00"/>
                </a:solidFill>
              </a:rPr>
              <a:t>, M. (2013) Understanding intractable environmental policy conflicts: the case of the village that would not fall quietly into the sea.  </a:t>
            </a:r>
            <a:r>
              <a:rPr lang="en-GB" sz="2900" i="1" dirty="0">
                <a:solidFill>
                  <a:srgbClr val="FFFF00"/>
                </a:solidFill>
              </a:rPr>
              <a:t>The Geographical Journal . ABSTRACT</a:t>
            </a:r>
          </a:p>
          <a:p>
            <a:endParaRPr lang="en-GB" i="1" dirty="0"/>
          </a:p>
          <a:p>
            <a:endParaRPr lang="en-GB" i="1" dirty="0"/>
          </a:p>
          <a:p>
            <a:endParaRPr lang="en-GB" i="1" dirty="0"/>
          </a:p>
          <a:p>
            <a:endParaRPr lang="en-GB" i="1" dirty="0"/>
          </a:p>
          <a:p>
            <a:r>
              <a:rPr lang="en-GB" dirty="0"/>
              <a:t>Coastal erosion is an emotive issue with deeply held views that are often resistant to consensual approaches to identify mutually acceptable solutions. Using the village of </a:t>
            </a:r>
            <a:r>
              <a:rPr lang="en-GB" dirty="0" err="1"/>
              <a:t>Happisburgh</a:t>
            </a:r>
            <a:r>
              <a:rPr lang="en-GB" dirty="0"/>
              <a:t> on the East Anglian coast in England as a case study, this research analyses how the issue of coastal erosion has been framed and whether the presence of different frames acts as a barrier to building consensus between stakeholders. The study uses Frame Theory and Cultural Theory to understand how the UK Government and the Coastal Concern Action Group (CCAG), a local pressure group based in </a:t>
            </a:r>
            <a:r>
              <a:rPr lang="en-GB" dirty="0" err="1"/>
              <a:t>Happisburgh</a:t>
            </a:r>
            <a:r>
              <a:rPr lang="en-GB" dirty="0"/>
              <a:t>, communicate and perceive the issue of coastal erosion. Additionally, the study explores whether the different ways of understanding coastal erosion resonate within the community itself. A multi-method approach was used (policy discourse and media frame analysis) to identify the dominant framings of coastal erosion. The resonance of these frames was tested within the community of </a:t>
            </a:r>
            <a:r>
              <a:rPr lang="en-GB" dirty="0" err="1"/>
              <a:t>Happisburgh</a:t>
            </a:r>
            <a:r>
              <a:rPr lang="en-GB" dirty="0"/>
              <a:t> through a questionnaire with follow-up focus groups. The study revealed that the Government discourse of coastal erosion shares many of the characteristics associated with Cultural Theory's hierarchical worldview. Conversely, CCAG's discourse can be likened to the egalitarian position. The community of </a:t>
            </a:r>
            <a:r>
              <a:rPr lang="en-GB" dirty="0" err="1"/>
              <a:t>Happisburgh</a:t>
            </a:r>
            <a:r>
              <a:rPr lang="en-GB" dirty="0"/>
              <a:t> was found to strongly agree with the discourse that is representative of an egalitarian worldview. Furthermore, there was an increased uniformity of views regarding coastal erosion compared with attitudes towards nature more generally. The study concludes that different framings act as a barrier to building consensus. Efforts should be made to develop governance solutions to tackle the explicit disagreements (revealed in this study) whilst acknowledging the more implicit origins of these differences.</a:t>
            </a:r>
          </a:p>
        </p:txBody>
      </p:sp>
    </p:spTree>
    <p:extLst>
      <p:ext uri="{BB962C8B-B14F-4D97-AF65-F5344CB8AC3E}">
        <p14:creationId xmlns:p14="http://schemas.microsoft.com/office/powerpoint/2010/main" val="13477362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a:t>SMP (Shoreline Management Plan)</a:t>
            </a:r>
            <a:br>
              <a:rPr lang="en-GB" dirty="0"/>
            </a:br>
            <a:endParaRPr lang="en-GB" dirty="0"/>
          </a:p>
        </p:txBody>
      </p:sp>
      <p:sp>
        <p:nvSpPr>
          <p:cNvPr id="5" name="Rectangle 4"/>
          <p:cNvSpPr/>
          <p:nvPr/>
        </p:nvSpPr>
        <p:spPr>
          <a:xfrm>
            <a:off x="179512" y="2348880"/>
            <a:ext cx="6192688" cy="4247317"/>
          </a:xfrm>
          <a:prstGeom prst="rect">
            <a:avLst/>
          </a:prstGeom>
        </p:spPr>
        <p:txBody>
          <a:bodyPr wrap="square">
            <a:spAutoFit/>
          </a:bodyPr>
          <a:lstStyle/>
          <a:p>
            <a:pPr marL="285750" indent="-285750" algn="just">
              <a:buFont typeface="Arial" panose="020B0604020202020204" pitchFamily="34" charset="0"/>
              <a:buChar char="•"/>
            </a:pPr>
            <a:r>
              <a:rPr lang="en-US" b="1" dirty="0">
                <a:solidFill>
                  <a:srgbClr val="00B050"/>
                </a:solidFill>
                <a:cs typeface="Times New Roman" charset="0"/>
              </a:rPr>
              <a:t>Coastal sediment department are open and closed (Davies (1974)</a:t>
            </a:r>
          </a:p>
          <a:p>
            <a:pPr marL="285750" indent="-285750" algn="just">
              <a:buFont typeface="Arial" panose="020B0604020202020204" pitchFamily="34" charset="0"/>
              <a:buChar char="•"/>
            </a:pPr>
            <a:r>
              <a:rPr lang="en-US" b="1" dirty="0">
                <a:solidFill>
                  <a:srgbClr val="00B050"/>
                </a:solidFill>
                <a:cs typeface="Times New Roman" charset="0"/>
              </a:rPr>
              <a:t>Coastal cells conceived by Carter (1988) </a:t>
            </a:r>
          </a:p>
          <a:p>
            <a:pPr marL="285750" indent="-285750" algn="just">
              <a:buFont typeface="Arial" panose="020B0604020202020204" pitchFamily="34" charset="0"/>
              <a:buChar char="•"/>
            </a:pPr>
            <a:r>
              <a:rPr lang="en-US" b="1" dirty="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p>
          <a:p>
            <a:pPr marL="285750" indent="-285750" algn="just">
              <a:buFont typeface="Arial" panose="020B0604020202020204" pitchFamily="34" charset="0"/>
              <a:buChar char="•"/>
            </a:pPr>
            <a:r>
              <a:rPr lang="en-US" b="1" dirty="0">
                <a:solidFill>
                  <a:srgbClr val="00B050"/>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rgbClr val="00B050"/>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6372200" y="2651000"/>
            <a:ext cx="2724537" cy="3658319"/>
          </a:xfrm>
          <a:prstGeom prst="rect">
            <a:avLst/>
          </a:prstGeom>
          <a:noFill/>
        </p:spPr>
      </p:pic>
    </p:spTree>
  </p:cSld>
  <p:clrMapOvr>
    <a:masterClrMapping/>
  </p:clrMapOvr>
  <p:transition spd="med">
    <p:fade thruBlk="1"/>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0000" lnSpcReduction="20000"/>
          </a:bodyPr>
          <a:lstStyle/>
          <a:p>
            <a:pPr marL="457200" lvl="0" indent="-457200">
              <a:buFont typeface="+mj-lt"/>
              <a:buAutoNum type="arabicPeriod"/>
              <a:defRPr/>
            </a:pPr>
            <a:r>
              <a:rPr lang="en-GB" dirty="0">
                <a:solidFill>
                  <a:srgbClr val="00B050"/>
                </a:solidFill>
              </a:rPr>
              <a:t>No active intervention</a:t>
            </a:r>
            <a:r>
              <a:rPr lang="en-GB" dirty="0">
                <a:solidFill>
                  <a:schemeClr val="tx2">
                    <a:lumMod val="75000"/>
                  </a:schemeClr>
                </a:solidFill>
              </a:rPr>
              <a:t>: undeveloped coasts </a:t>
            </a:r>
            <a:r>
              <a:rPr lang="en-GB" i="1" dirty="0">
                <a:solidFill>
                  <a:schemeClr val="tx2">
                    <a:lumMod val="75000"/>
                  </a:schemeClr>
                </a:solidFill>
              </a:rPr>
              <a:t>Needs low value and limited interest </a:t>
            </a:r>
          </a:p>
          <a:p>
            <a:pPr marL="457200" lvl="0" indent="-457200">
              <a:buFont typeface="+mj-lt"/>
              <a:buAutoNum type="arabicPeriod"/>
              <a:defRPr/>
            </a:pPr>
            <a:r>
              <a:rPr lang="en-GB" dirty="0">
                <a:solidFill>
                  <a:srgbClr val="00B050"/>
                </a:solidFill>
              </a:rPr>
              <a:t>Managed alignment</a:t>
            </a:r>
            <a:r>
              <a:rPr lang="en-GB" dirty="0">
                <a:solidFill>
                  <a:schemeClr val="tx2">
                    <a:lumMod val="75000"/>
                  </a:schemeClr>
                </a:solidFill>
              </a:rPr>
              <a:t>: relocation of communities/industry and strict planning restrictions.  Comparatively low risk &amp; no protection costs.  But high initial econ. &amp; social cost.  </a:t>
            </a:r>
            <a:r>
              <a:rPr lang="en-GB" i="1" dirty="0">
                <a:solidFill>
                  <a:schemeClr val="tx2">
                    <a:lumMod val="75000"/>
                  </a:schemeClr>
                </a:solidFill>
              </a:rPr>
              <a:t>Needs strong govt and legislation</a:t>
            </a:r>
          </a:p>
          <a:p>
            <a:pPr marL="457200" lvl="0" indent="-457200">
              <a:buFont typeface="+mj-lt"/>
              <a:buAutoNum type="arabicPeriod"/>
              <a:defRPr/>
            </a:pPr>
            <a:r>
              <a:rPr lang="en-GB" dirty="0">
                <a:solidFill>
                  <a:srgbClr val="00B050"/>
                </a:solidFill>
              </a:rPr>
              <a:t>Accommodation</a:t>
            </a:r>
            <a:r>
              <a:rPr lang="en-GB" dirty="0">
                <a:solidFill>
                  <a:schemeClr val="tx2">
                    <a:lumMod val="75000"/>
                  </a:schemeClr>
                </a:solidFill>
              </a:rPr>
              <a:t>:  Adapting to impacts </a:t>
            </a:r>
            <a:r>
              <a:rPr lang="en-GB" dirty="0" err="1">
                <a:solidFill>
                  <a:schemeClr val="tx2">
                    <a:lumMod val="75000"/>
                  </a:schemeClr>
                </a:solidFill>
              </a:rPr>
              <a:t>eg</a:t>
            </a:r>
            <a:r>
              <a:rPr lang="en-GB" dirty="0">
                <a:solidFill>
                  <a:schemeClr val="tx2">
                    <a:lumMod val="75000"/>
                  </a:schemeClr>
                </a:solidFill>
              </a:rPr>
              <a:t> rising buildings, flood warning systems &amp;drainage.  Changing activities </a:t>
            </a:r>
            <a:r>
              <a:rPr lang="en-GB" dirty="0" err="1">
                <a:solidFill>
                  <a:schemeClr val="tx2">
                    <a:lumMod val="75000"/>
                  </a:schemeClr>
                </a:solidFill>
              </a:rPr>
              <a:t>eg</a:t>
            </a:r>
            <a:r>
              <a:rPr lang="en-GB" dirty="0">
                <a:solidFill>
                  <a:schemeClr val="tx2">
                    <a:lumMod val="75000"/>
                  </a:schemeClr>
                </a:solidFill>
              </a:rPr>
              <a:t> types of agrarian economies.  </a:t>
            </a:r>
            <a:r>
              <a:rPr lang="en-GB" i="1" dirty="0">
                <a:solidFill>
                  <a:schemeClr val="tx2">
                    <a:lumMod val="75000"/>
                  </a:schemeClr>
                </a:solidFill>
              </a:rPr>
              <a:t>Needs high levels of organisation and community participation</a:t>
            </a:r>
          </a:p>
          <a:p>
            <a:pPr marL="457200" lvl="0" indent="-457200">
              <a:buFont typeface="+mj-lt"/>
              <a:buAutoNum type="arabicPeriod"/>
              <a:defRPr/>
            </a:pPr>
            <a:r>
              <a:rPr lang="en-GB" dirty="0">
                <a:solidFill>
                  <a:srgbClr val="00B050"/>
                </a:solidFill>
              </a:rPr>
              <a:t>Hold the line</a:t>
            </a:r>
            <a:r>
              <a:rPr lang="en-GB" dirty="0">
                <a:solidFill>
                  <a:schemeClr val="tx2">
                    <a:lumMod val="75000"/>
                  </a:schemeClr>
                </a:solidFill>
              </a:rPr>
              <a:t>: physical protection.  Hard engineering </a:t>
            </a:r>
            <a:r>
              <a:rPr lang="en-GB" dirty="0" err="1">
                <a:solidFill>
                  <a:schemeClr val="tx2">
                    <a:lumMod val="75000"/>
                  </a:schemeClr>
                </a:solidFill>
              </a:rPr>
              <a:t>eg</a:t>
            </a:r>
            <a:r>
              <a:rPr lang="en-GB" dirty="0">
                <a:solidFill>
                  <a:schemeClr val="tx2">
                    <a:lumMod val="75000"/>
                  </a:schemeClr>
                </a:solidFill>
              </a:rPr>
              <a:t> sea walls Soft engineering </a:t>
            </a:r>
            <a:r>
              <a:rPr lang="en-GB" dirty="0" err="1">
                <a:solidFill>
                  <a:schemeClr val="tx2">
                    <a:lumMod val="75000"/>
                  </a:schemeClr>
                </a:solidFill>
              </a:rPr>
              <a:t>eg</a:t>
            </a:r>
            <a:r>
              <a:rPr lang="en-GB" dirty="0">
                <a:solidFill>
                  <a:schemeClr val="tx2">
                    <a:lumMod val="75000"/>
                  </a:schemeClr>
                </a:solidFill>
              </a:rPr>
              <a:t> beach nourishment.  Social, economic and political advantages but linked to £value. </a:t>
            </a:r>
            <a:r>
              <a:rPr lang="en-GB" i="1" dirty="0">
                <a:solidFill>
                  <a:schemeClr val="tx2">
                    <a:lumMod val="75000"/>
                  </a:schemeClr>
                </a:solidFill>
              </a:rPr>
              <a:t>Needs economic, social and political viability</a:t>
            </a:r>
          </a:p>
          <a:p>
            <a:pPr lvl="0">
              <a:defRPr/>
            </a:pPr>
            <a:endParaRPr lang="en-GB" i="1" dirty="0">
              <a:solidFill>
                <a:schemeClr val="tx2">
                  <a:lumMod val="75000"/>
                </a:schemeClr>
              </a:solidFill>
            </a:endParaRPr>
          </a:p>
          <a:p>
            <a:pPr lvl="0">
              <a:defRPr/>
            </a:pPr>
            <a:r>
              <a:rPr lang="en-GB" dirty="0">
                <a:solidFill>
                  <a:srgbClr val="00B050"/>
                </a:solidFill>
              </a:rPr>
              <a:t>EXERCISE</a:t>
            </a:r>
          </a:p>
          <a:p>
            <a:pPr lvl="0">
              <a:defRPr/>
            </a:pPr>
            <a:r>
              <a:rPr lang="en-GB" dirty="0">
                <a:solidFill>
                  <a:srgbClr val="00B05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a:t>Geomorphologically</a:t>
            </a:r>
            <a:r>
              <a:rPr lang="en-GB" dirty="0"/>
              <a:t> sustainable (</a:t>
            </a:r>
            <a:r>
              <a:rPr lang="en-GB" dirty="0" err="1"/>
              <a:t>Masselink</a:t>
            </a:r>
            <a:r>
              <a:rPr lang="en-GB" dirty="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Coastal conservation</a:t>
            </a:r>
          </a:p>
        </p:txBody>
      </p:sp>
      <p:sp>
        <p:nvSpPr>
          <p:cNvPr id="4" name="Text Placeholder 3"/>
          <p:cNvSpPr>
            <a:spLocks noGrp="1"/>
          </p:cNvSpPr>
          <p:nvPr>
            <p:ph type="body" sz="half" idx="2"/>
          </p:nvPr>
        </p:nvSpPr>
        <p:spPr>
          <a:xfrm>
            <a:off x="683568" y="2636912"/>
            <a:ext cx="7702624" cy="4114800"/>
          </a:xfrm>
        </p:spPr>
        <p:txBody>
          <a:bodyPr>
            <a:normAutofit/>
          </a:bodyPr>
          <a:lstStyle/>
          <a:p>
            <a:pPr>
              <a:buNone/>
            </a:pPr>
            <a:r>
              <a:rPr lang="en-GB" sz="1600" b="1" dirty="0">
                <a:latin typeface="Calibri" pitchFamily="34" charset="0"/>
                <a:cs typeface="Calibri" pitchFamily="34" charset="0"/>
              </a:rPr>
              <a:t>Exercise</a:t>
            </a:r>
          </a:p>
          <a:p>
            <a:pPr marL="457200" indent="-457200">
              <a:buFont typeface="+mj-lt"/>
              <a:buAutoNum type="arabicPeriod"/>
            </a:pPr>
            <a:r>
              <a:rPr lang="en-US" sz="1600" b="1" dirty="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600" dirty="0">
                <a:latin typeface="Calibri" pitchFamily="34" charset="0"/>
                <a:cs typeface="Calibri" pitchFamily="34" charset="0"/>
                <a:hlinkClick r:id="rId2"/>
              </a:rPr>
              <a:t>http://www.youtube.com/watch?v=qvcw_petP2w</a:t>
            </a:r>
            <a:r>
              <a:rPr lang="en-US" sz="1600" dirty="0">
                <a:latin typeface="Calibri" pitchFamily="34" charset="0"/>
                <a:cs typeface="Calibri" pitchFamily="34" charset="0"/>
              </a:rPr>
              <a:t> 13mins</a:t>
            </a:r>
          </a:p>
          <a:p>
            <a:pPr marL="457200" indent="-457200">
              <a:buFont typeface="+mj-lt"/>
              <a:buAutoNum type="arabicPeriod"/>
            </a:pPr>
            <a:r>
              <a:rPr lang="en-GB" sz="1600" b="1" dirty="0">
                <a:solidFill>
                  <a:schemeClr val="tx1"/>
                </a:solidFill>
                <a:latin typeface="Calibri" pitchFamily="34" charset="0"/>
                <a:cs typeface="Calibri" pitchFamily="34" charset="0"/>
              </a:rPr>
              <a:t>ICZM interview with Dr. Peter </a:t>
            </a:r>
            <a:r>
              <a:rPr lang="en-GB" sz="1600" b="1" dirty="0" err="1">
                <a:solidFill>
                  <a:schemeClr val="tx1"/>
                </a:solidFill>
                <a:latin typeface="Calibri" pitchFamily="34" charset="0"/>
                <a:cs typeface="Calibri" pitchFamily="34" charset="0"/>
              </a:rPr>
              <a:t>Burbridge</a:t>
            </a:r>
            <a:r>
              <a:rPr lang="en-GB" sz="1600" b="1" dirty="0">
                <a:solidFill>
                  <a:schemeClr val="tx1"/>
                </a:solidFill>
                <a:latin typeface="Calibri" pitchFamily="34" charset="0"/>
                <a:cs typeface="Calibri" pitchFamily="34" charset="0"/>
              </a:rPr>
              <a:t>  (Newcastle University, 2012) 20 </a:t>
            </a:r>
            <a:r>
              <a:rPr lang="en-GB" sz="1600" b="1" dirty="0" err="1">
                <a:solidFill>
                  <a:schemeClr val="tx1"/>
                </a:solidFill>
                <a:latin typeface="Calibri" pitchFamily="34" charset="0"/>
                <a:cs typeface="Calibri" pitchFamily="34" charset="0"/>
              </a:rPr>
              <a:t>mins</a:t>
            </a:r>
            <a:endParaRPr lang="en-GB" sz="1600" b="1" dirty="0">
              <a:solidFill>
                <a:schemeClr val="tx1"/>
              </a:solidFill>
              <a:latin typeface="Calibri" pitchFamily="34" charset="0"/>
              <a:cs typeface="Calibri" pitchFamily="34" charset="0"/>
            </a:endParaRPr>
          </a:p>
          <a:p>
            <a:pPr marL="1188720" lvl="2" indent="-457200">
              <a:buNone/>
            </a:pPr>
            <a:r>
              <a:rPr lang="en-GB" sz="1600" b="1" dirty="0">
                <a:latin typeface="Calibri" pitchFamily="34" charset="0"/>
                <a:cs typeface="Calibri" pitchFamily="34" charset="0"/>
                <a:hlinkClick r:id="rId3"/>
              </a:rPr>
              <a:t>http://www.youtube.com/watch?v=g3uD-m6DPcc</a:t>
            </a:r>
            <a:endParaRPr lang="en-GB" sz="1600" b="1" dirty="0">
              <a:latin typeface="Calibri" pitchFamily="34" charset="0"/>
              <a:cs typeface="Calibri" pitchFamily="34" charset="0"/>
            </a:endParaRPr>
          </a:p>
          <a:p>
            <a:pPr marL="457200" indent="-457200">
              <a:buFont typeface="+mj-lt"/>
              <a:buAutoNum type="arabicPeriod"/>
            </a:pPr>
            <a:r>
              <a:rPr lang="en-US" sz="1600" dirty="0">
                <a:solidFill>
                  <a:schemeClr val="tx1"/>
                </a:solidFill>
                <a:latin typeface="Calibri" pitchFamily="34" charset="0"/>
                <a:cs typeface="Calibri" pitchFamily="34" charset="0"/>
              </a:rPr>
              <a:t>Exercise</a:t>
            </a:r>
          </a:p>
          <a:p>
            <a:pPr marL="1188720" lvl="2" indent="-457200"/>
            <a:r>
              <a:rPr lang="en-US" sz="1600" dirty="0">
                <a:latin typeface="Calibri" pitchFamily="34" charset="0"/>
                <a:cs typeface="Calibri" pitchFamily="34" charset="0"/>
              </a:rPr>
              <a:t>What do these clips tell us about  coastal conservation ?  </a:t>
            </a:r>
          </a:p>
          <a:p>
            <a:pPr marL="1188720" lvl="2" indent="-457200"/>
            <a:r>
              <a:rPr lang="en-US" sz="1600" dirty="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600" dirty="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24744"/>
            <a:ext cx="2857520" cy="1357322"/>
          </a:xfrm>
        </p:spPr>
        <p:txBody>
          <a:bodyPr>
            <a:normAutofit fontScale="90000"/>
          </a:bodyPr>
          <a:lstStyle/>
          <a:p>
            <a:r>
              <a:rPr lang="en-GB" sz="3100" dirty="0">
                <a:solidFill>
                  <a:schemeClr val="tx1"/>
                </a:solidFill>
              </a:rPr>
              <a:t>DEFRA’s ‘Making Space for Water’ policy</a:t>
            </a:r>
            <a:br>
              <a:rPr lang="en-GB" sz="3100" dirty="0">
                <a:solidFill>
                  <a:srgbClr val="FFFF00"/>
                </a:solidFill>
              </a:rPr>
            </a:br>
            <a:br>
              <a:rPr lang="en-GB" dirty="0">
                <a:solidFill>
                  <a:schemeClr val="accent2">
                    <a:lumMod val="60000"/>
                    <a:lumOff val="40000"/>
                  </a:schemeClr>
                </a:solidFill>
              </a:rPr>
            </a:br>
            <a:br>
              <a:rPr lang="en-GB" dirty="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46542" y="4725144"/>
            <a:ext cx="2286016" cy="2031325"/>
          </a:xfrm>
          <a:prstGeom prst="rect">
            <a:avLst/>
          </a:prstGeom>
          <a:noFill/>
        </p:spPr>
        <p:txBody>
          <a:bodyPr wrap="square" rtlCol="0">
            <a:spAutoFit/>
          </a:bodyPr>
          <a:lstStyle/>
          <a:p>
            <a:r>
              <a:rPr lang="en-GB" dirty="0">
                <a:solidFill>
                  <a:srgbClr val="FF0000"/>
                </a:solidFill>
              </a:rPr>
              <a:t>H</a:t>
            </a:r>
            <a:r>
              <a:rPr lang="en-GB" dirty="0">
                <a:solidFill>
                  <a:schemeClr val="accent2">
                    <a:lumMod val="60000"/>
                    <a:lumOff val="40000"/>
                  </a:schemeClr>
                </a:solidFill>
              </a:rPr>
              <a:t> Hold the line</a:t>
            </a:r>
          </a:p>
          <a:p>
            <a:br>
              <a:rPr lang="en-GB" dirty="0">
                <a:solidFill>
                  <a:schemeClr val="accent2">
                    <a:lumMod val="60000"/>
                    <a:lumOff val="40000"/>
                  </a:schemeClr>
                </a:solidFill>
              </a:rPr>
            </a:br>
            <a:r>
              <a:rPr lang="en-GB" dirty="0">
                <a:solidFill>
                  <a:srgbClr val="FF0000"/>
                </a:solidFill>
              </a:rPr>
              <a:t>M</a:t>
            </a:r>
            <a:r>
              <a:rPr lang="en-GB" dirty="0">
                <a:solidFill>
                  <a:schemeClr val="accent2">
                    <a:lumMod val="60000"/>
                    <a:lumOff val="40000"/>
                  </a:schemeClr>
                </a:solidFill>
              </a:rPr>
              <a:t> Managed realignment</a:t>
            </a:r>
            <a:br>
              <a:rPr lang="en-GB" dirty="0">
                <a:solidFill>
                  <a:schemeClr val="accent2">
                    <a:lumMod val="60000"/>
                    <a:lumOff val="40000"/>
                  </a:schemeClr>
                </a:solidFill>
              </a:rPr>
            </a:br>
            <a:br>
              <a:rPr lang="en-GB" dirty="0">
                <a:solidFill>
                  <a:schemeClr val="accent2">
                    <a:lumMod val="60000"/>
                    <a:lumOff val="40000"/>
                  </a:schemeClr>
                </a:solidFill>
              </a:rPr>
            </a:br>
            <a:r>
              <a:rPr lang="en-GB" dirty="0">
                <a:solidFill>
                  <a:srgbClr val="FF0000"/>
                </a:solidFill>
              </a:rPr>
              <a:t>N</a:t>
            </a:r>
            <a:r>
              <a:rPr lang="en-GB" dirty="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18" y="214290"/>
            <a:ext cx="2600316" cy="1714512"/>
          </a:xfrm>
        </p:spPr>
        <p:txBody>
          <a:bodyPr>
            <a:normAutofit fontScale="90000"/>
          </a:bodyPr>
          <a:lstStyle/>
          <a:p>
            <a:r>
              <a:rPr lang="en-GB" dirty="0"/>
              <a:t>Coastal Protection </a:t>
            </a:r>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a:hlinkClick r:id="rId3"/>
              </a:rPr>
              <a:t>Hard </a:t>
            </a:r>
            <a:r>
              <a:rPr lang="en-GB" dirty="0" err="1">
                <a:hlinkClick r:id="rId3"/>
              </a:rPr>
              <a:t>vs</a:t>
            </a:r>
            <a:r>
              <a:rPr lang="en-GB" dirty="0">
                <a:hlinkClick r:id="rId3"/>
              </a:rPr>
              <a:t> soft engineering</a:t>
            </a:r>
            <a:r>
              <a:rPr lang="en-GB" dirty="0"/>
              <a:t> 3 </a:t>
            </a:r>
            <a:r>
              <a:rPr lang="en-GB" dirty="0" err="1"/>
              <a:t>mins</a:t>
            </a:r>
            <a:endParaRPr lang="en-GB" dirty="0"/>
          </a:p>
        </p:txBody>
      </p:sp>
    </p:spTree>
  </p:cSld>
  <p:clrMapOvr>
    <a:masterClrMapping/>
  </p:clrMapOvr>
  <p:transition spd="med">
    <p:fade thruBlk="1"/>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683568" y="1131888"/>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4" name="Text Placeholder 3"/>
          <p:cNvSpPr>
            <a:spLocks noGrp="1"/>
          </p:cNvSpPr>
          <p:nvPr>
            <p:ph type="body" sz="half" idx="2"/>
          </p:nvPr>
        </p:nvSpPr>
        <p:spPr/>
        <p:txBody>
          <a:bodyPr/>
          <a:lstStyle/>
          <a:p>
            <a:endParaRPr lang="en-GB"/>
          </a:p>
        </p:txBody>
      </p:sp>
    </p:spTree>
  </p:cSld>
  <p:clrMapOvr>
    <a:masterClrMapping/>
  </p:clrMapOvr>
  <p:transition spd="med">
    <p:fade thruBlk="1"/>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a:solidFill>
                  <a:srgbClr val="FF0000"/>
                </a:solidFill>
              </a:rPr>
              <a:t>Where and why would you use these near Swansea?</a:t>
            </a:r>
            <a:endParaRPr lang="en-US" dirty="0">
              <a:solidFill>
                <a:srgbClr val="FF0000"/>
              </a:solidFil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002440"/>
          </a:xfrm>
        </p:spPr>
        <p:txBody>
          <a:bodyPr/>
          <a:lstStyle/>
          <a:p>
            <a:r>
              <a:rPr lang="en-GB" dirty="0"/>
              <a:t>Cardiff California</a:t>
            </a:r>
          </a:p>
        </p:txBody>
      </p:sp>
      <p:sp>
        <p:nvSpPr>
          <p:cNvPr id="3" name="Content Placeholder 2"/>
          <p:cNvSpPr>
            <a:spLocks noGrp="1"/>
          </p:cNvSpPr>
          <p:nvPr>
            <p:ph idx="1"/>
          </p:nvPr>
        </p:nvSpPr>
        <p:spPr/>
        <p:txBody>
          <a:bodyPr/>
          <a:lstStyle/>
          <a:p>
            <a:endParaRPr lang="en-GB"/>
          </a:p>
        </p:txBody>
      </p:sp>
      <p:pic>
        <p:nvPicPr>
          <p:cNvPr id="1026" name="Picture 2" descr="K:\Chris House\Year3\Coastal policy\pictures\Cardif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69" y="1229346"/>
            <a:ext cx="9100331" cy="55228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35515" y="1391103"/>
            <a:ext cx="3780420" cy="646331"/>
          </a:xfrm>
          <a:prstGeom prst="rect">
            <a:avLst/>
          </a:prstGeom>
          <a:noFill/>
        </p:spPr>
        <p:txBody>
          <a:bodyPr wrap="square" rtlCol="0">
            <a:spAutoFit/>
          </a:bodyPr>
          <a:lstStyle/>
          <a:p>
            <a:r>
              <a:rPr lang="en-GB" dirty="0">
                <a:solidFill>
                  <a:schemeClr val="accent5">
                    <a:lumMod val="60000"/>
                    <a:lumOff val="40000"/>
                  </a:schemeClr>
                </a:solidFill>
              </a:rPr>
              <a:t>Idyllic?  </a:t>
            </a:r>
          </a:p>
          <a:p>
            <a:r>
              <a:rPr lang="en-GB" dirty="0">
                <a:solidFill>
                  <a:schemeClr val="accent5">
                    <a:lumMod val="60000"/>
                    <a:lumOff val="40000"/>
                  </a:schemeClr>
                </a:solidFill>
              </a:rPr>
              <a:t>What about coastal management </a:t>
            </a:r>
            <a:r>
              <a:rPr lang="en-GB" dirty="0"/>
              <a:t>?</a:t>
            </a:r>
          </a:p>
        </p:txBody>
      </p:sp>
    </p:spTree>
    <p:extLst>
      <p:ext uri="{BB962C8B-B14F-4D97-AF65-F5344CB8AC3E}">
        <p14:creationId xmlns:p14="http://schemas.microsoft.com/office/powerpoint/2010/main" val="16550103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a:xfrm>
            <a:off x="518864" y="116632"/>
            <a:ext cx="8229600" cy="1252728"/>
          </a:xfrm>
        </p:spPr>
        <p:txBody>
          <a:bodyPr/>
          <a:lstStyle/>
          <a:p>
            <a:r>
              <a:rPr lang="en-GB" dirty="0"/>
              <a:t>Cardiff California</a:t>
            </a:r>
          </a:p>
        </p:txBody>
      </p:sp>
      <p:pic>
        <p:nvPicPr>
          <p:cNvPr id="2052" name="Picture 4" descr="K:\Chris House\Year3\Coastal policy\pictures\cardiff 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28753"/>
            <a:ext cx="8533426" cy="57205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Chris House\Year3\Coastal policy\pictures\Cardiff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764" y="946955"/>
            <a:ext cx="8568952" cy="572057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K:\Chris House\Year3\Coastal policy\pictures\Cardiff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28754"/>
            <a:ext cx="8892480" cy="596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p:cTn id="25" dur="500" fill="hold"/>
                                        <p:tgtEl>
                                          <p:spTgt spid="2050"/>
                                        </p:tgtEl>
                                        <p:attrNameLst>
                                          <p:attrName>ppt_w</p:attrName>
                                        </p:attrNameLst>
                                      </p:cBhvr>
                                      <p:tavLst>
                                        <p:tav tm="0">
                                          <p:val>
                                            <p:fltVal val="0"/>
                                          </p:val>
                                        </p:tav>
                                        <p:tav tm="100000">
                                          <p:val>
                                            <p:strVal val="#ppt_w"/>
                                          </p:val>
                                        </p:tav>
                                      </p:tavLst>
                                    </p:anim>
                                    <p:anim calcmode="lin" valueType="num">
                                      <p:cBhvr>
                                        <p:cTn id="26" dur="500" fill="hold"/>
                                        <p:tgtEl>
                                          <p:spTgt spid="2050"/>
                                        </p:tgtEl>
                                        <p:attrNameLst>
                                          <p:attrName>ppt_h</p:attrName>
                                        </p:attrNameLst>
                                      </p:cBhvr>
                                      <p:tavLst>
                                        <p:tav tm="0">
                                          <p:val>
                                            <p:fltVal val="0"/>
                                          </p:val>
                                        </p:tav>
                                        <p:tav tm="100000">
                                          <p:val>
                                            <p:strVal val="#ppt_h"/>
                                          </p:val>
                                        </p:tav>
                                      </p:tavLst>
                                    </p:anim>
                                    <p:animEffect transition="in" filter="fade">
                                      <p:cBhvr>
                                        <p:cTn id="27" dur="500"/>
                                        <p:tgtEl>
                                          <p:spTgt spid="205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051"/>
                                        </p:tgtEl>
                                        <p:attrNameLst>
                                          <p:attrName>style.visibility</p:attrName>
                                        </p:attrNameLst>
                                      </p:cBhvr>
                                      <p:to>
                                        <p:strVal val="visible"/>
                                      </p:to>
                                    </p:set>
                                    <p:animEffect transition="in" filter="barn(inVertical)">
                                      <p:cBhvr>
                                        <p:cTn id="3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163790" cy="1143000"/>
          </a:xfrm>
        </p:spPr>
        <p:txBody>
          <a:bodyPr>
            <a:normAutofit/>
          </a:bodyPr>
          <a:lstStyle/>
          <a:p>
            <a:r>
              <a:rPr lang="en-GB" sz="3200" dirty="0"/>
              <a:t>Coastal defences change wave processes</a:t>
            </a:r>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a:t>The following 3 slides are based on the LOICZ (Land Ocean Interactions in the Coastal Zone Land) approach, its themes and goals, as well as where it fits in the International </a:t>
            </a:r>
            <a:r>
              <a:rPr lang="en-GB" dirty="0" err="1"/>
              <a:t>Geosphere</a:t>
            </a:r>
            <a:r>
              <a:rPr lang="en-GB" dirty="0"/>
              <a:t> Biosphere Program. </a:t>
            </a:r>
          </a:p>
          <a:p>
            <a:r>
              <a:rPr lang="en-GB" dirty="0"/>
              <a:t>They address approaches and new techniques that can be used to start solving global coastal environmental problems.</a:t>
            </a:r>
          </a:p>
          <a:p>
            <a:r>
              <a:rPr lang="en-GB" dirty="0"/>
              <a:t>These conceptual diagrams are still evolving as our understanding of these system develops, and as such we welcome input from scientists with experience in these regions and biological systems.  </a:t>
            </a:r>
          </a:p>
          <a:p>
            <a:r>
              <a:rPr lang="en-GB" dirty="0">
                <a:solidFill>
                  <a:schemeClr val="bg2">
                    <a:lumMod val="50000"/>
                    <a:lumOff val="50000"/>
                  </a:schemeClr>
                </a:solidFill>
              </a:rPr>
              <a:t>From</a:t>
            </a:r>
            <a:r>
              <a:rPr lang="en-GB" dirty="0">
                <a:solidFill>
                  <a:srgbClr val="FF0000"/>
                </a:solidFill>
              </a:rPr>
              <a:t> </a:t>
            </a:r>
            <a:r>
              <a:rPr lang="en-GB" dirty="0">
                <a:solidFill>
                  <a:srgbClr val="FF0000"/>
                </a:solidFill>
                <a:hlinkClick r:id="rId2"/>
              </a:rPr>
              <a:t>http://ian.umces.edu/loicz/</a:t>
            </a:r>
            <a:endParaRPr lang="en-GB" dirty="0">
              <a:solidFill>
                <a:srgbClr val="FF0000"/>
              </a:solidFill>
            </a:endParaRPr>
          </a:p>
          <a:p>
            <a:r>
              <a:rPr lang="en-GB" dirty="0">
                <a:solidFill>
                  <a:srgbClr val="00B050"/>
                </a:solidFill>
              </a:rPr>
              <a:t>Construct a </a:t>
            </a:r>
            <a:r>
              <a:rPr lang="en-GB" dirty="0" err="1">
                <a:solidFill>
                  <a:srgbClr val="00B050"/>
                </a:solidFill>
              </a:rPr>
              <a:t>Pecha</a:t>
            </a:r>
            <a:r>
              <a:rPr lang="en-GB" dirty="0">
                <a:solidFill>
                  <a:srgbClr val="00B050"/>
                </a:solidFill>
              </a:rPr>
              <a:t> </a:t>
            </a:r>
            <a:r>
              <a:rPr lang="en-GB" dirty="0" err="1">
                <a:solidFill>
                  <a:srgbClr val="00B050"/>
                </a:solidFill>
              </a:rPr>
              <a:t>Kucha</a:t>
            </a:r>
            <a:r>
              <a:rPr lang="en-GB" dirty="0">
                <a:solidFill>
                  <a:srgbClr val="00B05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a:solidFill>
                  <a:srgbClr val="00B050"/>
                </a:solidFill>
              </a:rPr>
              <a:t>Polar</a:t>
            </a:r>
          </a:p>
          <a:p>
            <a:pPr marL="457200" indent="-457200">
              <a:buFont typeface="+mj-lt"/>
              <a:buAutoNum type="arabicPeriod"/>
            </a:pPr>
            <a:r>
              <a:rPr lang="en-GB" dirty="0">
                <a:solidFill>
                  <a:srgbClr val="00B050"/>
                </a:solidFill>
              </a:rPr>
              <a:t>Temperate</a:t>
            </a:r>
          </a:p>
          <a:p>
            <a:pPr marL="457200" indent="-457200">
              <a:buFont typeface="+mj-lt"/>
              <a:buAutoNum type="arabicPeriod"/>
            </a:pPr>
            <a:r>
              <a:rPr lang="en-GB" dirty="0">
                <a:solidFill>
                  <a:srgbClr val="00B050"/>
                </a:solidFill>
              </a:rPr>
              <a:t>Tropical</a:t>
            </a:r>
          </a:p>
          <a:p>
            <a:endParaRPr lang="en-GB" dirty="0">
              <a:solidFill>
                <a:srgbClr val="FF0000"/>
              </a:solidFill>
            </a:endParaRPr>
          </a:p>
          <a:p>
            <a:endParaRPr lang="en-US" dirty="0"/>
          </a:p>
        </p:txBody>
      </p:sp>
      <p:sp>
        <p:nvSpPr>
          <p:cNvPr id="5" name="Title 4"/>
          <p:cNvSpPr>
            <a:spLocks noGrp="1"/>
          </p:cNvSpPr>
          <p:nvPr>
            <p:ph type="title"/>
          </p:nvPr>
        </p:nvSpPr>
        <p:spPr/>
        <p:txBody>
          <a:bodyPr/>
          <a:lstStyle/>
          <a:p>
            <a:r>
              <a:rPr lang="en-GB" dirty="0"/>
              <a:t>LOICZ</a:t>
            </a:r>
            <a:endParaRPr lang="en-US" dirty="0"/>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57200" y="274638"/>
            <a:ext cx="8229600" cy="706090"/>
          </a:xfrm>
        </p:spPr>
        <p:txBody>
          <a:bodyPr>
            <a:noAutofit/>
          </a:bodyPr>
          <a:lstStyle/>
          <a:p>
            <a:r>
              <a:rPr lang="en-GB" sz="3200" b="1" dirty="0"/>
              <a:t>Land-Ocean Interactions in the Coastal Zone</a:t>
            </a:r>
            <a:endParaRPr lang="en-GB" sz="32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A74743-785F-4A7B-921E-D87FDC95709B}"/>
              </a:ext>
            </a:extLst>
          </p:cNvPr>
          <p:cNvSpPr>
            <a:spLocks noGrp="1"/>
          </p:cNvSpPr>
          <p:nvPr>
            <p:ph idx="1"/>
          </p:nvPr>
        </p:nvSpPr>
        <p:spPr>
          <a:xfrm>
            <a:off x="611561" y="2132856"/>
            <a:ext cx="2808312" cy="3450696"/>
          </a:xfrm>
        </p:spPr>
        <p:txBody>
          <a:bodyPr>
            <a:normAutofit fontScale="92500" lnSpcReduction="20000"/>
          </a:bodyPr>
          <a:lstStyle/>
          <a:p>
            <a:r>
              <a:rPr lang="en-GB" dirty="0">
                <a:hlinkClick r:id="rId2"/>
              </a:rPr>
              <a:t>https://oceanixcity.com/</a:t>
            </a:r>
            <a:endParaRPr lang="en-GB" dirty="0"/>
          </a:p>
          <a:p>
            <a:r>
              <a:rPr lang="en-GB" dirty="0">
                <a:hlinkClick r:id="rId3"/>
              </a:rPr>
              <a:t>https://big.dk/#projects-ocxb</a:t>
            </a:r>
            <a:endParaRPr lang="en-GB" dirty="0"/>
          </a:p>
          <a:p>
            <a:r>
              <a:rPr lang="en-GB" dirty="0"/>
              <a:t>What do you think? The future?</a:t>
            </a:r>
          </a:p>
          <a:p>
            <a:r>
              <a:rPr lang="en-GB" dirty="0"/>
              <a:t>Using a table. What are the advantages and disadvantages for sustainability of such an approach? </a:t>
            </a:r>
          </a:p>
          <a:p>
            <a:endParaRPr lang="en-GB" dirty="0"/>
          </a:p>
        </p:txBody>
      </p:sp>
      <p:sp>
        <p:nvSpPr>
          <p:cNvPr id="3" name="Title 2">
            <a:extLst>
              <a:ext uri="{FF2B5EF4-FFF2-40B4-BE49-F238E27FC236}">
                <a16:creationId xmlns:a16="http://schemas.microsoft.com/office/drawing/2014/main" id="{3ECD9D3D-4F7A-4D8C-86B4-A406CD405C4A}"/>
              </a:ext>
            </a:extLst>
          </p:cNvPr>
          <p:cNvSpPr>
            <a:spLocks noGrp="1"/>
          </p:cNvSpPr>
          <p:nvPr>
            <p:ph type="title"/>
          </p:nvPr>
        </p:nvSpPr>
        <p:spPr/>
        <p:txBody>
          <a:bodyPr>
            <a:normAutofit fontScale="90000"/>
          </a:bodyPr>
          <a:lstStyle/>
          <a:p>
            <a:r>
              <a:rPr lang="en-GB" dirty="0"/>
              <a:t>Should we reclaim land for cities or ‘build on top of the water?</a:t>
            </a:r>
          </a:p>
        </p:txBody>
      </p:sp>
      <p:pic>
        <p:nvPicPr>
          <p:cNvPr id="4" name="Picture 3">
            <a:extLst>
              <a:ext uri="{FF2B5EF4-FFF2-40B4-BE49-F238E27FC236}">
                <a16:creationId xmlns:a16="http://schemas.microsoft.com/office/drawing/2014/main" id="{B49207C9-A45E-4052-9C3B-F1A1544BB45C}"/>
              </a:ext>
            </a:extLst>
          </p:cNvPr>
          <p:cNvPicPr>
            <a:picLocks noChangeAspect="1"/>
          </p:cNvPicPr>
          <p:nvPr/>
        </p:nvPicPr>
        <p:blipFill>
          <a:blip r:embed="rId4"/>
          <a:stretch>
            <a:fillRect/>
          </a:stretch>
        </p:blipFill>
        <p:spPr>
          <a:xfrm>
            <a:off x="3995936" y="2996952"/>
            <a:ext cx="4986300" cy="2805320"/>
          </a:xfrm>
          <a:prstGeom prst="rect">
            <a:avLst/>
          </a:prstGeom>
        </p:spPr>
      </p:pic>
      <p:graphicFrame>
        <p:nvGraphicFramePr>
          <p:cNvPr id="5" name="Table 5">
            <a:extLst>
              <a:ext uri="{FF2B5EF4-FFF2-40B4-BE49-F238E27FC236}">
                <a16:creationId xmlns:a16="http://schemas.microsoft.com/office/drawing/2014/main" id="{06EC5757-F769-4FF5-80C5-AF4F84E7ED93}"/>
              </a:ext>
            </a:extLst>
          </p:cNvPr>
          <p:cNvGraphicFramePr>
            <a:graphicFrameLocks noGrp="1"/>
          </p:cNvGraphicFramePr>
          <p:nvPr>
            <p:extLst>
              <p:ext uri="{D42A27DB-BD31-4B8C-83A1-F6EECF244321}">
                <p14:modId xmlns:p14="http://schemas.microsoft.com/office/powerpoint/2010/main" val="2043056393"/>
              </p:ext>
            </p:extLst>
          </p:nvPr>
        </p:nvGraphicFramePr>
        <p:xfrm>
          <a:off x="491716" y="5469656"/>
          <a:ext cx="3216188" cy="1097280"/>
        </p:xfrm>
        <a:graphic>
          <a:graphicData uri="http://schemas.openxmlformats.org/drawingml/2006/table">
            <a:tbl>
              <a:tblPr firstRow="1" bandRow="1">
                <a:tableStyleId>{5C22544A-7EE6-4342-B048-85BDC9FD1C3A}</a:tableStyleId>
              </a:tblPr>
              <a:tblGrid>
                <a:gridCol w="1608094">
                  <a:extLst>
                    <a:ext uri="{9D8B030D-6E8A-4147-A177-3AD203B41FA5}">
                      <a16:colId xmlns:a16="http://schemas.microsoft.com/office/drawing/2014/main" val="201931245"/>
                    </a:ext>
                  </a:extLst>
                </a:gridCol>
                <a:gridCol w="1608094">
                  <a:extLst>
                    <a:ext uri="{9D8B030D-6E8A-4147-A177-3AD203B41FA5}">
                      <a16:colId xmlns:a16="http://schemas.microsoft.com/office/drawing/2014/main" val="2327021323"/>
                    </a:ext>
                  </a:extLst>
                </a:gridCol>
              </a:tblGrid>
              <a:tr h="365299">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501323381"/>
                  </a:ext>
                </a:extLst>
              </a:tr>
              <a:tr h="365299">
                <a:tc>
                  <a:txBody>
                    <a:bodyPr/>
                    <a:lstStyle/>
                    <a:p>
                      <a:endParaRPr lang="en-GB"/>
                    </a:p>
                  </a:txBody>
                  <a:tcPr/>
                </a:tc>
                <a:tc>
                  <a:txBody>
                    <a:bodyPr/>
                    <a:lstStyle/>
                    <a:p>
                      <a:endParaRPr lang="en-GB"/>
                    </a:p>
                  </a:txBody>
                  <a:tcPr/>
                </a:tc>
                <a:extLst>
                  <a:ext uri="{0D108BD9-81ED-4DB2-BD59-A6C34878D82A}">
                    <a16:rowId xmlns:a16="http://schemas.microsoft.com/office/drawing/2014/main" val="994202270"/>
                  </a:ext>
                </a:extLst>
              </a:tr>
              <a:tr h="365299">
                <a:tc>
                  <a:txBody>
                    <a:bodyPr/>
                    <a:lstStyle/>
                    <a:p>
                      <a:endParaRPr lang="en-GB"/>
                    </a:p>
                  </a:txBody>
                  <a:tcPr/>
                </a:tc>
                <a:tc>
                  <a:txBody>
                    <a:bodyPr/>
                    <a:lstStyle/>
                    <a:p>
                      <a:endParaRPr lang="en-GB" dirty="0"/>
                    </a:p>
                  </a:txBody>
                  <a:tcPr/>
                </a:tc>
                <a:extLst>
                  <a:ext uri="{0D108BD9-81ED-4DB2-BD59-A6C34878D82A}">
                    <a16:rowId xmlns:a16="http://schemas.microsoft.com/office/drawing/2014/main" val="1362385063"/>
                  </a:ext>
                </a:extLst>
              </a:tr>
            </a:tbl>
          </a:graphicData>
        </a:graphic>
      </p:graphicFrame>
    </p:spTree>
    <p:extLst>
      <p:ext uri="{BB962C8B-B14F-4D97-AF65-F5344CB8AC3E}">
        <p14:creationId xmlns:p14="http://schemas.microsoft.com/office/powerpoint/2010/main" val="23283856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0E8D232-4731-49C1-8F60-6A0B372F41EA}"/>
              </a:ext>
            </a:extLst>
          </p:cNvPr>
          <p:cNvSpPr>
            <a:spLocks noGrp="1"/>
          </p:cNvSpPr>
          <p:nvPr>
            <p:ph idx="1"/>
          </p:nvPr>
        </p:nvSpPr>
        <p:spPr>
          <a:xfrm>
            <a:off x="872067" y="2348880"/>
            <a:ext cx="7408333" cy="3777283"/>
          </a:xfrm>
        </p:spPr>
        <p:txBody>
          <a:bodyPr>
            <a:normAutofit fontScale="62500" lnSpcReduction="20000"/>
          </a:bodyPr>
          <a:lstStyle/>
          <a:p>
            <a:pPr marL="0" indent="0">
              <a:buNone/>
            </a:pPr>
            <a:r>
              <a:rPr lang="en-GB" b="1" dirty="0"/>
              <a:t>Consider each of the following issues:</a:t>
            </a:r>
          </a:p>
          <a:p>
            <a:r>
              <a:rPr lang="en-GB" dirty="0"/>
              <a:t>Transport</a:t>
            </a:r>
          </a:p>
          <a:p>
            <a:r>
              <a:rPr lang="en-GB" dirty="0"/>
              <a:t>Waste</a:t>
            </a:r>
          </a:p>
          <a:p>
            <a:r>
              <a:rPr lang="en-GB" dirty="0"/>
              <a:t>Water</a:t>
            </a:r>
          </a:p>
          <a:p>
            <a:r>
              <a:rPr lang="en-GB" dirty="0"/>
              <a:t>Energy</a:t>
            </a:r>
          </a:p>
          <a:p>
            <a:r>
              <a:rPr lang="en-GB" dirty="0"/>
              <a:t>Biodiversity</a:t>
            </a:r>
          </a:p>
          <a:p>
            <a:r>
              <a:rPr lang="en-GB" dirty="0"/>
              <a:t>Food</a:t>
            </a:r>
          </a:p>
          <a:p>
            <a:r>
              <a:rPr lang="en-GB" dirty="0"/>
              <a:t>Carbon</a:t>
            </a:r>
          </a:p>
          <a:p>
            <a:r>
              <a:rPr lang="en-GB" dirty="0"/>
              <a:t>SDG</a:t>
            </a:r>
          </a:p>
          <a:p>
            <a:r>
              <a:rPr lang="en-GB" dirty="0"/>
              <a:t>Building materials</a:t>
            </a:r>
          </a:p>
          <a:p>
            <a:r>
              <a:rPr lang="en-GB" dirty="0"/>
              <a:t>Services and activities</a:t>
            </a:r>
          </a:p>
          <a:p>
            <a:r>
              <a:rPr lang="en-GB" dirty="0"/>
              <a:t>Other</a:t>
            </a:r>
          </a:p>
          <a:p>
            <a:endParaRPr lang="en-GB" dirty="0"/>
          </a:p>
          <a:p>
            <a:endParaRPr lang="en-GB" dirty="0"/>
          </a:p>
          <a:p>
            <a:endParaRPr lang="en-GB" dirty="0"/>
          </a:p>
          <a:p>
            <a:r>
              <a:rPr lang="en-GB" dirty="0"/>
              <a:t>https://big.dk/#projects-ocxb</a:t>
            </a:r>
          </a:p>
          <a:p>
            <a:endParaRPr lang="en-GB" dirty="0"/>
          </a:p>
        </p:txBody>
      </p:sp>
      <p:sp>
        <p:nvSpPr>
          <p:cNvPr id="3" name="Title 2">
            <a:extLst>
              <a:ext uri="{FF2B5EF4-FFF2-40B4-BE49-F238E27FC236}">
                <a16:creationId xmlns:a16="http://schemas.microsoft.com/office/drawing/2014/main" id="{B173ABE4-D9D2-4DC4-97F7-8E89042C3E84}"/>
              </a:ext>
            </a:extLst>
          </p:cNvPr>
          <p:cNvSpPr>
            <a:spLocks noGrp="1"/>
          </p:cNvSpPr>
          <p:nvPr>
            <p:ph type="title"/>
          </p:nvPr>
        </p:nvSpPr>
        <p:spPr/>
        <p:txBody>
          <a:bodyPr/>
          <a:lstStyle/>
          <a:p>
            <a:r>
              <a:rPr lang="en-GB" dirty="0"/>
              <a:t>Design a city in Swansea Bay</a:t>
            </a:r>
          </a:p>
        </p:txBody>
      </p:sp>
    </p:spTree>
    <p:extLst>
      <p:ext uri="{BB962C8B-B14F-4D97-AF65-F5344CB8AC3E}">
        <p14:creationId xmlns:p14="http://schemas.microsoft.com/office/powerpoint/2010/main" val="37501071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r>
              <a:rPr lang="en-GB" dirty="0">
                <a:solidFill>
                  <a:schemeClr val="accent5">
                    <a:lumMod val="40000"/>
                    <a:lumOff val="60000"/>
                  </a:schemeClr>
                </a:solidFill>
              </a:rPr>
              <a:t>The example of </a:t>
            </a:r>
            <a:r>
              <a:rPr lang="en-GB" dirty="0" err="1">
                <a:solidFill>
                  <a:schemeClr val="accent5">
                    <a:lumMod val="40000"/>
                    <a:lumOff val="60000"/>
                  </a:schemeClr>
                </a:solidFill>
              </a:rPr>
              <a:t>Ospar</a:t>
            </a:r>
            <a:endParaRPr lang="en-GB" dirty="0">
              <a:solidFill>
                <a:schemeClr val="accent5">
                  <a:lumMod val="40000"/>
                  <a:lumOff val="60000"/>
                </a:schemeClr>
              </a:solidFill>
            </a:endParaRPr>
          </a:p>
          <a:p>
            <a:r>
              <a:rPr lang="sv-SE" dirty="0">
                <a:solidFill>
                  <a:schemeClr val="accent5">
                    <a:lumMod val="40000"/>
                    <a:lumOff val="60000"/>
                  </a:schemeClr>
                </a:solidFill>
                <a:hlinkClick r:id="rId3"/>
              </a:rPr>
              <a:t>David Johson OSPAR 8 mins</a:t>
            </a:r>
            <a:endParaRPr lang="en-GB" dirty="0">
              <a:solidFill>
                <a:schemeClr val="accent5">
                  <a:lumMod val="40000"/>
                  <a:lumOff val="60000"/>
                </a:schemeClr>
              </a:solidFill>
            </a:endParaRPr>
          </a:p>
        </p:txBody>
      </p:sp>
      <p:sp>
        <p:nvSpPr>
          <p:cNvPr id="2" name="Title 1"/>
          <p:cNvSpPr>
            <a:spLocks noGrp="1"/>
          </p:cNvSpPr>
          <p:nvPr>
            <p:ph type="title"/>
          </p:nvPr>
        </p:nvSpPr>
        <p:spPr/>
        <p:txBody>
          <a:bodyPr>
            <a:normAutofit/>
          </a:bodyPr>
          <a:lstStyle/>
          <a:p>
            <a:r>
              <a:rPr lang="en-GB" sz="4400" dirty="0"/>
              <a:t>How do we manage our sea?</a:t>
            </a:r>
          </a:p>
        </p:txBody>
      </p:sp>
    </p:spTree>
    <p:extLst>
      <p:ext uri="{BB962C8B-B14F-4D97-AF65-F5344CB8AC3E}">
        <p14:creationId xmlns:p14="http://schemas.microsoft.com/office/powerpoint/2010/main" val="20925297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a:solidFill>
                  <a:srgbClr val="FFFF00"/>
                </a:solidFill>
              </a:rPr>
              <a:t>Life’s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4768</TotalTime>
  <Words>3289</Words>
  <Application>Microsoft Office PowerPoint</Application>
  <PresentationFormat>On-screen Show (4:3)</PresentationFormat>
  <Paragraphs>372</Paragraphs>
  <Slides>62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Arial</vt:lpstr>
      <vt:lpstr>Calibri</vt:lpstr>
      <vt:lpstr>Candara</vt:lpstr>
      <vt:lpstr>Comic Sans MS</vt:lpstr>
      <vt:lpstr>Symbol</vt:lpstr>
      <vt:lpstr>Tahoma</vt:lpstr>
      <vt:lpstr>Wingdings</vt:lpstr>
      <vt:lpstr>Waveform</vt:lpstr>
      <vt:lpstr>People and the coast</vt:lpstr>
      <vt:lpstr>Why Coastal Zone Management?</vt:lpstr>
      <vt:lpstr>World Demographics</vt:lpstr>
      <vt:lpstr>COASTAL MEGACITIES</vt:lpstr>
      <vt:lpstr>Hazards for coastal cities</vt:lpstr>
      <vt:lpstr>Demographics and the coast</vt:lpstr>
      <vt:lpstr>Mega cities and their hinterland</vt:lpstr>
      <vt:lpstr>Coastal Megacities</vt:lpstr>
      <vt:lpstr>Exercise </vt:lpstr>
      <vt:lpstr>Causes and Impact</vt:lpstr>
      <vt:lpstr>DPSIR</vt:lpstr>
      <vt:lpstr>DPSIR</vt:lpstr>
      <vt:lpstr>DPSIR</vt:lpstr>
      <vt:lpstr>PowerPoint Presentation</vt:lpstr>
      <vt:lpstr>Response practical</vt:lpstr>
      <vt:lpstr>Managed response  Governance examples</vt:lpstr>
      <vt:lpstr>Managed response  Tech examples</vt:lpstr>
      <vt:lpstr>Managed response  Mgt practice examples</vt:lpstr>
      <vt:lpstr>Challenges to Managed response</vt:lpstr>
      <vt:lpstr>Recommendations to Managed response</vt:lpstr>
      <vt:lpstr>Conclusion to megacity coastal management</vt:lpstr>
      <vt:lpstr>Seminar to megacity coastal management</vt:lpstr>
      <vt:lpstr>Planning</vt:lpstr>
      <vt:lpstr>National Development Framework </vt:lpstr>
      <vt:lpstr>These now influence coastal</vt:lpstr>
      <vt:lpstr>ICZM</vt:lpstr>
      <vt:lpstr>Marine and Coastal Access Act 2009</vt:lpstr>
      <vt:lpstr>Local and Regional Coastal Zone Management</vt:lpstr>
      <vt:lpstr>Habitat Loss in the UK</vt:lpstr>
      <vt:lpstr>We can all learn from this.  Decisions that are sustainable need to find the middle ground.</vt:lpstr>
      <vt:lpstr>PowerPoint Presentation</vt:lpstr>
      <vt:lpstr>PowerPoint Presentation</vt:lpstr>
      <vt:lpstr>PowerPoint Presentation</vt:lpstr>
      <vt:lpstr>PowerPoint Presentation</vt:lpstr>
      <vt:lpstr>Time (Read Tebboth, 2013 Adapting to coastal change (2 pages)</vt:lpstr>
      <vt:lpstr>PowerPoint Presentation</vt:lpstr>
      <vt:lpstr>SMP (Shoreline Management Plan) </vt:lpstr>
      <vt:lpstr>Principal tools in ICZM</vt:lpstr>
      <vt:lpstr>Coastal conservation</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Cardiff California</vt:lpstr>
      <vt:lpstr>Cardiff California</vt:lpstr>
      <vt:lpstr>Coastal defences change wave processes</vt:lpstr>
      <vt:lpstr>LOICZ</vt:lpstr>
      <vt:lpstr>Land-Ocean Interactions in the Coastal Zone</vt:lpstr>
      <vt:lpstr>PowerPoint Presentation</vt:lpstr>
      <vt:lpstr>PowerPoint Presentation</vt:lpstr>
      <vt:lpstr>Should we reclaim land for cities or ‘build on top of the water?</vt:lpstr>
      <vt:lpstr>Design a city in Swansea Bay</vt:lpstr>
      <vt:lpstr>How do we manage our sea?</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200</cp:revision>
  <dcterms:created xsi:type="dcterms:W3CDTF">2012-11-15T15:06:50Z</dcterms:created>
  <dcterms:modified xsi:type="dcterms:W3CDTF">2022-10-21T07:24:01Z</dcterms:modified>
</cp:coreProperties>
</file>