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4"/>
  </p:sldMasterIdLst>
  <p:notesMasterIdLst>
    <p:notesMasterId r:id="rId42"/>
  </p:notesMasterIdLst>
  <p:handoutMasterIdLst>
    <p:handoutMasterId r:id="rId43"/>
  </p:handoutMasterIdLst>
  <p:sldIdLst>
    <p:sldId id="403" r:id="rId5"/>
    <p:sldId id="291" r:id="rId6"/>
    <p:sldId id="370" r:id="rId7"/>
    <p:sldId id="388" r:id="rId8"/>
    <p:sldId id="389" r:id="rId9"/>
    <p:sldId id="297" r:id="rId10"/>
    <p:sldId id="390" r:id="rId11"/>
    <p:sldId id="295" r:id="rId12"/>
    <p:sldId id="298" r:id="rId13"/>
    <p:sldId id="301" r:id="rId14"/>
    <p:sldId id="306" r:id="rId15"/>
    <p:sldId id="302" r:id="rId16"/>
    <p:sldId id="303" r:id="rId17"/>
    <p:sldId id="391" r:id="rId18"/>
    <p:sldId id="304" r:id="rId19"/>
    <p:sldId id="305" r:id="rId20"/>
    <p:sldId id="371" r:id="rId21"/>
    <p:sldId id="375" r:id="rId22"/>
    <p:sldId id="378" r:id="rId23"/>
    <p:sldId id="332" r:id="rId24"/>
    <p:sldId id="333" r:id="rId25"/>
    <p:sldId id="334" r:id="rId26"/>
    <p:sldId id="335" r:id="rId27"/>
    <p:sldId id="402" r:id="rId28"/>
    <p:sldId id="329" r:id="rId29"/>
    <p:sldId id="387" r:id="rId30"/>
    <p:sldId id="359" r:id="rId31"/>
    <p:sldId id="339" r:id="rId32"/>
    <p:sldId id="373" r:id="rId33"/>
    <p:sldId id="342" r:id="rId34"/>
    <p:sldId id="385" r:id="rId35"/>
    <p:sldId id="323" r:id="rId36"/>
    <p:sldId id="392" r:id="rId37"/>
    <p:sldId id="384" r:id="rId38"/>
    <p:sldId id="393" r:id="rId39"/>
    <p:sldId id="261" r:id="rId40"/>
    <p:sldId id="264" r:id="rId41"/>
  </p:sldIdLst>
  <p:sldSz cx="9144000" cy="6858000" type="screen4x3"/>
  <p:notesSz cx="6797675" cy="987425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301">
          <p15:clr>
            <a:srgbClr val="A4A3A4"/>
          </p15:clr>
        </p15:guide>
        <p15:guide id="2" orient="horz" pos="3884">
          <p15:clr>
            <a:srgbClr val="A4A3A4"/>
          </p15:clr>
        </p15:guide>
        <p15:guide id="3" orient="horz" pos="4201">
          <p15:clr>
            <a:srgbClr val="A4A3A4"/>
          </p15:clr>
        </p15:guide>
        <p15:guide id="4" orient="horz" pos="844">
          <p15:clr>
            <a:srgbClr val="A4A3A4"/>
          </p15:clr>
        </p15:guide>
        <p15:guide id="5" orient="horz" pos="2778">
          <p15:clr>
            <a:srgbClr val="A4A3A4"/>
          </p15:clr>
        </p15:guide>
        <p15:guide id="6" orient="horz" pos="164">
          <p15:clr>
            <a:srgbClr val="A4A3A4"/>
          </p15:clr>
        </p15:guide>
        <p15:guide id="7" orient="horz" pos="1068">
          <p15:clr>
            <a:srgbClr val="A4A3A4"/>
          </p15:clr>
        </p15:guide>
        <p15:guide id="8" orient="horz" pos="3203">
          <p15:clr>
            <a:srgbClr val="A4A3A4"/>
          </p15:clr>
        </p15:guide>
        <p15:guide id="9" pos="2787">
          <p15:clr>
            <a:srgbClr val="A4A3A4"/>
          </p15:clr>
        </p15:guide>
        <p15:guide id="10" pos="1480">
          <p15:clr>
            <a:srgbClr val="A4A3A4"/>
          </p15:clr>
        </p15:guide>
        <p15:guide id="11" pos="3515">
          <p15:clr>
            <a:srgbClr val="A4A3A4"/>
          </p15:clr>
        </p15:guide>
        <p15:guide id="12" pos="3910">
          <p15:clr>
            <a:srgbClr val="A4A3A4"/>
          </p15:clr>
        </p15:guide>
        <p15:guide id="13" pos="2925">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B3A"/>
    <a:srgbClr val="B1DDDE"/>
    <a:srgbClr val="5458FF"/>
    <a:srgbClr val="48BCEC"/>
    <a:srgbClr val="06AEA8"/>
    <a:srgbClr val="BECD2B"/>
    <a:srgbClr val="7EBBD3"/>
    <a:srgbClr val="4D85C5"/>
    <a:srgbClr val="FEDF00"/>
    <a:srgbClr val="FF7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20" autoAdjust="0"/>
    <p:restoredTop sz="78560" autoAdjust="0"/>
  </p:normalViewPr>
  <p:slideViewPr>
    <p:cSldViewPr snapToObjects="1">
      <p:cViewPr varScale="1">
        <p:scale>
          <a:sx n="52" d="100"/>
          <a:sy n="52" d="100"/>
        </p:scale>
        <p:origin x="1880" y="24"/>
      </p:cViewPr>
      <p:guideLst>
        <p:guide orient="horz" pos="301"/>
        <p:guide orient="horz" pos="3884"/>
        <p:guide orient="horz" pos="4201"/>
        <p:guide orient="horz" pos="844"/>
        <p:guide orient="horz" pos="2778"/>
        <p:guide orient="horz" pos="164"/>
        <p:guide orient="horz" pos="1068"/>
        <p:guide orient="horz" pos="3203"/>
        <p:guide pos="2787"/>
        <p:guide pos="1480"/>
        <p:guide pos="3515"/>
        <p:guide pos="3910"/>
        <p:guide pos="2925"/>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4380"/>
    </p:cViewPr>
  </p:sorterViewPr>
  <p:notesViewPr>
    <p:cSldViewPr snapToObjects="1">
      <p:cViewPr varScale="1">
        <p:scale>
          <a:sx n="77" d="100"/>
          <a:sy n="77" d="100"/>
        </p:scale>
        <p:origin x="-3342" y="-84"/>
      </p:cViewPr>
      <p:guideLst>
        <p:guide orient="horz" pos="3110"/>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145" cy="493713"/>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sz="quarter" idx="1"/>
          </p:nvPr>
        </p:nvSpPr>
        <p:spPr>
          <a:xfrm>
            <a:off x="3849911" y="0"/>
            <a:ext cx="2946144" cy="493713"/>
          </a:xfrm>
          <a:prstGeom prst="rect">
            <a:avLst/>
          </a:prstGeom>
        </p:spPr>
        <p:txBody>
          <a:bodyPr vert="horz" lIns="91440" tIns="45720" rIns="91440" bIns="45720" rtlCol="0"/>
          <a:lstStyle>
            <a:lvl1pPr algn="r">
              <a:defRPr sz="1200"/>
            </a:lvl1pPr>
          </a:lstStyle>
          <a:p>
            <a:fld id="{703F362B-8944-43D3-BCFA-ACF547F2A942}" type="datetimeFigureOut">
              <a:rPr lang="en-AU" smtClean="0"/>
              <a:pPr/>
              <a:t>29/09/2019</a:t>
            </a:fld>
            <a:endParaRPr lang="en-AU" dirty="0"/>
          </a:p>
        </p:txBody>
      </p:sp>
      <p:sp>
        <p:nvSpPr>
          <p:cNvPr id="4" name="Footer Placeholder 3"/>
          <p:cNvSpPr>
            <a:spLocks noGrp="1"/>
          </p:cNvSpPr>
          <p:nvPr>
            <p:ph type="ftr" sz="quarter" idx="2"/>
          </p:nvPr>
        </p:nvSpPr>
        <p:spPr>
          <a:xfrm>
            <a:off x="1" y="9378955"/>
            <a:ext cx="2946145" cy="493713"/>
          </a:xfrm>
          <a:prstGeom prst="rect">
            <a:avLst/>
          </a:prstGeom>
        </p:spPr>
        <p:txBody>
          <a:bodyPr vert="horz" lIns="91440" tIns="45720" rIns="91440" bIns="45720" rtlCol="0" anchor="b"/>
          <a:lstStyle>
            <a:lvl1pPr algn="l">
              <a:defRPr sz="1200"/>
            </a:lvl1pPr>
          </a:lstStyle>
          <a:p>
            <a:endParaRPr lang="en-AU" dirty="0"/>
          </a:p>
        </p:txBody>
      </p:sp>
      <p:sp>
        <p:nvSpPr>
          <p:cNvPr id="5" name="Slide Number Placeholder 4"/>
          <p:cNvSpPr>
            <a:spLocks noGrp="1"/>
          </p:cNvSpPr>
          <p:nvPr>
            <p:ph type="sldNum" sz="quarter" idx="3"/>
          </p:nvPr>
        </p:nvSpPr>
        <p:spPr>
          <a:xfrm>
            <a:off x="3849911" y="9378955"/>
            <a:ext cx="2946144" cy="493713"/>
          </a:xfrm>
          <a:prstGeom prst="rect">
            <a:avLst/>
          </a:prstGeom>
        </p:spPr>
        <p:txBody>
          <a:bodyPr vert="horz" lIns="91440" tIns="45720" rIns="91440" bIns="45720" rtlCol="0" anchor="b"/>
          <a:lstStyle>
            <a:lvl1pPr algn="r">
              <a:defRPr sz="1200"/>
            </a:lvl1pPr>
          </a:lstStyle>
          <a:p>
            <a:fld id="{EA418F3D-2BEB-4179-82FB-89EE7B82F218}" type="slidenum">
              <a:rPr lang="en-AU" smtClean="0"/>
              <a:pPr/>
              <a:t>‹#›</a:t>
            </a:fld>
            <a:endParaRPr lang="en-AU" dirty="0"/>
          </a:p>
        </p:txBody>
      </p:sp>
    </p:spTree>
    <p:extLst>
      <p:ext uri="{BB962C8B-B14F-4D97-AF65-F5344CB8AC3E}">
        <p14:creationId xmlns:p14="http://schemas.microsoft.com/office/powerpoint/2010/main" val="31345409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713"/>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dirty="0"/>
          </a:p>
        </p:txBody>
      </p:sp>
      <p:sp>
        <p:nvSpPr>
          <p:cNvPr id="3" name="Date Placeholder 2"/>
          <p:cNvSpPr>
            <a:spLocks noGrp="1"/>
          </p:cNvSpPr>
          <p:nvPr>
            <p:ph type="dt" idx="1"/>
          </p:nvPr>
        </p:nvSpPr>
        <p:spPr>
          <a:xfrm>
            <a:off x="3850443" y="0"/>
            <a:ext cx="2945659" cy="493713"/>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C75FF471-E970-4D76-9488-2F70B2E182F7}" type="datetimeFigureOut">
              <a:rPr lang="en-US"/>
              <a:pPr>
                <a:defRPr/>
              </a:pPr>
              <a:t>9/29/2019</a:t>
            </a:fld>
            <a:endParaRPr lang="en-US" dirty="0"/>
          </a:p>
        </p:txBody>
      </p:sp>
      <p:sp>
        <p:nvSpPr>
          <p:cNvPr id="4" name="Slide Image Placeholder 3"/>
          <p:cNvSpPr>
            <a:spLocks noGrp="1" noRot="1" noChangeAspect="1"/>
          </p:cNvSpPr>
          <p:nvPr>
            <p:ph type="sldImg" idx="2"/>
          </p:nvPr>
        </p:nvSpPr>
        <p:spPr>
          <a:xfrm>
            <a:off x="931863" y="741363"/>
            <a:ext cx="4935537" cy="370205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79768" y="4690269"/>
            <a:ext cx="5438140" cy="44434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378824"/>
            <a:ext cx="2945659" cy="493713"/>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dirty="0"/>
          </a:p>
        </p:txBody>
      </p:sp>
      <p:sp>
        <p:nvSpPr>
          <p:cNvPr id="7" name="Slide Number Placeholder 6"/>
          <p:cNvSpPr>
            <a:spLocks noGrp="1"/>
          </p:cNvSpPr>
          <p:nvPr>
            <p:ph type="sldNum" sz="quarter" idx="5"/>
          </p:nvPr>
        </p:nvSpPr>
        <p:spPr>
          <a:xfrm>
            <a:off x="3850443" y="9378824"/>
            <a:ext cx="2945659" cy="493713"/>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40257027-D69C-44BC-B084-924BCE3584A2}" type="slidenum">
              <a:rPr lang="en-US"/>
              <a:pPr>
                <a:defRPr/>
              </a:pPr>
              <a:t>‹#›</a:t>
            </a:fld>
            <a:endParaRPr lang="en-US" dirty="0"/>
          </a:p>
        </p:txBody>
      </p:sp>
    </p:spTree>
    <p:extLst>
      <p:ext uri="{BB962C8B-B14F-4D97-AF65-F5344CB8AC3E}">
        <p14:creationId xmlns:p14="http://schemas.microsoft.com/office/powerpoint/2010/main" val="3425330527"/>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2</a:t>
            </a:fld>
            <a:endParaRPr lang="en-US" dirty="0"/>
          </a:p>
        </p:txBody>
      </p:sp>
    </p:spTree>
    <p:extLst>
      <p:ext uri="{BB962C8B-B14F-4D97-AF65-F5344CB8AC3E}">
        <p14:creationId xmlns:p14="http://schemas.microsoft.com/office/powerpoint/2010/main" val="3482324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a:t>
            </a:r>
          </a:p>
          <a:p>
            <a:endParaRPr lang="en-US" dirty="0"/>
          </a:p>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3</a:t>
            </a:fld>
            <a:endParaRPr lang="en-US" dirty="0"/>
          </a:p>
        </p:txBody>
      </p:sp>
    </p:spTree>
    <p:extLst>
      <p:ext uri="{BB962C8B-B14F-4D97-AF65-F5344CB8AC3E}">
        <p14:creationId xmlns:p14="http://schemas.microsoft.com/office/powerpoint/2010/main" val="586306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4</a:t>
            </a:fld>
            <a:endParaRPr lang="en-US" dirty="0"/>
          </a:p>
        </p:txBody>
      </p:sp>
    </p:spTree>
    <p:extLst>
      <p:ext uri="{BB962C8B-B14F-4D97-AF65-F5344CB8AC3E}">
        <p14:creationId xmlns:p14="http://schemas.microsoft.com/office/powerpoint/2010/main" val="2454190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78B3FCA-0A40-4E9F-8816-08BBBE100748}" type="slidenum">
              <a:rPr lang="en-GB" altLang="en-US" smtClean="0"/>
              <a:pPr eaLnBrk="1" hangingPunct="1">
                <a:spcBef>
                  <a:spcPct val="0"/>
                </a:spcBef>
              </a:pPr>
              <a:t>8</a:t>
            </a:fld>
            <a:endParaRPr lang="en-GB" altLang="en-US"/>
          </a:p>
        </p:txBody>
      </p:sp>
      <p:sp>
        <p:nvSpPr>
          <p:cNvPr id="94211" name="Rectangle 2"/>
          <p:cNvSpPr>
            <a:spLocks noGrp="1" noRot="1" noChangeAspect="1" noChangeArrowheads="1" noTextEdit="1"/>
          </p:cNvSpPr>
          <p:nvPr>
            <p:ph type="sldImg"/>
          </p:nvPr>
        </p:nvSpPr>
        <p:spPr>
          <a:xfrm>
            <a:off x="930275" y="741363"/>
            <a:ext cx="4937125" cy="3702050"/>
          </a:xfrm>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65" tIns="46483" rIns="92965" bIns="46483"/>
          <a:lstStyle/>
          <a:p>
            <a:pPr eaLnBrk="1" hangingPunct="1"/>
            <a:endParaRPr lang="en-GB" altLang="en-US" dirty="0"/>
          </a:p>
        </p:txBody>
      </p:sp>
    </p:spTree>
    <p:extLst>
      <p:ext uri="{BB962C8B-B14F-4D97-AF65-F5344CB8AC3E}">
        <p14:creationId xmlns:p14="http://schemas.microsoft.com/office/powerpoint/2010/main" val="2235451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FA2B176-E6C2-4C01-9BF7-092AB98DAB86}" type="slidenum">
              <a:rPr lang="en-GB" altLang="en-US" smtClean="0"/>
              <a:pPr eaLnBrk="1" hangingPunct="1">
                <a:spcBef>
                  <a:spcPct val="0"/>
                </a:spcBef>
              </a:pPr>
              <a:t>9</a:t>
            </a:fld>
            <a:endParaRPr lang="en-GB" altLang="en-US"/>
          </a:p>
        </p:txBody>
      </p:sp>
      <p:sp>
        <p:nvSpPr>
          <p:cNvPr id="95235" name="Rectangle 2"/>
          <p:cNvSpPr>
            <a:spLocks noGrp="1" noRot="1" noChangeAspect="1" noChangeArrowheads="1" noTextEdit="1"/>
          </p:cNvSpPr>
          <p:nvPr>
            <p:ph type="sldImg"/>
          </p:nvPr>
        </p:nvSpPr>
        <p:spPr>
          <a:xfrm>
            <a:off x="933450" y="741363"/>
            <a:ext cx="4935538" cy="3702050"/>
          </a:xfrm>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2377799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78C28D9-4D90-46FA-8C41-8733A3493380}" type="slidenum">
              <a:rPr lang="en-GB" altLang="en-US" smtClean="0"/>
              <a:pPr eaLnBrk="1" hangingPunct="1">
                <a:spcBef>
                  <a:spcPct val="0"/>
                </a:spcBef>
              </a:pPr>
              <a:t>10</a:t>
            </a:fld>
            <a:endParaRPr lang="en-GB" altLang="en-US"/>
          </a:p>
        </p:txBody>
      </p:sp>
      <p:sp>
        <p:nvSpPr>
          <p:cNvPr id="96259" name="Rectangle 2"/>
          <p:cNvSpPr>
            <a:spLocks noGrp="1" noRot="1" noChangeAspect="1" noChangeArrowheads="1" noTextEdit="1"/>
          </p:cNvSpPr>
          <p:nvPr>
            <p:ph type="sldImg"/>
          </p:nvPr>
        </p:nvSpPr>
        <p:spPr>
          <a:xfrm>
            <a:off x="933450" y="741363"/>
            <a:ext cx="4937125" cy="3702050"/>
          </a:xfrm>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777632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8F5A930-328D-44C7-A95F-1A36F4C477C1}" type="slidenum">
              <a:rPr lang="en-GB" altLang="en-US" smtClean="0"/>
              <a:pPr eaLnBrk="1" hangingPunct="1">
                <a:spcBef>
                  <a:spcPct val="0"/>
                </a:spcBef>
              </a:pPr>
              <a:t>11</a:t>
            </a:fld>
            <a:endParaRPr lang="en-GB" altLang="en-US"/>
          </a:p>
        </p:txBody>
      </p:sp>
      <p:sp>
        <p:nvSpPr>
          <p:cNvPr id="101379" name="Rectangle 2"/>
          <p:cNvSpPr>
            <a:spLocks noGrp="1" noRot="1" noChangeAspect="1" noChangeArrowheads="1" noTextEdit="1"/>
          </p:cNvSpPr>
          <p:nvPr>
            <p:ph type="sldImg"/>
          </p:nvPr>
        </p:nvSpPr>
        <p:spPr>
          <a:xfrm>
            <a:off x="933450" y="741363"/>
            <a:ext cx="4937125" cy="3702050"/>
          </a:xfrm>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2150197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57846FE-8565-482E-BF08-162E103DF820}" type="slidenum">
              <a:rPr lang="en-GB" altLang="en-US" smtClean="0"/>
              <a:pPr eaLnBrk="1" hangingPunct="1">
                <a:spcBef>
                  <a:spcPct val="0"/>
                </a:spcBef>
              </a:pPr>
              <a:t>12</a:t>
            </a:fld>
            <a:endParaRPr lang="en-GB" altLang="en-US"/>
          </a:p>
        </p:txBody>
      </p:sp>
      <p:sp>
        <p:nvSpPr>
          <p:cNvPr id="97283" name="Rectangle 2"/>
          <p:cNvSpPr>
            <a:spLocks noGrp="1" noRot="1" noChangeAspect="1" noChangeArrowheads="1" noTextEdit="1"/>
          </p:cNvSpPr>
          <p:nvPr>
            <p:ph type="sldImg"/>
          </p:nvPr>
        </p:nvSpPr>
        <p:spPr>
          <a:xfrm>
            <a:off x="933450" y="741363"/>
            <a:ext cx="4937125" cy="3702050"/>
          </a:xfrm>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dirty="0"/>
              <a:t>.</a:t>
            </a:r>
          </a:p>
        </p:txBody>
      </p:sp>
    </p:spTree>
    <p:extLst>
      <p:ext uri="{BB962C8B-B14F-4D97-AF65-F5344CB8AC3E}">
        <p14:creationId xmlns:p14="http://schemas.microsoft.com/office/powerpoint/2010/main" val="335780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4CE0B22-3D6B-4996-BF04-E474903E5868}" type="slidenum">
              <a:rPr lang="en-GB" altLang="en-US" smtClean="0"/>
              <a:pPr eaLnBrk="1" hangingPunct="1">
                <a:spcBef>
                  <a:spcPct val="0"/>
                </a:spcBef>
              </a:pPr>
              <a:t>13</a:t>
            </a:fld>
            <a:endParaRPr lang="en-GB" altLang="en-US"/>
          </a:p>
        </p:txBody>
      </p:sp>
      <p:sp>
        <p:nvSpPr>
          <p:cNvPr id="98307" name="Rectangle 2"/>
          <p:cNvSpPr>
            <a:spLocks noGrp="1" noRot="1" noChangeAspect="1" noChangeArrowheads="1" noTextEdit="1"/>
          </p:cNvSpPr>
          <p:nvPr>
            <p:ph type="sldImg"/>
          </p:nvPr>
        </p:nvSpPr>
        <p:spPr>
          <a:xfrm>
            <a:off x="933450" y="741363"/>
            <a:ext cx="4937125" cy="3702050"/>
          </a:xfrm>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2441919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C307173-74DC-41D8-BB2E-CA55274B4E80}" type="slidenum">
              <a:rPr lang="en-GB" altLang="en-US" smtClean="0"/>
              <a:pPr eaLnBrk="1" hangingPunct="1">
                <a:spcBef>
                  <a:spcPct val="0"/>
                </a:spcBef>
              </a:pPr>
              <a:t>15</a:t>
            </a:fld>
            <a:endParaRPr lang="en-GB" altLang="en-US"/>
          </a:p>
        </p:txBody>
      </p:sp>
      <p:sp>
        <p:nvSpPr>
          <p:cNvPr id="99331" name="Rectangle 2"/>
          <p:cNvSpPr>
            <a:spLocks noGrp="1" noRot="1" noChangeAspect="1" noChangeArrowheads="1" noTextEdit="1"/>
          </p:cNvSpPr>
          <p:nvPr>
            <p:ph type="sldImg"/>
          </p:nvPr>
        </p:nvSpPr>
        <p:spPr>
          <a:xfrm>
            <a:off x="933450" y="741363"/>
            <a:ext cx="4937125" cy="3702050"/>
          </a:xfrm>
          <a:ln/>
        </p:spPr>
      </p:sp>
      <p:sp>
        <p:nvSpPr>
          <p:cNvPr id="99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1378298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3F98047-00F5-4CE8-9F2C-C35436762893}" type="slidenum">
              <a:rPr lang="en-GB" altLang="en-US" smtClean="0"/>
              <a:pPr eaLnBrk="1" hangingPunct="1">
                <a:spcBef>
                  <a:spcPct val="0"/>
                </a:spcBef>
              </a:pPr>
              <a:t>16</a:t>
            </a:fld>
            <a:endParaRPr lang="en-GB" altLang="en-US"/>
          </a:p>
        </p:txBody>
      </p:sp>
      <p:sp>
        <p:nvSpPr>
          <p:cNvPr id="100355" name="Rectangle 2"/>
          <p:cNvSpPr>
            <a:spLocks noGrp="1" noRot="1" noChangeAspect="1" noChangeArrowheads="1" noTextEdit="1"/>
          </p:cNvSpPr>
          <p:nvPr>
            <p:ph type="sldImg"/>
          </p:nvPr>
        </p:nvSpPr>
        <p:spPr>
          <a:xfrm>
            <a:off x="930275" y="741363"/>
            <a:ext cx="4937125" cy="3702050"/>
          </a:xfrm>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endParaRPr lang="en-GB" altLang="en-US" dirty="0"/>
          </a:p>
        </p:txBody>
      </p:sp>
    </p:spTree>
    <p:extLst>
      <p:ext uri="{BB962C8B-B14F-4D97-AF65-F5344CB8AC3E}">
        <p14:creationId xmlns:p14="http://schemas.microsoft.com/office/powerpoint/2010/main" val="2161882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 in groups get them to answer the question</a:t>
            </a:r>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21</a:t>
            </a:fld>
            <a:endParaRPr lang="en-US" dirty="0"/>
          </a:p>
        </p:txBody>
      </p:sp>
    </p:spTree>
    <p:extLst>
      <p:ext uri="{BB962C8B-B14F-4D97-AF65-F5344CB8AC3E}">
        <p14:creationId xmlns:p14="http://schemas.microsoft.com/office/powerpoint/2010/main" val="1994926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24</a:t>
            </a:fld>
            <a:endParaRPr lang="en-US" dirty="0"/>
          </a:p>
        </p:txBody>
      </p:sp>
    </p:spTree>
    <p:extLst>
      <p:ext uri="{BB962C8B-B14F-4D97-AF65-F5344CB8AC3E}">
        <p14:creationId xmlns:p14="http://schemas.microsoft.com/office/powerpoint/2010/main" val="1792929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5198411-A241-4E82-A997-8C3F682D8F95}" type="slidenum">
              <a:rPr lang="en-GB" altLang="en-US" smtClean="0"/>
              <a:pPr eaLnBrk="1" hangingPunct="1">
                <a:spcBef>
                  <a:spcPct val="0"/>
                </a:spcBef>
              </a:pPr>
              <a:t>25</a:t>
            </a:fld>
            <a:endParaRPr lang="en-GB" altLang="en-US"/>
          </a:p>
        </p:txBody>
      </p:sp>
      <p:sp>
        <p:nvSpPr>
          <p:cNvPr id="105475" name="Rectangle 2"/>
          <p:cNvSpPr>
            <a:spLocks noGrp="1" noRot="1" noChangeAspect="1" noChangeArrowheads="1" noTextEdit="1"/>
          </p:cNvSpPr>
          <p:nvPr>
            <p:ph type="sldImg"/>
          </p:nvPr>
        </p:nvSpPr>
        <p:spPr>
          <a:xfrm>
            <a:off x="933450" y="741363"/>
            <a:ext cx="4935538" cy="3702050"/>
          </a:xfrm>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63215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8942721-957A-4CA0-8BE2-2BB2B71C3463}" type="slidenum">
              <a:rPr lang="en-GB" altLang="en-US" smtClean="0"/>
              <a:pPr eaLnBrk="1" hangingPunct="1">
                <a:spcBef>
                  <a:spcPct val="0"/>
                </a:spcBef>
              </a:pPr>
              <a:t>27</a:t>
            </a:fld>
            <a:endParaRPr lang="en-GB" altLang="en-US"/>
          </a:p>
        </p:txBody>
      </p:sp>
      <p:sp>
        <p:nvSpPr>
          <p:cNvPr id="110595" name="Rectangle 2"/>
          <p:cNvSpPr>
            <a:spLocks noGrp="1" noRot="1" noChangeAspect="1" noChangeArrowheads="1" noTextEdit="1"/>
          </p:cNvSpPr>
          <p:nvPr>
            <p:ph type="sldImg"/>
          </p:nvPr>
        </p:nvSpPr>
        <p:spPr>
          <a:xfrm>
            <a:off x="933450" y="741363"/>
            <a:ext cx="4935538" cy="3702050"/>
          </a:xfrm>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53050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0257027-D69C-44BC-B084-924BCE3584A2}" type="slidenum">
              <a:rPr lang="en-US" smtClean="0"/>
              <a:pPr>
                <a:defRPr/>
              </a:pPr>
              <a:t>28</a:t>
            </a:fld>
            <a:endParaRPr lang="en-US" dirty="0"/>
          </a:p>
        </p:txBody>
      </p:sp>
    </p:spTree>
    <p:extLst>
      <p:ext uri="{BB962C8B-B14F-4D97-AF65-F5344CB8AC3E}">
        <p14:creationId xmlns:p14="http://schemas.microsoft.com/office/powerpoint/2010/main" val="2196973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687B1E5-110C-42C3-811F-3A5451B9803B}" type="slidenum">
              <a:rPr lang="en-GB" altLang="en-US" smtClean="0"/>
              <a:pPr eaLnBrk="1" hangingPunct="1">
                <a:spcBef>
                  <a:spcPct val="0"/>
                </a:spcBef>
              </a:pPr>
              <a:t>32</a:t>
            </a:fld>
            <a:endParaRPr lang="en-GB" altLang="en-US"/>
          </a:p>
        </p:txBody>
      </p:sp>
      <p:sp>
        <p:nvSpPr>
          <p:cNvPr id="103427" name="Rectangle 2"/>
          <p:cNvSpPr>
            <a:spLocks noChangeArrowheads="1"/>
          </p:cNvSpPr>
          <p:nvPr/>
        </p:nvSpPr>
        <p:spPr bwMode="auto">
          <a:xfrm>
            <a:off x="3848869" y="1"/>
            <a:ext cx="2948806" cy="491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28" name="Rectangle 3"/>
          <p:cNvSpPr>
            <a:spLocks noChangeArrowheads="1"/>
          </p:cNvSpPr>
          <p:nvPr/>
        </p:nvSpPr>
        <p:spPr bwMode="auto">
          <a:xfrm>
            <a:off x="3848869" y="9378825"/>
            <a:ext cx="2948806" cy="495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51" tIns="44431" rIns="90451" bIns="44431"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a:spcBef>
                <a:spcPct val="0"/>
              </a:spcBef>
            </a:pPr>
            <a:r>
              <a:rPr lang="en-GB" altLang="en-US"/>
              <a:t>16</a:t>
            </a:r>
          </a:p>
        </p:txBody>
      </p:sp>
      <p:sp>
        <p:nvSpPr>
          <p:cNvPr id="103429" name="Rectangle 4"/>
          <p:cNvSpPr>
            <a:spLocks noChangeArrowheads="1"/>
          </p:cNvSpPr>
          <p:nvPr/>
        </p:nvSpPr>
        <p:spPr bwMode="auto">
          <a:xfrm>
            <a:off x="0" y="9378825"/>
            <a:ext cx="2945659" cy="495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30" name="Rectangle 5"/>
          <p:cNvSpPr>
            <a:spLocks noChangeArrowheads="1"/>
          </p:cNvSpPr>
          <p:nvPr/>
        </p:nvSpPr>
        <p:spPr bwMode="auto">
          <a:xfrm>
            <a:off x="0" y="1"/>
            <a:ext cx="2945659" cy="491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31" name="Rectangle 6"/>
          <p:cNvSpPr>
            <a:spLocks noGrp="1" noRot="1" noChangeAspect="1" noChangeArrowheads="1" noTextEdit="1"/>
          </p:cNvSpPr>
          <p:nvPr>
            <p:ph type="sldImg"/>
          </p:nvPr>
        </p:nvSpPr>
        <p:spPr>
          <a:xfrm>
            <a:off x="939800" y="746125"/>
            <a:ext cx="4922838" cy="3690938"/>
          </a:xfrm>
          <a:ln w="12700" cap="flat"/>
        </p:spPr>
      </p:sp>
      <p:sp>
        <p:nvSpPr>
          <p:cNvPr id="103432" name="Rectangle 7"/>
          <p:cNvSpPr>
            <a:spLocks noGrp="1" noChangeArrowheads="1"/>
          </p:cNvSpPr>
          <p:nvPr>
            <p:ph type="body" idx="1"/>
          </p:nvPr>
        </p:nvSpPr>
        <p:spPr>
          <a:xfrm>
            <a:off x="906357" y="4685127"/>
            <a:ext cx="4980241" cy="44485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51" tIns="44431" rIns="90451" bIns="44431"/>
          <a:lstStyle/>
          <a:p>
            <a:pPr eaLnBrk="1" hangingPunct="1"/>
            <a:r>
              <a:rPr lang="en-US" altLang="en-US" dirty="0"/>
              <a:t>WG: Legislation – In Wales</a:t>
            </a:r>
            <a:r>
              <a:rPr lang="en-US" altLang="en-US" baseline="0" dirty="0"/>
              <a:t> social services are devolved, thus safeguarding legislation (children and adults) is produced by the Assembly</a:t>
            </a:r>
          </a:p>
          <a:p>
            <a:pPr eaLnBrk="1" hangingPunct="1"/>
            <a:r>
              <a:rPr lang="en-US" altLang="en-US" baseline="0" dirty="0"/>
              <a:t>National Safeguarding Board</a:t>
            </a:r>
            <a:endParaRPr lang="en-US" altLang="en-US" dirty="0"/>
          </a:p>
        </p:txBody>
      </p:sp>
    </p:spTree>
    <p:extLst>
      <p:ext uri="{BB962C8B-B14F-4D97-AF65-F5344CB8AC3E}">
        <p14:creationId xmlns:p14="http://schemas.microsoft.com/office/powerpoint/2010/main" val="2255354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0257027-D69C-44BC-B084-924BCE3584A2}" type="slidenum">
              <a:rPr lang="en-US" smtClean="0"/>
              <a:pPr>
                <a:defRPr/>
              </a:pPr>
              <a:t>35</a:t>
            </a:fld>
            <a:endParaRPr lang="en-US" dirty="0"/>
          </a:p>
        </p:txBody>
      </p:sp>
    </p:spTree>
    <p:extLst>
      <p:ext uri="{BB962C8B-B14F-4D97-AF65-F5344CB8AC3E}">
        <p14:creationId xmlns:p14="http://schemas.microsoft.com/office/powerpoint/2010/main" val="702311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0257027-D69C-44BC-B084-924BCE3584A2}" type="slidenum">
              <a:rPr lang="en-US" smtClean="0"/>
              <a:pPr>
                <a:defRPr/>
              </a:pPr>
              <a:t>37</a:t>
            </a:fld>
            <a:endParaRPr lang="en-US" dirty="0"/>
          </a:p>
        </p:txBody>
      </p:sp>
    </p:spTree>
    <p:extLst>
      <p:ext uri="{BB962C8B-B14F-4D97-AF65-F5344CB8AC3E}">
        <p14:creationId xmlns:p14="http://schemas.microsoft.com/office/powerpoint/2010/main" val="37213150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43918" y="2348880"/>
            <a:ext cx="8662292" cy="2592288"/>
          </a:xfrm>
          <a:prstGeom prst="rect">
            <a:avLst/>
          </a:prstGeom>
        </p:spPr>
        <p:txBody>
          <a:bodyPr/>
          <a:lstStyle>
            <a:lvl1pPr algn="ctr">
              <a:lnSpc>
                <a:spcPts val="5000"/>
              </a:lnSpc>
              <a:defRPr sz="5000" b="1" i="0" spc="-180" baseline="0">
                <a:solidFill>
                  <a:schemeClr val="tx2"/>
                </a:solidFill>
                <a:latin typeface="Verdana"/>
                <a:cs typeface="Verdana"/>
              </a:defRPr>
            </a:lvl1pPr>
          </a:lstStyle>
          <a:p>
            <a:r>
              <a:rPr lang="en-US" dirty="0"/>
              <a:t>Click here to</a:t>
            </a:r>
            <a:br>
              <a:rPr lang="en-US" dirty="0"/>
            </a:br>
            <a:r>
              <a:rPr lang="en-US" dirty="0"/>
              <a:t>edit main heading</a:t>
            </a:r>
          </a:p>
        </p:txBody>
      </p:sp>
      <p:pic>
        <p:nvPicPr>
          <p:cNvPr id="3" name="Picture 2" descr="NSPCC_ONLINE_LOGO_RGB_WHITE.eps"/>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810000" y="366799"/>
            <a:ext cx="1524000" cy="371576"/>
          </a:xfrm>
          <a:prstGeom prst="rect">
            <a:avLst/>
          </a:prstGeom>
        </p:spPr>
      </p:pic>
      <p:pic>
        <p:nvPicPr>
          <p:cNvPr id="4" name="Picture 3" descr="NSPCC_ONLINE_STRAPLINE_RGB_WHITE.eps"/>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00865" y="6310456"/>
            <a:ext cx="3542270" cy="124728"/>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Only">
    <p:bg>
      <p:bgRef idx="1001">
        <a:schemeClr val="bg1"/>
      </p:bgRef>
    </p:bg>
    <p:spTree>
      <p:nvGrpSpPr>
        <p:cNvPr id="1" name=""/>
        <p:cNvGrpSpPr/>
        <p:nvPr/>
      </p:nvGrpSpPr>
      <p:grpSpPr>
        <a:xfrm>
          <a:off x="0" y="0"/>
          <a:ext cx="0" cy="0"/>
          <a:chOff x="0" y="0"/>
          <a:chExt cx="0" cy="0"/>
        </a:xfrm>
      </p:grpSpPr>
      <p:pic>
        <p:nvPicPr>
          <p:cNvPr id="11" name="Picture 10" descr="DividerSlide_A2.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394" y="0"/>
            <a:ext cx="9176500" cy="6957392"/>
          </a:xfrm>
          <a:prstGeom prst="rect">
            <a:avLst/>
          </a:prstGeom>
        </p:spPr>
      </p:pic>
      <p:sp>
        <p:nvSpPr>
          <p:cNvPr id="10" name="Title 1"/>
          <p:cNvSpPr>
            <a:spLocks noGrp="1"/>
          </p:cNvSpPr>
          <p:nvPr>
            <p:ph type="title" hasCustomPrompt="1"/>
          </p:nvPr>
        </p:nvSpPr>
        <p:spPr>
          <a:xfrm>
            <a:off x="204094" y="1124744"/>
            <a:ext cx="4367906"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a:t>
            </a:r>
            <a:br>
              <a:rPr lang="en-US" dirty="0"/>
            </a:br>
            <a:r>
              <a:rPr lang="en-US" dirty="0"/>
              <a:t>to edit </a:t>
            </a:r>
            <a:br>
              <a:rPr lang="en-US" dirty="0"/>
            </a:br>
            <a:r>
              <a:rPr lang="en-US" dirty="0"/>
              <a:t>the main heading </a:t>
            </a:r>
            <a:br>
              <a:rPr lang="en-US" dirty="0"/>
            </a:br>
            <a:r>
              <a:rPr lang="en-US" dirty="0"/>
              <a:t>style</a:t>
            </a:r>
          </a:p>
        </p:txBody>
      </p:sp>
      <p:pic>
        <p:nvPicPr>
          <p:cNvPr id="12" name="Picture 11"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312301690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_Title Only">
    <p:bg>
      <p:bgPr>
        <a:solidFill>
          <a:schemeClr val="accent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 to edit the main heading style</a:t>
            </a:r>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1850414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Only">
    <p:bg>
      <p:bgRef idx="1001">
        <a:schemeClr val="bg1"/>
      </p:bgRef>
    </p:bg>
    <p:spTree>
      <p:nvGrpSpPr>
        <p:cNvPr id="1" name=""/>
        <p:cNvGrpSpPr/>
        <p:nvPr/>
      </p:nvGrpSpPr>
      <p:grpSpPr>
        <a:xfrm>
          <a:off x="0" y="0"/>
          <a:ext cx="0" cy="0"/>
          <a:chOff x="0" y="0"/>
          <a:chExt cx="0" cy="0"/>
        </a:xfrm>
      </p:grpSpPr>
      <p:pic>
        <p:nvPicPr>
          <p:cNvPr id="2" name="Picture 1" descr="DividerSlides_B.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40" y="0"/>
            <a:ext cx="9176500" cy="6957392"/>
          </a:xfrm>
          <a:prstGeom prst="rect">
            <a:avLst/>
          </a:prstGeom>
        </p:spPr>
      </p:pic>
      <p:sp>
        <p:nvSpPr>
          <p:cNvPr id="13" name="Title 1"/>
          <p:cNvSpPr>
            <a:spLocks noGrp="1"/>
          </p:cNvSpPr>
          <p:nvPr>
            <p:ph type="title" hasCustomPrompt="1"/>
          </p:nvPr>
        </p:nvSpPr>
        <p:spPr>
          <a:xfrm>
            <a:off x="204094" y="1124744"/>
            <a:ext cx="4727946" cy="5544616"/>
          </a:xfrm>
          <a:prstGeom prst="rect">
            <a:avLst/>
          </a:prstGeom>
        </p:spPr>
        <p:txBody>
          <a:bodyPr/>
          <a:lstStyle>
            <a:lvl1pPr algn="l">
              <a:lnSpc>
                <a:spcPts val="5000"/>
              </a:lnSpc>
              <a:defRPr sz="5000" b="1" i="0" kern="1000" spc="-180" baseline="0">
                <a:solidFill>
                  <a:schemeClr val="bg2"/>
                </a:solidFill>
                <a:latin typeface="Verdana"/>
                <a:cs typeface="Verdana"/>
              </a:defRPr>
            </a:lvl1pPr>
          </a:lstStyle>
          <a:p>
            <a:r>
              <a:rPr lang="en-US" dirty="0"/>
              <a:t>Click here </a:t>
            </a:r>
            <a:br>
              <a:rPr lang="en-US" dirty="0"/>
            </a:br>
            <a:r>
              <a:rPr lang="en-US" dirty="0"/>
              <a:t>to edit </a:t>
            </a:r>
            <a:br>
              <a:rPr lang="en-US" dirty="0"/>
            </a:br>
            <a:r>
              <a:rPr lang="en-US" dirty="0"/>
              <a:t>the main heading </a:t>
            </a:r>
            <a:br>
              <a:rPr lang="en-US" dirty="0"/>
            </a:br>
            <a:r>
              <a:rPr lang="en-US" dirty="0"/>
              <a:t>style</a:t>
            </a:r>
          </a:p>
        </p:txBody>
      </p:sp>
      <p:pic>
        <p:nvPicPr>
          <p:cNvPr id="10" name="Picture 9"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37198854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1_Title Only">
    <p:bg>
      <p:bgPr>
        <a:solidFill>
          <a:schemeClr val="tx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 to edit the </a:t>
            </a:r>
            <a:br>
              <a:rPr lang="en-US" dirty="0"/>
            </a:br>
            <a:r>
              <a:rPr lang="en-US" dirty="0"/>
              <a:t>main heading style</a:t>
            </a:r>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0970223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Only">
    <p:bg>
      <p:bgPr>
        <a:solidFill>
          <a:schemeClr val="accent3"/>
        </a:solidFill>
        <a:effectLst/>
      </p:bgPr>
    </p:bg>
    <p:spTree>
      <p:nvGrpSpPr>
        <p:cNvPr id="1" name=""/>
        <p:cNvGrpSpPr/>
        <p:nvPr/>
      </p:nvGrpSpPr>
      <p:grpSpPr>
        <a:xfrm>
          <a:off x="0" y="0"/>
          <a:ext cx="0" cy="0"/>
          <a:chOff x="0" y="0"/>
          <a:chExt cx="0" cy="0"/>
        </a:xfrm>
      </p:grpSpPr>
      <p:pic>
        <p:nvPicPr>
          <p:cNvPr id="2" name="Picture 1" descr="DividerSlides_C.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53" y="0"/>
            <a:ext cx="9176500" cy="6957392"/>
          </a:xfrm>
          <a:prstGeom prst="rect">
            <a:avLst/>
          </a:prstGeom>
        </p:spPr>
      </p:pic>
      <p:sp>
        <p:nvSpPr>
          <p:cNvPr id="10" name="Title 1"/>
          <p:cNvSpPr>
            <a:spLocks noGrp="1"/>
          </p:cNvSpPr>
          <p:nvPr>
            <p:ph type="title" hasCustomPrompt="1"/>
          </p:nvPr>
        </p:nvSpPr>
        <p:spPr>
          <a:xfrm>
            <a:off x="204094" y="1124744"/>
            <a:ext cx="3719834"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a:t>
            </a:r>
            <a:br>
              <a:rPr lang="en-US" dirty="0"/>
            </a:br>
            <a:r>
              <a:rPr lang="en-US" dirty="0"/>
              <a:t>to edit </a:t>
            </a:r>
            <a:br>
              <a:rPr lang="en-US" dirty="0"/>
            </a:br>
            <a:r>
              <a:rPr lang="en-US" dirty="0"/>
              <a:t>the main heading </a:t>
            </a:r>
            <a:br>
              <a:rPr lang="en-US" dirty="0"/>
            </a:br>
            <a:r>
              <a:rPr lang="en-US" dirty="0"/>
              <a:t>style</a:t>
            </a:r>
          </a:p>
        </p:txBody>
      </p:sp>
      <p:pic>
        <p:nvPicPr>
          <p:cNvPr id="11" name="Picture 10"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3491230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9_Title Only">
    <p:bg>
      <p:bgPr>
        <a:solidFill>
          <a:schemeClr val="accent3"/>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 to edit the main heading style</a:t>
            </a:r>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66952401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Title Only">
    <p:bg>
      <p:bgRef idx="1001">
        <a:schemeClr val="bg1"/>
      </p:bgRef>
    </p:bg>
    <p:spTree>
      <p:nvGrpSpPr>
        <p:cNvPr id="1" name=""/>
        <p:cNvGrpSpPr/>
        <p:nvPr/>
      </p:nvGrpSpPr>
      <p:grpSpPr>
        <a:xfrm>
          <a:off x="0" y="0"/>
          <a:ext cx="0" cy="0"/>
          <a:chOff x="0" y="0"/>
          <a:chExt cx="0" cy="0"/>
        </a:xfrm>
      </p:grpSpPr>
      <p:pic>
        <p:nvPicPr>
          <p:cNvPr id="2" name="Picture 1" descr="DividerSlides_D.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90" y="0"/>
            <a:ext cx="9176500" cy="6957392"/>
          </a:xfrm>
          <a:prstGeom prst="rect">
            <a:avLst/>
          </a:prstGeom>
        </p:spPr>
      </p:pic>
      <p:sp>
        <p:nvSpPr>
          <p:cNvPr id="12" name="Title 1"/>
          <p:cNvSpPr>
            <a:spLocks noGrp="1"/>
          </p:cNvSpPr>
          <p:nvPr>
            <p:ph type="title" hasCustomPrompt="1"/>
          </p:nvPr>
        </p:nvSpPr>
        <p:spPr>
          <a:xfrm>
            <a:off x="204094" y="1124744"/>
            <a:ext cx="4854202" cy="5544616"/>
          </a:xfrm>
          <a:prstGeom prst="rect">
            <a:avLst/>
          </a:prstGeom>
        </p:spPr>
        <p:txBody>
          <a:bodyPr/>
          <a:lstStyle>
            <a:lvl1pPr algn="l">
              <a:lnSpc>
                <a:spcPts val="5000"/>
              </a:lnSpc>
              <a:defRPr sz="5000" b="1" i="0" spc="-180">
                <a:solidFill>
                  <a:schemeClr val="accent1"/>
                </a:solidFill>
                <a:latin typeface="Verdana"/>
                <a:cs typeface="Verdana"/>
              </a:defRPr>
            </a:lvl1pPr>
          </a:lstStyle>
          <a:p>
            <a:r>
              <a:rPr lang="en-US" dirty="0"/>
              <a:t>Click </a:t>
            </a:r>
            <a:br>
              <a:rPr lang="en-US" dirty="0"/>
            </a:br>
            <a:r>
              <a:rPr lang="en-US" dirty="0"/>
              <a:t>to edit </a:t>
            </a:r>
            <a:br>
              <a:rPr lang="en-US" dirty="0"/>
            </a:br>
            <a:r>
              <a:rPr lang="en-US" dirty="0"/>
              <a:t>the main heading </a:t>
            </a:r>
            <a:br>
              <a:rPr lang="en-US" dirty="0"/>
            </a:br>
            <a:r>
              <a:rPr lang="en-US" dirty="0"/>
              <a:t>style</a:t>
            </a:r>
          </a:p>
        </p:txBody>
      </p:sp>
      <p:pic>
        <p:nvPicPr>
          <p:cNvPr id="13" name="Picture 12"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371428289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Title Only">
    <p:bg>
      <p:bgPr>
        <a:solidFill>
          <a:schemeClr val="bg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rgbClr val="F2A6C8"/>
                </a:solidFill>
                <a:latin typeface="Verdana"/>
                <a:cs typeface="Verdana"/>
              </a:defRPr>
            </a:lvl1pPr>
          </a:lstStyle>
          <a:p>
            <a:r>
              <a:rPr lang="en-US" dirty="0"/>
              <a:t>Click here to edit the main heading style</a:t>
            </a:r>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1218373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Title Only">
    <p:bg>
      <p:bgRef idx="1001">
        <a:schemeClr val="bg1"/>
      </p:bgRef>
    </p:bg>
    <p:spTree>
      <p:nvGrpSpPr>
        <p:cNvPr id="1" name=""/>
        <p:cNvGrpSpPr/>
        <p:nvPr/>
      </p:nvGrpSpPr>
      <p:grpSpPr>
        <a:xfrm>
          <a:off x="0" y="0"/>
          <a:ext cx="0" cy="0"/>
          <a:chOff x="0" y="0"/>
          <a:chExt cx="0" cy="0"/>
        </a:xfrm>
      </p:grpSpPr>
      <p:pic>
        <p:nvPicPr>
          <p:cNvPr id="3" name="Picture 2" descr="DividerSlides_E.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052" y="0"/>
            <a:ext cx="9176500" cy="6957392"/>
          </a:xfrm>
          <a:prstGeom prst="rect">
            <a:avLst/>
          </a:prstGeom>
        </p:spPr>
      </p:pic>
      <p:sp>
        <p:nvSpPr>
          <p:cNvPr id="12" name="Title 1"/>
          <p:cNvSpPr>
            <a:spLocks noGrp="1"/>
          </p:cNvSpPr>
          <p:nvPr>
            <p:ph type="title" hasCustomPrompt="1"/>
          </p:nvPr>
        </p:nvSpPr>
        <p:spPr>
          <a:xfrm>
            <a:off x="204094" y="1124744"/>
            <a:ext cx="4854202"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a:t>
            </a:r>
            <a:br>
              <a:rPr lang="en-US" dirty="0"/>
            </a:br>
            <a:r>
              <a:rPr lang="en-US" dirty="0"/>
              <a:t>to edit </a:t>
            </a:r>
            <a:br>
              <a:rPr lang="en-US" dirty="0"/>
            </a:br>
            <a:r>
              <a:rPr lang="en-US" dirty="0"/>
              <a:t>the main heading </a:t>
            </a:r>
            <a:br>
              <a:rPr lang="en-US" dirty="0"/>
            </a:br>
            <a:r>
              <a:rPr lang="en-US" dirty="0"/>
              <a:t>style</a:t>
            </a:r>
          </a:p>
        </p:txBody>
      </p:sp>
      <p:pic>
        <p:nvPicPr>
          <p:cNvPr id="6" name="Picture 5"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77530734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Only">
    <p:bg>
      <p:bgPr>
        <a:solidFill>
          <a:schemeClr val="accent1"/>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a:t>Click here to edit the main heading style</a:t>
            </a:r>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413637057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ext Para Bullets">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226034" y="1349314"/>
            <a:ext cx="8602662" cy="4816536"/>
          </a:xfrm>
        </p:spPr>
        <p:txBody>
          <a:bodyPr/>
          <a:lstStyle>
            <a:lvl1pPr>
              <a:defRPr sz="1800" b="0" i="0" baseline="0">
                <a:latin typeface="Verdana"/>
                <a:cs typeface="Verdana"/>
              </a:defRPr>
            </a:lvl1pPr>
            <a:lvl2pPr marL="608013" marR="0" indent="-34290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a:lvl3pPr>
            <a:lvl4pPr>
              <a:defRPr/>
            </a:lvl4pPr>
            <a:lvl5pPr>
              <a:defRPr/>
            </a:lvl5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reptatatum</a:t>
            </a:r>
            <a:r>
              <a:rPr lang="en-US" dirty="0"/>
              <a:t> </a:t>
            </a:r>
            <a:r>
              <a:rPr lang="en-US" dirty="0" err="1"/>
              <a:t>remod</a:t>
            </a:r>
            <a:r>
              <a:rPr lang="en-US" dirty="0"/>
              <a:t> </a:t>
            </a:r>
            <a:r>
              <a:rPr lang="en-US" dirty="0" err="1"/>
              <a:t>undis</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5" name="Slide Number Placeholder 5"/>
          <p:cNvSpPr>
            <a:spLocks noGrp="1"/>
          </p:cNvSpPr>
          <p:nvPr>
            <p:ph type="sldNum" sz="quarter" idx="11"/>
          </p:nvPr>
        </p:nvSpPr>
        <p:spPr/>
        <p:txBody>
          <a:bodyPr/>
          <a:lstStyle>
            <a:lvl1pPr>
              <a:defRPr sz="1000" b="0" i="0">
                <a:latin typeface="Verdana"/>
                <a:cs typeface="Verdana"/>
              </a:defRPr>
            </a:lvl1pPr>
          </a:lstStyle>
          <a:p>
            <a:pPr>
              <a:defRPr/>
            </a:pPr>
            <a:fld id="{A862DA52-9B4A-4FC2-BFEF-9755C46DAB94}"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noFill/>
            <a:miter lim="800000"/>
            <a:headEnd/>
            <a:tailEnd/>
          </a:ln>
        </p:spPr>
        <p:txBody>
          <a:bodyPr wrap="square" numCol="1" anchor="b" anchorCtr="0" compatLnSpc="1">
            <a:prstTxWarp prst="textNoShape">
              <a:avLst/>
            </a:prstTxWarp>
          </a:bodyPr>
          <a:lstStyle>
            <a:lvl1pPr>
              <a:defRPr sz="1000" b="0" i="0">
                <a:ln>
                  <a:noFill/>
                </a:ln>
                <a:latin typeface="Verdana"/>
                <a:cs typeface="Verdana"/>
              </a:defRPr>
            </a:lvl1pPr>
          </a:lstStyle>
          <a:p>
            <a:endParaRPr lang="en-US" dirty="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
        <p:nvSpPr>
          <p:cNvPr id="8"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chemeClr val="accent1"/>
                </a:solidFill>
                <a:latin typeface="Verdana"/>
                <a:cs typeface="Verdana"/>
              </a:defRPr>
            </a:lvl1pPr>
          </a:lstStyle>
          <a:p>
            <a:r>
              <a:rPr lang="en-US"/>
              <a:t>Click to edit Master title style</a:t>
            </a:r>
            <a:endParaRPr lang="en-US" dirty="0"/>
          </a:p>
        </p:txBody>
      </p:sp>
    </p:spTree>
    <p:extLst>
      <p:ext uri="{BB962C8B-B14F-4D97-AF65-F5344CB8AC3E}">
        <p14:creationId xmlns:p14="http://schemas.microsoft.com/office/powerpoint/2010/main" val="2848840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ext Para Bulle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1"/>
                </a:solidFill>
                <a:latin typeface="Verdana"/>
                <a:cs typeface="Verdana"/>
              </a:defRPr>
            </a:lvl1pPr>
          </a:lstStyle>
          <a:p>
            <a:r>
              <a:rPr lang="en-US" dirty="0"/>
              <a:t>Page heading split</a:t>
            </a:r>
            <a:br>
              <a:rPr lang="en-US" dirty="0"/>
            </a:br>
            <a:r>
              <a:rPr lang="en-US" dirty="0"/>
              <a:t>across two lines</a:t>
            </a:r>
          </a:p>
        </p:txBody>
      </p:sp>
      <p:sp>
        <p:nvSpPr>
          <p:cNvPr id="3" name="Content Placeholder 2"/>
          <p:cNvSpPr>
            <a:spLocks noGrp="1"/>
          </p:cNvSpPr>
          <p:nvPr>
            <p:ph idx="1" hasCustomPrompt="1"/>
          </p:nvPr>
        </p:nvSpPr>
        <p:spPr>
          <a:xfrm>
            <a:off x="225425" y="1695450"/>
            <a:ext cx="8602662" cy="4500000"/>
          </a:xfrm>
        </p:spPr>
        <p:txBody>
          <a:bodyPr/>
          <a:lstStyle>
            <a:lvl1pPr>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a:lvl3pPr>
            <a:lvl4pPr>
              <a:defRPr/>
            </a:lvl4pPr>
            <a:lvl5pPr>
              <a:defRPr/>
            </a:lvl5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reptatatum</a:t>
            </a:r>
            <a:r>
              <a:rPr lang="en-US" dirty="0"/>
              <a:t> </a:t>
            </a:r>
            <a:r>
              <a:rPr lang="en-US" dirty="0" err="1"/>
              <a:t>remod</a:t>
            </a:r>
            <a:r>
              <a:rPr lang="en-US" dirty="0"/>
              <a:t> </a:t>
            </a:r>
            <a:r>
              <a:rPr lang="en-US" dirty="0" err="1"/>
              <a:t>undis</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5" name="Slide Number Placeholder 5"/>
          <p:cNvSpPr>
            <a:spLocks noGrp="1"/>
          </p:cNvSpPr>
          <p:nvPr>
            <p:ph type="sldNum" sz="quarter" idx="11"/>
          </p:nvPr>
        </p:nvSpPr>
        <p:spPr/>
        <p:txBody>
          <a:bodyPr/>
          <a:lstStyle>
            <a:lvl1pPr>
              <a:defRPr sz="1000" b="0" i="0">
                <a:latin typeface="Verdana"/>
                <a:cs typeface="Verdana"/>
              </a:defRPr>
            </a:lvl1pPr>
          </a:lstStyle>
          <a:p>
            <a:pPr>
              <a:defRPr/>
            </a:pPr>
            <a:fld id="{A862DA52-9B4A-4FC2-BFEF-9755C46DAB94}"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1_Text Para Bullets x 2">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830" cy="685800"/>
          </a:xfrm>
          <a:prstGeom prst="rect">
            <a:avLst/>
          </a:prstGeom>
        </p:spPr>
        <p:txBody>
          <a:bodyPr/>
          <a:lstStyle>
            <a:lvl1pPr>
              <a:lnSpc>
                <a:spcPts val="3600"/>
              </a:lnSpc>
              <a:defRPr sz="3600" b="1" i="0" spc="-70" baseline="0">
                <a:solidFill>
                  <a:schemeClr val="tx2"/>
                </a:solidFill>
                <a:latin typeface="Verdana"/>
                <a:cs typeface="Verdana"/>
              </a:defRPr>
            </a:lvl1pPr>
          </a:lstStyle>
          <a:p>
            <a:r>
              <a:rPr lang="en-US"/>
              <a:t>Click to edit Master title style</a:t>
            </a:r>
            <a:endParaRPr lang="en-US" dirty="0"/>
          </a:p>
        </p:txBody>
      </p:sp>
      <p:sp>
        <p:nvSpPr>
          <p:cNvPr id="3" name="Content Placeholder 2"/>
          <p:cNvSpPr>
            <a:spLocks noGrp="1"/>
          </p:cNvSpPr>
          <p:nvPr>
            <p:ph sz="half" idx="1" hasCustomPrompt="1"/>
          </p:nvPr>
        </p:nvSpPr>
        <p:spPr>
          <a:xfrm>
            <a:off x="225882" y="1349314"/>
            <a:ext cx="4210648" cy="4807990"/>
          </a:xfrm>
        </p:spPr>
        <p:txBody>
          <a:bodyPr/>
          <a:lstStyle>
            <a:lvl1pPr marL="0" marR="0" indent="0" algn="l" defTabSz="914400" rtl="0" eaLnBrk="0" fontAlgn="base" latinLnBrk="0" hangingPunct="0">
              <a:lnSpc>
                <a:spcPts val="2300"/>
              </a:lnSpc>
              <a:spcBef>
                <a:spcPct val="20000"/>
              </a:spcBef>
              <a:spcAft>
                <a:spcPts val="1200"/>
              </a:spcAft>
              <a:buClrTx/>
              <a:buSzTx/>
              <a:buFontTx/>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Arial"/>
              <a:buChar char="•"/>
              <a:tabLst/>
              <a:defRPr sz="2200"/>
            </a:lvl2pPr>
            <a:lvl3pPr>
              <a:defRPr sz="2000" baseline="0"/>
            </a:lvl3pPr>
            <a:lvl4pPr>
              <a:buNone/>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marL="0" marR="0" lvl="0" indent="0" algn="l" defTabSz="914400" rtl="0" eaLnBrk="0" fontAlgn="base" latinLnBrk="0" hangingPunct="0">
              <a:lnSpc>
                <a:spcPts val="2300"/>
              </a:lnSpc>
              <a:spcBef>
                <a:spcPct val="20000"/>
              </a:spcBef>
              <a:spcAft>
                <a:spcPts val="1200"/>
              </a:spcAft>
              <a:buClrTx/>
              <a:buSzTx/>
              <a:buFontTx/>
              <a:buNone/>
              <a:tabLst/>
              <a:defRPr/>
            </a:pPr>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p:txBody>
      </p:sp>
      <p:sp>
        <p:nvSpPr>
          <p:cNvPr id="4" name="Content Placeholder 3"/>
          <p:cNvSpPr>
            <a:spLocks noGrp="1"/>
          </p:cNvSpPr>
          <p:nvPr>
            <p:ph sz="half" idx="2" hasCustomPrompt="1"/>
          </p:nvPr>
        </p:nvSpPr>
        <p:spPr>
          <a:xfrm>
            <a:off x="4644008" y="1349314"/>
            <a:ext cx="4212000" cy="4807990"/>
          </a:xfrm>
        </p:spPr>
        <p:txBody>
          <a:bodyPr/>
          <a:lstStyle>
            <a:lvl1pPr algn="l">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6" name="Slide Number Placeholder 5"/>
          <p:cNvSpPr>
            <a:spLocks noGrp="1"/>
          </p:cNvSpPr>
          <p:nvPr>
            <p:ph type="sldNum" sz="quarter" idx="11"/>
          </p:nvPr>
        </p:nvSpPr>
        <p:spPr/>
        <p:txBody>
          <a:bodyPr/>
          <a:lstStyle>
            <a:lvl1pPr>
              <a:defRPr sz="1000" b="0" i="0">
                <a:latin typeface="Verdana"/>
                <a:cs typeface="Verdana"/>
              </a:defRPr>
            </a:lvl1pPr>
          </a:lstStyle>
          <a:p>
            <a:pPr>
              <a:defRPr/>
            </a:pPr>
            <a:fld id="{1601EE82-C86F-474F-9F33-B07E378B5005}"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pic>
        <p:nvPicPr>
          <p:cNvPr id="8" name="Picture 7"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459083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Para Bullets x 2">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225882" y="1695450"/>
            <a:ext cx="4210648" cy="4470400"/>
          </a:xfrm>
        </p:spPr>
        <p:txBody>
          <a:bodyPr/>
          <a:lstStyle>
            <a:lvl1pPr marL="0" marR="0" indent="0" algn="l" defTabSz="914400" rtl="0" eaLnBrk="0" fontAlgn="base" latinLnBrk="0" hangingPunct="0">
              <a:lnSpc>
                <a:spcPts val="2300"/>
              </a:lnSpc>
              <a:spcBef>
                <a:spcPct val="20000"/>
              </a:spcBef>
              <a:spcAft>
                <a:spcPts val="1200"/>
              </a:spcAft>
              <a:buClrTx/>
              <a:buSzTx/>
              <a:buFontTx/>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Arial"/>
              <a:buChar char="•"/>
              <a:tabLst/>
              <a:defRPr sz="2200"/>
            </a:lvl2pPr>
            <a:lvl3pPr>
              <a:defRPr sz="2000" baseline="0"/>
            </a:lvl3pPr>
            <a:lvl4pPr>
              <a:buNone/>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marL="0" marR="0" lvl="0" indent="0" algn="l" defTabSz="914400" rtl="0" eaLnBrk="0" fontAlgn="base" latinLnBrk="0" hangingPunct="0">
              <a:lnSpc>
                <a:spcPts val="2300"/>
              </a:lnSpc>
              <a:spcBef>
                <a:spcPct val="20000"/>
              </a:spcBef>
              <a:spcAft>
                <a:spcPts val="1200"/>
              </a:spcAft>
              <a:buClrTx/>
              <a:buSzTx/>
              <a:buFontTx/>
              <a:buNone/>
              <a:tabLst/>
              <a:defRPr/>
            </a:pPr>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p:txBody>
      </p:sp>
      <p:sp>
        <p:nvSpPr>
          <p:cNvPr id="4" name="Content Placeholder 3"/>
          <p:cNvSpPr>
            <a:spLocks noGrp="1"/>
          </p:cNvSpPr>
          <p:nvPr>
            <p:ph sz="half" idx="2" hasCustomPrompt="1"/>
          </p:nvPr>
        </p:nvSpPr>
        <p:spPr>
          <a:xfrm>
            <a:off x="4644008" y="1695450"/>
            <a:ext cx="4212000" cy="4470400"/>
          </a:xfrm>
        </p:spPr>
        <p:txBody>
          <a:bodyPr/>
          <a:lstStyle>
            <a:lvl1pPr algn="l">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6" name="Slide Number Placeholder 5"/>
          <p:cNvSpPr>
            <a:spLocks noGrp="1"/>
          </p:cNvSpPr>
          <p:nvPr>
            <p:ph type="sldNum" sz="quarter" idx="11"/>
          </p:nvPr>
        </p:nvSpPr>
        <p:spPr/>
        <p:txBody>
          <a:bodyPr/>
          <a:lstStyle>
            <a:lvl1pPr>
              <a:defRPr sz="1000" b="0" i="0">
                <a:latin typeface="Verdana"/>
                <a:cs typeface="Verdana"/>
              </a:defRPr>
            </a:lvl1pPr>
          </a:lstStyle>
          <a:p>
            <a:pPr>
              <a:defRPr/>
            </a:pPr>
            <a:fld id="{1601EE82-C86F-474F-9F33-B07E378B5005}"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sp>
        <p:nvSpPr>
          <p:cNvPr id="9"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tx2"/>
                </a:solidFill>
                <a:latin typeface="Verdana"/>
                <a:cs typeface="Verdana"/>
              </a:defRPr>
            </a:lvl1pPr>
          </a:lstStyle>
          <a:p>
            <a:r>
              <a:rPr lang="en-US" dirty="0"/>
              <a:t>Page heading split</a:t>
            </a:r>
            <a:br>
              <a:rPr lang="en-US" dirty="0"/>
            </a:br>
            <a:r>
              <a:rPr lang="en-US" dirty="0"/>
              <a:t>across two lines</a:t>
            </a:r>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Para Bullets &amp; Picture (Left)">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27167" y="1362027"/>
            <a:ext cx="4097195" cy="48240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a:t>Click icon to add picture</a:t>
            </a:r>
            <a:endParaRPr lang="en-US" noProof="0" dirty="0"/>
          </a:p>
        </p:txBody>
      </p:sp>
      <p:sp>
        <p:nvSpPr>
          <p:cNvPr id="2" name="Title 1"/>
          <p:cNvSpPr>
            <a:spLocks noGrp="1"/>
          </p:cNvSpPr>
          <p:nvPr>
            <p:ph type="title"/>
          </p:nvPr>
        </p:nvSpPr>
        <p:spPr>
          <a:xfrm>
            <a:off x="226642" y="222250"/>
            <a:ext cx="8593830" cy="685800"/>
          </a:xfrm>
          <a:prstGeom prst="rect">
            <a:avLst/>
          </a:prstGeom>
        </p:spPr>
        <p:txBody>
          <a:bodyPr/>
          <a:lstStyle>
            <a:lvl1pPr>
              <a:lnSpc>
                <a:spcPts val="3600"/>
              </a:lnSpc>
              <a:defRPr sz="3600" b="1" i="0" spc="-70" baseline="0">
                <a:solidFill>
                  <a:schemeClr val="accent2"/>
                </a:solidFill>
                <a:latin typeface="Verdana"/>
                <a:cs typeface="Verdana"/>
              </a:defRPr>
            </a:lvl1pPr>
          </a:lstStyle>
          <a:p>
            <a:r>
              <a:rPr lang="en-US"/>
              <a:t>Click to edit Master title style</a:t>
            </a:r>
            <a:endParaRPr lang="en-US" dirty="0"/>
          </a:p>
        </p:txBody>
      </p:sp>
      <p:sp>
        <p:nvSpPr>
          <p:cNvPr id="3" name="Content Placeholder 2"/>
          <p:cNvSpPr>
            <a:spLocks noGrp="1"/>
          </p:cNvSpPr>
          <p:nvPr>
            <p:ph sz="half" idx="1" hasCustomPrompt="1"/>
          </p:nvPr>
        </p:nvSpPr>
        <p:spPr>
          <a:xfrm>
            <a:off x="4644008" y="1349314"/>
            <a:ext cx="4212000" cy="4807990"/>
          </a:xfrm>
        </p:spPr>
        <p:txBody>
          <a:bodyPr/>
          <a:lstStyle>
            <a:lvl1pPr marL="0" marR="0" indent="0" algn="l" defTabSz="914400" rtl="0" eaLnBrk="0" fontAlgn="base" latinLnBrk="0" hangingPunct="0">
              <a:lnSpc>
                <a:spcPts val="2300"/>
              </a:lnSpc>
              <a:spcBef>
                <a:spcPct val="20000"/>
              </a:spcBef>
              <a:spcAft>
                <a:spcPct val="0"/>
              </a:spcAft>
              <a:buClrTx/>
              <a:buSzTx/>
              <a:buFont typeface="Arial"/>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6" name="Slide Number Placeholder 5"/>
          <p:cNvSpPr>
            <a:spLocks noGrp="1"/>
          </p:cNvSpPr>
          <p:nvPr>
            <p:ph type="sldNum" sz="quarter" idx="15"/>
          </p:nvPr>
        </p:nvSpPr>
        <p:spPr/>
        <p:txBody>
          <a:bodyPr/>
          <a:lstStyle>
            <a:lvl1pPr>
              <a:defRPr sz="1000" b="0" i="0">
                <a:latin typeface="Verdana"/>
                <a:cs typeface="Verdana"/>
              </a:defRPr>
            </a:lvl1pPr>
          </a:lstStyle>
          <a:p>
            <a:pPr>
              <a:defRPr/>
            </a:pPr>
            <a:fld id="{CF245C5F-138A-402B-848D-CE838DE1B240}" type="slidenum">
              <a:rPr lang="en-US" smtClean="0"/>
              <a:pPr>
                <a:defRPr/>
              </a:pPr>
              <a:t>‹#›</a:t>
            </a:fld>
            <a:endParaRPr lang="en-US" dirty="0"/>
          </a:p>
        </p:txBody>
      </p:sp>
      <p:sp>
        <p:nvSpPr>
          <p:cNvPr id="9"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pic>
        <p:nvPicPr>
          <p:cNvPr id="8" name="Picture 7"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ext Para Bullets &amp; Picture (Left)">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27168" y="1695450"/>
            <a:ext cx="4103999" cy="44704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a:t>Click icon to add picture</a:t>
            </a:r>
            <a:endParaRPr lang="en-US" noProof="0" dirty="0"/>
          </a:p>
        </p:txBody>
      </p:sp>
      <p:sp>
        <p:nvSpPr>
          <p:cNvPr id="3" name="Content Placeholder 2"/>
          <p:cNvSpPr>
            <a:spLocks noGrp="1"/>
          </p:cNvSpPr>
          <p:nvPr>
            <p:ph sz="half" idx="1" hasCustomPrompt="1"/>
          </p:nvPr>
        </p:nvSpPr>
        <p:spPr>
          <a:xfrm>
            <a:off x="4644008" y="1695450"/>
            <a:ext cx="4212000" cy="4470400"/>
          </a:xfrm>
        </p:spPr>
        <p:txBody>
          <a:bodyPr/>
          <a:lstStyle>
            <a:lvl1pPr marL="0" marR="0" indent="0" algn="l" defTabSz="914400" rtl="0" eaLnBrk="0" fontAlgn="base" latinLnBrk="0" hangingPunct="0">
              <a:lnSpc>
                <a:spcPts val="2300"/>
              </a:lnSpc>
              <a:spcBef>
                <a:spcPct val="20000"/>
              </a:spcBef>
              <a:spcAft>
                <a:spcPct val="0"/>
              </a:spcAft>
              <a:buClrTx/>
              <a:buSzTx/>
              <a:buFont typeface="Arial"/>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6" name="Slide Number Placeholder 5"/>
          <p:cNvSpPr>
            <a:spLocks noGrp="1"/>
          </p:cNvSpPr>
          <p:nvPr>
            <p:ph type="sldNum" sz="quarter" idx="15"/>
          </p:nvPr>
        </p:nvSpPr>
        <p:spPr/>
        <p:txBody>
          <a:bodyPr/>
          <a:lstStyle>
            <a:lvl1pPr>
              <a:defRPr sz="1000" b="0" i="0">
                <a:latin typeface="Verdana"/>
                <a:cs typeface="Verdana"/>
              </a:defRPr>
            </a:lvl1pPr>
          </a:lstStyle>
          <a:p>
            <a:pPr>
              <a:defRPr/>
            </a:pPr>
            <a:fld id="{CF245C5F-138A-402B-848D-CE838DE1B240}" type="slidenum">
              <a:rPr lang="en-US" smtClean="0"/>
              <a:pPr>
                <a:defRPr/>
              </a:pPr>
              <a:t>‹#›</a:t>
            </a:fld>
            <a:endParaRPr lang="en-US" dirty="0"/>
          </a:p>
        </p:txBody>
      </p:sp>
      <p:sp>
        <p:nvSpPr>
          <p:cNvPr id="9"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sp>
        <p:nvSpPr>
          <p:cNvPr id="11"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2"/>
                </a:solidFill>
                <a:latin typeface="Verdana"/>
                <a:cs typeface="Verdana"/>
              </a:defRPr>
            </a:lvl1pPr>
          </a:lstStyle>
          <a:p>
            <a:r>
              <a:rPr lang="en-US" dirty="0"/>
              <a:t>Page heading split</a:t>
            </a:r>
            <a:br>
              <a:rPr lang="en-US" dirty="0"/>
            </a:br>
            <a:r>
              <a:rPr lang="en-US" dirty="0"/>
              <a:t>across two lines</a:t>
            </a:r>
          </a:p>
        </p:txBody>
      </p:sp>
      <p:pic>
        <p:nvPicPr>
          <p:cNvPr id="12" name="Picture 11"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491801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mp; Picture">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chemeClr val="accent3"/>
                </a:solidFill>
                <a:latin typeface="Verdana"/>
                <a:cs typeface="Verdana"/>
              </a:defRPr>
            </a:lvl1pPr>
          </a:lstStyle>
          <a:p>
            <a:r>
              <a:rPr lang="en-US"/>
              <a:t>Click to edit Master title style</a:t>
            </a:r>
            <a:endParaRPr lang="en-US" dirty="0"/>
          </a:p>
        </p:txBody>
      </p:sp>
      <p:sp>
        <p:nvSpPr>
          <p:cNvPr id="8" name="Picture Placeholder 7"/>
          <p:cNvSpPr>
            <a:spLocks noGrp="1"/>
          </p:cNvSpPr>
          <p:nvPr>
            <p:ph type="pic" sz="quarter" idx="13"/>
          </p:nvPr>
        </p:nvSpPr>
        <p:spPr>
          <a:xfrm>
            <a:off x="323850" y="1339850"/>
            <a:ext cx="8496300" cy="4826001"/>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a:t>Click icon to add picture</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EBB1BFD6-317C-4D50-B7AB-70EACFCEBE92}"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mp; Picture">
    <p:spTree>
      <p:nvGrpSpPr>
        <p:cNvPr id="1" name=""/>
        <p:cNvGrpSpPr/>
        <p:nvPr/>
      </p:nvGrpSpPr>
      <p:grpSpPr>
        <a:xfrm>
          <a:off x="0" y="0"/>
          <a:ext cx="0" cy="0"/>
          <a:chOff x="0" y="0"/>
          <a:chExt cx="0" cy="0"/>
        </a:xfrm>
      </p:grpSpPr>
      <p:sp>
        <p:nvSpPr>
          <p:cNvPr id="8" name="Picture Placeholder 7"/>
          <p:cNvSpPr>
            <a:spLocks noGrp="1"/>
          </p:cNvSpPr>
          <p:nvPr>
            <p:ph type="pic" sz="quarter" idx="13"/>
          </p:nvPr>
        </p:nvSpPr>
        <p:spPr>
          <a:xfrm>
            <a:off x="323850" y="1701709"/>
            <a:ext cx="8496300" cy="44640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a:t>Click icon to add picture</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EBB1BFD6-317C-4D50-B7AB-70EACFCEBE92}"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sp>
        <p:nvSpPr>
          <p:cNvPr id="7"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3"/>
                </a:solidFill>
                <a:latin typeface="Verdana"/>
                <a:cs typeface="Verdana"/>
              </a:defRPr>
            </a:lvl1pPr>
          </a:lstStyle>
          <a:p>
            <a:r>
              <a:rPr lang="en-US" dirty="0"/>
              <a:t>Page heading split</a:t>
            </a:r>
            <a:br>
              <a:rPr lang="en-US" dirty="0"/>
            </a:br>
            <a:r>
              <a:rPr lang="en-US" dirty="0"/>
              <a:t>across two lines</a:t>
            </a:r>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4097703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mp; Chart">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rgbClr val="1A9330"/>
                </a:solidFill>
                <a:latin typeface="Verdana"/>
                <a:cs typeface="Verdana"/>
              </a:defRPr>
            </a:lvl1pPr>
          </a:lstStyle>
          <a:p>
            <a:r>
              <a:rPr lang="en-US"/>
              <a:t>Click to edit Master title style</a:t>
            </a:r>
            <a:endParaRPr lang="en-US" dirty="0"/>
          </a:p>
        </p:txBody>
      </p:sp>
      <p:sp>
        <p:nvSpPr>
          <p:cNvPr id="7" name="Chart Placeholder 6"/>
          <p:cNvSpPr>
            <a:spLocks noGrp="1"/>
          </p:cNvSpPr>
          <p:nvPr>
            <p:ph type="chart" sz="quarter" idx="13"/>
          </p:nvPr>
        </p:nvSpPr>
        <p:spPr>
          <a:xfrm>
            <a:off x="323850" y="1339851"/>
            <a:ext cx="8496300" cy="4826000"/>
          </a:xfrm>
        </p:spPr>
        <p:txBody>
          <a:bodyPr rtlCol="0">
            <a:noAutofit/>
          </a:bodyPr>
          <a:lstStyle>
            <a:lvl1pPr>
              <a:buNone/>
              <a:defRPr sz="1500" b="0" i="0">
                <a:solidFill>
                  <a:schemeClr val="tx1"/>
                </a:solidFill>
                <a:latin typeface="Verdana"/>
                <a:cs typeface="Verdana"/>
              </a:defRPr>
            </a:lvl1pPr>
          </a:lstStyle>
          <a:p>
            <a:pPr lvl="0"/>
            <a:r>
              <a:rPr lang="en-US" noProof="0"/>
              <a:t>Click icon to add chart</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701AA4E9-7C49-47CB-96D0-315F1694C0DC}"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amp; Chart">
    <p:spTree>
      <p:nvGrpSpPr>
        <p:cNvPr id="1" name=""/>
        <p:cNvGrpSpPr/>
        <p:nvPr/>
      </p:nvGrpSpPr>
      <p:grpSpPr>
        <a:xfrm>
          <a:off x="0" y="0"/>
          <a:ext cx="0" cy="0"/>
          <a:chOff x="0" y="0"/>
          <a:chExt cx="0" cy="0"/>
        </a:xfrm>
      </p:grpSpPr>
      <p:sp>
        <p:nvSpPr>
          <p:cNvPr id="7" name="Chart Placeholder 6"/>
          <p:cNvSpPr>
            <a:spLocks noGrp="1"/>
          </p:cNvSpPr>
          <p:nvPr>
            <p:ph type="chart" sz="quarter" idx="13"/>
          </p:nvPr>
        </p:nvSpPr>
        <p:spPr>
          <a:xfrm>
            <a:off x="323850" y="1695450"/>
            <a:ext cx="8496300" cy="4470400"/>
          </a:xfrm>
        </p:spPr>
        <p:txBody>
          <a:bodyPr rtlCol="0">
            <a:noAutofit/>
          </a:bodyPr>
          <a:lstStyle>
            <a:lvl1pPr>
              <a:buNone/>
              <a:defRPr sz="1500" b="0" i="0">
                <a:solidFill>
                  <a:schemeClr val="tx1"/>
                </a:solidFill>
                <a:latin typeface="Verdana"/>
                <a:cs typeface="Verdana"/>
              </a:defRPr>
            </a:lvl1pPr>
          </a:lstStyle>
          <a:p>
            <a:pPr lvl="0"/>
            <a:r>
              <a:rPr lang="en-US" noProof="0"/>
              <a:t>Click icon to add chart</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701AA4E9-7C49-47CB-96D0-315F1694C0DC}"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a:p>
        </p:txBody>
      </p:sp>
      <p:sp>
        <p:nvSpPr>
          <p:cNvPr id="8"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bg2"/>
                </a:solidFill>
                <a:latin typeface="Verdana"/>
                <a:cs typeface="Verdana"/>
              </a:defRPr>
            </a:lvl1pPr>
          </a:lstStyle>
          <a:p>
            <a:r>
              <a:rPr lang="en-US" dirty="0"/>
              <a:t>Page heading split</a:t>
            </a:r>
            <a:br>
              <a:rPr lang="en-US" dirty="0"/>
            </a:br>
            <a:r>
              <a:rPr lang="en-US" dirty="0"/>
              <a:t>across two lines</a:t>
            </a:r>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19934483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F0EC64-143F-4D76-B543-FFA776304676}" type="slidenum">
              <a:rPr lang="en-GB"/>
              <a:pPr>
                <a:defRPr/>
              </a:pPr>
              <a:t>‹#›</a:t>
            </a:fld>
            <a:endParaRPr lang="en-GB"/>
          </a:p>
        </p:txBody>
      </p:sp>
    </p:spTree>
    <p:extLst>
      <p:ext uri="{BB962C8B-B14F-4D97-AF65-F5344CB8AC3E}">
        <p14:creationId xmlns:p14="http://schemas.microsoft.com/office/powerpoint/2010/main" val="28546093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ADFDC79-5D18-4D1B-B9AC-617CD799A6E4}" type="slidenum">
              <a:rPr lang="en-GB"/>
              <a:pPr>
                <a:defRPr/>
              </a:pPr>
              <a:t>‹#›</a:t>
            </a:fld>
            <a:endParaRPr lang="en-GB"/>
          </a:p>
        </p:txBody>
      </p:sp>
    </p:spTree>
    <p:extLst>
      <p:ext uri="{BB962C8B-B14F-4D97-AF65-F5344CB8AC3E}">
        <p14:creationId xmlns:p14="http://schemas.microsoft.com/office/powerpoint/2010/main" val="1348276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171" name="Text Placeholder 2"/>
          <p:cNvSpPr>
            <a:spLocks noGrp="1"/>
          </p:cNvSpPr>
          <p:nvPr>
            <p:ph type="body" idx="1"/>
          </p:nvPr>
        </p:nvSpPr>
        <p:spPr bwMode="auto">
          <a:xfrm>
            <a:off x="226034" y="1484784"/>
            <a:ext cx="8602662" cy="468106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 </a:t>
            </a:r>
            <a:r>
              <a:rPr lang="en-US" dirty="0" err="1"/>
              <a:t>Harum</a:t>
            </a:r>
            <a:r>
              <a:rPr lang="en-US" dirty="0"/>
              <a:t> quae </a:t>
            </a:r>
            <a:r>
              <a:rPr lang="en-US" dirty="0" err="1"/>
              <a:t>dendi</a:t>
            </a:r>
            <a:r>
              <a:rPr lang="en-US" dirty="0"/>
              <a:t> tem </a:t>
            </a:r>
            <a:r>
              <a:rPr lang="en-US" dirty="0" err="1"/>
              <a:t>luption</a:t>
            </a:r>
            <a:r>
              <a:rPr lang="en-US" dirty="0"/>
              <a:t> </a:t>
            </a:r>
            <a:r>
              <a:rPr lang="en-US" dirty="0" err="1"/>
              <a:t>reptatatum</a:t>
            </a:r>
            <a:r>
              <a:rPr lang="en-US" dirty="0"/>
              <a:t> </a:t>
            </a:r>
            <a:r>
              <a:rPr lang="en-US" dirty="0" err="1"/>
              <a:t>remod</a:t>
            </a:r>
            <a:r>
              <a:rPr lang="en-US" dirty="0"/>
              <a:t> </a:t>
            </a:r>
            <a:r>
              <a:rPr lang="en-US" dirty="0" err="1"/>
              <a:t>undis</a:t>
            </a:r>
            <a:r>
              <a:rPr lang="en-US" dirty="0"/>
              <a:t> </a:t>
            </a:r>
            <a:r>
              <a:rPr lang="en-US" dirty="0" err="1"/>
              <a:t>magimet</a:t>
            </a:r>
            <a:r>
              <a:rPr lang="en-US" dirty="0"/>
              <a:t> </a:t>
            </a:r>
            <a:r>
              <a:rPr lang="en-US" dirty="0" err="1"/>
              <a:t>plaut</a:t>
            </a:r>
            <a:r>
              <a:rPr lang="en-US" dirty="0"/>
              <a:t> </a:t>
            </a:r>
            <a:r>
              <a:rPr lang="en-US" dirty="0" err="1"/>
              <a:t>voluptasit</a:t>
            </a:r>
            <a:r>
              <a:rPr lang="en-US" dirty="0"/>
              <a:t> </a:t>
            </a:r>
            <a:r>
              <a:rPr lang="en-US" dirty="0" err="1"/>
              <a:t>lorem</a:t>
            </a:r>
            <a:r>
              <a:rPr lang="en-US" dirty="0"/>
              <a:t> </a:t>
            </a:r>
            <a:r>
              <a:rPr lang="en-US" dirty="0" err="1"/>
              <a:t>ipsum</a:t>
            </a:r>
            <a:r>
              <a:rPr lang="en-US" dirty="0"/>
              <a:t> </a:t>
            </a:r>
            <a:r>
              <a:rPr lang="en-US" dirty="0" err="1"/>
              <a:t>dolore</a:t>
            </a:r>
            <a:r>
              <a:rPr lang="en-US" dirty="0"/>
              <a:t> </a:t>
            </a:r>
            <a:r>
              <a:rPr lang="en-US" dirty="0" err="1"/>
              <a:t>conesquent</a:t>
            </a:r>
            <a:r>
              <a:rPr lang="en-US" dirty="0"/>
              <a:t> </a:t>
            </a:r>
            <a:r>
              <a:rPr lang="en-US" dirty="0" err="1"/>
              <a:t>faccum</a:t>
            </a:r>
            <a:r>
              <a:rPr lang="en-US" dirty="0"/>
              <a:t> ne </a:t>
            </a:r>
            <a:r>
              <a:rPr lang="en-US" dirty="0" err="1"/>
              <a:t>asinctatis</a:t>
            </a:r>
            <a:r>
              <a:rPr lang="en-US" dirty="0"/>
              <a:t> nus.</a:t>
            </a:r>
          </a:p>
          <a:p>
            <a:pPr lvl="0"/>
            <a:endParaRPr lang="en-US" dirty="0"/>
          </a:p>
          <a:p>
            <a:pPr lvl="1"/>
            <a:r>
              <a:rPr lang="en-US" dirty="0"/>
              <a:t>Click to edit bullet styles</a:t>
            </a:r>
          </a:p>
          <a:p>
            <a:pPr lvl="1"/>
            <a:r>
              <a:rPr lang="en-US" dirty="0"/>
              <a:t>Click to edit bullet styles</a:t>
            </a:r>
          </a:p>
          <a:p>
            <a:pPr lvl="1"/>
            <a:r>
              <a:rPr lang="en-US" dirty="0"/>
              <a:t>Click to edit bullet styles</a:t>
            </a:r>
          </a:p>
        </p:txBody>
      </p:sp>
      <p:sp>
        <p:nvSpPr>
          <p:cNvPr id="6" name="Slide Number Placeholder 5"/>
          <p:cNvSpPr>
            <a:spLocks noGrp="1"/>
          </p:cNvSpPr>
          <p:nvPr>
            <p:ph type="sldNum" sz="quarter" idx="4"/>
          </p:nvPr>
        </p:nvSpPr>
        <p:spPr>
          <a:xfrm>
            <a:off x="8316913" y="6364288"/>
            <a:ext cx="592137" cy="365125"/>
          </a:xfrm>
          <a:prstGeom prst="rect">
            <a:avLst/>
          </a:prstGeom>
        </p:spPr>
        <p:txBody>
          <a:bodyPr vert="horz" lIns="91440" tIns="45720" rIns="91440" bIns="45720" rtlCol="0" anchor="b"/>
          <a:lstStyle>
            <a:lvl1pPr algn="r" fontAlgn="auto">
              <a:spcBef>
                <a:spcPts val="0"/>
              </a:spcBef>
              <a:spcAft>
                <a:spcPts val="0"/>
              </a:spcAft>
              <a:defRPr sz="1100">
                <a:solidFill>
                  <a:schemeClr val="tx1"/>
                </a:solidFill>
                <a:latin typeface="Arial Narrow" pitchFamily="34" charset="0"/>
              </a:defRPr>
            </a:lvl1pPr>
          </a:lstStyle>
          <a:p>
            <a:pPr>
              <a:defRPr/>
            </a:pPr>
            <a:fld id="{E6708D15-ADD8-4650-99D4-79561B969ABB}" type="slidenum">
              <a:rPr lang="en-US" smtClean="0"/>
              <a:pPr>
                <a:defRPr/>
              </a:pPr>
              <a:t>‹#›</a:t>
            </a:fld>
            <a:endParaRPr lang="en-US" dirty="0"/>
          </a:p>
        </p:txBody>
      </p:sp>
      <p:sp>
        <p:nvSpPr>
          <p:cNvPr id="7" name="Footer Placeholder 2"/>
          <p:cNvSpPr>
            <a:spLocks noGrp="1"/>
          </p:cNvSpPr>
          <p:nvPr>
            <p:ph type="ftr" sz="quarter" idx="3"/>
          </p:nvPr>
        </p:nvSpPr>
        <p:spPr bwMode="auto">
          <a:xfrm>
            <a:off x="225425" y="6364288"/>
            <a:ext cx="7802563" cy="365125"/>
          </a:xfrm>
          <a:prstGeom prst="rect">
            <a:avLst/>
          </a:prstGeom>
          <a:noFill/>
          <a:ln>
            <a:miter lim="800000"/>
            <a:headEnd/>
            <a:tailEnd/>
          </a:ln>
        </p:spPr>
        <p:txBody>
          <a:bodyPr wrap="square" numCol="1" anchorCtr="0" compatLnSpc="1">
            <a:prstTxWarp prst="textNoShape">
              <a:avLst/>
            </a:prstTxWarp>
          </a:bodyPr>
          <a:lstStyle>
            <a:lvl1pPr>
              <a:defRPr b="0" i="0">
                <a:latin typeface="Arial"/>
                <a:cs typeface="Arial"/>
              </a:defRPr>
            </a:lvl1pPr>
          </a:lstStyle>
          <a:p>
            <a:endParaRPr lang="en-US" sz="1100" dirty="0"/>
          </a:p>
        </p:txBody>
      </p:sp>
    </p:spTree>
  </p:cSld>
  <p:clrMap bg1="lt1" tx1="dk1" bg2="lt2" tx2="dk2" accent1="accent1" accent2="accent2" accent3="accent3" accent4="accent4" accent5="accent5" accent6="accent6" hlink="hlink" folHlink="folHlink"/>
  <p:sldLayoutIdLst>
    <p:sldLayoutId id="2147483804" r:id="rId1"/>
    <p:sldLayoutId id="2147483843" r:id="rId2"/>
    <p:sldLayoutId id="2147483855" r:id="rId3"/>
    <p:sldLayoutId id="2147483847" r:id="rId4"/>
    <p:sldLayoutId id="2147483854" r:id="rId5"/>
    <p:sldLayoutId id="2147483848" r:id="rId6"/>
    <p:sldLayoutId id="2147483852" r:id="rId7"/>
    <p:sldLayoutId id="2147483849" r:id="rId8"/>
    <p:sldLayoutId id="2147483853" r:id="rId9"/>
    <p:sldLayoutId id="2147483850" r:id="rId10"/>
    <p:sldLayoutId id="2147483851" r:id="rId11"/>
    <p:sldLayoutId id="2147483844" r:id="rId12"/>
    <p:sldLayoutId id="2147483798" r:id="rId13"/>
    <p:sldLayoutId id="2147483856" r:id="rId14"/>
    <p:sldLayoutId id="2147483799" r:id="rId15"/>
    <p:sldLayoutId id="2147483842" r:id="rId16"/>
    <p:sldLayoutId id="2147483857" r:id="rId17"/>
    <p:sldLayoutId id="2147483802" r:id="rId18"/>
    <p:sldLayoutId id="2147483858" r:id="rId19"/>
    <p:sldLayoutId id="2147483803" r:id="rId20"/>
    <p:sldLayoutId id="2147483859" r:id="rId21"/>
    <p:sldLayoutId id="2147483860" r:id="rId22"/>
    <p:sldLayoutId id="2147483863" r:id="rId23"/>
  </p:sldLayoutIdLst>
  <p:hf hdr="0" dt="0"/>
  <p:txStyles>
    <p:titleStyle>
      <a:lvl1pPr algn="l" rtl="0" eaLnBrk="1" fontAlgn="base" hangingPunct="1">
        <a:lnSpc>
          <a:spcPts val="2800"/>
        </a:lnSpc>
        <a:spcBef>
          <a:spcPct val="0"/>
        </a:spcBef>
        <a:spcAft>
          <a:spcPct val="0"/>
        </a:spcAft>
        <a:defRPr sz="3000" b="0" i="0" kern="1200">
          <a:solidFill>
            <a:schemeClr val="accent1"/>
          </a:solidFill>
          <a:latin typeface="NSPCC-Headline"/>
          <a:ea typeface="+mj-ea"/>
          <a:cs typeface="NSPCC-Headline"/>
        </a:defRPr>
      </a:lvl1pPr>
      <a:lvl2pPr algn="l" rtl="0" eaLnBrk="1" fontAlgn="base" hangingPunct="1">
        <a:lnSpc>
          <a:spcPts val="2800"/>
        </a:lnSpc>
        <a:spcBef>
          <a:spcPct val="0"/>
        </a:spcBef>
        <a:spcAft>
          <a:spcPct val="0"/>
        </a:spcAft>
        <a:defRPr sz="3000" b="1">
          <a:solidFill>
            <a:srgbClr val="27B6E2"/>
          </a:solidFill>
          <a:latin typeface="Arial Narrow" pitchFamily="34" charset="0"/>
        </a:defRPr>
      </a:lvl2pPr>
      <a:lvl3pPr algn="l" rtl="0" eaLnBrk="1" fontAlgn="base" hangingPunct="1">
        <a:lnSpc>
          <a:spcPts val="2800"/>
        </a:lnSpc>
        <a:spcBef>
          <a:spcPct val="0"/>
        </a:spcBef>
        <a:spcAft>
          <a:spcPct val="0"/>
        </a:spcAft>
        <a:defRPr sz="3000" b="1">
          <a:solidFill>
            <a:srgbClr val="27B6E2"/>
          </a:solidFill>
          <a:latin typeface="Arial Narrow" pitchFamily="34" charset="0"/>
        </a:defRPr>
      </a:lvl3pPr>
      <a:lvl4pPr algn="l" rtl="0" eaLnBrk="1" fontAlgn="base" hangingPunct="1">
        <a:lnSpc>
          <a:spcPts val="2800"/>
        </a:lnSpc>
        <a:spcBef>
          <a:spcPct val="0"/>
        </a:spcBef>
        <a:spcAft>
          <a:spcPct val="0"/>
        </a:spcAft>
        <a:defRPr sz="3000" b="1">
          <a:solidFill>
            <a:srgbClr val="27B6E2"/>
          </a:solidFill>
          <a:latin typeface="Arial Narrow" pitchFamily="34" charset="0"/>
        </a:defRPr>
      </a:lvl4pPr>
      <a:lvl5pPr algn="l" rtl="0" eaLnBrk="1" fontAlgn="base" hangingPunct="1">
        <a:lnSpc>
          <a:spcPts val="2800"/>
        </a:lnSpc>
        <a:spcBef>
          <a:spcPct val="0"/>
        </a:spcBef>
        <a:spcAft>
          <a:spcPct val="0"/>
        </a:spcAft>
        <a:defRPr sz="3000" b="1">
          <a:solidFill>
            <a:srgbClr val="27B6E2"/>
          </a:solidFill>
          <a:latin typeface="Arial Narrow" pitchFamily="34" charset="0"/>
        </a:defRPr>
      </a:lvl5pPr>
      <a:lvl6pPr marL="457200" algn="l" rtl="0" eaLnBrk="1" fontAlgn="base" hangingPunct="1">
        <a:lnSpc>
          <a:spcPts val="2800"/>
        </a:lnSpc>
        <a:spcBef>
          <a:spcPct val="0"/>
        </a:spcBef>
        <a:spcAft>
          <a:spcPct val="0"/>
        </a:spcAft>
        <a:defRPr sz="3000" b="1">
          <a:solidFill>
            <a:srgbClr val="27B6E2"/>
          </a:solidFill>
          <a:latin typeface="Arial Narrow" pitchFamily="34" charset="0"/>
        </a:defRPr>
      </a:lvl6pPr>
      <a:lvl7pPr marL="914400" algn="l" rtl="0" eaLnBrk="1" fontAlgn="base" hangingPunct="1">
        <a:lnSpc>
          <a:spcPts val="2800"/>
        </a:lnSpc>
        <a:spcBef>
          <a:spcPct val="0"/>
        </a:spcBef>
        <a:spcAft>
          <a:spcPct val="0"/>
        </a:spcAft>
        <a:defRPr sz="3000" b="1">
          <a:solidFill>
            <a:srgbClr val="27B6E2"/>
          </a:solidFill>
          <a:latin typeface="Arial Narrow" pitchFamily="34" charset="0"/>
        </a:defRPr>
      </a:lvl7pPr>
      <a:lvl8pPr marL="1371600" algn="l" rtl="0" eaLnBrk="1" fontAlgn="base" hangingPunct="1">
        <a:lnSpc>
          <a:spcPts val="2800"/>
        </a:lnSpc>
        <a:spcBef>
          <a:spcPct val="0"/>
        </a:spcBef>
        <a:spcAft>
          <a:spcPct val="0"/>
        </a:spcAft>
        <a:defRPr sz="3000" b="1">
          <a:solidFill>
            <a:srgbClr val="27B6E2"/>
          </a:solidFill>
          <a:latin typeface="Arial Narrow" pitchFamily="34" charset="0"/>
        </a:defRPr>
      </a:lvl8pPr>
      <a:lvl9pPr marL="1828800" algn="l" rtl="0" eaLnBrk="1" fontAlgn="base" hangingPunct="1">
        <a:lnSpc>
          <a:spcPts val="2800"/>
        </a:lnSpc>
        <a:spcBef>
          <a:spcPct val="0"/>
        </a:spcBef>
        <a:spcAft>
          <a:spcPct val="0"/>
        </a:spcAft>
        <a:defRPr sz="3000" b="1">
          <a:solidFill>
            <a:srgbClr val="27B6E2"/>
          </a:solidFill>
          <a:latin typeface="Arial Narrow" pitchFamily="34" charset="0"/>
        </a:defRPr>
      </a:lvl9pPr>
    </p:titleStyle>
    <p:bodyStyle>
      <a:lvl1pPr marL="0" indent="0" algn="l" rtl="0" eaLnBrk="1" fontAlgn="base" hangingPunct="1">
        <a:lnSpc>
          <a:spcPts val="2300"/>
        </a:lnSpc>
        <a:spcBef>
          <a:spcPct val="20000"/>
        </a:spcBef>
        <a:spcAft>
          <a:spcPct val="0"/>
        </a:spcAft>
        <a:buFontTx/>
        <a:buNone/>
        <a:defRPr lang="en-GB" sz="2000" b="0" i="0" u="none" strike="noStrike" kern="1200" baseline="0" smtClean="0">
          <a:solidFill>
            <a:schemeClr val="tx1"/>
          </a:solidFill>
          <a:latin typeface="Arial"/>
          <a:ea typeface="+mn-ea"/>
          <a:cs typeface="Arial"/>
        </a:defRPr>
      </a:lvl1pPr>
      <a:lvl2pPr marL="538163" marR="0" indent="-273050" algn="l" defTabSz="914400" rtl="0" eaLnBrk="1" fontAlgn="base" latinLnBrk="0" hangingPunct="1">
        <a:lnSpc>
          <a:spcPts val="2300"/>
        </a:lnSpc>
        <a:spcBef>
          <a:spcPct val="20000"/>
        </a:spcBef>
        <a:spcAft>
          <a:spcPct val="0"/>
        </a:spcAft>
        <a:buClrTx/>
        <a:buSzTx/>
        <a:buFont typeface="Lucida Grande"/>
        <a:buChar char="–"/>
        <a:tabLst/>
        <a:defRPr sz="2000" b="0" i="0" kern="1200" baseline="0">
          <a:solidFill>
            <a:schemeClr val="tx1"/>
          </a:solidFill>
          <a:latin typeface="Arial"/>
          <a:ea typeface="+mn-ea"/>
          <a:cs typeface="NSPCC-Light"/>
        </a:defRPr>
      </a:lvl2pPr>
      <a:lvl3pPr marL="803275"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3pPr>
      <a:lvl4pPr marL="1076325" indent="-273050"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4pPr>
      <a:lvl5pPr marL="1341438"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gov.wales/pubs/circulars/2007/nafwc1207en.pdf?lang=en" TargetMode="Externa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508CBA2-F576-4578-A990-AFD394DF2C80}"/>
              </a:ext>
            </a:extLst>
          </p:cNvPr>
          <p:cNvSpPr>
            <a:spLocks noGrp="1"/>
          </p:cNvSpPr>
          <p:nvPr>
            <p:ph type="title"/>
          </p:nvPr>
        </p:nvSpPr>
        <p:spPr>
          <a:xfrm>
            <a:off x="204094" y="1124744"/>
            <a:ext cx="4854202" cy="5544616"/>
          </a:xfrm>
          <a:prstGeom prst="rect">
            <a:avLst/>
          </a:prstGeom>
        </p:spPr>
        <p:txBody>
          <a:bodyPr>
            <a:normAutofit/>
          </a:bodyPr>
          <a:lstStyle/>
          <a:p>
            <a:r>
              <a:rPr lang="en-GB" dirty="0"/>
              <a:t>Safeguarding Children &amp; Young People</a:t>
            </a:r>
          </a:p>
        </p:txBody>
      </p:sp>
      <p:sp>
        <p:nvSpPr>
          <p:cNvPr id="5" name="Slide Number Placeholder 4" hidden="1">
            <a:extLst>
              <a:ext uri="{FF2B5EF4-FFF2-40B4-BE49-F238E27FC236}">
                <a16:creationId xmlns:a16="http://schemas.microsoft.com/office/drawing/2014/main" id="{B3CB9DFA-9B9B-4DC2-A55C-55C0D3391618}"/>
              </a:ext>
            </a:extLst>
          </p:cNvPr>
          <p:cNvSpPr>
            <a:spLocks noGrp="1"/>
          </p:cNvSpPr>
          <p:nvPr>
            <p:ph type="sldNum" sz="quarter" idx="4294967295"/>
          </p:nvPr>
        </p:nvSpPr>
        <p:spPr>
          <a:xfrm>
            <a:off x="8551863" y="6364288"/>
            <a:ext cx="592137" cy="365125"/>
          </a:xfrm>
        </p:spPr>
        <p:txBody>
          <a:bodyPr/>
          <a:lstStyle/>
          <a:p>
            <a:pPr>
              <a:spcAft>
                <a:spcPts val="600"/>
              </a:spcAft>
              <a:defRPr/>
            </a:pPr>
            <a:fld id="{9CF0EC64-143F-4D76-B543-FFA776304676}" type="slidenum">
              <a:rPr lang="en-GB" smtClean="0"/>
              <a:pPr>
                <a:spcAft>
                  <a:spcPts val="600"/>
                </a:spcAft>
                <a:defRPr/>
              </a:pPr>
              <a:t>1</a:t>
            </a:fld>
            <a:endParaRPr lang="en-GB"/>
          </a:p>
        </p:txBody>
      </p:sp>
    </p:spTree>
    <p:extLst>
      <p:ext uri="{BB962C8B-B14F-4D97-AF65-F5344CB8AC3E}">
        <p14:creationId xmlns:p14="http://schemas.microsoft.com/office/powerpoint/2010/main" val="1853478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457200" y="692150"/>
            <a:ext cx="8229600" cy="720626"/>
          </a:xfrm>
          <a:prstGeom prst="rect">
            <a:avLst/>
          </a:prstGeom>
        </p:spPr>
        <p:txBody>
          <a:bodyPr/>
          <a:lstStyle/>
          <a:p>
            <a:pPr eaLnBrk="1" hangingPunct="1"/>
            <a:r>
              <a:rPr lang="en-GB" altLang="en-US" sz="4800" b="1" dirty="0">
                <a:solidFill>
                  <a:schemeClr val="tx1"/>
                </a:solidFill>
                <a:latin typeface="Times New Roman" panose="02020603050405020304" pitchFamily="18" charset="0"/>
                <a:ea typeface="Verdana" panose="020B0604030504040204" pitchFamily="34" charset="0"/>
                <a:cs typeface="Times New Roman" panose="02020603050405020304" pitchFamily="18" charset="0"/>
              </a:rPr>
              <a:t>Definition of A Child</a:t>
            </a:r>
          </a:p>
        </p:txBody>
      </p:sp>
      <p:sp>
        <p:nvSpPr>
          <p:cNvPr id="15363" name="Rectangle 3"/>
          <p:cNvSpPr>
            <a:spLocks noGrp="1" noChangeArrowheads="1"/>
          </p:cNvSpPr>
          <p:nvPr>
            <p:ph type="body" idx="4294967295"/>
          </p:nvPr>
        </p:nvSpPr>
        <p:spPr/>
        <p:txBody>
          <a:bodyPr/>
          <a:lstStyle/>
          <a:p>
            <a:pPr algn="ctr">
              <a:lnSpc>
                <a:spcPct val="100000"/>
              </a:lnSpc>
            </a:pPr>
            <a:r>
              <a:rPr lang="en-GB" altLang="en-US" sz="4000" b="1" dirty="0">
                <a:ea typeface="ＭＳ Ｐゴシック" pitchFamily="34" charset="-128"/>
                <a:cs typeface="Arial" charset="0"/>
              </a:rPr>
              <a:t>‘</a:t>
            </a:r>
            <a:r>
              <a:rPr lang="en-GB" altLang="en-US" sz="4000" b="1" dirty="0">
                <a:latin typeface="Times New Roman" panose="02020603050405020304" pitchFamily="18" charset="0"/>
                <a:ea typeface="ＭＳ Ｐゴシック" pitchFamily="34" charset="-128"/>
                <a:cs typeface="Times New Roman" panose="02020603050405020304" pitchFamily="18" charset="0"/>
              </a:rPr>
              <a:t>Anyone who has not yet reached their 18</a:t>
            </a:r>
            <a:r>
              <a:rPr lang="en-GB" altLang="en-US" sz="4000" b="1" baseline="30000" dirty="0">
                <a:latin typeface="Times New Roman" panose="02020603050405020304" pitchFamily="18" charset="0"/>
                <a:ea typeface="ＭＳ Ｐゴシック" pitchFamily="34" charset="-128"/>
                <a:cs typeface="Times New Roman" panose="02020603050405020304" pitchFamily="18" charset="0"/>
              </a:rPr>
              <a:t>th</a:t>
            </a:r>
            <a:r>
              <a:rPr lang="en-GB" altLang="en-US" sz="4000" b="1" dirty="0">
                <a:latin typeface="Times New Roman" panose="02020603050405020304" pitchFamily="18" charset="0"/>
                <a:ea typeface="ＭＳ Ｐゴシック" pitchFamily="34" charset="-128"/>
                <a:cs typeface="Times New Roman" panose="02020603050405020304" pitchFamily="18" charset="0"/>
              </a:rPr>
              <a:t> birthday.’</a:t>
            </a:r>
          </a:p>
          <a:p>
            <a:endParaRPr lang="en-GB" altLang="en-US" dirty="0">
              <a:ea typeface="ＭＳ Ｐゴシック" pitchFamily="34" charset="-128"/>
              <a:cs typeface="Arial" charset="0"/>
            </a:endParaRPr>
          </a:p>
          <a:p>
            <a:pPr>
              <a:lnSpc>
                <a:spcPct val="100000"/>
              </a:lnSpc>
            </a:pPr>
            <a:r>
              <a:rPr lang="en-GB" altLang="en-US" sz="2800" dirty="0">
                <a:latin typeface="Times New Roman" panose="02020603050405020304" pitchFamily="18" charset="0"/>
                <a:ea typeface="ＭＳ Ｐゴシック" pitchFamily="34" charset="-128"/>
                <a:cs typeface="Times New Roman" panose="02020603050405020304" pitchFamily="18" charset="0"/>
              </a:rPr>
              <a:t>The fact they have reached 16 and are living independently etc does not change their entitlement to services or protection</a:t>
            </a:r>
          </a:p>
          <a:p>
            <a:endParaRPr lang="en-GB" altLang="en-US" dirty="0">
              <a:ea typeface="ＭＳ Ｐゴシック" pitchFamily="34" charset="-128"/>
              <a:cs typeface="Arial" charset="0"/>
            </a:endParaRPr>
          </a:p>
          <a:p>
            <a:r>
              <a:rPr lang="en-GB" altLang="en-US" sz="2800" b="1" dirty="0">
                <a:latin typeface="Times New Roman" panose="02020603050405020304" pitchFamily="18" charset="0"/>
                <a:ea typeface="ＭＳ Ｐゴシック" pitchFamily="34" charset="-128"/>
                <a:cs typeface="Times New Roman" panose="02020603050405020304" pitchFamily="18" charset="0"/>
              </a:rPr>
              <a:t>Children Acts 1989 and 2004</a:t>
            </a:r>
          </a:p>
          <a:p>
            <a:pPr eaLnBrk="1" hangingPunct="1">
              <a:lnSpc>
                <a:spcPct val="100000"/>
              </a:lnSpc>
              <a:buFontTx/>
              <a:buNone/>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9144000" cy="951373"/>
          </a:xfrm>
        </p:spPr>
        <p:txBody>
          <a:bodyPr/>
          <a:lstStyle/>
          <a:p>
            <a:pPr algn="ctr">
              <a:lnSpc>
                <a:spcPct val="100000"/>
              </a:lnSpc>
            </a:pPr>
            <a:r>
              <a:rPr lang="en-GB" altLang="en-US" sz="4000" dirty="0">
                <a:solidFill>
                  <a:schemeClr val="tx1"/>
                </a:solidFill>
                <a:latin typeface="Times New Roman" panose="02020603050405020304" pitchFamily="18" charset="0"/>
                <a:cs typeface="Times New Roman" panose="02020603050405020304" pitchFamily="18" charset="0"/>
              </a:rPr>
              <a:t>What is Safeguarding?</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3</a:t>
            </a:fld>
            <a:endParaRPr lang="en-US" dirty="0"/>
          </a:p>
        </p:txBody>
      </p:sp>
      <p:sp>
        <p:nvSpPr>
          <p:cNvPr id="6" name="Rectangle 5"/>
          <p:cNvSpPr txBox="1">
            <a:spLocks noChangeArrowheads="1"/>
          </p:cNvSpPr>
          <p:nvPr/>
        </p:nvSpPr>
        <p:spPr bwMode="auto">
          <a:xfrm>
            <a:off x="225425" y="1556791"/>
            <a:ext cx="8683625" cy="5172621"/>
          </a:xfrm>
          <a:prstGeom prst="rect">
            <a:avLst/>
          </a:prstGeom>
          <a:noFill/>
          <a:ln w="9525">
            <a:noFill/>
            <a:miter lim="800000"/>
            <a:headEnd/>
            <a:tailEnd/>
          </a:ln>
        </p:spPr>
        <p:txBody>
          <a:bodyPr vert="horz" wrap="square" lIns="90488" tIns="44450" rIns="90488" bIns="44450" numCol="1" anchor="t" anchorCtr="0" compatLnSpc="1">
            <a:prstTxWarp prst="textNoShape">
              <a:avLst/>
            </a:prstTxWarp>
          </a:bodyPr>
          <a:lstStyle>
            <a:lvl1pPr marL="0" indent="0" algn="l" rtl="0" eaLnBrk="1" fontAlgn="base" hangingPunct="1">
              <a:lnSpc>
                <a:spcPts val="2300"/>
              </a:lnSpc>
              <a:spcBef>
                <a:spcPct val="20000"/>
              </a:spcBef>
              <a:spcAft>
                <a:spcPct val="0"/>
              </a:spcAft>
              <a:buFontTx/>
              <a:buNone/>
              <a:defRPr lang="en-GB" sz="1800" b="0" i="0" u="none" strike="noStrike" kern="1200" baseline="0">
                <a:solidFill>
                  <a:schemeClr val="tx1"/>
                </a:solidFill>
                <a:latin typeface="Verdana"/>
                <a:ea typeface="+mn-e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kern="1200" baseline="0">
                <a:solidFill>
                  <a:schemeClr val="tx1"/>
                </a:solidFill>
                <a:latin typeface="Verdana"/>
                <a:ea typeface="+mn-ea"/>
                <a:cs typeface="Verdana"/>
              </a:defRPr>
            </a:lvl2pPr>
            <a:lvl3pPr marL="803275"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3pPr>
            <a:lvl4pPr marL="1076325" indent="-273050"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4pPr>
            <a:lvl5pPr marL="1341438"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0000"/>
              </a:lnSpc>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Protecting children from maltreatment;</a:t>
            </a:r>
          </a:p>
          <a:p>
            <a:pPr>
              <a:lnSpc>
                <a:spcPct val="100000"/>
              </a:lnSpc>
              <a:buClr>
                <a:srgbClr val="009900"/>
              </a:buClr>
              <a:buFont typeface="Wingdings" pitchFamily="2" charset="2"/>
              <a:buChar char="§"/>
            </a:pPr>
            <a:endParaRPr lang="en-GB" altLang="en-US" sz="2400" dirty="0">
              <a:latin typeface="Times New Roman" panose="02020603050405020304" pitchFamily="18" charset="0"/>
              <a:cs typeface="Times New Roman" panose="02020603050405020304" pitchFamily="18" charset="0"/>
            </a:endParaRPr>
          </a:p>
          <a:p>
            <a:pPr>
              <a:lnSpc>
                <a:spcPct val="100000"/>
              </a:lnSpc>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Preventing impairment of children’s health or development; </a:t>
            </a:r>
          </a:p>
          <a:p>
            <a:pPr>
              <a:lnSpc>
                <a:spcPct val="100000"/>
              </a:lnSpc>
              <a:buClr>
                <a:srgbClr val="009900"/>
              </a:buClr>
              <a:buFont typeface="Wingdings" pitchFamily="2" charset="2"/>
              <a:buChar char="§"/>
            </a:pPr>
            <a:endParaRPr lang="en-GB" altLang="en-US" sz="2400" dirty="0">
              <a:latin typeface="Times New Roman" panose="02020603050405020304" pitchFamily="18" charset="0"/>
              <a:cs typeface="Times New Roman" panose="02020603050405020304" pitchFamily="18" charset="0"/>
            </a:endParaRPr>
          </a:p>
          <a:p>
            <a:pPr>
              <a:lnSpc>
                <a:spcPct val="100000"/>
              </a:lnSpc>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Ensuring that children are growing up in circumstances consistent with the provision of safe and effective care; </a:t>
            </a:r>
          </a:p>
          <a:p>
            <a:pPr>
              <a:lnSpc>
                <a:spcPct val="100000"/>
              </a:lnSpc>
              <a:buClr>
                <a:srgbClr val="009900"/>
              </a:buClr>
              <a:buFont typeface="Wingdings" pitchFamily="2" charset="2"/>
              <a:buChar char="§"/>
            </a:pPr>
            <a:endParaRPr lang="en-GB" altLang="en-US" sz="2400" dirty="0">
              <a:latin typeface="Times New Roman" panose="02020603050405020304" pitchFamily="18" charset="0"/>
              <a:cs typeface="Times New Roman" panose="02020603050405020304" pitchFamily="18" charset="0"/>
            </a:endParaRPr>
          </a:p>
          <a:p>
            <a:pPr>
              <a:lnSpc>
                <a:spcPct val="100000"/>
              </a:lnSpc>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Taking action to enable all children to have the best outcomes.</a:t>
            </a:r>
            <a:endParaRPr lang="en-GB" altLang="en-US" sz="2400" i="1" dirty="0">
              <a:latin typeface="Times New Roman" panose="02020603050405020304" pitchFamily="18" charset="0"/>
              <a:cs typeface="Times New Roman" panose="02020603050405020304" pitchFamily="18" charset="0"/>
            </a:endParaRPr>
          </a:p>
          <a:p>
            <a:pPr>
              <a:buClr>
                <a:srgbClr val="009900"/>
              </a:buClr>
            </a:pPr>
            <a:endParaRPr lang="en-GB" altLang="en-US" sz="2400" i="1" dirty="0">
              <a:latin typeface="Times New Roman" panose="02020603050405020304" pitchFamily="18" charset="0"/>
              <a:cs typeface="Times New Roman" panose="02020603050405020304" pitchFamily="18" charset="0"/>
            </a:endParaRPr>
          </a:p>
          <a:p>
            <a:pPr>
              <a:buClr>
                <a:srgbClr val="009900"/>
              </a:buClr>
            </a:pPr>
            <a:r>
              <a:rPr lang="en-GB" altLang="en-US" sz="2400" i="1" dirty="0">
                <a:latin typeface="Times New Roman" panose="02020603050405020304" pitchFamily="18" charset="0"/>
                <a:cs typeface="Times New Roman" panose="02020603050405020304" pitchFamily="18" charset="0"/>
              </a:rPr>
              <a:t>Source: HM Government (2015)  Working Together to Safeguard Children </a:t>
            </a:r>
          </a:p>
        </p:txBody>
      </p:sp>
    </p:spTree>
    <p:extLst>
      <p:ext uri="{BB962C8B-B14F-4D97-AF65-F5344CB8AC3E}">
        <p14:creationId xmlns:p14="http://schemas.microsoft.com/office/powerpoint/2010/main" val="342638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What is the difference between child protection and safeguarding?</a:t>
            </a:r>
          </a:p>
        </p:txBody>
      </p:sp>
      <p:sp>
        <p:nvSpPr>
          <p:cNvPr id="3" name="Content Placeholder 2"/>
          <p:cNvSpPr>
            <a:spLocks noGrp="1"/>
          </p:cNvSpPr>
          <p:nvPr>
            <p:ph idx="1"/>
          </p:nvPr>
        </p:nvSpPr>
        <p:spPr/>
        <p:txBody>
          <a:bodyPr/>
          <a:lstStyle/>
          <a:p>
            <a:endParaRPr lang="en-GB" dirty="0"/>
          </a:p>
          <a:p>
            <a:pPr marL="342900" indent="-3429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Child protection is part of the safeguarding process.</a:t>
            </a:r>
          </a:p>
          <a:p>
            <a:r>
              <a:rPr lang="en-US" sz="3200" dirty="0">
                <a:latin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It focuses on protecting individual children identified as suffering or likely to suffer </a:t>
            </a:r>
            <a:r>
              <a:rPr lang="en-US" sz="3200" b="1" dirty="0">
                <a:latin typeface="Times New Roman" panose="02020603050405020304" pitchFamily="18" charset="0"/>
                <a:cs typeface="Times New Roman" panose="02020603050405020304" pitchFamily="18" charset="0"/>
              </a:rPr>
              <a:t>significant harm</a:t>
            </a:r>
            <a:r>
              <a:rPr lang="en-US" sz="3200" dirty="0">
                <a:latin typeface="Times New Roman" panose="02020603050405020304" pitchFamily="18" charset="0"/>
                <a:cs typeface="Times New Roman" panose="02020603050405020304" pitchFamily="18" charset="0"/>
              </a:rPr>
              <a:t>. </a:t>
            </a:r>
          </a:p>
          <a:p>
            <a:endParaRPr lang="en-US" sz="32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This includes child protection procedures which detail how to respond to concerns about a child.</a:t>
            </a:r>
            <a:endParaRPr lang="en-GB" sz="3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4</a:t>
            </a:fld>
            <a:endParaRPr lang="en-US" dirty="0"/>
          </a:p>
        </p:txBody>
      </p:sp>
    </p:spTree>
    <p:extLst>
      <p:ext uri="{BB962C8B-B14F-4D97-AF65-F5344CB8AC3E}">
        <p14:creationId xmlns:p14="http://schemas.microsoft.com/office/powerpoint/2010/main" val="222003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ctrTitle"/>
          </p:nvPr>
        </p:nvSpPr>
        <p:spPr>
          <a:xfrm>
            <a:off x="684213" y="549275"/>
            <a:ext cx="7772400" cy="935038"/>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Children Act 1989</a:t>
            </a:r>
          </a:p>
        </p:txBody>
      </p:sp>
      <p:sp>
        <p:nvSpPr>
          <p:cNvPr id="53251" name="Rectangle 3"/>
          <p:cNvSpPr>
            <a:spLocks noGrp="1" noChangeArrowheads="1"/>
          </p:cNvSpPr>
          <p:nvPr>
            <p:ph type="subTitle" idx="1"/>
          </p:nvPr>
        </p:nvSpPr>
        <p:spPr>
          <a:xfrm>
            <a:off x="945204" y="2420888"/>
            <a:ext cx="6767513" cy="2808312"/>
          </a:xfrm>
        </p:spPr>
        <p:txBody>
          <a:bodyPr/>
          <a:lstStyle/>
          <a:p>
            <a:pPr eaLnBrk="1" hangingPunct="1">
              <a:lnSpc>
                <a:spcPct val="100000"/>
              </a:lnSpc>
            </a:pPr>
            <a:r>
              <a:rPr lang="en-GB" altLang="en-US" sz="3200" dirty="0">
                <a:latin typeface="Times New Roman" panose="02020603050405020304" pitchFamily="18" charset="0"/>
                <a:cs typeface="Times New Roman" panose="02020603050405020304" pitchFamily="18" charset="0"/>
              </a:rPr>
              <a:t>Key question in child protection:</a:t>
            </a:r>
          </a:p>
          <a:p>
            <a:pPr eaLnBrk="1" hangingPunct="1">
              <a:lnSpc>
                <a:spcPct val="100000"/>
              </a:lnSpc>
            </a:pPr>
            <a:endParaRPr lang="en-GB" altLang="en-US" sz="3200" dirty="0">
              <a:latin typeface="Times New Roman" panose="02020603050405020304" pitchFamily="18" charset="0"/>
              <a:cs typeface="Times New Roman" panose="02020603050405020304" pitchFamily="18" charset="0"/>
            </a:endParaRPr>
          </a:p>
          <a:p>
            <a:pPr eaLnBrk="1" hangingPunct="1">
              <a:lnSpc>
                <a:spcPct val="100000"/>
              </a:lnSpc>
            </a:pPr>
            <a:r>
              <a:rPr lang="en-GB" altLang="en-US" sz="3200" b="1" dirty="0">
                <a:latin typeface="Times New Roman" panose="02020603050405020304" pitchFamily="18" charset="0"/>
                <a:cs typeface="Times New Roman" panose="02020603050405020304" pitchFamily="18" charset="0"/>
              </a:rPr>
              <a:t>“Is the child suffering or likely to suffer significant harm?”</a:t>
            </a:r>
          </a:p>
        </p:txBody>
      </p:sp>
    </p:spTree>
    <p:extLst>
      <p:ext uri="{BB962C8B-B14F-4D97-AF65-F5344CB8AC3E}">
        <p14:creationId xmlns:p14="http://schemas.microsoft.com/office/powerpoint/2010/main" val="1299890965"/>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6642" y="260648"/>
            <a:ext cx="8602054" cy="1167397"/>
          </a:xfrm>
        </p:spPr>
        <p:txBody>
          <a:bodyPr/>
          <a:lstStyle/>
          <a:p>
            <a:pPr algn="l" eaLnBrk="1" hangingPunct="1"/>
            <a:r>
              <a:rPr lang="en-GB" altLang="en-US" sz="4800" dirty="0">
                <a:solidFill>
                  <a:schemeClr val="tx1"/>
                </a:solidFill>
                <a:latin typeface="Times New Roman" panose="02020603050405020304" pitchFamily="18" charset="0"/>
                <a:cs typeface="Times New Roman" panose="02020603050405020304" pitchFamily="18" charset="0"/>
              </a:rPr>
              <a:t>Definition of Harm</a:t>
            </a:r>
            <a:endParaRPr lang="en-GB" altLang="en-US" sz="4800" b="1" dirty="0">
              <a:solidFill>
                <a:schemeClr val="tx1"/>
              </a:solidFill>
              <a:latin typeface="Times New Roman" panose="02020603050405020304" pitchFamily="18" charset="0"/>
              <a:cs typeface="Times New Roman" panose="02020603050405020304" pitchFamily="18" charset="0"/>
            </a:endParaRPr>
          </a:p>
        </p:txBody>
      </p:sp>
      <p:sp>
        <p:nvSpPr>
          <p:cNvPr id="21507" name="Rectangle 3"/>
          <p:cNvSpPr>
            <a:spLocks noGrp="1" noChangeArrowheads="1"/>
          </p:cNvSpPr>
          <p:nvPr>
            <p:ph type="body" idx="1"/>
          </p:nvPr>
        </p:nvSpPr>
        <p:spPr>
          <a:xfrm>
            <a:off x="246590" y="1700808"/>
            <a:ext cx="8582106" cy="4608512"/>
          </a:xfrm>
        </p:spPr>
        <p:txBody>
          <a:bodyPr/>
          <a:lstStyle/>
          <a:p>
            <a:pPr>
              <a:lnSpc>
                <a:spcPct val="100000"/>
              </a:lnSpc>
            </a:pPr>
            <a:r>
              <a:rPr lang="en-GB" altLang="en-US" sz="2400" b="1" dirty="0">
                <a:latin typeface="Times New Roman" panose="02020603050405020304" pitchFamily="18" charset="0"/>
                <a:cs typeface="Times New Roman" panose="02020603050405020304" pitchFamily="18" charset="0"/>
              </a:rPr>
              <a:t>Harm</a:t>
            </a:r>
            <a:r>
              <a:rPr lang="en-GB" altLang="en-US" sz="2400" dirty="0">
                <a:latin typeface="Times New Roman" panose="02020603050405020304" pitchFamily="18" charset="0"/>
                <a:cs typeface="Times New Roman" panose="02020603050405020304" pitchFamily="18" charset="0"/>
              </a:rPr>
              <a:t> - means ill treatment or the impairment of health or development, including impairment suffered from seeing or hearing the ill-treatment of another.</a:t>
            </a:r>
          </a:p>
          <a:p>
            <a:pPr>
              <a:lnSpc>
                <a:spcPct val="100000"/>
              </a:lnSpc>
            </a:pPr>
            <a:endParaRPr lang="en-GB" altLang="en-US" sz="2400" dirty="0">
              <a:latin typeface="Times New Roman" panose="02020603050405020304" pitchFamily="18" charset="0"/>
              <a:cs typeface="Times New Roman" panose="02020603050405020304" pitchFamily="18" charset="0"/>
            </a:endParaRPr>
          </a:p>
          <a:p>
            <a:pPr>
              <a:lnSpc>
                <a:spcPct val="100000"/>
              </a:lnSpc>
            </a:pPr>
            <a:r>
              <a:rPr lang="en-GB" altLang="en-US" sz="2400" b="1" dirty="0">
                <a:latin typeface="Times New Roman" panose="02020603050405020304" pitchFamily="18" charset="0"/>
                <a:cs typeface="Times New Roman" panose="02020603050405020304" pitchFamily="18" charset="0"/>
              </a:rPr>
              <a:t>Significant Harm </a:t>
            </a:r>
            <a:r>
              <a:rPr lang="en-GB" altLang="en-US" sz="2400" dirty="0">
                <a:latin typeface="Times New Roman" panose="02020603050405020304" pitchFamily="18" charset="0"/>
                <a:cs typeface="Times New Roman" panose="02020603050405020304" pitchFamily="18" charset="0"/>
              </a:rPr>
              <a:t>– no absolute criteria, however, it is the likelihood that a child is, or will suffer injury and/or abuse as defined by one of the four categories.</a:t>
            </a:r>
          </a:p>
          <a:p>
            <a:pPr marL="990600" lvl="1" indent="-533400" eaLnBrk="1" hangingPunct="1">
              <a:buClr>
                <a:schemeClr val="tx1"/>
              </a:buClr>
              <a:buFont typeface="Wingdings" pitchFamily="2" charset="2"/>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wipe(down)">
                                      <p:cBhvr>
                                        <p:cTn id="7" dur="500"/>
                                        <p:tgtEl>
                                          <p:spTgt spid="215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1507">
                                            <p:txEl>
                                              <p:pRg st="2" end="2"/>
                                            </p:txEl>
                                          </p:spTgt>
                                        </p:tgtEl>
                                        <p:attrNameLst>
                                          <p:attrName>style.visibility</p:attrName>
                                        </p:attrNameLst>
                                      </p:cBhvr>
                                      <p:to>
                                        <p:strVal val="visible"/>
                                      </p:to>
                                    </p:set>
                                    <p:animEffect transition="in" filter="wipe(down)">
                                      <p:cBhvr>
                                        <p:cTn id="12" dur="500"/>
                                        <p:tgtEl>
                                          <p:spTgt spid="215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226642" y="219459"/>
            <a:ext cx="8602054" cy="761270"/>
          </a:xfrm>
        </p:spPr>
        <p:txBody>
          <a:bodyPr/>
          <a:lstStyle/>
          <a:p>
            <a:pPr eaLnBrk="1" hangingPunct="1"/>
            <a:r>
              <a:rPr lang="en-GB" altLang="en-US" b="1" dirty="0">
                <a:solidFill>
                  <a:srgbClr val="009900"/>
                </a:solidFill>
              </a:rPr>
              <a:t> </a:t>
            </a:r>
            <a:br>
              <a:rPr lang="en-GB" altLang="en-US" b="1" dirty="0">
                <a:solidFill>
                  <a:srgbClr val="009900"/>
                </a:solidFill>
              </a:rPr>
            </a:br>
            <a:r>
              <a:rPr lang="en-GB" altLang="en-US" sz="4000" b="1" dirty="0">
                <a:solidFill>
                  <a:schemeClr val="tx1"/>
                </a:solidFill>
              </a:rPr>
              <a:t>Child in Need</a:t>
            </a:r>
          </a:p>
        </p:txBody>
      </p:sp>
      <p:sp>
        <p:nvSpPr>
          <p:cNvPr id="51203" name="Rectangle 3"/>
          <p:cNvSpPr>
            <a:spLocks noGrp="1" noChangeArrowheads="1"/>
          </p:cNvSpPr>
          <p:nvPr>
            <p:ph type="body" idx="1"/>
          </p:nvPr>
        </p:nvSpPr>
        <p:spPr>
          <a:xfrm>
            <a:off x="468313" y="1556792"/>
            <a:ext cx="8229600" cy="5301208"/>
          </a:xfrm>
        </p:spPr>
        <p:txBody>
          <a:bodyPr/>
          <a:lstStyle/>
          <a:p>
            <a:pPr eaLnBrk="1" hangingPunct="1">
              <a:lnSpc>
                <a:spcPct val="100000"/>
              </a:lnSpc>
              <a:buFontTx/>
              <a:buNone/>
            </a:pPr>
            <a:r>
              <a:rPr lang="en-GB" altLang="en-US" sz="2400" dirty="0">
                <a:latin typeface="Times New Roman" panose="02020603050405020304" pitchFamily="18" charset="0"/>
                <a:cs typeface="Times New Roman" panose="02020603050405020304" pitchFamily="18" charset="0"/>
              </a:rPr>
              <a:t>A child is in need if:</a:t>
            </a:r>
          </a:p>
          <a:p>
            <a:pPr eaLnBrk="1" hangingPunct="1">
              <a:lnSpc>
                <a:spcPct val="100000"/>
              </a:lnSpc>
              <a:buFontTx/>
              <a:buNone/>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S/he is unlikely to achieve or maintain, or have the opportunity to </a:t>
            </a:r>
          </a:p>
          <a:p>
            <a:pPr eaLnBrk="1" hangingPunct="1">
              <a:lnSpc>
                <a:spcPct val="100000"/>
              </a:lnSpc>
              <a:buClr>
                <a:srgbClr val="009900"/>
              </a:buClr>
            </a:pPr>
            <a:r>
              <a:rPr lang="en-GB" altLang="en-US" sz="2000" dirty="0">
                <a:latin typeface="Times New Roman" panose="02020603050405020304" pitchFamily="18" charset="0"/>
                <a:cs typeface="Times New Roman" panose="02020603050405020304" pitchFamily="18" charset="0"/>
              </a:rPr>
              <a:t> do so, a reasonable standard of health or development without the   </a:t>
            </a:r>
          </a:p>
          <a:p>
            <a:pPr eaLnBrk="1" hangingPunct="1">
              <a:lnSpc>
                <a:spcPct val="100000"/>
              </a:lnSpc>
              <a:buClr>
                <a:srgbClr val="009900"/>
              </a:buClr>
            </a:pPr>
            <a:r>
              <a:rPr lang="en-GB" altLang="en-US" sz="2000" dirty="0">
                <a:latin typeface="Times New Roman" panose="02020603050405020304" pitchFamily="18" charset="0"/>
                <a:cs typeface="Times New Roman" panose="02020603050405020304" pitchFamily="18" charset="0"/>
              </a:rPr>
              <a:t> provision of services by a local authority, or</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If his/her health or development is likely to be significantly impaired </a:t>
            </a:r>
          </a:p>
          <a:p>
            <a:pPr eaLnBrk="1" hangingPunct="1">
              <a:lnSpc>
                <a:spcPct val="100000"/>
              </a:lnSpc>
              <a:buClr>
                <a:srgbClr val="009900"/>
              </a:buClr>
            </a:pPr>
            <a:r>
              <a:rPr lang="en-GB" altLang="en-US" sz="2000" dirty="0">
                <a:latin typeface="Times New Roman" panose="02020603050405020304" pitchFamily="18" charset="0"/>
                <a:cs typeface="Times New Roman" panose="02020603050405020304" pitchFamily="18" charset="0"/>
              </a:rPr>
              <a:t> or further impaired , without such services, or</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S/he is disabled</a:t>
            </a:r>
          </a:p>
          <a:p>
            <a:pPr eaLnBrk="1" hangingPunct="1">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buClr>
                <a:srgbClr val="009900"/>
              </a:buClr>
              <a:buFont typeface="Wingdings" pitchFamily="2" charset="2"/>
              <a:buNone/>
            </a:pPr>
            <a:r>
              <a:rPr lang="en-GB" altLang="en-US" sz="2000" i="1" dirty="0">
                <a:latin typeface="Times New Roman" panose="02020603050405020304" pitchFamily="18" charset="0"/>
                <a:cs typeface="Times New Roman" panose="02020603050405020304" pitchFamily="18" charset="0"/>
              </a:rPr>
              <a:t>Children Act 1989</a:t>
            </a:r>
          </a:p>
        </p:txBody>
      </p:sp>
    </p:spTree>
    <p:extLst>
      <p:ext uri="{BB962C8B-B14F-4D97-AF65-F5344CB8AC3E}">
        <p14:creationId xmlns:p14="http://schemas.microsoft.com/office/powerpoint/2010/main" val="19360706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1203">
                                            <p:txEl>
                                              <p:pRg st="2" end="2"/>
                                            </p:txEl>
                                          </p:spTgt>
                                        </p:tgtEl>
                                        <p:attrNameLst>
                                          <p:attrName>style.visibility</p:attrName>
                                        </p:attrNameLst>
                                      </p:cBhvr>
                                      <p:to>
                                        <p:strVal val="visible"/>
                                      </p:to>
                                    </p:set>
                                    <p:animEffect transition="in" filter="circle(in)">
                                      <p:cBhvr>
                                        <p:cTn id="7" dur="2000"/>
                                        <p:tgtEl>
                                          <p:spTgt spid="51203">
                                            <p:txEl>
                                              <p:pRg st="2" end="2"/>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1203">
                                            <p:txEl>
                                              <p:pRg st="3" end="3"/>
                                            </p:txEl>
                                          </p:spTgt>
                                        </p:tgtEl>
                                        <p:attrNameLst>
                                          <p:attrName>style.visibility</p:attrName>
                                        </p:attrNameLst>
                                      </p:cBhvr>
                                      <p:to>
                                        <p:strVal val="visible"/>
                                      </p:to>
                                    </p:set>
                                    <p:animEffect transition="in" filter="circle(in)">
                                      <p:cBhvr>
                                        <p:cTn id="10" dur="2000"/>
                                        <p:tgtEl>
                                          <p:spTgt spid="51203">
                                            <p:txEl>
                                              <p:pRg st="3" end="3"/>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1203">
                                            <p:txEl>
                                              <p:pRg st="4" end="4"/>
                                            </p:txEl>
                                          </p:spTgt>
                                        </p:tgtEl>
                                        <p:attrNameLst>
                                          <p:attrName>style.visibility</p:attrName>
                                        </p:attrNameLst>
                                      </p:cBhvr>
                                      <p:to>
                                        <p:strVal val="visible"/>
                                      </p:to>
                                    </p:set>
                                    <p:animEffect transition="in" filter="circle(in)">
                                      <p:cBhvr>
                                        <p:cTn id="13" dur="2000"/>
                                        <p:tgtEl>
                                          <p:spTgt spid="5120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51203">
                                            <p:txEl>
                                              <p:pRg st="6" end="6"/>
                                            </p:txEl>
                                          </p:spTgt>
                                        </p:tgtEl>
                                        <p:attrNameLst>
                                          <p:attrName>style.visibility</p:attrName>
                                        </p:attrNameLst>
                                      </p:cBhvr>
                                      <p:to>
                                        <p:strVal val="visible"/>
                                      </p:to>
                                    </p:set>
                                    <p:animEffect transition="in" filter="circle(in)">
                                      <p:cBhvr>
                                        <p:cTn id="18" dur="2000"/>
                                        <p:tgtEl>
                                          <p:spTgt spid="51203">
                                            <p:txEl>
                                              <p:pRg st="6" end="6"/>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51203">
                                            <p:txEl>
                                              <p:pRg st="7" end="7"/>
                                            </p:txEl>
                                          </p:spTgt>
                                        </p:tgtEl>
                                        <p:attrNameLst>
                                          <p:attrName>style.visibility</p:attrName>
                                        </p:attrNameLst>
                                      </p:cBhvr>
                                      <p:to>
                                        <p:strVal val="visible"/>
                                      </p:to>
                                    </p:set>
                                    <p:animEffect transition="in" filter="circle(in)">
                                      <p:cBhvr>
                                        <p:cTn id="21" dur="2000"/>
                                        <p:tgtEl>
                                          <p:spTgt spid="51203">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51203">
                                            <p:txEl>
                                              <p:pRg st="9" end="9"/>
                                            </p:txEl>
                                          </p:spTgt>
                                        </p:tgtEl>
                                        <p:attrNameLst>
                                          <p:attrName>style.visibility</p:attrName>
                                        </p:attrNameLst>
                                      </p:cBhvr>
                                      <p:to>
                                        <p:strVal val="visible"/>
                                      </p:to>
                                    </p:set>
                                    <p:animEffect transition="in" filter="circle(in)">
                                      <p:cBhvr>
                                        <p:cTn id="26" dur="2000"/>
                                        <p:tgtEl>
                                          <p:spTgt spid="5120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08743" y="306387"/>
            <a:ext cx="8229600" cy="818357"/>
          </a:xfrm>
        </p:spPr>
        <p:txBody>
          <a:bodyPr/>
          <a:lstStyle/>
          <a:p>
            <a:pPr algn="ctr" eaLnBrk="1" hangingPunct="1"/>
            <a:r>
              <a:rPr lang="en-GB" altLang="en-US" sz="4000" b="1" dirty="0">
                <a:solidFill>
                  <a:schemeClr val="tx1"/>
                </a:solidFill>
                <a:latin typeface="Times New Roman" panose="02020603050405020304" pitchFamily="18" charset="0"/>
                <a:cs typeface="Times New Roman" panose="02020603050405020304" pitchFamily="18" charset="0"/>
              </a:rPr>
              <a:t>What is Abuse and Neglect?</a:t>
            </a:r>
            <a:endParaRPr lang="en-US" altLang="en-US" sz="4000" b="1" dirty="0">
              <a:solidFill>
                <a:schemeClr val="tx1"/>
              </a:solidFill>
              <a:latin typeface="Times New Roman" panose="02020603050405020304" pitchFamily="18" charset="0"/>
              <a:cs typeface="Times New Roman" panose="02020603050405020304" pitchFamily="18" charset="0"/>
            </a:endParaRPr>
          </a:p>
        </p:txBody>
      </p:sp>
      <p:sp>
        <p:nvSpPr>
          <p:cNvPr id="19459" name="Rectangle 3"/>
          <p:cNvSpPr>
            <a:spLocks noGrp="1" noChangeArrowheads="1"/>
          </p:cNvSpPr>
          <p:nvPr>
            <p:ph type="body" idx="1"/>
          </p:nvPr>
        </p:nvSpPr>
        <p:spPr>
          <a:xfrm>
            <a:off x="395288" y="1340768"/>
            <a:ext cx="8229600" cy="5210845"/>
          </a:xfrm>
        </p:spPr>
        <p:txBody>
          <a:bodyPr/>
          <a:lstStyle/>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Abuse and neglect are forms of maltreatment </a:t>
            </a:r>
            <a:br>
              <a:rPr lang="en-GB" altLang="en-US" sz="2000" dirty="0">
                <a:latin typeface="Times New Roman" panose="02020603050405020304" pitchFamily="18" charset="0"/>
                <a:ea typeface="Verdana" panose="020B0604030504040204" pitchFamily="34" charset="0"/>
                <a:cs typeface="Times New Roman" panose="02020603050405020304" pitchFamily="18" charset="0"/>
              </a:rPr>
            </a:b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 </a:t>
            </a: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Both can involve inflicting harm or failing to act to prevent harm</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ea typeface="Verdana" panose="020B0604030504040204" pitchFamily="34"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Children and adults may be abused in a family, institutional or community setting </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ea typeface="Verdana" panose="020B0604030504040204" pitchFamily="34"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They may be abused by someone they know or, more rarely, by a stranger, for example via the internet</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ea typeface="Verdana" panose="020B0604030504040204" pitchFamily="34"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They may be abused by one or more adults</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ea typeface="Verdana" panose="020B0604030504040204" pitchFamily="34"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ea typeface="Verdana" panose="020B0604030504040204" pitchFamily="34" charset="0"/>
                <a:cs typeface="Times New Roman" panose="02020603050405020304" pitchFamily="18" charset="0"/>
              </a:rPr>
              <a:t>The perpetrator of abuse may be another child</a:t>
            </a:r>
          </a:p>
          <a:p>
            <a:pPr eaLnBrk="1" hangingPunct="1">
              <a:lnSpc>
                <a:spcPct val="90000"/>
              </a:lnSpc>
              <a:buClr>
                <a:srgbClr val="00A000"/>
              </a:buClr>
              <a:buFont typeface="Wingdings" pitchFamily="2" charset="2"/>
              <a:buNone/>
            </a:pPr>
            <a:endParaRPr lang="en-GB" altLang="en-US" sz="2000" i="1" dirty="0">
              <a:latin typeface="Times New Roman" panose="02020603050405020304" pitchFamily="18" charset="0"/>
              <a:cs typeface="Times New Roman" panose="02020603050405020304" pitchFamily="18" charset="0"/>
            </a:endParaRPr>
          </a:p>
          <a:p>
            <a:pPr eaLnBrk="1" hangingPunct="1">
              <a:lnSpc>
                <a:spcPct val="90000"/>
              </a:lnSpc>
              <a:buClr>
                <a:srgbClr val="00A000"/>
              </a:buClr>
              <a:buFont typeface="Wingdings" pitchFamily="2" charset="2"/>
              <a:buNone/>
            </a:pPr>
            <a:endParaRPr lang="en-GB" altLang="en-US" sz="1400" i="1" dirty="0"/>
          </a:p>
          <a:p>
            <a:pPr eaLnBrk="1" hangingPunct="1">
              <a:lnSpc>
                <a:spcPct val="90000"/>
              </a:lnSpc>
              <a:buClr>
                <a:srgbClr val="00A000"/>
              </a:buClr>
              <a:buFont typeface="Wingdings" pitchFamily="2" charset="2"/>
              <a:buNone/>
            </a:pPr>
            <a:r>
              <a:rPr lang="en-GB" altLang="en-US" sz="1400" i="1" dirty="0"/>
              <a:t>Source: HM Government (2015)  Working Together to Safeguard Children and Care and Support Statutory Guidance, (2015)</a:t>
            </a:r>
            <a:endParaRPr lang="en-US" altLang="en-US" sz="14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arn(inVertic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barn(inVertic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barn(inVertical)">
                                      <p:cBhvr>
                                        <p:cTn id="17" dur="500"/>
                                        <p:tgtEl>
                                          <p:spTgt spid="194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9459">
                                            <p:txEl>
                                              <p:pRg st="5" end="5"/>
                                            </p:txEl>
                                          </p:spTgt>
                                        </p:tgtEl>
                                        <p:attrNameLst>
                                          <p:attrName>style.visibility</p:attrName>
                                        </p:attrNameLst>
                                      </p:cBhvr>
                                      <p:to>
                                        <p:strVal val="visible"/>
                                      </p:to>
                                    </p:set>
                                    <p:animEffect transition="in" filter="barn(inVertical)">
                                      <p:cBhvr>
                                        <p:cTn id="22" dur="500"/>
                                        <p:tgtEl>
                                          <p:spTgt spid="1945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9459">
                                            <p:txEl>
                                              <p:pRg st="7" end="7"/>
                                            </p:txEl>
                                          </p:spTgt>
                                        </p:tgtEl>
                                        <p:attrNameLst>
                                          <p:attrName>style.visibility</p:attrName>
                                        </p:attrNameLst>
                                      </p:cBhvr>
                                      <p:to>
                                        <p:strVal val="visible"/>
                                      </p:to>
                                    </p:set>
                                    <p:animEffect transition="in" filter="barn(inVertical)">
                                      <p:cBhvr>
                                        <p:cTn id="27" dur="500"/>
                                        <p:tgtEl>
                                          <p:spTgt spid="19459">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9459">
                                            <p:txEl>
                                              <p:pRg st="9" end="9"/>
                                            </p:txEl>
                                          </p:spTgt>
                                        </p:tgtEl>
                                        <p:attrNameLst>
                                          <p:attrName>style.visibility</p:attrName>
                                        </p:attrNameLst>
                                      </p:cBhvr>
                                      <p:to>
                                        <p:strVal val="visible"/>
                                      </p:to>
                                    </p:set>
                                    <p:animEffect transition="in" filter="barn(inVertical)">
                                      <p:cBhvr>
                                        <p:cTn id="32" dur="500"/>
                                        <p:tgtEl>
                                          <p:spTgt spid="1945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915279" y="476672"/>
            <a:ext cx="7401137" cy="1285875"/>
          </a:xfrm>
          <a:prstGeom prst="rect">
            <a:avLst/>
          </a:prstGeom>
          <a:noFill/>
        </p:spPr>
        <p:txBody>
          <a:bodyPr/>
          <a:lstStyle/>
          <a:p>
            <a:pPr algn="ctr" eaLnBrk="1" hangingPunct="1"/>
            <a:r>
              <a:rPr lang="en-GB" altLang="en-US" sz="4000" b="1" dirty="0">
                <a:solidFill>
                  <a:schemeClr val="tx1"/>
                </a:solidFill>
                <a:latin typeface="Times New Roman" panose="02020603050405020304" pitchFamily="18" charset="0"/>
                <a:cs typeface="Times New Roman" panose="02020603050405020304" pitchFamily="18" charset="0"/>
              </a:rPr>
              <a:t>Categories of Child Abuse</a:t>
            </a:r>
          </a:p>
        </p:txBody>
      </p:sp>
      <p:sp>
        <p:nvSpPr>
          <p:cNvPr id="22531" name="Rectangle 3"/>
          <p:cNvSpPr>
            <a:spLocks noGrp="1" noChangeArrowheads="1"/>
          </p:cNvSpPr>
          <p:nvPr>
            <p:ph type="body" idx="4294967295"/>
          </p:nvPr>
        </p:nvSpPr>
        <p:spPr>
          <a:xfrm>
            <a:off x="611560" y="1412777"/>
            <a:ext cx="8229600" cy="4741962"/>
          </a:xfrm>
        </p:spPr>
        <p:txBody>
          <a:bodyPr/>
          <a:lstStyle/>
          <a:p>
            <a:pPr eaLnBrk="1" hangingPunct="1">
              <a:buClr>
                <a:srgbClr val="009900"/>
              </a:buClr>
              <a:buFont typeface="Wingdings" pitchFamily="2" charset="2"/>
              <a:buChar char="Ø"/>
            </a:pPr>
            <a:r>
              <a:rPr lang="en-GB" altLang="en-US" sz="2800" dirty="0">
                <a:latin typeface="Times New Roman" panose="02020603050405020304" pitchFamily="18" charset="0"/>
                <a:cs typeface="Times New Roman" panose="02020603050405020304" pitchFamily="18" charset="0"/>
              </a:rPr>
              <a:t>Physical abuse</a:t>
            </a:r>
          </a:p>
          <a:p>
            <a:pPr eaLnBrk="1" hangingPunct="1">
              <a:buClr>
                <a:srgbClr val="009900"/>
              </a:buClr>
              <a:buFont typeface="Wingdings" pitchFamily="2" charset="2"/>
              <a:buNone/>
            </a:pPr>
            <a:endParaRPr lang="en-GB" altLang="en-US" sz="2800" dirty="0">
              <a:latin typeface="Times New Roman" panose="02020603050405020304" pitchFamily="18" charset="0"/>
              <a:cs typeface="Times New Roman" panose="02020603050405020304" pitchFamily="18" charset="0"/>
            </a:endParaRPr>
          </a:p>
          <a:p>
            <a:pPr eaLnBrk="1" hangingPunct="1">
              <a:buClr>
                <a:srgbClr val="009900"/>
              </a:buClr>
              <a:buFont typeface="Wingdings" pitchFamily="2" charset="2"/>
              <a:buChar char="Ø"/>
            </a:pPr>
            <a:r>
              <a:rPr lang="en-GB" altLang="en-US" sz="2800" dirty="0">
                <a:latin typeface="Times New Roman" panose="02020603050405020304" pitchFamily="18" charset="0"/>
                <a:cs typeface="Times New Roman" panose="02020603050405020304" pitchFamily="18" charset="0"/>
              </a:rPr>
              <a:t>Emotional abuse</a:t>
            </a:r>
          </a:p>
          <a:p>
            <a:pPr eaLnBrk="1" hangingPunct="1">
              <a:buClr>
                <a:srgbClr val="009900"/>
              </a:buClr>
              <a:buFont typeface="Wingdings" pitchFamily="2" charset="2"/>
              <a:buNone/>
            </a:pPr>
            <a:endParaRPr lang="en-GB" altLang="en-US" sz="2800" dirty="0">
              <a:latin typeface="Times New Roman" panose="02020603050405020304" pitchFamily="18" charset="0"/>
              <a:cs typeface="Times New Roman" panose="02020603050405020304" pitchFamily="18" charset="0"/>
            </a:endParaRPr>
          </a:p>
          <a:p>
            <a:pPr eaLnBrk="1" hangingPunct="1">
              <a:buClr>
                <a:srgbClr val="009900"/>
              </a:buClr>
              <a:buFont typeface="Wingdings" pitchFamily="2" charset="2"/>
              <a:buChar char="Ø"/>
            </a:pPr>
            <a:r>
              <a:rPr lang="en-GB" altLang="en-US" sz="2800" dirty="0">
                <a:latin typeface="Times New Roman" panose="02020603050405020304" pitchFamily="18" charset="0"/>
                <a:cs typeface="Times New Roman" panose="02020603050405020304" pitchFamily="18" charset="0"/>
              </a:rPr>
              <a:t>Sexual abuse</a:t>
            </a:r>
          </a:p>
          <a:p>
            <a:pPr eaLnBrk="1" hangingPunct="1">
              <a:buClr>
                <a:srgbClr val="009900"/>
              </a:buClr>
              <a:buFont typeface="Wingdings" pitchFamily="2" charset="2"/>
              <a:buChar char="Ø"/>
            </a:pPr>
            <a:endParaRPr lang="en-GB" altLang="en-US" sz="2800" dirty="0">
              <a:latin typeface="Times New Roman" panose="02020603050405020304" pitchFamily="18" charset="0"/>
              <a:cs typeface="Times New Roman" panose="02020603050405020304" pitchFamily="18" charset="0"/>
            </a:endParaRPr>
          </a:p>
          <a:p>
            <a:pPr eaLnBrk="1" hangingPunct="1">
              <a:buClr>
                <a:srgbClr val="009900"/>
              </a:buClr>
              <a:buFont typeface="Wingdings" pitchFamily="2" charset="2"/>
              <a:buChar char="Ø"/>
            </a:pPr>
            <a:r>
              <a:rPr lang="en-GB" altLang="en-US" sz="2800" dirty="0">
                <a:latin typeface="Times New Roman" panose="02020603050405020304" pitchFamily="18" charset="0"/>
                <a:cs typeface="Times New Roman" panose="02020603050405020304" pitchFamily="18" charset="0"/>
              </a:rPr>
              <a:t>Neglect</a:t>
            </a:r>
          </a:p>
          <a:p>
            <a:pPr eaLnBrk="1" hangingPunct="1">
              <a:buClr>
                <a:srgbClr val="009900"/>
              </a:buClr>
            </a:pPr>
            <a:endParaRPr lang="en-GB" altLang="en-US" sz="2800" i="1" dirty="0">
              <a:latin typeface="Times New Roman" panose="02020603050405020304" pitchFamily="18" charset="0"/>
              <a:cs typeface="Times New Roman" panose="02020603050405020304" pitchFamily="18" charset="0"/>
            </a:endParaRPr>
          </a:p>
          <a:p>
            <a:pPr eaLnBrk="1" hangingPunct="1">
              <a:buClr>
                <a:srgbClr val="009900"/>
              </a:buClr>
              <a:buFontTx/>
              <a:buNone/>
            </a:pPr>
            <a:endParaRPr lang="en-GB" altLang="en-US" sz="2800" i="1" dirty="0">
              <a:latin typeface="Times New Roman" panose="02020603050405020304" pitchFamily="18" charset="0"/>
              <a:cs typeface="Times New Roman" panose="02020603050405020304" pitchFamily="18" charset="0"/>
            </a:endParaRPr>
          </a:p>
          <a:p>
            <a:pPr eaLnBrk="1" hangingPunct="1">
              <a:buClr>
                <a:srgbClr val="009900"/>
              </a:buClr>
              <a:buFontTx/>
              <a:buNone/>
            </a:pPr>
            <a:r>
              <a:rPr lang="en-GB" altLang="en-US" sz="1400" i="1" dirty="0"/>
              <a:t>Source: HM Government (2015)  Working Together to Safeguard Children</a:t>
            </a:r>
            <a:r>
              <a:rPr lang="en-GB" altLang="en-US" sz="1800" i="1"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circle(in)">
                                      <p:cBhvr>
                                        <p:cTn id="7" dur="2000"/>
                                        <p:tgtEl>
                                          <p:spTgt spid="22531">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2531">
                                            <p:txEl>
                                              <p:pRg st="2" end="2"/>
                                            </p:txEl>
                                          </p:spTgt>
                                        </p:tgtEl>
                                        <p:attrNameLst>
                                          <p:attrName>style.visibility</p:attrName>
                                        </p:attrNameLst>
                                      </p:cBhvr>
                                      <p:to>
                                        <p:strVal val="visible"/>
                                      </p:to>
                                    </p:set>
                                    <p:animEffect transition="in" filter="circle(in)">
                                      <p:cBhvr>
                                        <p:cTn id="10" dur="2000"/>
                                        <p:tgtEl>
                                          <p:spTgt spid="22531">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22531">
                                            <p:txEl>
                                              <p:pRg st="4" end="4"/>
                                            </p:txEl>
                                          </p:spTgt>
                                        </p:tgtEl>
                                        <p:attrNameLst>
                                          <p:attrName>style.visibility</p:attrName>
                                        </p:attrNameLst>
                                      </p:cBhvr>
                                      <p:to>
                                        <p:strVal val="visible"/>
                                      </p:to>
                                    </p:set>
                                    <p:animEffect transition="in" filter="circle(in)">
                                      <p:cBhvr>
                                        <p:cTn id="13" dur="2000"/>
                                        <p:tgtEl>
                                          <p:spTgt spid="22531">
                                            <p:txEl>
                                              <p:pRg st="4" end="4"/>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22531">
                                            <p:txEl>
                                              <p:pRg st="6" end="6"/>
                                            </p:txEl>
                                          </p:spTgt>
                                        </p:tgtEl>
                                        <p:attrNameLst>
                                          <p:attrName>style.visibility</p:attrName>
                                        </p:attrNameLst>
                                      </p:cBhvr>
                                      <p:to>
                                        <p:strVal val="visible"/>
                                      </p:to>
                                    </p:set>
                                    <p:animEffect transition="in" filter="circle(in)">
                                      <p:cBhvr>
                                        <p:cTn id="16" dur="2000"/>
                                        <p:tgtEl>
                                          <p:spTgt spid="225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23850" y="188913"/>
            <a:ext cx="8229600" cy="1143000"/>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Physical Abuse</a:t>
            </a:r>
          </a:p>
        </p:txBody>
      </p:sp>
      <p:sp>
        <p:nvSpPr>
          <p:cNvPr id="25603" name="Rectangle 3"/>
          <p:cNvSpPr>
            <a:spLocks noGrp="1" noChangeArrowheads="1"/>
          </p:cNvSpPr>
          <p:nvPr>
            <p:ph type="body" idx="1"/>
          </p:nvPr>
        </p:nvSpPr>
        <p:spPr>
          <a:xfrm>
            <a:off x="323850" y="1557338"/>
            <a:ext cx="8229600" cy="4525962"/>
          </a:xfrm>
        </p:spPr>
        <p:txBody>
          <a:bodyPr/>
          <a:lstStyle/>
          <a:p>
            <a:pPr eaLnBrk="1" hangingPunct="1">
              <a:lnSpc>
                <a:spcPct val="100000"/>
              </a:lnSpc>
              <a:buClr>
                <a:srgbClr val="00A000"/>
              </a:buClr>
              <a:buFont typeface="Wingdings" pitchFamily="2" charset="2"/>
              <a:buChar char="§"/>
            </a:pPr>
            <a:endParaRPr lang="en-GB" altLang="en-US" sz="2000" dirty="0"/>
          </a:p>
          <a:p>
            <a:pPr eaLnBrk="1" hangingPunct="1">
              <a:lnSpc>
                <a:spcPct val="100000"/>
              </a:lnSpc>
              <a:buClr>
                <a:srgbClr val="00A0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Physical abuse may involve hitting, shaking, throwing, poisoning, burning, scalding, drowning, suffocating or otherwise causing physical harm to a child</a:t>
            </a:r>
          </a:p>
          <a:p>
            <a:pPr eaLnBrk="1" hangingPunct="1">
              <a:lnSpc>
                <a:spcPct val="100000"/>
              </a:lnSpc>
              <a:buClr>
                <a:srgbClr val="00A000"/>
              </a:buClr>
              <a:buFont typeface="Wingdings" pitchFamily="2" charset="2"/>
              <a:buChar char="§"/>
            </a:pPr>
            <a:endParaRPr lang="en-GB" altLang="en-US" sz="24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A parent or carer may cause physical harm by fabricating the symptoms of illness or deliberately inducing illness in a child. </a:t>
            </a:r>
          </a:p>
          <a:p>
            <a:pPr eaLnBrk="1" hangingPunct="1">
              <a:lnSpc>
                <a:spcPct val="100000"/>
              </a:lnSpc>
              <a:buClr>
                <a:srgbClr val="00A000"/>
              </a:buClr>
              <a:buFont typeface="Wingdings" pitchFamily="2" charset="2"/>
              <a:buChar char="Ø"/>
            </a:pPr>
            <a:endParaRPr lang="en-GB" altLang="en-US" sz="24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Ø"/>
            </a:pPr>
            <a:endParaRPr lang="en-GB" altLang="en-US" sz="24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Ø"/>
            </a:pPr>
            <a:endParaRPr lang="en-GB" altLang="en-US" sz="24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Ø"/>
            </a:pPr>
            <a:endParaRPr lang="en-GB" altLang="en-US" sz="1800" dirty="0"/>
          </a:p>
          <a:p>
            <a:pPr eaLnBrk="1" hangingPunct="1">
              <a:lnSpc>
                <a:spcPct val="100000"/>
              </a:lnSpc>
              <a:buClr>
                <a:srgbClr val="00A000"/>
              </a:buClr>
              <a:buFont typeface="Wingdings" pitchFamily="2" charset="2"/>
              <a:buNone/>
            </a:pPr>
            <a:r>
              <a:rPr lang="en-GB" altLang="en-US" sz="1400" i="1" dirty="0"/>
              <a:t>Source: HM Government (2015)  Working Together to Safeguard Children</a:t>
            </a:r>
            <a:endParaRPr lang="en-GB" altLang="en-US" sz="1400" dirty="0"/>
          </a:p>
          <a:p>
            <a:pPr eaLnBrk="1" hangingPunct="1">
              <a:lnSpc>
                <a:spcPct val="80000"/>
              </a:lnSpc>
              <a:buClr>
                <a:srgbClr val="00A000"/>
              </a:buClr>
              <a:buFont typeface="Wingdings" pitchFamily="2" charset="2"/>
              <a:buNone/>
            </a:pPr>
            <a:endParaRPr lang="en-GB" altLang="en-US" sz="1000" dirty="0"/>
          </a:p>
          <a:p>
            <a:pPr eaLnBrk="1" hangingPunct="1">
              <a:lnSpc>
                <a:spcPct val="80000"/>
              </a:lnSpc>
              <a:buClr>
                <a:srgbClr val="00A000"/>
              </a:buClr>
              <a:buFont typeface="Wingdings" pitchFamily="2" charset="2"/>
              <a:buChar char="Ø"/>
            </a:pPr>
            <a:endParaRPr lang="en-GB" altLang="en-US" sz="20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95288" y="260350"/>
            <a:ext cx="8229600" cy="792163"/>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Sexual Abuse</a:t>
            </a:r>
          </a:p>
        </p:txBody>
      </p:sp>
      <p:sp>
        <p:nvSpPr>
          <p:cNvPr id="30723" name="Rectangle 3"/>
          <p:cNvSpPr>
            <a:spLocks noGrp="1" noChangeArrowheads="1"/>
          </p:cNvSpPr>
          <p:nvPr>
            <p:ph type="body" idx="1"/>
          </p:nvPr>
        </p:nvSpPr>
        <p:spPr>
          <a:xfrm>
            <a:off x="539750" y="1084494"/>
            <a:ext cx="8229600" cy="5805488"/>
          </a:xfrm>
        </p:spPr>
        <p:txBody>
          <a:bodyPr/>
          <a:lstStyle/>
          <a:p>
            <a:pPr eaLnBrk="1" hangingPunct="1">
              <a:lnSpc>
                <a:spcPct val="100000"/>
              </a:lnSpc>
              <a:buClr>
                <a:srgbClr val="00A000"/>
              </a:buClr>
              <a:buFont typeface="Wingdings" pitchFamily="2" charset="2"/>
              <a:buChar char="Ø"/>
            </a:pPr>
            <a:endParaRPr lang="en-GB" altLang="en-US" sz="1600" dirty="0"/>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Sexual abuse involves forcing or enticing a child or young person to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take part in sexual activities, not necessarily involving a high level of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violence</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involve physical contact including penetrative (e.g. rape,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which may be vaginal, anal or oral) or non-penetrative acts</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include non-contact activities such as looking at or producing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indecent material, watching sexual acts or encouraging children to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behave in sexually inappropriate ways</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involve grooming the child in preparation for abuse –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including via the internet</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Sexual abuse is not solely perpetrated by adults' males, women also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commit acts of sexual abuse, as can other children</a:t>
            </a:r>
          </a:p>
          <a:p>
            <a:pPr eaLnBrk="1" hangingPunct="1">
              <a:lnSpc>
                <a:spcPct val="100000"/>
              </a:lnSpc>
              <a:buClr>
                <a:srgbClr val="00A000"/>
              </a:buClr>
              <a:buFont typeface="Wingdings" pitchFamily="2" charset="2"/>
              <a:buChar char="§"/>
            </a:pPr>
            <a:endParaRPr lang="en-GB" altLang="en-US" i="1" dirty="0">
              <a:latin typeface="Times New Roman" panose="02020603050405020304" pitchFamily="18" charset="0"/>
              <a:cs typeface="Times New Roman" panose="02020603050405020304" pitchFamily="18" charset="0"/>
            </a:endParaRPr>
          </a:p>
          <a:p>
            <a:pPr eaLnBrk="1" hangingPunct="1">
              <a:lnSpc>
                <a:spcPct val="80000"/>
              </a:lnSpc>
              <a:buClr>
                <a:srgbClr val="00A000"/>
              </a:buClr>
              <a:buFont typeface="Wingdings" pitchFamily="2" charset="2"/>
              <a:buNone/>
            </a:pPr>
            <a:r>
              <a:rPr lang="en-GB" altLang="en-US" sz="1400" i="1" dirty="0"/>
              <a:t>Source: HM Government (2015)  Working Together to Safeguard Children</a:t>
            </a:r>
            <a:r>
              <a:rPr lang="en-GB" altLang="en-US" sz="1600" dirty="0"/>
              <a:t>.</a:t>
            </a:r>
          </a:p>
          <a:p>
            <a:pPr eaLnBrk="1" hangingPunct="1">
              <a:lnSpc>
                <a:spcPct val="80000"/>
              </a:lnSpc>
              <a:buClr>
                <a:srgbClr val="00A000"/>
              </a:buClr>
              <a:buFont typeface="Wingdings" pitchFamily="2" charset="2"/>
              <a:buChar char="Ø"/>
            </a:pPr>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body" idx="1"/>
          </p:nvPr>
        </p:nvSpPr>
        <p:spPr>
          <a:xfrm>
            <a:off x="323528" y="1331913"/>
            <a:ext cx="8229600" cy="5688012"/>
          </a:xfrm>
        </p:spPr>
        <p:txBody>
          <a:bodyPr/>
          <a:lstStyle/>
          <a:p>
            <a:pPr eaLnBrk="1" hangingPunct="1">
              <a:lnSpc>
                <a:spcPct val="100000"/>
              </a:lnSpc>
              <a:buClr>
                <a:srgbClr val="00A000"/>
              </a:buClr>
              <a:buFont typeface="Wingdings" pitchFamily="2" charset="2"/>
              <a:buChar char="Ø"/>
            </a:pPr>
            <a:endParaRPr lang="en-GB" altLang="en-US" dirty="0"/>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Emotional abuse is the persistent emotional maltreatment of a child</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causes a severe and persistent adverse effect on the child’s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emotional development</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involve communicating to children that they are worthless,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unloved, inadequate or valued only because they meet the needs of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another person</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include not giving the child opportunities to express their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views</a:t>
            </a:r>
          </a:p>
          <a:p>
            <a:pPr eaLnBrk="1" hangingPunct="1">
              <a:lnSpc>
                <a:spcPct val="100000"/>
              </a:lnSpc>
              <a:buClr>
                <a:srgbClr val="00A000"/>
              </a:buClr>
              <a:buFont typeface="Wingdings" pitchFamily="2" charset="2"/>
              <a:buChar char="§"/>
            </a:pPr>
            <a:endParaRPr lang="en-GB" altLang="en-US"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dirty="0">
                <a:latin typeface="Times New Roman" panose="02020603050405020304" pitchFamily="18" charset="0"/>
                <a:cs typeface="Times New Roman" panose="02020603050405020304" pitchFamily="18" charset="0"/>
              </a:rPr>
              <a:t>It may be deliberately silencing them, ‘making fun’ of what they say </a:t>
            </a:r>
          </a:p>
          <a:p>
            <a:pPr eaLnBrk="1" hangingPunct="1">
              <a:lnSpc>
                <a:spcPct val="100000"/>
              </a:lnSpc>
              <a:buClr>
                <a:srgbClr val="00A000"/>
              </a:buClr>
            </a:pPr>
            <a:r>
              <a:rPr lang="en-GB" altLang="en-US" dirty="0">
                <a:latin typeface="Times New Roman" panose="02020603050405020304" pitchFamily="18" charset="0"/>
                <a:cs typeface="Times New Roman" panose="02020603050405020304" pitchFamily="18" charset="0"/>
              </a:rPr>
              <a:t>  or how they communicate</a:t>
            </a:r>
            <a:endParaRPr lang="en-GB" altLang="en-US" i="1" dirty="0">
              <a:latin typeface="Times New Roman" panose="02020603050405020304" pitchFamily="18" charset="0"/>
              <a:cs typeface="Times New Roman" panose="02020603050405020304" pitchFamily="18" charset="0"/>
            </a:endParaRPr>
          </a:p>
          <a:p>
            <a:pPr eaLnBrk="1" hangingPunct="1">
              <a:lnSpc>
                <a:spcPct val="80000"/>
              </a:lnSpc>
              <a:buClr>
                <a:srgbClr val="00A000"/>
              </a:buClr>
              <a:buFont typeface="Wingdings" pitchFamily="2" charset="2"/>
              <a:buNone/>
            </a:pPr>
            <a:endParaRPr lang="en-GB" altLang="en-US" sz="1400" i="1" dirty="0"/>
          </a:p>
          <a:p>
            <a:pPr eaLnBrk="1" hangingPunct="1">
              <a:lnSpc>
                <a:spcPct val="80000"/>
              </a:lnSpc>
              <a:buClr>
                <a:srgbClr val="00A000"/>
              </a:buClr>
              <a:buFont typeface="Wingdings" pitchFamily="2" charset="2"/>
              <a:buNone/>
            </a:pPr>
            <a:r>
              <a:rPr lang="en-GB" altLang="en-US" sz="1400" i="1" dirty="0"/>
              <a:t>Source: HM Government (2015)  Working Together to Safeguard Children</a:t>
            </a:r>
            <a:endParaRPr lang="en-GB" altLang="en-US" sz="1400" dirty="0"/>
          </a:p>
          <a:p>
            <a:pPr eaLnBrk="1" hangingPunct="1">
              <a:lnSpc>
                <a:spcPct val="80000"/>
              </a:lnSpc>
              <a:buClr>
                <a:srgbClr val="00A000"/>
              </a:buClr>
              <a:buFont typeface="Wingdings" pitchFamily="2" charset="2"/>
              <a:buChar char="Ø"/>
            </a:pPr>
            <a:endParaRPr lang="en-GB" altLang="en-US" sz="2000" dirty="0"/>
          </a:p>
        </p:txBody>
      </p:sp>
      <p:sp>
        <p:nvSpPr>
          <p:cNvPr id="26627" name="Rectangle 3"/>
          <p:cNvSpPr>
            <a:spLocks noGrp="1" noChangeArrowheads="1"/>
          </p:cNvSpPr>
          <p:nvPr>
            <p:ph type="title"/>
          </p:nvPr>
        </p:nvSpPr>
        <p:spPr>
          <a:xfrm>
            <a:off x="395288" y="476672"/>
            <a:ext cx="8229600" cy="936104"/>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Emotional Abuse</a:t>
            </a:r>
            <a:br>
              <a:rPr lang="en-GB" altLang="en-US" sz="4000" b="1" dirty="0">
                <a:solidFill>
                  <a:schemeClr val="tx1"/>
                </a:solidFill>
                <a:latin typeface="Times New Roman" panose="02020603050405020304" pitchFamily="18" charset="0"/>
                <a:cs typeface="Times New Roman" panose="02020603050405020304" pitchFamily="18" charset="0"/>
              </a:rPr>
            </a:br>
            <a:endParaRPr lang="en-GB" altLang="en-US" sz="40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body" idx="1"/>
          </p:nvPr>
        </p:nvSpPr>
        <p:spPr>
          <a:xfrm>
            <a:off x="468313" y="1484784"/>
            <a:ext cx="8229600" cy="5184775"/>
          </a:xfrm>
        </p:spPr>
        <p:txBody>
          <a:bodyPr/>
          <a:lstStyle/>
          <a:p>
            <a:pPr eaLnBrk="1" hangingPunct="1">
              <a:lnSpc>
                <a:spcPct val="100000"/>
              </a:lnSpc>
              <a:buClr>
                <a:srgbClr val="00A000"/>
              </a:buClr>
              <a:buFont typeface="Wingdings" pitchFamily="2" charset="2"/>
              <a:buChar char="§"/>
              <a:defRPr/>
            </a:pPr>
            <a:r>
              <a:rPr lang="en-GB" dirty="0">
                <a:solidFill>
                  <a:srgbClr val="000000"/>
                </a:solidFill>
                <a:latin typeface="Times New Roman" panose="02020603050405020304" pitchFamily="18" charset="0"/>
                <a:cs typeface="Times New Roman" panose="02020603050405020304" pitchFamily="18" charset="0"/>
              </a:rPr>
              <a:t>It may feature expectations being imposed on children that are </a:t>
            </a:r>
          </a:p>
          <a:p>
            <a:pPr eaLnBrk="1" hangingPunct="1">
              <a:lnSpc>
                <a:spcPct val="100000"/>
              </a:lnSpc>
              <a:buClr>
                <a:srgbClr val="00A000"/>
              </a:buClr>
              <a:defRPr/>
            </a:pPr>
            <a:r>
              <a:rPr lang="en-GB" dirty="0">
                <a:solidFill>
                  <a:srgbClr val="000000"/>
                </a:solidFill>
                <a:latin typeface="Times New Roman" panose="02020603050405020304" pitchFamily="18" charset="0"/>
                <a:cs typeface="Times New Roman" panose="02020603050405020304" pitchFamily="18" charset="0"/>
              </a:rPr>
              <a:t>  inappropriate to their age or level of development.</a:t>
            </a:r>
          </a:p>
          <a:p>
            <a:pPr marL="0" indent="0" eaLnBrk="1" hangingPunct="1">
              <a:lnSpc>
                <a:spcPct val="100000"/>
              </a:lnSpc>
              <a:buClr>
                <a:srgbClr val="00A000"/>
              </a:buClr>
              <a:buFontTx/>
              <a:buNone/>
              <a:defRPr/>
            </a:pPr>
            <a:endParaRPr lang="en-GB" dirty="0">
              <a:solidFill>
                <a:srgbClr val="000000"/>
              </a:solidFill>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defRPr/>
            </a:pPr>
            <a:r>
              <a:rPr lang="en-GB" dirty="0">
                <a:latin typeface="Times New Roman" panose="02020603050405020304" pitchFamily="18" charset="0"/>
                <a:cs typeface="Times New Roman" panose="02020603050405020304" pitchFamily="18" charset="0"/>
              </a:rPr>
              <a:t>It may include interactions beyond a child’s developmental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capability</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defRPr/>
            </a:pPr>
            <a:r>
              <a:rPr lang="en-GB" dirty="0">
                <a:latin typeface="Times New Roman" panose="02020603050405020304" pitchFamily="18" charset="0"/>
                <a:cs typeface="Times New Roman" panose="02020603050405020304" pitchFamily="18" charset="0"/>
              </a:rPr>
              <a:t>It may involve over-protection, limitation of exploration and learning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opportunities or preventing a child from participating in normal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social interaction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defRPr/>
            </a:pPr>
            <a:r>
              <a:rPr lang="en-GB" dirty="0">
                <a:latin typeface="Times New Roman" panose="02020603050405020304" pitchFamily="18" charset="0"/>
                <a:cs typeface="Times New Roman" panose="02020603050405020304" pitchFamily="18" charset="0"/>
              </a:rPr>
              <a:t>It may involve witnessing the ill-treatment of another, serious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bullying, or cyberbullying that causes children to feel frightened or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in danger, or the exploitation or corruption of children</a:t>
            </a:r>
          </a:p>
          <a:p>
            <a:pPr eaLnBrk="1" hangingPunct="1">
              <a:lnSpc>
                <a:spcPct val="100000"/>
              </a:lnSpc>
              <a:buClr>
                <a:srgbClr val="00A000"/>
              </a:buCl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defRPr/>
            </a:pPr>
            <a:r>
              <a:rPr lang="en-GB" dirty="0">
                <a:latin typeface="Times New Roman" panose="02020603050405020304" pitchFamily="18" charset="0"/>
                <a:cs typeface="Times New Roman" panose="02020603050405020304" pitchFamily="18" charset="0"/>
              </a:rPr>
              <a:t>Some level of emotional abuse is involved in all types of </a:t>
            </a:r>
          </a:p>
          <a:p>
            <a:pPr eaLnBrk="1" hangingPunct="1">
              <a:lnSpc>
                <a:spcPct val="100000"/>
              </a:lnSpc>
              <a:buClr>
                <a:srgbClr val="00A000"/>
              </a:buClr>
              <a:defRPr/>
            </a:pPr>
            <a:r>
              <a:rPr lang="en-GB" dirty="0">
                <a:latin typeface="Times New Roman" panose="02020603050405020304" pitchFamily="18" charset="0"/>
                <a:cs typeface="Times New Roman" panose="02020603050405020304" pitchFamily="18" charset="0"/>
              </a:rPr>
              <a:t>  maltreatment, though it may occur alone.</a:t>
            </a:r>
          </a:p>
          <a:p>
            <a:pPr eaLnBrk="1" hangingPunct="1">
              <a:lnSpc>
                <a:spcPct val="100000"/>
              </a:lnSpc>
              <a:buClr>
                <a:srgbClr val="00A000"/>
              </a:buClr>
              <a:buFont typeface="Wingdings" pitchFamily="2" charset="2"/>
              <a:buChar char="Ø"/>
              <a:defRPr/>
            </a:pPr>
            <a:endParaRPr lang="en-GB" sz="1600" dirty="0"/>
          </a:p>
          <a:p>
            <a:pPr eaLnBrk="1" hangingPunct="1">
              <a:lnSpc>
                <a:spcPct val="100000"/>
              </a:lnSpc>
              <a:buClr>
                <a:srgbClr val="009900"/>
              </a:buClr>
              <a:buFontTx/>
              <a:buNone/>
              <a:defRPr/>
            </a:pPr>
            <a:r>
              <a:rPr lang="en-GB" sz="1200" i="1" dirty="0"/>
              <a:t>Source: HM Government (2015):</a:t>
            </a:r>
            <a:r>
              <a:rPr lang="en-GB" sz="1200" dirty="0"/>
              <a:t> </a:t>
            </a:r>
            <a:r>
              <a:rPr lang="en-GB" sz="1200" i="1" dirty="0"/>
              <a:t>Working together to safeguard children</a:t>
            </a:r>
            <a:r>
              <a:rPr lang="en-GB" sz="1200" dirty="0"/>
              <a:t>.</a:t>
            </a:r>
          </a:p>
          <a:p>
            <a:pPr eaLnBrk="1" hangingPunct="1">
              <a:lnSpc>
                <a:spcPct val="80000"/>
              </a:lnSpc>
              <a:buClr>
                <a:srgbClr val="00A000"/>
              </a:buClr>
              <a:buFont typeface="Wingdings" pitchFamily="2" charset="2"/>
              <a:buChar char="Ø"/>
              <a:defRPr/>
            </a:pPr>
            <a:endParaRPr lang="en-GB" sz="1600" dirty="0"/>
          </a:p>
          <a:p>
            <a:pPr eaLnBrk="1" hangingPunct="1">
              <a:lnSpc>
                <a:spcPct val="80000"/>
              </a:lnSpc>
              <a:buClr>
                <a:srgbClr val="00A000"/>
              </a:buClr>
              <a:buFont typeface="Wingdings" pitchFamily="2" charset="2"/>
              <a:buChar char="Ø"/>
              <a:defRPr/>
            </a:pPr>
            <a:endParaRPr lang="en-GB" sz="1800" dirty="0"/>
          </a:p>
          <a:p>
            <a:pPr eaLnBrk="1" hangingPunct="1">
              <a:lnSpc>
                <a:spcPct val="80000"/>
              </a:lnSpc>
              <a:buClr>
                <a:srgbClr val="00A000"/>
              </a:buClr>
              <a:buFont typeface="Wingdings" pitchFamily="2" charset="2"/>
              <a:buChar char="Ø"/>
              <a:defRPr/>
            </a:pPr>
            <a:endParaRPr lang="en-GB" sz="1800" dirty="0"/>
          </a:p>
          <a:p>
            <a:pPr eaLnBrk="1" hangingPunct="1">
              <a:lnSpc>
                <a:spcPct val="80000"/>
              </a:lnSpc>
              <a:buClr>
                <a:srgbClr val="00A000"/>
              </a:buClr>
              <a:buFont typeface="Wingdings" pitchFamily="2" charset="2"/>
              <a:buChar char="Ø"/>
              <a:defRPr/>
            </a:pPr>
            <a:endParaRPr lang="en-GB" sz="1800" dirty="0"/>
          </a:p>
        </p:txBody>
      </p:sp>
      <p:sp>
        <p:nvSpPr>
          <p:cNvPr id="27651" name="Rectangle 3"/>
          <p:cNvSpPr>
            <a:spLocks noGrp="1" noChangeArrowheads="1"/>
          </p:cNvSpPr>
          <p:nvPr>
            <p:ph type="title"/>
          </p:nvPr>
        </p:nvSpPr>
        <p:spPr>
          <a:xfrm>
            <a:off x="479401" y="287809"/>
            <a:ext cx="8229600" cy="1196975"/>
          </a:xfrm>
        </p:spPr>
        <p:txBody>
          <a:bodyPr/>
          <a:lstStyle/>
          <a:p>
            <a:pPr algn="l" eaLnBrk="1" hangingPunct="1"/>
            <a:r>
              <a:rPr lang="en-GB" altLang="en-US" b="1" dirty="0">
                <a:solidFill>
                  <a:schemeClr val="tx1"/>
                </a:solidFill>
              </a:rPr>
              <a:t>Emotional Abuse (Cont.)</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randombar(horizontal)">
                                      <p:cBhvr>
                                        <p:cTn id="7" dur="500"/>
                                        <p:tgtEl>
                                          <p:spTgt spid="22530">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2530">
                                            <p:txEl>
                                              <p:pRg st="1" end="1"/>
                                            </p:txEl>
                                          </p:spTgt>
                                        </p:tgtEl>
                                        <p:attrNameLst>
                                          <p:attrName>style.visibility</p:attrName>
                                        </p:attrNameLst>
                                      </p:cBhvr>
                                      <p:to>
                                        <p:strVal val="visible"/>
                                      </p:to>
                                    </p:set>
                                    <p:animEffect transition="in" filter="randombar(horizontal)">
                                      <p:cBhvr>
                                        <p:cTn id="10" dur="500"/>
                                        <p:tgtEl>
                                          <p:spTgt spid="2253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22530">
                                            <p:txEl>
                                              <p:pRg st="3" end="3"/>
                                            </p:txEl>
                                          </p:spTgt>
                                        </p:tgtEl>
                                        <p:attrNameLst>
                                          <p:attrName>style.visibility</p:attrName>
                                        </p:attrNameLst>
                                      </p:cBhvr>
                                      <p:to>
                                        <p:strVal val="visible"/>
                                      </p:to>
                                    </p:set>
                                    <p:animEffect transition="in" filter="randombar(horizontal)">
                                      <p:cBhvr>
                                        <p:cTn id="15" dur="500"/>
                                        <p:tgtEl>
                                          <p:spTgt spid="22530">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22530">
                                            <p:txEl>
                                              <p:pRg st="4" end="4"/>
                                            </p:txEl>
                                          </p:spTgt>
                                        </p:tgtEl>
                                        <p:attrNameLst>
                                          <p:attrName>style.visibility</p:attrName>
                                        </p:attrNameLst>
                                      </p:cBhvr>
                                      <p:to>
                                        <p:strVal val="visible"/>
                                      </p:to>
                                    </p:set>
                                    <p:animEffect transition="in" filter="randombar(horizontal)">
                                      <p:cBhvr>
                                        <p:cTn id="18" dur="500"/>
                                        <p:tgtEl>
                                          <p:spTgt spid="22530">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22530">
                                            <p:txEl>
                                              <p:pRg st="5" end="5"/>
                                            </p:txEl>
                                          </p:spTgt>
                                        </p:tgtEl>
                                        <p:attrNameLst>
                                          <p:attrName>style.visibility</p:attrName>
                                        </p:attrNameLst>
                                      </p:cBhvr>
                                      <p:to>
                                        <p:strVal val="visible"/>
                                      </p:to>
                                    </p:set>
                                    <p:animEffect transition="in" filter="randombar(horizontal)">
                                      <p:cBhvr>
                                        <p:cTn id="23" dur="500"/>
                                        <p:tgtEl>
                                          <p:spTgt spid="22530">
                                            <p:txEl>
                                              <p:pRg st="5" end="5"/>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2530">
                                            <p:txEl>
                                              <p:pRg st="6" end="6"/>
                                            </p:txEl>
                                          </p:spTgt>
                                        </p:tgtEl>
                                        <p:attrNameLst>
                                          <p:attrName>style.visibility</p:attrName>
                                        </p:attrNameLst>
                                      </p:cBhvr>
                                      <p:to>
                                        <p:strVal val="visible"/>
                                      </p:to>
                                    </p:set>
                                    <p:animEffect transition="in" filter="randombar(horizontal)">
                                      <p:cBhvr>
                                        <p:cTn id="26" dur="500"/>
                                        <p:tgtEl>
                                          <p:spTgt spid="22530">
                                            <p:txEl>
                                              <p:pRg st="6" end="6"/>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2530">
                                            <p:txEl>
                                              <p:pRg st="7" end="7"/>
                                            </p:txEl>
                                          </p:spTgt>
                                        </p:tgtEl>
                                        <p:attrNameLst>
                                          <p:attrName>style.visibility</p:attrName>
                                        </p:attrNameLst>
                                      </p:cBhvr>
                                      <p:to>
                                        <p:strVal val="visible"/>
                                      </p:to>
                                    </p:set>
                                    <p:animEffect transition="in" filter="randombar(horizontal)">
                                      <p:cBhvr>
                                        <p:cTn id="29" dur="500"/>
                                        <p:tgtEl>
                                          <p:spTgt spid="22530">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nodeType="clickEffect">
                                  <p:stCondLst>
                                    <p:cond delay="0"/>
                                  </p:stCondLst>
                                  <p:childTnLst>
                                    <p:set>
                                      <p:cBhvr>
                                        <p:cTn id="33" dur="1" fill="hold">
                                          <p:stCondLst>
                                            <p:cond delay="0"/>
                                          </p:stCondLst>
                                        </p:cTn>
                                        <p:tgtEl>
                                          <p:spTgt spid="22530">
                                            <p:txEl>
                                              <p:pRg st="8" end="8"/>
                                            </p:txEl>
                                          </p:spTgt>
                                        </p:tgtEl>
                                        <p:attrNameLst>
                                          <p:attrName>style.visibility</p:attrName>
                                        </p:attrNameLst>
                                      </p:cBhvr>
                                      <p:to>
                                        <p:strVal val="visible"/>
                                      </p:to>
                                    </p:set>
                                    <p:animEffect transition="in" filter="randombar(horizontal)">
                                      <p:cBhvr>
                                        <p:cTn id="34" dur="500"/>
                                        <p:tgtEl>
                                          <p:spTgt spid="22530">
                                            <p:txEl>
                                              <p:pRg st="8" end="8"/>
                                            </p:txEl>
                                          </p:spTgt>
                                        </p:tgtEl>
                                      </p:cBhvr>
                                    </p:animEffect>
                                  </p:childTnLst>
                                </p:cTn>
                              </p:par>
                              <p:par>
                                <p:cTn id="35" presetID="14" presetClass="entr" presetSubtype="10" fill="hold" nodeType="withEffect">
                                  <p:stCondLst>
                                    <p:cond delay="0"/>
                                  </p:stCondLst>
                                  <p:childTnLst>
                                    <p:set>
                                      <p:cBhvr>
                                        <p:cTn id="36" dur="1" fill="hold">
                                          <p:stCondLst>
                                            <p:cond delay="0"/>
                                          </p:stCondLst>
                                        </p:cTn>
                                        <p:tgtEl>
                                          <p:spTgt spid="22530">
                                            <p:txEl>
                                              <p:pRg st="9" end="9"/>
                                            </p:txEl>
                                          </p:spTgt>
                                        </p:tgtEl>
                                        <p:attrNameLst>
                                          <p:attrName>style.visibility</p:attrName>
                                        </p:attrNameLst>
                                      </p:cBhvr>
                                      <p:to>
                                        <p:strVal val="visible"/>
                                      </p:to>
                                    </p:set>
                                    <p:animEffect transition="in" filter="randombar(horizontal)">
                                      <p:cBhvr>
                                        <p:cTn id="37" dur="500"/>
                                        <p:tgtEl>
                                          <p:spTgt spid="22530">
                                            <p:txEl>
                                              <p:pRg st="9" end="9"/>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22530">
                                            <p:txEl>
                                              <p:pRg st="10" end="10"/>
                                            </p:txEl>
                                          </p:spTgt>
                                        </p:tgtEl>
                                        <p:attrNameLst>
                                          <p:attrName>style.visibility</p:attrName>
                                        </p:attrNameLst>
                                      </p:cBhvr>
                                      <p:to>
                                        <p:strVal val="visible"/>
                                      </p:to>
                                    </p:set>
                                    <p:animEffect transition="in" filter="randombar(horizontal)">
                                      <p:cBhvr>
                                        <p:cTn id="40" dur="500"/>
                                        <p:tgtEl>
                                          <p:spTgt spid="22530">
                                            <p:txEl>
                                              <p:pRg st="10" end="1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2530">
                                            <p:txEl>
                                              <p:pRg st="12" end="12"/>
                                            </p:txEl>
                                          </p:spTgt>
                                        </p:tgtEl>
                                        <p:attrNameLst>
                                          <p:attrName>style.visibility</p:attrName>
                                        </p:attrNameLst>
                                      </p:cBhvr>
                                      <p:to>
                                        <p:strVal val="visible"/>
                                      </p:to>
                                    </p:set>
                                    <p:animEffect transition="in" filter="randombar(horizontal)">
                                      <p:cBhvr>
                                        <p:cTn id="45" dur="500"/>
                                        <p:tgtEl>
                                          <p:spTgt spid="22530">
                                            <p:txEl>
                                              <p:pRg st="12" end="12"/>
                                            </p:txEl>
                                          </p:spTgt>
                                        </p:tgtEl>
                                      </p:cBhvr>
                                    </p:animEffect>
                                  </p:childTnLst>
                                </p:cTn>
                              </p:par>
                              <p:par>
                                <p:cTn id="46" presetID="14" presetClass="entr" presetSubtype="10" fill="hold" nodeType="withEffect">
                                  <p:stCondLst>
                                    <p:cond delay="0"/>
                                  </p:stCondLst>
                                  <p:childTnLst>
                                    <p:set>
                                      <p:cBhvr>
                                        <p:cTn id="47" dur="1" fill="hold">
                                          <p:stCondLst>
                                            <p:cond delay="0"/>
                                          </p:stCondLst>
                                        </p:cTn>
                                        <p:tgtEl>
                                          <p:spTgt spid="22530">
                                            <p:txEl>
                                              <p:pRg st="13" end="13"/>
                                            </p:txEl>
                                          </p:spTgt>
                                        </p:tgtEl>
                                        <p:attrNameLst>
                                          <p:attrName>style.visibility</p:attrName>
                                        </p:attrNameLst>
                                      </p:cBhvr>
                                      <p:to>
                                        <p:strVal val="visible"/>
                                      </p:to>
                                    </p:set>
                                    <p:animEffect transition="in" filter="randombar(horizontal)">
                                      <p:cBhvr>
                                        <p:cTn id="48" dur="500"/>
                                        <p:tgtEl>
                                          <p:spTgt spid="22530">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A862DA52-9B4A-4FC2-BFEF-9755C46DAB94}" type="slidenum">
              <a:rPr lang="en-US" smtClean="0"/>
              <a:pPr>
                <a:defRPr/>
              </a:pPr>
              <a:t>14</a:t>
            </a:fld>
            <a:endParaRPr lang="en-US" dirty="0"/>
          </a:p>
        </p:txBody>
      </p:sp>
      <p:sp>
        <p:nvSpPr>
          <p:cNvPr id="2" name="Title 1"/>
          <p:cNvSpPr>
            <a:spLocks noGrp="1"/>
          </p:cNvSpPr>
          <p:nvPr>
            <p:ph type="title" idx="4294967295"/>
          </p:nvPr>
        </p:nvSpPr>
        <p:spPr>
          <a:xfrm>
            <a:off x="568860" y="1196752"/>
            <a:ext cx="8594725" cy="2197968"/>
          </a:xfrm>
          <a:prstGeom prst="rect">
            <a:avLst/>
          </a:prstGeom>
        </p:spPr>
        <p:txBody>
          <a:bodyPr/>
          <a:lstStyle/>
          <a:p>
            <a:r>
              <a:rPr lang="en-GB" sz="3600" b="1" dirty="0">
                <a:solidFill>
                  <a:schemeClr val="tx1"/>
                </a:solidFill>
                <a:latin typeface="Times New Roman" panose="02020603050405020304" pitchFamily="18" charset="0"/>
                <a:cs typeface="Times New Roman" panose="02020603050405020304" pitchFamily="18" charset="0"/>
              </a:rPr>
              <a:t>What’s the difference between emotional abuse and neglect?</a:t>
            </a:r>
          </a:p>
        </p:txBody>
      </p:sp>
    </p:spTree>
    <p:extLst>
      <p:ext uri="{BB962C8B-B14F-4D97-AF65-F5344CB8AC3E}">
        <p14:creationId xmlns:p14="http://schemas.microsoft.com/office/powerpoint/2010/main" val="3382399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xfrm>
            <a:off x="323850" y="1628800"/>
            <a:ext cx="8229600" cy="4752975"/>
          </a:xfrm>
        </p:spPr>
        <p:txBody>
          <a:bodyPr/>
          <a:lstStyle/>
          <a:p>
            <a:pPr eaLnBrk="1" hangingPunct="1">
              <a:lnSpc>
                <a:spcPct val="100000"/>
              </a:lnSpc>
              <a:buClr>
                <a:srgbClr val="00A000"/>
              </a:buClr>
              <a:buFont typeface="Wingdings" pitchFamily="2" charset="2"/>
              <a:buChar char="§"/>
            </a:pPr>
            <a:r>
              <a:rPr lang="en-GB" altLang="en-US" sz="2800" dirty="0">
                <a:latin typeface="Times New Roman" panose="02020603050405020304" pitchFamily="18" charset="0"/>
                <a:cs typeface="Times New Roman" panose="02020603050405020304" pitchFamily="18" charset="0"/>
              </a:rPr>
              <a:t>Neglect is the persistent failure to meet a child’s basic physical and psychological needs</a:t>
            </a:r>
          </a:p>
          <a:p>
            <a:pPr eaLnBrk="1" hangingPunct="1">
              <a:lnSpc>
                <a:spcPct val="100000"/>
              </a:lnSpc>
              <a:buClr>
                <a:srgbClr val="00A000"/>
              </a:buClr>
            </a:pPr>
            <a:endParaRPr lang="en-GB" altLang="en-US" sz="28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800" dirty="0">
                <a:latin typeface="Times New Roman" panose="02020603050405020304" pitchFamily="18" charset="0"/>
                <a:cs typeface="Times New Roman" panose="02020603050405020304" pitchFamily="18" charset="0"/>
              </a:rPr>
              <a:t>It is likely to result in the serious impairment of the child’s health or development</a:t>
            </a:r>
          </a:p>
          <a:p>
            <a:pPr eaLnBrk="1" hangingPunct="1">
              <a:lnSpc>
                <a:spcPct val="100000"/>
              </a:lnSpc>
              <a:buClr>
                <a:srgbClr val="00A000"/>
              </a:buClr>
              <a:buFont typeface="Wingdings" pitchFamily="2" charset="2"/>
              <a:buChar char="§"/>
            </a:pPr>
            <a:endParaRPr lang="en-GB" altLang="en-US" sz="28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800" dirty="0">
                <a:latin typeface="Times New Roman" panose="02020603050405020304" pitchFamily="18" charset="0"/>
                <a:cs typeface="Times New Roman" panose="02020603050405020304" pitchFamily="18" charset="0"/>
              </a:rPr>
              <a:t>Neglect may occur during pregnancy as a result of maternal substance abuse.  </a:t>
            </a:r>
          </a:p>
          <a:p>
            <a:pPr eaLnBrk="1" hangingPunct="1">
              <a:lnSpc>
                <a:spcPct val="90000"/>
              </a:lnSpc>
              <a:buClr>
                <a:srgbClr val="00A000"/>
              </a:buClr>
              <a:buFont typeface="Wingdings" pitchFamily="2" charset="2"/>
              <a:buChar char="Ø"/>
            </a:pPr>
            <a:endParaRPr lang="en-GB" altLang="en-US" sz="2800" dirty="0"/>
          </a:p>
          <a:p>
            <a:pPr eaLnBrk="1" hangingPunct="1">
              <a:lnSpc>
                <a:spcPct val="90000"/>
              </a:lnSpc>
              <a:buClr>
                <a:srgbClr val="00A000"/>
              </a:buClr>
              <a:buFont typeface="Wingdings" pitchFamily="2" charset="2"/>
              <a:buNone/>
            </a:pPr>
            <a:endParaRPr lang="en-GB" altLang="en-US" sz="1400" i="1" dirty="0"/>
          </a:p>
          <a:p>
            <a:pPr eaLnBrk="1" hangingPunct="1">
              <a:lnSpc>
                <a:spcPct val="90000"/>
              </a:lnSpc>
              <a:buClr>
                <a:srgbClr val="00A000"/>
              </a:buClr>
              <a:buFont typeface="Wingdings" pitchFamily="2" charset="2"/>
              <a:buNone/>
            </a:pPr>
            <a:r>
              <a:rPr lang="en-GB" altLang="en-US" sz="1400" i="1" dirty="0"/>
              <a:t>Source: HM Government (2015)  Working Together to Safeguard Children</a:t>
            </a:r>
          </a:p>
        </p:txBody>
      </p:sp>
      <p:sp>
        <p:nvSpPr>
          <p:cNvPr id="28675" name="Rectangle 3"/>
          <p:cNvSpPr>
            <a:spLocks noGrp="1" noChangeArrowheads="1"/>
          </p:cNvSpPr>
          <p:nvPr>
            <p:ph type="title"/>
          </p:nvPr>
        </p:nvSpPr>
        <p:spPr>
          <a:xfrm>
            <a:off x="523996" y="203655"/>
            <a:ext cx="8229600" cy="1143000"/>
          </a:xfrm>
        </p:spPr>
        <p:txBody>
          <a:bodyPr/>
          <a:lstStyle/>
          <a:p>
            <a:pPr algn="l" eaLnBrk="1" hangingPunct="1">
              <a:buClr>
                <a:srgbClr val="00CC00"/>
              </a:buClr>
              <a:buFont typeface="Wingdings" pitchFamily="2" charset="2"/>
              <a:buNone/>
            </a:pPr>
            <a:r>
              <a:rPr lang="en-GB" altLang="en-US" sz="4000" b="1" dirty="0">
                <a:solidFill>
                  <a:schemeClr val="tx1"/>
                </a:solidFill>
              </a:rPr>
              <a:t>Neglect</a:t>
            </a:r>
          </a:p>
        </p:txBody>
      </p:sp>
    </p:spTree>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6642" y="404665"/>
            <a:ext cx="8602054" cy="648072"/>
          </a:xfrm>
        </p:spPr>
        <p:txBody>
          <a:bodyPr/>
          <a:lstStyle/>
          <a:p>
            <a:pPr algn="l" eaLnBrk="1" hangingPunct="1"/>
            <a:r>
              <a:rPr lang="en-GB" altLang="en-US" b="1" dirty="0">
                <a:solidFill>
                  <a:schemeClr val="tx1"/>
                </a:solidFill>
              </a:rPr>
              <a:t>Neglect (Cont.)</a:t>
            </a:r>
            <a:endParaRPr lang="en-US" altLang="en-US" b="1" dirty="0">
              <a:solidFill>
                <a:schemeClr val="tx1"/>
              </a:solidFill>
            </a:endParaRPr>
          </a:p>
        </p:txBody>
      </p:sp>
      <p:sp>
        <p:nvSpPr>
          <p:cNvPr id="29699" name="Rectangle 3"/>
          <p:cNvSpPr>
            <a:spLocks noGrp="1" noChangeArrowheads="1"/>
          </p:cNvSpPr>
          <p:nvPr>
            <p:ph type="body" idx="1"/>
          </p:nvPr>
        </p:nvSpPr>
        <p:spPr>
          <a:xfrm>
            <a:off x="390217" y="908720"/>
            <a:ext cx="8229600" cy="5949280"/>
          </a:xfrm>
        </p:spPr>
        <p:txBody>
          <a:bodyPr/>
          <a:lstStyle/>
          <a:p>
            <a:pPr eaLnBrk="1" hangingPunct="1">
              <a:lnSpc>
                <a:spcPct val="100000"/>
              </a:lnSpc>
              <a:buClr>
                <a:srgbClr val="00A000"/>
              </a:buClr>
              <a:buFont typeface="Wingdings" pitchFamily="2" charset="2"/>
              <a:buNone/>
            </a:pPr>
            <a:endParaRPr lang="en-GB" altLang="en-US" sz="1200" dirty="0"/>
          </a:p>
          <a:p>
            <a:pPr eaLnBrk="1" hangingPunct="1">
              <a:lnSpc>
                <a:spcPct val="100000"/>
              </a:lnSpc>
              <a:buClr>
                <a:srgbClr val="00A000"/>
              </a:buClr>
              <a:buFont typeface="Wingdings" pitchFamily="2" charset="2"/>
              <a:buChar char="Ø"/>
            </a:pPr>
            <a:endParaRPr lang="en-GB" altLang="en-US" sz="1800" dirty="0"/>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Failing to provide adequate food, clothing and shelter </a:t>
            </a:r>
          </a:p>
          <a:p>
            <a:pPr eaLnBrk="1" hangingPunct="1">
              <a:lnSpc>
                <a:spcPct val="100000"/>
              </a:lnSpc>
              <a:buClr>
                <a:srgbClr val="00A000"/>
              </a:buClr>
            </a:pPr>
            <a:r>
              <a:rPr lang="en-GB" altLang="en-US" sz="2000" dirty="0">
                <a:latin typeface="Times New Roman" panose="02020603050405020304" pitchFamily="18" charset="0"/>
                <a:cs typeface="Times New Roman" panose="02020603050405020304" pitchFamily="18" charset="0"/>
              </a:rPr>
              <a:t> including exclusion from home or abandonment</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Failing to protect a child from physical and emotional harm or   </a:t>
            </a:r>
          </a:p>
          <a:p>
            <a:pPr eaLnBrk="1" hangingPunct="1">
              <a:lnSpc>
                <a:spcPct val="100000"/>
              </a:lnSpc>
              <a:buClr>
                <a:srgbClr val="00A000"/>
              </a:buClr>
            </a:pPr>
            <a:r>
              <a:rPr lang="en-GB" altLang="en-US" sz="2000" dirty="0">
                <a:latin typeface="Times New Roman" panose="02020603050405020304" pitchFamily="18" charset="0"/>
                <a:cs typeface="Times New Roman" panose="02020603050405020304" pitchFamily="18" charset="0"/>
              </a:rPr>
              <a:t> danger</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Failing to ensure adequate supervision including the use of </a:t>
            </a:r>
          </a:p>
          <a:p>
            <a:pPr eaLnBrk="1" hangingPunct="1">
              <a:lnSpc>
                <a:spcPct val="100000"/>
              </a:lnSpc>
              <a:buClr>
                <a:srgbClr val="00A000"/>
              </a:buClr>
            </a:pPr>
            <a:r>
              <a:rPr lang="en-GB" altLang="en-US" sz="2000" dirty="0">
                <a:latin typeface="Times New Roman" panose="02020603050405020304" pitchFamily="18" charset="0"/>
                <a:cs typeface="Times New Roman" panose="02020603050405020304" pitchFamily="18" charset="0"/>
              </a:rPr>
              <a:t> inadequate carers</a:t>
            </a:r>
            <a:br>
              <a:rPr lang="en-GB" altLang="en-US" sz="2000" dirty="0">
                <a:latin typeface="Times New Roman" panose="02020603050405020304" pitchFamily="18" charset="0"/>
                <a:cs typeface="Times New Roman" panose="02020603050405020304" pitchFamily="18" charset="0"/>
              </a:rPr>
            </a:b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Failing to provide access to appropriate medical care or </a:t>
            </a:r>
          </a:p>
          <a:p>
            <a:pPr eaLnBrk="1" hangingPunct="1">
              <a:lnSpc>
                <a:spcPct val="100000"/>
              </a:lnSpc>
              <a:buClr>
                <a:srgbClr val="00A000"/>
              </a:buClr>
            </a:pPr>
            <a:r>
              <a:rPr lang="en-GB" altLang="en-US" sz="2000" dirty="0">
                <a:latin typeface="Times New Roman" panose="02020603050405020304" pitchFamily="18" charset="0"/>
                <a:cs typeface="Times New Roman" panose="02020603050405020304" pitchFamily="18" charset="0"/>
              </a:rPr>
              <a:t> treatment</a:t>
            </a:r>
          </a:p>
          <a:p>
            <a:pPr eaLnBrk="1" hangingPunct="1">
              <a:lnSpc>
                <a:spcPct val="100000"/>
              </a:lnSpc>
              <a:buClr>
                <a:srgbClr val="00A0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A0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Neglect of, or unresponsiveness to, a child’s basic emotional  </a:t>
            </a:r>
          </a:p>
          <a:p>
            <a:pPr eaLnBrk="1" hangingPunct="1">
              <a:lnSpc>
                <a:spcPct val="100000"/>
              </a:lnSpc>
              <a:buClr>
                <a:srgbClr val="00A000"/>
              </a:buClr>
            </a:pPr>
            <a:r>
              <a:rPr lang="en-GB" altLang="en-US" sz="2000" dirty="0">
                <a:latin typeface="Times New Roman" panose="02020603050405020304" pitchFamily="18" charset="0"/>
                <a:cs typeface="Times New Roman" panose="02020603050405020304" pitchFamily="18" charset="0"/>
              </a:rPr>
              <a:t> needs.</a:t>
            </a:r>
            <a:endParaRPr lang="en-GB" altLang="en-US" sz="2000" i="1" dirty="0">
              <a:latin typeface="Times New Roman" panose="02020603050405020304" pitchFamily="18" charset="0"/>
              <a:cs typeface="Times New Roman" panose="02020603050405020304" pitchFamily="18" charset="0"/>
            </a:endParaRPr>
          </a:p>
          <a:p>
            <a:pPr eaLnBrk="1" hangingPunct="1">
              <a:lnSpc>
                <a:spcPct val="80000"/>
              </a:lnSpc>
              <a:buClr>
                <a:srgbClr val="00A000"/>
              </a:buClr>
              <a:buFont typeface="Wingdings" pitchFamily="2" charset="2"/>
              <a:buNone/>
            </a:pPr>
            <a:r>
              <a:rPr lang="en-GB" altLang="en-US" sz="1400" i="1" dirty="0">
                <a:latin typeface="Times New Roman" panose="02020603050405020304" pitchFamily="18" charset="0"/>
                <a:cs typeface="Times New Roman" panose="02020603050405020304" pitchFamily="18" charset="0"/>
              </a:rPr>
              <a:t>Source: HM Government (2015)  Working Together to Safeguard Children</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699">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699">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699">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9699">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642" y="404664"/>
            <a:ext cx="8602054" cy="951373"/>
          </a:xfrm>
        </p:spPr>
        <p:txBody>
          <a:bodyPr/>
          <a:lstStyle/>
          <a:p>
            <a:r>
              <a:rPr lang="en-GB" sz="4000" dirty="0">
                <a:solidFill>
                  <a:schemeClr val="tx1"/>
                </a:solidFill>
                <a:latin typeface="Times New Roman" panose="02020603050405020304" pitchFamily="18" charset="0"/>
                <a:cs typeface="Times New Roman" panose="02020603050405020304" pitchFamily="18" charset="0"/>
              </a:rPr>
              <a:t>Child Sexual Exploitation CSE</a:t>
            </a:r>
          </a:p>
        </p:txBody>
      </p:sp>
      <p:sp>
        <p:nvSpPr>
          <p:cNvPr id="3" name="Content Placeholder 2"/>
          <p:cNvSpPr>
            <a:spLocks noGrp="1"/>
          </p:cNvSpPr>
          <p:nvPr>
            <p:ph idx="1"/>
          </p:nvPr>
        </p:nvSpPr>
        <p:spPr>
          <a:xfrm>
            <a:off x="899591" y="1695450"/>
            <a:ext cx="7200801" cy="4500000"/>
          </a:xfrm>
        </p:spPr>
        <p:txBody>
          <a:bodyPr/>
          <a:lstStyle/>
          <a:p>
            <a:pPr>
              <a:lnSpc>
                <a:spcPct val="150000"/>
              </a:lnSpc>
            </a:pPr>
            <a:r>
              <a:rPr lang="en-US" altLang="en-US" dirty="0"/>
              <a:t>“</a:t>
            </a:r>
            <a:r>
              <a:rPr lang="en-US" altLang="en-US" sz="2000" dirty="0">
                <a:latin typeface="Times New Roman" panose="02020603050405020304" pitchFamily="18" charset="0"/>
                <a:cs typeface="Times New Roman" panose="02020603050405020304" pitchFamily="18" charset="0"/>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a:t>
            </a:r>
            <a:br>
              <a:rPr lang="en-GB" altLang="en-US" sz="2000" dirty="0">
                <a:latin typeface="Times New Roman" panose="02020603050405020304" pitchFamily="18" charset="0"/>
                <a:cs typeface="Times New Roman" panose="02020603050405020304" pitchFamily="18" charset="0"/>
              </a:rPr>
            </a:br>
            <a:r>
              <a:rPr lang="en-US" altLang="en-US" sz="2000" dirty="0">
                <a:latin typeface="Times New Roman" panose="02020603050405020304" pitchFamily="18" charset="0"/>
                <a:cs typeface="Times New Roman" panose="02020603050405020304" pitchFamily="18" charset="0"/>
              </a:rPr>
              <a:t>National Action Plan to Tackle Child Sexual Exploitation (Wales)</a:t>
            </a:r>
            <a:br>
              <a:rPr lang="en-GB" altLang="en-US" sz="2000" dirty="0">
                <a:latin typeface="Times New Roman" panose="02020603050405020304" pitchFamily="18" charset="0"/>
                <a:cs typeface="Times New Roman" panose="02020603050405020304" pitchFamily="18" charset="0"/>
              </a:rPr>
            </a:br>
            <a:endParaRPr lang="en-GB" altLang="en-US" sz="2000" dirty="0">
              <a:latin typeface="Times New Roman" panose="02020603050405020304" pitchFamily="18" charset="0"/>
              <a:cs typeface="Times New Roman" panose="02020603050405020304" pitchFamily="18" charset="0"/>
            </a:endParaRPr>
          </a:p>
          <a:p>
            <a:pPr>
              <a:lnSpc>
                <a:spcPct val="100000"/>
              </a:lnSpc>
            </a:pPr>
            <a:r>
              <a:rPr lang="en-GB" altLang="en-US" sz="2000" dirty="0"/>
              <a:t> </a:t>
            </a:r>
            <a:endParaRPr lang="en-GB" dirty="0"/>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17</a:t>
            </a:fld>
            <a:endParaRPr lang="en-US" dirty="0"/>
          </a:p>
        </p:txBody>
      </p:sp>
    </p:spTree>
    <p:extLst>
      <p:ext uri="{BB962C8B-B14F-4D97-AF65-F5344CB8AC3E}">
        <p14:creationId xmlns:p14="http://schemas.microsoft.com/office/powerpoint/2010/main" val="18232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solidFill>
                  <a:schemeClr val="tx1"/>
                </a:solidFill>
                <a:latin typeface="Times New Roman" panose="02020603050405020304" pitchFamily="18" charset="0"/>
                <a:cs typeface="Times New Roman" panose="02020603050405020304" pitchFamily="18" charset="0"/>
              </a:rPr>
              <a:t>Sexual exploitation online</a:t>
            </a:r>
          </a:p>
        </p:txBody>
      </p:sp>
      <p:sp>
        <p:nvSpPr>
          <p:cNvPr id="3" name="Content Placeholder 2"/>
          <p:cNvSpPr>
            <a:spLocks noGrp="1"/>
          </p:cNvSpPr>
          <p:nvPr>
            <p:ph idx="1"/>
          </p:nvPr>
        </p:nvSpPr>
        <p:spPr>
          <a:xfrm>
            <a:off x="226642" y="1484784"/>
            <a:ext cx="8665838" cy="5153758"/>
          </a:xfrm>
        </p:spPr>
        <p:txBody>
          <a:bodyPr>
            <a:noAutofit/>
          </a:bodyPr>
          <a:lstStyle/>
          <a:p>
            <a:r>
              <a:rPr lang="en-GB" sz="2800" dirty="0">
                <a:latin typeface="Times New Roman" panose="02020603050405020304" pitchFamily="18" charset="0"/>
                <a:cs typeface="Times New Roman" panose="02020603050405020304" pitchFamily="18" charset="0"/>
              </a:rPr>
              <a:t>When sexual exploitation happens online, young people may be persuaded, or forced, to: </a:t>
            </a:r>
          </a:p>
          <a:p>
            <a:endParaRPr lang="en-GB"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Send or post sexually explicit images of themselves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Take part in sexual activities via a webcam or smartphone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Have sexual conversations by text or online.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Abusers may threaten to send images, video or copies of conversations to the young person's friends and family unless they take part in other sexual activity.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Images or videos may continue to be shared long after the sexual abuse has stopped. </a:t>
            </a:r>
          </a:p>
          <a:p>
            <a:endParaRPr lang="en-GB" sz="2000" dirty="0"/>
          </a:p>
          <a:p>
            <a:r>
              <a:rPr lang="en-GB" sz="2000" dirty="0"/>
              <a:t>NSPCC</a:t>
            </a:r>
          </a:p>
        </p:txBody>
      </p:sp>
    </p:spTree>
    <p:extLst>
      <p:ext uri="{BB962C8B-B14F-4D97-AF65-F5344CB8AC3E}">
        <p14:creationId xmlns:p14="http://schemas.microsoft.com/office/powerpoint/2010/main" val="367779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a:solidFill>
                  <a:schemeClr val="tx1"/>
                </a:solidFill>
                <a:latin typeface="Times New Roman" panose="02020603050405020304" pitchFamily="18" charset="0"/>
                <a:cs typeface="Times New Roman" panose="02020603050405020304" pitchFamily="18" charset="0"/>
              </a:rPr>
              <a:t>Sending and receiving indecent images via social media</a:t>
            </a:r>
          </a:p>
        </p:txBody>
      </p:sp>
      <p:sp>
        <p:nvSpPr>
          <p:cNvPr id="3" name="Content Placeholder 2"/>
          <p:cNvSpPr>
            <a:spLocks noGrp="1"/>
          </p:cNvSpPr>
          <p:nvPr>
            <p:ph idx="1"/>
          </p:nvPr>
        </p:nvSpPr>
        <p:spPr>
          <a:xfrm>
            <a:off x="467544" y="1700808"/>
            <a:ext cx="8046615" cy="4896544"/>
          </a:xfrm>
        </p:spPr>
        <p:txBody>
          <a:bodyPr>
            <a:noAutofit/>
          </a:bodyPr>
          <a:lstStyle/>
          <a:p>
            <a:r>
              <a:rPr lang="en-GB" sz="2800" dirty="0">
                <a:latin typeface="Times New Roman" panose="02020603050405020304" pitchFamily="18" charset="0"/>
                <a:cs typeface="Times New Roman" panose="02020603050405020304" pitchFamily="18" charset="0"/>
              </a:rPr>
              <a:t>It is illegal to possess, take or share “indecent” images of a child (under 18), even if you are the one in the image</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“Indecent” - not specifically defined</a:t>
            </a:r>
          </a:p>
          <a:p>
            <a:endParaRPr lang="en-GB" sz="2000" dirty="0"/>
          </a:p>
        </p:txBody>
      </p:sp>
    </p:spTree>
    <p:extLst>
      <p:ext uri="{BB962C8B-B14F-4D97-AF65-F5344CB8AC3E}">
        <p14:creationId xmlns:p14="http://schemas.microsoft.com/office/powerpoint/2010/main" val="329523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79512" y="476672"/>
            <a:ext cx="8059738" cy="587375"/>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Children with Disabilities</a:t>
            </a:r>
          </a:p>
        </p:txBody>
      </p:sp>
      <p:sp>
        <p:nvSpPr>
          <p:cNvPr id="57347" name="Rectangle 3"/>
          <p:cNvSpPr>
            <a:spLocks noGrp="1" noChangeArrowheads="1"/>
          </p:cNvSpPr>
          <p:nvPr>
            <p:ph type="body" idx="1"/>
          </p:nvPr>
        </p:nvSpPr>
        <p:spPr>
          <a:xfrm>
            <a:off x="468313" y="1844675"/>
            <a:ext cx="8069262" cy="3962400"/>
          </a:xfrm>
        </p:spPr>
        <p:txBody>
          <a:bodyPr/>
          <a:lstStyle/>
          <a:p>
            <a:pPr algn="ctr" eaLnBrk="1" hangingPunct="1">
              <a:lnSpc>
                <a:spcPct val="100000"/>
              </a:lnSpc>
              <a:spcBef>
                <a:spcPct val="0"/>
              </a:spcBef>
              <a:buFontTx/>
              <a:buNone/>
            </a:pPr>
            <a:r>
              <a:rPr lang="en-GB" altLang="en-US" sz="2400" dirty="0"/>
              <a:t>   “</a:t>
            </a:r>
            <a:r>
              <a:rPr lang="en-GB" altLang="en-US" sz="2800" dirty="0">
                <a:latin typeface="Times New Roman" panose="02020603050405020304" pitchFamily="18" charset="0"/>
                <a:cs typeface="Times New Roman" panose="02020603050405020304" pitchFamily="18" charset="0"/>
              </a:rPr>
              <a:t>The available UK evidence on the extent of abuse among disabled children suggests that disabled children are at increased risk of abuse, and that the presence of multiple disabilities appears to increase the risk of both abuse and neglect” </a:t>
            </a:r>
          </a:p>
          <a:p>
            <a:pPr algn="ctr" eaLnBrk="1" hangingPunct="1">
              <a:lnSpc>
                <a:spcPct val="100000"/>
              </a:lnSpc>
              <a:buFontTx/>
              <a:buNone/>
            </a:pPr>
            <a:endParaRPr lang="en-GB" altLang="en-US" sz="2000" dirty="0"/>
          </a:p>
          <a:p>
            <a:pPr eaLnBrk="1" hangingPunct="1">
              <a:lnSpc>
                <a:spcPct val="100000"/>
              </a:lnSpc>
              <a:buFontTx/>
              <a:buNone/>
            </a:pPr>
            <a:endParaRPr lang="en-GB" altLang="en-US" sz="2000" dirty="0"/>
          </a:p>
          <a:p>
            <a:pPr eaLnBrk="1" hangingPunct="1">
              <a:lnSpc>
                <a:spcPct val="100000"/>
              </a:lnSpc>
              <a:buFontTx/>
              <a:buNone/>
            </a:pPr>
            <a:endParaRPr lang="en-GB" altLang="en-US" sz="2000" dirty="0"/>
          </a:p>
          <a:p>
            <a:pPr algn="r" eaLnBrk="1" hangingPunct="1">
              <a:lnSpc>
                <a:spcPct val="100000"/>
              </a:lnSpc>
              <a:buFontTx/>
              <a:buNone/>
            </a:pPr>
            <a:r>
              <a:rPr lang="en-GB" altLang="en-US" sz="2000" dirty="0"/>
              <a:t> </a:t>
            </a:r>
            <a:r>
              <a:rPr lang="en-GB" altLang="en-US" sz="1600" i="1" dirty="0"/>
              <a:t>Source: HM Government (2010): Working Together to Safeguard Children.</a:t>
            </a:r>
          </a:p>
          <a:p>
            <a:pPr algn="r" eaLnBrk="1" hangingPunct="1">
              <a:lnSpc>
                <a:spcPct val="90000"/>
              </a:lnSpc>
              <a:buFontTx/>
              <a:buNone/>
            </a:pPr>
            <a:endParaRPr lang="en-GB" altLang="en-US" sz="1600" i="1"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type="body" idx="1"/>
          </p:nvPr>
        </p:nvSpPr>
        <p:spPr/>
        <p:txBody>
          <a:bodyPr/>
          <a:lstStyle/>
          <a:p>
            <a:pPr eaLnBrk="1" hangingPunct="1"/>
            <a:endParaRPr lang="en-GB" altLang="en-US" dirty="0"/>
          </a:p>
          <a:p>
            <a:pPr eaLnBrk="1" hangingPunct="1">
              <a:lnSpc>
                <a:spcPct val="100000"/>
              </a:lnSpc>
            </a:pPr>
            <a:endParaRPr lang="en-GB" altLang="en-US" dirty="0"/>
          </a:p>
          <a:p>
            <a:pPr algn="ctr" eaLnBrk="1" hangingPunct="1">
              <a:lnSpc>
                <a:spcPct val="100000"/>
              </a:lnSpc>
              <a:buFontTx/>
              <a:buNone/>
            </a:pPr>
            <a:r>
              <a:rPr lang="en-GB" altLang="en-US" sz="2500" b="1" i="1" dirty="0"/>
              <a:t>“</a:t>
            </a:r>
            <a:r>
              <a:rPr lang="en-GB" altLang="en-US" sz="4000" b="1" dirty="0">
                <a:latin typeface="Times New Roman" panose="02020603050405020304" pitchFamily="18" charset="0"/>
                <a:cs typeface="Times New Roman" panose="02020603050405020304" pitchFamily="18" charset="0"/>
              </a:rPr>
              <a:t>What makes disabled children more vulnerable to abuse and neglect?”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50825" y="274638"/>
            <a:ext cx="8642350" cy="1143000"/>
          </a:xfrm>
        </p:spPr>
        <p:txBody>
          <a:bodyPr/>
          <a:lstStyle/>
          <a:p>
            <a:pPr eaLnBrk="1" hangingPunct="1"/>
            <a:r>
              <a:rPr lang="en-GB" altLang="en-US" sz="4000" b="1" dirty="0">
                <a:solidFill>
                  <a:schemeClr val="tx1"/>
                </a:solidFill>
                <a:latin typeface="Times New Roman" panose="02020603050405020304" pitchFamily="18" charset="0"/>
                <a:cs typeface="Times New Roman" panose="02020603050405020304" pitchFamily="18" charset="0"/>
              </a:rPr>
              <a:t>Risk Factors for the Child with Disabilities</a:t>
            </a:r>
          </a:p>
        </p:txBody>
      </p:sp>
      <p:sp>
        <p:nvSpPr>
          <p:cNvPr id="59395" name="Rectangle 3"/>
          <p:cNvSpPr>
            <a:spLocks noGrp="1" noChangeArrowheads="1"/>
          </p:cNvSpPr>
          <p:nvPr>
            <p:ph type="body" idx="1"/>
          </p:nvPr>
        </p:nvSpPr>
        <p:spPr>
          <a:xfrm>
            <a:off x="539750" y="1557338"/>
            <a:ext cx="8229600" cy="4784725"/>
          </a:xfrm>
        </p:spPr>
        <p:txBody>
          <a:bodyPr/>
          <a:lstStyle/>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Increased likelihood of social isolation</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Dependency on parents and carers for practical assistance, including intimate personal care</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Impaired capacity to resist or avoid abuse</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Possible speech, language and communication needs which may make disclosure difficult</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Limited access to a person who can be trusted</a:t>
            </a:r>
          </a:p>
          <a:p>
            <a:pPr eaLnBrk="1" hangingPunct="1">
              <a:lnSpc>
                <a:spcPct val="100000"/>
              </a:lnSpc>
              <a:buClr>
                <a:srgbClr val="009900"/>
              </a:buClr>
              <a:buFont typeface="Wingdings" pitchFamily="2" charset="2"/>
              <a:buChar char="§"/>
            </a:pPr>
            <a:endParaRPr lang="en-GB" altLang="en-US" sz="2000" dirty="0">
              <a:latin typeface="Times New Roman" panose="02020603050405020304" pitchFamily="18" charset="0"/>
              <a:cs typeface="Times New Roman" panose="02020603050405020304" pitchFamily="18" charset="0"/>
            </a:endParaRPr>
          </a:p>
          <a:p>
            <a:pPr eaLnBrk="1" hangingPunct="1">
              <a:lnSpc>
                <a:spcPct val="100000"/>
              </a:lnSpc>
              <a:buClr>
                <a:srgbClr val="009900"/>
              </a:buClr>
              <a:buFont typeface="Wingdings" pitchFamily="2" charset="2"/>
              <a:buChar char="§"/>
            </a:pPr>
            <a:r>
              <a:rPr lang="en-GB" altLang="en-US" sz="2000" dirty="0">
                <a:latin typeface="Times New Roman" panose="02020603050405020304" pitchFamily="18" charset="0"/>
                <a:cs typeface="Times New Roman" panose="02020603050405020304" pitchFamily="18" charset="0"/>
              </a:rPr>
              <a:t>Increased vulnerability to bullying and intimidation</a:t>
            </a:r>
          </a:p>
          <a:p>
            <a:pPr eaLnBrk="1" hangingPunct="1">
              <a:lnSpc>
                <a:spcPct val="100000"/>
              </a:lnSpc>
              <a:buClr>
                <a:srgbClr val="009900"/>
              </a:buClr>
              <a:buFont typeface="Wingdings" pitchFamily="2" charset="2"/>
              <a:buChar char="Ø"/>
            </a:pPr>
            <a:endParaRPr lang="en-GB" altLang="en-US" sz="1800" dirty="0"/>
          </a:p>
          <a:p>
            <a:pPr eaLnBrk="1" hangingPunct="1">
              <a:lnSpc>
                <a:spcPct val="100000"/>
              </a:lnSpc>
              <a:buFontTx/>
              <a:buNone/>
            </a:pPr>
            <a:r>
              <a:rPr lang="en-GB" altLang="en-US" sz="1400" i="1" dirty="0"/>
              <a:t>Source: HM Government (2010): Working together to safeguard children</a:t>
            </a:r>
            <a:r>
              <a:rPr lang="en-GB" altLang="en-US" sz="1600" i="1" dirty="0"/>
              <a:t>.</a:t>
            </a:r>
          </a:p>
          <a:p>
            <a:pPr eaLnBrk="1" hangingPunct="1">
              <a:lnSpc>
                <a:spcPct val="90000"/>
              </a:lnSpc>
              <a:buFontTx/>
              <a:buNone/>
            </a:pPr>
            <a:endParaRPr lang="en-GB" altLang="en-US" sz="1600" i="1" dirty="0"/>
          </a:p>
          <a:p>
            <a:pPr eaLnBrk="1" hangingPunct="1">
              <a:lnSpc>
                <a:spcPct val="90000"/>
              </a:lnSpc>
              <a:buClr>
                <a:srgbClr val="009900"/>
              </a:buClr>
              <a:buFont typeface="Wingdings" pitchFamily="2" charset="2"/>
              <a:buNone/>
            </a:pPr>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wipe(down)">
                                      <p:cBhvr>
                                        <p:cTn id="7" dur="500"/>
                                        <p:tgtEl>
                                          <p:spTgt spid="59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9395">
                                            <p:txEl>
                                              <p:pRg st="2" end="2"/>
                                            </p:txEl>
                                          </p:spTgt>
                                        </p:tgtEl>
                                        <p:attrNameLst>
                                          <p:attrName>style.visibility</p:attrName>
                                        </p:attrNameLst>
                                      </p:cBhvr>
                                      <p:to>
                                        <p:strVal val="visible"/>
                                      </p:to>
                                    </p:set>
                                    <p:animEffect transition="in" filter="barn(inVertical)">
                                      <p:cBhvr>
                                        <p:cTn id="12" dur="500"/>
                                        <p:tgtEl>
                                          <p:spTgt spid="5939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9395">
                                            <p:txEl>
                                              <p:pRg st="4" end="4"/>
                                            </p:txEl>
                                          </p:spTgt>
                                        </p:tgtEl>
                                        <p:attrNameLst>
                                          <p:attrName>style.visibility</p:attrName>
                                        </p:attrNameLst>
                                      </p:cBhvr>
                                      <p:to>
                                        <p:strVal val="visible"/>
                                      </p:to>
                                    </p:set>
                                    <p:animEffect transition="in" filter="barn(inVertical)">
                                      <p:cBhvr>
                                        <p:cTn id="17" dur="500"/>
                                        <p:tgtEl>
                                          <p:spTgt spid="5939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9395">
                                            <p:txEl>
                                              <p:pRg st="6" end="6"/>
                                            </p:txEl>
                                          </p:spTgt>
                                        </p:tgtEl>
                                        <p:attrNameLst>
                                          <p:attrName>style.visibility</p:attrName>
                                        </p:attrNameLst>
                                      </p:cBhvr>
                                      <p:to>
                                        <p:strVal val="visible"/>
                                      </p:to>
                                    </p:set>
                                    <p:animEffect transition="in" filter="barn(inVertical)">
                                      <p:cBhvr>
                                        <p:cTn id="22" dur="500"/>
                                        <p:tgtEl>
                                          <p:spTgt spid="5939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9395">
                                            <p:txEl>
                                              <p:pRg st="8" end="8"/>
                                            </p:txEl>
                                          </p:spTgt>
                                        </p:tgtEl>
                                        <p:attrNameLst>
                                          <p:attrName>style.visibility</p:attrName>
                                        </p:attrNameLst>
                                      </p:cBhvr>
                                      <p:to>
                                        <p:strVal val="visible"/>
                                      </p:to>
                                    </p:set>
                                    <p:animEffect transition="in" filter="barn(inVertical)">
                                      <p:cBhvr>
                                        <p:cTn id="27" dur="500"/>
                                        <p:tgtEl>
                                          <p:spTgt spid="5939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59395">
                                            <p:txEl>
                                              <p:pRg st="10" end="10"/>
                                            </p:txEl>
                                          </p:spTgt>
                                        </p:tgtEl>
                                        <p:attrNameLst>
                                          <p:attrName>style.visibility</p:attrName>
                                        </p:attrNameLst>
                                      </p:cBhvr>
                                      <p:to>
                                        <p:strVal val="visible"/>
                                      </p:to>
                                    </p:set>
                                    <p:animEffect transition="in" filter="barn(inVertical)">
                                      <p:cBhvr>
                                        <p:cTn id="32" dur="500"/>
                                        <p:tgtEl>
                                          <p:spTgt spid="5939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6850" name="Group 2"/>
          <p:cNvGraphicFramePr>
            <a:graphicFrameLocks noGrp="1"/>
          </p:cNvGraphicFramePr>
          <p:nvPr>
            <p:extLst>
              <p:ext uri="{D42A27DB-BD31-4B8C-83A1-F6EECF244321}">
                <p14:modId xmlns:p14="http://schemas.microsoft.com/office/powerpoint/2010/main" val="1016118529"/>
              </p:ext>
            </p:extLst>
          </p:nvPr>
        </p:nvGraphicFramePr>
        <p:xfrm>
          <a:off x="1043608" y="1916113"/>
          <a:ext cx="7314580" cy="2225676"/>
        </p:xfrm>
        <a:graphic>
          <a:graphicData uri="http://schemas.openxmlformats.org/drawingml/2006/table">
            <a:tbl>
              <a:tblPr/>
              <a:tblGrid>
                <a:gridCol w="365698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tblGrid>
              <a:tr h="546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Neglect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3.8 times as likely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92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Sexual Abuse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3.1 times likely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76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Physical Abuse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3.8 times as likely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826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Emotional Abuse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3.9 times as likely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60435" name="Text Box 19"/>
          <p:cNvSpPr txBox="1">
            <a:spLocks noChangeArrowheads="1"/>
          </p:cNvSpPr>
          <p:nvPr/>
        </p:nvSpPr>
        <p:spPr bwMode="auto">
          <a:xfrm>
            <a:off x="250825" y="333375"/>
            <a:ext cx="849630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4400" b="1" dirty="0">
                <a:latin typeface="Times New Roman" panose="02020603050405020304" pitchFamily="18" charset="0"/>
                <a:cs typeface="Times New Roman" panose="02020603050405020304" pitchFamily="18" charset="0"/>
              </a:rPr>
              <a:t>Maltreatment of Children with Disabilities</a:t>
            </a:r>
          </a:p>
        </p:txBody>
      </p:sp>
      <p:sp>
        <p:nvSpPr>
          <p:cNvPr id="60436" name="Text Box 20"/>
          <p:cNvSpPr txBox="1">
            <a:spLocks noChangeArrowheads="1"/>
          </p:cNvSpPr>
          <p:nvPr/>
        </p:nvSpPr>
        <p:spPr bwMode="auto">
          <a:xfrm>
            <a:off x="0" y="4508500"/>
            <a:ext cx="8820150" cy="212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a:t>    Overall 31% had been abused, compared to a prevalence rate of 9% </a:t>
            </a:r>
          </a:p>
          <a:p>
            <a:pPr eaLnBrk="1" hangingPunct="1">
              <a:spcBef>
                <a:spcPct val="0"/>
              </a:spcBef>
              <a:buFontTx/>
              <a:buNone/>
            </a:pPr>
            <a:r>
              <a:rPr lang="en-GB" altLang="en-US" sz="1800"/>
              <a:t>     non-disabled population</a:t>
            </a:r>
          </a:p>
          <a:p>
            <a:pPr algn="ctr" eaLnBrk="1" hangingPunct="1">
              <a:spcBef>
                <a:spcPct val="0"/>
              </a:spcBef>
              <a:buFontTx/>
              <a:buNone/>
            </a:pPr>
            <a:endParaRPr lang="en-GB" altLang="en-US" sz="1800"/>
          </a:p>
          <a:p>
            <a:pPr eaLnBrk="1" hangingPunct="1">
              <a:spcBef>
                <a:spcPct val="50000"/>
              </a:spcBef>
              <a:buFontTx/>
              <a:buNone/>
            </a:pPr>
            <a:endParaRPr lang="en-GB" altLang="en-US" sz="1400" i="1"/>
          </a:p>
          <a:p>
            <a:pPr eaLnBrk="1" hangingPunct="1">
              <a:spcBef>
                <a:spcPct val="50000"/>
              </a:spcBef>
              <a:buFontTx/>
              <a:buNone/>
            </a:pPr>
            <a:r>
              <a:rPr lang="en-GB" altLang="en-US" sz="1400" i="1"/>
              <a:t>Sullivan &amp; Knutson: Maltreatment and Disabilities – </a:t>
            </a:r>
          </a:p>
          <a:p>
            <a:pPr eaLnBrk="1" hangingPunct="1">
              <a:spcBef>
                <a:spcPct val="50000"/>
              </a:spcBef>
              <a:buFontTx/>
              <a:buNone/>
            </a:pPr>
            <a:r>
              <a:rPr lang="en-GB" altLang="en-US" sz="1400" i="1"/>
              <a:t>A population based epidemiological study (2000</a:t>
            </a:r>
            <a:r>
              <a:rPr lang="en-GB" altLang="en-US" sz="1500" i="1"/>
              <a:t>)</a:t>
            </a:r>
          </a:p>
          <a:p>
            <a:pPr algn="ctr" eaLnBrk="1" hangingPunct="1">
              <a:spcBef>
                <a:spcPct val="0"/>
              </a:spcBef>
              <a:buFontTx/>
              <a:buNone/>
            </a:pPr>
            <a:endParaRPr lang="en-GB" altLang="en-US" sz="1500" i="1"/>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A862DA52-9B4A-4FC2-BFEF-9755C46DAB94}" type="slidenum">
              <a:rPr lang="en-US" smtClean="0"/>
              <a:pPr>
                <a:defRPr/>
              </a:pPr>
              <a:t>24</a:t>
            </a:fld>
            <a:endParaRPr lang="en-US" dirty="0"/>
          </a:p>
        </p:txBody>
      </p:sp>
      <p:sp>
        <p:nvSpPr>
          <p:cNvPr id="6" name="Rectangle 5"/>
          <p:cNvSpPr/>
          <p:nvPr/>
        </p:nvSpPr>
        <p:spPr>
          <a:xfrm>
            <a:off x="467544" y="548680"/>
            <a:ext cx="7560444" cy="5016758"/>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Tim is 9 years old; he attends his local primary school.  During a forest school lesson he complains of feeling dizzy.  His class teacher takes him back to the school and provides him with some biscuits and milk as he says he is really hungry.  Tim says in a matter of fact way that he or his brothers haven’t been fed at home since Sunday morning (today is Monday morning) as his mother didn’t come home until Sunday evening after a night out on Saturday. Tim looked after his younger brothers and fed them cereal on Sunday morning. The teacher is aware that the appearances of Tim and his 2 younger brothers (8 &amp; 6 years old) have deteriorated recently and you are aware that their father recently left the family.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Questions:</a:t>
            </a:r>
          </a:p>
          <a:p>
            <a:r>
              <a:rPr lang="en-US" sz="2000" dirty="0">
                <a:latin typeface="Times New Roman" panose="02020603050405020304" pitchFamily="18" charset="0"/>
                <a:cs typeface="Times New Roman" panose="02020603050405020304" pitchFamily="18" charset="0"/>
              </a:rPr>
              <a:t>What concerns do you have?</a:t>
            </a:r>
          </a:p>
          <a:p>
            <a:r>
              <a:rPr lang="en-US" sz="2000" dirty="0">
                <a:latin typeface="Times New Roman" panose="02020603050405020304" pitchFamily="18" charset="0"/>
                <a:cs typeface="Times New Roman" panose="02020603050405020304" pitchFamily="18" charset="0"/>
              </a:rPr>
              <a:t>Is Tim at risk of significant harm? Is he a child in need?</a:t>
            </a:r>
          </a:p>
          <a:p>
            <a:r>
              <a:rPr lang="en-US" sz="2000" dirty="0">
                <a:latin typeface="Times New Roman" panose="02020603050405020304" pitchFamily="18" charset="0"/>
                <a:cs typeface="Times New Roman" panose="02020603050405020304" pitchFamily="18" charset="0"/>
              </a:rPr>
              <a:t>What should the class teacher do? </a:t>
            </a:r>
          </a:p>
        </p:txBody>
      </p:sp>
    </p:spTree>
    <p:extLst>
      <p:ext uri="{BB962C8B-B14F-4D97-AF65-F5344CB8AC3E}">
        <p14:creationId xmlns:p14="http://schemas.microsoft.com/office/powerpoint/2010/main" val="670632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250825" y="333375"/>
            <a:ext cx="8229600" cy="1143000"/>
          </a:xfrm>
        </p:spPr>
        <p:txBody>
          <a:bodyPr/>
          <a:lstStyle/>
          <a:p>
            <a:pPr algn="l" eaLnBrk="1" hangingPunct="1"/>
            <a:r>
              <a:rPr lang="en-GB" altLang="en-US" sz="4000" b="1" dirty="0">
                <a:solidFill>
                  <a:schemeClr val="tx1"/>
                </a:solidFill>
                <a:latin typeface="Times New Roman" panose="02020603050405020304" pitchFamily="18" charset="0"/>
                <a:cs typeface="Times New Roman" panose="02020603050405020304" pitchFamily="18" charset="0"/>
              </a:rPr>
              <a:t>Roles and Responsibilities (Children) </a:t>
            </a:r>
            <a:endParaRPr lang="en-US" altLang="en-US" sz="4000" b="1" dirty="0">
              <a:solidFill>
                <a:schemeClr val="tx1"/>
              </a:solidFill>
              <a:latin typeface="Times New Roman" panose="02020603050405020304" pitchFamily="18" charset="0"/>
              <a:cs typeface="Times New Roman" panose="02020603050405020304" pitchFamily="18" charset="0"/>
            </a:endParaRPr>
          </a:p>
        </p:txBody>
      </p:sp>
      <p:sp>
        <p:nvSpPr>
          <p:cNvPr id="53251" name="Rectangle 3"/>
          <p:cNvSpPr>
            <a:spLocks noGrp="1" noChangeArrowheads="1"/>
          </p:cNvSpPr>
          <p:nvPr>
            <p:ph type="body" idx="1"/>
          </p:nvPr>
        </p:nvSpPr>
        <p:spPr>
          <a:xfrm>
            <a:off x="683568" y="1622199"/>
            <a:ext cx="7796857" cy="4525963"/>
          </a:xfrm>
        </p:spPr>
        <p:txBody>
          <a:bodyPr/>
          <a:lstStyle/>
          <a:p>
            <a:pPr>
              <a:lnSpc>
                <a:spcPct val="150000"/>
              </a:lnSpc>
              <a:defRPr/>
            </a:pPr>
            <a:r>
              <a:rPr lang="en-GB" sz="2000" dirty="0">
                <a:latin typeface="Times New Roman" panose="02020603050405020304" pitchFamily="18" charset="0"/>
                <a:cs typeface="Times New Roman" panose="02020603050405020304" pitchFamily="18" charset="0"/>
              </a:rPr>
              <a:t>Safeguarding children - the action we take to promote the welfare of children and protect them from harm - is everyone’s responsibility, including teachers, GPs, nurses, midwives, health visitors, early years professionals, youth workers, police, Accident and Emergency staff, paediatricians, voluntary and community workers and social workers. Everyone who comes into contact with children and families has a role to play and a responsibility to keep them safe.</a:t>
            </a:r>
          </a:p>
          <a:p>
            <a:pPr>
              <a:lnSpc>
                <a:spcPct val="100000"/>
              </a:lnSpc>
              <a:defRPr/>
            </a:pPr>
            <a:endParaRPr lang="en-GB" sz="2000" dirty="0"/>
          </a:p>
          <a:p>
            <a:pPr marL="0" indent="0">
              <a:lnSpc>
                <a:spcPct val="100000"/>
              </a:lnSpc>
              <a:buFontTx/>
              <a:buNone/>
              <a:defRPr/>
            </a:pPr>
            <a:endParaRPr lang="en-GB" sz="1600" i="1" dirty="0"/>
          </a:p>
          <a:p>
            <a:pPr marL="0" indent="0">
              <a:lnSpc>
                <a:spcPct val="100000"/>
              </a:lnSpc>
              <a:buFontTx/>
              <a:buNone/>
              <a:defRPr/>
            </a:pPr>
            <a:r>
              <a:rPr lang="en-GB" sz="1600" i="1" dirty="0"/>
              <a:t>Source: HM Government (2015)  Working Together to Safeguard Children</a:t>
            </a:r>
          </a:p>
          <a:p>
            <a:pPr eaLnBrk="1" hangingPunct="1">
              <a:buClr>
                <a:srgbClr val="009900"/>
              </a:buClr>
              <a:buFont typeface="Wingdings" pitchFamily="2" charset="2"/>
              <a:buNone/>
              <a:defRPr/>
            </a:pP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solidFill>
                  <a:schemeClr val="tx1"/>
                </a:solidFill>
                <a:latin typeface="Times New Roman" panose="02020603050405020304" pitchFamily="18" charset="0"/>
                <a:cs typeface="Times New Roman" panose="02020603050405020304" pitchFamily="18" charset="0"/>
              </a:rPr>
              <a:t>Roles and Responsibilities….</a:t>
            </a:r>
          </a:p>
        </p:txBody>
      </p:sp>
      <p:sp>
        <p:nvSpPr>
          <p:cNvPr id="3" name="Content Placeholder 2"/>
          <p:cNvSpPr>
            <a:spLocks noGrp="1"/>
          </p:cNvSpPr>
          <p:nvPr>
            <p:ph idx="1"/>
          </p:nvPr>
        </p:nvSpPr>
        <p:spPr>
          <a:xfrm>
            <a:off x="1115617" y="1695450"/>
            <a:ext cx="6768751" cy="4500000"/>
          </a:xfrm>
        </p:spPr>
        <p:txBody>
          <a:bodyPr/>
          <a:lstStyle/>
          <a:p>
            <a:pPr>
              <a:lnSpc>
                <a:spcPct val="150000"/>
              </a:lnSpc>
            </a:pPr>
            <a:r>
              <a:rPr lang="en-GB" sz="2400" dirty="0">
                <a:latin typeface="Times New Roman" panose="02020603050405020304" pitchFamily="18" charset="0"/>
                <a:cs typeface="Times New Roman" panose="02020603050405020304" pitchFamily="18" charset="0"/>
              </a:rPr>
              <a:t>No single professional or organisation can have a full picture of a child’s needs and circumstances and, if children and families are to receive the right help at the right time, everyone who comes into contact with them has a role to play in identifying concerns, sharing information and taking prompt action. </a:t>
            </a:r>
          </a:p>
          <a:p>
            <a:pPr>
              <a:lnSpc>
                <a:spcPct val="150000"/>
              </a:lnSpc>
            </a:pPr>
            <a:endParaRPr lang="en-GB" sz="2400" dirty="0">
              <a:latin typeface="Times New Roman" panose="02020603050405020304" pitchFamily="18" charset="0"/>
              <a:cs typeface="Times New Roman" panose="02020603050405020304" pitchFamily="18" charset="0"/>
            </a:endParaRPr>
          </a:p>
          <a:p>
            <a:pPr>
              <a:lnSpc>
                <a:spcPct val="150000"/>
              </a:lnSpc>
            </a:pPr>
            <a:endParaRPr lang="en-GB" dirty="0"/>
          </a:p>
          <a:p>
            <a:pPr>
              <a:lnSpc>
                <a:spcPct val="150000"/>
              </a:lnSpc>
            </a:pPr>
            <a:endParaRPr lang="en-GB" dirty="0"/>
          </a:p>
          <a:p>
            <a:pPr>
              <a:lnSpc>
                <a:spcPct val="150000"/>
              </a:lnSpc>
            </a:pPr>
            <a:r>
              <a:rPr lang="en-GB" sz="1200" i="1" dirty="0"/>
              <a:t>Source: HM Government (2015)  Working Together to Safeguard Children</a:t>
            </a:r>
          </a:p>
          <a:p>
            <a:pPr>
              <a:lnSpc>
                <a:spcPct val="150000"/>
              </a:lnSpc>
            </a:pPr>
            <a:endParaRPr lang="en-GB" dirty="0"/>
          </a:p>
          <a:p>
            <a:endParaRPr lang="en-GB" dirty="0"/>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26</a:t>
            </a:fld>
            <a:endParaRPr lang="en-US" dirty="0"/>
          </a:p>
        </p:txBody>
      </p:sp>
      <p:sp>
        <p:nvSpPr>
          <p:cNvPr id="5" name="Footer Placeholder 4"/>
          <p:cNvSpPr>
            <a:spLocks noGrp="1"/>
          </p:cNvSpPr>
          <p:nvPr>
            <p:ph type="ftr" sz="quarter" idx="4294967295"/>
          </p:nvPr>
        </p:nvSpPr>
        <p:spPr/>
        <p:txBody>
          <a:bodyPr/>
          <a:lstStyle/>
          <a:p>
            <a:endParaRPr lang="en-US" dirty="0"/>
          </a:p>
        </p:txBody>
      </p:sp>
    </p:spTree>
    <p:extLst>
      <p:ext uri="{BB962C8B-B14F-4D97-AF65-F5344CB8AC3E}">
        <p14:creationId xmlns:p14="http://schemas.microsoft.com/office/powerpoint/2010/main" val="2420935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algn="l" eaLnBrk="1" hangingPunct="1"/>
            <a:r>
              <a:rPr lang="en-GB" altLang="en-US" sz="2800" b="1" dirty="0">
                <a:solidFill>
                  <a:schemeClr val="tx1"/>
                </a:solidFill>
                <a:latin typeface="Times New Roman" panose="02020603050405020304" pitchFamily="18" charset="0"/>
                <a:cs typeface="Times New Roman" panose="02020603050405020304" pitchFamily="18" charset="0"/>
              </a:rPr>
              <a:t>Working Together to Safeguard Children: “The Jigsaw”</a:t>
            </a:r>
          </a:p>
        </p:txBody>
      </p:sp>
      <p:grpSp>
        <p:nvGrpSpPr>
          <p:cNvPr id="83971" name="Group 3"/>
          <p:cNvGrpSpPr>
            <a:grpSpLocks/>
          </p:cNvGrpSpPr>
          <p:nvPr/>
        </p:nvGrpSpPr>
        <p:grpSpPr bwMode="auto">
          <a:xfrm>
            <a:off x="250825" y="1484313"/>
            <a:ext cx="4495800" cy="4298950"/>
            <a:chOff x="1824" y="633"/>
            <a:chExt cx="2834" cy="2849"/>
          </a:xfrm>
        </p:grpSpPr>
        <p:sp>
          <p:nvSpPr>
            <p:cNvPr id="83984" name="Puzzle3"/>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endParaRPr lang="en-GB"/>
            </a:p>
          </p:txBody>
        </p:sp>
        <p:sp>
          <p:nvSpPr>
            <p:cNvPr id="83985" name="Puzzle2"/>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endParaRPr lang="en-GB"/>
            </a:p>
          </p:txBody>
        </p:sp>
        <p:sp>
          <p:nvSpPr>
            <p:cNvPr id="83986" name="Puzzle4"/>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endParaRPr lang="en-GB"/>
            </a:p>
          </p:txBody>
        </p:sp>
        <p:sp>
          <p:nvSpPr>
            <p:cNvPr id="83987" name="Puzzle1"/>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endParaRPr lang="en-GB"/>
            </a:p>
          </p:txBody>
        </p:sp>
      </p:grpSp>
      <p:grpSp>
        <p:nvGrpSpPr>
          <p:cNvPr id="83972" name="Group 8"/>
          <p:cNvGrpSpPr>
            <a:grpSpLocks/>
          </p:cNvGrpSpPr>
          <p:nvPr/>
        </p:nvGrpSpPr>
        <p:grpSpPr bwMode="auto">
          <a:xfrm>
            <a:off x="3492500" y="1484313"/>
            <a:ext cx="4932363" cy="4321175"/>
            <a:chOff x="1824" y="633"/>
            <a:chExt cx="2834" cy="2849"/>
          </a:xfrm>
        </p:grpSpPr>
        <p:sp>
          <p:nvSpPr>
            <p:cNvPr id="83980" name="Puzzle3"/>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endParaRPr lang="en-GB"/>
            </a:p>
          </p:txBody>
        </p:sp>
        <p:sp>
          <p:nvSpPr>
            <p:cNvPr id="83981" name="Puzzle2"/>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endParaRPr lang="en-GB"/>
            </a:p>
          </p:txBody>
        </p:sp>
        <p:sp>
          <p:nvSpPr>
            <p:cNvPr id="83982" name="Puzzle4"/>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endParaRPr lang="en-GB"/>
            </a:p>
          </p:txBody>
        </p:sp>
        <p:sp>
          <p:nvSpPr>
            <p:cNvPr id="83983" name="Puzzle1"/>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endParaRPr lang="en-GB"/>
            </a:p>
          </p:txBody>
        </p:sp>
      </p:grpSp>
      <p:sp>
        <p:nvSpPr>
          <p:cNvPr id="83973" name="Text Box 13"/>
          <p:cNvSpPr txBox="1">
            <a:spLocks noChangeArrowheads="1"/>
          </p:cNvSpPr>
          <p:nvPr/>
        </p:nvSpPr>
        <p:spPr bwMode="auto">
          <a:xfrm>
            <a:off x="6300788" y="2276475"/>
            <a:ext cx="1225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NSPCC</a:t>
            </a:r>
          </a:p>
        </p:txBody>
      </p:sp>
      <p:sp>
        <p:nvSpPr>
          <p:cNvPr id="83974" name="Text Box 14"/>
          <p:cNvSpPr txBox="1">
            <a:spLocks noChangeArrowheads="1"/>
          </p:cNvSpPr>
          <p:nvPr/>
        </p:nvSpPr>
        <p:spPr bwMode="auto">
          <a:xfrm>
            <a:off x="4356100" y="3860800"/>
            <a:ext cx="14398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Probation</a:t>
            </a:r>
          </a:p>
        </p:txBody>
      </p:sp>
      <p:sp>
        <p:nvSpPr>
          <p:cNvPr id="83975" name="Text Box 15"/>
          <p:cNvSpPr txBox="1">
            <a:spLocks noChangeArrowheads="1"/>
          </p:cNvSpPr>
          <p:nvPr/>
        </p:nvSpPr>
        <p:spPr bwMode="auto">
          <a:xfrm>
            <a:off x="4500563" y="2781300"/>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Education</a:t>
            </a:r>
          </a:p>
        </p:txBody>
      </p:sp>
      <p:sp>
        <p:nvSpPr>
          <p:cNvPr id="83976" name="Text Box 16"/>
          <p:cNvSpPr txBox="1">
            <a:spLocks noChangeArrowheads="1"/>
          </p:cNvSpPr>
          <p:nvPr/>
        </p:nvSpPr>
        <p:spPr bwMode="auto">
          <a:xfrm>
            <a:off x="2771775" y="2276475"/>
            <a:ext cx="10795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Police</a:t>
            </a:r>
          </a:p>
        </p:txBody>
      </p:sp>
      <p:sp>
        <p:nvSpPr>
          <p:cNvPr id="83977" name="Text Box 17"/>
          <p:cNvSpPr txBox="1">
            <a:spLocks noChangeArrowheads="1"/>
          </p:cNvSpPr>
          <p:nvPr/>
        </p:nvSpPr>
        <p:spPr bwMode="auto">
          <a:xfrm>
            <a:off x="2771775" y="3933825"/>
            <a:ext cx="12239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Health</a:t>
            </a:r>
          </a:p>
        </p:txBody>
      </p:sp>
      <p:sp>
        <p:nvSpPr>
          <p:cNvPr id="83978" name="Text Box 18"/>
          <p:cNvSpPr txBox="1">
            <a:spLocks noChangeArrowheads="1"/>
          </p:cNvSpPr>
          <p:nvPr/>
        </p:nvSpPr>
        <p:spPr bwMode="auto">
          <a:xfrm>
            <a:off x="231775" y="2746375"/>
            <a:ext cx="27352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Children’s social care</a:t>
            </a:r>
          </a:p>
        </p:txBody>
      </p:sp>
      <p:sp>
        <p:nvSpPr>
          <p:cNvPr id="83979" name="Text Box 19"/>
          <p:cNvSpPr txBox="1">
            <a:spLocks noChangeArrowheads="1"/>
          </p:cNvSpPr>
          <p:nvPr/>
        </p:nvSpPr>
        <p:spPr bwMode="auto">
          <a:xfrm>
            <a:off x="827088" y="3789363"/>
            <a:ext cx="20875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Community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ctrTitle"/>
          </p:nvPr>
        </p:nvSpPr>
        <p:spPr>
          <a:xfrm>
            <a:off x="827088" y="260350"/>
            <a:ext cx="7772400" cy="1470025"/>
          </a:xfrm>
        </p:spPr>
        <p:txBody>
          <a:bodyPr/>
          <a:lstStyle/>
          <a:p>
            <a:r>
              <a:rPr lang="en-US" altLang="en-US" b="1" dirty="0">
                <a:solidFill>
                  <a:srgbClr val="009900"/>
                </a:solidFill>
              </a:rPr>
              <a:t> </a:t>
            </a:r>
            <a:br>
              <a:rPr lang="en-US" altLang="en-US" b="1" dirty="0">
                <a:solidFill>
                  <a:srgbClr val="009900"/>
                </a:solidFill>
              </a:rPr>
            </a:br>
            <a:r>
              <a:rPr lang="en-US" altLang="en-US" b="1" dirty="0">
                <a:solidFill>
                  <a:schemeClr val="tx1"/>
                </a:solidFill>
                <a:latin typeface="Times New Roman" panose="02020603050405020304" pitchFamily="18" charset="0"/>
                <a:cs typeface="Times New Roman" panose="02020603050405020304" pitchFamily="18" charset="0"/>
              </a:rPr>
              <a:t>W</a:t>
            </a:r>
            <a:r>
              <a:rPr lang="en-US" altLang="en-US" sz="4000" b="1" dirty="0">
                <a:solidFill>
                  <a:schemeClr val="tx1"/>
                </a:solidFill>
                <a:latin typeface="Times New Roman" panose="02020603050405020304" pitchFamily="18" charset="0"/>
                <a:cs typeface="Times New Roman" panose="02020603050405020304" pitchFamily="18" charset="0"/>
              </a:rPr>
              <a:t>hat stops children from telling if they are or have been abused?</a:t>
            </a:r>
            <a:br>
              <a:rPr lang="en-US" altLang="en-US" sz="4000" b="1" dirty="0">
                <a:solidFill>
                  <a:schemeClr val="tx1"/>
                </a:solidFill>
                <a:latin typeface="Times New Roman" panose="02020603050405020304" pitchFamily="18" charset="0"/>
                <a:cs typeface="Times New Roman" panose="02020603050405020304" pitchFamily="18" charset="0"/>
              </a:rPr>
            </a:br>
            <a:endParaRPr lang="en-GB" altLang="en-US" sz="4000" b="1" dirty="0">
              <a:solidFill>
                <a:schemeClr val="tx1"/>
              </a:solidFill>
              <a:latin typeface="Times New Roman" panose="02020603050405020304" pitchFamily="18" charset="0"/>
              <a:cs typeface="Times New Roman" panose="02020603050405020304" pitchFamily="18" charset="0"/>
            </a:endParaRPr>
          </a:p>
        </p:txBody>
      </p:sp>
      <p:sp>
        <p:nvSpPr>
          <p:cNvPr id="64515" name="Rectangle 3"/>
          <p:cNvSpPr>
            <a:spLocks noGrp="1" noChangeArrowheads="1"/>
          </p:cNvSpPr>
          <p:nvPr>
            <p:ph type="subTitle" idx="1"/>
          </p:nvPr>
        </p:nvSpPr>
        <p:spPr>
          <a:xfrm>
            <a:off x="468313" y="2060575"/>
            <a:ext cx="8353425" cy="3073400"/>
          </a:xfrm>
        </p:spPr>
        <p:txBody>
          <a:bodyPr/>
          <a:lstStyle/>
          <a:p>
            <a:pPr marL="342900" indent="-342900" algn="l" eaLnBrk="1" hangingPunct="1">
              <a:lnSpc>
                <a:spcPct val="100000"/>
              </a:lnSpc>
              <a:buFont typeface="Arial" panose="020B0604020202020204" pitchFamily="34" charset="0"/>
              <a:buChar char="•"/>
            </a:pPr>
            <a:r>
              <a:rPr lang="en-GB" altLang="en-US" sz="2800" dirty="0">
                <a:latin typeface="Times New Roman" panose="02020603050405020304" pitchFamily="18" charset="0"/>
                <a:cs typeface="Times New Roman" panose="02020603050405020304" pitchFamily="18" charset="0"/>
              </a:rPr>
              <a:t>Fear of consequences: being hurt by the perpetrator; hurting the perpetrator; being removed from family</a:t>
            </a:r>
          </a:p>
          <a:p>
            <a:pPr marL="342900" indent="-342900" algn="l" eaLnBrk="1" hangingPunct="1">
              <a:lnSpc>
                <a:spcPct val="100000"/>
              </a:lnSpc>
              <a:buFont typeface="Arial" panose="020B0604020202020204" pitchFamily="34" charset="0"/>
              <a:buChar char="•"/>
            </a:pPr>
            <a:r>
              <a:rPr lang="en-GB" altLang="en-US" sz="2800" dirty="0">
                <a:latin typeface="Times New Roman" panose="02020603050405020304" pitchFamily="18" charset="0"/>
                <a:cs typeface="Times New Roman" panose="02020603050405020304" pitchFamily="18" charset="0"/>
              </a:rPr>
              <a:t>Won’t be believed</a:t>
            </a:r>
          </a:p>
          <a:p>
            <a:pPr marL="342900" indent="-342900" algn="l" eaLnBrk="1" hangingPunct="1">
              <a:lnSpc>
                <a:spcPct val="100000"/>
              </a:lnSpc>
              <a:buFont typeface="Arial" panose="020B0604020202020204" pitchFamily="34" charset="0"/>
              <a:buChar char="•"/>
            </a:pPr>
            <a:r>
              <a:rPr lang="en-GB" altLang="en-US" sz="2800" dirty="0">
                <a:latin typeface="Times New Roman" panose="02020603050405020304" pitchFamily="18" charset="0"/>
                <a:cs typeface="Times New Roman" panose="02020603050405020304" pitchFamily="18" charset="0"/>
              </a:rPr>
              <a:t>Lack of opportunity to disclose; no trusted adults</a:t>
            </a:r>
          </a:p>
          <a:p>
            <a:pPr marL="342900" indent="-342900" algn="l" eaLnBrk="1" hangingPunct="1">
              <a:lnSpc>
                <a:spcPct val="100000"/>
              </a:lnSpc>
              <a:buFont typeface="Arial" panose="020B0604020202020204" pitchFamily="34" charset="0"/>
              <a:buChar char="•"/>
            </a:pPr>
            <a:r>
              <a:rPr lang="en-GB" altLang="en-US" sz="2800" dirty="0">
                <a:latin typeface="Times New Roman" panose="02020603050405020304" pitchFamily="18" charset="0"/>
                <a:cs typeface="Times New Roman" panose="02020603050405020304" pitchFamily="18" charset="0"/>
              </a:rPr>
              <a:t>Aren’t aware they are being abused</a:t>
            </a:r>
          </a:p>
          <a:p>
            <a:pPr marL="342900" indent="-342900" algn="l" eaLnBrk="1" hangingPunct="1">
              <a:lnSpc>
                <a:spcPct val="100000"/>
              </a:lnSpc>
              <a:buFont typeface="Arial" panose="020B0604020202020204" pitchFamily="34" charset="0"/>
              <a:buChar char="•"/>
            </a:pPr>
            <a:endParaRPr lang="en-GB" altLang="en-US" sz="2400" b="1" dirty="0"/>
          </a:p>
          <a:p>
            <a:pPr eaLnBrk="1" hangingPunct="1"/>
            <a:endParaRPr lang="en-GB" altLang="en-US" sz="2400" b="1"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ctrTitle"/>
          </p:nvPr>
        </p:nvSpPr>
        <p:spPr>
          <a:xfrm>
            <a:off x="827088" y="260350"/>
            <a:ext cx="7772400" cy="1470025"/>
          </a:xfrm>
        </p:spPr>
        <p:txBody>
          <a:bodyPr/>
          <a:lstStyle/>
          <a:p>
            <a:r>
              <a:rPr lang="en-US" altLang="en-US" sz="3600" b="1" dirty="0">
                <a:solidFill>
                  <a:schemeClr val="tx1"/>
                </a:solidFill>
                <a:latin typeface="Times New Roman" panose="02020603050405020304" pitchFamily="18" charset="0"/>
                <a:cs typeface="Times New Roman" panose="02020603050405020304" pitchFamily="18" charset="0"/>
              </a:rPr>
              <a:t>What stops adults (staff, volunteers, parents/</a:t>
            </a:r>
            <a:r>
              <a:rPr lang="en-US" altLang="en-US" sz="3600" b="1" dirty="0" err="1">
                <a:solidFill>
                  <a:schemeClr val="tx1"/>
                </a:solidFill>
                <a:latin typeface="Times New Roman" panose="02020603050405020304" pitchFamily="18" charset="0"/>
                <a:cs typeface="Times New Roman" panose="02020603050405020304" pitchFamily="18" charset="0"/>
              </a:rPr>
              <a:t>carers</a:t>
            </a:r>
            <a:r>
              <a:rPr lang="en-US" altLang="en-US" sz="3600" b="1" dirty="0">
                <a:solidFill>
                  <a:schemeClr val="tx1"/>
                </a:solidFill>
                <a:latin typeface="Times New Roman" panose="02020603050405020304" pitchFamily="18" charset="0"/>
                <a:cs typeface="Times New Roman" panose="02020603050405020304" pitchFamily="18" charset="0"/>
              </a:rPr>
              <a:t>) reporting?</a:t>
            </a:r>
            <a:br>
              <a:rPr lang="en-US" altLang="en-US" sz="3600" b="1" dirty="0">
                <a:solidFill>
                  <a:schemeClr val="tx1"/>
                </a:solidFill>
                <a:latin typeface="Times New Roman" panose="02020603050405020304" pitchFamily="18" charset="0"/>
                <a:cs typeface="Times New Roman" panose="02020603050405020304" pitchFamily="18" charset="0"/>
              </a:rPr>
            </a:br>
            <a:endParaRPr lang="en-GB" altLang="en-US" sz="3600" b="1" dirty="0">
              <a:solidFill>
                <a:schemeClr val="tx1"/>
              </a:solidFill>
              <a:latin typeface="Times New Roman" panose="02020603050405020304" pitchFamily="18" charset="0"/>
              <a:cs typeface="Times New Roman" panose="02020603050405020304" pitchFamily="18" charset="0"/>
            </a:endParaRPr>
          </a:p>
        </p:txBody>
      </p:sp>
      <p:sp>
        <p:nvSpPr>
          <p:cNvPr id="64515" name="Rectangle 3"/>
          <p:cNvSpPr>
            <a:spLocks noGrp="1" noChangeArrowheads="1"/>
          </p:cNvSpPr>
          <p:nvPr>
            <p:ph type="subTitle" idx="1"/>
          </p:nvPr>
        </p:nvSpPr>
        <p:spPr>
          <a:xfrm>
            <a:off x="239572" y="1556792"/>
            <a:ext cx="8353425" cy="4752528"/>
          </a:xfrm>
        </p:spPr>
        <p:txBody>
          <a:bodyPr/>
          <a:lstStyle/>
          <a:p>
            <a:pPr algn="l">
              <a:lnSpc>
                <a:spcPct val="100000"/>
              </a:lnSpc>
            </a:pPr>
            <a:r>
              <a:rPr lang="en-US" altLang="en-US" sz="2800" dirty="0">
                <a:latin typeface="Times New Roman" panose="02020603050405020304" pitchFamily="18" charset="0"/>
                <a:cs typeface="Times New Roman" panose="02020603050405020304" pitchFamily="18" charset="0"/>
              </a:rPr>
              <a:t>Sometimes we:</a:t>
            </a:r>
          </a:p>
          <a:p>
            <a:pPr algn="l">
              <a:lnSpc>
                <a:spcPct val="100000"/>
              </a:lnSpc>
            </a:pPr>
            <a:endParaRPr lang="en-US" altLang="en-US" sz="2800" dirty="0">
              <a:latin typeface="Times New Roman" panose="02020603050405020304" pitchFamily="18" charset="0"/>
              <a:cs typeface="Times New Roman" panose="02020603050405020304" pitchFamily="18" charset="0"/>
            </a:endParaRPr>
          </a:p>
          <a:p>
            <a:pPr marL="457200" indent="-457200" algn="l">
              <a:lnSpc>
                <a:spcPct val="100000"/>
              </a:lnSpc>
              <a:buFont typeface="Arial" panose="020B0604020202020204" pitchFamily="34" charset="0"/>
              <a:buChar char="•"/>
            </a:pPr>
            <a:r>
              <a:rPr lang="en-US" altLang="en-US" sz="2800" dirty="0">
                <a:latin typeface="Times New Roman" panose="02020603050405020304" pitchFamily="18" charset="0"/>
                <a:cs typeface="Times New Roman" panose="02020603050405020304" pitchFamily="18" charset="0"/>
              </a:rPr>
              <a:t>Find it hard to believe what we are hearing</a:t>
            </a:r>
          </a:p>
          <a:p>
            <a:pPr algn="l">
              <a:lnSpc>
                <a:spcPct val="100000"/>
              </a:lnSpc>
            </a:pPr>
            <a:endParaRPr lang="en-US" altLang="en-US" sz="2800" dirty="0">
              <a:latin typeface="Times New Roman" panose="02020603050405020304" pitchFamily="18" charset="0"/>
              <a:cs typeface="Times New Roman" panose="02020603050405020304" pitchFamily="18" charset="0"/>
            </a:endParaRPr>
          </a:p>
          <a:p>
            <a:pPr marL="457200" indent="-457200" algn="l">
              <a:lnSpc>
                <a:spcPct val="100000"/>
              </a:lnSpc>
              <a:buFont typeface="Arial" panose="020B0604020202020204" pitchFamily="34" charset="0"/>
              <a:buChar char="•"/>
            </a:pPr>
            <a:r>
              <a:rPr lang="en-US" altLang="en-US" sz="2800" dirty="0">
                <a:latin typeface="Times New Roman" panose="02020603050405020304" pitchFamily="18" charset="0"/>
                <a:cs typeface="Times New Roman" panose="02020603050405020304" pitchFamily="18" charset="0"/>
              </a:rPr>
              <a:t>Cannot believe the suspicion that it may be about someone we know</a:t>
            </a:r>
          </a:p>
          <a:p>
            <a:pPr algn="l">
              <a:lnSpc>
                <a:spcPct val="100000"/>
              </a:lnSpc>
            </a:pPr>
            <a:endParaRPr lang="en-US" altLang="en-US" sz="2800" dirty="0">
              <a:latin typeface="Times New Roman" panose="02020603050405020304" pitchFamily="18" charset="0"/>
              <a:cs typeface="Times New Roman" panose="02020603050405020304" pitchFamily="18" charset="0"/>
            </a:endParaRPr>
          </a:p>
          <a:p>
            <a:pPr marL="457200" indent="-457200" algn="l">
              <a:lnSpc>
                <a:spcPct val="100000"/>
              </a:lnSpc>
              <a:buFont typeface="Arial" panose="020B0604020202020204" pitchFamily="34" charset="0"/>
              <a:buChar char="•"/>
            </a:pPr>
            <a:r>
              <a:rPr lang="en-US" altLang="en-US" sz="2800" dirty="0">
                <a:latin typeface="Times New Roman" panose="02020603050405020304" pitchFamily="18" charset="0"/>
                <a:cs typeface="Times New Roman" panose="02020603050405020304" pitchFamily="18" charset="0"/>
              </a:rPr>
              <a:t>Fear getting it wrong – for the child, family and ourselves and that it will make things worse</a:t>
            </a:r>
          </a:p>
          <a:p>
            <a:pPr algn="l" eaLnBrk="1" hangingPunct="1">
              <a:lnSpc>
                <a:spcPct val="100000"/>
              </a:lnSpc>
            </a:pPr>
            <a:endParaRPr lang="en-GB" altLang="en-US" sz="2400" b="1" dirty="0"/>
          </a:p>
          <a:p>
            <a:pPr algn="l" eaLnBrk="1" hangingPunct="1"/>
            <a:endParaRPr lang="en-GB" altLang="en-US" sz="2400" b="1" dirty="0"/>
          </a:p>
        </p:txBody>
      </p:sp>
    </p:spTree>
    <p:extLst>
      <p:ext uri="{BB962C8B-B14F-4D97-AF65-F5344CB8AC3E}">
        <p14:creationId xmlns:p14="http://schemas.microsoft.com/office/powerpoint/2010/main" val="22681368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ltLang="en-US" sz="4000" dirty="0">
                <a:solidFill>
                  <a:schemeClr val="tx1"/>
                </a:solidFill>
                <a:latin typeface="Times New Roman" panose="02020603050405020304" pitchFamily="18" charset="0"/>
                <a:cs typeface="Times New Roman" panose="02020603050405020304" pitchFamily="18" charset="0"/>
              </a:rPr>
              <a:t>Barriers to adults reporting continued</a:t>
            </a:r>
          </a:p>
        </p:txBody>
      </p:sp>
      <p:sp>
        <p:nvSpPr>
          <p:cNvPr id="67587" name="Rectangle 3"/>
          <p:cNvSpPr>
            <a:spLocks noGrp="1" noChangeArrowheads="1"/>
          </p:cNvSpPr>
          <p:nvPr>
            <p:ph type="body" idx="1"/>
          </p:nvPr>
        </p:nvSpPr>
        <p:spPr>
          <a:xfrm>
            <a:off x="395536" y="1484784"/>
            <a:ext cx="8136904" cy="5040560"/>
          </a:xfrm>
        </p:spPr>
        <p:txBody>
          <a:bodyPr/>
          <a:lstStyle/>
          <a:p>
            <a:pPr>
              <a:lnSpc>
                <a:spcPct val="100000"/>
              </a:lnSpc>
              <a:buFontTx/>
              <a:buNone/>
            </a:pPr>
            <a:r>
              <a:rPr lang="en-GB" altLang="en-US" sz="2000" dirty="0"/>
              <a:t>	</a:t>
            </a:r>
          </a:p>
          <a:p>
            <a:pPr>
              <a:lnSpc>
                <a:spcPct val="100000"/>
              </a:lnSpc>
              <a:buClr>
                <a:srgbClr val="33CC33"/>
              </a:buClr>
              <a:buFont typeface="Wingdings" pitchFamily="2" charset="2"/>
              <a:buChar char="Ø"/>
            </a:pPr>
            <a:r>
              <a:rPr lang="en-GB" altLang="en-US" sz="2400" dirty="0"/>
              <a:t>Believe the child protection services are stigmatising</a:t>
            </a:r>
          </a:p>
          <a:p>
            <a:pPr>
              <a:lnSpc>
                <a:spcPct val="100000"/>
              </a:lnSpc>
              <a:buClr>
                <a:srgbClr val="33CC33"/>
              </a:buClr>
              <a:buFont typeface="Wingdings" pitchFamily="2" charset="2"/>
              <a:buChar char="Ø"/>
            </a:pPr>
            <a:endParaRPr lang="en-GB" altLang="en-US" sz="2400" dirty="0"/>
          </a:p>
          <a:p>
            <a:pPr>
              <a:lnSpc>
                <a:spcPct val="100000"/>
              </a:lnSpc>
              <a:buClr>
                <a:srgbClr val="33CC33"/>
              </a:buClr>
              <a:buFont typeface="Wingdings" pitchFamily="2" charset="2"/>
              <a:buChar char="Ø"/>
            </a:pPr>
            <a:r>
              <a:rPr lang="en-GB" altLang="en-US" sz="2400" dirty="0"/>
              <a:t>Simply do not want to be involved</a:t>
            </a:r>
          </a:p>
          <a:p>
            <a:pPr>
              <a:lnSpc>
                <a:spcPct val="100000"/>
              </a:lnSpc>
              <a:buClr>
                <a:srgbClr val="33CC33"/>
              </a:buClr>
              <a:buFont typeface="Wingdings" pitchFamily="2" charset="2"/>
              <a:buChar char="Ø"/>
            </a:pPr>
            <a:endParaRPr lang="en-GB" altLang="en-US" sz="2400" dirty="0"/>
          </a:p>
          <a:p>
            <a:pPr>
              <a:lnSpc>
                <a:spcPct val="100000"/>
              </a:lnSpc>
              <a:buClr>
                <a:srgbClr val="33CC33"/>
              </a:buClr>
              <a:buFont typeface="Wingdings" pitchFamily="2" charset="2"/>
              <a:buChar char="Ø"/>
            </a:pPr>
            <a:r>
              <a:rPr lang="en-GB" altLang="en-US" sz="2400" dirty="0"/>
              <a:t>Do not have the information on what to do and     who to contact.</a:t>
            </a:r>
          </a:p>
          <a:p>
            <a:pPr>
              <a:lnSpc>
                <a:spcPct val="100000"/>
              </a:lnSpc>
              <a:buClr>
                <a:srgbClr val="33CC33"/>
              </a:buClr>
              <a:buFont typeface="Wingdings" pitchFamily="2" charset="2"/>
              <a:buChar char="Ø"/>
            </a:pPr>
            <a:endParaRPr lang="en-GB" altLang="en-US" sz="2400" dirty="0"/>
          </a:p>
          <a:p>
            <a:pPr>
              <a:lnSpc>
                <a:spcPct val="100000"/>
              </a:lnSpc>
              <a:buClr>
                <a:srgbClr val="33CC33"/>
              </a:buClr>
              <a:buFont typeface="Wingdings" pitchFamily="2" charset="2"/>
              <a:buChar char="Ø"/>
            </a:pPr>
            <a:r>
              <a:rPr lang="en-GB" altLang="en-US" sz="2400" dirty="0"/>
              <a:t>Fear of making it worse.</a:t>
            </a:r>
            <a:endParaRPr lang="en-GB" altLang="en-US" sz="2000" dirty="0"/>
          </a:p>
          <a:p>
            <a:pPr>
              <a:buClr>
                <a:srgbClr val="33CC33"/>
              </a:buClr>
              <a:buFont typeface="Wingdings" pitchFamily="2" charset="2"/>
              <a:buChar char="Ø"/>
            </a:pPr>
            <a:endParaRPr lang="en-GB" altLang="en-US" sz="2000" dirty="0"/>
          </a:p>
          <a:p>
            <a:pPr>
              <a:buClr>
                <a:srgbClr val="33CC33"/>
              </a:buClr>
              <a:buFont typeface="Wingdings" pitchFamily="2" charset="2"/>
              <a:buChar char="Ø"/>
            </a:pPr>
            <a:endParaRPr lang="en-GB"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400" dirty="0">
                <a:solidFill>
                  <a:schemeClr val="tx1"/>
                </a:solidFill>
                <a:latin typeface="Times New Roman" panose="02020603050405020304" pitchFamily="18" charset="0"/>
                <a:cs typeface="Times New Roman" panose="02020603050405020304" pitchFamily="18" charset="0"/>
              </a:rPr>
              <a:t>The Welsh Context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11292" y="1695450"/>
            <a:ext cx="3830929" cy="4500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4072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260350"/>
            <a:ext cx="9144000" cy="777875"/>
          </a:xfrm>
          <a:noFill/>
        </p:spPr>
        <p:txBody>
          <a:bodyPr lIns="90488" tIns="44450" rIns="90488" bIns="44450"/>
          <a:lstStyle/>
          <a:p>
            <a:pPr algn="ctr" eaLnBrk="1" hangingPunct="1"/>
            <a:r>
              <a:rPr lang="en-GB" altLang="en-US" b="1" dirty="0">
                <a:solidFill>
                  <a:schemeClr val="tx1"/>
                </a:solidFill>
                <a:latin typeface="Times New Roman" panose="02020603050405020304" pitchFamily="18" charset="0"/>
                <a:cs typeface="Times New Roman" panose="02020603050405020304" pitchFamily="18" charset="0"/>
              </a:rPr>
              <a:t>National Framework for S</a:t>
            </a:r>
            <a:r>
              <a:rPr lang="en-GB" altLang="en-US" dirty="0">
                <a:solidFill>
                  <a:schemeClr val="tx1"/>
                </a:solidFill>
                <a:latin typeface="Times New Roman" panose="02020603050405020304" pitchFamily="18" charset="0"/>
                <a:cs typeface="Times New Roman" panose="02020603050405020304" pitchFamily="18" charset="0"/>
              </a:rPr>
              <a:t>afeguarding</a:t>
            </a:r>
            <a:endParaRPr lang="en-GB" altLang="en-US" b="1" dirty="0">
              <a:solidFill>
                <a:schemeClr val="tx1"/>
              </a:solidFill>
              <a:latin typeface="Times New Roman" panose="02020603050405020304" pitchFamily="18" charset="0"/>
              <a:cs typeface="Times New Roman" panose="02020603050405020304" pitchFamily="18" charset="0"/>
            </a:endParaRPr>
          </a:p>
        </p:txBody>
      </p:sp>
      <p:sp>
        <p:nvSpPr>
          <p:cNvPr id="48131" name="Rectangle 3"/>
          <p:cNvSpPr>
            <a:spLocks noChangeArrowheads="1"/>
          </p:cNvSpPr>
          <p:nvPr/>
        </p:nvSpPr>
        <p:spPr bwMode="auto">
          <a:xfrm>
            <a:off x="3276600" y="1125538"/>
            <a:ext cx="2889250" cy="730250"/>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a:t>WG: LEGISLATION</a:t>
            </a:r>
          </a:p>
        </p:txBody>
      </p:sp>
      <p:sp>
        <p:nvSpPr>
          <p:cNvPr id="48132" name="Rectangle 4"/>
          <p:cNvSpPr>
            <a:spLocks noChangeArrowheads="1"/>
          </p:cNvSpPr>
          <p:nvPr/>
        </p:nvSpPr>
        <p:spPr bwMode="auto">
          <a:xfrm>
            <a:off x="2916238" y="2060575"/>
            <a:ext cx="3594100" cy="622300"/>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a:t>GOVERNMENT GUIDANCE</a:t>
            </a:r>
          </a:p>
        </p:txBody>
      </p:sp>
      <p:sp>
        <p:nvSpPr>
          <p:cNvPr id="48133" name="Rectangle 5"/>
          <p:cNvSpPr>
            <a:spLocks noChangeArrowheads="1"/>
          </p:cNvSpPr>
          <p:nvPr/>
        </p:nvSpPr>
        <p:spPr bwMode="auto">
          <a:xfrm>
            <a:off x="683568" y="2852738"/>
            <a:ext cx="7992888" cy="684212"/>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a:t>NATIONAL SAFGUARDING BOARD; PROFESSIONAL STANDARDS,</a:t>
            </a:r>
          </a:p>
          <a:p>
            <a:pPr algn="ctr">
              <a:spcBef>
                <a:spcPct val="0"/>
              </a:spcBef>
              <a:buFontTx/>
              <a:buNone/>
            </a:pPr>
            <a:r>
              <a:rPr lang="en-GB" altLang="en-US" sz="2000" dirty="0"/>
              <a:t>PROCEDURES AND GUIDANCE</a:t>
            </a:r>
          </a:p>
        </p:txBody>
      </p:sp>
      <p:sp>
        <p:nvSpPr>
          <p:cNvPr id="48134" name="Rectangle 6"/>
          <p:cNvSpPr>
            <a:spLocks noChangeArrowheads="1"/>
          </p:cNvSpPr>
          <p:nvPr/>
        </p:nvSpPr>
        <p:spPr bwMode="auto">
          <a:xfrm>
            <a:off x="1331913" y="4941888"/>
            <a:ext cx="6769100" cy="574675"/>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a:t>LOCAL POLICY, PROCEDURES AND GUIDANCE</a:t>
            </a:r>
          </a:p>
        </p:txBody>
      </p:sp>
      <p:sp>
        <p:nvSpPr>
          <p:cNvPr id="48135" name="Rectangle 7"/>
          <p:cNvSpPr>
            <a:spLocks noChangeArrowheads="1"/>
          </p:cNvSpPr>
          <p:nvPr/>
        </p:nvSpPr>
        <p:spPr bwMode="auto">
          <a:xfrm>
            <a:off x="1403350" y="3789363"/>
            <a:ext cx="6553200" cy="935037"/>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a:t>REGIONAL SAFEGUARDING BOARD </a:t>
            </a:r>
          </a:p>
          <a:p>
            <a:pPr algn="ctr">
              <a:spcBef>
                <a:spcPct val="0"/>
              </a:spcBef>
              <a:buFontTx/>
              <a:buNone/>
            </a:pPr>
            <a:r>
              <a:rPr lang="en-GB" altLang="en-US" sz="2000" dirty="0"/>
              <a:t>POLICY, PROCEDURES,GUIDANCE</a:t>
            </a:r>
          </a:p>
        </p:txBody>
      </p:sp>
      <p:sp>
        <p:nvSpPr>
          <p:cNvPr id="48136" name="Line 8"/>
          <p:cNvSpPr>
            <a:spLocks noChangeShapeType="1"/>
          </p:cNvSpPr>
          <p:nvPr/>
        </p:nvSpPr>
        <p:spPr bwMode="auto">
          <a:xfrm>
            <a:off x="4643438" y="1844675"/>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7" name="Line 9"/>
          <p:cNvSpPr>
            <a:spLocks noChangeShapeType="1"/>
          </p:cNvSpPr>
          <p:nvPr/>
        </p:nvSpPr>
        <p:spPr bwMode="auto">
          <a:xfrm>
            <a:off x="4643438" y="2708275"/>
            <a:ext cx="0" cy="144463"/>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8" name="Line 10"/>
          <p:cNvSpPr>
            <a:spLocks noChangeShapeType="1"/>
          </p:cNvSpPr>
          <p:nvPr/>
        </p:nvSpPr>
        <p:spPr bwMode="auto">
          <a:xfrm>
            <a:off x="4643438" y="3573463"/>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9" name="Line 11"/>
          <p:cNvSpPr>
            <a:spLocks noChangeShapeType="1"/>
          </p:cNvSpPr>
          <p:nvPr/>
        </p:nvSpPr>
        <p:spPr bwMode="auto">
          <a:xfrm>
            <a:off x="4643438" y="4724400"/>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0" name="Line 12"/>
          <p:cNvSpPr>
            <a:spLocks noChangeShapeType="1"/>
          </p:cNvSpPr>
          <p:nvPr/>
        </p:nvSpPr>
        <p:spPr bwMode="auto">
          <a:xfrm>
            <a:off x="539552" y="1478076"/>
            <a:ext cx="0" cy="4176712"/>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spd="slow">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1"/>
          </p:nvPr>
        </p:nvSpPr>
        <p:spPr/>
        <p:txBody>
          <a:bodyPr/>
          <a:lstStyle/>
          <a:p>
            <a:pPr>
              <a:defRPr/>
            </a:pPr>
            <a:fld id="{1601EE82-C86F-474F-9F33-B07E378B5005}" type="slidenum">
              <a:rPr lang="en-US" smtClean="0"/>
              <a:pPr>
                <a:defRPr/>
              </a:pPr>
              <a:t>33</a:t>
            </a:fld>
            <a:endParaRPr lang="en-US" dirty="0"/>
          </a:p>
        </p:txBody>
      </p:sp>
      <p:sp>
        <p:nvSpPr>
          <p:cNvPr id="6" name="Footer Placeholder 5"/>
          <p:cNvSpPr>
            <a:spLocks noGrp="1"/>
          </p:cNvSpPr>
          <p:nvPr>
            <p:ph type="ftr" sz="quarter" idx="4294967295"/>
          </p:nvPr>
        </p:nvSpPr>
        <p:spPr/>
        <p:txBody>
          <a:bodyPr/>
          <a:lstStyle/>
          <a:p>
            <a:endParaRPr lang="en-US" dirty="0"/>
          </a:p>
        </p:txBody>
      </p:sp>
      <p:sp>
        <p:nvSpPr>
          <p:cNvPr id="7" name="Title 6"/>
          <p:cNvSpPr>
            <a:spLocks noGrp="1"/>
          </p:cNvSpPr>
          <p:nvPr>
            <p:ph type="title"/>
          </p:nvPr>
        </p:nvSpPr>
        <p:spPr/>
        <p:txBody>
          <a:bodyPr/>
          <a:lstStyle/>
          <a:p>
            <a:r>
              <a:rPr lang="en-GB" sz="4000" dirty="0">
                <a:solidFill>
                  <a:schemeClr val="tx1"/>
                </a:solidFill>
                <a:latin typeface="Times New Roman" panose="02020603050405020304" pitchFamily="18" charset="0"/>
                <a:cs typeface="Times New Roman" panose="02020603050405020304" pitchFamily="18" charset="0"/>
              </a:rPr>
              <a:t>Legislation</a:t>
            </a:r>
          </a:p>
        </p:txBody>
      </p:sp>
      <p:pic>
        <p:nvPicPr>
          <p:cNvPr id="12" name="Content Placeholder 1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846" y="1628800"/>
            <a:ext cx="4783570" cy="4392488"/>
          </a:xfrm>
        </p:spPr>
      </p:pic>
      <p:sp>
        <p:nvSpPr>
          <p:cNvPr id="13" name="TextBox 12"/>
          <p:cNvSpPr txBox="1"/>
          <p:nvPr/>
        </p:nvSpPr>
        <p:spPr>
          <a:xfrm>
            <a:off x="34798" y="1137347"/>
            <a:ext cx="4952651" cy="369332"/>
          </a:xfrm>
          <a:prstGeom prst="rect">
            <a:avLst/>
          </a:prstGeom>
          <a:noFill/>
        </p:spPr>
        <p:txBody>
          <a:bodyPr wrap="square" rtlCol="0">
            <a:spAutoFit/>
          </a:bodyPr>
          <a:lstStyle/>
          <a:p>
            <a:r>
              <a:rPr lang="en-GB" b="1" dirty="0"/>
              <a:t>Social Services Well Being Act (Wales) 2014</a:t>
            </a:r>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7" y="1772816"/>
            <a:ext cx="3456063" cy="39604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7768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000" dirty="0">
                <a:solidFill>
                  <a:schemeClr val="tx1"/>
                </a:solidFill>
                <a:latin typeface="Times New Roman" panose="02020603050405020304" pitchFamily="18" charset="0"/>
                <a:cs typeface="Times New Roman" panose="02020603050405020304" pitchFamily="18" charset="0"/>
              </a:rPr>
              <a:t>Guidance and Procedures:</a:t>
            </a:r>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642" y="1304546"/>
            <a:ext cx="3305944" cy="4686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355976" y="1304546"/>
            <a:ext cx="3816424" cy="486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92675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034" y="1628800"/>
            <a:ext cx="8602662" cy="4537050"/>
          </a:xfrm>
        </p:spPr>
        <p: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Children’s Act 1989</a:t>
            </a: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Children’s Act 2004</a:t>
            </a: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Social Services Well Being Act (Wales) 2014 – SSWBA</a:t>
            </a: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Safeguarding Children: Working together under the Act 2004</a:t>
            </a: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All Wales Child Protection Procedures 2008 – AWCPP</a:t>
            </a: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Protocols under the AWCPP – Child Sexual Exploitation; Sexually Harmful Behaviour; Missing Children; Female Genital Mutilation; protection of children using ICT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Slide Number Placeholder 2"/>
          <p:cNvSpPr>
            <a:spLocks noGrp="1"/>
          </p:cNvSpPr>
          <p:nvPr>
            <p:ph type="sldNum" sz="quarter" idx="11"/>
          </p:nvPr>
        </p:nvSpPr>
        <p:spPr/>
        <p:txBody>
          <a:bodyPr/>
          <a:lstStyle/>
          <a:p>
            <a:pPr>
              <a:defRPr/>
            </a:pPr>
            <a:fld id="{A862DA52-9B4A-4FC2-BFEF-9755C46DAB94}" type="slidenum">
              <a:rPr lang="en-US" smtClean="0"/>
              <a:pPr>
                <a:defRPr/>
              </a:pPr>
              <a:t>35</a:t>
            </a:fld>
            <a:endParaRPr lang="en-US" dirty="0"/>
          </a:p>
        </p:txBody>
      </p:sp>
      <p:sp>
        <p:nvSpPr>
          <p:cNvPr id="4" name="Footer Placeholder 3"/>
          <p:cNvSpPr>
            <a:spLocks noGrp="1"/>
          </p:cNvSpPr>
          <p:nvPr>
            <p:ph type="ftr" sz="quarter" idx="4294967295"/>
          </p:nvPr>
        </p:nvSpPr>
        <p:spPr/>
        <p:txBody>
          <a:bodyPr/>
          <a:lstStyle/>
          <a:p>
            <a:endParaRPr lang="en-US" dirty="0"/>
          </a:p>
        </p:txBody>
      </p:sp>
      <p:sp>
        <p:nvSpPr>
          <p:cNvPr id="5" name="Title 4"/>
          <p:cNvSpPr>
            <a:spLocks noGrp="1"/>
          </p:cNvSpPr>
          <p:nvPr>
            <p:ph type="title"/>
          </p:nvPr>
        </p:nvSpPr>
        <p:spPr>
          <a:xfrm>
            <a:off x="226642" y="222250"/>
            <a:ext cx="8593508" cy="1046510"/>
          </a:xfrm>
        </p:spPr>
        <p:txBody>
          <a:bodyPr/>
          <a:lstStyle/>
          <a:p>
            <a:r>
              <a:rPr lang="en-GB" dirty="0">
                <a:solidFill>
                  <a:schemeClr val="tx1"/>
                </a:solidFill>
                <a:latin typeface="Times New Roman" panose="02020603050405020304" pitchFamily="18" charset="0"/>
                <a:cs typeface="Times New Roman" panose="02020603050405020304" pitchFamily="18" charset="0"/>
              </a:rPr>
              <a:t>List of Key Legislation and Guidance</a:t>
            </a:r>
          </a:p>
        </p:txBody>
      </p:sp>
    </p:spTree>
    <p:extLst>
      <p:ext uri="{BB962C8B-B14F-4D97-AF65-F5344CB8AC3E}">
        <p14:creationId xmlns:p14="http://schemas.microsoft.com/office/powerpoint/2010/main" val="32927475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dirty="0"/>
            </a:br>
            <a:br>
              <a:rPr lang="en-US" dirty="0"/>
            </a:br>
            <a:br>
              <a:rPr lang="en-US" dirty="0"/>
            </a:br>
            <a:r>
              <a:rPr lang="en-US" sz="5400" dirty="0">
                <a:solidFill>
                  <a:schemeClr val="tx1"/>
                </a:solidFill>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165621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94" y="404664"/>
            <a:ext cx="4854202" cy="5544616"/>
          </a:xfrm>
        </p:spPr>
        <p:txBody>
          <a:bodyPr/>
          <a:lstStyle/>
          <a:p>
            <a:pPr algn="ctr"/>
            <a:br>
              <a:rPr lang="en-US" dirty="0"/>
            </a:br>
            <a:br>
              <a:rPr lang="en-US" dirty="0"/>
            </a:br>
            <a:br>
              <a:rPr lang="en-US" dirty="0"/>
            </a:br>
            <a:br>
              <a:rPr lang="en-US" dirty="0"/>
            </a:br>
            <a:r>
              <a:rPr lang="en-US" sz="6000"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518912729"/>
      </p:ext>
    </p:extLst>
  </p:cSld>
  <p:clrMapOvr>
    <a:masterClrMapping/>
  </p:clrMapOvr>
</p:sld>
</file>

<file path=ppt/theme/theme1.xml><?xml version="1.0" encoding="utf-8"?>
<a:theme xmlns:a="http://schemas.openxmlformats.org/drawingml/2006/main" name="NSPCC_PPT_template_gf104360">
  <a:themeElements>
    <a:clrScheme name="Custom 20">
      <a:dk1>
        <a:srgbClr val="000000"/>
      </a:dk1>
      <a:lt1>
        <a:srgbClr val="FFFFFF"/>
      </a:lt1>
      <a:dk2>
        <a:srgbClr val="A8D5D7"/>
      </a:dk2>
      <a:lt2>
        <a:srgbClr val="1A9330"/>
      </a:lt2>
      <a:accent1>
        <a:srgbClr val="F2A6C8"/>
      </a:accent1>
      <a:accent2>
        <a:srgbClr val="FABD2F"/>
      </a:accent2>
      <a:accent3>
        <a:srgbClr val="CFBDEB"/>
      </a:accent3>
      <a:accent4>
        <a:srgbClr val="F05DA2"/>
      </a:accent4>
      <a:accent5>
        <a:srgbClr val="4799C3"/>
      </a:accent5>
      <a:accent6>
        <a:srgbClr val="E74C1B"/>
      </a:accent6>
      <a:hlink>
        <a:srgbClr val="045370"/>
      </a:hlink>
      <a:folHlink>
        <a:srgbClr val="58275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5C6ACC5A7DB51419AF1E62C81D5FCC9" ma:contentTypeVersion="1" ma:contentTypeDescription="Create a new document." ma:contentTypeScope="" ma:versionID="e262bd2f44b152e10f08a06e3a3d2a0f">
  <xsd:schema xmlns:xsd="http://www.w3.org/2001/XMLSchema" xmlns:p="http://schemas.microsoft.com/office/2006/metadata/properties" xmlns:ns1="http://schemas.microsoft.com/sharepoint/v3" targetNamespace="http://schemas.microsoft.com/office/2006/metadata/properties" ma:root="true" ma:fieldsID="ddb0c952b897a810c8a4e377cff6bff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6FDCD115-7C35-49B2-8A3B-02D80F8992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5F4286B7-CB85-4002-9253-EAE9771E3189}">
  <ds:schemaRefs>
    <ds:schemaRef ds:uri="http://schemas.microsoft.com/sharepoint/v3/contenttype/forms"/>
  </ds:schemaRefs>
</ds:datastoreItem>
</file>

<file path=customXml/itemProps3.xml><?xml version="1.0" encoding="utf-8"?>
<ds:datastoreItem xmlns:ds="http://schemas.openxmlformats.org/officeDocument/2006/customXml" ds:itemID="{35EB90C6-3EFB-48B0-BB55-705C67E3F1ED}">
  <ds:schemaRefs>
    <ds:schemaRef ds:uri="http://www.w3.org/XML/1998/namespace"/>
    <ds:schemaRef ds:uri="http://schemas.openxmlformats.org/package/2006/metadata/core-properties"/>
    <ds:schemaRef ds:uri="http://schemas.microsoft.com/sharepoint/v3"/>
    <ds:schemaRef ds:uri="http://schemas.microsoft.com/office/2006/metadata/properties"/>
    <ds:schemaRef ds:uri="http://schemas.microsoft.com/office/2006/documentManagement/types"/>
    <ds:schemaRef ds:uri="http://purl.org/dc/elements/1.1/"/>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TotalTime>
  <Words>1875</Words>
  <Application>Microsoft Office PowerPoint</Application>
  <PresentationFormat>On-screen Show (4:3)</PresentationFormat>
  <Paragraphs>324</Paragraphs>
  <Slides>37</Slides>
  <Notes>19</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vt:lpstr>
      <vt:lpstr>Arial Narrow</vt:lpstr>
      <vt:lpstr>Calibri</vt:lpstr>
      <vt:lpstr>Lucida Grande</vt:lpstr>
      <vt:lpstr>NSPCC-Headline</vt:lpstr>
      <vt:lpstr>NSPCC-Light</vt:lpstr>
      <vt:lpstr>Times New Roman</vt:lpstr>
      <vt:lpstr>Verdana</vt:lpstr>
      <vt:lpstr>Wingdings</vt:lpstr>
      <vt:lpstr>NSPCC_PPT_template_gf104360</vt:lpstr>
      <vt:lpstr>Safeguarding Children &amp; Young People</vt:lpstr>
      <vt:lpstr>Definition of A Child</vt:lpstr>
      <vt:lpstr>What is Safeguarding?</vt:lpstr>
      <vt:lpstr>What is the difference between child protection and safeguarding?</vt:lpstr>
      <vt:lpstr>Children Act 1989</vt:lpstr>
      <vt:lpstr>Definition of Harm</vt:lpstr>
      <vt:lpstr>  Child in Need</vt:lpstr>
      <vt:lpstr>What is Abuse and Neglect?</vt:lpstr>
      <vt:lpstr>Categories of Child Abuse</vt:lpstr>
      <vt:lpstr>Physical Abuse</vt:lpstr>
      <vt:lpstr>Sexual Abuse</vt:lpstr>
      <vt:lpstr>Emotional Abuse </vt:lpstr>
      <vt:lpstr>Emotional Abuse (Cont.)</vt:lpstr>
      <vt:lpstr>What’s the difference between emotional abuse and neglect?</vt:lpstr>
      <vt:lpstr>Neglect</vt:lpstr>
      <vt:lpstr>Neglect (Cont.)</vt:lpstr>
      <vt:lpstr>Child Sexual Exploitation CSE</vt:lpstr>
      <vt:lpstr>Sexual exploitation online</vt:lpstr>
      <vt:lpstr>Sending and receiving indecent images via social media</vt:lpstr>
      <vt:lpstr>Children with Disabilities</vt:lpstr>
      <vt:lpstr>PowerPoint Presentation</vt:lpstr>
      <vt:lpstr>Risk Factors for the Child with Disabilities</vt:lpstr>
      <vt:lpstr>PowerPoint Presentation</vt:lpstr>
      <vt:lpstr>PowerPoint Presentation</vt:lpstr>
      <vt:lpstr>Roles and Responsibilities (Children) </vt:lpstr>
      <vt:lpstr>Roles and Responsibilities….</vt:lpstr>
      <vt:lpstr>Working Together to Safeguard Children: “The Jigsaw”</vt:lpstr>
      <vt:lpstr>  What stops children from telling if they are or have been abused? </vt:lpstr>
      <vt:lpstr>What stops adults (staff, volunteers, parents/carers) reporting? </vt:lpstr>
      <vt:lpstr>Barriers to adults reporting continued</vt:lpstr>
      <vt:lpstr>The Welsh Context</vt:lpstr>
      <vt:lpstr>National Framework for Safeguarding</vt:lpstr>
      <vt:lpstr>Legislation</vt:lpstr>
      <vt:lpstr>Guidance and Procedures:</vt:lpstr>
      <vt:lpstr>List of Key Legislation and Guidance</vt:lpstr>
      <vt:lpstr>   Questions</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Joanna</dc:creator>
  <cp:lastModifiedBy>Joanna</cp:lastModifiedBy>
  <cp:revision>5</cp:revision>
  <dcterms:created xsi:type="dcterms:W3CDTF">2019-09-29T22:42:37Z</dcterms:created>
  <dcterms:modified xsi:type="dcterms:W3CDTF">2019-09-29T22:46:31Z</dcterms:modified>
</cp:coreProperties>
</file>