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930" y="4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D94560-09C2-4014-9380-2236C1F4A8CA}" type="datetimeFigureOut">
              <a:rPr lang="en-GB" smtClean="0"/>
              <a:t>01/10/2020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3D43DD-DF33-4A90-9D71-48FCF8649A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3859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  <a:cs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itchFamily="18" charset="0"/>
                <a:ea typeface="Arial" charset="0"/>
                <a:cs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itchFamily="18" charset="0"/>
                <a:ea typeface="Arial" charset="0"/>
                <a:cs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itchFamily="18" charset="0"/>
                <a:ea typeface="Arial" charset="0"/>
                <a:cs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itchFamily="18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itchFamily="18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itchFamily="18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itchFamily="18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itchFamily="18" charset="0"/>
                <a:ea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E73025BE-08C3-4861-904D-45DAEE8CE7B5}" type="slidenum">
              <a:rPr kumimoji="0" lang="en-GB" altLang="en-US" smtClean="0"/>
              <a:pPr eaLnBrk="1" hangingPunct="1">
                <a:spcBef>
                  <a:spcPct val="0"/>
                </a:spcBef>
              </a:pPr>
              <a:t>4</a:t>
            </a:fld>
            <a:endParaRPr kumimoji="0" lang="en-GB" altLang="en-US" smtClean="0"/>
          </a:p>
        </p:txBody>
      </p:sp>
      <p:sp>
        <p:nvSpPr>
          <p:cNvPr id="460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  <a:cs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itchFamily="18" charset="0"/>
                <a:ea typeface="Arial" charset="0"/>
                <a:cs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itchFamily="18" charset="0"/>
                <a:ea typeface="Arial" charset="0"/>
                <a:cs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itchFamily="18" charset="0"/>
                <a:ea typeface="Arial" charset="0"/>
                <a:cs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itchFamily="18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itchFamily="18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itchFamily="18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itchFamily="18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itchFamily="18" charset="0"/>
                <a:ea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34630B26-F8D3-45CC-946E-236CB17AF7FD}" type="slidenum">
              <a:rPr kumimoji="0" lang="en-GB" altLang="en-US" smtClean="0"/>
              <a:pPr eaLnBrk="1" hangingPunct="1">
                <a:spcBef>
                  <a:spcPct val="0"/>
                </a:spcBef>
              </a:pPr>
              <a:t>7</a:t>
            </a:fld>
            <a:endParaRPr kumimoji="0" lang="en-GB" altLang="en-US" smtClean="0"/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  <a:cs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itchFamily="18" charset="0"/>
                <a:ea typeface="Arial" charset="0"/>
                <a:cs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itchFamily="18" charset="0"/>
                <a:ea typeface="Arial" charset="0"/>
                <a:cs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itchFamily="18" charset="0"/>
                <a:ea typeface="Arial" charset="0"/>
                <a:cs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itchFamily="18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itchFamily="18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itchFamily="18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itchFamily="18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itchFamily="18" charset="0"/>
                <a:ea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B49D2F3D-05F6-4530-934D-DF5B3E806D4C}" type="slidenum">
              <a:rPr kumimoji="0" lang="en-GB" altLang="en-US" smtClean="0"/>
              <a:pPr eaLnBrk="1" hangingPunct="1">
                <a:spcBef>
                  <a:spcPct val="0"/>
                </a:spcBef>
              </a:pPr>
              <a:t>8</a:t>
            </a:fld>
            <a:endParaRPr kumimoji="0" lang="en-GB" altLang="en-US" smtClean="0"/>
          </a:p>
        </p:txBody>
      </p:sp>
      <p:sp>
        <p:nvSpPr>
          <p:cNvPr id="481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E3006-EAAA-41D8-8301-35C3AD3241CF}" type="datetimeFigureOut">
              <a:rPr lang="en-GB" smtClean="0"/>
              <a:t>01/10/2020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4CC41-CDBB-44BC-BECF-A76E589B6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23096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E3006-EAAA-41D8-8301-35C3AD3241CF}" type="datetimeFigureOut">
              <a:rPr lang="en-GB" smtClean="0"/>
              <a:t>01/10/2020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4CC41-CDBB-44BC-BECF-A76E589B6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67419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E3006-EAAA-41D8-8301-35C3AD3241CF}" type="datetimeFigureOut">
              <a:rPr lang="en-GB" smtClean="0"/>
              <a:t>01/10/2020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4CC41-CDBB-44BC-BECF-A76E589B6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99087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E3006-EAAA-41D8-8301-35C3AD3241CF}" type="datetimeFigureOut">
              <a:rPr lang="en-GB" smtClean="0"/>
              <a:t>01/10/2020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4CC41-CDBB-44BC-BECF-A76E589B6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45471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E3006-EAAA-41D8-8301-35C3AD3241CF}" type="datetimeFigureOut">
              <a:rPr lang="en-GB" smtClean="0"/>
              <a:t>01/10/2020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4CC41-CDBB-44BC-BECF-A76E589B6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01642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E3006-EAAA-41D8-8301-35C3AD3241CF}" type="datetimeFigureOut">
              <a:rPr lang="en-GB" smtClean="0"/>
              <a:t>01/10/2020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4CC41-CDBB-44BC-BECF-A76E589B6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73040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E3006-EAAA-41D8-8301-35C3AD3241CF}" type="datetimeFigureOut">
              <a:rPr lang="en-GB" smtClean="0"/>
              <a:t>01/10/2020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4CC41-CDBB-44BC-BECF-A76E589B6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08851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E3006-EAAA-41D8-8301-35C3AD3241CF}" type="datetimeFigureOut">
              <a:rPr lang="en-GB" smtClean="0"/>
              <a:t>01/10/2020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4CC41-CDBB-44BC-BECF-A76E589B6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75441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E3006-EAAA-41D8-8301-35C3AD3241CF}" type="datetimeFigureOut">
              <a:rPr lang="en-GB" smtClean="0"/>
              <a:t>01/10/2020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4CC41-CDBB-44BC-BECF-A76E589B6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70557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E3006-EAAA-41D8-8301-35C3AD3241CF}" type="datetimeFigureOut">
              <a:rPr lang="en-GB" smtClean="0"/>
              <a:t>01/10/2020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4CC41-CDBB-44BC-BECF-A76E589B6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15199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E3006-EAAA-41D8-8301-35C3AD3241CF}" type="datetimeFigureOut">
              <a:rPr lang="en-GB" smtClean="0"/>
              <a:t>01/10/2020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4CC41-CDBB-44BC-BECF-A76E589B6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6255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EE3006-EAAA-41D8-8301-35C3AD3241CF}" type="datetimeFigureOut">
              <a:rPr lang="en-GB" smtClean="0"/>
              <a:t>01/10/2020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54CC41-CDBB-44BC-BECF-A76E589B6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87321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smtClean="0"/>
              <a:t>Managing and conducting your research</a:t>
            </a:r>
          </a:p>
        </p:txBody>
      </p:sp>
      <p:sp>
        <p:nvSpPr>
          <p:cNvPr id="2355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Calibri" pitchFamily="34" charset="0"/>
              <a:buAutoNum type="arabicPeriod"/>
            </a:pPr>
            <a:r>
              <a:rPr lang="en-GB" altLang="en-US" sz="2400" smtClean="0">
                <a:solidFill>
                  <a:srgbClr val="0070C0"/>
                </a:solidFill>
              </a:rPr>
              <a:t>Determining the area or research and research question.</a:t>
            </a:r>
          </a:p>
          <a:p>
            <a:pPr marL="457200" indent="-457200">
              <a:buFont typeface="Calibri" pitchFamily="34" charset="0"/>
              <a:buAutoNum type="arabicPeriod"/>
            </a:pPr>
            <a:r>
              <a:rPr lang="en-GB" altLang="en-US" sz="2400" smtClean="0">
                <a:solidFill>
                  <a:srgbClr val="0070C0"/>
                </a:solidFill>
              </a:rPr>
              <a:t>Reading, reading and reading other research </a:t>
            </a:r>
          </a:p>
          <a:p>
            <a:pPr marL="457200" indent="-457200">
              <a:buFont typeface="Calibri" pitchFamily="34" charset="0"/>
              <a:buAutoNum type="arabicPeriod"/>
            </a:pPr>
            <a:r>
              <a:rPr lang="en-GB" altLang="en-US" sz="2400" smtClean="0">
                <a:solidFill>
                  <a:srgbClr val="0070C0"/>
                </a:solidFill>
              </a:rPr>
              <a:t>Research question and research population</a:t>
            </a:r>
          </a:p>
          <a:p>
            <a:pPr marL="457200" indent="-457200">
              <a:buFont typeface="Calibri" pitchFamily="34" charset="0"/>
              <a:buAutoNum type="arabicPeriod"/>
            </a:pPr>
            <a:r>
              <a:rPr lang="en-GB" altLang="en-US" sz="2400" smtClean="0">
                <a:solidFill>
                  <a:srgbClr val="0070C0"/>
                </a:solidFill>
              </a:rPr>
              <a:t>Determining research method, Determining exact methods of information collecting.</a:t>
            </a:r>
          </a:p>
          <a:p>
            <a:pPr marL="457200" indent="-457200">
              <a:buFont typeface="Calibri" pitchFamily="34" charset="0"/>
              <a:buAutoNum type="arabicPeriod"/>
            </a:pPr>
            <a:r>
              <a:rPr lang="en-GB" altLang="en-US" sz="2400" smtClean="0">
                <a:solidFill>
                  <a:srgbClr val="0070C0"/>
                </a:solidFill>
              </a:rPr>
              <a:t>Collecting your information</a:t>
            </a:r>
          </a:p>
          <a:p>
            <a:pPr marL="457200" indent="-457200">
              <a:buFont typeface="Calibri" pitchFamily="34" charset="0"/>
              <a:buAutoNum type="arabicPeriod"/>
            </a:pPr>
            <a:r>
              <a:rPr lang="en-GB" altLang="en-US" sz="2400" smtClean="0">
                <a:solidFill>
                  <a:srgbClr val="0070C0"/>
                </a:solidFill>
              </a:rPr>
              <a:t>Analysing your information</a:t>
            </a:r>
          </a:p>
          <a:p>
            <a:pPr marL="457200" indent="-457200">
              <a:buFont typeface="Calibri" pitchFamily="34" charset="0"/>
              <a:buAutoNum type="arabicPeriod"/>
            </a:pPr>
            <a:r>
              <a:rPr lang="en-GB" altLang="en-US" sz="2400" smtClean="0">
                <a:solidFill>
                  <a:srgbClr val="0070C0"/>
                </a:solidFill>
              </a:rPr>
              <a:t>Reporting your information</a:t>
            </a:r>
          </a:p>
          <a:p>
            <a:pPr marL="457200" indent="-457200">
              <a:buFont typeface="Calibri" pitchFamily="34" charset="0"/>
              <a:buAutoNum type="arabicPeriod"/>
            </a:pPr>
            <a:r>
              <a:rPr lang="en-GB" altLang="en-US" sz="2400" smtClean="0">
                <a:solidFill>
                  <a:srgbClr val="0070C0"/>
                </a:solidFill>
              </a:rPr>
              <a:t>Deducting practical and applied outcome from your study</a:t>
            </a:r>
          </a:p>
          <a:p>
            <a:pPr marL="457200" indent="-457200">
              <a:buFont typeface="Calibri" pitchFamily="34" charset="0"/>
              <a:buAutoNum type="arabicPeriod"/>
            </a:pPr>
            <a:r>
              <a:rPr lang="en-GB" altLang="en-US" sz="2400" smtClean="0">
                <a:solidFill>
                  <a:srgbClr val="0070C0"/>
                </a:solidFill>
              </a:rPr>
              <a:t>Writing the research paper.</a:t>
            </a:r>
          </a:p>
        </p:txBody>
      </p:sp>
    </p:spTree>
    <p:extLst>
      <p:ext uri="{BB962C8B-B14F-4D97-AF65-F5344CB8AC3E}">
        <p14:creationId xmlns:p14="http://schemas.microsoft.com/office/powerpoint/2010/main" val="35813333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Generating research ideas</a:t>
            </a:r>
            <a:endParaRPr lang="en-US" altLang="en-US" smtClean="0"/>
          </a:p>
        </p:txBody>
      </p:sp>
      <p:sp>
        <p:nvSpPr>
          <p:cNvPr id="2150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GB" altLang="en-US" dirty="0" smtClean="0">
              <a:ea typeface="ＭＳ Ｐゴシック" pitchFamily="34" charset="-128"/>
            </a:endParaRPr>
          </a:p>
          <a:p>
            <a:pPr marL="0" indent="0" algn="ctr" eaLnBrk="1" hangingPunct="1">
              <a:buFont typeface="Arial" charset="0"/>
              <a:buNone/>
              <a:defRPr/>
            </a:pPr>
            <a:r>
              <a:rPr lang="en-GB" altLang="en-US" dirty="0" smtClean="0">
                <a:solidFill>
                  <a:srgbClr val="7030A0"/>
                </a:solidFill>
                <a:ea typeface="ＭＳ Ｐゴシック" pitchFamily="34" charset="-128"/>
              </a:rPr>
              <a:t>Where should /could this come from?</a:t>
            </a:r>
          </a:p>
          <a:p>
            <a:pPr eaLnBrk="1" hangingPunct="1">
              <a:defRPr/>
            </a:pPr>
            <a:endParaRPr lang="en-GB" altLang="en-US" dirty="0" smtClean="0">
              <a:ea typeface="ＭＳ Ｐゴシック" pitchFamily="34" charset="-128"/>
            </a:endParaRPr>
          </a:p>
          <a:p>
            <a:pPr marL="857250" lvl="1" indent="-457200" eaLnBrk="1" hangingPunct="1">
              <a:buFont typeface="Arial" panose="020B0604020202020204" pitchFamily="34" charset="0"/>
              <a:buChar char="•"/>
              <a:defRPr/>
            </a:pPr>
            <a:r>
              <a:rPr lang="en-US" altLang="en-US" dirty="0" smtClean="0">
                <a:ea typeface="ＭＳ Ｐゴシック" pitchFamily="34" charset="-128"/>
              </a:rPr>
              <a:t>Y</a:t>
            </a:r>
            <a:r>
              <a:rPr lang="en-GB" altLang="en-US" dirty="0" smtClean="0">
                <a:ea typeface="ＭＳ Ｐゴシック" pitchFamily="34" charset="-128"/>
              </a:rPr>
              <a:t>our interests</a:t>
            </a:r>
          </a:p>
          <a:p>
            <a:pPr marL="857250" lvl="1" indent="-457200" eaLnBrk="1" hangingPunct="1">
              <a:buFont typeface="Arial" panose="020B0604020202020204" pitchFamily="34" charset="0"/>
              <a:buChar char="•"/>
              <a:defRPr/>
            </a:pPr>
            <a:r>
              <a:rPr lang="en-GB" altLang="en-US" dirty="0" smtClean="0">
                <a:ea typeface="ＭＳ Ｐゴシック" pitchFamily="34" charset="-128"/>
              </a:rPr>
              <a:t>Public literature</a:t>
            </a:r>
          </a:p>
          <a:p>
            <a:pPr marL="857250" lvl="1" indent="-457200" eaLnBrk="1" hangingPunct="1">
              <a:buFont typeface="Arial" panose="020B0604020202020204" pitchFamily="34" charset="0"/>
              <a:buChar char="•"/>
              <a:defRPr/>
            </a:pPr>
            <a:r>
              <a:rPr lang="en-GB" altLang="en-US" dirty="0" smtClean="0">
                <a:ea typeface="ＭＳ Ｐゴシック" pitchFamily="34" charset="-128"/>
              </a:rPr>
              <a:t>Research</a:t>
            </a:r>
          </a:p>
          <a:p>
            <a:pPr marL="857250" lvl="1" indent="-457200" eaLnBrk="1" hangingPunct="1">
              <a:buFont typeface="Arial" panose="020B0604020202020204" pitchFamily="34" charset="0"/>
              <a:buChar char="•"/>
              <a:defRPr/>
            </a:pPr>
            <a:r>
              <a:rPr lang="en-GB" altLang="en-US" dirty="0" smtClean="0">
                <a:ea typeface="ＭＳ Ｐゴシック" pitchFamily="34" charset="-128"/>
              </a:rPr>
              <a:t>Specific topic and issues</a:t>
            </a:r>
            <a:endParaRPr lang="en-US" altLang="en-US" dirty="0">
              <a:ea typeface="ＭＳ Ｐゴシック" pitchFamily="34" charset="-128"/>
            </a:endParaRPr>
          </a:p>
          <a:p>
            <a:pPr marL="857250" lvl="1" indent="-457200" eaLnBrk="1" hangingPunct="1">
              <a:buFont typeface="Arial" panose="020B0604020202020204" pitchFamily="34" charset="0"/>
              <a:buChar char="•"/>
              <a:defRPr/>
            </a:pPr>
            <a:r>
              <a:rPr lang="en-US" altLang="en-US" dirty="0" smtClean="0">
                <a:ea typeface="ＭＳ Ｐゴシック" pitchFamily="34" charset="-128"/>
              </a:rPr>
              <a:t>Directed by outside bodies / </a:t>
            </a:r>
            <a:r>
              <a:rPr lang="en-US" altLang="en-US" dirty="0" err="1" smtClean="0">
                <a:ea typeface="ＭＳ Ｐゴシック" pitchFamily="34" charset="-128"/>
              </a:rPr>
              <a:t>organisations</a:t>
            </a:r>
            <a:endParaRPr lang="en-US" altLang="en-US" dirty="0" smtClean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8756231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260350"/>
            <a:ext cx="8229600" cy="11430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>
                <a:ea typeface="+mj-ea"/>
              </a:rPr>
              <a:t>Introduction </a:t>
            </a:r>
            <a:r>
              <a:rPr lang="en-GB" sz="4000" dirty="0" smtClean="0">
                <a:ea typeface="+mj-ea"/>
              </a:rPr>
              <a:t>for </a:t>
            </a:r>
            <a:r>
              <a:rPr lang="en-GB" sz="4000" dirty="0">
                <a:ea typeface="+mj-ea"/>
              </a:rPr>
              <a:t>proposed study 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539750" y="1700213"/>
            <a:ext cx="8229600" cy="4752975"/>
          </a:xfrm>
        </p:spPr>
        <p:txBody>
          <a:bodyPr/>
          <a:lstStyle/>
          <a:p>
            <a:pPr algn="ctr" eaLnBrk="1" hangingPunct="1">
              <a:buFont typeface="Arial" charset="0"/>
              <a:buNone/>
            </a:pPr>
            <a:r>
              <a:rPr lang="en-GB" altLang="en-US" smtClean="0">
                <a:solidFill>
                  <a:srgbClr val="7030A0"/>
                </a:solidFill>
              </a:rPr>
              <a:t>Where your question has come from &amp; Why?</a:t>
            </a:r>
          </a:p>
          <a:p>
            <a:pPr eaLnBrk="1" hangingPunct="1">
              <a:buFont typeface="Arial" charset="0"/>
              <a:buNone/>
            </a:pPr>
            <a:endParaRPr lang="en-GB" altLang="en-US" smtClean="0"/>
          </a:p>
          <a:p>
            <a:pPr algn="ctr" eaLnBrk="1" hangingPunct="1">
              <a:buFont typeface="Wingdings" pitchFamily="2" charset="2"/>
              <a:buNone/>
            </a:pPr>
            <a:r>
              <a:rPr lang="en-GB" altLang="en-US" smtClean="0">
                <a:solidFill>
                  <a:srgbClr val="FF0000"/>
                </a:solidFill>
              </a:rPr>
              <a:t>Use relevant and appropriate evidence / literature to justify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mtClean="0"/>
          </a:p>
          <a:p>
            <a:pPr algn="ctr" eaLnBrk="1" hangingPunct="1">
              <a:buFont typeface="Wingdings" pitchFamily="2" charset="2"/>
              <a:buNone/>
            </a:pPr>
            <a:r>
              <a:rPr lang="en-GB" altLang="en-US" smtClean="0">
                <a:solidFill>
                  <a:srgbClr val="0070C0"/>
                </a:solidFill>
              </a:rPr>
              <a:t>What do you hope to fine out?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mtClean="0"/>
          </a:p>
          <a:p>
            <a:pPr algn="ctr" eaLnBrk="1" hangingPunct="1">
              <a:buFont typeface="Wingdings" pitchFamily="2" charset="2"/>
              <a:buNone/>
            </a:pPr>
            <a:r>
              <a:rPr lang="en-GB" altLang="en-US" smtClean="0"/>
              <a:t>How is this information useful?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mtClean="0"/>
          </a:p>
        </p:txBody>
      </p:sp>
      <p:sp>
        <p:nvSpPr>
          <p:cNvPr id="4" name="Down Arrow 3"/>
          <p:cNvSpPr/>
          <p:nvPr/>
        </p:nvSpPr>
        <p:spPr>
          <a:xfrm>
            <a:off x="4211638" y="2205038"/>
            <a:ext cx="431800" cy="719137"/>
          </a:xfrm>
          <a:prstGeom prst="down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5" name="Down Arrow 4"/>
          <p:cNvSpPr/>
          <p:nvPr/>
        </p:nvSpPr>
        <p:spPr>
          <a:xfrm>
            <a:off x="4211638" y="4005263"/>
            <a:ext cx="431800" cy="719137"/>
          </a:xfrm>
          <a:prstGeom prst="down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6" name="Down Arrow 5"/>
          <p:cNvSpPr/>
          <p:nvPr/>
        </p:nvSpPr>
        <p:spPr>
          <a:xfrm>
            <a:off x="4211638" y="5157788"/>
            <a:ext cx="431800" cy="719137"/>
          </a:xfrm>
          <a:prstGeom prst="down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29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Rationale</a:t>
            </a:r>
            <a:endParaRPr lang="en-US" altLang="en-US" smtClean="0"/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1341438"/>
            <a:ext cx="8229600" cy="5040312"/>
          </a:xfrm>
        </p:spPr>
        <p:txBody>
          <a:bodyPr/>
          <a:lstStyle/>
          <a:p>
            <a:pPr eaLnBrk="1" hangingPunct="1"/>
            <a:r>
              <a:rPr lang="en-GB" altLang="en-US" smtClean="0"/>
              <a:t>Is it clear why your project needs to be carried out? </a:t>
            </a:r>
          </a:p>
          <a:p>
            <a:pPr eaLnBrk="1" hangingPunct="1"/>
            <a:r>
              <a:rPr lang="en-GB" altLang="en-US" smtClean="0"/>
              <a:t>Is it evident why it is important / will add to current research?</a:t>
            </a:r>
          </a:p>
          <a:p>
            <a:pPr eaLnBrk="1" hangingPunct="1"/>
            <a:r>
              <a:rPr lang="en-GB" altLang="en-US" smtClean="0"/>
              <a:t>Who will the results of each study be useful for?</a:t>
            </a:r>
          </a:p>
          <a:p>
            <a:pPr eaLnBrk="1" hangingPunct="1"/>
            <a:r>
              <a:rPr lang="en-GB" altLang="en-US" smtClean="0"/>
              <a:t>Can you think of anyone else who has not been considered that the results may be useful for? 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mtClean="0"/>
          </a:p>
          <a:p>
            <a:pPr eaLnBrk="1" hangingPunct="1"/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65439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312738" y="333375"/>
            <a:ext cx="8229600" cy="114300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>
                <a:ea typeface="+mj-ea"/>
              </a:rPr>
              <a:t>Clear identification of the aims of the </a:t>
            </a:r>
            <a:r>
              <a:rPr lang="en-GB" sz="4000" dirty="0" smtClean="0">
                <a:ea typeface="+mj-ea"/>
              </a:rPr>
              <a:t>study</a:t>
            </a:r>
            <a:r>
              <a:rPr lang="en-GB" sz="4000" dirty="0">
                <a:ea typeface="+mj-ea"/>
              </a:rPr>
              <a:t/>
            </a:r>
            <a:br>
              <a:rPr lang="en-GB" sz="4000" dirty="0">
                <a:ea typeface="+mj-ea"/>
              </a:rPr>
            </a:br>
            <a:endParaRPr lang="en-GB" sz="4000" dirty="0">
              <a:ea typeface="+mj-ea"/>
            </a:endParaRP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844675"/>
            <a:ext cx="8229600" cy="4281488"/>
          </a:xfrm>
        </p:spPr>
        <p:txBody>
          <a:bodyPr/>
          <a:lstStyle/>
          <a:p>
            <a:pPr marL="514350" indent="-514350" eaLnBrk="1" hangingPunct="1">
              <a:buFont typeface="Arial" charset="0"/>
              <a:buAutoNum type="arabicParenBoth"/>
              <a:defRPr/>
            </a:pPr>
            <a:r>
              <a:rPr lang="en-GB" altLang="en-US" dirty="0" smtClean="0">
                <a:ea typeface="ＭＳ Ｐゴシック" pitchFamily="34" charset="-128"/>
              </a:rPr>
              <a:t>        What is your exact question?</a:t>
            </a:r>
          </a:p>
          <a:p>
            <a:pPr lvl="1" eaLnBrk="1" hangingPunct="1">
              <a:defRPr/>
            </a:pPr>
            <a:r>
              <a:rPr lang="en-GB" altLang="en-US" sz="2000" dirty="0" smtClean="0">
                <a:ea typeface="ＭＳ Ｐゴシック" pitchFamily="34" charset="-128"/>
              </a:rPr>
              <a:t>Do you have very specific aims?</a:t>
            </a:r>
          </a:p>
          <a:p>
            <a:pPr lvl="1" eaLnBrk="1" hangingPunct="1">
              <a:defRPr/>
            </a:pPr>
            <a:r>
              <a:rPr lang="en-GB" altLang="en-US" sz="2000" dirty="0" smtClean="0">
                <a:ea typeface="ＭＳ Ｐゴシック" pitchFamily="34" charset="-128"/>
              </a:rPr>
              <a:t>The clearer your aims are, the easier the research will be.</a:t>
            </a:r>
          </a:p>
          <a:p>
            <a:pPr lvl="1" eaLnBrk="1" hangingPunct="1">
              <a:defRPr/>
            </a:pPr>
            <a:endParaRPr lang="en-GB" altLang="en-US" sz="2000" dirty="0" smtClean="0">
              <a:ea typeface="ＭＳ Ｐゴシック" pitchFamily="34" charset="-128"/>
            </a:endParaRPr>
          </a:p>
          <a:p>
            <a:pPr marL="514350" indent="-514350" eaLnBrk="1" hangingPunct="1">
              <a:buFont typeface="Arial" charset="0"/>
              <a:buAutoNum type="arabicParenBoth" startAt="2"/>
              <a:defRPr/>
            </a:pPr>
            <a:r>
              <a:rPr lang="en-GB" altLang="en-US" dirty="0" smtClean="0">
                <a:ea typeface="ＭＳ Ｐゴシック" pitchFamily="34" charset="-128"/>
              </a:rPr>
              <a:t>        What do you hope to find out?</a:t>
            </a:r>
          </a:p>
          <a:p>
            <a:pPr eaLnBrk="1" hangingPunct="1">
              <a:defRPr/>
            </a:pPr>
            <a:endParaRPr lang="en-GB" altLang="en-US" dirty="0" smtClean="0">
              <a:ea typeface="ＭＳ Ｐゴシック" pitchFamily="34" charset="-128"/>
            </a:endParaRPr>
          </a:p>
          <a:p>
            <a:pPr marL="0" indent="0" eaLnBrk="1" hangingPunct="1">
              <a:buFont typeface="Arial" charset="0"/>
              <a:buNone/>
              <a:defRPr/>
            </a:pPr>
            <a:r>
              <a:rPr lang="en-GB" altLang="en-US" dirty="0" smtClean="0">
                <a:ea typeface="ＭＳ Ｐゴシック" pitchFamily="34" charset="-128"/>
              </a:rPr>
              <a:t>(3) 	Hypothesis (quantitative research)</a:t>
            </a:r>
          </a:p>
          <a:p>
            <a:pPr eaLnBrk="1" hangingPunct="1">
              <a:defRPr/>
            </a:pPr>
            <a:endParaRPr lang="en-GB" altLang="en-US" dirty="0" smtClean="0">
              <a:ea typeface="ＭＳ Ｐゴシック" pitchFamily="34" charset="-128"/>
            </a:endParaRPr>
          </a:p>
        </p:txBody>
      </p:sp>
      <p:sp>
        <p:nvSpPr>
          <p:cNvPr id="2" name="Down Arrow 1"/>
          <p:cNvSpPr/>
          <p:nvPr/>
        </p:nvSpPr>
        <p:spPr>
          <a:xfrm>
            <a:off x="3708400" y="4076700"/>
            <a:ext cx="719138" cy="792163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1412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188913"/>
            <a:ext cx="8569325" cy="1143000"/>
          </a:xfrm>
        </p:spPr>
        <p:txBody>
          <a:bodyPr/>
          <a:lstStyle/>
          <a:p>
            <a:pPr eaLnBrk="1" hangingPunct="1"/>
            <a:r>
              <a:rPr lang="en-GB" altLang="en-US" sz="3200" smtClean="0"/>
              <a:t>Outline of proposed methodology for the study - providing a strong rationale for the choices made. 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612775" y="908050"/>
            <a:ext cx="8153400" cy="5187950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endParaRPr lang="en-GB" altLang="en-US" dirty="0" smtClean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en-GB" altLang="en-US" dirty="0" smtClean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dirty="0" smtClean="0">
                <a:solidFill>
                  <a:srgbClr val="0070C0"/>
                </a:solidFill>
                <a:ea typeface="ＭＳ Ｐゴシック" pitchFamily="34" charset="-128"/>
              </a:rPr>
              <a:t>Participants – who?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en-GB" altLang="en-US" dirty="0" smtClean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dirty="0" smtClean="0">
                <a:solidFill>
                  <a:srgbClr val="B10F49"/>
                </a:solidFill>
                <a:ea typeface="ＭＳ Ｐゴシック" pitchFamily="34" charset="-128"/>
              </a:rPr>
              <a:t>Procedures – how?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en-GB" altLang="en-US" dirty="0" smtClean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dirty="0" smtClean="0">
                <a:solidFill>
                  <a:srgbClr val="00B050"/>
                </a:solidFill>
                <a:ea typeface="ＭＳ Ｐゴシック" pitchFamily="34" charset="-128"/>
              </a:rPr>
              <a:t>Design – what?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altLang="en-US" b="1" u="sng" dirty="0">
              <a:solidFill>
                <a:srgbClr val="00B050"/>
              </a:solidFill>
              <a:ea typeface="ＭＳ Ｐゴシック" pitchFamily="34" charset="-128"/>
            </a:endParaRPr>
          </a:p>
          <a:p>
            <a:pPr marL="0" indent="0" eaLnBrk="1" hangingPunct="1">
              <a:lnSpc>
                <a:spcPct val="90000"/>
              </a:lnSpc>
              <a:buFont typeface="Arial" charset="0"/>
              <a:buNone/>
              <a:defRPr/>
            </a:pPr>
            <a:r>
              <a:rPr lang="en-GB" altLang="en-US" b="1" dirty="0" smtClean="0">
                <a:solidFill>
                  <a:srgbClr val="00B050"/>
                </a:solidFill>
                <a:ea typeface="ＭＳ Ｐゴシック" pitchFamily="34" charset="-128"/>
              </a:rPr>
              <a:t>				</a:t>
            </a:r>
            <a:endParaRPr lang="en-GB" altLang="en-US" b="1" u="sng" dirty="0" smtClean="0">
              <a:ea typeface="ＭＳ Ｐゴシック" pitchFamily="34" charset="-128"/>
            </a:endParaRPr>
          </a:p>
        </p:txBody>
      </p:sp>
      <p:sp>
        <p:nvSpPr>
          <p:cNvPr id="28676" name="TextBox 1"/>
          <p:cNvSpPr txBox="1">
            <a:spLocks noChangeArrowheads="1"/>
          </p:cNvSpPr>
          <p:nvPr/>
        </p:nvSpPr>
        <p:spPr bwMode="auto">
          <a:xfrm>
            <a:off x="5940425" y="2722563"/>
            <a:ext cx="2952750" cy="769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4400" b="1">
                <a:solidFill>
                  <a:srgbClr val="FF0000"/>
                </a:solidFill>
                <a:latin typeface="Arial" charset="0"/>
              </a:rPr>
              <a:t>Ethics?</a:t>
            </a:r>
            <a:endParaRPr lang="en-GB" altLang="en-US" sz="4400">
              <a:solidFill>
                <a:srgbClr val="FF0000"/>
              </a:solidFill>
              <a:latin typeface="Arial" charset="0"/>
            </a:endParaRPr>
          </a:p>
        </p:txBody>
      </p:sp>
      <p:cxnSp>
        <p:nvCxnSpPr>
          <p:cNvPr id="4" name="Straight Arrow Connector 3"/>
          <p:cNvCxnSpPr/>
          <p:nvPr/>
        </p:nvCxnSpPr>
        <p:spPr>
          <a:xfrm>
            <a:off x="4500563" y="2398713"/>
            <a:ext cx="1439862" cy="64770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>
            <a:off x="4356100" y="3198813"/>
            <a:ext cx="1581150" cy="85725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 flipV="1">
            <a:off x="4497388" y="3492500"/>
            <a:ext cx="1439862" cy="80010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27977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Participants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557338"/>
            <a:ext cx="8229600" cy="4895850"/>
          </a:xfrm>
        </p:spPr>
        <p:txBody>
          <a:bodyPr/>
          <a:lstStyle/>
          <a:p>
            <a:pPr eaLnBrk="1" hangingPunct="1"/>
            <a:r>
              <a:rPr lang="en-GB" altLang="en-US" smtClean="0"/>
              <a:t>Examine the proposed participant sample for your project. </a:t>
            </a:r>
          </a:p>
          <a:p>
            <a:pPr eaLnBrk="1" hangingPunct="1"/>
            <a:r>
              <a:rPr lang="en-GB" altLang="en-US" smtClean="0"/>
              <a:t>For your project, consider the following…</a:t>
            </a:r>
          </a:p>
          <a:p>
            <a:pPr lvl="1" eaLnBrk="1" hangingPunct="1"/>
            <a:r>
              <a:rPr lang="en-GB" altLang="en-US" smtClean="0"/>
              <a:t>Is it realistic?</a:t>
            </a:r>
          </a:p>
          <a:p>
            <a:pPr lvl="1" eaLnBrk="1" hangingPunct="1"/>
            <a:r>
              <a:rPr lang="en-GB" altLang="en-US" smtClean="0"/>
              <a:t>Is the number appropriate?</a:t>
            </a:r>
          </a:p>
          <a:p>
            <a:pPr lvl="1" eaLnBrk="1" hangingPunct="1"/>
            <a:r>
              <a:rPr lang="en-GB" altLang="en-US" smtClean="0"/>
              <a:t>Is it appropriate for the proposed study? </a:t>
            </a:r>
          </a:p>
          <a:p>
            <a:pPr lvl="1" eaLnBrk="1" hangingPunct="1"/>
            <a:r>
              <a:rPr lang="en-GB" altLang="en-US" smtClean="0"/>
              <a:t>Are there any potential problems with the sample that you need to be aware of?</a:t>
            </a:r>
          </a:p>
        </p:txBody>
      </p:sp>
    </p:spTree>
    <p:extLst>
      <p:ext uri="{BB962C8B-B14F-4D97-AF65-F5344CB8AC3E}">
        <p14:creationId xmlns:p14="http://schemas.microsoft.com/office/powerpoint/2010/main" val="1679602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Procedures and Design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en-GB" dirty="0">
                <a:ea typeface="+mn-ea"/>
              </a:rPr>
              <a:t>Look at the method for your proposed project</a:t>
            </a:r>
            <a:r>
              <a:rPr lang="en-GB" dirty="0" smtClean="0">
                <a:ea typeface="+mn-ea"/>
              </a:rPr>
              <a:t>.</a:t>
            </a: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endParaRPr lang="en-GB" dirty="0">
              <a:ea typeface="+mn-ea"/>
            </a:endParaRP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en-GB" dirty="0">
                <a:ea typeface="+mn-ea"/>
              </a:rPr>
              <a:t>Is this appropriate to answer the question</a:t>
            </a:r>
            <a:r>
              <a:rPr lang="en-GB" dirty="0" smtClean="0">
                <a:ea typeface="+mn-ea"/>
              </a:rPr>
              <a:t>?</a:t>
            </a: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endParaRPr lang="en-GB" dirty="0">
              <a:ea typeface="+mn-ea"/>
            </a:endParaRP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en-GB" dirty="0">
                <a:ea typeface="+mn-ea"/>
              </a:rPr>
              <a:t>Would any different methods be better to answer the question</a:t>
            </a:r>
            <a:r>
              <a:rPr lang="en-GB" dirty="0" smtClean="0">
                <a:ea typeface="+mn-ea"/>
              </a:rPr>
              <a:t>?</a:t>
            </a: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endParaRPr lang="en-GB" dirty="0">
              <a:ea typeface="+mn-ea"/>
            </a:endParaRPr>
          </a:p>
          <a:p>
            <a:pPr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en-GB" dirty="0">
                <a:ea typeface="+mn-ea"/>
              </a:rPr>
              <a:t>Is it possible / realistic to add any further methods to gather information.</a:t>
            </a:r>
          </a:p>
        </p:txBody>
      </p:sp>
    </p:spTree>
    <p:extLst>
      <p:ext uri="{BB962C8B-B14F-4D97-AF65-F5344CB8AC3E}">
        <p14:creationId xmlns:p14="http://schemas.microsoft.com/office/powerpoint/2010/main" val="2369447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620713"/>
            <a:ext cx="8229600" cy="114300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>
                <a:ea typeface="+mj-ea"/>
              </a:rPr>
              <a:t>Identification of data analysis methods to be used. </a:t>
            </a:r>
            <a:br>
              <a:rPr lang="en-GB" sz="4000" dirty="0">
                <a:ea typeface="+mj-ea"/>
              </a:rPr>
            </a:br>
            <a:endParaRPr lang="en-GB" sz="4000" dirty="0">
              <a:ea typeface="+mj-ea"/>
            </a:endParaRP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>
          <a:xfrm>
            <a:off x="549275" y="1600200"/>
            <a:ext cx="8042275" cy="4708525"/>
          </a:xfrm>
        </p:spPr>
        <p:txBody>
          <a:bodyPr rtlCol="0">
            <a:normAutofit/>
          </a:bodyPr>
          <a:lstStyle/>
          <a:p>
            <a:pPr eaLnBrk="1" fontAlgn="auto" hangingPunct="1">
              <a:lnSpc>
                <a:spcPct val="80000"/>
              </a:lnSpc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en-GB" sz="2800" dirty="0">
                <a:ea typeface="+mn-ea"/>
              </a:rPr>
              <a:t>Statistical analysis? </a:t>
            </a:r>
          </a:p>
          <a:p>
            <a:pPr lvl="1" eaLnBrk="1" fontAlgn="auto" hangingPunct="1">
              <a:lnSpc>
                <a:spcPct val="80000"/>
              </a:lnSpc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itchFamily="34" charset="0"/>
              <a:buChar char="–"/>
              <a:defRPr/>
            </a:pPr>
            <a:r>
              <a:rPr lang="en-GB" sz="2400" dirty="0">
                <a:ea typeface="+mn-ea"/>
              </a:rPr>
              <a:t>Questionnaires</a:t>
            </a:r>
          </a:p>
          <a:p>
            <a:pPr lvl="1" eaLnBrk="1" fontAlgn="auto" hangingPunct="1">
              <a:lnSpc>
                <a:spcPct val="80000"/>
              </a:lnSpc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itchFamily="34" charset="0"/>
              <a:buChar char="–"/>
              <a:defRPr/>
            </a:pPr>
            <a:r>
              <a:rPr lang="en-GB" sz="2400" dirty="0">
                <a:ea typeface="+mn-ea"/>
              </a:rPr>
              <a:t>Laboratory data</a:t>
            </a:r>
          </a:p>
          <a:p>
            <a:pPr lvl="1" eaLnBrk="1" fontAlgn="auto" hangingPunct="1">
              <a:lnSpc>
                <a:spcPct val="80000"/>
              </a:lnSpc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itchFamily="34" charset="0"/>
              <a:buChar char="–"/>
              <a:defRPr/>
            </a:pPr>
            <a:r>
              <a:rPr lang="en-GB" sz="2400" dirty="0">
                <a:ea typeface="+mn-ea"/>
              </a:rPr>
              <a:t>Observational checklists</a:t>
            </a:r>
          </a:p>
          <a:p>
            <a:pPr lvl="1" eaLnBrk="1" fontAlgn="auto" hangingPunct="1">
              <a:lnSpc>
                <a:spcPct val="80000"/>
              </a:lnSpc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Wingdings 2" charset="0"/>
              <a:buNone/>
              <a:defRPr/>
            </a:pPr>
            <a:endParaRPr lang="en-GB" sz="2400" dirty="0">
              <a:ea typeface="+mn-ea"/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en-GB" sz="2800" dirty="0">
                <a:ea typeface="+mn-ea"/>
              </a:rPr>
              <a:t>Parametric / non parametric (scale answers / frequency of yes or no answers)?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endParaRPr lang="en-GB" sz="2800" dirty="0">
              <a:ea typeface="+mn-ea"/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en-GB" sz="2800" dirty="0">
                <a:ea typeface="+mn-ea"/>
              </a:rPr>
              <a:t>Analysis of qualitative data?</a:t>
            </a:r>
          </a:p>
          <a:p>
            <a:pPr lvl="1" eaLnBrk="1" fontAlgn="auto" hangingPunct="1">
              <a:lnSpc>
                <a:spcPct val="80000"/>
              </a:lnSpc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itchFamily="34" charset="0"/>
              <a:buChar char="–"/>
              <a:defRPr/>
            </a:pPr>
            <a:r>
              <a:rPr lang="en-GB" sz="2400" dirty="0">
                <a:ea typeface="+mn-ea"/>
              </a:rPr>
              <a:t>Interviews</a:t>
            </a:r>
          </a:p>
          <a:p>
            <a:pPr lvl="1" eaLnBrk="1" fontAlgn="auto" hangingPunct="1">
              <a:lnSpc>
                <a:spcPct val="80000"/>
              </a:lnSpc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itchFamily="34" charset="0"/>
              <a:buChar char="–"/>
              <a:defRPr/>
            </a:pPr>
            <a:r>
              <a:rPr lang="en-GB" sz="2400" dirty="0">
                <a:ea typeface="+mn-ea"/>
              </a:rPr>
              <a:t>Open ended questionnaires</a:t>
            </a:r>
          </a:p>
          <a:p>
            <a:pPr lvl="1" eaLnBrk="1" fontAlgn="auto" hangingPunct="1">
              <a:lnSpc>
                <a:spcPct val="80000"/>
              </a:lnSpc>
              <a:spcAft>
                <a:spcPts val="0"/>
              </a:spcAft>
              <a:buClr>
                <a:schemeClr val="accent1">
                  <a:lumMod val="75000"/>
                </a:schemeClr>
              </a:buClr>
              <a:buFont typeface="Arial" pitchFamily="34" charset="0"/>
              <a:buChar char="–"/>
              <a:defRPr/>
            </a:pPr>
            <a:endParaRPr lang="en-GB" sz="2400" dirty="0">
              <a:solidFill>
                <a:schemeClr val="tx1">
                  <a:lumMod val="65000"/>
                  <a:lumOff val="35000"/>
                </a:schemeClr>
              </a:solidFill>
              <a:ea typeface="+mn-ea"/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endParaRPr lang="en-GB" sz="2800" dirty="0">
              <a:solidFill>
                <a:schemeClr val="tx1">
                  <a:lumMod val="65000"/>
                  <a:lumOff val="35000"/>
                </a:schemeClr>
              </a:solidFill>
              <a:ea typeface="+mn-ea"/>
            </a:endParaRPr>
          </a:p>
        </p:txBody>
      </p:sp>
      <p:sp>
        <p:nvSpPr>
          <p:cNvPr id="31748" name="Rectangle 4"/>
          <p:cNvSpPr>
            <a:spLocks noChangeArrowheads="1"/>
          </p:cNvSpPr>
          <p:nvPr/>
        </p:nvSpPr>
        <p:spPr bwMode="auto">
          <a:xfrm>
            <a:off x="53975" y="2971800"/>
            <a:ext cx="1841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>
              <a:solidFill>
                <a:schemeClr val="tx2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63597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Presenting Data</a:t>
            </a:r>
          </a:p>
        </p:txBody>
      </p:sp>
      <p:sp>
        <p:nvSpPr>
          <p:cNvPr id="3277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None/>
            </a:pPr>
            <a:r>
              <a:rPr lang="en-US" altLang="en-US" smtClean="0"/>
              <a:t>Clearly identify key results and present in appropriate format;</a:t>
            </a:r>
          </a:p>
          <a:p>
            <a:pPr eaLnBrk="1" hangingPunct="1"/>
            <a:endParaRPr lang="en-US" altLang="en-US" dirty="0" smtClean="0"/>
          </a:p>
          <a:p>
            <a:pPr lvl="1" eaLnBrk="1" hangingPunct="1"/>
            <a:r>
              <a:rPr lang="en-US" altLang="en-US" dirty="0" smtClean="0"/>
              <a:t>Written</a:t>
            </a:r>
          </a:p>
          <a:p>
            <a:pPr lvl="1" eaLnBrk="1" hangingPunct="1"/>
            <a:r>
              <a:rPr lang="en-US" altLang="en-US" dirty="0" smtClean="0"/>
              <a:t>Statistical</a:t>
            </a:r>
          </a:p>
          <a:p>
            <a:pPr lvl="1" eaLnBrk="1" hangingPunct="1"/>
            <a:r>
              <a:rPr lang="en-US" altLang="en-US" dirty="0" smtClean="0"/>
              <a:t>Tabular</a:t>
            </a:r>
          </a:p>
          <a:p>
            <a:pPr lvl="1" eaLnBrk="1" hangingPunct="1"/>
            <a:r>
              <a:rPr lang="en-US" altLang="en-US" dirty="0" smtClean="0"/>
              <a:t>Graphical</a:t>
            </a:r>
          </a:p>
          <a:p>
            <a:pPr lvl="1" eaLnBrk="1" hangingPunct="1"/>
            <a:r>
              <a:rPr lang="en-US" altLang="en-US" dirty="0" smtClean="0"/>
              <a:t>appendices</a:t>
            </a:r>
          </a:p>
        </p:txBody>
      </p:sp>
    </p:spTree>
    <p:extLst>
      <p:ext uri="{BB962C8B-B14F-4D97-AF65-F5344CB8AC3E}">
        <p14:creationId xmlns:p14="http://schemas.microsoft.com/office/powerpoint/2010/main" val="2314022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Discussion</a:t>
            </a:r>
          </a:p>
        </p:txBody>
      </p:sp>
      <p:sp>
        <p:nvSpPr>
          <p:cNvPr id="3379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Answer the research question and hypothesis</a:t>
            </a:r>
          </a:p>
          <a:p>
            <a:pPr eaLnBrk="1" hangingPunct="1"/>
            <a:endParaRPr lang="en-US" altLang="en-US" smtClean="0"/>
          </a:p>
          <a:p>
            <a:pPr eaLnBrk="1" hangingPunct="1"/>
            <a:r>
              <a:rPr lang="en-US" altLang="en-US" smtClean="0"/>
              <a:t>Relate the theory to results to explain the data collected.</a:t>
            </a:r>
          </a:p>
          <a:p>
            <a:pPr eaLnBrk="1" hangingPunct="1"/>
            <a:endParaRPr lang="en-US" altLang="en-US" smtClean="0"/>
          </a:p>
          <a:p>
            <a:pPr eaLnBrk="1" hangingPunct="1"/>
            <a:r>
              <a:rPr lang="en-US" altLang="en-US" smtClean="0"/>
              <a:t>Derive new / novel interpretations based on the evidence collected</a:t>
            </a:r>
          </a:p>
        </p:txBody>
      </p:sp>
    </p:spTree>
    <p:extLst>
      <p:ext uri="{BB962C8B-B14F-4D97-AF65-F5344CB8AC3E}">
        <p14:creationId xmlns:p14="http://schemas.microsoft.com/office/powerpoint/2010/main" val="2360287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Conclusions</a:t>
            </a:r>
          </a:p>
        </p:txBody>
      </p:sp>
      <p:sp>
        <p:nvSpPr>
          <p:cNvPr id="3481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Summary of key findings and key interpretations.</a:t>
            </a:r>
          </a:p>
          <a:p>
            <a:pPr eaLnBrk="1" hangingPunct="1"/>
            <a:endParaRPr lang="en-US" altLang="en-US" smtClean="0"/>
          </a:p>
          <a:p>
            <a:pPr eaLnBrk="1" hangingPunct="1"/>
            <a:r>
              <a:rPr lang="en-US" altLang="en-US" smtClean="0"/>
              <a:t>Include main implications of the data</a:t>
            </a:r>
          </a:p>
        </p:txBody>
      </p:sp>
    </p:spTree>
    <p:extLst>
      <p:ext uri="{BB962C8B-B14F-4D97-AF65-F5344CB8AC3E}">
        <p14:creationId xmlns:p14="http://schemas.microsoft.com/office/powerpoint/2010/main" val="4132666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 smtClean="0"/>
              <a:t>Advice to Remember</a:t>
            </a:r>
          </a:p>
        </p:txBody>
      </p:sp>
      <p:sp>
        <p:nvSpPr>
          <p:cNvPr id="3584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 eaLnBrk="1" hangingPunct="1">
              <a:buNone/>
            </a:pPr>
            <a:r>
              <a:rPr lang="en-US" altLang="en-US" dirty="0" smtClean="0"/>
              <a:t>Keep your question simple.</a:t>
            </a:r>
          </a:p>
          <a:p>
            <a:pPr marL="0" indent="0" algn="ctr" eaLnBrk="1" hangingPunct="1">
              <a:buNone/>
            </a:pPr>
            <a:endParaRPr lang="en-US" altLang="en-US" dirty="0" smtClean="0"/>
          </a:p>
          <a:p>
            <a:pPr marL="0" indent="0" algn="ctr" eaLnBrk="1" hangingPunct="1">
              <a:buNone/>
            </a:pPr>
            <a:r>
              <a:rPr lang="en-US" altLang="en-US" dirty="0" smtClean="0"/>
              <a:t>The basics are easy but requires attention to detail!</a:t>
            </a:r>
          </a:p>
          <a:p>
            <a:pPr marL="0" indent="0" algn="ctr" eaLnBrk="1" hangingPunct="1">
              <a:buNone/>
            </a:pPr>
            <a:endParaRPr lang="en-US" altLang="en-US" dirty="0" smtClean="0"/>
          </a:p>
          <a:p>
            <a:pPr marL="0" indent="0" algn="ctr" eaLnBrk="1" hangingPunct="1">
              <a:buNone/>
            </a:pPr>
            <a:r>
              <a:rPr lang="en-US" altLang="en-US" dirty="0" smtClean="0"/>
              <a:t>Getting it wrong makes your research meaningless.</a:t>
            </a:r>
          </a:p>
        </p:txBody>
      </p:sp>
    </p:spTree>
    <p:extLst>
      <p:ext uri="{BB962C8B-B14F-4D97-AF65-F5344CB8AC3E}">
        <p14:creationId xmlns:p14="http://schemas.microsoft.com/office/powerpoint/2010/main" val="35407515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495</Words>
  <Application>Microsoft Office PowerPoint</Application>
  <PresentationFormat>On-screen Show (4:3)</PresentationFormat>
  <Paragraphs>104</Paragraphs>
  <Slides>13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MS PGothic</vt:lpstr>
      <vt:lpstr>MS PGothic</vt:lpstr>
      <vt:lpstr>Arial</vt:lpstr>
      <vt:lpstr>Calibri</vt:lpstr>
      <vt:lpstr>Times New Roman</vt:lpstr>
      <vt:lpstr>Wingdings</vt:lpstr>
      <vt:lpstr>Wingdings 2</vt:lpstr>
      <vt:lpstr>Office Theme</vt:lpstr>
      <vt:lpstr>Managing and conducting your research</vt:lpstr>
      <vt:lpstr>Generating research ideas</vt:lpstr>
      <vt:lpstr>Introduction for proposed study </vt:lpstr>
      <vt:lpstr>Rationale</vt:lpstr>
      <vt:lpstr>Clear identification of the aims of the study </vt:lpstr>
      <vt:lpstr>Outline of proposed methodology for the study - providing a strong rationale for the choices made. </vt:lpstr>
      <vt:lpstr>Participants</vt:lpstr>
      <vt:lpstr>Procedures and Design</vt:lpstr>
      <vt:lpstr>Identification of data analysis methods to be used.  </vt:lpstr>
      <vt:lpstr>Presenting Data</vt:lpstr>
      <vt:lpstr>Discussion</vt:lpstr>
      <vt:lpstr>Conclusions</vt:lpstr>
      <vt:lpstr>Advice to Remember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David Gardner</cp:lastModifiedBy>
  <cp:revision>3</cp:revision>
  <dcterms:created xsi:type="dcterms:W3CDTF">2017-10-08T15:39:25Z</dcterms:created>
  <dcterms:modified xsi:type="dcterms:W3CDTF">2020-10-01T20:37:54Z</dcterms:modified>
</cp:coreProperties>
</file>