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C3F136-A613-A695-FED2-C8E148953DE7}" v="850" dt="2026-07-12T23:36:40.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422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397165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5806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763839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16909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9971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8401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04593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7745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3732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167741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1862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616848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5207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009704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78366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7/12/2026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928841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80928" y="1087279"/>
            <a:ext cx="9001493" cy="2337416"/>
          </a:xfrm>
        </p:spPr>
        <p:txBody>
          <a:bodyPr/>
          <a:lstStyle/>
          <a:p>
            <a:pPr algn="l"/>
            <a:r>
              <a:rPr lang="en-GB" b="1">
                <a:solidFill>
                  <a:schemeClr val="tx1"/>
                </a:solidFill>
                <a:latin typeface="Times New Roman"/>
                <a:cs typeface="Times New Roman"/>
              </a:rPr>
              <a:t>Developing and Managing Individuals and Teams</a:t>
            </a:r>
            <a:endParaRPr lang="en-US">
              <a:solidFill>
                <a:schemeClr val="tx1"/>
              </a:solidFill>
            </a:endParaRPr>
          </a:p>
          <a:p>
            <a:pPr algn="l"/>
            <a:endParaRPr lang="en-GB">
              <a:solidFill>
                <a:schemeClr val="tx1"/>
              </a:solidFill>
            </a:endParaRPr>
          </a:p>
        </p:txBody>
      </p:sp>
      <p:sp>
        <p:nvSpPr>
          <p:cNvPr id="3" name="Subtitle 2"/>
          <p:cNvSpPr>
            <a:spLocks noGrp="1"/>
          </p:cNvSpPr>
          <p:nvPr>
            <p:ph type="subTitle" idx="1"/>
          </p:nvPr>
        </p:nvSpPr>
        <p:spPr>
          <a:xfrm>
            <a:off x="1507067" y="4050833"/>
            <a:ext cx="8393075" cy="1096899"/>
          </a:xfrm>
        </p:spPr>
        <p:txBody>
          <a:bodyPr/>
          <a:lstStyle/>
          <a:p>
            <a:pPr algn="l"/>
            <a:r>
              <a:rPr lang="en-GB" sz="4800"/>
              <a:t>Individual presentation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75DA-D230-4CE3-5F5C-1420E796C16B}"/>
              </a:ext>
            </a:extLst>
          </p:cNvPr>
          <p:cNvSpPr>
            <a:spLocks noGrp="1"/>
          </p:cNvSpPr>
          <p:nvPr>
            <p:ph type="title"/>
          </p:nvPr>
        </p:nvSpPr>
        <p:spPr/>
        <p:txBody>
          <a:bodyPr/>
          <a:lstStyle/>
          <a:p>
            <a:pPr algn="ctr"/>
            <a:r>
              <a:rPr lang="en-GB" sz="2400">
                <a:solidFill>
                  <a:schemeClr val="tx1"/>
                </a:solidFill>
                <a:latin typeface="Arial"/>
                <a:cs typeface="Arial"/>
              </a:rPr>
              <a:t>Presentation </a:t>
            </a:r>
            <a:r>
              <a:rPr lang="en-GB" sz="2400">
                <a:solidFill>
                  <a:schemeClr val="tx1"/>
                </a:solidFill>
                <a:latin typeface="Arial Nova"/>
                <a:cs typeface="Arial"/>
              </a:rPr>
              <a:t>addressing areas to support effective recruitment and selection during the transformation period.</a:t>
            </a:r>
            <a:endParaRPr lang="en-GB" sz="2400">
              <a:solidFill>
                <a:schemeClr val="tx1"/>
              </a:solidFill>
              <a:latin typeface="Arial Nova"/>
            </a:endParaRPr>
          </a:p>
          <a:p>
            <a:pPr algn="ctr"/>
            <a:endParaRPr lang="en-GB" sz="2400">
              <a:solidFill>
                <a:schemeClr val="tx1"/>
              </a:solidFill>
              <a:latin typeface="Arial Nova"/>
              <a:cs typeface="Arial"/>
            </a:endParaRPr>
          </a:p>
          <a:p>
            <a:endParaRPr lang="en-GB"/>
          </a:p>
        </p:txBody>
      </p:sp>
      <p:sp>
        <p:nvSpPr>
          <p:cNvPr id="3" name="Content Placeholder 2">
            <a:extLst>
              <a:ext uri="{FF2B5EF4-FFF2-40B4-BE49-F238E27FC236}">
                <a16:creationId xmlns:a16="http://schemas.microsoft.com/office/drawing/2014/main" id="{152BE366-B3A4-42BD-0EA6-4CC617672CB4}"/>
              </a:ext>
            </a:extLst>
          </p:cNvPr>
          <p:cNvSpPr>
            <a:spLocks noGrp="1"/>
          </p:cNvSpPr>
          <p:nvPr>
            <p:ph idx="1"/>
          </p:nvPr>
        </p:nvSpPr>
        <p:spPr/>
        <p:txBody>
          <a:bodyPr vert="horz" lIns="91440" tIns="45720" rIns="91440" bIns="45720" rtlCol="0" anchor="t">
            <a:normAutofit/>
          </a:bodyPr>
          <a:lstStyle/>
          <a:p>
            <a:pPr marL="0" indent="0">
              <a:buNone/>
            </a:pPr>
            <a:r>
              <a:rPr lang="en-GB" sz="2400">
                <a:latin typeface="Arial"/>
                <a:cs typeface="Arial"/>
              </a:rPr>
              <a:t>Name: Edwin Daniel Estuardo Hernandez Cojulun</a:t>
            </a:r>
            <a:endParaRPr lang="en-US" sz="2400">
              <a:latin typeface="Arial"/>
              <a:cs typeface="Arial"/>
            </a:endParaRPr>
          </a:p>
          <a:p>
            <a:pPr marL="0" indent="0">
              <a:buNone/>
            </a:pPr>
            <a:endParaRPr lang="en-GB" sz="2400">
              <a:latin typeface="Arial"/>
              <a:cs typeface="Arial"/>
            </a:endParaRPr>
          </a:p>
          <a:p>
            <a:pPr marL="0" indent="0">
              <a:buNone/>
            </a:pPr>
            <a:r>
              <a:rPr lang="en-GB" sz="2400">
                <a:latin typeface="Arial"/>
                <a:cs typeface="Arial"/>
              </a:rPr>
              <a:t>Student ID number: 2435217</a:t>
            </a:r>
            <a:endParaRPr lang="en-US" sz="2400">
              <a:latin typeface="Arial"/>
              <a:cs typeface="Arial"/>
            </a:endParaRPr>
          </a:p>
          <a:p>
            <a:pPr marL="0" indent="0">
              <a:buNone/>
            </a:pPr>
            <a:endParaRPr lang="en-GB" sz="2400">
              <a:latin typeface="Arial"/>
              <a:cs typeface="Arial"/>
            </a:endParaRPr>
          </a:p>
          <a:p>
            <a:pPr marL="0" indent="0">
              <a:buNone/>
            </a:pPr>
            <a:r>
              <a:rPr lang="en-GB" sz="2400">
                <a:latin typeface="Arial"/>
                <a:cs typeface="Arial"/>
              </a:rPr>
              <a:t>Module code:</a:t>
            </a:r>
            <a:r>
              <a:rPr lang="en-GB" sz="2400">
                <a:latin typeface="Arial"/>
                <a:ea typeface="+mn-lt"/>
                <a:cs typeface="Arial"/>
              </a:rPr>
              <a:t>LCLM5002 </a:t>
            </a:r>
          </a:p>
          <a:p>
            <a:pPr marL="0" indent="0">
              <a:buNone/>
            </a:pPr>
            <a:endParaRPr lang="en-GB" sz="2400">
              <a:latin typeface="Arial"/>
              <a:cs typeface="Arial"/>
            </a:endParaRPr>
          </a:p>
          <a:p>
            <a:pPr marL="0" indent="0">
              <a:buNone/>
            </a:pPr>
            <a:r>
              <a:rPr lang="en-GB" sz="2400">
                <a:latin typeface="Arial"/>
                <a:cs typeface="Arial"/>
              </a:rPr>
              <a:t>Module Title: Developing and Managing Individuals and Teams </a:t>
            </a:r>
          </a:p>
          <a:p>
            <a:endParaRPr lang="en-GB"/>
          </a:p>
        </p:txBody>
      </p:sp>
    </p:spTree>
    <p:extLst>
      <p:ext uri="{BB962C8B-B14F-4D97-AF65-F5344CB8AC3E}">
        <p14:creationId xmlns:p14="http://schemas.microsoft.com/office/powerpoint/2010/main" val="3843390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0F92-D600-4620-1EBF-0C7E7395E72C}"/>
              </a:ext>
            </a:extLst>
          </p:cNvPr>
          <p:cNvSpPr>
            <a:spLocks noGrp="1"/>
          </p:cNvSpPr>
          <p:nvPr>
            <p:ph type="title"/>
          </p:nvPr>
        </p:nvSpPr>
        <p:spPr/>
        <p:txBody>
          <a:bodyPr/>
          <a:lstStyle/>
          <a:p>
            <a:pPr algn="ctr"/>
            <a:r>
              <a:rPr lang="en-GB">
                <a:solidFill>
                  <a:schemeClr val="tx1"/>
                </a:solidFill>
              </a:rPr>
              <a:t>Table of Contents</a:t>
            </a:r>
          </a:p>
        </p:txBody>
      </p:sp>
      <p:sp>
        <p:nvSpPr>
          <p:cNvPr id="3" name="Content Placeholder 2">
            <a:extLst>
              <a:ext uri="{FF2B5EF4-FFF2-40B4-BE49-F238E27FC236}">
                <a16:creationId xmlns:a16="http://schemas.microsoft.com/office/drawing/2014/main" id="{4F35654A-AD28-1B7F-9522-357AD88B8600}"/>
              </a:ext>
            </a:extLst>
          </p:cNvPr>
          <p:cNvSpPr>
            <a:spLocks noGrp="1"/>
          </p:cNvSpPr>
          <p:nvPr>
            <p:ph idx="1"/>
          </p:nvPr>
        </p:nvSpPr>
        <p:spPr/>
        <p:txBody>
          <a:bodyPr vert="horz" lIns="91440" tIns="45720" rIns="91440" bIns="45720" rtlCol="0" anchor="t">
            <a:normAutofit/>
          </a:bodyPr>
          <a:lstStyle/>
          <a:p>
            <a:pPr marL="0" indent="0">
              <a:buNone/>
            </a:pPr>
            <a:r>
              <a:rPr lang="en-GB" sz="2400">
                <a:latin typeface="Helvetica"/>
                <a:cs typeface="Helvetica"/>
              </a:rPr>
              <a:t>Introduction to Tesco and transformation.....................4 </a:t>
            </a:r>
            <a:endParaRPr lang="en-GB" sz="2400"/>
          </a:p>
          <a:p>
            <a:pPr marL="0" indent="0">
              <a:buNone/>
            </a:pPr>
            <a:r>
              <a:rPr lang="en-GB" sz="2400">
                <a:latin typeface="Helvetica"/>
                <a:cs typeface="Helvetica"/>
              </a:rPr>
              <a:t>Recruitment process overview..................................5-8</a:t>
            </a:r>
            <a:endParaRPr lang="en-GB" sz="2400"/>
          </a:p>
          <a:p>
            <a:pPr marL="0" indent="0">
              <a:buNone/>
            </a:pPr>
            <a:r>
              <a:rPr lang="en-GB" sz="2400">
                <a:latin typeface="Helvetica"/>
                <a:cs typeface="Helvetica"/>
              </a:rPr>
              <a:t>Interview methods....................................................9-11</a:t>
            </a:r>
            <a:endParaRPr lang="en-GB" sz="2400"/>
          </a:p>
          <a:p>
            <a:pPr marL="0" indent="0">
              <a:buNone/>
            </a:pPr>
            <a:r>
              <a:rPr lang="en-GB" sz="2400">
                <a:latin typeface="Helvetica"/>
                <a:cs typeface="Helvetica"/>
              </a:rPr>
              <a:t>Questioning techniques..............................................12</a:t>
            </a:r>
            <a:endParaRPr lang="en-GB" sz="2400"/>
          </a:p>
          <a:p>
            <a:pPr marL="0" indent="0">
              <a:buNone/>
            </a:pPr>
            <a:r>
              <a:rPr lang="en-GB" sz="2400">
                <a:latin typeface="Helvetica"/>
                <a:cs typeface="Helvetica"/>
              </a:rPr>
              <a:t>Interview comparison..................................................13</a:t>
            </a:r>
            <a:endParaRPr lang="en-GB" sz="2400"/>
          </a:p>
          <a:p>
            <a:pPr marL="0" indent="0">
              <a:buNone/>
            </a:pPr>
            <a:r>
              <a:rPr lang="en-GB" sz="2400">
                <a:latin typeface="Helvetica"/>
                <a:cs typeface="Helvetica"/>
              </a:rPr>
              <a:t>Conclusion..................................................................14</a:t>
            </a:r>
            <a:endParaRPr lang="en-GB" sz="2400"/>
          </a:p>
          <a:p>
            <a:pPr marL="0" indent="0">
              <a:buNone/>
            </a:pPr>
            <a:r>
              <a:rPr lang="en-GB" sz="2400">
                <a:latin typeface="Helvetica"/>
                <a:cs typeface="Helvetica"/>
              </a:rPr>
              <a:t>References ….............................................................15</a:t>
            </a:r>
            <a:endParaRPr lang="en-GB" sz="2400" dirty="0">
              <a:latin typeface="Helvetica"/>
              <a:cs typeface="Helvetica"/>
            </a:endParaRPr>
          </a:p>
          <a:p>
            <a:endParaRPr lang="en-GB" sz="2400"/>
          </a:p>
        </p:txBody>
      </p:sp>
    </p:spTree>
    <p:extLst>
      <p:ext uri="{BB962C8B-B14F-4D97-AF65-F5344CB8AC3E}">
        <p14:creationId xmlns:p14="http://schemas.microsoft.com/office/powerpoint/2010/main" val="3274113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6575-5E83-99EE-3F82-37B98D24C98B}"/>
              </a:ext>
            </a:extLst>
          </p:cNvPr>
          <p:cNvSpPr>
            <a:spLocks noGrp="1"/>
          </p:cNvSpPr>
          <p:nvPr>
            <p:ph type="title"/>
          </p:nvPr>
        </p:nvSpPr>
        <p:spPr/>
        <p:txBody>
          <a:bodyPr/>
          <a:lstStyle/>
          <a:p>
            <a:pPr algn="ctr"/>
            <a:r>
              <a:rPr lang="en-GB">
                <a:solidFill>
                  <a:schemeClr val="tx1"/>
                </a:solidFill>
                <a:latin typeface="Arial"/>
                <a:cs typeface="Arial"/>
              </a:rPr>
              <a:t>Brief introduction of Tesco  and the nature of its transformation</a:t>
            </a:r>
            <a:endParaRPr lang="en-US">
              <a:solidFill>
                <a:schemeClr val="tx1"/>
              </a:solidFill>
            </a:endParaRPr>
          </a:p>
          <a:p>
            <a:endParaRPr lang="en-GB"/>
          </a:p>
        </p:txBody>
      </p:sp>
      <p:sp>
        <p:nvSpPr>
          <p:cNvPr id="3" name="Content Placeholder 2">
            <a:extLst>
              <a:ext uri="{FF2B5EF4-FFF2-40B4-BE49-F238E27FC236}">
                <a16:creationId xmlns:a16="http://schemas.microsoft.com/office/drawing/2014/main" id="{D879AE84-5718-04FD-2F31-E8F408117A30}"/>
              </a:ext>
            </a:extLst>
          </p:cNvPr>
          <p:cNvSpPr>
            <a:spLocks noGrp="1"/>
          </p:cNvSpPr>
          <p:nvPr>
            <p:ph idx="1"/>
          </p:nvPr>
        </p:nvSpPr>
        <p:spPr>
          <a:xfrm>
            <a:off x="523754" y="2136962"/>
            <a:ext cx="8750248" cy="4288353"/>
          </a:xfrm>
        </p:spPr>
        <p:txBody>
          <a:bodyPr vert="horz" lIns="91440" tIns="45720" rIns="91440" bIns="45720" rtlCol="0" anchor="t">
            <a:normAutofit fontScale="92500" lnSpcReduction="20000"/>
          </a:bodyPr>
          <a:lstStyle/>
          <a:p>
            <a:pPr marL="0" indent="0">
              <a:buNone/>
            </a:pPr>
            <a:r>
              <a:rPr lang="en-GB" sz="2000">
                <a:solidFill>
                  <a:schemeClr val="tx1"/>
                </a:solidFill>
                <a:latin typeface="Arial"/>
                <a:ea typeface="+mn-lt"/>
                <a:cs typeface="Arial"/>
              </a:rPr>
              <a:t>Tesco is the UK's largest supermarket chain and has been serving customers for over 100 years.</a:t>
            </a:r>
            <a:endParaRPr lang="en-GB">
              <a:solidFill>
                <a:schemeClr val="tx1"/>
              </a:solidFill>
              <a:latin typeface="Trebuchet MS" panose="020B0603020202020204"/>
              <a:ea typeface="+mn-lt"/>
              <a:cs typeface="Arial"/>
            </a:endParaRPr>
          </a:p>
          <a:p>
            <a:pPr marL="0" indent="0">
              <a:buNone/>
            </a:pPr>
            <a:endParaRPr lang="en-GB" dirty="0">
              <a:solidFill>
                <a:schemeClr val="tx1"/>
              </a:solidFill>
              <a:latin typeface="Trebuchet MS" panose="020B0603020202020204"/>
              <a:ea typeface="+mn-lt"/>
              <a:cs typeface="Arial"/>
            </a:endParaRPr>
          </a:p>
          <a:p>
            <a:pPr marL="0" indent="0">
              <a:buNone/>
            </a:pPr>
            <a:r>
              <a:rPr lang="en-GB" sz="2000">
                <a:solidFill>
                  <a:schemeClr val="tx1"/>
                </a:solidFill>
                <a:latin typeface="Arial"/>
                <a:ea typeface="+mn-lt"/>
                <a:cs typeface="Arial"/>
              </a:rPr>
              <a:t>As shopping habits have changed, Tesco has transformed from a traditional retailer into a technology driven business. </a:t>
            </a:r>
            <a:endParaRPr lang="en-GB">
              <a:solidFill>
                <a:schemeClr val="tx1"/>
              </a:solidFill>
              <a:latin typeface="Trebuchet MS" panose="020B0603020202020204"/>
              <a:ea typeface="+mn-lt"/>
              <a:cs typeface="Arial"/>
            </a:endParaRPr>
          </a:p>
          <a:p>
            <a:pPr marL="0" indent="0">
              <a:buNone/>
            </a:pPr>
            <a:endParaRPr lang="en-GB" sz="2000" dirty="0">
              <a:solidFill>
                <a:schemeClr val="tx1"/>
              </a:solidFill>
              <a:latin typeface="Arial"/>
              <a:ea typeface="+mn-lt"/>
              <a:cs typeface="Arial"/>
            </a:endParaRPr>
          </a:p>
          <a:p>
            <a:pPr marL="0" indent="0">
              <a:buNone/>
            </a:pPr>
            <a:r>
              <a:rPr lang="en-GB" sz="2000">
                <a:solidFill>
                  <a:schemeClr val="tx1"/>
                </a:solidFill>
                <a:latin typeface="Arial"/>
                <a:ea typeface="+mn-lt"/>
                <a:cs typeface="Arial"/>
              </a:rPr>
              <a:t>By investing in digital innovation such as online shopping, AI, self-service checkouts, and personalised customer rewards through Clubcard.</a:t>
            </a:r>
            <a:endParaRPr lang="en-GB">
              <a:solidFill>
                <a:schemeClr val="tx1"/>
              </a:solidFill>
              <a:latin typeface="Trebuchet MS" panose="020B0603020202020204"/>
              <a:ea typeface="+mn-lt"/>
              <a:cs typeface="Arial"/>
            </a:endParaRPr>
          </a:p>
          <a:p>
            <a:pPr marL="0" indent="0">
              <a:buNone/>
            </a:pPr>
            <a:r>
              <a:rPr lang="en-GB" sz="2000">
                <a:solidFill>
                  <a:schemeClr val="tx1"/>
                </a:solidFill>
                <a:latin typeface="Arial"/>
                <a:ea typeface="+mn-lt"/>
                <a:cs typeface="Arial"/>
              </a:rPr>
              <a:t>Tesco has improved both customer satisfaction and business performance while staying competitive in the retail market.</a:t>
            </a:r>
          </a:p>
          <a:p>
            <a:pPr marL="0" indent="0">
              <a:buNone/>
            </a:pPr>
            <a:endParaRPr lang="en-GB">
              <a:solidFill>
                <a:srgbClr val="FFFFFF"/>
              </a:solidFill>
              <a:ea typeface="+mn-lt"/>
              <a:cs typeface="+mn-lt"/>
            </a:endParaRPr>
          </a:p>
          <a:p>
            <a:pPr marL="0" indent="0">
              <a:buNone/>
            </a:pPr>
            <a:endParaRPr lang="en-GB">
              <a:solidFill>
                <a:srgbClr val="FFFFFF"/>
              </a:solidFill>
              <a:ea typeface="+mn-lt"/>
              <a:cs typeface="+mn-lt"/>
            </a:endParaRPr>
          </a:p>
          <a:p>
            <a:pPr marL="0" indent="0">
              <a:buNone/>
            </a:pPr>
            <a:r>
              <a:rPr lang="en-GB">
                <a:solidFill>
                  <a:srgbClr val="FFFFFF"/>
                </a:solidFill>
                <a:ea typeface="+mn-lt"/>
                <a:cs typeface="+mn-lt"/>
              </a:rPr>
              <a:t>t.</a:t>
            </a:r>
            <a:endParaRPr lang="en-GB">
              <a:solidFill>
                <a:srgbClr val="FFFFFF"/>
              </a:solidFill>
            </a:endParaRPr>
          </a:p>
        </p:txBody>
      </p:sp>
    </p:spTree>
    <p:extLst>
      <p:ext uri="{BB962C8B-B14F-4D97-AF65-F5344CB8AC3E}">
        <p14:creationId xmlns:p14="http://schemas.microsoft.com/office/powerpoint/2010/main" val="1705528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25E07-CA7C-0C97-B9C3-D30CC78B4315}"/>
              </a:ext>
            </a:extLst>
          </p:cNvPr>
          <p:cNvSpPr>
            <a:spLocks noGrp="1"/>
          </p:cNvSpPr>
          <p:nvPr>
            <p:ph type="title"/>
          </p:nvPr>
        </p:nvSpPr>
        <p:spPr/>
        <p:txBody>
          <a:bodyPr/>
          <a:lstStyle/>
          <a:p>
            <a:pPr algn="ctr"/>
            <a:r>
              <a:rPr lang="en-GB">
                <a:solidFill>
                  <a:schemeClr val="tx1"/>
                </a:solidFill>
              </a:rPr>
              <a:t>Job Analysis </a:t>
            </a:r>
            <a:endParaRPr lang="en-US"/>
          </a:p>
        </p:txBody>
      </p:sp>
      <p:sp>
        <p:nvSpPr>
          <p:cNvPr id="3" name="Content Placeholder 2">
            <a:extLst>
              <a:ext uri="{FF2B5EF4-FFF2-40B4-BE49-F238E27FC236}">
                <a16:creationId xmlns:a16="http://schemas.microsoft.com/office/drawing/2014/main" id="{C2008564-6F81-7209-8FA9-C43DB834DF04}"/>
              </a:ext>
            </a:extLst>
          </p:cNvPr>
          <p:cNvSpPr>
            <a:spLocks noGrp="1"/>
          </p:cNvSpPr>
          <p:nvPr>
            <p:ph idx="1"/>
          </p:nvPr>
        </p:nvSpPr>
        <p:spPr/>
        <p:txBody>
          <a:bodyPr vert="horz" lIns="91440" tIns="45720" rIns="91440" bIns="45720" rtlCol="0" anchor="t">
            <a:normAutofit/>
          </a:bodyPr>
          <a:lstStyle/>
          <a:p>
            <a:pPr>
              <a:buFont typeface="Arial" charset="2"/>
              <a:buChar char="•"/>
            </a:pPr>
            <a:r>
              <a:rPr lang="en-GB" sz="2000">
                <a:latin typeface="Arial"/>
                <a:cs typeface="Arial"/>
              </a:rPr>
              <a:t>Identify the main duties and responsibilities of each role.</a:t>
            </a:r>
            <a:endParaRPr lang="en-US"/>
          </a:p>
          <a:p>
            <a:pPr>
              <a:buFont typeface="Arial" charset="2"/>
              <a:buChar char="•"/>
            </a:pPr>
            <a:r>
              <a:rPr lang="en-GB" sz="2000">
                <a:latin typeface="Arial"/>
                <a:cs typeface="Arial"/>
              </a:rPr>
              <a:t>Consult department managers to understand operational needs.</a:t>
            </a:r>
          </a:p>
          <a:p>
            <a:pPr>
              <a:buFont typeface="Arial" charset="2"/>
              <a:buChar char="•"/>
            </a:pPr>
            <a:r>
              <a:rPr lang="en-GB" sz="2000">
                <a:latin typeface="Arial"/>
                <a:cs typeface="Arial"/>
              </a:rPr>
              <a:t>Determine technical, leadership and communication skills required.</a:t>
            </a:r>
          </a:p>
          <a:p>
            <a:pPr>
              <a:buFont typeface="Arial" charset="2"/>
              <a:buChar char="•"/>
            </a:pPr>
            <a:r>
              <a:rPr lang="en-GB" sz="2000">
                <a:latin typeface="Arial"/>
                <a:cs typeface="Arial"/>
              </a:rPr>
              <a:t>Consider future digital skills needed for long-term success.</a:t>
            </a:r>
          </a:p>
          <a:p>
            <a:pPr>
              <a:buFont typeface="Arial" charset="2"/>
              <a:buChar char="•"/>
            </a:pPr>
            <a:r>
              <a:rPr lang="en-GB" sz="2000">
                <a:latin typeface="Arial"/>
                <a:cs typeface="Arial"/>
              </a:rPr>
              <a:t>Use findings to prepare recruitment documents accurately.</a:t>
            </a:r>
          </a:p>
          <a:p>
            <a:pPr>
              <a:buFont typeface="Arial" charset="2"/>
              <a:buChar char="•"/>
            </a:pPr>
            <a:r>
              <a:rPr lang="en-GB" sz="2000">
                <a:latin typeface="Arial"/>
                <a:cs typeface="Arial"/>
              </a:rPr>
              <a:t>Reduce recruitment mistakes by analysing the job carefully.</a:t>
            </a:r>
          </a:p>
          <a:p>
            <a:pPr>
              <a:buFont typeface="Arial" charset="2"/>
              <a:buChar char="•"/>
            </a:pPr>
            <a:endParaRPr lang="en-GB"/>
          </a:p>
        </p:txBody>
      </p:sp>
    </p:spTree>
    <p:extLst>
      <p:ext uri="{BB962C8B-B14F-4D97-AF65-F5344CB8AC3E}">
        <p14:creationId xmlns:p14="http://schemas.microsoft.com/office/powerpoint/2010/main" val="227830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F68FB-F8CC-4C77-1E82-A3A1EC3B18B0}"/>
              </a:ext>
            </a:extLst>
          </p:cNvPr>
          <p:cNvSpPr>
            <a:spLocks noGrp="1"/>
          </p:cNvSpPr>
          <p:nvPr>
            <p:ph type="title"/>
          </p:nvPr>
        </p:nvSpPr>
        <p:spPr/>
        <p:txBody>
          <a:bodyPr/>
          <a:lstStyle/>
          <a:p>
            <a:pPr algn="ctr"/>
            <a:r>
              <a:rPr lang="en-GB">
                <a:solidFill>
                  <a:schemeClr val="tx1"/>
                </a:solidFill>
              </a:rPr>
              <a:t>Job description </a:t>
            </a:r>
          </a:p>
        </p:txBody>
      </p:sp>
      <p:sp>
        <p:nvSpPr>
          <p:cNvPr id="3" name="Content Placeholder 2">
            <a:extLst>
              <a:ext uri="{FF2B5EF4-FFF2-40B4-BE49-F238E27FC236}">
                <a16:creationId xmlns:a16="http://schemas.microsoft.com/office/drawing/2014/main" id="{1FF9A5A3-6A7F-2679-B159-0FC331783FA8}"/>
              </a:ext>
            </a:extLst>
          </p:cNvPr>
          <p:cNvSpPr>
            <a:spLocks noGrp="1"/>
          </p:cNvSpPr>
          <p:nvPr>
            <p:ph idx="1"/>
          </p:nvPr>
        </p:nvSpPr>
        <p:spPr/>
        <p:txBody>
          <a:bodyPr vert="horz" lIns="91440" tIns="45720" rIns="91440" bIns="45720" rtlCol="0" anchor="t">
            <a:normAutofit/>
          </a:bodyPr>
          <a:lstStyle/>
          <a:p>
            <a:pPr>
              <a:buFont typeface="Arial" charset="2"/>
              <a:buChar char="•"/>
            </a:pPr>
            <a:r>
              <a:rPr lang="en-GB" sz="2000">
                <a:latin typeface="Arial"/>
                <a:cs typeface="Arial"/>
              </a:rPr>
              <a:t>Explain the purpose of the position clearly.</a:t>
            </a:r>
            <a:endParaRPr lang="en-US"/>
          </a:p>
          <a:p>
            <a:pPr>
              <a:buFont typeface="Arial" charset="2"/>
              <a:buChar char="•"/>
            </a:pPr>
            <a:r>
              <a:rPr lang="en-GB" sz="2000">
                <a:latin typeface="Arial"/>
                <a:cs typeface="Arial"/>
              </a:rPr>
              <a:t>List key responsibilities and daily activities.</a:t>
            </a:r>
          </a:p>
          <a:p>
            <a:pPr>
              <a:buFont typeface="Arial" charset="2"/>
              <a:buChar char="•"/>
            </a:pPr>
            <a:r>
              <a:rPr lang="en-GB" sz="2000">
                <a:latin typeface="Arial"/>
                <a:cs typeface="Arial"/>
              </a:rPr>
              <a:t>State reporting relationships and department structure.</a:t>
            </a:r>
          </a:p>
          <a:p>
            <a:pPr>
              <a:buFont typeface="Arial" charset="2"/>
              <a:buChar char="•"/>
            </a:pPr>
            <a:r>
              <a:rPr lang="en-GB" sz="2000">
                <a:latin typeface="Arial"/>
                <a:cs typeface="Arial"/>
              </a:rPr>
              <a:t>Include salary, location and working arrangements.</a:t>
            </a:r>
          </a:p>
          <a:p>
            <a:pPr>
              <a:buFont typeface="Arial" charset="2"/>
              <a:buChar char="•"/>
            </a:pPr>
            <a:r>
              <a:rPr lang="en-GB" sz="2000">
                <a:latin typeface="Arial"/>
                <a:cs typeface="Arial"/>
              </a:rPr>
              <a:t>Describe performance expectations and objectives.</a:t>
            </a:r>
          </a:p>
          <a:p>
            <a:pPr>
              <a:buFont typeface="Arial" charset="2"/>
              <a:buChar char="•"/>
            </a:pPr>
            <a:r>
              <a:rPr lang="en-GB" sz="2000">
                <a:latin typeface="Arial"/>
                <a:cs typeface="Arial"/>
              </a:rPr>
              <a:t>Provide realistic information to attract suitable candidates.</a:t>
            </a:r>
          </a:p>
          <a:p>
            <a:pPr>
              <a:buFont typeface="Arial" charset="2"/>
              <a:buChar char="•"/>
            </a:pPr>
            <a:endParaRPr lang="en-GB"/>
          </a:p>
        </p:txBody>
      </p:sp>
    </p:spTree>
    <p:extLst>
      <p:ext uri="{BB962C8B-B14F-4D97-AF65-F5344CB8AC3E}">
        <p14:creationId xmlns:p14="http://schemas.microsoft.com/office/powerpoint/2010/main" val="1875312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8D0F3-0855-6D70-D039-C4A854D4F1B5}"/>
              </a:ext>
            </a:extLst>
          </p:cNvPr>
          <p:cNvSpPr>
            <a:spLocks noGrp="1"/>
          </p:cNvSpPr>
          <p:nvPr>
            <p:ph type="title"/>
          </p:nvPr>
        </p:nvSpPr>
        <p:spPr/>
        <p:txBody>
          <a:bodyPr/>
          <a:lstStyle/>
          <a:p>
            <a:pPr algn="ctr"/>
            <a:r>
              <a:rPr lang="en-GB">
                <a:solidFill>
                  <a:schemeClr val="tx1"/>
                </a:solidFill>
              </a:rPr>
              <a:t>Person specification</a:t>
            </a:r>
          </a:p>
        </p:txBody>
      </p:sp>
      <p:sp>
        <p:nvSpPr>
          <p:cNvPr id="3" name="Content Placeholder 2">
            <a:extLst>
              <a:ext uri="{FF2B5EF4-FFF2-40B4-BE49-F238E27FC236}">
                <a16:creationId xmlns:a16="http://schemas.microsoft.com/office/drawing/2014/main" id="{D005F6F7-6DEB-8BFE-929B-3462D727D58C}"/>
              </a:ext>
            </a:extLst>
          </p:cNvPr>
          <p:cNvSpPr>
            <a:spLocks noGrp="1"/>
          </p:cNvSpPr>
          <p:nvPr>
            <p:ph idx="1"/>
          </p:nvPr>
        </p:nvSpPr>
        <p:spPr/>
        <p:txBody>
          <a:bodyPr vert="horz" lIns="91440" tIns="45720" rIns="91440" bIns="45720" rtlCol="0" anchor="t">
            <a:normAutofit/>
          </a:bodyPr>
          <a:lstStyle/>
          <a:p>
            <a:pPr>
              <a:buFont typeface="Arial" charset="2"/>
              <a:buChar char="•"/>
            </a:pPr>
            <a:r>
              <a:rPr lang="en-GB" sz="2000">
                <a:latin typeface="Arial"/>
                <a:cs typeface="Arial"/>
              </a:rPr>
              <a:t>Separate essential qualifications from desirable attributes.</a:t>
            </a:r>
          </a:p>
          <a:p>
            <a:pPr>
              <a:buFont typeface="Arial" charset="2"/>
              <a:buChar char="•"/>
            </a:pPr>
            <a:r>
              <a:rPr lang="en-GB" sz="2000">
                <a:latin typeface="Arial"/>
                <a:cs typeface="Arial"/>
              </a:rPr>
              <a:t>Include education, experience and technical knowledge.</a:t>
            </a:r>
          </a:p>
          <a:p>
            <a:pPr>
              <a:buFont typeface="Arial" charset="2"/>
              <a:buChar char="•"/>
            </a:pPr>
            <a:r>
              <a:rPr lang="en-GB" sz="2000">
                <a:latin typeface="Arial"/>
                <a:cs typeface="Arial"/>
              </a:rPr>
              <a:t>Describe communication and teamwork requirements.</a:t>
            </a:r>
          </a:p>
          <a:p>
            <a:pPr>
              <a:buFont typeface="Arial" charset="2"/>
              <a:buChar char="•"/>
            </a:pPr>
            <a:r>
              <a:rPr lang="en-GB" sz="2000">
                <a:latin typeface="Arial"/>
                <a:cs typeface="Arial"/>
              </a:rPr>
              <a:t>Identify leadership and problem-solving abilities.</a:t>
            </a:r>
          </a:p>
          <a:p>
            <a:pPr>
              <a:buFont typeface="Arial" charset="2"/>
              <a:buChar char="•"/>
            </a:pPr>
            <a:r>
              <a:rPr lang="en-GB" sz="2000">
                <a:latin typeface="Arial"/>
                <a:cs typeface="Arial"/>
              </a:rPr>
              <a:t>Emphasise adaptability during organisational change.</a:t>
            </a:r>
          </a:p>
          <a:p>
            <a:pPr>
              <a:buFont typeface="Arial" charset="2"/>
              <a:buChar char="•"/>
            </a:pPr>
            <a:r>
              <a:rPr lang="en-GB" sz="2000">
                <a:latin typeface="Arial"/>
                <a:cs typeface="Arial"/>
              </a:rPr>
              <a:t>Support objective and consistent candidate selection.</a:t>
            </a:r>
          </a:p>
          <a:p>
            <a:pPr>
              <a:buFont typeface="Arial" charset="2"/>
              <a:buChar char="•"/>
            </a:pPr>
            <a:endParaRPr lang="en-GB"/>
          </a:p>
        </p:txBody>
      </p:sp>
    </p:spTree>
    <p:extLst>
      <p:ext uri="{BB962C8B-B14F-4D97-AF65-F5344CB8AC3E}">
        <p14:creationId xmlns:p14="http://schemas.microsoft.com/office/powerpoint/2010/main" val="3221133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AAEE1-1C61-0522-C413-B42434E06213}"/>
              </a:ext>
            </a:extLst>
          </p:cNvPr>
          <p:cNvSpPr>
            <a:spLocks noGrp="1"/>
          </p:cNvSpPr>
          <p:nvPr>
            <p:ph type="title"/>
          </p:nvPr>
        </p:nvSpPr>
        <p:spPr/>
        <p:txBody>
          <a:bodyPr/>
          <a:lstStyle/>
          <a:p>
            <a:pPr algn="ctr"/>
            <a:r>
              <a:rPr lang="en-GB">
                <a:solidFill>
                  <a:schemeClr val="tx1"/>
                </a:solidFill>
                <a:latin typeface="Arial"/>
                <a:cs typeface="Arial"/>
              </a:rPr>
              <a:t>Advertisement platform</a:t>
            </a:r>
            <a:endParaRPr lang="en-US">
              <a:solidFill>
                <a:schemeClr val="tx1"/>
              </a:solidFill>
            </a:endParaRPr>
          </a:p>
          <a:p>
            <a:endParaRPr lang="en-GB"/>
          </a:p>
        </p:txBody>
      </p:sp>
      <p:sp>
        <p:nvSpPr>
          <p:cNvPr id="3" name="Content Placeholder 2">
            <a:extLst>
              <a:ext uri="{FF2B5EF4-FFF2-40B4-BE49-F238E27FC236}">
                <a16:creationId xmlns:a16="http://schemas.microsoft.com/office/drawing/2014/main" id="{65FE6F53-51A8-2F95-1DBF-94F9E8FE0845}"/>
              </a:ext>
            </a:extLst>
          </p:cNvPr>
          <p:cNvSpPr>
            <a:spLocks noGrp="1"/>
          </p:cNvSpPr>
          <p:nvPr>
            <p:ph idx="1"/>
          </p:nvPr>
        </p:nvSpPr>
        <p:spPr/>
        <p:txBody>
          <a:bodyPr vert="horz" lIns="91440" tIns="45720" rIns="91440" bIns="45720" rtlCol="0" anchor="t">
            <a:normAutofit/>
          </a:bodyPr>
          <a:lstStyle/>
          <a:p>
            <a:pPr>
              <a:buFont typeface="Arial" charset="2"/>
              <a:buChar char="•"/>
            </a:pPr>
            <a:r>
              <a:rPr lang="en-GB" sz="2000">
                <a:latin typeface="Arial"/>
                <a:cs typeface="Arial"/>
              </a:rPr>
              <a:t>Advertise on Tesco Careers for employer branding.</a:t>
            </a:r>
          </a:p>
          <a:p>
            <a:pPr>
              <a:buFont typeface="Arial" charset="2"/>
              <a:buChar char="•"/>
            </a:pPr>
            <a:r>
              <a:rPr lang="en-GB" sz="2000">
                <a:latin typeface="Arial"/>
                <a:cs typeface="Arial"/>
              </a:rPr>
              <a:t>Use LinkedIn to reach experienced professionals.</a:t>
            </a:r>
          </a:p>
          <a:p>
            <a:pPr>
              <a:buFont typeface="Arial" charset="2"/>
              <a:buChar char="•"/>
            </a:pPr>
            <a:r>
              <a:rPr lang="en-GB" sz="2000">
                <a:latin typeface="Arial"/>
                <a:cs typeface="Arial"/>
              </a:rPr>
              <a:t>Use Indeed UK to attract a broad audience.</a:t>
            </a:r>
          </a:p>
          <a:p>
            <a:pPr>
              <a:buFont typeface="Arial" charset="2"/>
              <a:buChar char="•"/>
            </a:pPr>
            <a:r>
              <a:rPr lang="en-GB" sz="2000">
                <a:latin typeface="Arial"/>
                <a:cs typeface="Arial"/>
              </a:rPr>
              <a:t>Promote vacancies internally to encourage career development.</a:t>
            </a:r>
          </a:p>
          <a:p>
            <a:pPr>
              <a:buFont typeface="Arial" charset="2"/>
              <a:buChar char="•"/>
            </a:pPr>
            <a:r>
              <a:rPr lang="en-GB" sz="2000">
                <a:latin typeface="Arial"/>
                <a:cs typeface="Arial"/>
              </a:rPr>
              <a:t>Partner with universities for graduate talent.</a:t>
            </a:r>
          </a:p>
          <a:p>
            <a:pPr>
              <a:buFont typeface="Arial" charset="2"/>
              <a:buChar char="•"/>
            </a:pPr>
            <a:r>
              <a:rPr lang="en-GB" sz="2000">
                <a:latin typeface="Arial"/>
                <a:cs typeface="Arial"/>
              </a:rPr>
              <a:t>Monitor results to identify the most effective platform.</a:t>
            </a:r>
          </a:p>
          <a:p>
            <a:pPr>
              <a:buFont typeface="Arial" charset="2"/>
              <a:buChar char="•"/>
            </a:pPr>
            <a:endParaRPr lang="en-GB" sz="2000">
              <a:latin typeface="Arial"/>
              <a:cs typeface="Arial"/>
            </a:endParaRPr>
          </a:p>
        </p:txBody>
      </p:sp>
    </p:spTree>
    <p:extLst>
      <p:ext uri="{BB962C8B-B14F-4D97-AF65-F5344CB8AC3E}">
        <p14:creationId xmlns:p14="http://schemas.microsoft.com/office/powerpoint/2010/main" val="895531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BC8A4-AD00-EE60-81A3-D741F5346303}"/>
              </a:ext>
            </a:extLst>
          </p:cNvPr>
          <p:cNvSpPr>
            <a:spLocks noGrp="1"/>
          </p:cNvSpPr>
          <p:nvPr>
            <p:ph type="title"/>
          </p:nvPr>
        </p:nvSpPr>
        <p:spPr/>
        <p:txBody>
          <a:bodyPr>
            <a:normAutofit/>
          </a:bodyPr>
          <a:lstStyle/>
          <a:p>
            <a:pPr algn="ctr"/>
            <a:r>
              <a:rPr lang="en-GB">
                <a:solidFill>
                  <a:schemeClr val="tx1"/>
                </a:solidFill>
                <a:latin typeface="Arial"/>
                <a:cs typeface="Arial"/>
              </a:rPr>
              <a:t>structured interview</a:t>
            </a:r>
            <a:endParaRPr lang="en-US">
              <a:solidFill>
                <a:schemeClr val="tx1"/>
              </a:solidFill>
            </a:endParaRPr>
          </a:p>
        </p:txBody>
      </p:sp>
      <p:sp>
        <p:nvSpPr>
          <p:cNvPr id="3" name="Content Placeholder 2">
            <a:extLst>
              <a:ext uri="{FF2B5EF4-FFF2-40B4-BE49-F238E27FC236}">
                <a16:creationId xmlns:a16="http://schemas.microsoft.com/office/drawing/2014/main" id="{30A1FADB-C8CC-6397-BD2D-55412FC8F0BC}"/>
              </a:ext>
            </a:extLst>
          </p:cNvPr>
          <p:cNvSpPr>
            <a:spLocks noGrp="1"/>
          </p:cNvSpPr>
          <p:nvPr>
            <p:ph idx="1"/>
          </p:nvPr>
        </p:nvSpPr>
        <p:spPr/>
        <p:txBody>
          <a:bodyPr vert="horz" lIns="91440" tIns="45720" rIns="91440" bIns="45720" rtlCol="0" anchor="t">
            <a:normAutofit/>
          </a:bodyPr>
          <a:lstStyle/>
          <a:p>
            <a:pPr marL="0" indent="0">
              <a:buNone/>
            </a:pPr>
            <a:r>
              <a:rPr lang="en-GB" sz="2000" dirty="0">
                <a:solidFill>
                  <a:schemeClr val="tx1"/>
                </a:solidFill>
                <a:latin typeface="Arial"/>
                <a:ea typeface="+mn-lt"/>
                <a:cs typeface="Arial"/>
              </a:rPr>
              <a:t>A structured interview follows a fixed set of questions that every candidate answers. This helps Tesco ensure that all applicants are treated equally </a:t>
            </a:r>
            <a:r>
              <a:rPr lang="en-GB" sz="2000">
                <a:solidFill>
                  <a:schemeClr val="tx1"/>
                </a:solidFill>
                <a:latin typeface="Arial"/>
                <a:ea typeface="+mn-lt"/>
                <a:cs typeface="Arial"/>
              </a:rPr>
              <a:t>and assessed against the same standards.</a:t>
            </a:r>
          </a:p>
          <a:p>
            <a:pPr marL="0" indent="0">
              <a:buNone/>
            </a:pPr>
            <a:endParaRPr lang="en-GB" sz="2000" dirty="0">
              <a:solidFill>
                <a:schemeClr val="tx1"/>
              </a:solidFill>
              <a:latin typeface="Arial"/>
              <a:ea typeface="+mn-lt"/>
              <a:cs typeface="Arial"/>
            </a:endParaRPr>
          </a:p>
          <a:p>
            <a:pPr marL="0" indent="0">
              <a:buNone/>
            </a:pPr>
            <a:r>
              <a:rPr lang="en-GB" sz="2000" dirty="0">
                <a:solidFill>
                  <a:schemeClr val="tx1"/>
                </a:solidFill>
                <a:latin typeface="Arial"/>
                <a:ea typeface="+mn-lt"/>
                <a:cs typeface="Arial"/>
              </a:rPr>
              <a:t> For example, when hiring someone for the marketing team, every candidate is asked identical questions about their marketing experience, teamwork, and problem-solving skills, making the selection process more </a:t>
            </a:r>
            <a:r>
              <a:rPr lang="en-GB" sz="2000">
                <a:solidFill>
                  <a:schemeClr val="tx1"/>
                </a:solidFill>
                <a:latin typeface="Arial"/>
                <a:ea typeface="+mn-lt"/>
                <a:cs typeface="Arial"/>
              </a:rPr>
              <a:t>objective  and fair</a:t>
            </a:r>
            <a:r>
              <a:rPr lang="en-GB" sz="2000" dirty="0">
                <a:solidFill>
                  <a:schemeClr val="tx1"/>
                </a:solidFill>
                <a:latin typeface="Arial"/>
                <a:ea typeface="+mn-lt"/>
                <a:cs typeface="Arial"/>
              </a:rPr>
              <a:t>.</a:t>
            </a:r>
            <a:endParaRPr lang="en-GB" sz="2000">
              <a:solidFill>
                <a:schemeClr val="tx1"/>
              </a:solidFill>
              <a:latin typeface="Arial"/>
              <a:cs typeface="Arial"/>
            </a:endParaRPr>
          </a:p>
        </p:txBody>
      </p:sp>
    </p:spTree>
    <p:extLst>
      <p:ext uri="{BB962C8B-B14F-4D97-AF65-F5344CB8AC3E}">
        <p14:creationId xmlns:p14="http://schemas.microsoft.com/office/powerpoint/2010/main" val="1498019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659D4-DB0B-8DA8-C128-28ED81EA7092}"/>
              </a:ext>
            </a:extLst>
          </p:cNvPr>
          <p:cNvSpPr>
            <a:spLocks noGrp="1"/>
          </p:cNvSpPr>
          <p:nvPr>
            <p:ph type="title"/>
          </p:nvPr>
        </p:nvSpPr>
        <p:spPr/>
        <p:txBody>
          <a:bodyPr>
            <a:normAutofit/>
          </a:bodyPr>
          <a:lstStyle/>
          <a:p>
            <a:pPr algn="ctr"/>
            <a:r>
              <a:rPr lang="en-GB">
                <a:solidFill>
                  <a:schemeClr val="tx1"/>
                </a:solidFill>
                <a:latin typeface="Arial"/>
                <a:cs typeface="Arial"/>
              </a:rPr>
              <a:t>semi-structured interview</a:t>
            </a:r>
            <a:endParaRPr lang="en-US">
              <a:solidFill>
                <a:schemeClr val="tx1"/>
              </a:solidFill>
            </a:endParaRPr>
          </a:p>
        </p:txBody>
      </p:sp>
      <p:sp>
        <p:nvSpPr>
          <p:cNvPr id="3" name="Content Placeholder 2">
            <a:extLst>
              <a:ext uri="{FF2B5EF4-FFF2-40B4-BE49-F238E27FC236}">
                <a16:creationId xmlns:a16="http://schemas.microsoft.com/office/drawing/2014/main" id="{733FEB07-EF6D-1CD6-23BA-6B74BBE58E25}"/>
              </a:ext>
            </a:extLst>
          </p:cNvPr>
          <p:cNvSpPr>
            <a:spLocks noGrp="1"/>
          </p:cNvSpPr>
          <p:nvPr>
            <p:ph idx="1"/>
          </p:nvPr>
        </p:nvSpPr>
        <p:spPr/>
        <p:txBody>
          <a:bodyPr vert="horz" lIns="91440" tIns="45720" rIns="91440" bIns="45720" rtlCol="0" anchor="t">
            <a:normAutofit/>
          </a:bodyPr>
          <a:lstStyle/>
          <a:p>
            <a:pPr marL="0" indent="0">
              <a:buNone/>
            </a:pPr>
            <a:r>
              <a:rPr lang="en-GB" sz="2000" dirty="0">
                <a:solidFill>
                  <a:schemeClr val="tx1"/>
                </a:solidFill>
                <a:latin typeface="Arial"/>
                <a:ea typeface="+mn-lt"/>
                <a:cs typeface="Arial"/>
              </a:rPr>
              <a:t>Semi structured interview combines prepared questions with the </a:t>
            </a:r>
            <a:r>
              <a:rPr lang="en-GB" sz="2000">
                <a:solidFill>
                  <a:schemeClr val="tx1"/>
                </a:solidFill>
                <a:latin typeface="Arial"/>
                <a:ea typeface="+mn-lt"/>
                <a:cs typeface="Arial"/>
              </a:rPr>
              <a:t>opportunity to ask follow up questions. </a:t>
            </a:r>
          </a:p>
          <a:p>
            <a:pPr marL="0" indent="0">
              <a:buNone/>
            </a:pPr>
            <a:r>
              <a:rPr lang="en-GB" sz="2000">
                <a:solidFill>
                  <a:schemeClr val="tx1"/>
                </a:solidFill>
                <a:latin typeface="Arial"/>
                <a:ea typeface="+mn-lt"/>
                <a:cs typeface="Arial"/>
              </a:rPr>
              <a:t>This gives Tesco more detailed </a:t>
            </a:r>
            <a:r>
              <a:rPr lang="en-GB" sz="2000" dirty="0">
                <a:solidFill>
                  <a:schemeClr val="tx1"/>
                </a:solidFill>
                <a:latin typeface="Arial"/>
                <a:ea typeface="+mn-lt"/>
                <a:cs typeface="Arial"/>
              </a:rPr>
              <a:t>information about a candidate's experience and leadership style. </a:t>
            </a:r>
            <a:endParaRPr lang="en-GB" sz="2000">
              <a:solidFill>
                <a:schemeClr val="tx1"/>
              </a:solidFill>
              <a:latin typeface="Arial"/>
              <a:ea typeface="+mn-lt"/>
              <a:cs typeface="Arial"/>
            </a:endParaRPr>
          </a:p>
          <a:p>
            <a:pPr marL="0" indent="0">
              <a:buNone/>
            </a:pPr>
            <a:r>
              <a:rPr lang="en-GB" sz="2000">
                <a:solidFill>
                  <a:schemeClr val="tx1"/>
                </a:solidFill>
                <a:latin typeface="Arial"/>
                <a:ea typeface="+mn-lt"/>
                <a:cs typeface="Arial"/>
              </a:rPr>
              <a:t>For example, when interviewing a Store Manager, the </a:t>
            </a:r>
            <a:r>
              <a:rPr lang="en-GB" sz="2000" dirty="0">
                <a:solidFill>
                  <a:schemeClr val="tx1"/>
                </a:solidFill>
                <a:latin typeface="Arial"/>
                <a:ea typeface="+mn-lt"/>
                <a:cs typeface="Arial"/>
              </a:rPr>
              <a:t>interviewer may ask about managing a retail team and then explore the candidate's answer further by asking how they motivated staff or improved store performance. This helps Tesco identify the best person for the role.</a:t>
            </a:r>
            <a:endParaRPr lang="en-GB" sz="2000">
              <a:solidFill>
                <a:schemeClr val="tx1"/>
              </a:solidFill>
              <a:latin typeface="Arial"/>
              <a:cs typeface="Arial"/>
            </a:endParaRPr>
          </a:p>
        </p:txBody>
      </p:sp>
    </p:spTree>
    <p:extLst>
      <p:ext uri="{BB962C8B-B14F-4D97-AF65-F5344CB8AC3E}">
        <p14:creationId xmlns:p14="http://schemas.microsoft.com/office/powerpoint/2010/main" val="3321800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2C1C1-2BCD-3D8B-AD1C-2801B3E9D122}"/>
              </a:ext>
            </a:extLst>
          </p:cNvPr>
          <p:cNvSpPr>
            <a:spLocks noGrp="1"/>
          </p:cNvSpPr>
          <p:nvPr>
            <p:ph type="title"/>
          </p:nvPr>
        </p:nvSpPr>
        <p:spPr/>
        <p:txBody>
          <a:bodyPr>
            <a:normAutofit/>
          </a:bodyPr>
          <a:lstStyle/>
          <a:p>
            <a:pPr algn="ctr"/>
            <a:r>
              <a:rPr lang="en-GB">
                <a:solidFill>
                  <a:schemeClr val="tx1"/>
                </a:solidFill>
                <a:latin typeface="Arial"/>
                <a:cs typeface="Arial"/>
              </a:rPr>
              <a:t>unstructured interview</a:t>
            </a:r>
            <a:endParaRPr lang="en-US">
              <a:solidFill>
                <a:schemeClr val="tx1"/>
              </a:solidFill>
            </a:endParaRPr>
          </a:p>
        </p:txBody>
      </p:sp>
      <p:sp>
        <p:nvSpPr>
          <p:cNvPr id="3" name="Content Placeholder 2">
            <a:extLst>
              <a:ext uri="{FF2B5EF4-FFF2-40B4-BE49-F238E27FC236}">
                <a16:creationId xmlns:a16="http://schemas.microsoft.com/office/drawing/2014/main" id="{8BAB9394-2BF3-3B6C-0791-14779C85854B}"/>
              </a:ext>
            </a:extLst>
          </p:cNvPr>
          <p:cNvSpPr>
            <a:spLocks noGrp="1"/>
          </p:cNvSpPr>
          <p:nvPr>
            <p:ph idx="1"/>
          </p:nvPr>
        </p:nvSpPr>
        <p:spPr/>
        <p:txBody>
          <a:bodyPr vert="horz" lIns="91440" tIns="45720" rIns="91440" bIns="45720" rtlCol="0" anchor="t">
            <a:normAutofit/>
          </a:bodyPr>
          <a:lstStyle/>
          <a:p>
            <a:pPr marL="0" indent="0">
              <a:buNone/>
            </a:pPr>
            <a:r>
              <a:rPr lang="en-GB" sz="2000" dirty="0">
                <a:solidFill>
                  <a:schemeClr val="tx1"/>
                </a:solidFill>
                <a:latin typeface="Arial"/>
                <a:ea typeface="+mn-lt"/>
                <a:cs typeface="Arial"/>
              </a:rPr>
              <a:t>Unstructured interview is more like a professional conversation than a </a:t>
            </a:r>
            <a:r>
              <a:rPr lang="en-GB" sz="2000">
                <a:solidFill>
                  <a:schemeClr val="tx1"/>
                </a:solidFill>
                <a:latin typeface="Arial"/>
                <a:ea typeface="+mn-lt"/>
                <a:cs typeface="Arial"/>
              </a:rPr>
              <a:t>formal question and answer session. </a:t>
            </a:r>
            <a:endParaRPr lang="en-GB" sz="2000" dirty="0">
              <a:solidFill>
                <a:schemeClr val="tx1"/>
              </a:solidFill>
              <a:latin typeface="Arial"/>
              <a:ea typeface="+mn-lt"/>
              <a:cs typeface="Arial"/>
            </a:endParaRPr>
          </a:p>
          <a:p>
            <a:pPr marL="0" indent="0">
              <a:buNone/>
            </a:pPr>
            <a:r>
              <a:rPr lang="en-GB" sz="2000">
                <a:solidFill>
                  <a:schemeClr val="tx1"/>
                </a:solidFill>
                <a:latin typeface="Arial"/>
                <a:ea typeface="+mn-lt"/>
                <a:cs typeface="Arial"/>
              </a:rPr>
              <a:t>Instead of following a fixed list of </a:t>
            </a:r>
            <a:r>
              <a:rPr lang="en-GB" sz="2000" dirty="0">
                <a:solidFill>
                  <a:schemeClr val="tx1"/>
                </a:solidFill>
                <a:latin typeface="Arial"/>
                <a:ea typeface="+mn-lt"/>
                <a:cs typeface="Arial"/>
              </a:rPr>
              <a:t>questions, the interviewer asks questions </a:t>
            </a:r>
            <a:r>
              <a:rPr lang="en-GB" sz="2000">
                <a:solidFill>
                  <a:schemeClr val="tx1"/>
                </a:solidFill>
                <a:latin typeface="Arial"/>
                <a:ea typeface="+mn-lt"/>
                <a:cs typeface="Arial"/>
              </a:rPr>
              <a:t>based on the candidate's responses.</a:t>
            </a:r>
          </a:p>
          <a:p>
            <a:pPr marL="0" indent="0">
              <a:buNone/>
            </a:pPr>
            <a:r>
              <a:rPr lang="en-GB" sz="2000" dirty="0">
                <a:solidFill>
                  <a:schemeClr val="tx1"/>
                </a:solidFill>
                <a:latin typeface="Arial"/>
                <a:ea typeface="+mn-lt"/>
                <a:cs typeface="Arial"/>
              </a:rPr>
              <a:t> For example, when hiring someone for Tesco's finance department, the interviewer may start by asking about the candidate's finance experience and then ask additional questions about budgeting, financial reporting, or </a:t>
            </a:r>
            <a:r>
              <a:rPr lang="en-GB" sz="2000">
                <a:solidFill>
                  <a:schemeClr val="tx1"/>
                </a:solidFill>
                <a:latin typeface="Arial"/>
                <a:ea typeface="+mn-lt"/>
                <a:cs typeface="Arial"/>
              </a:rPr>
              <a:t>problem solving. </a:t>
            </a:r>
          </a:p>
          <a:p>
            <a:pPr marL="0" indent="0">
              <a:buNone/>
            </a:pPr>
            <a:r>
              <a:rPr lang="en-GB" sz="2000" dirty="0">
                <a:solidFill>
                  <a:schemeClr val="tx1"/>
                </a:solidFill>
                <a:latin typeface="Arial"/>
                <a:ea typeface="+mn-lt"/>
                <a:cs typeface="Arial"/>
              </a:rPr>
              <a:t>This approach helps Tesco gain a deeper understanding of the candidate's </a:t>
            </a:r>
            <a:r>
              <a:rPr lang="en-GB" sz="2000">
                <a:solidFill>
                  <a:schemeClr val="tx1"/>
                </a:solidFill>
                <a:latin typeface="Arial"/>
                <a:ea typeface="+mn-lt"/>
                <a:cs typeface="Arial"/>
              </a:rPr>
              <a:t>knowledge, confidence, and suitability for position</a:t>
            </a:r>
            <a:endParaRPr lang="en-GB" sz="2000">
              <a:solidFill>
                <a:schemeClr val="tx1"/>
              </a:solidFill>
              <a:latin typeface="Arial"/>
              <a:cs typeface="Arial"/>
            </a:endParaRPr>
          </a:p>
        </p:txBody>
      </p:sp>
    </p:spTree>
    <p:extLst>
      <p:ext uri="{BB962C8B-B14F-4D97-AF65-F5344CB8AC3E}">
        <p14:creationId xmlns:p14="http://schemas.microsoft.com/office/powerpoint/2010/main" val="1504724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36356-E288-73CE-C20D-21F2F71CE82C}"/>
              </a:ext>
            </a:extLst>
          </p:cNvPr>
          <p:cNvSpPr>
            <a:spLocks noGrp="1"/>
          </p:cNvSpPr>
          <p:nvPr>
            <p:ph type="title"/>
          </p:nvPr>
        </p:nvSpPr>
        <p:spPr/>
        <p:txBody>
          <a:bodyPr/>
          <a:lstStyle/>
          <a:p>
            <a:pPr algn="ctr"/>
            <a:r>
              <a:rPr lang="en-GB">
                <a:solidFill>
                  <a:schemeClr val="tx1"/>
                </a:solidFill>
                <a:latin typeface="Arial"/>
                <a:cs typeface="Arial"/>
              </a:rPr>
              <a:t>Justification of appropriate questioning techniques</a:t>
            </a:r>
            <a:endParaRPr lang="en-US">
              <a:solidFill>
                <a:schemeClr val="tx1"/>
              </a:solidFill>
            </a:endParaRPr>
          </a:p>
          <a:p>
            <a:endParaRPr lang="en-GB" dirty="0"/>
          </a:p>
        </p:txBody>
      </p:sp>
      <p:sp>
        <p:nvSpPr>
          <p:cNvPr id="3" name="Content Placeholder 2">
            <a:extLst>
              <a:ext uri="{FF2B5EF4-FFF2-40B4-BE49-F238E27FC236}">
                <a16:creationId xmlns:a16="http://schemas.microsoft.com/office/drawing/2014/main" id="{8DB87CFF-D671-1A28-4A07-313D12F1E85E}"/>
              </a:ext>
            </a:extLst>
          </p:cNvPr>
          <p:cNvSpPr>
            <a:spLocks noGrp="1"/>
          </p:cNvSpPr>
          <p:nvPr>
            <p:ph idx="1"/>
          </p:nvPr>
        </p:nvSpPr>
        <p:spPr/>
        <p:txBody>
          <a:bodyPr vert="horz" lIns="91440" tIns="45720" rIns="91440" bIns="45720" rtlCol="0" anchor="t">
            <a:normAutofit lnSpcReduction="10000"/>
          </a:bodyPr>
          <a:lstStyle/>
          <a:p>
            <a:pPr marL="0" indent="0">
              <a:buNone/>
            </a:pPr>
            <a:r>
              <a:rPr lang="en-GB" sz="2000" dirty="0">
                <a:solidFill>
                  <a:schemeClr val="tx1"/>
                </a:solidFill>
                <a:latin typeface="Arial"/>
                <a:ea typeface="+mn-lt"/>
                <a:cs typeface="Arial"/>
              </a:rPr>
              <a:t>For a Store Manager interview, Tesco should mainly use reflective, hypothetical, and open ended questions. </a:t>
            </a:r>
          </a:p>
          <a:p>
            <a:pPr marL="0" indent="0">
              <a:buNone/>
            </a:pPr>
            <a:r>
              <a:rPr lang="en-GB" sz="2000">
                <a:solidFill>
                  <a:schemeClr val="tx1"/>
                </a:solidFill>
                <a:latin typeface="Arial"/>
                <a:ea typeface="+mn-lt"/>
                <a:cs typeface="Arial"/>
              </a:rPr>
              <a:t>Reflective questions allow </a:t>
            </a:r>
            <a:r>
              <a:rPr lang="en-GB" sz="2000" dirty="0">
                <a:solidFill>
                  <a:schemeClr val="tx1"/>
                </a:solidFill>
                <a:latin typeface="Arial"/>
                <a:ea typeface="+mn-lt"/>
                <a:cs typeface="Arial"/>
              </a:rPr>
              <a:t>candidates to describe real experiences, such </a:t>
            </a:r>
            <a:r>
              <a:rPr lang="en-GB" sz="2000">
                <a:solidFill>
                  <a:schemeClr val="tx1"/>
                </a:solidFill>
                <a:latin typeface="Arial"/>
                <a:ea typeface="+mn-lt"/>
                <a:cs typeface="Arial"/>
              </a:rPr>
              <a:t>as managing staff or resolving customer complaints.</a:t>
            </a:r>
          </a:p>
          <a:p>
            <a:pPr marL="0" indent="0">
              <a:buNone/>
            </a:pPr>
            <a:r>
              <a:rPr lang="en-GB" sz="2000">
                <a:solidFill>
                  <a:schemeClr val="tx1"/>
                </a:solidFill>
                <a:latin typeface="Arial"/>
                <a:ea typeface="+mn-lt"/>
                <a:cs typeface="Arial"/>
              </a:rPr>
              <a:t> Hypothetical questions test how they would respond to situations like staff </a:t>
            </a:r>
            <a:r>
              <a:rPr lang="en-GB" sz="2000" dirty="0">
                <a:solidFill>
                  <a:schemeClr val="tx1"/>
                </a:solidFill>
                <a:latin typeface="Arial"/>
                <a:ea typeface="+mn-lt"/>
                <a:cs typeface="Arial"/>
              </a:rPr>
              <a:t>shortages or unexpected increases in customer demand. </a:t>
            </a:r>
            <a:endParaRPr lang="en-GB" sz="2000">
              <a:solidFill>
                <a:schemeClr val="tx1"/>
              </a:solidFill>
              <a:latin typeface="Arial"/>
              <a:ea typeface="+mn-lt"/>
              <a:cs typeface="Arial"/>
            </a:endParaRPr>
          </a:p>
          <a:p>
            <a:pPr marL="0" indent="0">
              <a:buNone/>
            </a:pPr>
            <a:r>
              <a:rPr lang="en-GB" sz="2000">
                <a:solidFill>
                  <a:schemeClr val="tx1"/>
                </a:solidFill>
                <a:latin typeface="Arial"/>
                <a:ea typeface="+mn-lt"/>
                <a:cs typeface="Arial"/>
              </a:rPr>
              <a:t>Open-ended </a:t>
            </a:r>
            <a:r>
              <a:rPr lang="en-GB" sz="2000" dirty="0">
                <a:solidFill>
                  <a:schemeClr val="tx1"/>
                </a:solidFill>
                <a:latin typeface="Arial"/>
                <a:ea typeface="+mn-lt"/>
                <a:cs typeface="Arial"/>
              </a:rPr>
              <a:t>questions encourage detailed responses, helping the interviewer understand the candidate's leadership style, communication </a:t>
            </a:r>
            <a:r>
              <a:rPr lang="en-GB" sz="2000">
                <a:solidFill>
                  <a:schemeClr val="tx1"/>
                </a:solidFill>
                <a:latin typeface="Arial"/>
                <a:ea typeface="+mn-lt"/>
                <a:cs typeface="Arial"/>
              </a:rPr>
              <a:t>skills, and ability to manage daily store operations.</a:t>
            </a:r>
          </a:p>
          <a:p>
            <a:pPr marL="0" indent="0">
              <a:buNone/>
            </a:pPr>
            <a:r>
              <a:rPr lang="en-GB" sz="2000" dirty="0">
                <a:solidFill>
                  <a:schemeClr val="tx1"/>
                </a:solidFill>
                <a:latin typeface="Arial"/>
                <a:ea typeface="+mn-lt"/>
                <a:cs typeface="Arial"/>
              </a:rPr>
              <a:t> Together, these techniques provide a balanced and effective way to </a:t>
            </a:r>
            <a:r>
              <a:rPr lang="en-GB" sz="2000">
                <a:solidFill>
                  <a:schemeClr val="tx1"/>
                </a:solidFill>
                <a:latin typeface="Arial"/>
                <a:ea typeface="+mn-lt"/>
                <a:cs typeface="Arial"/>
              </a:rPr>
              <a:t>identify the best candidate .</a:t>
            </a:r>
            <a:endParaRPr lang="en-GB" sz="2000">
              <a:solidFill>
                <a:schemeClr val="tx1"/>
              </a:solidFill>
              <a:latin typeface="Arial"/>
              <a:cs typeface="Arial"/>
            </a:endParaRPr>
          </a:p>
        </p:txBody>
      </p:sp>
    </p:spTree>
    <p:extLst>
      <p:ext uri="{BB962C8B-B14F-4D97-AF65-F5344CB8AC3E}">
        <p14:creationId xmlns:p14="http://schemas.microsoft.com/office/powerpoint/2010/main" val="1638564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573A7-04C5-B77F-9B38-9EF3E57B5E3B}"/>
              </a:ext>
            </a:extLst>
          </p:cNvPr>
          <p:cNvSpPr>
            <a:spLocks noGrp="1"/>
          </p:cNvSpPr>
          <p:nvPr>
            <p:ph type="title"/>
          </p:nvPr>
        </p:nvSpPr>
        <p:spPr>
          <a:xfrm>
            <a:off x="677334" y="290624"/>
            <a:ext cx="8596668" cy="1639776"/>
          </a:xfrm>
        </p:spPr>
        <p:txBody>
          <a:bodyPr vert="horz" lIns="91440" tIns="45720" rIns="91440" bIns="45720" rtlCol="0" anchor="t">
            <a:noAutofit/>
          </a:bodyPr>
          <a:lstStyle/>
          <a:p>
            <a:pPr algn="ctr"/>
            <a:r>
              <a:rPr lang="en-GB" dirty="0">
                <a:solidFill>
                  <a:schemeClr val="tx1"/>
                </a:solidFill>
                <a:latin typeface="Arial"/>
                <a:cs typeface="Arial"/>
              </a:rPr>
              <a:t>Comparison and contrast between face-to face and virtual interviews for store </a:t>
            </a:r>
            <a:r>
              <a:rPr lang="en-GB">
                <a:solidFill>
                  <a:schemeClr val="tx1"/>
                </a:solidFill>
                <a:latin typeface="Arial"/>
                <a:cs typeface="Arial"/>
              </a:rPr>
              <a:t>manager role </a:t>
            </a:r>
            <a:br>
              <a:rPr lang="en-GB" dirty="0">
                <a:solidFill>
                  <a:schemeClr val="tx1"/>
                </a:solidFill>
                <a:latin typeface="Arial"/>
                <a:cs typeface="Arial"/>
              </a:rPr>
            </a:br>
            <a:endParaRPr lang="en-US" dirty="0">
              <a:solidFill>
                <a:schemeClr val="tx1"/>
              </a:solidFill>
            </a:endParaRPr>
          </a:p>
          <a:p>
            <a:endParaRPr lang="en-GB" dirty="0"/>
          </a:p>
        </p:txBody>
      </p:sp>
      <p:sp>
        <p:nvSpPr>
          <p:cNvPr id="3" name="Content Placeholder 2">
            <a:extLst>
              <a:ext uri="{FF2B5EF4-FFF2-40B4-BE49-F238E27FC236}">
                <a16:creationId xmlns:a16="http://schemas.microsoft.com/office/drawing/2014/main" id="{F748BF19-A1FB-EDE2-535C-F86F18D1B13E}"/>
              </a:ext>
            </a:extLst>
          </p:cNvPr>
          <p:cNvSpPr>
            <a:spLocks noGrp="1"/>
          </p:cNvSpPr>
          <p:nvPr>
            <p:ph idx="1"/>
          </p:nvPr>
        </p:nvSpPr>
        <p:spPr/>
        <p:txBody>
          <a:bodyPr vert="horz" lIns="91440" tIns="45720" rIns="91440" bIns="45720" rtlCol="0" anchor="t">
            <a:normAutofit/>
          </a:bodyPr>
          <a:lstStyle/>
          <a:p>
            <a:pPr marL="0" indent="0">
              <a:buNone/>
            </a:pPr>
            <a:r>
              <a:rPr lang="en-GB" sz="2000">
                <a:solidFill>
                  <a:schemeClr val="tx1"/>
                </a:solidFill>
                <a:latin typeface="Arial"/>
                <a:ea typeface="+mn-lt"/>
                <a:cs typeface="Arial"/>
              </a:rPr>
              <a:t> Face to face interviews allow the interviewer to observe the candidate's </a:t>
            </a:r>
            <a:r>
              <a:rPr lang="en-GB" sz="2000" dirty="0">
                <a:solidFill>
                  <a:schemeClr val="tx1"/>
                </a:solidFill>
                <a:latin typeface="Arial"/>
                <a:ea typeface="+mn-lt"/>
                <a:cs typeface="Arial"/>
              </a:rPr>
              <a:t>body language, confidence, and interpersonal skills more effectively. They also create a stronger personal connection and are particularly useful when assessing leadership abilities. </a:t>
            </a:r>
          </a:p>
          <a:p>
            <a:pPr marL="0" indent="0">
              <a:buNone/>
            </a:pPr>
            <a:r>
              <a:rPr lang="en-GB" sz="2000" dirty="0">
                <a:solidFill>
                  <a:schemeClr val="tx1"/>
                </a:solidFill>
                <a:latin typeface="Arial"/>
                <a:ea typeface="+mn-lt"/>
                <a:cs typeface="Arial"/>
              </a:rPr>
              <a:t>Virtual interviews, on the other hand, are more convenient because they reduce travel time and costs and allow Tesco to interview candidates from different locations. However, they may be affected by technical issues, and it can be more difficult to assess non verbal communication. </a:t>
            </a:r>
          </a:p>
          <a:p>
            <a:pPr marL="0" indent="0">
              <a:buNone/>
            </a:pPr>
            <a:r>
              <a:rPr lang="en-GB" sz="2000">
                <a:solidFill>
                  <a:schemeClr val="tx1"/>
                </a:solidFill>
                <a:latin typeface="Arial"/>
                <a:ea typeface="+mn-lt"/>
                <a:cs typeface="Arial"/>
              </a:rPr>
              <a:t>Regardless of </a:t>
            </a:r>
            <a:r>
              <a:rPr lang="en-GB" sz="2000" dirty="0">
                <a:solidFill>
                  <a:schemeClr val="tx1"/>
                </a:solidFill>
                <a:latin typeface="Arial"/>
                <a:ea typeface="+mn-lt"/>
                <a:cs typeface="Arial"/>
              </a:rPr>
              <a:t>the format, both interview types aim to evaluate the candidate's skills, experience, and suitability for managing a Tesco store</a:t>
            </a:r>
            <a:endParaRPr lang="en-GB" sz="2000">
              <a:solidFill>
                <a:schemeClr val="tx1"/>
              </a:solidFill>
              <a:latin typeface="Arial"/>
              <a:cs typeface="Arial"/>
            </a:endParaRPr>
          </a:p>
        </p:txBody>
      </p:sp>
    </p:spTree>
    <p:extLst>
      <p:ext uri="{BB962C8B-B14F-4D97-AF65-F5344CB8AC3E}">
        <p14:creationId xmlns:p14="http://schemas.microsoft.com/office/powerpoint/2010/main" val="2927610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AD38E-D943-0B56-9145-B6966052717B}"/>
              </a:ext>
            </a:extLst>
          </p:cNvPr>
          <p:cNvSpPr>
            <a:spLocks noGrp="1"/>
          </p:cNvSpPr>
          <p:nvPr>
            <p:ph type="title"/>
          </p:nvPr>
        </p:nvSpPr>
        <p:spPr/>
        <p:txBody>
          <a:bodyPr/>
          <a:lstStyle/>
          <a:p>
            <a:pPr algn="ctr"/>
            <a:r>
              <a:rPr lang="en-GB">
                <a:solidFill>
                  <a:schemeClr val="tx1"/>
                </a:solidFill>
                <a:latin typeface="Arial"/>
                <a:cs typeface="Arial"/>
              </a:rPr>
              <a:t>Conclusion </a:t>
            </a:r>
            <a:endParaRPr lang="en-US"/>
          </a:p>
        </p:txBody>
      </p:sp>
      <p:sp>
        <p:nvSpPr>
          <p:cNvPr id="3" name="Content Placeholder 2">
            <a:extLst>
              <a:ext uri="{FF2B5EF4-FFF2-40B4-BE49-F238E27FC236}">
                <a16:creationId xmlns:a16="http://schemas.microsoft.com/office/drawing/2014/main" id="{5C681231-2459-AF65-82C2-5562004C666C}"/>
              </a:ext>
            </a:extLst>
          </p:cNvPr>
          <p:cNvSpPr>
            <a:spLocks noGrp="1"/>
          </p:cNvSpPr>
          <p:nvPr>
            <p:ph idx="1"/>
          </p:nvPr>
        </p:nvSpPr>
        <p:spPr/>
        <p:txBody>
          <a:bodyPr vert="horz" lIns="91440" tIns="45720" rIns="91440" bIns="45720" rtlCol="0" anchor="t">
            <a:normAutofit lnSpcReduction="10000"/>
          </a:bodyPr>
          <a:lstStyle/>
          <a:p>
            <a:pPr marL="0" indent="0">
              <a:buNone/>
            </a:pPr>
            <a:r>
              <a:rPr lang="en-GB" sz="2000">
                <a:solidFill>
                  <a:schemeClr val="tx1"/>
                </a:solidFill>
                <a:latin typeface="Arial"/>
                <a:ea typeface="+mn-lt"/>
                <a:cs typeface="Arial"/>
              </a:rPr>
              <a:t>Tesco's organisational transformation and expansion </a:t>
            </a:r>
            <a:r>
              <a:rPr lang="en-GB" sz="2000" dirty="0">
                <a:solidFill>
                  <a:schemeClr val="tx1"/>
                </a:solidFill>
                <a:latin typeface="Arial"/>
                <a:ea typeface="+mn-lt"/>
                <a:cs typeface="Arial"/>
              </a:rPr>
              <a:t>depend on recruiting the right people with the skills needed to support business growth. </a:t>
            </a:r>
          </a:p>
          <a:p>
            <a:pPr marL="0" indent="0">
              <a:buNone/>
            </a:pPr>
            <a:r>
              <a:rPr lang="en-GB" sz="2000" dirty="0">
                <a:solidFill>
                  <a:schemeClr val="tx1"/>
                </a:solidFill>
                <a:latin typeface="Arial"/>
                <a:ea typeface="+mn-lt"/>
                <a:cs typeface="Arial"/>
              </a:rPr>
              <a:t>A structured recruitment process, beginning with job analysis, job descriptions, person specifications, and effective advertising, helps attract suitable candidates. </a:t>
            </a:r>
            <a:endParaRPr lang="en-GB" sz="2000">
              <a:solidFill>
                <a:schemeClr val="tx1"/>
              </a:solidFill>
              <a:latin typeface="Arial"/>
              <a:ea typeface="+mn-lt"/>
              <a:cs typeface="Arial"/>
            </a:endParaRPr>
          </a:p>
          <a:p>
            <a:pPr marL="0" indent="0">
              <a:buNone/>
            </a:pPr>
            <a:r>
              <a:rPr lang="en-GB" sz="2000" dirty="0">
                <a:solidFill>
                  <a:schemeClr val="tx1"/>
                </a:solidFill>
                <a:latin typeface="Arial"/>
                <a:ea typeface="+mn-lt"/>
                <a:cs typeface="Arial"/>
              </a:rPr>
              <a:t>Different interview methods should be used depending on the role, while behavioural, situational, competency-based, and open ended questions provide a fair assessment of each candidate's abilities. </a:t>
            </a:r>
          </a:p>
          <a:p>
            <a:pPr marL="0" indent="0">
              <a:buNone/>
            </a:pPr>
            <a:r>
              <a:rPr lang="en-GB" sz="2000" dirty="0">
                <a:solidFill>
                  <a:schemeClr val="tx1"/>
                </a:solidFill>
                <a:latin typeface="Arial"/>
                <a:ea typeface="+mn-lt"/>
                <a:cs typeface="Arial"/>
              </a:rPr>
              <a:t>Finally, using virtual interviews for the early stages and face to face interviews for final decisions, particularly for leadership positions such as Store Managers, creates an efficient, fair, and effective recruitment process that supports Tesco's long term success.</a:t>
            </a:r>
            <a:endParaRPr lang="en-GB" sz="2000" dirty="0">
              <a:solidFill>
                <a:schemeClr val="tx1"/>
              </a:solidFill>
              <a:latin typeface="Arial"/>
              <a:cs typeface="Arial"/>
            </a:endParaRPr>
          </a:p>
        </p:txBody>
      </p:sp>
    </p:spTree>
    <p:extLst>
      <p:ext uri="{BB962C8B-B14F-4D97-AF65-F5344CB8AC3E}">
        <p14:creationId xmlns:p14="http://schemas.microsoft.com/office/powerpoint/2010/main" val="4368176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27459-B332-4B58-0682-BAD9EDB6E55F}"/>
              </a:ext>
            </a:extLst>
          </p:cNvPr>
          <p:cNvSpPr>
            <a:spLocks noGrp="1"/>
          </p:cNvSpPr>
          <p:nvPr>
            <p:ph type="title"/>
          </p:nvPr>
        </p:nvSpPr>
        <p:spPr/>
        <p:txBody>
          <a:bodyPr/>
          <a:lstStyle/>
          <a:p>
            <a:pPr algn="ctr"/>
            <a:r>
              <a:rPr lang="en-GB">
                <a:solidFill>
                  <a:schemeClr val="tx1"/>
                </a:solidFill>
                <a:latin typeface="Arial"/>
                <a:cs typeface="Arial"/>
              </a:rPr>
              <a:t>References</a:t>
            </a:r>
            <a:endParaRPr lang="en-US"/>
          </a:p>
        </p:txBody>
      </p:sp>
      <p:sp>
        <p:nvSpPr>
          <p:cNvPr id="3" name="Content Placeholder 2">
            <a:extLst>
              <a:ext uri="{FF2B5EF4-FFF2-40B4-BE49-F238E27FC236}">
                <a16:creationId xmlns:a16="http://schemas.microsoft.com/office/drawing/2014/main" id="{E8B19CFF-A850-CFA0-4617-285C7FE6CDA9}"/>
              </a:ext>
            </a:extLst>
          </p:cNvPr>
          <p:cNvSpPr>
            <a:spLocks noGrp="1"/>
          </p:cNvSpPr>
          <p:nvPr>
            <p:ph idx="1"/>
          </p:nvPr>
        </p:nvSpPr>
        <p:spPr/>
        <p:txBody>
          <a:bodyPr vert="horz" lIns="91440" tIns="45720" rIns="91440" bIns="45720" rtlCol="0" anchor="t">
            <a:normAutofit/>
          </a:bodyPr>
          <a:lstStyle/>
          <a:p>
            <a:r>
              <a:rPr lang="en-GB" sz="2000">
                <a:highlight>
                  <a:srgbClr val="FAFAFA"/>
                </a:highlight>
                <a:latin typeface="Arial"/>
                <a:ea typeface="+mn-lt"/>
                <a:cs typeface="Arial"/>
              </a:rPr>
              <a:t>Armstrong, M. (2014) </a:t>
            </a:r>
            <a:r>
              <a:rPr lang="en-GB" sz="2000" i="1">
                <a:latin typeface="Arial"/>
                <a:ea typeface="+mn-lt"/>
                <a:cs typeface="Arial"/>
              </a:rPr>
              <a:t>Armstrong’s handbook of human resource management practice </a:t>
            </a:r>
            <a:r>
              <a:rPr lang="en-GB" sz="2000">
                <a:highlight>
                  <a:srgbClr val="FAFAFA"/>
                </a:highlight>
                <a:latin typeface="Arial"/>
                <a:ea typeface="+mn-lt"/>
                <a:cs typeface="Arial"/>
              </a:rPr>
              <a:t>. 13th edition. Edited by S. Taylor. London : Kogan Page, p. 1 online resource.</a:t>
            </a:r>
          </a:p>
          <a:p>
            <a:r>
              <a:rPr lang="en-GB" sz="2000">
                <a:highlight>
                  <a:srgbClr val="FAFAFA"/>
                </a:highlight>
                <a:latin typeface="Arial"/>
                <a:ea typeface="+mn-lt"/>
                <a:cs typeface="Arial"/>
              </a:rPr>
              <a:t>Mullins, L.J. (2019) </a:t>
            </a:r>
            <a:r>
              <a:rPr lang="en-GB" sz="2000" i="1">
                <a:highlight>
                  <a:srgbClr val="FAFAFA"/>
                </a:highlight>
                <a:latin typeface="Arial"/>
                <a:ea typeface="+mn-lt"/>
                <a:cs typeface="Arial"/>
              </a:rPr>
              <a:t>Organisational behaviour in the workplace </a:t>
            </a:r>
            <a:r>
              <a:rPr lang="en-GB" sz="2000">
                <a:highlight>
                  <a:srgbClr val="FAFAFA"/>
                </a:highlight>
                <a:latin typeface="Arial"/>
                <a:ea typeface="+mn-lt"/>
                <a:cs typeface="Arial"/>
              </a:rPr>
              <a:t>. Twelfth edition. Edited by J.E. McLean. Harlow, United Kingdom : Pearson Education Limited, p. 1 online resource (752 pages).</a:t>
            </a:r>
          </a:p>
          <a:p>
            <a:r>
              <a:rPr lang="en-GB" sz="2000">
                <a:highlight>
                  <a:srgbClr val="FAFAFA"/>
                </a:highlight>
                <a:ea typeface="+mn-lt"/>
                <a:cs typeface="+mn-lt"/>
              </a:rPr>
              <a:t>Leatherbarrow, C. (2019) </a:t>
            </a:r>
            <a:r>
              <a:rPr lang="en-GB" sz="2000" i="1">
                <a:highlight>
                  <a:srgbClr val="FAFAFA"/>
                </a:highlight>
                <a:ea typeface="+mn-lt"/>
                <a:cs typeface="+mn-lt"/>
              </a:rPr>
              <a:t>Introduction to human resource management : a guide to HR in practice </a:t>
            </a:r>
            <a:r>
              <a:rPr lang="en-GB" sz="2000">
                <a:highlight>
                  <a:srgbClr val="FAFAFA"/>
                </a:highlight>
                <a:ea typeface="+mn-lt"/>
                <a:cs typeface="+mn-lt"/>
              </a:rPr>
              <a:t>. Fourth edition. Edited by J. Fletcher. London,.</a:t>
            </a:r>
            <a:endParaRPr lang="en-GB" sz="2000" dirty="0">
              <a:highlight>
                <a:srgbClr val="FAFAFA"/>
              </a:highlight>
              <a:latin typeface="Arial"/>
              <a:ea typeface="+mn-lt"/>
              <a:cs typeface="Arial"/>
            </a:endParaRPr>
          </a:p>
          <a:p>
            <a:endParaRPr lang="en-GB" sz="2000" dirty="0">
              <a:highlight>
                <a:srgbClr val="FAFAFA"/>
              </a:highlight>
              <a:latin typeface="Arial"/>
              <a:ea typeface="+mn-lt"/>
              <a:cs typeface="Arial"/>
            </a:endParaRPr>
          </a:p>
        </p:txBody>
      </p:sp>
    </p:spTree>
    <p:extLst>
      <p:ext uri="{BB962C8B-B14F-4D97-AF65-F5344CB8AC3E}">
        <p14:creationId xmlns:p14="http://schemas.microsoft.com/office/powerpoint/2010/main" val="4976312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Developing and Managing Individuals and Teams </vt:lpstr>
      <vt:lpstr>Presentation addressing areas to support effective recruitment and selection during the transformation period.  </vt:lpstr>
      <vt:lpstr>Table of Contents</vt:lpstr>
      <vt:lpstr>Brief introduction of Tesco  and the nature of its transformation </vt:lpstr>
      <vt:lpstr>Job Analysis </vt:lpstr>
      <vt:lpstr>Job description </vt:lpstr>
      <vt:lpstr>Person specification</vt:lpstr>
      <vt:lpstr>Advertisement platform </vt:lpstr>
      <vt:lpstr>structured interview</vt:lpstr>
      <vt:lpstr>semi-structured interview</vt:lpstr>
      <vt:lpstr>unstructured interview</vt:lpstr>
      <vt:lpstr>Justification of appropriate questioning techniques </vt:lpstr>
      <vt:lpstr>Comparison and contrast between face-to face and virtual interviews for store manager role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139</cp:revision>
  <dcterms:created xsi:type="dcterms:W3CDTF">2026-07-12T20:33:33Z</dcterms:created>
  <dcterms:modified xsi:type="dcterms:W3CDTF">2026-07-12T23:37:18Z</dcterms:modified>
</cp:coreProperties>
</file>