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1" r:id="rId17"/>
    <p:sldId id="322" r:id="rId18"/>
    <p:sldId id="323" r:id="rId19"/>
    <p:sldId id="324" r:id="rId20"/>
    <p:sldId id="320" r:id="rId21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6" d="100"/>
          <a:sy n="136" d="100"/>
        </p:scale>
        <p:origin x="-16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CD6153-9A6F-E344-9C64-D0DC51183DB2}" type="datetimeFigureOut">
              <a:rPr lang="en-US" smtClean="0"/>
              <a:t>13/11/2011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D566F7-6726-D944-AEB5-8F4E10086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04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B0473-1173-2D42-91D4-A4DE179832BE}" type="datetimeFigureOut">
              <a:rPr lang="en-GB" smtClean="0"/>
              <a:pPr/>
              <a:t>13/11/2011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A55-6425-E842-8DD0-A4E92D8DEC73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30938" y="6189663"/>
            <a:ext cx="2455862" cy="531812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png"/><Relationship Id="rId6" Type="http://schemas.openxmlformats.org/officeDocument/2006/relationships/image" Target="../media/image6.jpeg"/><Relationship Id="rId7" Type="http://schemas.openxmlformats.org/officeDocument/2006/relationships/image" Target="../media/image7.jpeg"/><Relationship Id="rId8" Type="http://schemas.openxmlformats.org/officeDocument/2006/relationships/image" Target="../media/image8.jpeg"/><Relationship Id="rId9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42097" y="2787319"/>
            <a:ext cx="3406063" cy="1220483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Coaching and Elite 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Sport Performance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MPj0430719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915" y="383610"/>
            <a:ext cx="1871663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artists impress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9298" y="397897"/>
            <a:ext cx="19288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ttp://ts4.mm.bing.net/images/thumbnail.aspx?q=256797653035&amp;id=6bd843fa455d51df4453f02467808d57&amp;url=http%3a%2f%2fwww.sportsindustrysummit.com%2fnews_images%2fc33-e647-f91-g59london-2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7575" y="397897"/>
            <a:ext cx="235743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915" y="2381039"/>
            <a:ext cx="1857375" cy="1733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Pj0430713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59298" y="2381038"/>
            <a:ext cx="1928813" cy="1733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Pj04068850000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915" y="4225027"/>
            <a:ext cx="1871663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Join the VILLAGE Health &amp; Fitness Club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9298" y="4240902"/>
            <a:ext cx="19288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Morriston Golf Club&#10;Morriston Golf Club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36334" y="4240902"/>
            <a:ext cx="2358679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National Governing Bodies</a:t>
            </a:r>
          </a:p>
        </p:txBody>
      </p:sp>
      <p:sp>
        <p:nvSpPr>
          <p:cNvPr id="11366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There are over 300 National Governing Bodies (NGBs) recognised by the Sports Councils.</a:t>
            </a:r>
          </a:p>
          <a:p>
            <a:pPr>
              <a:buFontTx/>
              <a:buNone/>
            </a:pPr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Over 100 sports in the four home countries of the United Kingdom</a:t>
            </a:r>
          </a:p>
        </p:txBody>
      </p:sp>
    </p:spTree>
    <p:extLst>
      <p:ext uri="{BB962C8B-B14F-4D97-AF65-F5344CB8AC3E}">
        <p14:creationId xmlns:p14="http://schemas.microsoft.com/office/powerpoint/2010/main" val="325484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Oval 2"/>
          <p:cNvSpPr>
            <a:spLocks noChangeArrowheads="1"/>
          </p:cNvSpPr>
          <p:nvPr/>
        </p:nvSpPr>
        <p:spPr bwMode="auto">
          <a:xfrm>
            <a:off x="2341563" y="2857500"/>
            <a:ext cx="4248150" cy="3286125"/>
          </a:xfrm>
          <a:prstGeom prst="ellips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r>
              <a:rPr lang="en-GB" b="1"/>
              <a:t>Education</a:t>
            </a:r>
          </a:p>
        </p:txBody>
      </p:sp>
      <p:sp>
        <p:nvSpPr>
          <p:cNvPr id="111618" name="Oval 3"/>
          <p:cNvSpPr>
            <a:spLocks noChangeArrowheads="1"/>
          </p:cNvSpPr>
          <p:nvPr/>
        </p:nvSpPr>
        <p:spPr bwMode="auto">
          <a:xfrm>
            <a:off x="252413" y="285750"/>
            <a:ext cx="5435600" cy="4376738"/>
          </a:xfrm>
          <a:prstGeom prst="ellips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GB" b="1"/>
              <a:t>Local Authority</a:t>
            </a:r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111619" name="Oval 4"/>
          <p:cNvSpPr>
            <a:spLocks noChangeArrowheads="1"/>
          </p:cNvSpPr>
          <p:nvPr/>
        </p:nvSpPr>
        <p:spPr bwMode="auto">
          <a:xfrm>
            <a:off x="3097213" y="285750"/>
            <a:ext cx="5686425" cy="4376738"/>
          </a:xfrm>
          <a:prstGeom prst="ellips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GB" b="1"/>
              <a:t>NGB</a:t>
            </a:r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111620" name="Rectangle 5"/>
          <p:cNvSpPr>
            <a:spLocks noChangeArrowheads="1"/>
          </p:cNvSpPr>
          <p:nvPr/>
        </p:nvSpPr>
        <p:spPr bwMode="auto">
          <a:xfrm>
            <a:off x="3857625" y="1214438"/>
            <a:ext cx="1081088" cy="238125"/>
          </a:xfrm>
          <a:prstGeom prst="rect">
            <a:avLst/>
          </a:prstGeom>
          <a:solidFill>
            <a:srgbClr val="CC99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Courses</a:t>
            </a:r>
          </a:p>
        </p:txBody>
      </p:sp>
      <p:sp>
        <p:nvSpPr>
          <p:cNvPr id="111621" name="Rectangle 6"/>
          <p:cNvSpPr>
            <a:spLocks noChangeArrowheads="1"/>
          </p:cNvSpPr>
          <p:nvPr/>
        </p:nvSpPr>
        <p:spPr bwMode="auto">
          <a:xfrm>
            <a:off x="3857625" y="1928813"/>
            <a:ext cx="1081088" cy="455612"/>
          </a:xfrm>
          <a:prstGeom prst="rect">
            <a:avLst/>
          </a:prstGeom>
          <a:solidFill>
            <a:srgbClr val="CC99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Holiday Camps</a:t>
            </a:r>
          </a:p>
        </p:txBody>
      </p:sp>
      <p:sp>
        <p:nvSpPr>
          <p:cNvPr id="111622" name="Rectangle 7"/>
          <p:cNvSpPr>
            <a:spLocks noChangeArrowheads="1"/>
          </p:cNvSpPr>
          <p:nvPr/>
        </p:nvSpPr>
        <p:spPr bwMode="auto">
          <a:xfrm>
            <a:off x="3857625" y="2500313"/>
            <a:ext cx="1081088" cy="457200"/>
          </a:xfrm>
          <a:prstGeom prst="rect">
            <a:avLst/>
          </a:prstGeom>
          <a:solidFill>
            <a:srgbClr val="CC99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Fitness</a:t>
            </a:r>
          </a:p>
        </p:txBody>
      </p:sp>
      <p:sp>
        <p:nvSpPr>
          <p:cNvPr id="111623" name="Rectangle 8"/>
          <p:cNvSpPr>
            <a:spLocks noChangeArrowheads="1"/>
          </p:cNvSpPr>
          <p:nvPr/>
        </p:nvSpPr>
        <p:spPr bwMode="auto">
          <a:xfrm>
            <a:off x="3803650" y="3532188"/>
            <a:ext cx="1344613" cy="261937"/>
          </a:xfrm>
          <a:prstGeom prst="rect">
            <a:avLst/>
          </a:prstGeom>
          <a:solidFill>
            <a:srgbClr val="FF99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Competitions</a:t>
            </a:r>
          </a:p>
        </p:txBody>
      </p:sp>
      <p:sp>
        <p:nvSpPr>
          <p:cNvPr id="111624" name="Rectangle 9"/>
          <p:cNvSpPr>
            <a:spLocks noChangeArrowheads="1"/>
          </p:cNvSpPr>
          <p:nvPr/>
        </p:nvSpPr>
        <p:spPr bwMode="auto">
          <a:xfrm>
            <a:off x="5340350" y="1800225"/>
            <a:ext cx="1081088" cy="522288"/>
          </a:xfrm>
          <a:prstGeom prst="rect">
            <a:avLst/>
          </a:prstGeom>
          <a:solidFill>
            <a:srgbClr val="FF3300"/>
          </a:solidFill>
          <a:ln w="190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/>
              <a:t>Clubs</a:t>
            </a:r>
          </a:p>
        </p:txBody>
      </p:sp>
      <p:sp>
        <p:nvSpPr>
          <p:cNvPr id="111625" name="Rectangle 10"/>
          <p:cNvSpPr>
            <a:spLocks noChangeArrowheads="1"/>
          </p:cNvSpPr>
          <p:nvPr/>
        </p:nvSpPr>
        <p:spPr bwMode="auto">
          <a:xfrm>
            <a:off x="5340350" y="3508375"/>
            <a:ext cx="1081088" cy="366713"/>
          </a:xfrm>
          <a:prstGeom prst="rect">
            <a:avLst/>
          </a:prstGeom>
          <a:solidFill>
            <a:srgbClr val="FF3300"/>
          </a:solidFill>
          <a:ln w="190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600"/>
              <a:t>COLD</a:t>
            </a:r>
          </a:p>
        </p:txBody>
      </p:sp>
      <p:sp>
        <p:nvSpPr>
          <p:cNvPr id="111626" name="Rectangle 11"/>
          <p:cNvSpPr>
            <a:spLocks noChangeArrowheads="1"/>
          </p:cNvSpPr>
          <p:nvPr/>
        </p:nvSpPr>
        <p:spPr bwMode="auto">
          <a:xfrm>
            <a:off x="6299200" y="2501900"/>
            <a:ext cx="1081088" cy="522288"/>
          </a:xfrm>
          <a:prstGeom prst="rect">
            <a:avLst/>
          </a:prstGeom>
          <a:solidFill>
            <a:srgbClr val="FF3300"/>
          </a:solidFill>
          <a:ln w="190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/>
              <a:t>CORE</a:t>
            </a:r>
          </a:p>
        </p:txBody>
      </p:sp>
      <p:sp>
        <p:nvSpPr>
          <p:cNvPr id="111627" name="Rectangle 12"/>
          <p:cNvSpPr>
            <a:spLocks noChangeArrowheads="1"/>
          </p:cNvSpPr>
          <p:nvPr/>
        </p:nvSpPr>
        <p:spPr bwMode="auto">
          <a:xfrm>
            <a:off x="2747963" y="4070350"/>
            <a:ext cx="1079500" cy="193675"/>
          </a:xfrm>
          <a:prstGeom prst="rect">
            <a:avLst/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5x60</a:t>
            </a:r>
          </a:p>
        </p:txBody>
      </p:sp>
      <p:sp>
        <p:nvSpPr>
          <p:cNvPr id="111628" name="Rectangle 13"/>
          <p:cNvSpPr>
            <a:spLocks noChangeArrowheads="1"/>
          </p:cNvSpPr>
          <p:nvPr/>
        </p:nvSpPr>
        <p:spPr bwMode="auto">
          <a:xfrm>
            <a:off x="2747963" y="4357688"/>
            <a:ext cx="1079500" cy="195262"/>
          </a:xfrm>
          <a:prstGeom prst="rect">
            <a:avLst/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Dragon Sport</a:t>
            </a:r>
          </a:p>
        </p:txBody>
      </p:sp>
      <p:sp>
        <p:nvSpPr>
          <p:cNvPr id="111629" name="Rectangle 14"/>
          <p:cNvSpPr>
            <a:spLocks noChangeArrowheads="1"/>
          </p:cNvSpPr>
          <p:nvPr/>
        </p:nvSpPr>
        <p:spPr bwMode="auto">
          <a:xfrm>
            <a:off x="3857625" y="3071813"/>
            <a:ext cx="1081088" cy="393700"/>
          </a:xfrm>
          <a:prstGeom prst="rect">
            <a:avLst/>
          </a:prstGeom>
          <a:solidFill>
            <a:srgbClr val="CC99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Recreational</a:t>
            </a:r>
          </a:p>
        </p:txBody>
      </p:sp>
      <p:sp>
        <p:nvSpPr>
          <p:cNvPr id="111630" name="Rectangle 15"/>
          <p:cNvSpPr>
            <a:spLocks noChangeArrowheads="1"/>
          </p:cNvSpPr>
          <p:nvPr/>
        </p:nvSpPr>
        <p:spPr bwMode="auto">
          <a:xfrm>
            <a:off x="444500" y="2501900"/>
            <a:ext cx="1081088" cy="522288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>
                <a:solidFill>
                  <a:schemeClr val="bg1"/>
                </a:solidFill>
              </a:rPr>
              <a:t>Social </a:t>
            </a:r>
          </a:p>
          <a:p>
            <a:pPr algn="ctr"/>
            <a:r>
              <a:rPr lang="en-GB" sz="1200">
                <a:solidFill>
                  <a:schemeClr val="bg1"/>
                </a:solidFill>
              </a:rPr>
              <a:t>Inclusion</a:t>
            </a:r>
          </a:p>
        </p:txBody>
      </p:sp>
      <p:sp>
        <p:nvSpPr>
          <p:cNvPr id="111631" name="Rectangle 16"/>
          <p:cNvSpPr>
            <a:spLocks noChangeArrowheads="1"/>
          </p:cNvSpPr>
          <p:nvPr/>
        </p:nvSpPr>
        <p:spPr bwMode="auto">
          <a:xfrm>
            <a:off x="7645400" y="2501900"/>
            <a:ext cx="1081088" cy="522288"/>
          </a:xfrm>
          <a:prstGeom prst="rect">
            <a:avLst/>
          </a:prstGeom>
          <a:solidFill>
            <a:srgbClr val="FF3300"/>
          </a:solidFill>
          <a:ln w="190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600"/>
              <a:t>National</a:t>
            </a:r>
          </a:p>
        </p:txBody>
      </p:sp>
      <p:sp>
        <p:nvSpPr>
          <p:cNvPr id="111632" name="Line 17"/>
          <p:cNvSpPr>
            <a:spLocks noChangeShapeType="1"/>
          </p:cNvSpPr>
          <p:nvPr/>
        </p:nvSpPr>
        <p:spPr bwMode="auto">
          <a:xfrm>
            <a:off x="5821363" y="2286000"/>
            <a:ext cx="768350" cy="2794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33" name="Line 18"/>
          <p:cNvSpPr>
            <a:spLocks noChangeShapeType="1"/>
          </p:cNvSpPr>
          <p:nvPr/>
        </p:nvSpPr>
        <p:spPr bwMode="auto">
          <a:xfrm>
            <a:off x="5821363" y="1917700"/>
            <a:ext cx="1587" cy="16764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34" name="Line 19"/>
          <p:cNvSpPr>
            <a:spLocks noChangeShapeType="1"/>
          </p:cNvSpPr>
          <p:nvPr/>
        </p:nvSpPr>
        <p:spPr bwMode="auto">
          <a:xfrm flipV="1">
            <a:off x="5821363" y="2906713"/>
            <a:ext cx="863600" cy="642937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35" name="Rectangle 21"/>
          <p:cNvSpPr>
            <a:spLocks noChangeArrowheads="1"/>
          </p:cNvSpPr>
          <p:nvPr/>
        </p:nvSpPr>
        <p:spPr bwMode="auto">
          <a:xfrm>
            <a:off x="1789113" y="2501900"/>
            <a:ext cx="1081087" cy="522288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>
                <a:solidFill>
                  <a:schemeClr val="bg1"/>
                </a:solidFill>
              </a:rPr>
              <a:t>Junior </a:t>
            </a:r>
          </a:p>
          <a:p>
            <a:pPr algn="ctr"/>
            <a:r>
              <a:rPr lang="en-GB" sz="1200">
                <a:solidFill>
                  <a:schemeClr val="bg1"/>
                </a:solidFill>
              </a:rPr>
              <a:t>Programme</a:t>
            </a:r>
          </a:p>
        </p:txBody>
      </p:sp>
      <p:sp>
        <p:nvSpPr>
          <p:cNvPr id="111636" name="Line 22"/>
          <p:cNvSpPr>
            <a:spLocks noChangeShapeType="1"/>
          </p:cNvSpPr>
          <p:nvPr/>
        </p:nvSpPr>
        <p:spPr bwMode="auto">
          <a:xfrm>
            <a:off x="1403350" y="2790825"/>
            <a:ext cx="431800" cy="46038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37" name="Rectangle 23"/>
          <p:cNvSpPr>
            <a:spLocks noChangeArrowheads="1"/>
          </p:cNvSpPr>
          <p:nvPr/>
        </p:nvSpPr>
        <p:spPr bwMode="auto">
          <a:xfrm>
            <a:off x="3857625" y="1571625"/>
            <a:ext cx="1081088" cy="236538"/>
          </a:xfrm>
          <a:prstGeom prst="rect">
            <a:avLst/>
          </a:prstGeom>
          <a:solidFill>
            <a:srgbClr val="CC99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Clubs</a:t>
            </a:r>
          </a:p>
        </p:txBody>
      </p:sp>
      <p:sp>
        <p:nvSpPr>
          <p:cNvPr id="111638" name="Line 24"/>
          <p:cNvSpPr>
            <a:spLocks noChangeShapeType="1"/>
          </p:cNvSpPr>
          <p:nvPr/>
        </p:nvSpPr>
        <p:spPr bwMode="auto">
          <a:xfrm flipV="1">
            <a:off x="2844800" y="2835275"/>
            <a:ext cx="360363" cy="46038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39" name="Rectangle 25"/>
          <p:cNvSpPr>
            <a:spLocks noChangeArrowheads="1"/>
          </p:cNvSpPr>
          <p:nvPr/>
        </p:nvSpPr>
        <p:spPr bwMode="auto">
          <a:xfrm>
            <a:off x="3708400" y="5119688"/>
            <a:ext cx="1439863" cy="409575"/>
          </a:xfrm>
          <a:prstGeom prst="rect">
            <a:avLst/>
          </a:prstGeom>
          <a:solidFill>
            <a:srgbClr val="99FF33"/>
          </a:solidFill>
          <a:ln w="19050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PE Curriculum</a:t>
            </a:r>
          </a:p>
        </p:txBody>
      </p:sp>
      <p:sp>
        <p:nvSpPr>
          <p:cNvPr id="111640" name="Rectangle 26"/>
          <p:cNvSpPr>
            <a:spLocks noChangeArrowheads="1"/>
          </p:cNvSpPr>
          <p:nvPr/>
        </p:nvSpPr>
        <p:spPr bwMode="auto">
          <a:xfrm>
            <a:off x="5053013" y="4165600"/>
            <a:ext cx="1081087" cy="328613"/>
          </a:xfrm>
          <a:prstGeom prst="rect">
            <a:avLst/>
          </a:prstGeom>
          <a:solidFill>
            <a:srgbClr val="CC99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HE/FE</a:t>
            </a:r>
          </a:p>
        </p:txBody>
      </p:sp>
      <p:sp>
        <p:nvSpPr>
          <p:cNvPr id="111641" name="Line 27"/>
          <p:cNvSpPr>
            <a:spLocks noChangeShapeType="1"/>
          </p:cNvSpPr>
          <p:nvPr/>
        </p:nvSpPr>
        <p:spPr bwMode="auto">
          <a:xfrm flipH="1" flipV="1">
            <a:off x="2363788" y="2919413"/>
            <a:ext cx="361950" cy="1306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42" name="Line 28"/>
          <p:cNvSpPr>
            <a:spLocks noChangeShapeType="1"/>
          </p:cNvSpPr>
          <p:nvPr/>
        </p:nvSpPr>
        <p:spPr bwMode="auto">
          <a:xfrm flipH="1" flipV="1">
            <a:off x="2363788" y="2970213"/>
            <a:ext cx="361950" cy="1566862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43" name="Line 29"/>
          <p:cNvSpPr>
            <a:spLocks noChangeShapeType="1"/>
          </p:cNvSpPr>
          <p:nvPr/>
        </p:nvSpPr>
        <p:spPr bwMode="auto">
          <a:xfrm flipV="1">
            <a:off x="4379913" y="3848100"/>
            <a:ext cx="0" cy="1263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44" name="Line 30"/>
          <p:cNvSpPr>
            <a:spLocks noChangeShapeType="1"/>
          </p:cNvSpPr>
          <p:nvPr/>
        </p:nvSpPr>
        <p:spPr bwMode="auto">
          <a:xfrm flipH="1" flipV="1">
            <a:off x="3132138" y="4540250"/>
            <a:ext cx="720725" cy="587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45" name="Line 31"/>
          <p:cNvSpPr>
            <a:spLocks noChangeShapeType="1"/>
          </p:cNvSpPr>
          <p:nvPr/>
        </p:nvSpPr>
        <p:spPr bwMode="auto">
          <a:xfrm flipV="1">
            <a:off x="4954588" y="4486275"/>
            <a:ext cx="720725" cy="587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646" name="Rectangle 32"/>
          <p:cNvSpPr>
            <a:spLocks noChangeArrowheads="1"/>
          </p:cNvSpPr>
          <p:nvPr/>
        </p:nvSpPr>
        <p:spPr bwMode="auto">
          <a:xfrm>
            <a:off x="3803650" y="3802063"/>
            <a:ext cx="1344613" cy="261937"/>
          </a:xfrm>
          <a:prstGeom prst="rect">
            <a:avLst/>
          </a:prstGeom>
          <a:solidFill>
            <a:srgbClr val="FF99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000"/>
              <a:t>Coach Education</a:t>
            </a:r>
          </a:p>
        </p:txBody>
      </p:sp>
      <p:cxnSp>
        <p:nvCxnSpPr>
          <p:cNvPr id="42" name="Straight Arrow Connector 41"/>
          <p:cNvCxnSpPr>
            <a:stCxn id="111626" idx="3"/>
            <a:endCxn id="111631" idx="1"/>
          </p:cNvCxnSpPr>
          <p:nvPr/>
        </p:nvCxnSpPr>
        <p:spPr>
          <a:xfrm>
            <a:off x="7380288" y="2762250"/>
            <a:ext cx="26511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1942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928688"/>
          </a:xfrm>
        </p:spPr>
        <p:txBody>
          <a:bodyPr/>
          <a:lstStyle/>
          <a:p>
            <a:pPr algn="l" eaLnBrk="1" hangingPunct="1"/>
            <a:r>
              <a:rPr lang="en-GB" sz="3200">
                <a:latin typeface="Arial" charset="0"/>
                <a:ea typeface="ＭＳ Ｐゴシック" charset="0"/>
                <a:cs typeface="ＭＳ Ｐゴシック" charset="0"/>
              </a:rPr>
              <a:t>What is an NGB?</a:t>
            </a: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500063" y="714375"/>
            <a:ext cx="8286750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</p:cxnSp>
      <p:pic>
        <p:nvPicPr>
          <p:cNvPr id="7" name="Content Placeholder 5" descr="discuss_bi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57438" y="2000250"/>
            <a:ext cx="4352925" cy="2974975"/>
          </a:xfrm>
        </p:spPr>
      </p:pic>
    </p:spTree>
    <p:extLst>
      <p:ext uri="{BB962C8B-B14F-4D97-AF65-F5344CB8AC3E}">
        <p14:creationId xmlns:p14="http://schemas.microsoft.com/office/powerpoint/2010/main" val="289033202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Picture 2" descr="http://www.topnews.in/files/fa-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816350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535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en-GB" sz="4000" b="1">
                <a:latin typeface="Arial" charset="0"/>
                <a:ea typeface="ＭＳ Ｐゴシック" charset="0"/>
                <a:cs typeface="ＭＳ Ｐゴシック" charset="0"/>
              </a:rPr>
              <a:t>3.2 What is a Governing Body?</a:t>
            </a:r>
            <a:endParaRPr lang="en-GB" sz="40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5714" name="Content Placeholder 2"/>
          <p:cNvSpPr>
            <a:spLocks noGrp="1"/>
          </p:cNvSpPr>
          <p:nvPr>
            <p:ph idx="1"/>
          </p:nvPr>
        </p:nvSpPr>
        <p:spPr>
          <a:xfrm>
            <a:off x="0" y="1214438"/>
            <a:ext cx="9144000" cy="4911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600">
                <a:latin typeface="Arial" charset="0"/>
                <a:ea typeface="ＭＳ Ｐゴシック" charset="0"/>
                <a:cs typeface="ＭＳ Ｐゴシック" charset="0"/>
              </a:rPr>
              <a:t>NGB as an organisation which carries out most, if not all, of the following: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6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Prepares and implements a vision and strategic plan for the sport;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Promotes the sport;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Manages the rules and regulations of the sport, including anti-doping;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Administers officials of the sport;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Maintains links with the international governing body /federation;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Encourages participation;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Develops talent;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Develops elite athletes; and</a:t>
            </a:r>
          </a:p>
          <a:p>
            <a:pPr>
              <a:lnSpc>
                <a:spcPct val="9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Organises and hosts competitions.</a:t>
            </a:r>
          </a:p>
        </p:txBody>
      </p:sp>
    </p:spTree>
    <p:extLst>
      <p:ext uri="{BB962C8B-B14F-4D97-AF65-F5344CB8AC3E}">
        <p14:creationId xmlns:p14="http://schemas.microsoft.com/office/powerpoint/2010/main" val="118254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1071563"/>
            <a:ext cx="4467225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38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1071563"/>
            <a:ext cx="3929063" cy="5054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Most NGBs tend to differentiate themselves along home country lines a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They may or may not have a UK NGB.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In these cases the level of local representation may be strong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Essential to ensure that there is maximum collaboration between each of the Home Country NGBs, 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A need for one common view on the development of the sport and contributions</a:t>
            </a:r>
          </a:p>
        </p:txBody>
      </p:sp>
    </p:spTree>
    <p:extLst>
      <p:ext uri="{BB962C8B-B14F-4D97-AF65-F5344CB8AC3E}">
        <p14:creationId xmlns:p14="http://schemas.microsoft.com/office/powerpoint/2010/main" val="2241502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Picture 2" descr="http://www.ipernews.com/RUGBY/Welsh_Rugby_Union_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571625"/>
            <a:ext cx="2214563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899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785813"/>
            <a:ext cx="4745038" cy="492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6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1285875"/>
            <a:ext cx="40005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Differentiate themselves by sporting function 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They represent one code across all four home countries.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Single, UK wide, NGB model.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Most efficient structure for the sport.</a:t>
            </a:r>
          </a:p>
          <a:p>
            <a:pPr>
              <a:lnSpc>
                <a:spcPct val="80000"/>
              </a:lnSpc>
            </a:pPr>
            <a:endParaRPr lang="en-GB" sz="18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1800">
                <a:latin typeface="Arial" charset="0"/>
                <a:ea typeface="ＭＳ Ｐゴシック" charset="0"/>
                <a:cs typeface="ＭＳ Ｐゴシック" charset="0"/>
              </a:rPr>
              <a:t>Single body is effective, particularly in representing the views, needs and requirements of all of its members and participants throughout the UK.</a:t>
            </a:r>
          </a:p>
        </p:txBody>
      </p:sp>
    </p:spTree>
    <p:extLst>
      <p:ext uri="{BB962C8B-B14F-4D97-AF65-F5344CB8AC3E}">
        <p14:creationId xmlns:p14="http://schemas.microsoft.com/office/powerpoint/2010/main" val="3697716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Picture 2" descr="http://www.britnett-carver2.co.uk/burnleybobcatsadm/images/britishswimminglogo_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928813"/>
            <a:ext cx="4362450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058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642938"/>
            <a:ext cx="4862513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642938"/>
            <a:ext cx="3929063" cy="5715000"/>
          </a:xfrm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Does not differentiate by either country or code.</a:t>
            </a:r>
          </a:p>
          <a:p>
            <a:pPr>
              <a:defRPr/>
            </a:pPr>
            <a:endParaRPr lang="en-GB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Usually a federation, e.g. British Equestrian Federation. </a:t>
            </a:r>
          </a:p>
          <a:p>
            <a:pPr>
              <a:defRPr/>
            </a:pPr>
            <a:endParaRPr lang="en-GB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Where a number of NGBs come together, to share common resources and to speak with one.</a:t>
            </a:r>
          </a:p>
          <a:p>
            <a:pPr>
              <a:defRPr/>
            </a:pPr>
            <a:endParaRPr lang="en-GB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Voice on matters relevant to the sport. </a:t>
            </a:r>
          </a:p>
          <a:p>
            <a:pPr>
              <a:defRPr/>
            </a:pPr>
            <a:endParaRPr lang="en-GB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In these structures it is important to find a balance such that the views of all groups are adequately represented.</a:t>
            </a:r>
          </a:p>
          <a:p>
            <a:pPr>
              <a:buFontTx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>
              <a:defRPr/>
            </a:pPr>
            <a:r>
              <a:rPr lang="en-GB" dirty="0" smtClean="0">
                <a:ea typeface="+mn-ea"/>
                <a:cs typeface="+mn-cs"/>
              </a:rPr>
              <a:t>organisation develops a consistent and common purpose</a:t>
            </a:r>
          </a:p>
        </p:txBody>
      </p:sp>
    </p:spTree>
    <p:extLst>
      <p:ext uri="{BB962C8B-B14F-4D97-AF65-F5344CB8AC3E}">
        <p14:creationId xmlns:p14="http://schemas.microsoft.com/office/powerpoint/2010/main" val="2839411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7" name="Picture 2" descr="http://www.cornwallsportspartnership.co.uk/images/dr_5da44429312593ec0b4aaf506dbaca6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286000"/>
            <a:ext cx="42862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8060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143000"/>
            <a:ext cx="4757737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2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1143000"/>
            <a:ext cx="4214813" cy="47863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Differentiates by both country and code giving rise to a plethora of NGBs for one sport</a:t>
            </a:r>
          </a:p>
          <a:p>
            <a:pPr>
              <a:lnSpc>
                <a:spcPct val="80000"/>
              </a:lnSpc>
            </a:pPr>
            <a:endParaRPr lang="en-GB" sz="22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Examples of this are Bowls and Golf. </a:t>
            </a:r>
          </a:p>
          <a:p>
            <a:pPr>
              <a:lnSpc>
                <a:spcPct val="80000"/>
              </a:lnSpc>
            </a:pPr>
            <a:endParaRPr lang="en-GB" sz="22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These organisations constrain the sport from speaking with one voice </a:t>
            </a:r>
          </a:p>
          <a:p>
            <a:pPr>
              <a:lnSpc>
                <a:spcPct val="80000"/>
              </a:lnSpc>
            </a:pPr>
            <a:endParaRPr lang="en-GB" sz="22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en-GB" sz="2200">
                <a:latin typeface="Arial" charset="0"/>
                <a:ea typeface="ＭＳ Ｐゴシック" charset="0"/>
                <a:cs typeface="ＭＳ Ｐゴシック" charset="0"/>
              </a:rPr>
              <a:t>Can lead to duplication of effort and resources</a:t>
            </a:r>
          </a:p>
        </p:txBody>
      </p:sp>
    </p:spTree>
    <p:extLst>
      <p:ext uri="{BB962C8B-B14F-4D97-AF65-F5344CB8AC3E}">
        <p14:creationId xmlns:p14="http://schemas.microsoft.com/office/powerpoint/2010/main" val="1746012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Picture 2" descr="http://quinticsoftware.com/wp-content/uploads/2009/12/guw-black-text-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643063"/>
            <a:ext cx="3143250" cy="332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1985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37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GB" sz="3200">
                <a:latin typeface="Arial" charset="0"/>
                <a:ea typeface="ＭＳ Ｐゴシック" charset="0"/>
                <a:cs typeface="ＭＳ Ｐゴシック" charset="0"/>
              </a:rPr>
              <a:t>What is an NGB?</a:t>
            </a:r>
          </a:p>
        </p:txBody>
      </p:sp>
      <p:pic>
        <p:nvPicPr>
          <p:cNvPr id="7" name="Content Placeholder 5" descr="discuss_b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188" y="1143000"/>
            <a:ext cx="4040187" cy="2762250"/>
          </a:xfrm>
        </p:spPr>
      </p:pic>
      <p:sp>
        <p:nvSpPr>
          <p:cNvPr id="124931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Partners that.......</a:t>
            </a:r>
          </a:p>
        </p:txBody>
      </p:sp>
      <p:sp>
        <p:nvSpPr>
          <p:cNvPr id="124932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Fund</a:t>
            </a:r>
          </a:p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Influence</a:t>
            </a:r>
          </a:p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Deliver</a:t>
            </a: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500063" y="714375"/>
            <a:ext cx="8286750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42653564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Picture 2" descr="http://www.harrogate.gov.uk/images/uk%20spo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12875"/>
            <a:ext cx="58896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451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14313"/>
            <a:ext cx="6215063" cy="628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410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928688"/>
          </a:xfrm>
        </p:spPr>
        <p:txBody>
          <a:bodyPr/>
          <a:lstStyle/>
          <a:p>
            <a:pPr algn="l" eaLnBrk="1" hangingPunct="1"/>
            <a:r>
              <a:rPr lang="en-GB" sz="3200">
                <a:latin typeface="Arial" charset="0"/>
                <a:ea typeface="ＭＳ Ｐゴシック" charset="0"/>
                <a:cs typeface="ＭＳ Ｐゴシック" charset="0"/>
              </a:rPr>
              <a:t>What is an NGB?</a:t>
            </a: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500063" y="714375"/>
            <a:ext cx="8286750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</p:cxnSp>
      <p:pic>
        <p:nvPicPr>
          <p:cNvPr id="7" name="Content Placeholder 5" descr="discuss_bi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57438" y="2000250"/>
            <a:ext cx="4352925" cy="2974975"/>
          </a:xfrm>
        </p:spPr>
      </p:pic>
    </p:spTree>
    <p:extLst>
      <p:ext uri="{BB962C8B-B14F-4D97-AF65-F5344CB8AC3E}">
        <p14:creationId xmlns:p14="http://schemas.microsoft.com/office/powerpoint/2010/main" val="248484382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4"/>
          <p:cNvSpPr>
            <a:spLocks noChangeArrowheads="1"/>
          </p:cNvSpPr>
          <p:nvPr/>
        </p:nvSpPr>
        <p:spPr bwMode="auto">
          <a:xfrm>
            <a:off x="396875" y="4868863"/>
            <a:ext cx="2016125" cy="2889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Values</a:t>
            </a:r>
          </a:p>
        </p:txBody>
      </p:sp>
      <p:sp>
        <p:nvSpPr>
          <p:cNvPr id="130050" name="Rectangle 5"/>
          <p:cNvSpPr>
            <a:spLocks noChangeArrowheads="1"/>
          </p:cNvSpPr>
          <p:nvPr/>
        </p:nvSpPr>
        <p:spPr bwMode="auto">
          <a:xfrm>
            <a:off x="2557463" y="4868863"/>
            <a:ext cx="2016125" cy="2889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130051" name="Rectangle 6"/>
          <p:cNvSpPr>
            <a:spLocks noChangeArrowheads="1"/>
          </p:cNvSpPr>
          <p:nvPr/>
        </p:nvSpPr>
        <p:spPr bwMode="auto">
          <a:xfrm>
            <a:off x="4718050" y="4868863"/>
            <a:ext cx="2016125" cy="2889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People </a:t>
            </a:r>
          </a:p>
        </p:txBody>
      </p:sp>
      <p:sp>
        <p:nvSpPr>
          <p:cNvPr id="130052" name="Rectangle 7"/>
          <p:cNvSpPr>
            <a:spLocks noChangeArrowheads="1"/>
          </p:cNvSpPr>
          <p:nvPr/>
        </p:nvSpPr>
        <p:spPr bwMode="auto">
          <a:xfrm>
            <a:off x="6877050" y="4868863"/>
            <a:ext cx="2016125" cy="2889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Systems</a:t>
            </a:r>
          </a:p>
        </p:txBody>
      </p:sp>
      <p:sp>
        <p:nvSpPr>
          <p:cNvPr id="130053" name="Rectangle 8"/>
          <p:cNvSpPr>
            <a:spLocks noChangeArrowheads="1"/>
          </p:cNvSpPr>
          <p:nvPr/>
        </p:nvSpPr>
        <p:spPr bwMode="auto">
          <a:xfrm>
            <a:off x="395288" y="5157788"/>
            <a:ext cx="2016125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Professionalism</a:t>
            </a:r>
          </a:p>
        </p:txBody>
      </p:sp>
      <p:sp>
        <p:nvSpPr>
          <p:cNvPr id="130054" name="Rectangle 9"/>
          <p:cNvSpPr>
            <a:spLocks noChangeArrowheads="1"/>
          </p:cNvSpPr>
          <p:nvPr/>
        </p:nvSpPr>
        <p:spPr bwMode="auto">
          <a:xfrm>
            <a:off x="395288" y="5445125"/>
            <a:ext cx="2016125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Commercialism</a:t>
            </a:r>
          </a:p>
        </p:txBody>
      </p:sp>
      <p:sp>
        <p:nvSpPr>
          <p:cNvPr id="130055" name="Rectangle 10"/>
          <p:cNvSpPr>
            <a:spLocks noChangeArrowheads="1"/>
          </p:cNvSpPr>
          <p:nvPr/>
        </p:nvSpPr>
        <p:spPr bwMode="auto">
          <a:xfrm>
            <a:off x="395288" y="5734050"/>
            <a:ext cx="2016125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Collaboration</a:t>
            </a:r>
          </a:p>
        </p:txBody>
      </p:sp>
      <p:sp>
        <p:nvSpPr>
          <p:cNvPr id="130056" name="Rectangle 11"/>
          <p:cNvSpPr>
            <a:spLocks noChangeArrowheads="1"/>
          </p:cNvSpPr>
          <p:nvPr/>
        </p:nvSpPr>
        <p:spPr bwMode="auto">
          <a:xfrm>
            <a:off x="395288" y="6021388"/>
            <a:ext cx="2016125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Autonomy</a:t>
            </a:r>
          </a:p>
        </p:txBody>
      </p:sp>
      <p:sp>
        <p:nvSpPr>
          <p:cNvPr id="130057" name="Rectangle 12"/>
          <p:cNvSpPr>
            <a:spLocks noChangeArrowheads="1"/>
          </p:cNvSpPr>
          <p:nvPr/>
        </p:nvSpPr>
        <p:spPr bwMode="auto">
          <a:xfrm>
            <a:off x="395288" y="6310313"/>
            <a:ext cx="2016125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Inclusion</a:t>
            </a:r>
          </a:p>
        </p:txBody>
      </p:sp>
      <p:sp>
        <p:nvSpPr>
          <p:cNvPr id="130058" name="Rectangle 13"/>
          <p:cNvSpPr>
            <a:spLocks noChangeArrowheads="1"/>
          </p:cNvSpPr>
          <p:nvPr/>
        </p:nvSpPr>
        <p:spPr bwMode="auto">
          <a:xfrm>
            <a:off x="2555875" y="5157788"/>
            <a:ext cx="2016125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Strategy Setting</a:t>
            </a:r>
          </a:p>
        </p:txBody>
      </p:sp>
      <p:sp>
        <p:nvSpPr>
          <p:cNvPr id="130059" name="Rectangle 14"/>
          <p:cNvSpPr>
            <a:spLocks noChangeArrowheads="1"/>
          </p:cNvSpPr>
          <p:nvPr/>
        </p:nvSpPr>
        <p:spPr bwMode="auto">
          <a:xfrm>
            <a:off x="2555875" y="5516563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Evolution</a:t>
            </a:r>
          </a:p>
        </p:txBody>
      </p:sp>
      <p:sp>
        <p:nvSpPr>
          <p:cNvPr id="130060" name="Rectangle 15"/>
          <p:cNvSpPr>
            <a:spLocks noChangeArrowheads="1"/>
          </p:cNvSpPr>
          <p:nvPr/>
        </p:nvSpPr>
        <p:spPr bwMode="auto">
          <a:xfrm>
            <a:off x="2555875" y="5876925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Priority &amp; Focus</a:t>
            </a:r>
          </a:p>
        </p:txBody>
      </p:sp>
      <p:sp>
        <p:nvSpPr>
          <p:cNvPr id="130061" name="Rectangle 16"/>
          <p:cNvSpPr>
            <a:spLocks noChangeArrowheads="1"/>
          </p:cNvSpPr>
          <p:nvPr/>
        </p:nvSpPr>
        <p:spPr bwMode="auto">
          <a:xfrm>
            <a:off x="2555875" y="6237288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Self Investment</a:t>
            </a:r>
          </a:p>
        </p:txBody>
      </p:sp>
      <p:sp>
        <p:nvSpPr>
          <p:cNvPr id="130062" name="Rectangle 17"/>
          <p:cNvSpPr>
            <a:spLocks noChangeArrowheads="1"/>
          </p:cNvSpPr>
          <p:nvPr/>
        </p:nvSpPr>
        <p:spPr bwMode="auto">
          <a:xfrm>
            <a:off x="4716463" y="5157788"/>
            <a:ext cx="2016125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Key Staff</a:t>
            </a:r>
          </a:p>
        </p:txBody>
      </p:sp>
      <p:sp>
        <p:nvSpPr>
          <p:cNvPr id="130063" name="Rectangle 18"/>
          <p:cNvSpPr>
            <a:spLocks noChangeArrowheads="1"/>
          </p:cNvSpPr>
          <p:nvPr/>
        </p:nvSpPr>
        <p:spPr bwMode="auto">
          <a:xfrm>
            <a:off x="4716463" y="5516563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Training</a:t>
            </a:r>
          </a:p>
        </p:txBody>
      </p:sp>
      <p:sp>
        <p:nvSpPr>
          <p:cNvPr id="130064" name="Rectangle 19"/>
          <p:cNvSpPr>
            <a:spLocks noChangeArrowheads="1"/>
          </p:cNvSpPr>
          <p:nvPr/>
        </p:nvSpPr>
        <p:spPr bwMode="auto">
          <a:xfrm>
            <a:off x="4716463" y="5876925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Volunteers</a:t>
            </a:r>
          </a:p>
        </p:txBody>
      </p:sp>
      <p:sp>
        <p:nvSpPr>
          <p:cNvPr id="130065" name="Rectangle 20"/>
          <p:cNvSpPr>
            <a:spLocks noChangeArrowheads="1"/>
          </p:cNvSpPr>
          <p:nvPr/>
        </p:nvSpPr>
        <p:spPr bwMode="auto">
          <a:xfrm>
            <a:off x="4714875" y="6237288"/>
            <a:ext cx="20161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Communication</a:t>
            </a:r>
          </a:p>
        </p:txBody>
      </p:sp>
      <p:sp>
        <p:nvSpPr>
          <p:cNvPr id="130066" name="Rectangle 21"/>
          <p:cNvSpPr>
            <a:spLocks noChangeArrowheads="1"/>
          </p:cNvSpPr>
          <p:nvPr/>
        </p:nvSpPr>
        <p:spPr bwMode="auto">
          <a:xfrm>
            <a:off x="6877050" y="5157788"/>
            <a:ext cx="2016125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Accountability</a:t>
            </a:r>
          </a:p>
        </p:txBody>
      </p:sp>
      <p:sp>
        <p:nvSpPr>
          <p:cNvPr id="130067" name="Rectangle 22"/>
          <p:cNvSpPr>
            <a:spLocks noChangeArrowheads="1"/>
          </p:cNvSpPr>
          <p:nvPr/>
        </p:nvSpPr>
        <p:spPr bwMode="auto">
          <a:xfrm>
            <a:off x="6875463" y="5876925"/>
            <a:ext cx="2016125" cy="722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Technology</a:t>
            </a:r>
          </a:p>
        </p:txBody>
      </p:sp>
      <p:sp>
        <p:nvSpPr>
          <p:cNvPr id="130068" name="Rectangle 23"/>
          <p:cNvSpPr>
            <a:spLocks noChangeArrowheads="1"/>
          </p:cNvSpPr>
          <p:nvPr/>
        </p:nvSpPr>
        <p:spPr bwMode="auto">
          <a:xfrm>
            <a:off x="395288" y="4508500"/>
            <a:ext cx="8497887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Foundations</a:t>
            </a:r>
          </a:p>
        </p:txBody>
      </p:sp>
      <p:sp>
        <p:nvSpPr>
          <p:cNvPr id="130069" name="Rectangle 24"/>
          <p:cNvSpPr>
            <a:spLocks noChangeArrowheads="1"/>
          </p:cNvSpPr>
          <p:nvPr/>
        </p:nvSpPr>
        <p:spPr bwMode="auto">
          <a:xfrm>
            <a:off x="395288" y="1773238"/>
            <a:ext cx="8497887" cy="2873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Core Functions</a:t>
            </a:r>
          </a:p>
        </p:txBody>
      </p:sp>
      <p:sp>
        <p:nvSpPr>
          <p:cNvPr id="130070" name="Rectangle 25"/>
          <p:cNvSpPr>
            <a:spLocks noChangeArrowheads="1"/>
          </p:cNvSpPr>
          <p:nvPr/>
        </p:nvSpPr>
        <p:spPr bwMode="auto">
          <a:xfrm>
            <a:off x="360363" y="2133600"/>
            <a:ext cx="2016125" cy="288925"/>
          </a:xfrm>
          <a:prstGeom prst="rect">
            <a:avLst/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Sports Administration</a:t>
            </a:r>
          </a:p>
        </p:txBody>
      </p:sp>
      <p:sp>
        <p:nvSpPr>
          <p:cNvPr id="130071" name="Rectangle 26"/>
          <p:cNvSpPr>
            <a:spLocks noChangeArrowheads="1"/>
          </p:cNvSpPr>
          <p:nvPr/>
        </p:nvSpPr>
        <p:spPr bwMode="auto">
          <a:xfrm>
            <a:off x="2520950" y="2133600"/>
            <a:ext cx="2016125" cy="288925"/>
          </a:xfrm>
          <a:prstGeom prst="rect">
            <a:avLst/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Partnership</a:t>
            </a:r>
          </a:p>
        </p:txBody>
      </p:sp>
      <p:sp>
        <p:nvSpPr>
          <p:cNvPr id="130072" name="Rectangle 27"/>
          <p:cNvSpPr>
            <a:spLocks noChangeArrowheads="1"/>
          </p:cNvSpPr>
          <p:nvPr/>
        </p:nvSpPr>
        <p:spPr bwMode="auto">
          <a:xfrm>
            <a:off x="360363" y="2420938"/>
            <a:ext cx="2016125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Manage Rules &amp; Regulations</a:t>
            </a:r>
          </a:p>
        </p:txBody>
      </p:sp>
      <p:sp>
        <p:nvSpPr>
          <p:cNvPr id="130073" name="Rectangle 28"/>
          <p:cNvSpPr>
            <a:spLocks noChangeArrowheads="1"/>
          </p:cNvSpPr>
          <p:nvPr/>
        </p:nvSpPr>
        <p:spPr bwMode="auto">
          <a:xfrm>
            <a:off x="360363" y="2852738"/>
            <a:ext cx="2016125" cy="360362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Manage officials</a:t>
            </a:r>
          </a:p>
        </p:txBody>
      </p:sp>
      <p:sp>
        <p:nvSpPr>
          <p:cNvPr id="130074" name="Rectangle 29"/>
          <p:cNvSpPr>
            <a:spLocks noChangeArrowheads="1"/>
          </p:cNvSpPr>
          <p:nvPr/>
        </p:nvSpPr>
        <p:spPr bwMode="auto">
          <a:xfrm>
            <a:off x="360363" y="3213100"/>
            <a:ext cx="2016125" cy="36036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Discipline/ dispute resolution</a:t>
            </a:r>
          </a:p>
        </p:txBody>
      </p:sp>
      <p:sp>
        <p:nvSpPr>
          <p:cNvPr id="130075" name="Rectangle 30"/>
          <p:cNvSpPr>
            <a:spLocks noChangeArrowheads="1"/>
          </p:cNvSpPr>
          <p:nvPr/>
        </p:nvSpPr>
        <p:spPr bwMode="auto">
          <a:xfrm>
            <a:off x="360363" y="3573463"/>
            <a:ext cx="2016125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Statutory requirements</a:t>
            </a:r>
          </a:p>
        </p:txBody>
      </p:sp>
      <p:sp>
        <p:nvSpPr>
          <p:cNvPr id="130076" name="Rectangle 31"/>
          <p:cNvSpPr>
            <a:spLocks noChangeArrowheads="1"/>
          </p:cNvSpPr>
          <p:nvPr/>
        </p:nvSpPr>
        <p:spPr bwMode="auto">
          <a:xfrm>
            <a:off x="360363" y="4005263"/>
            <a:ext cx="2016125" cy="43338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Organise &amp; host competitions</a:t>
            </a:r>
          </a:p>
        </p:txBody>
      </p:sp>
      <p:sp>
        <p:nvSpPr>
          <p:cNvPr id="130077" name="Rectangle 32"/>
          <p:cNvSpPr>
            <a:spLocks noChangeArrowheads="1"/>
          </p:cNvSpPr>
          <p:nvPr/>
        </p:nvSpPr>
        <p:spPr bwMode="auto">
          <a:xfrm>
            <a:off x="2520950" y="2420938"/>
            <a:ext cx="2016125" cy="5032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Establish &amp; maintain link with</a:t>
            </a:r>
          </a:p>
          <a:p>
            <a:pPr algn="ctr"/>
            <a:r>
              <a:rPr lang="en-GB" sz="1200"/>
              <a:t>International NGB</a:t>
            </a:r>
            <a:r>
              <a:rPr lang="ja-JP" altLang="en-GB" sz="1200"/>
              <a:t>’</a:t>
            </a:r>
            <a:r>
              <a:rPr lang="en-GB" altLang="ja-JP" sz="1200"/>
              <a:t>s</a:t>
            </a:r>
            <a:endParaRPr lang="en-GB" sz="1200"/>
          </a:p>
        </p:txBody>
      </p:sp>
      <p:sp>
        <p:nvSpPr>
          <p:cNvPr id="130078" name="Rectangle 33"/>
          <p:cNvSpPr>
            <a:spLocks noChangeArrowheads="1"/>
          </p:cNvSpPr>
          <p:nvPr/>
        </p:nvSpPr>
        <p:spPr bwMode="auto">
          <a:xfrm>
            <a:off x="2520950" y="2924175"/>
            <a:ext cx="2016125" cy="50641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Establish links with Education</a:t>
            </a:r>
          </a:p>
        </p:txBody>
      </p:sp>
      <p:sp>
        <p:nvSpPr>
          <p:cNvPr id="130079" name="Rectangle 34"/>
          <p:cNvSpPr>
            <a:spLocks noChangeArrowheads="1"/>
          </p:cNvSpPr>
          <p:nvPr/>
        </p:nvSpPr>
        <p:spPr bwMode="auto">
          <a:xfrm>
            <a:off x="2520950" y="3429000"/>
            <a:ext cx="2016125" cy="504825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Establish links with UA</a:t>
            </a:r>
            <a:r>
              <a:rPr lang="ja-JP" altLang="en-GB" sz="1200"/>
              <a:t>’</a:t>
            </a:r>
            <a:r>
              <a:rPr lang="en-GB" altLang="ja-JP" sz="1200"/>
              <a:t>s</a:t>
            </a:r>
            <a:endParaRPr lang="en-GB" sz="1200"/>
          </a:p>
        </p:txBody>
      </p:sp>
      <p:sp>
        <p:nvSpPr>
          <p:cNvPr id="130080" name="Rectangle 35"/>
          <p:cNvSpPr>
            <a:spLocks noChangeArrowheads="1"/>
          </p:cNvSpPr>
          <p:nvPr/>
        </p:nvSpPr>
        <p:spPr bwMode="auto">
          <a:xfrm>
            <a:off x="2520950" y="3933825"/>
            <a:ext cx="2016125" cy="504825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Establish links with</a:t>
            </a:r>
          </a:p>
          <a:p>
            <a:pPr algn="ctr"/>
            <a:r>
              <a:rPr lang="en-GB" sz="1200"/>
              <a:t>Commercial providers</a:t>
            </a:r>
          </a:p>
        </p:txBody>
      </p:sp>
      <p:sp>
        <p:nvSpPr>
          <p:cNvPr id="130081" name="Rectangle 36"/>
          <p:cNvSpPr>
            <a:spLocks noChangeArrowheads="1"/>
          </p:cNvSpPr>
          <p:nvPr/>
        </p:nvSpPr>
        <p:spPr bwMode="auto">
          <a:xfrm>
            <a:off x="4716463" y="2132013"/>
            <a:ext cx="2016125" cy="288925"/>
          </a:xfrm>
          <a:prstGeom prst="rect">
            <a:avLst/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130082" name="Rectangle 37"/>
          <p:cNvSpPr>
            <a:spLocks noChangeArrowheads="1"/>
          </p:cNvSpPr>
          <p:nvPr/>
        </p:nvSpPr>
        <p:spPr bwMode="auto">
          <a:xfrm>
            <a:off x="6948488" y="2132013"/>
            <a:ext cx="2016125" cy="288925"/>
          </a:xfrm>
          <a:prstGeom prst="rect">
            <a:avLst/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Management</a:t>
            </a:r>
          </a:p>
        </p:txBody>
      </p:sp>
      <p:sp>
        <p:nvSpPr>
          <p:cNvPr id="130083" name="Rectangle 38"/>
          <p:cNvSpPr>
            <a:spLocks noChangeArrowheads="1"/>
          </p:cNvSpPr>
          <p:nvPr/>
        </p:nvSpPr>
        <p:spPr bwMode="auto">
          <a:xfrm>
            <a:off x="4716463" y="2420938"/>
            <a:ext cx="2016125" cy="2873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Promotion of Sport</a:t>
            </a:r>
          </a:p>
        </p:txBody>
      </p:sp>
      <p:sp>
        <p:nvSpPr>
          <p:cNvPr id="130084" name="Rectangle 39"/>
          <p:cNvSpPr>
            <a:spLocks noChangeArrowheads="1"/>
          </p:cNvSpPr>
          <p:nvPr/>
        </p:nvSpPr>
        <p:spPr bwMode="auto">
          <a:xfrm>
            <a:off x="4716463" y="2708275"/>
            <a:ext cx="2016125" cy="2873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Membership Programme</a:t>
            </a:r>
          </a:p>
        </p:txBody>
      </p:sp>
      <p:sp>
        <p:nvSpPr>
          <p:cNvPr id="130085" name="Rectangle 40"/>
          <p:cNvSpPr>
            <a:spLocks noChangeArrowheads="1"/>
          </p:cNvSpPr>
          <p:nvPr/>
        </p:nvSpPr>
        <p:spPr bwMode="auto">
          <a:xfrm>
            <a:off x="4716463" y="2997200"/>
            <a:ext cx="2016125" cy="2873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Participation/ Retention</a:t>
            </a:r>
          </a:p>
        </p:txBody>
      </p:sp>
      <p:sp>
        <p:nvSpPr>
          <p:cNvPr id="130086" name="Rectangle 41"/>
          <p:cNvSpPr>
            <a:spLocks noChangeArrowheads="1"/>
          </p:cNvSpPr>
          <p:nvPr/>
        </p:nvSpPr>
        <p:spPr bwMode="auto">
          <a:xfrm>
            <a:off x="4716463" y="3284538"/>
            <a:ext cx="2016125" cy="2873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Equal access</a:t>
            </a:r>
          </a:p>
        </p:txBody>
      </p:sp>
      <p:sp>
        <p:nvSpPr>
          <p:cNvPr id="130087" name="Rectangle 42"/>
          <p:cNvSpPr>
            <a:spLocks noChangeArrowheads="1"/>
          </p:cNvSpPr>
          <p:nvPr/>
        </p:nvSpPr>
        <p:spPr bwMode="auto">
          <a:xfrm>
            <a:off x="4716463" y="3573463"/>
            <a:ext cx="2016125" cy="2873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Development of talent</a:t>
            </a:r>
          </a:p>
        </p:txBody>
      </p:sp>
      <p:sp>
        <p:nvSpPr>
          <p:cNvPr id="130088" name="Rectangle 43"/>
          <p:cNvSpPr>
            <a:spLocks noChangeArrowheads="1"/>
          </p:cNvSpPr>
          <p:nvPr/>
        </p:nvSpPr>
        <p:spPr bwMode="auto">
          <a:xfrm>
            <a:off x="4716463" y="3860800"/>
            <a:ext cx="2016125" cy="2873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Development of Elite athletes</a:t>
            </a:r>
          </a:p>
        </p:txBody>
      </p:sp>
      <p:sp>
        <p:nvSpPr>
          <p:cNvPr id="130089" name="Rectangle 44"/>
          <p:cNvSpPr>
            <a:spLocks noChangeArrowheads="1"/>
          </p:cNvSpPr>
          <p:nvPr/>
        </p:nvSpPr>
        <p:spPr bwMode="auto">
          <a:xfrm>
            <a:off x="4716463" y="4148138"/>
            <a:ext cx="2016125" cy="28733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Developing coaches</a:t>
            </a:r>
          </a:p>
        </p:txBody>
      </p:sp>
      <p:sp>
        <p:nvSpPr>
          <p:cNvPr id="130090" name="Rectangle 45"/>
          <p:cNvSpPr>
            <a:spLocks noChangeArrowheads="1"/>
          </p:cNvSpPr>
          <p:nvPr/>
        </p:nvSpPr>
        <p:spPr bwMode="auto">
          <a:xfrm>
            <a:off x="6948488" y="2420938"/>
            <a:ext cx="2016125" cy="360362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Financial stability &amp; Income</a:t>
            </a:r>
          </a:p>
        </p:txBody>
      </p:sp>
      <p:sp>
        <p:nvSpPr>
          <p:cNvPr id="130091" name="Rectangle 46"/>
          <p:cNvSpPr>
            <a:spLocks noChangeArrowheads="1"/>
          </p:cNvSpPr>
          <p:nvPr/>
        </p:nvSpPr>
        <p:spPr bwMode="auto">
          <a:xfrm>
            <a:off x="6948488" y="2781300"/>
            <a:ext cx="2016125" cy="36036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Manage operations</a:t>
            </a:r>
          </a:p>
        </p:txBody>
      </p:sp>
      <p:sp>
        <p:nvSpPr>
          <p:cNvPr id="130092" name="Rectangle 47"/>
          <p:cNvSpPr>
            <a:spLocks noChangeArrowheads="1"/>
          </p:cNvSpPr>
          <p:nvPr/>
        </p:nvSpPr>
        <p:spPr bwMode="auto">
          <a:xfrm>
            <a:off x="6948488" y="3141663"/>
            <a:ext cx="2016125" cy="431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Volunteer management</a:t>
            </a:r>
          </a:p>
        </p:txBody>
      </p:sp>
      <p:sp>
        <p:nvSpPr>
          <p:cNvPr id="130093" name="Rectangle 48"/>
          <p:cNvSpPr>
            <a:spLocks noChangeArrowheads="1"/>
          </p:cNvSpPr>
          <p:nvPr/>
        </p:nvSpPr>
        <p:spPr bwMode="auto">
          <a:xfrm>
            <a:off x="6948488" y="3573463"/>
            <a:ext cx="2016125" cy="43338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Equity &amp; Ethics</a:t>
            </a:r>
          </a:p>
        </p:txBody>
      </p:sp>
      <p:sp>
        <p:nvSpPr>
          <p:cNvPr id="130094" name="Rectangle 49"/>
          <p:cNvSpPr>
            <a:spLocks noChangeArrowheads="1"/>
          </p:cNvSpPr>
          <p:nvPr/>
        </p:nvSpPr>
        <p:spPr bwMode="auto">
          <a:xfrm>
            <a:off x="6948488" y="4005263"/>
            <a:ext cx="2016125" cy="430212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Information Management</a:t>
            </a:r>
          </a:p>
        </p:txBody>
      </p:sp>
      <p:sp>
        <p:nvSpPr>
          <p:cNvPr id="130095" name="Rectangle 50"/>
          <p:cNvSpPr>
            <a:spLocks noChangeArrowheads="1"/>
          </p:cNvSpPr>
          <p:nvPr/>
        </p:nvSpPr>
        <p:spPr bwMode="auto">
          <a:xfrm>
            <a:off x="395288" y="188913"/>
            <a:ext cx="8497887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Key Outcomes</a:t>
            </a:r>
          </a:p>
        </p:txBody>
      </p:sp>
      <p:sp>
        <p:nvSpPr>
          <p:cNvPr id="130096" name="Rectangle 51"/>
          <p:cNvSpPr>
            <a:spLocks noChangeArrowheads="1"/>
          </p:cNvSpPr>
          <p:nvPr/>
        </p:nvSpPr>
        <p:spPr bwMode="auto">
          <a:xfrm>
            <a:off x="395288" y="549275"/>
            <a:ext cx="2016125" cy="288925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Modernisation</a:t>
            </a:r>
          </a:p>
        </p:txBody>
      </p:sp>
      <p:sp>
        <p:nvSpPr>
          <p:cNvPr id="130097" name="Rectangle 52"/>
          <p:cNvSpPr>
            <a:spLocks noChangeArrowheads="1"/>
          </p:cNvSpPr>
          <p:nvPr/>
        </p:nvSpPr>
        <p:spPr bwMode="auto">
          <a:xfrm>
            <a:off x="395288" y="836613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Financially Independent</a:t>
            </a:r>
          </a:p>
        </p:txBody>
      </p:sp>
      <p:sp>
        <p:nvSpPr>
          <p:cNvPr id="130098" name="Rectangle 53"/>
          <p:cNvSpPr>
            <a:spLocks noChangeArrowheads="1"/>
          </p:cNvSpPr>
          <p:nvPr/>
        </p:nvSpPr>
        <p:spPr bwMode="auto">
          <a:xfrm>
            <a:off x="395288" y="1125538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Strong Vision &amp; Action Plan</a:t>
            </a:r>
          </a:p>
        </p:txBody>
      </p:sp>
      <p:sp>
        <p:nvSpPr>
          <p:cNvPr id="130099" name="Rectangle 54"/>
          <p:cNvSpPr>
            <a:spLocks noChangeArrowheads="1"/>
          </p:cNvSpPr>
          <p:nvPr/>
        </p:nvSpPr>
        <p:spPr bwMode="auto">
          <a:xfrm>
            <a:off x="395288" y="1412875"/>
            <a:ext cx="2016125" cy="2873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Customer focused</a:t>
            </a:r>
          </a:p>
        </p:txBody>
      </p:sp>
      <p:sp>
        <p:nvSpPr>
          <p:cNvPr id="130100" name="Rectangle 55"/>
          <p:cNvSpPr>
            <a:spLocks noChangeArrowheads="1"/>
          </p:cNvSpPr>
          <p:nvPr/>
        </p:nvSpPr>
        <p:spPr bwMode="auto">
          <a:xfrm>
            <a:off x="4716463" y="549275"/>
            <a:ext cx="2016125" cy="288925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130101" name="Rectangle 56"/>
          <p:cNvSpPr>
            <a:spLocks noChangeArrowheads="1"/>
          </p:cNvSpPr>
          <p:nvPr/>
        </p:nvSpPr>
        <p:spPr bwMode="auto">
          <a:xfrm>
            <a:off x="4716463" y="836613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Increased Participation</a:t>
            </a:r>
          </a:p>
        </p:txBody>
      </p:sp>
      <p:sp>
        <p:nvSpPr>
          <p:cNvPr id="130102" name="Rectangle 57"/>
          <p:cNvSpPr>
            <a:spLocks noChangeArrowheads="1"/>
          </p:cNvSpPr>
          <p:nvPr/>
        </p:nvSpPr>
        <p:spPr bwMode="auto">
          <a:xfrm>
            <a:off x="4716463" y="1125538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Strong Infrastructure</a:t>
            </a:r>
          </a:p>
        </p:txBody>
      </p:sp>
      <p:sp>
        <p:nvSpPr>
          <p:cNvPr id="130103" name="Rectangle 58"/>
          <p:cNvSpPr>
            <a:spLocks noChangeArrowheads="1"/>
          </p:cNvSpPr>
          <p:nvPr/>
        </p:nvSpPr>
        <p:spPr bwMode="auto">
          <a:xfrm>
            <a:off x="4716463" y="1412875"/>
            <a:ext cx="2016125" cy="2873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Clear Pathways</a:t>
            </a:r>
          </a:p>
        </p:txBody>
      </p:sp>
      <p:sp>
        <p:nvSpPr>
          <p:cNvPr id="130104" name="Rectangle 59"/>
          <p:cNvSpPr>
            <a:spLocks noChangeArrowheads="1"/>
          </p:cNvSpPr>
          <p:nvPr/>
        </p:nvSpPr>
        <p:spPr bwMode="auto">
          <a:xfrm>
            <a:off x="2555875" y="549275"/>
            <a:ext cx="2016125" cy="288925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Partnership</a:t>
            </a:r>
          </a:p>
        </p:txBody>
      </p:sp>
      <p:sp>
        <p:nvSpPr>
          <p:cNvPr id="130105" name="Rectangle 60"/>
          <p:cNvSpPr>
            <a:spLocks noChangeArrowheads="1"/>
          </p:cNvSpPr>
          <p:nvPr/>
        </p:nvSpPr>
        <p:spPr bwMode="auto">
          <a:xfrm>
            <a:off x="2555875" y="836613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Clear communication plan</a:t>
            </a:r>
          </a:p>
        </p:txBody>
      </p:sp>
      <p:sp>
        <p:nvSpPr>
          <p:cNvPr id="130106" name="Rectangle 61"/>
          <p:cNvSpPr>
            <a:spLocks noChangeArrowheads="1"/>
          </p:cNvSpPr>
          <p:nvPr/>
        </p:nvSpPr>
        <p:spPr bwMode="auto">
          <a:xfrm>
            <a:off x="2555875" y="1125538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Strong/Effective Partnerships</a:t>
            </a:r>
          </a:p>
        </p:txBody>
      </p:sp>
      <p:sp>
        <p:nvSpPr>
          <p:cNvPr id="130107" name="Rectangle 62"/>
          <p:cNvSpPr>
            <a:spLocks noChangeArrowheads="1"/>
          </p:cNvSpPr>
          <p:nvPr/>
        </p:nvSpPr>
        <p:spPr bwMode="auto">
          <a:xfrm>
            <a:off x="2555875" y="1412875"/>
            <a:ext cx="2016125" cy="2873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Clear commercial plans</a:t>
            </a:r>
          </a:p>
        </p:txBody>
      </p:sp>
      <p:sp>
        <p:nvSpPr>
          <p:cNvPr id="130108" name="Rectangle 63"/>
          <p:cNvSpPr>
            <a:spLocks noChangeArrowheads="1"/>
          </p:cNvSpPr>
          <p:nvPr/>
        </p:nvSpPr>
        <p:spPr bwMode="auto">
          <a:xfrm>
            <a:off x="6877050" y="549275"/>
            <a:ext cx="2016125" cy="288925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130109" name="Rectangle 64"/>
          <p:cNvSpPr>
            <a:spLocks noChangeArrowheads="1"/>
          </p:cNvSpPr>
          <p:nvPr/>
        </p:nvSpPr>
        <p:spPr bwMode="auto">
          <a:xfrm>
            <a:off x="6877050" y="836613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Financial stability &amp; Income</a:t>
            </a:r>
          </a:p>
        </p:txBody>
      </p:sp>
      <p:sp>
        <p:nvSpPr>
          <p:cNvPr id="130110" name="Rectangle 65"/>
          <p:cNvSpPr>
            <a:spLocks noChangeArrowheads="1"/>
          </p:cNvSpPr>
          <p:nvPr/>
        </p:nvSpPr>
        <p:spPr bwMode="auto">
          <a:xfrm>
            <a:off x="6877050" y="1125538"/>
            <a:ext cx="2016125" cy="2873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Clear operational/ equity plans</a:t>
            </a:r>
          </a:p>
        </p:txBody>
      </p:sp>
      <p:sp>
        <p:nvSpPr>
          <p:cNvPr id="130111" name="Rectangle 66"/>
          <p:cNvSpPr>
            <a:spLocks noChangeArrowheads="1"/>
          </p:cNvSpPr>
          <p:nvPr/>
        </p:nvSpPr>
        <p:spPr bwMode="auto">
          <a:xfrm>
            <a:off x="6877050" y="1412875"/>
            <a:ext cx="2016125" cy="2873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200"/>
              <a:t>Effective info management</a:t>
            </a:r>
          </a:p>
        </p:txBody>
      </p:sp>
    </p:spTree>
    <p:extLst>
      <p:ext uri="{BB962C8B-B14F-4D97-AF65-F5344CB8AC3E}">
        <p14:creationId xmlns:p14="http://schemas.microsoft.com/office/powerpoint/2010/main" val="3949608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8913"/>
            <a:ext cx="6216650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21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554</Words>
  <Application>Microsoft Macintosh PowerPoint</Application>
  <PresentationFormat>On-screen Show (4:3)</PresentationFormat>
  <Paragraphs>181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National Governing Bodies</vt:lpstr>
      <vt:lpstr>PowerPoint Presentation</vt:lpstr>
      <vt:lpstr>What is an NGB?</vt:lpstr>
      <vt:lpstr>PowerPoint Presentation</vt:lpstr>
      <vt:lpstr>3.2 What is a Governing Body?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an NGB?</vt:lpstr>
      <vt:lpstr>PowerPoint Presentation</vt:lpstr>
      <vt:lpstr>PowerPoint Presentation</vt:lpstr>
      <vt:lpstr>What is an NGB?</vt:lpstr>
      <vt:lpstr>PowerPoint Presentation</vt:lpstr>
      <vt:lpstr>PowerPoint Presentation</vt:lpstr>
    </vt:vector>
  </TitlesOfParts>
  <Company>WRU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Schropfer</dc:creator>
  <cp:lastModifiedBy>John Schropfer</cp:lastModifiedBy>
  <cp:revision>4</cp:revision>
  <dcterms:created xsi:type="dcterms:W3CDTF">2011-11-03T22:43:10Z</dcterms:created>
  <dcterms:modified xsi:type="dcterms:W3CDTF">2011-11-13T20:11:54Z</dcterms:modified>
</cp:coreProperties>
</file>