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9" r:id="rId6"/>
    <p:sldId id="270" r:id="rId7"/>
    <p:sldId id="271" r:id="rId8"/>
    <p:sldId id="257" r:id="rId9"/>
    <p:sldId id="272" r:id="rId10"/>
    <p:sldId id="258" r:id="rId11"/>
    <p:sldId id="267" r:id="rId12"/>
    <p:sldId id="259" r:id="rId13"/>
    <p:sldId id="260" r:id="rId14"/>
    <p:sldId id="261" r:id="rId15"/>
    <p:sldId id="262" r:id="rId16"/>
    <p:sldId id="268" r:id="rId17"/>
    <p:sldId id="263" r:id="rId18"/>
    <p:sldId id="264" r:id="rId19"/>
    <p:sldId id="265" r:id="rId20"/>
    <p:sldId id="266" r:id="rId21"/>
    <p:sldId id="273" r:id="rId22"/>
    <p:sldId id="274" r:id="rId23"/>
    <p:sldId id="275" r:id="rId24"/>
    <p:sldId id="276" r:id="rId25"/>
    <p:sldId id="279" r:id="rId26"/>
    <p:sldId id="277" r:id="rId27"/>
    <p:sldId id="278" r:id="rId28"/>
    <p:sldId id="280" r:id="rId29"/>
    <p:sldId id="281" r:id="rId30"/>
    <p:sldId id="285" r:id="rId31"/>
    <p:sldId id="286" r:id="rId32"/>
    <p:sldId id="284"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C200"/>
    <a:srgbClr val="A824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115" d="100"/>
          <a:sy n="115" d="100"/>
        </p:scale>
        <p:origin x="858"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40BF23-ADC4-477D-9A99-3F08EBA7DA8C}" type="datetimeFigureOut">
              <a:rPr lang="en-US" smtClean="0"/>
              <a:pPr/>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40BF23-ADC4-477D-9A99-3F08EBA7DA8C}" type="datetimeFigureOut">
              <a:rPr lang="en-US" smtClean="0"/>
              <a:pPr/>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40BF23-ADC4-477D-9A99-3F08EBA7DA8C}" type="datetimeFigureOut">
              <a:rPr lang="en-US" smtClean="0"/>
              <a:pPr/>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40BF23-ADC4-477D-9A99-3F08EBA7DA8C}" type="datetimeFigureOut">
              <a:rPr lang="en-US" smtClean="0"/>
              <a:pPr/>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40BF23-ADC4-477D-9A99-3F08EBA7DA8C}" type="datetimeFigureOut">
              <a:rPr lang="en-US" smtClean="0"/>
              <a:pPr/>
              <a:t>2/26/2020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40BF23-ADC4-477D-9A99-3F08EBA7DA8C}" type="datetimeFigureOut">
              <a:rPr lang="en-US" smtClean="0"/>
              <a:pPr/>
              <a:t>2/26/2020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0BF23-ADC4-477D-9A99-3F08EBA7DA8C}" type="datetimeFigureOut">
              <a:rPr lang="en-US" smtClean="0"/>
              <a:pPr/>
              <a:t>2/26/2020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0BF23-ADC4-477D-9A99-3F08EBA7DA8C}" type="datetimeFigureOut">
              <a:rPr lang="en-US" smtClean="0"/>
              <a:pPr/>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0BF23-ADC4-477D-9A99-3F08EBA7DA8C}" type="datetimeFigureOut">
              <a:rPr lang="en-US" smtClean="0"/>
              <a:pPr/>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40BF23-ADC4-477D-9A99-3F08EBA7DA8C}" type="datetimeFigureOut">
              <a:rPr lang="en-US" smtClean="0"/>
              <a:pPr/>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40BF23-ADC4-477D-9A99-3F08EBA7DA8C}" type="datetimeFigureOut">
              <a:rPr lang="en-US" smtClean="0"/>
              <a:pPr/>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75064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0BF23-ADC4-477D-9A99-3F08EBA7DA8C}" type="datetimeFigureOut">
              <a:rPr lang="en-US" smtClean="0"/>
              <a:pPr/>
              <a:t>2/26/2020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121987-62A0-4328-836C-48128870F2D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hyperlink" Target="http://www.ecdc.europa.eu/en/novel-coronavirus-china" TargetMode="External"/><Relationship Id="rId1" Type="http://schemas.openxmlformats.org/officeDocument/2006/relationships/slideLayout" Target="../slideLayouts/slideLayout1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red blood cells 1.bmp"/>
          <p:cNvPicPr>
            <a:picLocks noChangeAspect="1"/>
          </p:cNvPicPr>
          <p:nvPr/>
        </p:nvPicPr>
        <p:blipFill>
          <a:blip r:embed="rId2" cstate="print"/>
          <a:stretch>
            <a:fillRect/>
          </a:stretch>
        </p:blipFill>
        <p:spPr>
          <a:xfrm>
            <a:off x="0" y="0"/>
            <a:ext cx="9144000" cy="6858000"/>
          </a:xfrm>
          <a:prstGeom prst="rect">
            <a:avLst/>
          </a:prstGeom>
        </p:spPr>
      </p:pic>
      <p:sp>
        <p:nvSpPr>
          <p:cNvPr id="3" name="Rectangle 2"/>
          <p:cNvSpPr/>
          <p:nvPr/>
        </p:nvSpPr>
        <p:spPr>
          <a:xfrm>
            <a:off x="2400347" y="2967335"/>
            <a:ext cx="184731" cy="923330"/>
          </a:xfrm>
          <a:prstGeom prst="rect">
            <a:avLst/>
          </a:prstGeom>
          <a:noFill/>
        </p:spPr>
        <p:txBody>
          <a:bodyPr wrap="none" lIns="91440" tIns="45720" rIns="91440" bIns="45720">
            <a:spAutoFit/>
          </a:bodyPr>
          <a:lstStyle/>
          <a:p>
            <a:pPr algn="ctr"/>
            <a:endParaRPr lang="en-US" sz="54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4" name="Rectangle 3"/>
          <p:cNvSpPr/>
          <p:nvPr/>
        </p:nvSpPr>
        <p:spPr>
          <a:xfrm>
            <a:off x="3505200" y="838200"/>
            <a:ext cx="5638800" cy="2246769"/>
          </a:xfrm>
          <a:prstGeom prst="rect">
            <a:avLst/>
          </a:prstGeom>
          <a:noFill/>
        </p:spPr>
        <p:txBody>
          <a:bodyPr wrap="square" lIns="91440" tIns="45720" rIns="91440" bIns="45720">
            <a:spAutoFit/>
          </a:bodyPr>
          <a:lstStyle/>
          <a:p>
            <a:pPr algn="ctr"/>
            <a:r>
              <a:rPr lang="en-US" sz="13500" b="1"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Viruses</a:t>
            </a:r>
            <a:endParaRPr lang="en-US" sz="13500" b="1"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pic>
        <p:nvPicPr>
          <p:cNvPr id="5" name="Picture 4" descr="virus.bmp"/>
          <p:cNvPicPr>
            <a:picLocks noChangeAspect="1"/>
          </p:cNvPicPr>
          <p:nvPr/>
        </p:nvPicPr>
        <p:blipFill>
          <a:blip r:embed="rId3" cstate="print"/>
          <a:stretch>
            <a:fillRect/>
          </a:stretch>
        </p:blipFill>
        <p:spPr>
          <a:xfrm>
            <a:off x="0" y="0"/>
            <a:ext cx="3571875" cy="6858000"/>
          </a:xfrm>
          <a:prstGeom prst="rect">
            <a:avLst/>
          </a:prstGeom>
        </p:spPr>
      </p:pic>
      <p:sp>
        <p:nvSpPr>
          <p:cNvPr id="6" name="TextBox 5"/>
          <p:cNvSpPr txBox="1"/>
          <p:nvPr/>
        </p:nvSpPr>
        <p:spPr>
          <a:xfrm>
            <a:off x="3581400" y="3200400"/>
            <a:ext cx="5562600" cy="3046988"/>
          </a:xfrm>
          <a:prstGeom prst="rect">
            <a:avLst/>
          </a:prstGeom>
          <a:noFill/>
        </p:spPr>
        <p:txBody>
          <a:bodyPr wrap="square" rtlCol="0">
            <a:spAutoFit/>
          </a:bodyPr>
          <a:lstStyle/>
          <a:p>
            <a:pPr algn="ctr"/>
            <a:r>
              <a:rPr lang="en-US" sz="3200" b="1" dirty="0" smtClean="0">
                <a:solidFill>
                  <a:schemeClr val="bg1"/>
                </a:solidFill>
              </a:rPr>
              <a:t>Doesn’t belong to any kingdom</a:t>
            </a:r>
          </a:p>
          <a:p>
            <a:pPr algn="ctr"/>
            <a:r>
              <a:rPr lang="en-US" sz="3200" b="1" dirty="0" smtClean="0">
                <a:solidFill>
                  <a:schemeClr val="bg1"/>
                </a:solidFill>
              </a:rPr>
              <a:t>-It’s not a plant or an animal.</a:t>
            </a:r>
          </a:p>
          <a:p>
            <a:pPr algn="ctr"/>
            <a:r>
              <a:rPr lang="en-US" sz="3200" b="1" dirty="0" smtClean="0">
                <a:solidFill>
                  <a:schemeClr val="bg1"/>
                </a:solidFill>
              </a:rPr>
              <a:t>-It’s not a fungi, protist, or  bacteria.</a:t>
            </a:r>
          </a:p>
          <a:p>
            <a:pPr algn="ctr"/>
            <a:endParaRPr lang="en-US" sz="3200" b="1" dirty="0" smtClean="0">
              <a:solidFill>
                <a:schemeClr val="bg1"/>
              </a:solidFill>
            </a:endParaRPr>
          </a:p>
          <a:p>
            <a:pPr algn="ctr"/>
            <a:r>
              <a:rPr lang="en-US" sz="3200" b="1" dirty="0" smtClean="0">
                <a:solidFill>
                  <a:schemeClr val="bg1"/>
                </a:solidFill>
              </a:rPr>
              <a:t>WHAT IS A VIRUS?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Definitions </a:t>
            </a:r>
            <a:endParaRPr lang="en-GB" dirty="0"/>
          </a:p>
        </p:txBody>
      </p:sp>
      <p:sp>
        <p:nvSpPr>
          <p:cNvPr id="3" name="Content Placeholder 2"/>
          <p:cNvSpPr>
            <a:spLocks noGrp="1"/>
          </p:cNvSpPr>
          <p:nvPr>
            <p:ph idx="1"/>
          </p:nvPr>
        </p:nvSpPr>
        <p:spPr/>
        <p:txBody>
          <a:bodyPr/>
          <a:lstStyle/>
          <a:p>
            <a:r>
              <a:rPr lang="en-GB" dirty="0" smtClean="0"/>
              <a:t>DNA -  </a:t>
            </a:r>
            <a:r>
              <a:rPr lang="en-GB" dirty="0"/>
              <a:t>[ </a:t>
            </a:r>
            <a:r>
              <a:rPr lang="en-GB" dirty="0" err="1"/>
              <a:t>dē′ĕn</a:t>
            </a:r>
            <a:r>
              <a:rPr lang="en-GB" dirty="0"/>
              <a:t>-ā′ ] Short for deoxyribonucleic acid. The nucleic acid that is the genetic material determining the makeup of all living cells and many viruses. It consists of two long strands of nucleotides linked together in a structure resembling a ladder twisted into a </a:t>
            </a:r>
            <a:r>
              <a:rPr lang="en-GB" dirty="0" smtClean="0"/>
              <a:t>spiral.</a:t>
            </a:r>
          </a:p>
          <a:p>
            <a:endParaRPr lang="en-GB" dirty="0"/>
          </a:p>
        </p:txBody>
      </p:sp>
    </p:spTree>
    <p:extLst>
      <p:ext uri="{BB962C8B-B14F-4D97-AF65-F5344CB8AC3E}">
        <p14:creationId xmlns:p14="http://schemas.microsoft.com/office/powerpoint/2010/main" val="16095640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DNA</a:t>
            </a:r>
            <a:endParaRPr lang="en-GB" dirty="0"/>
          </a:p>
        </p:txBody>
      </p:sp>
      <p:pic>
        <p:nvPicPr>
          <p:cNvPr id="2056" name="Picture 8" descr="Image result for definition of dna in biology"/>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554691" y="1600200"/>
            <a:ext cx="6034617"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207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RNA</a:t>
            </a:r>
            <a:endParaRPr lang="en-GB" dirty="0"/>
          </a:p>
        </p:txBody>
      </p:sp>
      <p:sp>
        <p:nvSpPr>
          <p:cNvPr id="3" name="Content Placeholder 2"/>
          <p:cNvSpPr>
            <a:spLocks noGrp="1"/>
          </p:cNvSpPr>
          <p:nvPr>
            <p:ph idx="1"/>
          </p:nvPr>
        </p:nvSpPr>
        <p:spPr/>
        <p:txBody>
          <a:bodyPr/>
          <a:lstStyle/>
          <a:p>
            <a:r>
              <a:rPr lang="en-GB" dirty="0"/>
              <a:t>Short for ribonucleic acid. The nucleic acid that </a:t>
            </a:r>
            <a:r>
              <a:rPr lang="en-GB" b="1" dirty="0"/>
              <a:t>is</a:t>
            </a:r>
            <a:r>
              <a:rPr lang="en-GB" dirty="0"/>
              <a:t> used in key metabolic processes for all steps of protein synthesis in all living cells and carries the genetic information of many viruses. Unlike double-stranded DNA, </a:t>
            </a:r>
            <a:r>
              <a:rPr lang="en-GB" b="1" dirty="0"/>
              <a:t>RNA</a:t>
            </a:r>
            <a:r>
              <a:rPr lang="en-GB" dirty="0"/>
              <a:t> consists of a single strand of nucleotides, and it occurs in a variety of lengths and shapes</a:t>
            </a:r>
          </a:p>
        </p:txBody>
      </p:sp>
    </p:spTree>
    <p:extLst>
      <p:ext uri="{BB962C8B-B14F-4D97-AF65-F5344CB8AC3E}">
        <p14:creationId xmlns:p14="http://schemas.microsoft.com/office/powerpoint/2010/main" val="1974428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81000" y="0"/>
            <a:ext cx="8305800" cy="1754326"/>
          </a:xfrm>
          <a:prstGeom prst="rect">
            <a:avLst/>
          </a:prstGeom>
          <a:noFill/>
        </p:spPr>
        <p:txBody>
          <a:bodyPr wrap="square" rtlCol="0">
            <a:spAutoFit/>
          </a:bodyPr>
          <a:lstStyle/>
          <a:p>
            <a:pPr algn="ctr"/>
            <a:r>
              <a:rPr lang="en-US" sz="3600" b="1" dirty="0" smtClean="0"/>
              <a:t>A virus is an </a:t>
            </a:r>
            <a:r>
              <a:rPr lang="en-US" sz="3600" b="1" u="sng" dirty="0" smtClean="0"/>
              <a:t>infectious</a:t>
            </a:r>
            <a:r>
              <a:rPr lang="en-US" sz="3600" b="1" dirty="0" smtClean="0"/>
              <a:t> agent made up of </a:t>
            </a:r>
            <a:r>
              <a:rPr lang="en-US" sz="3600" b="1" u="sng" dirty="0" smtClean="0"/>
              <a:t>nucleic</a:t>
            </a:r>
            <a:r>
              <a:rPr lang="en-US" sz="3600" b="1" dirty="0" smtClean="0"/>
              <a:t> acid (</a:t>
            </a:r>
            <a:r>
              <a:rPr lang="en-US" sz="3600" b="1" u="sng" dirty="0" smtClean="0"/>
              <a:t>DNA</a:t>
            </a:r>
            <a:r>
              <a:rPr lang="en-US" sz="3600" b="1" dirty="0" smtClean="0"/>
              <a:t> or </a:t>
            </a:r>
            <a:r>
              <a:rPr lang="en-US" sz="3600" b="1" u="sng" dirty="0" smtClean="0"/>
              <a:t>RNA</a:t>
            </a:r>
            <a:r>
              <a:rPr lang="en-US" sz="3600" b="1" dirty="0" smtClean="0"/>
              <a:t>) wrapped in a </a:t>
            </a:r>
            <a:r>
              <a:rPr lang="en-US" sz="3600" b="1" u="sng" dirty="0" smtClean="0"/>
              <a:t>protein</a:t>
            </a:r>
            <a:r>
              <a:rPr lang="en-US" sz="3600" b="1" dirty="0" smtClean="0"/>
              <a:t> coat called a </a:t>
            </a:r>
            <a:r>
              <a:rPr lang="en-US" sz="3600" b="1" u="sng" dirty="0" smtClean="0"/>
              <a:t>capsid</a:t>
            </a:r>
            <a:r>
              <a:rPr lang="en-US" sz="3600" b="1" dirty="0" smtClean="0"/>
              <a:t>.</a:t>
            </a:r>
            <a:endParaRPr lang="en-US" sz="3600" b="1" dirty="0"/>
          </a:p>
        </p:txBody>
      </p:sp>
      <p:sp>
        <p:nvSpPr>
          <p:cNvPr id="6" name="TextBox 5"/>
          <p:cNvSpPr txBox="1"/>
          <p:nvPr/>
        </p:nvSpPr>
        <p:spPr>
          <a:xfrm>
            <a:off x="228600" y="1905000"/>
            <a:ext cx="8534400" cy="954107"/>
          </a:xfrm>
          <a:prstGeom prst="rect">
            <a:avLst/>
          </a:prstGeom>
          <a:noFill/>
        </p:spPr>
        <p:txBody>
          <a:bodyPr wrap="square" rtlCol="0">
            <a:spAutoFit/>
          </a:bodyPr>
          <a:lstStyle/>
          <a:p>
            <a:pPr algn="ctr"/>
            <a:r>
              <a:rPr lang="en-US" sz="2800" b="1" dirty="0" smtClean="0"/>
              <a:t>Viruses have no </a:t>
            </a:r>
            <a:r>
              <a:rPr lang="en-US" sz="2800" b="1" u="sng" dirty="0" smtClean="0"/>
              <a:t>nucleus</a:t>
            </a:r>
            <a:r>
              <a:rPr lang="en-US" sz="2800" b="1" dirty="0" smtClean="0"/>
              <a:t>, no </a:t>
            </a:r>
            <a:r>
              <a:rPr lang="en-US" sz="2800" b="1" u="sng" dirty="0" smtClean="0"/>
              <a:t>organelles</a:t>
            </a:r>
            <a:r>
              <a:rPr lang="en-US" sz="2800" b="1" dirty="0" smtClean="0"/>
              <a:t>, no </a:t>
            </a:r>
            <a:r>
              <a:rPr lang="en-US" sz="2800" b="1" u="sng" dirty="0" smtClean="0"/>
              <a:t>cytoplasm</a:t>
            </a:r>
            <a:r>
              <a:rPr lang="en-US" sz="2800" b="1" dirty="0" smtClean="0"/>
              <a:t> or cell membrane—</a:t>
            </a:r>
            <a:r>
              <a:rPr lang="en-US" sz="2800" b="1" u="sng" dirty="0" smtClean="0"/>
              <a:t>Non-cellular</a:t>
            </a:r>
            <a:endParaRPr lang="en-US" sz="2800" b="1" u="sng" dirty="0"/>
          </a:p>
        </p:txBody>
      </p:sp>
      <p:pic>
        <p:nvPicPr>
          <p:cNvPr id="8" name="Picture 7" descr="virus2.jpg"/>
          <p:cNvPicPr>
            <a:picLocks noChangeAspect="1"/>
          </p:cNvPicPr>
          <p:nvPr/>
        </p:nvPicPr>
        <p:blipFill>
          <a:blip r:embed="rId2" cstate="print"/>
          <a:stretch>
            <a:fillRect/>
          </a:stretch>
        </p:blipFill>
        <p:spPr>
          <a:xfrm>
            <a:off x="914400" y="3561080"/>
            <a:ext cx="2438400" cy="3088640"/>
          </a:xfrm>
          <a:prstGeom prst="rect">
            <a:avLst/>
          </a:prstGeom>
          <a:ln w="57150">
            <a:solidFill>
              <a:srgbClr val="A82443"/>
            </a:solidFill>
          </a:ln>
        </p:spPr>
      </p:pic>
      <p:pic>
        <p:nvPicPr>
          <p:cNvPr id="9" name="Picture 8" descr="Animal-Cell.jpg"/>
          <p:cNvPicPr>
            <a:picLocks noChangeAspect="1"/>
          </p:cNvPicPr>
          <p:nvPr/>
        </p:nvPicPr>
        <p:blipFill>
          <a:blip r:embed="rId3" cstate="print"/>
          <a:stretch>
            <a:fillRect/>
          </a:stretch>
        </p:blipFill>
        <p:spPr>
          <a:xfrm>
            <a:off x="5105400" y="3581400"/>
            <a:ext cx="3063274" cy="3042943"/>
          </a:xfrm>
          <a:prstGeom prst="rect">
            <a:avLst/>
          </a:prstGeom>
          <a:ln w="57150">
            <a:solidFill>
              <a:srgbClr val="A82443"/>
            </a:solidFill>
          </a:ln>
        </p:spPr>
      </p:pic>
      <p:sp>
        <p:nvSpPr>
          <p:cNvPr id="11" name="TextBox 10"/>
          <p:cNvSpPr txBox="1"/>
          <p:nvPr/>
        </p:nvSpPr>
        <p:spPr>
          <a:xfrm>
            <a:off x="3657600" y="4800600"/>
            <a:ext cx="1371600" cy="1569660"/>
          </a:xfrm>
          <a:prstGeom prst="rect">
            <a:avLst/>
          </a:prstGeom>
          <a:noFill/>
        </p:spPr>
        <p:txBody>
          <a:bodyPr wrap="square" rtlCol="0">
            <a:spAutoFit/>
          </a:bodyPr>
          <a:lstStyle/>
          <a:p>
            <a:r>
              <a:rPr lang="en-US" sz="9600" dirty="0" err="1" smtClean="0"/>
              <a:t>vs</a:t>
            </a:r>
            <a:endParaRPr lang="en-US" sz="9600" dirty="0"/>
          </a:p>
        </p:txBody>
      </p:sp>
      <p:sp>
        <p:nvSpPr>
          <p:cNvPr id="7" name="TextBox 6"/>
          <p:cNvSpPr txBox="1"/>
          <p:nvPr/>
        </p:nvSpPr>
        <p:spPr>
          <a:xfrm>
            <a:off x="838200" y="2895600"/>
            <a:ext cx="7467600" cy="523220"/>
          </a:xfrm>
          <a:prstGeom prst="rect">
            <a:avLst/>
          </a:prstGeom>
          <a:noFill/>
        </p:spPr>
        <p:txBody>
          <a:bodyPr wrap="square" rtlCol="0">
            <a:spAutoFit/>
          </a:bodyPr>
          <a:lstStyle/>
          <a:p>
            <a:pPr marL="236538" indent="-236538"/>
            <a:r>
              <a:rPr lang="en-US" sz="2800" b="1" dirty="0" smtClean="0"/>
              <a:t>This is why it does NOT belong to any </a:t>
            </a:r>
            <a:r>
              <a:rPr lang="en-US" sz="2800" b="1" u="sng" dirty="0" smtClean="0"/>
              <a:t>kingdom</a:t>
            </a:r>
            <a:r>
              <a:rPr lang="en-US" sz="2800" b="1" dirty="0" smtClean="0"/>
              <a:t>.</a:t>
            </a:r>
            <a:endParaRPr lang="en-US" sz="2800" b="1" u="sng" dirty="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RNA</a:t>
            </a:r>
            <a:endParaRPr lang="en-GB" dirty="0"/>
          </a:p>
        </p:txBody>
      </p:sp>
      <p:pic>
        <p:nvPicPr>
          <p:cNvPr id="3076" name="Picture 4" descr="Image result for picture of RNA"/>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54400" y="2085181"/>
            <a:ext cx="22352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6822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IV.jpg"/>
          <p:cNvPicPr>
            <a:picLocks noChangeAspect="1"/>
          </p:cNvPicPr>
          <p:nvPr/>
        </p:nvPicPr>
        <p:blipFill>
          <a:blip r:embed="rId2" cstate="print">
            <a:lum bright="20000"/>
          </a:blip>
          <a:stretch>
            <a:fillRect/>
          </a:stretch>
        </p:blipFill>
        <p:spPr>
          <a:xfrm>
            <a:off x="5181600" y="2438400"/>
            <a:ext cx="3778094" cy="2843548"/>
          </a:xfrm>
          <a:prstGeom prst="rect">
            <a:avLst/>
          </a:prstGeom>
        </p:spPr>
      </p:pic>
      <p:sp>
        <p:nvSpPr>
          <p:cNvPr id="5" name="TextBox 4"/>
          <p:cNvSpPr txBox="1"/>
          <p:nvPr/>
        </p:nvSpPr>
        <p:spPr>
          <a:xfrm>
            <a:off x="0" y="304800"/>
            <a:ext cx="9144000" cy="646331"/>
          </a:xfrm>
          <a:prstGeom prst="rect">
            <a:avLst/>
          </a:prstGeom>
          <a:noFill/>
        </p:spPr>
        <p:txBody>
          <a:bodyPr wrap="square" rtlCol="0">
            <a:spAutoFit/>
          </a:bodyPr>
          <a:lstStyle/>
          <a:p>
            <a:pPr algn="ctr"/>
            <a:r>
              <a:rPr lang="en-US" sz="3600" b="1" dirty="0" smtClean="0">
                <a:solidFill>
                  <a:schemeClr val="accent6">
                    <a:lumMod val="75000"/>
                  </a:schemeClr>
                </a:solidFill>
              </a:rPr>
              <a:t>Viruses have either </a:t>
            </a:r>
            <a:r>
              <a:rPr lang="en-US" sz="3600" b="1" u="sng" dirty="0" smtClean="0">
                <a:solidFill>
                  <a:schemeClr val="accent6">
                    <a:lumMod val="75000"/>
                  </a:schemeClr>
                </a:solidFill>
              </a:rPr>
              <a:t>DNA</a:t>
            </a:r>
            <a:r>
              <a:rPr lang="en-US" sz="3600" b="1" dirty="0" smtClean="0">
                <a:solidFill>
                  <a:schemeClr val="accent6">
                    <a:lumMod val="75000"/>
                  </a:schemeClr>
                </a:solidFill>
              </a:rPr>
              <a:t> or </a:t>
            </a:r>
            <a:r>
              <a:rPr lang="en-US" sz="3600" b="1" u="sng" dirty="0" smtClean="0">
                <a:solidFill>
                  <a:schemeClr val="accent6">
                    <a:lumMod val="75000"/>
                  </a:schemeClr>
                </a:solidFill>
              </a:rPr>
              <a:t>RNA</a:t>
            </a:r>
            <a:r>
              <a:rPr lang="en-US" sz="3600" b="1" dirty="0" smtClean="0">
                <a:solidFill>
                  <a:schemeClr val="accent6">
                    <a:lumMod val="75000"/>
                  </a:schemeClr>
                </a:solidFill>
              </a:rPr>
              <a:t> but NOT both.</a:t>
            </a:r>
            <a:endParaRPr lang="en-US" sz="3600" b="1" dirty="0">
              <a:solidFill>
                <a:schemeClr val="accent6">
                  <a:lumMod val="75000"/>
                </a:schemeClr>
              </a:solidFill>
            </a:endParaRPr>
          </a:p>
        </p:txBody>
      </p:sp>
      <p:sp>
        <p:nvSpPr>
          <p:cNvPr id="6" name="TextBox 5"/>
          <p:cNvSpPr txBox="1"/>
          <p:nvPr/>
        </p:nvSpPr>
        <p:spPr>
          <a:xfrm>
            <a:off x="228600" y="1143000"/>
            <a:ext cx="8534400" cy="1323439"/>
          </a:xfrm>
          <a:prstGeom prst="rect">
            <a:avLst/>
          </a:prstGeom>
          <a:noFill/>
        </p:spPr>
        <p:txBody>
          <a:bodyPr wrap="square" rtlCol="0">
            <a:spAutoFit/>
          </a:bodyPr>
          <a:lstStyle/>
          <a:p>
            <a:pPr algn="ctr"/>
            <a:r>
              <a:rPr lang="en-US" sz="4000" b="1" dirty="0" smtClean="0">
                <a:latin typeface="Aharoni" pitchFamily="2" charset="-79"/>
                <a:cs typeface="Aharoni" pitchFamily="2" charset="-79"/>
              </a:rPr>
              <a:t>Viruses with </a:t>
            </a:r>
            <a:r>
              <a:rPr lang="en-US" sz="4000" b="1" u="sng" dirty="0" smtClean="0">
                <a:latin typeface="Aharoni" pitchFamily="2" charset="-79"/>
                <a:cs typeface="Aharoni" pitchFamily="2" charset="-79"/>
              </a:rPr>
              <a:t>RNA</a:t>
            </a:r>
            <a:r>
              <a:rPr lang="en-US" sz="4000" b="1" dirty="0" smtClean="0">
                <a:latin typeface="Aharoni" pitchFamily="2" charset="-79"/>
                <a:cs typeface="Aharoni" pitchFamily="2" charset="-79"/>
              </a:rPr>
              <a:t>  that transcribe into DNA are called </a:t>
            </a:r>
            <a:r>
              <a:rPr lang="en-US" sz="4000" b="1" u="sng" dirty="0" smtClean="0">
                <a:latin typeface="Aharoni" pitchFamily="2" charset="-79"/>
                <a:cs typeface="Aharoni" pitchFamily="2" charset="-79"/>
              </a:rPr>
              <a:t>retroviruses</a:t>
            </a:r>
            <a:r>
              <a:rPr lang="en-US" sz="4000" b="1" dirty="0" smtClean="0">
                <a:latin typeface="Aharoni" pitchFamily="2" charset="-79"/>
                <a:cs typeface="Aharoni" pitchFamily="2" charset="-79"/>
              </a:rPr>
              <a:t>.</a:t>
            </a:r>
            <a:endParaRPr lang="en-US" sz="4000" b="1" dirty="0">
              <a:latin typeface="Aharoni" pitchFamily="2" charset="-79"/>
              <a:cs typeface="Aharoni" pitchFamily="2" charset="-79"/>
            </a:endParaRPr>
          </a:p>
        </p:txBody>
      </p:sp>
      <p:cxnSp>
        <p:nvCxnSpPr>
          <p:cNvPr id="9" name="Straight Arrow Connector 8"/>
          <p:cNvCxnSpPr>
            <a:stCxn id="11" idx="0"/>
          </p:cNvCxnSpPr>
          <p:nvPr/>
        </p:nvCxnSpPr>
        <p:spPr>
          <a:xfrm rot="16200000" flipV="1">
            <a:off x="7067550" y="4210050"/>
            <a:ext cx="1295400" cy="38100"/>
          </a:xfrm>
          <a:prstGeom prst="straightConnector1">
            <a:avLst/>
          </a:prstGeom>
          <a:ln w="762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324600" y="4876800"/>
            <a:ext cx="2819400" cy="523220"/>
          </a:xfrm>
          <a:prstGeom prst="rect">
            <a:avLst/>
          </a:prstGeom>
          <a:noFill/>
        </p:spPr>
        <p:txBody>
          <a:bodyPr wrap="square" rtlCol="0">
            <a:spAutoFit/>
          </a:bodyPr>
          <a:lstStyle/>
          <a:p>
            <a:pPr algn="ctr"/>
            <a:r>
              <a:rPr lang="en-US" sz="2800" b="1" dirty="0" smtClean="0"/>
              <a:t>HIV Infected Cell</a:t>
            </a:r>
            <a:endParaRPr lang="en-US" sz="2800" b="1" dirty="0"/>
          </a:p>
        </p:txBody>
      </p:sp>
      <p:pic>
        <p:nvPicPr>
          <p:cNvPr id="1026" name="Picture 2" descr="http://wordinfo.info/words/images/zoo-dog-scratching.gif"/>
          <p:cNvPicPr>
            <a:picLocks noChangeAspect="1" noChangeArrowheads="1"/>
          </p:cNvPicPr>
          <p:nvPr/>
        </p:nvPicPr>
        <p:blipFill>
          <a:blip r:embed="rId3" cstate="print"/>
          <a:srcRect/>
          <a:stretch>
            <a:fillRect/>
          </a:stretch>
        </p:blipFill>
        <p:spPr bwMode="auto">
          <a:xfrm>
            <a:off x="228600" y="4495800"/>
            <a:ext cx="4354286" cy="2362200"/>
          </a:xfrm>
          <a:prstGeom prst="rect">
            <a:avLst/>
          </a:prstGeom>
          <a:noFill/>
        </p:spPr>
      </p:pic>
      <p:sp>
        <p:nvSpPr>
          <p:cNvPr id="15" name="TextBox 14"/>
          <p:cNvSpPr txBox="1"/>
          <p:nvPr/>
        </p:nvSpPr>
        <p:spPr>
          <a:xfrm>
            <a:off x="4724400" y="5715000"/>
            <a:ext cx="4191000" cy="954107"/>
          </a:xfrm>
          <a:prstGeom prst="rect">
            <a:avLst/>
          </a:prstGeom>
          <a:noFill/>
        </p:spPr>
        <p:txBody>
          <a:bodyPr wrap="square" rtlCol="0">
            <a:spAutoFit/>
          </a:bodyPr>
          <a:lstStyle/>
          <a:p>
            <a:r>
              <a:rPr lang="en-US" sz="2800" dirty="0" smtClean="0"/>
              <a:t>A flea is a parasite to a dog and is harmful to the dog.</a:t>
            </a:r>
            <a:endParaRPr lang="en-US" sz="2800" dirty="0"/>
          </a:p>
        </p:txBody>
      </p:sp>
      <p:sp>
        <p:nvSpPr>
          <p:cNvPr id="13" name="TextBox 12"/>
          <p:cNvSpPr txBox="1"/>
          <p:nvPr/>
        </p:nvSpPr>
        <p:spPr>
          <a:xfrm>
            <a:off x="152400" y="2438400"/>
            <a:ext cx="5029200" cy="2246769"/>
          </a:xfrm>
          <a:prstGeom prst="rect">
            <a:avLst/>
          </a:prstGeom>
          <a:noFill/>
        </p:spPr>
        <p:txBody>
          <a:bodyPr wrap="square" rtlCol="0">
            <a:spAutoFit/>
          </a:bodyPr>
          <a:lstStyle/>
          <a:p>
            <a:pPr lvl="0" algn="ctr"/>
            <a:r>
              <a:rPr lang="en-US" sz="2800" b="1" dirty="0" smtClean="0"/>
              <a:t>Viruses are </a:t>
            </a:r>
            <a:r>
              <a:rPr lang="en-US" sz="2800" b="1" u="sng" dirty="0" smtClean="0"/>
              <a:t>parasites</a:t>
            </a:r>
            <a:r>
              <a:rPr lang="en-US" sz="2800" b="1" dirty="0" smtClean="0"/>
              <a:t>—</a:t>
            </a:r>
            <a:r>
              <a:rPr lang="en-US" sz="2800" dirty="0" smtClean="0"/>
              <a:t>an organism that </a:t>
            </a:r>
            <a:r>
              <a:rPr lang="en-US" sz="2800" b="1" u="sng" dirty="0" smtClean="0"/>
              <a:t>depends</a:t>
            </a:r>
            <a:r>
              <a:rPr lang="en-US" sz="2800" dirty="0" smtClean="0"/>
              <a:t> entirely upon another </a:t>
            </a:r>
            <a:r>
              <a:rPr lang="en-US" sz="2800" b="1" u="sng" dirty="0" smtClean="0"/>
              <a:t>living</a:t>
            </a:r>
            <a:r>
              <a:rPr lang="en-US" sz="2800" dirty="0" smtClean="0"/>
              <a:t> organism (a </a:t>
            </a:r>
            <a:r>
              <a:rPr lang="en-US" sz="2800" b="1" u="sng" dirty="0" smtClean="0"/>
              <a:t>host</a:t>
            </a:r>
            <a:r>
              <a:rPr lang="en-US" sz="2800" dirty="0" smtClean="0"/>
              <a:t>) for its existence in such a way that it </a:t>
            </a:r>
            <a:r>
              <a:rPr lang="en-US" sz="2800" b="1" u="sng" dirty="0" smtClean="0"/>
              <a:t>harms</a:t>
            </a:r>
            <a:r>
              <a:rPr lang="en-US" sz="2800" dirty="0" smtClean="0"/>
              <a:t> that organism.</a:t>
            </a:r>
            <a:endParaRPr lang="en-US" sz="2800" b="1" dirty="0"/>
          </a:p>
        </p:txBody>
      </p:sp>
      <p:sp>
        <p:nvSpPr>
          <p:cNvPr id="10" name="Rectangle 9"/>
          <p:cNvSpPr/>
          <p:nvPr/>
        </p:nvSpPr>
        <p:spPr>
          <a:xfrm>
            <a:off x="4495800" y="5257800"/>
            <a:ext cx="4648201" cy="400110"/>
          </a:xfrm>
          <a:prstGeom prst="rect">
            <a:avLst/>
          </a:prstGeom>
        </p:spPr>
        <p:txBody>
          <a:bodyPr wrap="square">
            <a:spAutoFit/>
          </a:bodyPr>
          <a:lstStyle/>
          <a:p>
            <a:r>
              <a:rPr lang="en-US" sz="2000" dirty="0" smtClean="0"/>
              <a:t>(This is the reason why HIV is so incurable.)</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0" presetClass="entr" presetSubtype="0"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edge">
                                      <p:cBhvr>
                                        <p:cTn id="24" dur="20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5" grpId="0"/>
      <p:bldP spid="13"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cstate="print"/>
          <a:srcRect/>
          <a:stretch>
            <a:fillRect/>
          </a:stretch>
        </p:blipFill>
        <p:spPr bwMode="auto">
          <a:xfrm>
            <a:off x="5287963" y="3276600"/>
            <a:ext cx="2819400" cy="2743200"/>
          </a:xfrm>
          <a:prstGeom prst="rect">
            <a:avLst/>
          </a:prstGeom>
          <a:noFill/>
          <a:ln w="9525">
            <a:noFill/>
            <a:miter lim="800000"/>
            <a:headEnd/>
            <a:tailEnd/>
          </a:ln>
        </p:spPr>
      </p:pic>
      <p:pic>
        <p:nvPicPr>
          <p:cNvPr id="5" name="Picture 4"/>
          <p:cNvPicPr/>
          <p:nvPr/>
        </p:nvPicPr>
        <p:blipFill>
          <a:blip r:embed="rId3" cstate="print">
            <a:grayscl/>
          </a:blip>
          <a:srcRect/>
          <a:stretch>
            <a:fillRect/>
          </a:stretch>
        </p:blipFill>
        <p:spPr bwMode="auto">
          <a:xfrm>
            <a:off x="381000" y="1371600"/>
            <a:ext cx="2438400" cy="2743200"/>
          </a:xfrm>
          <a:prstGeom prst="rect">
            <a:avLst/>
          </a:prstGeom>
          <a:noFill/>
          <a:ln w="9525">
            <a:noFill/>
            <a:miter lim="800000"/>
            <a:headEnd/>
            <a:tailEnd/>
          </a:ln>
        </p:spPr>
      </p:pic>
      <p:sp>
        <p:nvSpPr>
          <p:cNvPr id="1026" name="Text Box 2"/>
          <p:cNvSpPr txBox="1">
            <a:spLocks noChangeArrowheads="1"/>
          </p:cNvSpPr>
          <p:nvPr/>
        </p:nvSpPr>
        <p:spPr bwMode="auto">
          <a:xfrm>
            <a:off x="2133600" y="1143000"/>
            <a:ext cx="3178175" cy="129540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400" b="1" i="0" u="sng" strike="noStrike" cap="none" normalizeH="0" baseline="0" dirty="0" err="1" smtClean="0">
                <a:ln>
                  <a:noFill/>
                </a:ln>
                <a:solidFill>
                  <a:srgbClr val="C00000"/>
                </a:solidFill>
                <a:effectLst/>
                <a:latin typeface="Calibri" pitchFamily="34" charset="0"/>
                <a:cs typeface="Arial" pitchFamily="34" charset="0"/>
              </a:rPr>
              <a:t>Capsid</a:t>
            </a:r>
            <a:r>
              <a:rPr kumimoji="0" lang="en-US" sz="2400" b="1" i="0" u="none" strike="noStrike" cap="none" normalizeH="0" baseline="0" dirty="0" smtClean="0">
                <a:ln>
                  <a:noFill/>
                </a:ln>
                <a:solidFill>
                  <a:schemeClr val="tx1"/>
                </a:solidFill>
                <a:effectLst/>
                <a:latin typeface="Calibri" pitchFamily="34" charset="0"/>
                <a:cs typeface="Arial" pitchFamily="34" charset="0"/>
              </a:rPr>
              <a:t> </a:t>
            </a:r>
            <a:r>
              <a:rPr kumimoji="0" lang="en-US" sz="2400" b="0" i="0" u="none" strike="noStrike" cap="none" normalizeH="0" baseline="0" dirty="0" smtClean="0">
                <a:ln>
                  <a:noFill/>
                </a:ln>
                <a:solidFill>
                  <a:schemeClr val="tx1"/>
                </a:solidFill>
                <a:effectLst/>
                <a:latin typeface="Calibri" pitchFamily="34" charset="0"/>
                <a:cs typeface="Arial" pitchFamily="34" charset="0"/>
              </a:rPr>
              <a:t>(</a:t>
            </a:r>
            <a:r>
              <a:rPr kumimoji="0" lang="en-US" sz="2400" b="1" i="0" u="sng" strike="noStrike" cap="none" normalizeH="0" baseline="0" dirty="0" smtClean="0">
                <a:ln>
                  <a:noFill/>
                </a:ln>
                <a:solidFill>
                  <a:srgbClr val="C00000"/>
                </a:solidFill>
                <a:effectLst/>
                <a:latin typeface="Calibri" pitchFamily="34" charset="0"/>
                <a:cs typeface="Arial" pitchFamily="34" charset="0"/>
              </a:rPr>
              <a:t>protein</a:t>
            </a:r>
            <a:r>
              <a:rPr kumimoji="0" lang="en-US" sz="2400" b="0" i="0" u="none" strike="noStrike" cap="none" normalizeH="0" baseline="0" dirty="0" smtClean="0">
                <a:ln>
                  <a:noFill/>
                </a:ln>
                <a:solidFill>
                  <a:schemeClr val="tx1"/>
                </a:solidFill>
                <a:effectLst/>
                <a:latin typeface="Calibri" pitchFamily="34" charset="0"/>
                <a:cs typeface="Arial" pitchFamily="34" charset="0"/>
              </a:rPr>
              <a:t> coat)</a:t>
            </a:r>
          </a:p>
          <a:p>
            <a:pPr marL="0" marR="0" lvl="1" algn="l" defTabSz="914400" rtl="0" eaLnBrk="1" fontAlgn="base" latinLnBrk="0" hangingPunct="1">
              <a:lnSpc>
                <a:spcPct val="100000"/>
              </a:lnSpc>
              <a:spcBef>
                <a:spcPct val="0"/>
              </a:spcBef>
              <a:spcAft>
                <a:spcPct val="0"/>
              </a:spcAft>
              <a:buClrTx/>
              <a:buSzTx/>
              <a:buFont typeface="Calibri" pitchFamily="34" charset="0"/>
              <a:buChar char="–"/>
              <a:tabLst/>
            </a:pPr>
            <a:r>
              <a:rPr kumimoji="0" lang="en-US" sz="2400" b="0" i="0" u="none" strike="noStrike" cap="none" normalizeH="0" baseline="0" dirty="0" smtClean="0">
                <a:ln>
                  <a:noFill/>
                </a:ln>
                <a:solidFill>
                  <a:schemeClr val="tx1"/>
                </a:solidFill>
                <a:effectLst/>
                <a:latin typeface="Calibri" pitchFamily="34" charset="0"/>
                <a:cs typeface="Arial" pitchFamily="34" charset="0"/>
              </a:rPr>
              <a:t> inside contains either  </a:t>
            </a:r>
          </a:p>
          <a:p>
            <a:pPr marL="0" marR="0" lvl="1" algn="l" defTabSz="914400" rtl="0" eaLnBrk="1" fontAlgn="base" latinLnBrk="0" hangingPunct="1">
              <a:lnSpc>
                <a:spcPct val="100000"/>
              </a:lnSpc>
              <a:spcBef>
                <a:spcPct val="0"/>
              </a:spcBef>
              <a:spcAft>
                <a:spcPct val="0"/>
              </a:spcAft>
              <a:buClrTx/>
              <a:buSzTx/>
              <a:tabLst/>
            </a:pPr>
            <a:r>
              <a:rPr lang="en-US" sz="2400" dirty="0" smtClean="0">
                <a:latin typeface="Calibri" pitchFamily="34" charset="0"/>
                <a:cs typeface="Arial" pitchFamily="34" charset="0"/>
              </a:rPr>
              <a:t>   </a:t>
            </a:r>
            <a:r>
              <a:rPr kumimoji="0" lang="en-US" sz="2400" b="0" i="0" u="none" strike="noStrike" cap="none" normalizeH="0" baseline="0" dirty="0" smtClean="0">
                <a:ln>
                  <a:noFill/>
                </a:ln>
                <a:solidFill>
                  <a:schemeClr val="tx1"/>
                </a:solidFill>
                <a:effectLst/>
                <a:latin typeface="Calibri" pitchFamily="34" charset="0"/>
                <a:cs typeface="Arial" pitchFamily="34" charset="0"/>
              </a:rPr>
              <a:t>RNA or DNA</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
        <p:nvSpPr>
          <p:cNvPr id="1027" name="Text Box 3"/>
          <p:cNvSpPr txBox="1">
            <a:spLocks noChangeArrowheads="1"/>
          </p:cNvSpPr>
          <p:nvPr/>
        </p:nvSpPr>
        <p:spPr bwMode="auto">
          <a:xfrm>
            <a:off x="3535363" y="4419600"/>
            <a:ext cx="1303338" cy="923925"/>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1" i="0" u="sng" strike="noStrike" cap="none" normalizeH="0" baseline="0" dirty="0" smtClean="0">
                <a:ln>
                  <a:noFill/>
                </a:ln>
                <a:solidFill>
                  <a:srgbClr val="C00000"/>
                </a:solidFill>
                <a:effectLst/>
                <a:latin typeface="Calibri" pitchFamily="34" charset="0"/>
                <a:cs typeface="Arial" pitchFamily="34" charset="0"/>
              </a:rPr>
              <a:t>Surface Marker</a:t>
            </a:r>
            <a:endParaRPr kumimoji="0" lang="en-US" sz="4000" b="0" i="0" u="none" strike="noStrike" cap="none" normalizeH="0" baseline="0" dirty="0" smtClean="0">
              <a:ln>
                <a:noFill/>
              </a:ln>
              <a:solidFill>
                <a:schemeClr val="tx1"/>
              </a:solidFill>
              <a:effectLst/>
              <a:latin typeface="Arial" pitchFamily="34" charset="0"/>
              <a:cs typeface="Arial" pitchFamily="34" charset="0"/>
            </a:endParaRPr>
          </a:p>
        </p:txBody>
      </p:sp>
      <p:sp>
        <p:nvSpPr>
          <p:cNvPr id="1028" name="Text Box 4"/>
          <p:cNvSpPr txBox="1">
            <a:spLocks noChangeArrowheads="1"/>
          </p:cNvSpPr>
          <p:nvPr/>
        </p:nvSpPr>
        <p:spPr bwMode="auto">
          <a:xfrm>
            <a:off x="7192963" y="2819400"/>
            <a:ext cx="1951037" cy="53340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defTabSz="914400" rtl="0" eaLnBrk="1" fontAlgn="base" latinLnBrk="0" hangingPunct="1">
              <a:lnSpc>
                <a:spcPct val="100000"/>
              </a:lnSpc>
              <a:spcBef>
                <a:spcPct val="0"/>
              </a:spcBef>
              <a:spcAft>
                <a:spcPts val="1000"/>
              </a:spcAft>
              <a:buClrTx/>
              <a:buSzTx/>
              <a:buFontTx/>
              <a:buNone/>
              <a:tabLst/>
            </a:pPr>
            <a:r>
              <a:rPr kumimoji="0" lang="en-US" sz="2400" b="1" i="0" u="sng" strike="noStrike" cap="none" normalizeH="0" baseline="0" dirty="0" smtClean="0">
                <a:ln>
                  <a:noFill/>
                </a:ln>
                <a:solidFill>
                  <a:srgbClr val="C00000"/>
                </a:solidFill>
                <a:effectLst/>
                <a:latin typeface="Calibri" pitchFamily="34" charset="0"/>
                <a:cs typeface="Arial" pitchFamily="34" charset="0"/>
              </a:rPr>
              <a:t>DNA</a:t>
            </a:r>
            <a:r>
              <a:rPr kumimoji="0" lang="en-US" sz="2400" b="1" i="0" u="none" strike="noStrike" cap="none" normalizeH="0" baseline="0" dirty="0" smtClean="0">
                <a:ln>
                  <a:noFill/>
                </a:ln>
                <a:solidFill>
                  <a:schemeClr val="tx1"/>
                </a:solidFill>
                <a:effectLst/>
                <a:latin typeface="Calibri" pitchFamily="34" charset="0"/>
                <a:cs typeface="Arial" pitchFamily="34" charset="0"/>
              </a:rPr>
              <a:t> or </a:t>
            </a:r>
            <a:r>
              <a:rPr kumimoji="0" lang="en-US" sz="2400" b="1" i="0" u="sng" strike="noStrike" cap="none" normalizeH="0" baseline="0" dirty="0" smtClean="0">
                <a:ln>
                  <a:noFill/>
                </a:ln>
                <a:solidFill>
                  <a:srgbClr val="C00000"/>
                </a:solidFill>
                <a:effectLst/>
                <a:latin typeface="Calibri" pitchFamily="34" charset="0"/>
                <a:cs typeface="Arial" pitchFamily="34" charset="0"/>
              </a:rPr>
              <a:t>RNA</a:t>
            </a:r>
            <a:endParaRPr kumimoji="0" lang="en-US" sz="4000" b="0" i="0" u="none" strike="noStrike" cap="none" normalizeH="0" baseline="0" dirty="0" smtClean="0">
              <a:ln>
                <a:noFill/>
              </a:ln>
              <a:solidFill>
                <a:schemeClr val="tx1"/>
              </a:solidFill>
              <a:effectLst/>
              <a:latin typeface="Arial" pitchFamily="34" charset="0"/>
              <a:cs typeface="Arial" pitchFamily="34" charset="0"/>
            </a:endParaRPr>
          </a:p>
        </p:txBody>
      </p:sp>
      <p:sp>
        <p:nvSpPr>
          <p:cNvPr id="1029" name="Text Box 5"/>
          <p:cNvSpPr txBox="1">
            <a:spLocks noChangeArrowheads="1"/>
          </p:cNvSpPr>
          <p:nvPr/>
        </p:nvSpPr>
        <p:spPr bwMode="auto">
          <a:xfrm>
            <a:off x="5516563" y="6172200"/>
            <a:ext cx="2932112" cy="436563"/>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400" b="1" i="0" u="sng" strike="noStrike" cap="none" normalizeH="0" baseline="0" dirty="0" err="1" smtClean="0">
                <a:ln>
                  <a:noFill/>
                </a:ln>
                <a:solidFill>
                  <a:srgbClr val="C00000"/>
                </a:solidFill>
                <a:effectLst/>
                <a:latin typeface="Calibri" pitchFamily="34" charset="0"/>
                <a:cs typeface="Arial" pitchFamily="34" charset="0"/>
              </a:rPr>
              <a:t>Capsid</a:t>
            </a:r>
            <a:r>
              <a:rPr kumimoji="0" lang="en-US" sz="2400" b="1" i="0" u="none" strike="noStrike" cap="none" normalizeH="0" baseline="0" dirty="0" smtClean="0">
                <a:ln>
                  <a:noFill/>
                </a:ln>
                <a:solidFill>
                  <a:schemeClr val="tx1"/>
                </a:solidFill>
                <a:effectLst/>
                <a:latin typeface="Calibri" pitchFamily="34" charset="0"/>
                <a:cs typeface="Arial" pitchFamily="34" charset="0"/>
              </a:rPr>
              <a:t> </a:t>
            </a:r>
            <a:r>
              <a:rPr kumimoji="0" lang="en-US" sz="2400" b="0" i="0" u="none" strike="noStrike" cap="none" normalizeH="0" baseline="0" dirty="0" smtClean="0">
                <a:ln>
                  <a:noFill/>
                </a:ln>
                <a:solidFill>
                  <a:schemeClr val="tx1"/>
                </a:solidFill>
                <a:effectLst/>
                <a:latin typeface="Calibri" pitchFamily="34" charset="0"/>
                <a:cs typeface="Arial" pitchFamily="34" charset="0"/>
              </a:rPr>
              <a:t>(protein coat)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4000" b="0" i="0" u="none" strike="noStrike" cap="none" normalizeH="0" baseline="0" dirty="0" smtClean="0">
              <a:ln>
                <a:noFill/>
              </a:ln>
              <a:solidFill>
                <a:schemeClr val="tx1"/>
              </a:solidFill>
              <a:effectLst/>
              <a:latin typeface="Arial" pitchFamily="34" charset="0"/>
              <a:cs typeface="Arial" pitchFamily="34" charset="0"/>
            </a:endParaRPr>
          </a:p>
        </p:txBody>
      </p:sp>
      <p:sp>
        <p:nvSpPr>
          <p:cNvPr id="1034" name="Rectangle 10"/>
          <p:cNvSpPr>
            <a:spLocks noChangeArrowheads="1"/>
          </p:cNvSpPr>
          <p:nvPr/>
        </p:nvSpPr>
        <p:spPr bwMode="auto">
          <a:xfrm>
            <a:off x="381000" y="353942"/>
            <a:ext cx="7086600" cy="5232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514350" marR="0" lvl="0" indent="-514350" algn="l" defTabSz="914400" rtl="0" eaLnBrk="1" fontAlgn="base" latinLnBrk="0" hangingPunct="1">
              <a:lnSpc>
                <a:spcPct val="100000"/>
              </a:lnSpc>
              <a:spcBef>
                <a:spcPct val="0"/>
              </a:spcBef>
              <a:spcAft>
                <a:spcPct val="0"/>
              </a:spcAft>
              <a:buClrTx/>
              <a:buSzTx/>
              <a:buAutoNum type="arabicPeriod"/>
              <a:tabLst/>
            </a:pPr>
            <a:r>
              <a:rPr kumimoji="0" lang="en-US" sz="28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Bacteriophage</a:t>
            </a:r>
            <a:r>
              <a:rPr kumimoji="0" lang="en-US" sz="28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t>
            </a:r>
            <a:r>
              <a:rPr kumimoji="0" lang="en-US" sz="2800" b="1" i="0" u="sng" strike="noStrike" cap="none" normalizeH="0" baseline="0" dirty="0" smtClean="0">
                <a:ln>
                  <a:noFill/>
                </a:ln>
                <a:solidFill>
                  <a:srgbClr val="C00000"/>
                </a:solidFill>
                <a:effectLst/>
                <a:latin typeface="Calibri" pitchFamily="34" charset="0"/>
                <a:ea typeface="Times New Roman" pitchFamily="18" charset="0"/>
                <a:cs typeface="Arial" pitchFamily="34" charset="0"/>
              </a:rPr>
              <a:t>viruses</a:t>
            </a:r>
            <a:r>
              <a:rPr kumimoji="0" lang="en-US" sz="28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that infect </a:t>
            </a:r>
            <a:r>
              <a:rPr kumimoji="0" lang="en-US" sz="2800" b="1" i="0" u="sng" strike="noStrike" cap="none" normalizeH="0" baseline="0" dirty="0" smtClean="0">
                <a:ln>
                  <a:noFill/>
                </a:ln>
                <a:solidFill>
                  <a:srgbClr val="C00000"/>
                </a:solidFill>
                <a:effectLst/>
                <a:latin typeface="Calibri" pitchFamily="34" charset="0"/>
                <a:ea typeface="Times New Roman" pitchFamily="18" charset="0"/>
                <a:cs typeface="Arial" pitchFamily="34" charset="0"/>
              </a:rPr>
              <a:t>bacteria</a:t>
            </a:r>
            <a:r>
              <a:rPr kumimoji="0" lang="en-US" sz="28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a:t>
            </a:r>
            <a:endParaRPr kumimoji="0" lang="en-US"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36" name="Rectangle 12"/>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6" name="Rectangle 15"/>
          <p:cNvSpPr/>
          <p:nvPr/>
        </p:nvSpPr>
        <p:spPr>
          <a:xfrm>
            <a:off x="5287963" y="2057400"/>
            <a:ext cx="3288016" cy="523220"/>
          </a:xfrm>
          <a:prstGeom prst="rect">
            <a:avLst/>
          </a:prstGeom>
        </p:spPr>
        <p:txBody>
          <a:bodyPr wrap="none">
            <a:spAutoFit/>
          </a:bodyPr>
          <a:lstStyle/>
          <a:p>
            <a:r>
              <a:rPr lang="en-US" sz="2800" dirty="0" smtClean="0">
                <a:latin typeface="Calibri" pitchFamily="34" charset="0"/>
                <a:ea typeface="Times New Roman" pitchFamily="18" charset="0"/>
                <a:cs typeface="Arial" pitchFamily="34" charset="0"/>
              </a:rPr>
              <a:t>2. Flu (influenza), HIV</a:t>
            </a:r>
            <a:endParaRPr lang="en-US" sz="2800" dirty="0"/>
          </a:p>
        </p:txBody>
      </p:sp>
      <p:cxnSp>
        <p:nvCxnSpPr>
          <p:cNvPr id="18" name="Straight Arrow Connector 17"/>
          <p:cNvCxnSpPr/>
          <p:nvPr/>
        </p:nvCxnSpPr>
        <p:spPr>
          <a:xfrm rot="5400000">
            <a:off x="1905000" y="1524000"/>
            <a:ext cx="228600" cy="2286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6583363" y="3429000"/>
            <a:ext cx="1295400" cy="9906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endCxn id="4" idx="1"/>
          </p:cNvCxnSpPr>
          <p:nvPr/>
        </p:nvCxnSpPr>
        <p:spPr>
          <a:xfrm flipV="1">
            <a:off x="4830763" y="4648200"/>
            <a:ext cx="457200" cy="1524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rot="5400000" flipH="1" flipV="1">
            <a:off x="5859463" y="5676900"/>
            <a:ext cx="762000" cy="3810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2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2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2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 grpId="0" animBg="1"/>
      <p:bldP spid="1027" grpId="0" animBg="1"/>
      <p:bldP spid="1028" grpId="0" animBg="1"/>
      <p:bldP spid="102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virus model.jpg"/>
          <p:cNvPicPr>
            <a:picLocks noChangeAspect="1"/>
          </p:cNvPicPr>
          <p:nvPr/>
        </p:nvPicPr>
        <p:blipFill>
          <a:blip r:embed="rId2" cstate="print"/>
          <a:stretch>
            <a:fillRect/>
          </a:stretch>
        </p:blipFill>
        <p:spPr>
          <a:xfrm>
            <a:off x="0" y="0"/>
            <a:ext cx="9144000" cy="9144000"/>
          </a:xfrm>
          <a:prstGeom prst="rect">
            <a:avLst/>
          </a:prstGeom>
        </p:spPr>
      </p:pic>
      <p:grpSp>
        <p:nvGrpSpPr>
          <p:cNvPr id="15" name="Group 14"/>
          <p:cNvGrpSpPr/>
          <p:nvPr/>
        </p:nvGrpSpPr>
        <p:grpSpPr>
          <a:xfrm>
            <a:off x="1447800" y="1295400"/>
            <a:ext cx="1752600" cy="914400"/>
            <a:chOff x="1447800" y="1295400"/>
            <a:chExt cx="1752600" cy="914400"/>
          </a:xfrm>
        </p:grpSpPr>
        <p:cxnSp>
          <p:nvCxnSpPr>
            <p:cNvPr id="6" name="Straight Arrow Connector 5"/>
            <p:cNvCxnSpPr/>
            <p:nvPr/>
          </p:nvCxnSpPr>
          <p:spPr>
            <a:xfrm>
              <a:off x="2286000" y="1828800"/>
              <a:ext cx="914400" cy="381000"/>
            </a:xfrm>
            <a:prstGeom prst="straightConnector1">
              <a:avLst/>
            </a:prstGeom>
            <a:ln w="76200">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47800" y="1295400"/>
              <a:ext cx="1524000" cy="584775"/>
            </a:xfrm>
            <a:prstGeom prst="rect">
              <a:avLst/>
            </a:prstGeom>
            <a:noFill/>
          </p:spPr>
          <p:txBody>
            <a:bodyPr wrap="square" rtlCol="0">
              <a:spAutoFit/>
            </a:bodyPr>
            <a:lstStyle/>
            <a:p>
              <a:r>
                <a:rPr lang="en-US" sz="3200" b="1" dirty="0" smtClean="0">
                  <a:solidFill>
                    <a:schemeClr val="bg1"/>
                  </a:solidFill>
                </a:rPr>
                <a:t>Capsid</a:t>
              </a:r>
              <a:endParaRPr lang="en-US" sz="3200" b="1" dirty="0">
                <a:solidFill>
                  <a:schemeClr val="bg1"/>
                </a:solidFill>
              </a:endParaRPr>
            </a:p>
          </p:txBody>
        </p:sp>
      </p:grpSp>
      <p:grpSp>
        <p:nvGrpSpPr>
          <p:cNvPr id="16" name="Group 15"/>
          <p:cNvGrpSpPr/>
          <p:nvPr/>
        </p:nvGrpSpPr>
        <p:grpSpPr>
          <a:xfrm>
            <a:off x="4114800" y="2514600"/>
            <a:ext cx="3505200" cy="584775"/>
            <a:chOff x="4114800" y="2514600"/>
            <a:chExt cx="3505200" cy="584775"/>
          </a:xfrm>
        </p:grpSpPr>
        <p:cxnSp>
          <p:nvCxnSpPr>
            <p:cNvPr id="9" name="Straight Arrow Connector 8"/>
            <p:cNvCxnSpPr/>
            <p:nvPr/>
          </p:nvCxnSpPr>
          <p:spPr>
            <a:xfrm rot="10800000">
              <a:off x="4114800" y="2590800"/>
              <a:ext cx="1143000" cy="228600"/>
            </a:xfrm>
            <a:prstGeom prst="straightConnector1">
              <a:avLst/>
            </a:prstGeom>
            <a:ln w="76200">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257800" y="2514600"/>
              <a:ext cx="2362200" cy="584775"/>
            </a:xfrm>
            <a:prstGeom prst="rect">
              <a:avLst/>
            </a:prstGeom>
            <a:noFill/>
          </p:spPr>
          <p:txBody>
            <a:bodyPr wrap="square" rtlCol="0">
              <a:spAutoFit/>
            </a:bodyPr>
            <a:lstStyle/>
            <a:p>
              <a:r>
                <a:rPr lang="en-US" sz="3200" b="1" dirty="0" smtClean="0">
                  <a:solidFill>
                    <a:schemeClr val="bg1"/>
                  </a:solidFill>
                </a:rPr>
                <a:t>Nucleic Acid</a:t>
              </a:r>
              <a:endParaRPr lang="en-US" sz="3200" b="1" dirty="0">
                <a:solidFill>
                  <a:schemeClr val="bg1"/>
                </a:solidFill>
              </a:endParaRPr>
            </a:p>
          </p:txBody>
        </p:sp>
      </p:grpSp>
      <p:sp>
        <p:nvSpPr>
          <p:cNvPr id="14" name="TextBox 13"/>
          <p:cNvSpPr txBox="1"/>
          <p:nvPr/>
        </p:nvSpPr>
        <p:spPr>
          <a:xfrm>
            <a:off x="2438400" y="5719227"/>
            <a:ext cx="6705600" cy="1138773"/>
          </a:xfrm>
          <a:prstGeom prst="rect">
            <a:avLst/>
          </a:prstGeom>
          <a:noFill/>
        </p:spPr>
        <p:txBody>
          <a:bodyPr wrap="square" rtlCol="0">
            <a:spAutoFit/>
          </a:bodyPr>
          <a:lstStyle/>
          <a:p>
            <a:pPr algn="ctr"/>
            <a:r>
              <a:rPr lang="en-US" sz="3400" b="1" dirty="0" smtClean="0">
                <a:solidFill>
                  <a:schemeClr val="bg1"/>
                </a:solidFill>
              </a:rPr>
              <a:t>Bacteriophage—a virus that infects bacteria (bacteria is the host)</a:t>
            </a:r>
            <a:endParaRPr lang="en-US" sz="34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to="" calcmode="lin" valueType="num">
                                      <p:cBhvr>
                                        <p:cTn id="7" dur="1" fill="hold"/>
                                        <p:tgtEl>
                                          <p:spTgt spid="16"/>
                                        </p:tgtEl>
                                        <p:attrNameLst>
                                          <p:attrName/>
                                        </p:attrNameLst>
                                      </p:cBhvr>
                                    </p:anim>
                                  </p:childTnLst>
                                </p:cTn>
                              </p:par>
                            </p:childTnLst>
                          </p:cTn>
                        </p:par>
                      </p:childTnLst>
                    </p:cTn>
                  </p:par>
                  <p:par>
                    <p:cTn id="8" fill="hold">
                      <p:stCondLst>
                        <p:cond delay="indefinite"/>
                      </p:stCondLst>
                      <p:childTnLst>
                        <p:par>
                          <p:cTn id="9" fill="hold">
                            <p:stCondLst>
                              <p:cond delay="0"/>
                            </p:stCondLst>
                            <p:childTnLst>
                              <p:par>
                                <p:cTn id="10" presetID="24"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 to="" calcmode="lin" valueType="num">
                                      <p:cBhvr>
                                        <p:cTn id="12" dur="1" fill="hold"/>
                                        <p:tgtEl>
                                          <p:spTgt spid="15"/>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rve Cells.jpg"/>
          <p:cNvPicPr>
            <a:picLocks noChangeAspect="1"/>
          </p:cNvPicPr>
          <p:nvPr/>
        </p:nvPicPr>
        <p:blipFill>
          <a:blip r:embed="rId2" cstate="print">
            <a:lum bright="70000" contrast="-70000"/>
          </a:blip>
          <a:stretch>
            <a:fillRect/>
          </a:stretch>
        </p:blipFill>
        <p:spPr>
          <a:xfrm>
            <a:off x="0" y="0"/>
            <a:ext cx="9144000" cy="6858000"/>
          </a:xfrm>
          <a:prstGeom prst="rect">
            <a:avLst/>
          </a:prstGeom>
        </p:spPr>
      </p:pic>
      <p:sp>
        <p:nvSpPr>
          <p:cNvPr id="5" name="TextBox 4"/>
          <p:cNvSpPr txBox="1"/>
          <p:nvPr/>
        </p:nvSpPr>
        <p:spPr>
          <a:xfrm>
            <a:off x="152400" y="304800"/>
            <a:ext cx="8763000" cy="1938992"/>
          </a:xfrm>
          <a:prstGeom prst="rect">
            <a:avLst/>
          </a:prstGeom>
          <a:noFill/>
        </p:spPr>
        <p:txBody>
          <a:bodyPr wrap="square" rtlCol="0">
            <a:spAutoFit/>
          </a:bodyPr>
          <a:lstStyle/>
          <a:p>
            <a:r>
              <a:rPr lang="en-US" sz="3000" dirty="0" smtClean="0"/>
              <a:t>C. </a:t>
            </a:r>
            <a:r>
              <a:rPr lang="en-US" sz="3000" b="1" u="sng" dirty="0" err="1" smtClean="0"/>
              <a:t>Nonviral</a:t>
            </a:r>
            <a:r>
              <a:rPr lang="en-US" sz="3000" b="1" dirty="0" smtClean="0"/>
              <a:t> particle</a:t>
            </a:r>
          </a:p>
          <a:p>
            <a:pPr marL="350838"/>
            <a:r>
              <a:rPr lang="en-US" sz="3000" b="1" dirty="0" smtClean="0"/>
              <a:t>Has </a:t>
            </a:r>
            <a:r>
              <a:rPr lang="en-US" sz="3000" b="1" u="sng" dirty="0" smtClean="0"/>
              <a:t>protein</a:t>
            </a:r>
            <a:r>
              <a:rPr lang="en-US" sz="3000" b="1" dirty="0" smtClean="0"/>
              <a:t> only, no DNA or RNA (cause of </a:t>
            </a:r>
            <a:r>
              <a:rPr lang="en-US" sz="3000" b="1" u="sng" dirty="0" smtClean="0"/>
              <a:t>mad cow </a:t>
            </a:r>
            <a:r>
              <a:rPr lang="en-US" sz="3000" b="1" dirty="0" smtClean="0"/>
              <a:t>disease and </a:t>
            </a:r>
            <a:r>
              <a:rPr lang="en-US" sz="3000" b="1" dirty="0" err="1" smtClean="0"/>
              <a:t>Creutfeldt</a:t>
            </a:r>
            <a:r>
              <a:rPr lang="en-US" sz="3000" b="1" dirty="0" smtClean="0"/>
              <a:t>-Jacob disease in humans)—</a:t>
            </a:r>
            <a:r>
              <a:rPr lang="en-US" sz="3000" b="1" u="sng" dirty="0" err="1" smtClean="0"/>
              <a:t>Prions</a:t>
            </a:r>
            <a:r>
              <a:rPr lang="en-US" sz="3000" b="1" dirty="0" smtClean="0"/>
              <a:t> (affects the </a:t>
            </a:r>
            <a:r>
              <a:rPr lang="en-US" sz="3000" b="1" u="sng" dirty="0" smtClean="0"/>
              <a:t>brain</a:t>
            </a:r>
            <a:r>
              <a:rPr lang="en-US" sz="3000" b="1" dirty="0" smtClean="0"/>
              <a:t> and is always </a:t>
            </a:r>
            <a:r>
              <a:rPr lang="en-US" sz="3000" b="1" u="sng" dirty="0" smtClean="0"/>
              <a:t>fatal</a:t>
            </a:r>
            <a:r>
              <a:rPr lang="en-US" sz="3000" b="1" dirty="0" smtClean="0"/>
              <a:t>)</a:t>
            </a:r>
            <a:endParaRPr lang="en-US" sz="3000" b="1" dirty="0"/>
          </a:p>
        </p:txBody>
      </p:sp>
      <p:pic>
        <p:nvPicPr>
          <p:cNvPr id="6" name="Picture 5" descr="mad cow1.gif"/>
          <p:cNvPicPr>
            <a:picLocks noChangeAspect="1"/>
          </p:cNvPicPr>
          <p:nvPr/>
        </p:nvPicPr>
        <p:blipFill>
          <a:blip r:embed="rId3" cstate="print"/>
          <a:stretch>
            <a:fillRect/>
          </a:stretch>
        </p:blipFill>
        <p:spPr>
          <a:xfrm>
            <a:off x="2057400" y="2438400"/>
            <a:ext cx="4800600" cy="4035758"/>
          </a:xfrm>
          <a:prstGeom prst="rect">
            <a:avLst/>
          </a:prstGeom>
        </p:spPr>
      </p:pic>
      <p:cxnSp>
        <p:nvCxnSpPr>
          <p:cNvPr id="8" name="Straight Arrow Connector 7"/>
          <p:cNvCxnSpPr/>
          <p:nvPr/>
        </p:nvCxnSpPr>
        <p:spPr>
          <a:xfrm rot="5400000" flipH="1" flipV="1">
            <a:off x="457200" y="2667000"/>
            <a:ext cx="1066800" cy="1524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04800" y="3276600"/>
            <a:ext cx="2133600" cy="400110"/>
          </a:xfrm>
          <a:prstGeom prst="rect">
            <a:avLst/>
          </a:prstGeom>
          <a:noFill/>
        </p:spPr>
        <p:txBody>
          <a:bodyPr wrap="square" rtlCol="0">
            <a:spAutoFit/>
          </a:bodyPr>
          <a:lstStyle/>
          <a:p>
            <a:r>
              <a:rPr lang="en-US" sz="2000" b="1" dirty="0" smtClean="0"/>
              <a:t>No DNA or RNA!</a:t>
            </a:r>
            <a:endParaRPr lang="en-US" sz="2000"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p:nvPr/>
        </p:nvPicPr>
        <p:blipFill>
          <a:blip r:embed="rId2" cstate="print"/>
          <a:srcRect/>
          <a:stretch>
            <a:fillRect/>
          </a:stretch>
        </p:blipFill>
        <p:spPr bwMode="auto">
          <a:xfrm>
            <a:off x="3886200" y="2971800"/>
            <a:ext cx="1752600" cy="1752600"/>
          </a:xfrm>
          <a:prstGeom prst="rect">
            <a:avLst/>
          </a:prstGeom>
          <a:noFill/>
          <a:ln w="9525">
            <a:noFill/>
            <a:miter lim="800000"/>
            <a:headEnd/>
            <a:tailEnd/>
          </a:ln>
        </p:spPr>
      </p:pic>
      <p:sp>
        <p:nvSpPr>
          <p:cNvPr id="6" name="TextBox 5"/>
          <p:cNvSpPr txBox="1"/>
          <p:nvPr/>
        </p:nvSpPr>
        <p:spPr>
          <a:xfrm>
            <a:off x="152400" y="0"/>
            <a:ext cx="8991600" cy="2492990"/>
          </a:xfrm>
          <a:prstGeom prst="rect">
            <a:avLst/>
          </a:prstGeom>
          <a:noFill/>
        </p:spPr>
        <p:txBody>
          <a:bodyPr wrap="square" rtlCol="0">
            <a:spAutoFit/>
          </a:bodyPr>
          <a:lstStyle/>
          <a:p>
            <a:r>
              <a:rPr lang="en-US" sz="2600" dirty="0" smtClean="0"/>
              <a:t>D. </a:t>
            </a:r>
            <a:r>
              <a:rPr lang="en-US" sz="2600" b="1" u="sng" dirty="0" smtClean="0"/>
              <a:t>Replication</a:t>
            </a:r>
            <a:r>
              <a:rPr lang="en-US" sz="2600" b="1" dirty="0" smtClean="0"/>
              <a:t> is how a virus </a:t>
            </a:r>
            <a:r>
              <a:rPr lang="en-US" sz="2600" b="1" u="sng" dirty="0" smtClean="0"/>
              <a:t>spreads</a:t>
            </a:r>
            <a:r>
              <a:rPr lang="en-US" sz="2600" b="1" dirty="0" smtClean="0"/>
              <a:t>.</a:t>
            </a:r>
          </a:p>
          <a:p>
            <a:pPr marL="288925"/>
            <a:r>
              <a:rPr lang="en-US" sz="2600" b="1" dirty="0" smtClean="0"/>
              <a:t>A virus CANNOT reproduce by itself—it must </a:t>
            </a:r>
            <a:r>
              <a:rPr lang="en-US" sz="2600" b="1" u="sng" dirty="0" smtClean="0"/>
              <a:t>invade</a:t>
            </a:r>
            <a:r>
              <a:rPr lang="en-US" sz="2600" b="1" dirty="0" smtClean="0"/>
              <a:t> a </a:t>
            </a:r>
            <a:r>
              <a:rPr lang="en-US" sz="2600" b="1" u="sng" dirty="0" smtClean="0"/>
              <a:t>host</a:t>
            </a:r>
            <a:r>
              <a:rPr lang="en-US" sz="2600" b="1" dirty="0" smtClean="0"/>
              <a:t> cell and take over the cell </a:t>
            </a:r>
            <a:r>
              <a:rPr lang="en-US" sz="2600" b="1" u="sng" dirty="0" smtClean="0"/>
              <a:t>activities</a:t>
            </a:r>
            <a:r>
              <a:rPr lang="en-US" sz="2600" b="1" dirty="0" smtClean="0"/>
              <a:t>, eventually </a:t>
            </a:r>
            <a:r>
              <a:rPr lang="en-US" sz="2600" b="1" u="sng" dirty="0" smtClean="0"/>
              <a:t>causing</a:t>
            </a:r>
            <a:r>
              <a:rPr lang="en-US" sz="2600" b="1" dirty="0" smtClean="0"/>
              <a:t> </a:t>
            </a:r>
            <a:r>
              <a:rPr lang="en-US" sz="2600" b="1" u="sng" dirty="0" smtClean="0"/>
              <a:t>destruction</a:t>
            </a:r>
            <a:r>
              <a:rPr lang="en-US" sz="2600" b="1" dirty="0" smtClean="0"/>
              <a:t> of the cell and </a:t>
            </a:r>
            <a:r>
              <a:rPr lang="en-US" sz="2600" b="1" u="sng" dirty="0" smtClean="0"/>
              <a:t>killing</a:t>
            </a:r>
            <a:r>
              <a:rPr lang="en-US" sz="2600" b="1" dirty="0" smtClean="0"/>
              <a:t> it. (The virus enters a cell, </a:t>
            </a:r>
            <a:r>
              <a:rPr lang="en-US" sz="2600" b="1" u="sng" dirty="0" smtClean="0"/>
              <a:t>makes copies</a:t>
            </a:r>
            <a:r>
              <a:rPr lang="en-US" sz="2600" b="1" dirty="0" smtClean="0"/>
              <a:t> of itself and causes the cell to </a:t>
            </a:r>
            <a:r>
              <a:rPr lang="en-US" sz="2600" b="1" u="sng" dirty="0" smtClean="0"/>
              <a:t>burst</a:t>
            </a:r>
            <a:r>
              <a:rPr lang="en-US" sz="2600" b="1" dirty="0" smtClean="0"/>
              <a:t> releasing more viruses.)</a:t>
            </a:r>
            <a:endParaRPr lang="en-US" sz="2600" b="1" dirty="0"/>
          </a:p>
        </p:txBody>
      </p:sp>
      <p:pic>
        <p:nvPicPr>
          <p:cNvPr id="8" name="Picture 7"/>
          <p:cNvPicPr/>
          <p:nvPr/>
        </p:nvPicPr>
        <p:blipFill>
          <a:blip r:embed="rId3" cstate="print"/>
          <a:srcRect/>
          <a:stretch>
            <a:fillRect/>
          </a:stretch>
        </p:blipFill>
        <p:spPr bwMode="auto">
          <a:xfrm>
            <a:off x="5105400" y="4591050"/>
            <a:ext cx="2138680" cy="2266950"/>
          </a:xfrm>
          <a:prstGeom prst="rect">
            <a:avLst/>
          </a:prstGeom>
          <a:noFill/>
          <a:ln w="9525">
            <a:noFill/>
            <a:miter lim="800000"/>
            <a:headEnd/>
            <a:tailEnd/>
          </a:ln>
        </p:spPr>
      </p:pic>
      <p:pic>
        <p:nvPicPr>
          <p:cNvPr id="9" name="Picture 8"/>
          <p:cNvPicPr/>
          <p:nvPr/>
        </p:nvPicPr>
        <p:blipFill>
          <a:blip r:embed="rId4" cstate="print"/>
          <a:srcRect/>
          <a:stretch>
            <a:fillRect/>
          </a:stretch>
        </p:blipFill>
        <p:spPr bwMode="auto">
          <a:xfrm>
            <a:off x="6858000" y="2895600"/>
            <a:ext cx="1600200" cy="1628775"/>
          </a:xfrm>
          <a:prstGeom prst="rect">
            <a:avLst/>
          </a:prstGeom>
          <a:noFill/>
          <a:ln w="9525">
            <a:noFill/>
            <a:miter lim="800000"/>
            <a:headEnd/>
            <a:tailEnd/>
          </a:ln>
        </p:spPr>
      </p:pic>
      <p:pic>
        <p:nvPicPr>
          <p:cNvPr id="11" name="Picture 10"/>
          <p:cNvPicPr/>
          <p:nvPr/>
        </p:nvPicPr>
        <p:blipFill>
          <a:blip r:embed="rId5" cstate="print"/>
          <a:srcRect/>
          <a:stretch>
            <a:fillRect/>
          </a:stretch>
        </p:blipFill>
        <p:spPr bwMode="auto">
          <a:xfrm>
            <a:off x="685800" y="3048000"/>
            <a:ext cx="1981200" cy="1828800"/>
          </a:xfrm>
          <a:prstGeom prst="rect">
            <a:avLst/>
          </a:prstGeom>
          <a:noFill/>
          <a:ln w="9525">
            <a:noFill/>
            <a:miter lim="800000"/>
            <a:headEnd/>
            <a:tailEnd/>
          </a:ln>
        </p:spPr>
      </p:pic>
      <p:pic>
        <p:nvPicPr>
          <p:cNvPr id="12" name="Picture 11"/>
          <p:cNvPicPr/>
          <p:nvPr/>
        </p:nvPicPr>
        <p:blipFill>
          <a:blip r:embed="rId6" cstate="print"/>
          <a:srcRect/>
          <a:stretch>
            <a:fillRect/>
          </a:stretch>
        </p:blipFill>
        <p:spPr bwMode="auto">
          <a:xfrm>
            <a:off x="2057400" y="5181600"/>
            <a:ext cx="1981200" cy="1466850"/>
          </a:xfrm>
          <a:prstGeom prst="rect">
            <a:avLst/>
          </a:prstGeom>
          <a:noFill/>
          <a:ln w="9525">
            <a:noFill/>
            <a:miter lim="800000"/>
            <a:headEnd/>
            <a:tailEnd/>
          </a:ln>
        </p:spPr>
      </p:pic>
      <p:sp>
        <p:nvSpPr>
          <p:cNvPr id="7169" name="Text Box 1"/>
          <p:cNvSpPr txBox="1">
            <a:spLocks noChangeArrowheads="1"/>
          </p:cNvSpPr>
          <p:nvPr/>
        </p:nvSpPr>
        <p:spPr bwMode="auto">
          <a:xfrm>
            <a:off x="6946900" y="2133600"/>
            <a:ext cx="2197100" cy="8309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smtClean="0">
                <a:ln>
                  <a:noFill/>
                </a:ln>
                <a:solidFill>
                  <a:schemeClr val="tx1"/>
                </a:solidFill>
                <a:effectLst/>
                <a:latin typeface="Calibri" pitchFamily="34" charset="0"/>
                <a:cs typeface="Arial" pitchFamily="34" charset="0"/>
              </a:rPr>
              <a:t>DNA/RNA is </a:t>
            </a:r>
            <a:r>
              <a:rPr kumimoji="0" lang="en-US" sz="2400" b="1" i="0" u="sng" strike="noStrike" cap="none" normalizeH="0" baseline="0" dirty="0" smtClean="0">
                <a:ln>
                  <a:noFill/>
                </a:ln>
                <a:solidFill>
                  <a:srgbClr val="C00000"/>
                </a:solidFill>
                <a:effectLst/>
                <a:latin typeface="Calibri" pitchFamily="34" charset="0"/>
                <a:cs typeface="Arial" pitchFamily="34" charset="0"/>
              </a:rPr>
              <a:t>copied</a:t>
            </a:r>
            <a:r>
              <a:rPr kumimoji="0" lang="en-US" sz="2400" b="0" i="0" u="none" strike="noStrike" cap="none" normalizeH="0" baseline="0" dirty="0" smtClean="0">
                <a:ln>
                  <a:noFill/>
                </a:ln>
                <a:solidFill>
                  <a:schemeClr val="tx1"/>
                </a:solidFill>
                <a:effectLst/>
                <a:latin typeface="Times New Roman" pitchFamily="18" charset="0"/>
                <a:cs typeface="Arial" pitchFamily="34" charset="0"/>
              </a:rPr>
              <a:t>.</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0" name="Text Box 2"/>
          <p:cNvSpPr txBox="1">
            <a:spLocks noChangeArrowheads="1"/>
          </p:cNvSpPr>
          <p:nvPr/>
        </p:nvSpPr>
        <p:spPr bwMode="auto">
          <a:xfrm>
            <a:off x="3581400" y="2286000"/>
            <a:ext cx="2514600" cy="8309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smtClean="0">
                <a:ln>
                  <a:noFill/>
                </a:ln>
                <a:solidFill>
                  <a:schemeClr val="tx1"/>
                </a:solidFill>
                <a:effectLst/>
                <a:latin typeface="Calibri" pitchFamily="34" charset="0"/>
                <a:cs typeface="Arial" pitchFamily="34" charset="0"/>
              </a:rPr>
              <a:t>DNA/RNA </a:t>
            </a:r>
            <a:r>
              <a:rPr kumimoji="0" lang="en-US" sz="2400" b="1" i="0" u="sng" strike="noStrike" cap="none" normalizeH="0" baseline="0" dirty="0" smtClean="0">
                <a:ln>
                  <a:noFill/>
                </a:ln>
                <a:solidFill>
                  <a:srgbClr val="C00000"/>
                </a:solidFill>
                <a:effectLst/>
                <a:latin typeface="Calibri" pitchFamily="34" charset="0"/>
                <a:cs typeface="Arial" pitchFamily="34" charset="0"/>
              </a:rPr>
              <a:t>injected</a:t>
            </a:r>
            <a:r>
              <a:rPr kumimoji="0" lang="en-US" sz="2400" b="0" i="0" u="none" strike="noStrike" cap="none" normalizeH="0" baseline="0" dirty="0" smtClean="0">
                <a:ln>
                  <a:noFill/>
                </a:ln>
                <a:solidFill>
                  <a:schemeClr val="tx1"/>
                </a:solidFill>
                <a:effectLst/>
                <a:latin typeface="Calibri" pitchFamily="34" charset="0"/>
                <a:cs typeface="Arial" pitchFamily="34" charset="0"/>
              </a:rPr>
              <a:t> into cell.</a:t>
            </a:r>
            <a:endParaRPr kumimoji="0" lang="en-US" sz="48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1" name="Text Box 3"/>
          <p:cNvSpPr txBox="1">
            <a:spLocks noChangeArrowheads="1"/>
          </p:cNvSpPr>
          <p:nvPr/>
        </p:nvSpPr>
        <p:spPr bwMode="auto">
          <a:xfrm>
            <a:off x="685800" y="2514600"/>
            <a:ext cx="2133600" cy="45720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smtClean="0">
                <a:ln>
                  <a:noFill/>
                </a:ln>
                <a:solidFill>
                  <a:schemeClr val="tx1"/>
                </a:solidFill>
                <a:effectLst/>
                <a:latin typeface="Calibri" pitchFamily="34" charset="0"/>
                <a:cs typeface="Arial" pitchFamily="34" charset="0"/>
              </a:rPr>
              <a:t>Virus </a:t>
            </a:r>
            <a:r>
              <a:rPr kumimoji="0" lang="en-US" sz="2400" b="1" i="0" u="sng" strike="noStrike" cap="none" normalizeH="0" baseline="0" dirty="0" smtClean="0">
                <a:ln>
                  <a:noFill/>
                </a:ln>
                <a:solidFill>
                  <a:srgbClr val="C00000"/>
                </a:solidFill>
                <a:effectLst/>
                <a:latin typeface="Calibri" pitchFamily="34" charset="0"/>
                <a:cs typeface="Arial" pitchFamily="34" charset="0"/>
              </a:rPr>
              <a:t>attaches</a:t>
            </a:r>
            <a:r>
              <a:rPr kumimoji="0" lang="en-US" sz="2400" b="0" i="0" u="none" strike="noStrike" cap="none" normalizeH="0" baseline="0" dirty="0" smtClean="0">
                <a:ln>
                  <a:noFill/>
                </a:ln>
                <a:solidFill>
                  <a:schemeClr val="tx1"/>
                </a:solidFill>
                <a:effectLst/>
                <a:latin typeface="Calibri" pitchFamily="34" charset="0"/>
                <a:cs typeface="Arial" pitchFamily="34" charset="0"/>
              </a:rPr>
              <a:t> to cell.</a:t>
            </a:r>
            <a:endParaRPr kumimoji="0" lang="en-US" sz="48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2" name="Text Box 4"/>
          <p:cNvSpPr txBox="1">
            <a:spLocks noChangeArrowheads="1"/>
          </p:cNvSpPr>
          <p:nvPr/>
        </p:nvSpPr>
        <p:spPr bwMode="auto">
          <a:xfrm>
            <a:off x="2133600" y="4419600"/>
            <a:ext cx="1893888" cy="8309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smtClean="0">
                <a:ln>
                  <a:noFill/>
                </a:ln>
                <a:solidFill>
                  <a:schemeClr val="tx1"/>
                </a:solidFill>
                <a:effectLst/>
                <a:latin typeface="Calibri" pitchFamily="34" charset="0"/>
                <a:cs typeface="Arial" pitchFamily="34" charset="0"/>
              </a:rPr>
              <a:t>Virus copies </a:t>
            </a:r>
            <a:r>
              <a:rPr kumimoji="0" lang="en-US" sz="2400" b="1" i="0" u="sng" strike="noStrike" cap="none" normalizeH="0" baseline="0" dirty="0" smtClean="0">
                <a:ln>
                  <a:noFill/>
                </a:ln>
                <a:solidFill>
                  <a:srgbClr val="C00000"/>
                </a:solidFill>
                <a:effectLst/>
                <a:latin typeface="Calibri" pitchFamily="34" charset="0"/>
                <a:cs typeface="Arial" pitchFamily="34" charset="0"/>
              </a:rPr>
              <a:t>itself</a:t>
            </a:r>
            <a:r>
              <a:rPr kumimoji="0" lang="en-US" sz="2400" b="0" i="0" u="none" strike="noStrike" cap="none" normalizeH="0" baseline="0" dirty="0" smtClean="0">
                <a:ln>
                  <a:noFill/>
                </a:ln>
                <a:solidFill>
                  <a:schemeClr val="tx1"/>
                </a:solidFill>
                <a:effectLst/>
                <a:latin typeface="Times New Roman" pitchFamily="18" charset="0"/>
                <a:cs typeface="Arial" pitchFamily="34" charset="0"/>
              </a:rPr>
              <a:t>.</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3" name="Text Box 5"/>
          <p:cNvSpPr txBox="1">
            <a:spLocks noChangeArrowheads="1"/>
          </p:cNvSpPr>
          <p:nvPr/>
        </p:nvSpPr>
        <p:spPr bwMode="auto">
          <a:xfrm>
            <a:off x="6261100" y="4495800"/>
            <a:ext cx="2882900" cy="8309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smtClean="0">
                <a:ln>
                  <a:noFill/>
                </a:ln>
                <a:solidFill>
                  <a:schemeClr val="tx1"/>
                </a:solidFill>
                <a:effectLst/>
                <a:latin typeface="Calibri" pitchFamily="34" charset="0"/>
                <a:cs typeface="Arial" pitchFamily="34" charset="0"/>
              </a:rPr>
              <a:t>Cell </a:t>
            </a:r>
            <a:r>
              <a:rPr kumimoji="0" lang="en-US" sz="2400" b="1" i="0" u="sng" strike="noStrike" cap="none" normalizeH="0" baseline="0" dirty="0" smtClean="0">
                <a:ln>
                  <a:noFill/>
                </a:ln>
                <a:solidFill>
                  <a:srgbClr val="C00000"/>
                </a:solidFill>
                <a:effectLst/>
                <a:latin typeface="Calibri" pitchFamily="34" charset="0"/>
                <a:cs typeface="Arial" pitchFamily="34" charset="0"/>
              </a:rPr>
              <a:t>bursts</a:t>
            </a:r>
            <a:r>
              <a:rPr kumimoji="0" lang="en-US" sz="2400" b="0" i="0" u="none" strike="noStrike" cap="none" normalizeH="0" baseline="0" dirty="0" smtClean="0">
                <a:ln>
                  <a:noFill/>
                </a:ln>
                <a:solidFill>
                  <a:schemeClr val="tx1"/>
                </a:solidFill>
                <a:effectLst/>
                <a:latin typeface="Calibri" pitchFamily="34" charset="0"/>
                <a:cs typeface="Arial" pitchFamily="34" charset="0"/>
              </a:rPr>
              <a:t> (lyses) and releases new viruses.</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4" name="Text Box 6"/>
          <p:cNvSpPr txBox="1">
            <a:spLocks noChangeArrowheads="1"/>
          </p:cNvSpPr>
          <p:nvPr/>
        </p:nvSpPr>
        <p:spPr bwMode="auto">
          <a:xfrm>
            <a:off x="0" y="3352800"/>
            <a:ext cx="838200" cy="369332"/>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smtClean="0">
                <a:ln>
                  <a:noFill/>
                </a:ln>
                <a:solidFill>
                  <a:schemeClr val="tx1"/>
                </a:solidFill>
                <a:effectLst/>
                <a:latin typeface="Calibri" pitchFamily="34" charset="0"/>
                <a:cs typeface="Arial" pitchFamily="34" charset="0"/>
              </a:rPr>
              <a:t>Step 1</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5" name="Text Box 7"/>
          <p:cNvSpPr txBox="1">
            <a:spLocks noChangeArrowheads="1"/>
          </p:cNvSpPr>
          <p:nvPr/>
        </p:nvSpPr>
        <p:spPr bwMode="auto">
          <a:xfrm>
            <a:off x="3048000" y="3276600"/>
            <a:ext cx="979488" cy="369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smtClean="0">
                <a:ln>
                  <a:noFill/>
                </a:ln>
                <a:solidFill>
                  <a:schemeClr val="tx1"/>
                </a:solidFill>
                <a:effectLst/>
                <a:latin typeface="Calibri" pitchFamily="34" charset="0"/>
                <a:cs typeface="Arial" pitchFamily="34" charset="0"/>
              </a:rPr>
              <a:t>Step 2</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6" name="Text Box 8"/>
          <p:cNvSpPr txBox="1">
            <a:spLocks noChangeArrowheads="1"/>
          </p:cNvSpPr>
          <p:nvPr/>
        </p:nvSpPr>
        <p:spPr bwMode="auto">
          <a:xfrm>
            <a:off x="6019800" y="3200400"/>
            <a:ext cx="836613" cy="369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smtClean="0">
                <a:ln>
                  <a:noFill/>
                </a:ln>
                <a:solidFill>
                  <a:schemeClr val="tx1"/>
                </a:solidFill>
                <a:effectLst/>
                <a:latin typeface="Calibri" pitchFamily="34" charset="0"/>
                <a:cs typeface="Arial" pitchFamily="34" charset="0"/>
              </a:rPr>
              <a:t>Step 3</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7" name="Text Box 9"/>
          <p:cNvSpPr txBox="1">
            <a:spLocks noChangeArrowheads="1"/>
          </p:cNvSpPr>
          <p:nvPr/>
        </p:nvSpPr>
        <p:spPr bwMode="auto">
          <a:xfrm>
            <a:off x="1295400" y="5715000"/>
            <a:ext cx="884237" cy="369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smtClean="0">
                <a:ln>
                  <a:noFill/>
                </a:ln>
                <a:solidFill>
                  <a:schemeClr val="tx1"/>
                </a:solidFill>
                <a:effectLst/>
                <a:latin typeface="Calibri" pitchFamily="34" charset="0"/>
                <a:cs typeface="Arial" pitchFamily="34" charset="0"/>
              </a:rPr>
              <a:t>Step 4</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8" name="Text Box 10"/>
          <p:cNvSpPr txBox="1">
            <a:spLocks noChangeArrowheads="1"/>
          </p:cNvSpPr>
          <p:nvPr/>
        </p:nvSpPr>
        <p:spPr bwMode="auto">
          <a:xfrm>
            <a:off x="4419600" y="5715000"/>
            <a:ext cx="808037" cy="369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smtClean="0">
                <a:ln>
                  <a:noFill/>
                </a:ln>
                <a:solidFill>
                  <a:schemeClr val="tx1"/>
                </a:solidFill>
                <a:effectLst/>
                <a:latin typeface="Calibri" pitchFamily="34" charset="0"/>
                <a:cs typeface="Arial" pitchFamily="34" charset="0"/>
              </a:rPr>
              <a:t>Step 5</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7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17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17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17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16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17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17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17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1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9" grpId="0"/>
      <p:bldP spid="7170" grpId="0"/>
      <p:bldP spid="7171" grpId="0" animBg="1"/>
      <p:bldP spid="7172" grpId="0"/>
      <p:bldP spid="7173" grpId="0"/>
      <p:bldP spid="7174" grpId="0" animBg="1"/>
      <p:bldP spid="7175" grpId="0"/>
      <p:bldP spid="7176" grpId="0"/>
      <p:bldP spid="7177" grpId="0"/>
      <p:bldP spid="717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7200" y="228600"/>
            <a:ext cx="8229600" cy="1323439"/>
          </a:xfrm>
          <a:prstGeom prst="rect">
            <a:avLst/>
          </a:prstGeom>
          <a:noFill/>
        </p:spPr>
        <p:txBody>
          <a:bodyPr wrap="square" rtlCol="0">
            <a:spAutoFit/>
          </a:bodyPr>
          <a:lstStyle/>
          <a:p>
            <a:r>
              <a:rPr lang="en-US" sz="3600" b="1" dirty="0" smtClean="0"/>
              <a:t>Cert</a:t>
            </a:r>
            <a:r>
              <a:rPr lang="en-US" sz="4000" b="1" dirty="0" smtClean="0"/>
              <a:t>ain viruses can only attack certain cell types. They are said to be </a:t>
            </a:r>
            <a:r>
              <a:rPr lang="en-US" sz="4000" b="1" u="sng" dirty="0" smtClean="0"/>
              <a:t>specific</a:t>
            </a:r>
            <a:r>
              <a:rPr lang="en-US" sz="4000" b="1" dirty="0" smtClean="0"/>
              <a:t>.</a:t>
            </a:r>
          </a:p>
        </p:txBody>
      </p:sp>
      <p:sp>
        <p:nvSpPr>
          <p:cNvPr id="6" name="TextBox 5"/>
          <p:cNvSpPr txBox="1"/>
          <p:nvPr/>
        </p:nvSpPr>
        <p:spPr>
          <a:xfrm>
            <a:off x="0" y="5181600"/>
            <a:ext cx="4876800" cy="1200329"/>
          </a:xfrm>
          <a:prstGeom prst="rect">
            <a:avLst/>
          </a:prstGeom>
          <a:noFill/>
        </p:spPr>
        <p:txBody>
          <a:bodyPr wrap="square" rtlCol="0">
            <a:spAutoFit/>
          </a:bodyPr>
          <a:lstStyle/>
          <a:p>
            <a:pPr algn="ctr"/>
            <a:r>
              <a:rPr lang="en-US" sz="2400" b="1" dirty="0" smtClean="0"/>
              <a:t>It’s like the pieces of a puzzle. The ends have to match up so only certain pieces fit.</a:t>
            </a:r>
            <a:endParaRPr lang="en-US" sz="2400" b="1" dirty="0"/>
          </a:p>
        </p:txBody>
      </p:sp>
      <p:pic>
        <p:nvPicPr>
          <p:cNvPr id="16386" name="Picture 2" descr="http://www.paragraph.com.au/images/general/nobel96/lock.jpg"/>
          <p:cNvPicPr>
            <a:picLocks noChangeAspect="1" noChangeArrowheads="1"/>
          </p:cNvPicPr>
          <p:nvPr/>
        </p:nvPicPr>
        <p:blipFill>
          <a:blip r:embed="rId2" cstate="print"/>
          <a:srcRect/>
          <a:stretch>
            <a:fillRect/>
          </a:stretch>
        </p:blipFill>
        <p:spPr bwMode="auto">
          <a:xfrm>
            <a:off x="5467350" y="2562225"/>
            <a:ext cx="3676650" cy="4295775"/>
          </a:xfrm>
          <a:prstGeom prst="rect">
            <a:avLst/>
          </a:prstGeom>
          <a:noFill/>
        </p:spPr>
      </p:pic>
      <p:grpSp>
        <p:nvGrpSpPr>
          <p:cNvPr id="16" name="Group 15"/>
          <p:cNvGrpSpPr/>
          <p:nvPr/>
        </p:nvGrpSpPr>
        <p:grpSpPr>
          <a:xfrm>
            <a:off x="1905000" y="2286000"/>
            <a:ext cx="4191000" cy="1371600"/>
            <a:chOff x="1905000" y="2286000"/>
            <a:chExt cx="4191000" cy="1371600"/>
          </a:xfrm>
        </p:grpSpPr>
        <p:cxnSp>
          <p:nvCxnSpPr>
            <p:cNvPr id="10" name="Straight Arrow Connector 9"/>
            <p:cNvCxnSpPr/>
            <p:nvPr/>
          </p:nvCxnSpPr>
          <p:spPr>
            <a:xfrm>
              <a:off x="4495800" y="2590800"/>
              <a:ext cx="1600200" cy="1066800"/>
            </a:xfrm>
            <a:prstGeom prst="straightConnector1">
              <a:avLst/>
            </a:prstGeom>
            <a:ln w="762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1905000" y="2286000"/>
              <a:ext cx="2667000" cy="523220"/>
            </a:xfrm>
            <a:prstGeom prst="rect">
              <a:avLst/>
            </a:prstGeom>
            <a:noFill/>
          </p:spPr>
          <p:txBody>
            <a:bodyPr wrap="square" rtlCol="0">
              <a:spAutoFit/>
            </a:bodyPr>
            <a:lstStyle/>
            <a:p>
              <a:pPr algn="ctr"/>
              <a:r>
                <a:rPr lang="en-US" sz="2800" b="1" dirty="0" smtClean="0"/>
                <a:t>Surface Markers</a:t>
              </a:r>
              <a:endParaRPr lang="en-US" sz="2800" b="1" dirty="0"/>
            </a:p>
          </p:txBody>
        </p:sp>
      </p:grpSp>
      <p:grpSp>
        <p:nvGrpSpPr>
          <p:cNvPr id="17" name="Group 16"/>
          <p:cNvGrpSpPr/>
          <p:nvPr/>
        </p:nvGrpSpPr>
        <p:grpSpPr>
          <a:xfrm>
            <a:off x="1905000" y="4038600"/>
            <a:ext cx="4038600" cy="1371600"/>
            <a:chOff x="1905000" y="4038600"/>
            <a:chExt cx="4038600" cy="1371600"/>
          </a:xfrm>
        </p:grpSpPr>
        <p:cxnSp>
          <p:nvCxnSpPr>
            <p:cNvPr id="13" name="Straight Arrow Connector 12"/>
            <p:cNvCxnSpPr/>
            <p:nvPr/>
          </p:nvCxnSpPr>
          <p:spPr>
            <a:xfrm>
              <a:off x="4343400" y="4343400"/>
              <a:ext cx="1600200" cy="1066800"/>
            </a:xfrm>
            <a:prstGeom prst="straightConnector1">
              <a:avLst/>
            </a:prstGeom>
            <a:ln w="762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1905000" y="4038600"/>
              <a:ext cx="2667000" cy="523220"/>
            </a:xfrm>
            <a:prstGeom prst="rect">
              <a:avLst/>
            </a:prstGeom>
            <a:noFill/>
          </p:spPr>
          <p:txBody>
            <a:bodyPr wrap="square" rtlCol="0">
              <a:spAutoFit/>
            </a:bodyPr>
            <a:lstStyle/>
            <a:p>
              <a:pPr algn="ctr"/>
              <a:r>
                <a:rPr lang="en-US" sz="2800" b="1" dirty="0" smtClean="0"/>
                <a:t>Receptor Sites</a:t>
              </a:r>
              <a:endParaRPr lang="en-US" sz="2800" b="1" dirty="0"/>
            </a:p>
          </p:txBody>
        </p:sp>
      </p:grpSp>
      <p:sp>
        <p:nvSpPr>
          <p:cNvPr id="12" name="TextBox 11"/>
          <p:cNvSpPr txBox="1"/>
          <p:nvPr/>
        </p:nvSpPr>
        <p:spPr>
          <a:xfrm>
            <a:off x="228600" y="1676400"/>
            <a:ext cx="8610600" cy="492443"/>
          </a:xfrm>
          <a:prstGeom prst="rect">
            <a:avLst/>
          </a:prstGeom>
          <a:noFill/>
        </p:spPr>
        <p:txBody>
          <a:bodyPr wrap="square" rtlCol="0">
            <a:spAutoFit/>
          </a:bodyPr>
          <a:lstStyle/>
          <a:p>
            <a:r>
              <a:rPr lang="en-US" sz="2600" b="1" dirty="0" smtClean="0"/>
              <a:t>Example: The rabies virus only attacks </a:t>
            </a:r>
            <a:r>
              <a:rPr lang="en-US" sz="2600" b="1" u="sng" dirty="0" smtClean="0"/>
              <a:t>brain</a:t>
            </a:r>
            <a:r>
              <a:rPr lang="en-US" sz="2600" b="1" dirty="0" smtClean="0"/>
              <a:t> or </a:t>
            </a:r>
            <a:r>
              <a:rPr lang="en-US" sz="2600" b="1" u="sng" dirty="0" smtClean="0"/>
              <a:t>nervous</a:t>
            </a:r>
            <a:r>
              <a:rPr lang="en-US" sz="2600" b="1" dirty="0" smtClean="0"/>
              <a:t> cells.</a:t>
            </a:r>
            <a:endParaRPr lang="en-US" sz="2600" b="1" dirty="0"/>
          </a:p>
        </p:txBody>
      </p:sp>
      <p:sp>
        <p:nvSpPr>
          <p:cNvPr id="15" name="TextBox 14"/>
          <p:cNvSpPr txBox="1"/>
          <p:nvPr/>
        </p:nvSpPr>
        <p:spPr>
          <a:xfrm>
            <a:off x="7924800" y="2895600"/>
            <a:ext cx="762000" cy="400110"/>
          </a:xfrm>
          <a:prstGeom prst="rect">
            <a:avLst/>
          </a:prstGeom>
          <a:noFill/>
        </p:spPr>
        <p:txBody>
          <a:bodyPr wrap="square" rtlCol="0">
            <a:spAutoFit/>
          </a:bodyPr>
          <a:lstStyle/>
          <a:p>
            <a:r>
              <a:rPr lang="en-US" sz="2000" b="1" dirty="0" smtClean="0"/>
              <a:t>Virus</a:t>
            </a:r>
            <a:endParaRPr lang="en-US" sz="2000" b="1" dirty="0"/>
          </a:p>
        </p:txBody>
      </p:sp>
      <p:sp>
        <p:nvSpPr>
          <p:cNvPr id="18" name="Rectangle 17"/>
          <p:cNvSpPr/>
          <p:nvPr/>
        </p:nvSpPr>
        <p:spPr>
          <a:xfrm>
            <a:off x="7848600" y="6172200"/>
            <a:ext cx="575799" cy="400110"/>
          </a:xfrm>
          <a:prstGeom prst="rect">
            <a:avLst/>
          </a:prstGeom>
        </p:spPr>
        <p:txBody>
          <a:bodyPr wrap="none">
            <a:spAutoFit/>
          </a:bodyPr>
          <a:lstStyle/>
          <a:p>
            <a:r>
              <a:rPr lang="en-US" sz="2000" b="1" dirty="0" smtClean="0"/>
              <a:t>Cell</a:t>
            </a:r>
            <a:endParaRPr lang="en-US"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5"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p:cTn id="14" dur="500" decel="50000" fill="hold">
                                          <p:stCondLst>
                                            <p:cond delay="0"/>
                                          </p:stCondLst>
                                        </p:cTn>
                                        <p:tgtEl>
                                          <p:spTgt spid="16"/>
                                        </p:tgtEl>
                                        <p:attrNameLst>
                                          <p:attrName>style.rotation</p:attrName>
                                        </p:attrNameLst>
                                      </p:cBhvr>
                                      <p:tavLst>
                                        <p:tav tm="0">
                                          <p:val>
                                            <p:fltVal val="-90"/>
                                          </p:val>
                                        </p:tav>
                                        <p:tav tm="100000">
                                          <p:val>
                                            <p:fltVal val="0"/>
                                          </p:val>
                                        </p:tav>
                                      </p:tavLst>
                                    </p:anim>
                                    <p:anim calcmode="lin" valueType="num">
                                      <p:cBhvr>
                                        <p:cTn id="15" dur="500" decel="50000" fill="hold">
                                          <p:stCondLst>
                                            <p:cond delay="0"/>
                                          </p:stCondLst>
                                        </p:cTn>
                                        <p:tgtEl>
                                          <p:spTgt spid="16"/>
                                        </p:tgtEl>
                                        <p:attrNameLst>
                                          <p:attrName>ppt_w</p:attrName>
                                        </p:attrNameLst>
                                      </p:cBhvr>
                                      <p:tavLst>
                                        <p:tav tm="0">
                                          <p:val>
                                            <p:strVal val="#ppt_w"/>
                                          </p:val>
                                        </p:tav>
                                        <p:tav tm="100000">
                                          <p:val>
                                            <p:strVal val="#ppt_w*.05"/>
                                          </p:val>
                                        </p:tav>
                                      </p:tavLst>
                                    </p:anim>
                                    <p:anim calcmode="lin" valueType="num">
                                      <p:cBhvr>
                                        <p:cTn id="16" dur="500" accel="50000" fill="hold">
                                          <p:stCondLst>
                                            <p:cond delay="500"/>
                                          </p:stCondLst>
                                        </p:cTn>
                                        <p:tgtEl>
                                          <p:spTgt spid="16"/>
                                        </p:tgtEl>
                                        <p:attrNameLst>
                                          <p:attrName>ppt_w</p:attrName>
                                        </p:attrNameLst>
                                      </p:cBhvr>
                                      <p:tavLst>
                                        <p:tav tm="0">
                                          <p:val>
                                            <p:strVal val="#ppt_w*.05"/>
                                          </p:val>
                                        </p:tav>
                                        <p:tav tm="100000">
                                          <p:val>
                                            <p:strVal val="#ppt_w"/>
                                          </p:val>
                                        </p:tav>
                                      </p:tavLst>
                                    </p:anim>
                                    <p:anim calcmode="lin" valueType="num">
                                      <p:cBhvr>
                                        <p:cTn id="17" dur="1000" fill="hold"/>
                                        <p:tgtEl>
                                          <p:spTgt spid="16"/>
                                        </p:tgtEl>
                                        <p:attrNameLst>
                                          <p:attrName>ppt_h</p:attrName>
                                        </p:attrNameLst>
                                      </p:cBhvr>
                                      <p:tavLst>
                                        <p:tav tm="0">
                                          <p:val>
                                            <p:strVal val="#ppt_h"/>
                                          </p:val>
                                        </p:tav>
                                        <p:tav tm="100000">
                                          <p:val>
                                            <p:strVal val="#ppt_h"/>
                                          </p:val>
                                        </p:tav>
                                      </p:tavLst>
                                    </p:anim>
                                    <p:anim calcmode="lin" valueType="num">
                                      <p:cBhvr>
                                        <p:cTn id="18" dur="500" decel="50000" fill="hold">
                                          <p:stCondLst>
                                            <p:cond delay="0"/>
                                          </p:stCondLst>
                                        </p:cTn>
                                        <p:tgtEl>
                                          <p:spTgt spid="16"/>
                                        </p:tgtEl>
                                        <p:attrNameLst>
                                          <p:attrName>ppt_x</p:attrName>
                                        </p:attrNameLst>
                                      </p:cBhvr>
                                      <p:tavLst>
                                        <p:tav tm="0">
                                          <p:val>
                                            <p:strVal val="#ppt_x+.4"/>
                                          </p:val>
                                        </p:tav>
                                        <p:tav tm="100000">
                                          <p:val>
                                            <p:strVal val="#ppt_x"/>
                                          </p:val>
                                        </p:tav>
                                      </p:tavLst>
                                    </p:anim>
                                    <p:anim calcmode="lin" valueType="num">
                                      <p:cBhvr>
                                        <p:cTn id="19" dur="500" decel="50000" fill="hold">
                                          <p:stCondLst>
                                            <p:cond delay="0"/>
                                          </p:stCondLst>
                                        </p:cTn>
                                        <p:tgtEl>
                                          <p:spTgt spid="16"/>
                                        </p:tgtEl>
                                        <p:attrNameLst>
                                          <p:attrName>ppt_y</p:attrName>
                                        </p:attrNameLst>
                                      </p:cBhvr>
                                      <p:tavLst>
                                        <p:tav tm="0">
                                          <p:val>
                                            <p:strVal val="#ppt_y-.2"/>
                                          </p:val>
                                        </p:tav>
                                        <p:tav tm="100000">
                                          <p:val>
                                            <p:strVal val="#ppt_y+.1"/>
                                          </p:val>
                                        </p:tav>
                                      </p:tavLst>
                                    </p:anim>
                                    <p:anim calcmode="lin" valueType="num">
                                      <p:cBhvr>
                                        <p:cTn id="20" dur="500" accel="50000" fill="hold">
                                          <p:stCondLst>
                                            <p:cond delay="500"/>
                                          </p:stCondLst>
                                        </p:cTn>
                                        <p:tgtEl>
                                          <p:spTgt spid="16"/>
                                        </p:tgtEl>
                                        <p:attrNameLst>
                                          <p:attrName>ppt_y</p:attrName>
                                        </p:attrNameLst>
                                      </p:cBhvr>
                                      <p:tavLst>
                                        <p:tav tm="0">
                                          <p:val>
                                            <p:strVal val="#ppt_y+.1"/>
                                          </p:val>
                                        </p:tav>
                                        <p:tav tm="100000">
                                          <p:val>
                                            <p:strVal val="#ppt_y"/>
                                          </p:val>
                                        </p:tav>
                                      </p:tavLst>
                                    </p:anim>
                                    <p:animEffect transition="in" filter="fade">
                                      <p:cBhvr>
                                        <p:cTn id="21" dur="1000" decel="50000">
                                          <p:stCondLst>
                                            <p:cond delay="0"/>
                                          </p:stCondLst>
                                        </p:cTn>
                                        <p:tgtEl>
                                          <p:spTgt spid="16"/>
                                        </p:tgtEl>
                                      </p:cBhvr>
                                    </p:animEffect>
                                  </p:childTnLst>
                                </p:cTn>
                              </p:par>
                            </p:childTnLst>
                          </p:cTn>
                        </p:par>
                      </p:childTnLst>
                    </p:cTn>
                  </p:par>
                  <p:par>
                    <p:cTn id="22" fill="hold">
                      <p:stCondLst>
                        <p:cond delay="indefinite"/>
                      </p:stCondLst>
                      <p:childTnLst>
                        <p:par>
                          <p:cTn id="23" fill="hold">
                            <p:stCondLst>
                              <p:cond delay="0"/>
                            </p:stCondLst>
                            <p:childTnLst>
                              <p:par>
                                <p:cTn id="24" presetID="54" presetClass="entr" presetSubtype="0" accel="100000" fill="hold" nodeType="clickEffect">
                                  <p:stCondLst>
                                    <p:cond delay="0"/>
                                  </p:stCondLst>
                                  <p:childTnLst>
                                    <p:set>
                                      <p:cBhvr>
                                        <p:cTn id="25" dur="1" fill="hold">
                                          <p:stCondLst>
                                            <p:cond delay="0"/>
                                          </p:stCondLst>
                                        </p:cTn>
                                        <p:tgtEl>
                                          <p:spTgt spid="17"/>
                                        </p:tgtEl>
                                        <p:attrNameLst>
                                          <p:attrName>style.visibility</p:attrName>
                                        </p:attrNameLst>
                                      </p:cBhvr>
                                      <p:to>
                                        <p:strVal val="visible"/>
                                      </p:to>
                                    </p:set>
                                    <p:anim calcmode="lin" valueType="num">
                                      <p:cBhvr>
                                        <p:cTn id="26" dur="500" fill="hold"/>
                                        <p:tgtEl>
                                          <p:spTgt spid="17"/>
                                        </p:tgtEl>
                                        <p:attrNameLst>
                                          <p:attrName>ppt_w</p:attrName>
                                        </p:attrNameLst>
                                      </p:cBhvr>
                                      <p:tavLst>
                                        <p:tav tm="0">
                                          <p:val>
                                            <p:strVal val="#ppt_w*0.05"/>
                                          </p:val>
                                        </p:tav>
                                        <p:tav tm="100000">
                                          <p:val>
                                            <p:strVal val="#ppt_w"/>
                                          </p:val>
                                        </p:tav>
                                      </p:tavLst>
                                    </p:anim>
                                    <p:anim calcmode="lin" valueType="num">
                                      <p:cBhvr>
                                        <p:cTn id="27" dur="500" fill="hold"/>
                                        <p:tgtEl>
                                          <p:spTgt spid="17"/>
                                        </p:tgtEl>
                                        <p:attrNameLst>
                                          <p:attrName>ppt_h</p:attrName>
                                        </p:attrNameLst>
                                      </p:cBhvr>
                                      <p:tavLst>
                                        <p:tav tm="0">
                                          <p:val>
                                            <p:strVal val="#ppt_h"/>
                                          </p:val>
                                        </p:tav>
                                        <p:tav tm="100000">
                                          <p:val>
                                            <p:strVal val="#ppt_h"/>
                                          </p:val>
                                        </p:tav>
                                      </p:tavLst>
                                    </p:anim>
                                    <p:anim calcmode="lin" valueType="num">
                                      <p:cBhvr>
                                        <p:cTn id="28" dur="500" fill="hold"/>
                                        <p:tgtEl>
                                          <p:spTgt spid="17"/>
                                        </p:tgtEl>
                                        <p:attrNameLst>
                                          <p:attrName>ppt_x</p:attrName>
                                        </p:attrNameLst>
                                      </p:cBhvr>
                                      <p:tavLst>
                                        <p:tav tm="0">
                                          <p:val>
                                            <p:strVal val="#ppt_x-.2"/>
                                          </p:val>
                                        </p:tav>
                                        <p:tav tm="100000">
                                          <p:val>
                                            <p:strVal val="#ppt_x"/>
                                          </p:val>
                                        </p:tav>
                                      </p:tavLst>
                                    </p:anim>
                                    <p:anim calcmode="lin" valueType="num">
                                      <p:cBhvr>
                                        <p:cTn id="29" dur="500" fill="hold"/>
                                        <p:tgtEl>
                                          <p:spTgt spid="17"/>
                                        </p:tgtEl>
                                        <p:attrNameLst>
                                          <p:attrName>ppt_y</p:attrName>
                                        </p:attrNameLst>
                                      </p:cBhvr>
                                      <p:tavLst>
                                        <p:tav tm="0">
                                          <p:val>
                                            <p:strVal val="#ppt_y"/>
                                          </p:val>
                                        </p:tav>
                                        <p:tav tm="100000">
                                          <p:val>
                                            <p:strVal val="#ppt_y"/>
                                          </p:val>
                                        </p:tav>
                                      </p:tavLst>
                                    </p:anim>
                                    <p:animEffect transition="in" filter="fade">
                                      <p:cBhvr>
                                        <p:cTn id="3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12" name="Picture 4"/>
          <p:cNvPicPr>
            <a:picLocks noChangeAspect="1" noChangeArrowheads="1"/>
          </p:cNvPicPr>
          <p:nvPr/>
        </p:nvPicPr>
        <p:blipFill>
          <a:blip r:embed="rId2" cstate="print">
            <a:grayscl/>
          </a:blip>
          <a:srcRect/>
          <a:stretch>
            <a:fillRect/>
          </a:stretch>
        </p:blipFill>
        <p:spPr bwMode="auto">
          <a:xfrm>
            <a:off x="609600" y="1219200"/>
            <a:ext cx="3058099" cy="3430030"/>
          </a:xfrm>
          <a:prstGeom prst="rect">
            <a:avLst/>
          </a:prstGeom>
          <a:noFill/>
        </p:spPr>
      </p:pic>
      <p:pic>
        <p:nvPicPr>
          <p:cNvPr id="25610" name="Picture 6"/>
          <p:cNvPicPr>
            <a:picLocks noChangeAspect="1" noChangeArrowheads="1"/>
          </p:cNvPicPr>
          <p:nvPr/>
        </p:nvPicPr>
        <p:blipFill>
          <a:blip r:embed="rId3" cstate="print">
            <a:grayscl/>
          </a:blip>
          <a:srcRect/>
          <a:stretch>
            <a:fillRect/>
          </a:stretch>
        </p:blipFill>
        <p:spPr bwMode="auto">
          <a:xfrm>
            <a:off x="4734498" y="1905000"/>
            <a:ext cx="3707045" cy="2867025"/>
          </a:xfrm>
          <a:prstGeom prst="rect">
            <a:avLst/>
          </a:prstGeom>
          <a:noFill/>
        </p:spPr>
      </p:pic>
      <p:sp>
        <p:nvSpPr>
          <p:cNvPr id="25609" name="Text Box 9"/>
          <p:cNvSpPr txBox="1">
            <a:spLocks noChangeArrowheads="1"/>
          </p:cNvSpPr>
          <p:nvPr/>
        </p:nvSpPr>
        <p:spPr bwMode="auto">
          <a:xfrm>
            <a:off x="3515299" y="1905000"/>
            <a:ext cx="1752600" cy="830997"/>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Surface Markers</a:t>
            </a:r>
            <a:endParaRPr kumimoji="0" lang="en-US" sz="3600" b="0" i="0" u="none" strike="noStrike" cap="none" normalizeH="0" baseline="0" dirty="0" smtClean="0">
              <a:ln>
                <a:noFill/>
              </a:ln>
              <a:solidFill>
                <a:schemeClr val="tx1"/>
              </a:solidFill>
              <a:effectLst/>
              <a:latin typeface="Arial" pitchFamily="34" charset="0"/>
              <a:cs typeface="Arial" pitchFamily="34" charset="0"/>
            </a:endParaRPr>
          </a:p>
        </p:txBody>
      </p:sp>
      <p:sp>
        <p:nvSpPr>
          <p:cNvPr id="25604" name="Text Box 4"/>
          <p:cNvSpPr txBox="1">
            <a:spLocks noChangeArrowheads="1"/>
          </p:cNvSpPr>
          <p:nvPr/>
        </p:nvSpPr>
        <p:spPr bwMode="auto">
          <a:xfrm>
            <a:off x="3362899" y="3733800"/>
            <a:ext cx="1695450" cy="830997"/>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Receptor Sites</a:t>
            </a:r>
            <a:endParaRPr kumimoji="0" lang="en-US" sz="3600" b="0" i="0" u="none" strike="noStrike" cap="none" normalizeH="0" baseline="0" dirty="0" smtClean="0">
              <a:ln>
                <a:noFill/>
              </a:ln>
              <a:solidFill>
                <a:schemeClr val="tx1"/>
              </a:solidFill>
              <a:effectLst/>
              <a:latin typeface="Arial" pitchFamily="34" charset="0"/>
              <a:cs typeface="Arial" pitchFamily="34" charset="0"/>
            </a:endParaRPr>
          </a:p>
        </p:txBody>
      </p:sp>
      <p:sp>
        <p:nvSpPr>
          <p:cNvPr id="25611" name="Text Box 11"/>
          <p:cNvSpPr txBox="1">
            <a:spLocks noChangeArrowheads="1"/>
          </p:cNvSpPr>
          <p:nvPr/>
        </p:nvSpPr>
        <p:spPr bwMode="auto">
          <a:xfrm>
            <a:off x="7239000" y="1447800"/>
            <a:ext cx="1143000" cy="461665"/>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Virus</a:t>
            </a:r>
            <a:endParaRPr kumimoji="0" lang="en-US" sz="3600" b="0" i="0" u="none" strike="noStrike" cap="none" normalizeH="0" baseline="0" dirty="0" smtClean="0">
              <a:ln>
                <a:noFill/>
              </a:ln>
              <a:solidFill>
                <a:schemeClr val="tx1"/>
              </a:solidFill>
              <a:effectLst/>
              <a:latin typeface="Arial" pitchFamily="34" charset="0"/>
              <a:cs typeface="Arial" pitchFamily="34" charset="0"/>
            </a:endParaRPr>
          </a:p>
        </p:txBody>
      </p:sp>
      <p:sp>
        <p:nvSpPr>
          <p:cNvPr id="25613" name="Rectangle 13"/>
          <p:cNvSpPr>
            <a:spLocks noChangeArrowheads="1"/>
          </p:cNvSpPr>
          <p:nvPr/>
        </p:nvSpPr>
        <p:spPr bwMode="auto">
          <a:xfrm>
            <a:off x="381000" y="291525"/>
            <a:ext cx="8458200" cy="107721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R="0" lvl="0" algn="l" defTabSz="914400" rtl="0" eaLnBrk="1" fontAlgn="base" latinLnBrk="0" hangingPunct="1">
              <a:lnSpc>
                <a:spcPct val="100000"/>
              </a:lnSpc>
              <a:spcBef>
                <a:spcPct val="0"/>
              </a:spcBef>
              <a:spcAft>
                <a:spcPct val="0"/>
              </a:spcAft>
              <a:buClrTx/>
              <a:buSzTx/>
              <a:buFontTx/>
              <a:buNone/>
              <a:tabLst/>
            </a:pPr>
            <a:r>
              <a:rPr kumimoji="0" lang="en-US" sz="3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 virus recognizes cells it can infect by matching its </a:t>
            </a:r>
            <a:r>
              <a:rPr kumimoji="0" lang="en-US" sz="3200" b="1" i="0" u="sng" strike="noStrike" cap="none" normalizeH="0" baseline="0" dirty="0" smtClean="0">
                <a:ln>
                  <a:noFill/>
                </a:ln>
                <a:solidFill>
                  <a:srgbClr val="C00000"/>
                </a:solidFill>
                <a:effectLst/>
                <a:latin typeface="Calibri" pitchFamily="34" charset="0"/>
                <a:ea typeface="Times New Roman" pitchFamily="18" charset="0"/>
                <a:cs typeface="Arial" pitchFamily="34" charset="0"/>
              </a:rPr>
              <a:t>surface marker</a:t>
            </a:r>
            <a:r>
              <a:rPr kumimoji="0" lang="en-US" sz="3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with a </a:t>
            </a:r>
            <a:r>
              <a:rPr kumimoji="0" lang="en-US" sz="3200" b="1" i="0" u="sng" strike="noStrike" cap="none" normalizeH="0" baseline="0" dirty="0" smtClean="0">
                <a:ln>
                  <a:noFill/>
                </a:ln>
                <a:solidFill>
                  <a:srgbClr val="C00000"/>
                </a:solidFill>
                <a:effectLst/>
                <a:latin typeface="Calibri" pitchFamily="34" charset="0"/>
                <a:ea typeface="Times New Roman" pitchFamily="18" charset="0"/>
                <a:cs typeface="Arial" pitchFamily="34" charset="0"/>
              </a:rPr>
              <a:t>receptor site</a:t>
            </a:r>
            <a:r>
              <a:rPr kumimoji="0" lang="en-US" sz="3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on a cell.</a:t>
            </a:r>
            <a:endParaRPr kumimoji="0" lang="en-US" sz="4400" b="0" i="0" u="none" strike="noStrike" cap="none" normalizeH="0" baseline="0" dirty="0" smtClean="0">
              <a:ln>
                <a:noFill/>
              </a:ln>
              <a:solidFill>
                <a:schemeClr val="tx1"/>
              </a:solidFill>
              <a:effectLst/>
              <a:latin typeface="Arial" pitchFamily="34" charset="0"/>
              <a:cs typeface="Arial" pitchFamily="34" charset="0"/>
            </a:endParaRPr>
          </a:p>
        </p:txBody>
      </p:sp>
      <p:sp>
        <p:nvSpPr>
          <p:cNvPr id="25614" name="Rectangle 14"/>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itchFamily="34" charset="0"/>
                <a:cs typeface="Arial" pitchFamily="34" charset="0"/>
              </a:rPr>
              <a:t/>
            </a:r>
            <a:br>
              <a:rPr kumimoji="0" lang="en-US" sz="1800" b="0" i="0" u="none" strike="noStrike" cap="none" normalizeH="0" baseline="0" smtClean="0">
                <a:ln>
                  <a:noFill/>
                </a:ln>
                <a:solidFill>
                  <a:schemeClr val="tx1"/>
                </a:solidFill>
                <a:effectLst/>
                <a:latin typeface="Arial" pitchFamily="34" charset="0"/>
                <a:cs typeface="Arial" pitchFamily="34" charset="0"/>
              </a:rPr>
            </a:br>
            <a:endParaRPr kumimoji="0" lang="en-US" sz="1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5615" name="Rectangle 15"/>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5616" name="Rectangle 16"/>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smtClean="0">
              <a:ln>
                <a:noFill/>
              </a:ln>
              <a:solidFill>
                <a:schemeClr val="tx1"/>
              </a:solidFill>
              <a:effectLst/>
              <a:latin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Calibri" pitchFamily="34" charset="0"/>
                <a:cs typeface="Arial" pitchFamily="34" charset="0"/>
              </a:rPr>
              <a:t>		</a:t>
            </a:r>
            <a:endParaRPr kumimoji="0" lang="en-US" sz="11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5617" name="Rectangle 17"/>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chemeClr val="tx1"/>
                </a:solidFill>
                <a:effectLst/>
                <a:latin typeface="Arial" pitchFamily="34" charset="0"/>
                <a:cs typeface="Arial" pitchFamily="34" charset="0"/>
              </a:rPr>
              <a:t/>
            </a:r>
            <a:br>
              <a:rPr kumimoji="0" lang="en-US" sz="1100" b="0" i="0" u="none" strike="noStrike" cap="none" normalizeH="0" baseline="0" smtClean="0">
                <a:ln>
                  <a:noFill/>
                </a:ln>
                <a:solidFill>
                  <a:schemeClr val="tx1"/>
                </a:solidFill>
                <a:effectLst/>
                <a:latin typeface="Arial" pitchFamily="34" charset="0"/>
                <a:cs typeface="Arial" pitchFamily="34" charset="0"/>
              </a:rPr>
            </a:br>
            <a:endParaRPr kumimoji="0" lang="en-US" sz="1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5618" name="Rectangle 18"/>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5619" name="Rectangle 19"/>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smtClean="0">
              <a:ln>
                <a:noFill/>
              </a:ln>
              <a:solidFill>
                <a:schemeClr val="tx1"/>
              </a:solidFill>
              <a:effectLst/>
              <a:latin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5621" name="Rectangle 21"/>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4" name="Text Box 11"/>
          <p:cNvSpPr txBox="1">
            <a:spLocks noChangeArrowheads="1"/>
          </p:cNvSpPr>
          <p:nvPr/>
        </p:nvSpPr>
        <p:spPr bwMode="auto">
          <a:xfrm>
            <a:off x="7858699" y="2362200"/>
            <a:ext cx="762000" cy="461665"/>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US" sz="2400" b="1" dirty="0" smtClean="0">
                <a:cs typeface="Arial" pitchFamily="34" charset="0"/>
              </a:rPr>
              <a:t>Cell</a:t>
            </a:r>
            <a:endParaRPr kumimoji="0" lang="en-US" sz="2400" b="1" i="0" u="none" strike="noStrike" cap="none" normalizeH="0" baseline="0" dirty="0" smtClean="0">
              <a:ln>
                <a:noFill/>
              </a:ln>
              <a:solidFill>
                <a:schemeClr val="tx1"/>
              </a:solidFill>
              <a:effectLst/>
              <a:cs typeface="Arial" pitchFamily="34" charset="0"/>
            </a:endParaRPr>
          </a:p>
        </p:txBody>
      </p:sp>
      <p:cxnSp>
        <p:nvCxnSpPr>
          <p:cNvPr id="26" name="Straight Arrow Connector 25"/>
          <p:cNvCxnSpPr/>
          <p:nvPr/>
        </p:nvCxnSpPr>
        <p:spPr>
          <a:xfrm rot="10800000" flipV="1">
            <a:off x="2143699" y="2438400"/>
            <a:ext cx="1600200" cy="5334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rot="10800000">
            <a:off x="2143699" y="3352800"/>
            <a:ext cx="1371600" cy="6096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4963099" y="2362200"/>
            <a:ext cx="1524000" cy="7620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4810699" y="3200400"/>
            <a:ext cx="1524000" cy="7620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rot="10800000" flipV="1">
            <a:off x="6639500" y="1676400"/>
            <a:ext cx="675701" cy="4572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rot="5400000">
            <a:off x="7401499" y="2819400"/>
            <a:ext cx="838200" cy="6858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2" name="Chevron 21"/>
          <p:cNvSpPr/>
          <p:nvPr/>
        </p:nvSpPr>
        <p:spPr>
          <a:xfrm rot="5400000">
            <a:off x="6096000" y="4191000"/>
            <a:ext cx="685800" cy="838200"/>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Isosceles Triangle 22"/>
          <p:cNvSpPr/>
          <p:nvPr/>
        </p:nvSpPr>
        <p:spPr>
          <a:xfrm rot="10800000">
            <a:off x="1828800" y="6096000"/>
            <a:ext cx="838200" cy="5334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p:nvPr/>
        </p:nvSpPr>
        <p:spPr>
          <a:xfrm>
            <a:off x="1905000" y="4267200"/>
            <a:ext cx="76200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p:cNvGrpSpPr/>
          <p:nvPr/>
        </p:nvGrpSpPr>
        <p:grpSpPr>
          <a:xfrm>
            <a:off x="5867400" y="5105400"/>
            <a:ext cx="1066800" cy="685800"/>
            <a:chOff x="5791200" y="5638800"/>
            <a:chExt cx="1066800" cy="685800"/>
          </a:xfrm>
        </p:grpSpPr>
        <p:cxnSp>
          <p:nvCxnSpPr>
            <p:cNvPr id="29" name="Straight Connector 28"/>
            <p:cNvCxnSpPr/>
            <p:nvPr/>
          </p:nvCxnSpPr>
          <p:spPr>
            <a:xfrm rot="5400000">
              <a:off x="5448300" y="5981700"/>
              <a:ext cx="6858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5791200" y="6324600"/>
              <a:ext cx="10668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5400000">
              <a:off x="6515100" y="5981700"/>
              <a:ext cx="685800" cy="0"/>
            </a:xfrm>
            <a:prstGeom prst="line">
              <a:avLst/>
            </a:prstGeom>
            <a:ln w="38100"/>
          </p:spPr>
          <p:style>
            <a:lnRef idx="1">
              <a:schemeClr val="accent1"/>
            </a:lnRef>
            <a:fillRef idx="0">
              <a:schemeClr val="accent1"/>
            </a:fillRef>
            <a:effectRef idx="0">
              <a:schemeClr val="accent1"/>
            </a:effectRef>
            <a:fontRef idx="minor">
              <a:schemeClr val="tx1"/>
            </a:fontRef>
          </p:style>
        </p:cxnSp>
      </p:grpSp>
      <p:sp>
        <p:nvSpPr>
          <p:cNvPr id="40" name="Oval 39"/>
          <p:cNvSpPr/>
          <p:nvPr/>
        </p:nvSpPr>
        <p:spPr>
          <a:xfrm>
            <a:off x="1828800" y="5105400"/>
            <a:ext cx="914400" cy="838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Block Arc 40"/>
          <p:cNvSpPr/>
          <p:nvPr/>
        </p:nvSpPr>
        <p:spPr>
          <a:xfrm rot="10800000">
            <a:off x="5562600" y="5257800"/>
            <a:ext cx="1676400" cy="144780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4" name="Straight Connector 43"/>
          <p:cNvCxnSpPr/>
          <p:nvPr/>
        </p:nvCxnSpPr>
        <p:spPr>
          <a:xfrm>
            <a:off x="2971800" y="4648200"/>
            <a:ext cx="26670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2895600" y="5486400"/>
            <a:ext cx="25146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flipV="1">
            <a:off x="2819400" y="4495800"/>
            <a:ext cx="2895600" cy="182880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yringedrop.jpg"/>
          <p:cNvPicPr>
            <a:picLocks noChangeAspect="1"/>
          </p:cNvPicPr>
          <p:nvPr/>
        </p:nvPicPr>
        <p:blipFill>
          <a:blip r:embed="rId2" cstate="print">
            <a:duotone>
              <a:schemeClr val="bg2">
                <a:shade val="45000"/>
                <a:satMod val="135000"/>
              </a:schemeClr>
              <a:prstClr val="white"/>
            </a:duotone>
          </a:blip>
          <a:stretch>
            <a:fillRect/>
          </a:stretch>
        </p:blipFill>
        <p:spPr>
          <a:xfrm>
            <a:off x="0" y="0"/>
            <a:ext cx="9144000" cy="6858000"/>
          </a:xfrm>
          <a:prstGeom prst="rect">
            <a:avLst/>
          </a:prstGeom>
        </p:spPr>
      </p:pic>
      <p:pic>
        <p:nvPicPr>
          <p:cNvPr id="5" name="Picture 4" descr="smallpox.jpg"/>
          <p:cNvPicPr>
            <a:picLocks noChangeAspect="1"/>
          </p:cNvPicPr>
          <p:nvPr/>
        </p:nvPicPr>
        <p:blipFill>
          <a:blip r:embed="rId3" cstate="print"/>
          <a:stretch>
            <a:fillRect/>
          </a:stretch>
        </p:blipFill>
        <p:spPr>
          <a:xfrm>
            <a:off x="5334000" y="304800"/>
            <a:ext cx="3810000" cy="3048000"/>
          </a:xfrm>
          <a:prstGeom prst="rect">
            <a:avLst/>
          </a:prstGeom>
        </p:spPr>
      </p:pic>
      <p:pic>
        <p:nvPicPr>
          <p:cNvPr id="6" name="Picture 5" descr="wart.jpg"/>
          <p:cNvPicPr>
            <a:picLocks noChangeAspect="1"/>
          </p:cNvPicPr>
          <p:nvPr/>
        </p:nvPicPr>
        <p:blipFill>
          <a:blip r:embed="rId4" cstate="print"/>
          <a:stretch>
            <a:fillRect/>
          </a:stretch>
        </p:blipFill>
        <p:spPr>
          <a:xfrm>
            <a:off x="5334000" y="3581400"/>
            <a:ext cx="3810000" cy="3048000"/>
          </a:xfrm>
          <a:prstGeom prst="rect">
            <a:avLst/>
          </a:prstGeom>
        </p:spPr>
      </p:pic>
      <p:sp>
        <p:nvSpPr>
          <p:cNvPr id="7" name="TextBox 6"/>
          <p:cNvSpPr txBox="1"/>
          <p:nvPr/>
        </p:nvSpPr>
        <p:spPr>
          <a:xfrm>
            <a:off x="0" y="152400"/>
            <a:ext cx="7010400" cy="1815882"/>
          </a:xfrm>
          <a:prstGeom prst="rect">
            <a:avLst/>
          </a:prstGeom>
          <a:noFill/>
        </p:spPr>
        <p:txBody>
          <a:bodyPr wrap="square" rtlCol="0">
            <a:spAutoFit/>
          </a:bodyPr>
          <a:lstStyle/>
          <a:p>
            <a:r>
              <a:rPr lang="en-US" sz="2800" b="1" dirty="0" smtClean="0"/>
              <a:t>Importance:</a:t>
            </a:r>
          </a:p>
          <a:p>
            <a:r>
              <a:rPr lang="en-US" sz="2200" b="1" dirty="0" smtClean="0"/>
              <a:t>         *Harmful</a:t>
            </a:r>
          </a:p>
          <a:p>
            <a:r>
              <a:rPr lang="en-US" sz="2200" b="1" dirty="0" smtClean="0"/>
              <a:t>	Causes disease—</a:t>
            </a:r>
            <a:r>
              <a:rPr lang="en-US" sz="2200" b="1" u="sng" dirty="0" smtClean="0"/>
              <a:t>pathogenic</a:t>
            </a:r>
            <a:endParaRPr lang="en-US" sz="2200" b="1" dirty="0" smtClean="0"/>
          </a:p>
          <a:p>
            <a:r>
              <a:rPr lang="en-US" sz="2200" b="1" dirty="0" smtClean="0"/>
              <a:t>	Disease producing agent—</a:t>
            </a:r>
            <a:r>
              <a:rPr lang="en-US" sz="2200" b="1" u="sng" dirty="0" smtClean="0"/>
              <a:t>pathogen</a:t>
            </a:r>
          </a:p>
          <a:p>
            <a:r>
              <a:rPr lang="en-US" dirty="0"/>
              <a:t>	</a:t>
            </a:r>
          </a:p>
        </p:txBody>
      </p:sp>
      <p:sp>
        <p:nvSpPr>
          <p:cNvPr id="8" name="TextBox 7"/>
          <p:cNvSpPr txBox="1"/>
          <p:nvPr/>
        </p:nvSpPr>
        <p:spPr>
          <a:xfrm>
            <a:off x="228600" y="1828800"/>
            <a:ext cx="5029200" cy="1015663"/>
          </a:xfrm>
          <a:prstGeom prst="rect">
            <a:avLst/>
          </a:prstGeom>
          <a:noFill/>
        </p:spPr>
        <p:txBody>
          <a:bodyPr wrap="square" rtlCol="0">
            <a:spAutoFit/>
          </a:bodyPr>
          <a:lstStyle/>
          <a:p>
            <a:r>
              <a:rPr lang="en-US" sz="2000" b="1" dirty="0" smtClean="0"/>
              <a:t>Human Diseases: </a:t>
            </a:r>
            <a:r>
              <a:rPr lang="en-US" sz="2000" b="1" u="sng" dirty="0" smtClean="0"/>
              <a:t>Warts, common cold, Influenza (flu), Smallpox, Ebola, Herpes, AIDS, Chicken pox, Rabies</a:t>
            </a:r>
            <a:endParaRPr lang="en-US" sz="2000" b="1" u="sng" dirty="0"/>
          </a:p>
        </p:txBody>
      </p:sp>
      <p:sp>
        <p:nvSpPr>
          <p:cNvPr id="9" name="TextBox 8"/>
          <p:cNvSpPr txBox="1"/>
          <p:nvPr/>
        </p:nvSpPr>
        <p:spPr>
          <a:xfrm>
            <a:off x="228600" y="3124200"/>
            <a:ext cx="4648200" cy="1446550"/>
          </a:xfrm>
          <a:prstGeom prst="rect">
            <a:avLst/>
          </a:prstGeom>
          <a:noFill/>
        </p:spPr>
        <p:txBody>
          <a:bodyPr wrap="square" rtlCol="0">
            <a:spAutoFit/>
          </a:bodyPr>
          <a:lstStyle/>
          <a:p>
            <a:r>
              <a:rPr lang="en-US" sz="2000" b="1" dirty="0" smtClean="0"/>
              <a:t>Viruses </a:t>
            </a:r>
            <a:r>
              <a:rPr lang="en-US" sz="2000" b="1" u="sng" dirty="0" smtClean="0"/>
              <a:t>disrupt</a:t>
            </a:r>
            <a:r>
              <a:rPr lang="en-US" sz="2000" b="1" dirty="0" smtClean="0"/>
              <a:t> the body’s normal </a:t>
            </a:r>
            <a:r>
              <a:rPr lang="en-US" sz="2000" b="1" u="sng" dirty="0" smtClean="0"/>
              <a:t>equilibrium</a:t>
            </a:r>
            <a:r>
              <a:rPr lang="en-US" sz="2000" b="1" dirty="0" smtClean="0"/>
              <a:t>/balance</a:t>
            </a:r>
          </a:p>
          <a:p>
            <a:endParaRPr lang="en-US" sz="800" b="1" dirty="0" smtClean="0"/>
          </a:p>
          <a:p>
            <a:r>
              <a:rPr lang="en-US" sz="2000" b="1" dirty="0" smtClean="0"/>
              <a:t>Viruses can be </a:t>
            </a:r>
            <a:r>
              <a:rPr lang="en-US" sz="2000" b="1" u="sng" dirty="0" smtClean="0"/>
              <a:t>prevented</a:t>
            </a:r>
            <a:r>
              <a:rPr lang="en-US" sz="2000" b="1" dirty="0" smtClean="0"/>
              <a:t> with </a:t>
            </a:r>
            <a:r>
              <a:rPr lang="en-US" sz="2000" b="1" u="sng" dirty="0" smtClean="0"/>
              <a:t>vaccines</a:t>
            </a:r>
            <a:r>
              <a:rPr lang="en-US" sz="2000" b="1" dirty="0" smtClean="0"/>
              <a:t>, but NOT treated with antibiotics.</a:t>
            </a:r>
            <a:endParaRPr lang="en-US" sz="2000" b="1" dirty="0"/>
          </a:p>
        </p:txBody>
      </p:sp>
      <p:sp>
        <p:nvSpPr>
          <p:cNvPr id="10" name="TextBox 9"/>
          <p:cNvSpPr txBox="1"/>
          <p:nvPr/>
        </p:nvSpPr>
        <p:spPr>
          <a:xfrm>
            <a:off x="0" y="5181600"/>
            <a:ext cx="5257800" cy="1508105"/>
          </a:xfrm>
          <a:prstGeom prst="rect">
            <a:avLst/>
          </a:prstGeom>
          <a:noFill/>
        </p:spPr>
        <p:txBody>
          <a:bodyPr wrap="square" rtlCol="0">
            <a:spAutoFit/>
          </a:bodyPr>
          <a:lstStyle/>
          <a:p>
            <a:r>
              <a:rPr lang="en-US" sz="2800" b="1" dirty="0" smtClean="0"/>
              <a:t>Beneficial:</a:t>
            </a:r>
          </a:p>
          <a:p>
            <a:pPr marL="228600"/>
            <a:r>
              <a:rPr lang="en-US" sz="2200" b="1" u="sng" dirty="0" smtClean="0"/>
              <a:t>Genetic Engineering</a:t>
            </a:r>
            <a:r>
              <a:rPr lang="en-US" sz="2200" b="1" dirty="0" smtClean="0"/>
              <a:t>—harmless  virus carries good genes into cells.</a:t>
            </a:r>
            <a:endParaRPr lang="en-US" sz="2200" b="1" u="sng" dirty="0" smtClean="0"/>
          </a:p>
          <a:p>
            <a:r>
              <a:rPr lang="en-US" dirty="0"/>
              <a:t>	</a:t>
            </a:r>
          </a:p>
        </p:txBody>
      </p:sp>
      <p:sp>
        <p:nvSpPr>
          <p:cNvPr id="11" name="Rectangle 10"/>
          <p:cNvSpPr/>
          <p:nvPr/>
        </p:nvSpPr>
        <p:spPr>
          <a:xfrm>
            <a:off x="228600" y="4495800"/>
            <a:ext cx="2958310" cy="400110"/>
          </a:xfrm>
          <a:prstGeom prst="rect">
            <a:avLst/>
          </a:prstGeom>
        </p:spPr>
        <p:txBody>
          <a:bodyPr wrap="none">
            <a:spAutoFit/>
          </a:bodyPr>
          <a:lstStyle/>
          <a:p>
            <a:r>
              <a:rPr lang="en-US" sz="2000" b="1" dirty="0" smtClean="0"/>
              <a:t>(antibiotics treat </a:t>
            </a:r>
            <a:r>
              <a:rPr lang="en-US" sz="2000" b="1" u="sng" dirty="0" smtClean="0"/>
              <a:t>bacteria</a:t>
            </a:r>
            <a:r>
              <a:rPr lang="en-US" sz="2000" b="1" dirty="0" smtClean="0"/>
              <a:t>)</a:t>
            </a:r>
            <a:endParaRPr lang="en-US"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style.rotation</p:attrName>
                                        </p:attrNameLst>
                                      </p:cBhvr>
                                      <p:tavLst>
                                        <p:tav tm="0">
                                          <p:val>
                                            <p:fltVal val="720"/>
                                          </p:val>
                                        </p:tav>
                                        <p:tav tm="100000">
                                          <p:val>
                                            <p:fltVal val="0"/>
                                          </p:val>
                                        </p:tav>
                                      </p:tavLst>
                                    </p:anim>
                                    <p:anim calcmode="lin" valueType="num">
                                      <p:cBhvr>
                                        <p:cTn id="9" dur="2000" fill="hold"/>
                                        <p:tgtEl>
                                          <p:spTgt spid="8"/>
                                        </p:tgtEl>
                                        <p:attrNameLst>
                                          <p:attrName>ppt_h</p:attrName>
                                        </p:attrNameLst>
                                      </p:cBhvr>
                                      <p:tavLst>
                                        <p:tav tm="0">
                                          <p:val>
                                            <p:fltVal val="0"/>
                                          </p:val>
                                        </p:tav>
                                        <p:tav tm="100000">
                                          <p:val>
                                            <p:strVal val="#ppt_h"/>
                                          </p:val>
                                        </p:tav>
                                      </p:tavLst>
                                    </p:anim>
                                    <p:anim calcmode="lin" valueType="num">
                                      <p:cBhvr>
                                        <p:cTn id="10" dur="2000" fill="hold"/>
                                        <p:tgtEl>
                                          <p:spTgt spid="8"/>
                                        </p:tgtEl>
                                        <p:attrNameLst>
                                          <p:attrName>ppt_w</p:attrName>
                                        </p:attrNameLst>
                                      </p:cBhvr>
                                      <p:tavLst>
                                        <p:tav tm="0">
                                          <p:val>
                                            <p:fltVal val="0"/>
                                          </p:val>
                                        </p:tav>
                                        <p:tav tm="100000">
                                          <p:val>
                                            <p:strVal val="#ppt_w"/>
                                          </p:val>
                                        </p:tav>
                                      </p:tavLst>
                                    </p:anim>
                                  </p:childTnLst>
                                </p:cTn>
                              </p:par>
                              <p:par>
                                <p:cTn id="11" presetID="6" presetClass="entr" presetSubtype="16"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par>
                                <p:cTn id="14" presetID="9"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ssolv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3" presetClass="entr" presetSubtype="16"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plus(in)">
                                      <p:cBhvr>
                                        <p:cTn id="21" dur="2000"/>
                                        <p:tgtEl>
                                          <p:spTgt spid="9"/>
                                        </p:tgtEl>
                                      </p:cBhvr>
                                    </p:animEffect>
                                  </p:childTnLst>
                                </p:cTn>
                              </p:par>
                              <p:par>
                                <p:cTn id="22" presetID="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1000" fill="hold"/>
                                        <p:tgtEl>
                                          <p:spTgt spid="10"/>
                                        </p:tgtEl>
                                        <p:attrNameLst>
                                          <p:attrName>ppt_w</p:attrName>
                                        </p:attrNameLst>
                                      </p:cBhvr>
                                      <p:tavLst>
                                        <p:tav tm="0">
                                          <p:val>
                                            <p:strVal val="#ppt_w*0.70"/>
                                          </p:val>
                                        </p:tav>
                                        <p:tav tm="100000">
                                          <p:val>
                                            <p:strVal val="#ppt_w"/>
                                          </p:val>
                                        </p:tav>
                                      </p:tavLst>
                                    </p:anim>
                                    <p:anim calcmode="lin" valueType="num">
                                      <p:cBhvr>
                                        <p:cTn id="29" dur="1000" fill="hold"/>
                                        <p:tgtEl>
                                          <p:spTgt spid="10"/>
                                        </p:tgtEl>
                                        <p:attrNameLst>
                                          <p:attrName>ppt_h</p:attrName>
                                        </p:attrNameLst>
                                      </p:cBhvr>
                                      <p:tavLst>
                                        <p:tav tm="0">
                                          <p:val>
                                            <p:strVal val="#ppt_h"/>
                                          </p:val>
                                        </p:tav>
                                        <p:tav tm="100000">
                                          <p:val>
                                            <p:strVal val="#ppt_h"/>
                                          </p:val>
                                        </p:tav>
                                      </p:tavLst>
                                    </p:anim>
                                    <p:animEffect transition="in" filter="fade">
                                      <p:cBhvr>
                                        <p:cTn id="3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viruses.jpg"/>
          <p:cNvPicPr>
            <a:picLocks noChangeAspect="1"/>
          </p:cNvPicPr>
          <p:nvPr/>
        </p:nvPicPr>
        <p:blipFill>
          <a:blip r:embed="rId2" cstate="print"/>
          <a:stretch>
            <a:fillRect/>
          </a:stretch>
        </p:blipFill>
        <p:spPr>
          <a:xfrm>
            <a:off x="0" y="0"/>
            <a:ext cx="9144000" cy="6898460"/>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048000" y="-152400"/>
            <a:ext cx="1657826" cy="923330"/>
          </a:xfrm>
          <a:prstGeom prst="rect">
            <a:avLst/>
          </a:prstGeom>
          <a:noFill/>
        </p:spPr>
        <p:txBody>
          <a:bodyPr wrap="square" lIns="91440" tIns="45720" rIns="91440" bIns="45720">
            <a:spAutoFit/>
          </a:bodyPr>
          <a:lstStyle/>
          <a:p>
            <a:pPr algn="ctr"/>
            <a:r>
              <a:rPr lang="en-US" sz="5400" b="1" dirty="0" smtClean="0">
                <a:ln w="18000">
                  <a:solidFill>
                    <a:schemeClr val="accent2">
                      <a:satMod val="140000"/>
                    </a:schemeClr>
                  </a:solidFill>
                  <a:prstDash val="solid"/>
                  <a:miter lim="800000"/>
                </a:ln>
                <a:effectLst>
                  <a:outerShdw blurRad="25500" dist="23000" dir="7020000" algn="tl">
                    <a:srgbClr val="000000">
                      <a:alpha val="50000"/>
                    </a:srgbClr>
                  </a:outerShdw>
                </a:effectLst>
              </a:rPr>
              <a:t>Virus</a:t>
            </a:r>
            <a:endParaRPr lang="en-US" sz="5400" b="1" dirty="0">
              <a:ln w="18000">
                <a:solidFill>
                  <a:schemeClr val="accent2">
                    <a:satMod val="140000"/>
                  </a:schemeClr>
                </a:solidFill>
                <a:prstDash val="solid"/>
                <a:miter lim="800000"/>
              </a:ln>
              <a:effectLst>
                <a:outerShdw blurRad="25500" dist="23000" dir="7020000" algn="tl">
                  <a:srgbClr val="000000">
                    <a:alpha val="50000"/>
                  </a:srgbClr>
                </a:outerShdw>
              </a:effectLst>
            </a:endParaRPr>
          </a:p>
        </p:txBody>
      </p:sp>
      <p:sp>
        <p:nvSpPr>
          <p:cNvPr id="8" name="Rectangle 7"/>
          <p:cNvSpPr/>
          <p:nvPr/>
        </p:nvSpPr>
        <p:spPr>
          <a:xfrm>
            <a:off x="5791200" y="-152400"/>
            <a:ext cx="3124200" cy="923330"/>
          </a:xfrm>
          <a:prstGeom prst="rect">
            <a:avLst/>
          </a:prstGeom>
        </p:spPr>
        <p:txBody>
          <a:bodyPr wrap="square">
            <a:spAutoFit/>
          </a:bodyPr>
          <a:lstStyle/>
          <a:p>
            <a:pPr algn="ctr"/>
            <a:r>
              <a:rPr lang="en-US" sz="5400" b="1" dirty="0" smtClean="0">
                <a:ln w="18000">
                  <a:solidFill>
                    <a:schemeClr val="accent2">
                      <a:satMod val="140000"/>
                    </a:schemeClr>
                  </a:solidFill>
                  <a:prstDash val="solid"/>
                  <a:miter lim="800000"/>
                </a:ln>
                <a:effectLst>
                  <a:outerShdw blurRad="25500" dist="23000" dir="7020000" algn="tl">
                    <a:srgbClr val="000000">
                      <a:alpha val="50000"/>
                    </a:srgbClr>
                  </a:outerShdw>
                </a:effectLst>
              </a:rPr>
              <a:t>Living Cell</a:t>
            </a:r>
            <a:endParaRPr lang="en-US" sz="5400" b="1" dirty="0">
              <a:ln w="18000">
                <a:solidFill>
                  <a:schemeClr val="accent2">
                    <a:satMod val="140000"/>
                  </a:schemeClr>
                </a:solidFill>
                <a:prstDash val="solid"/>
                <a:miter lim="800000"/>
              </a:ln>
              <a:effectLst>
                <a:outerShdw blurRad="25500" dist="23000" dir="7020000" algn="tl">
                  <a:srgbClr val="000000">
                    <a:alpha val="50000"/>
                  </a:srgbClr>
                </a:outerShdw>
              </a:effectLst>
            </a:endParaRPr>
          </a:p>
        </p:txBody>
      </p:sp>
      <p:grpSp>
        <p:nvGrpSpPr>
          <p:cNvPr id="26" name="Group 25"/>
          <p:cNvGrpSpPr/>
          <p:nvPr/>
        </p:nvGrpSpPr>
        <p:grpSpPr>
          <a:xfrm>
            <a:off x="0" y="0"/>
            <a:ext cx="8915400" cy="6629400"/>
            <a:chOff x="152400" y="152400"/>
            <a:chExt cx="8763000" cy="6553200"/>
          </a:xfrm>
        </p:grpSpPr>
        <p:cxnSp>
          <p:nvCxnSpPr>
            <p:cNvPr id="12" name="Straight Connector 11"/>
            <p:cNvCxnSpPr/>
            <p:nvPr/>
          </p:nvCxnSpPr>
          <p:spPr>
            <a:xfrm>
              <a:off x="228600" y="1752600"/>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713421"/>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52400" y="3466662"/>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52400" y="4295228"/>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52400" y="5199117"/>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52400" y="6027683"/>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228600" y="838200"/>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flipH="1" flipV="1">
              <a:off x="2401094" y="3466306"/>
              <a:ext cx="64770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5400000" flipH="1" flipV="1">
              <a:off x="-951706" y="3390106"/>
              <a:ext cx="64770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2" name="TextBox 21"/>
          <p:cNvSpPr txBox="1"/>
          <p:nvPr/>
        </p:nvSpPr>
        <p:spPr>
          <a:xfrm>
            <a:off x="2438400" y="838200"/>
            <a:ext cx="2743200" cy="646331"/>
          </a:xfrm>
          <a:prstGeom prst="rect">
            <a:avLst/>
          </a:prstGeom>
          <a:noFill/>
        </p:spPr>
        <p:txBody>
          <a:bodyPr wrap="square" rtlCol="0">
            <a:spAutoFit/>
          </a:bodyPr>
          <a:lstStyle/>
          <a:p>
            <a:pPr algn="ctr"/>
            <a:r>
              <a:rPr lang="en-US" b="1" dirty="0" smtClean="0">
                <a:solidFill>
                  <a:schemeClr val="tx2">
                    <a:lumMod val="75000"/>
                  </a:schemeClr>
                </a:solidFill>
              </a:rPr>
              <a:t>RNA or DNA core (center), protein coat (</a:t>
            </a:r>
            <a:r>
              <a:rPr lang="en-US" b="1" dirty="0" err="1" smtClean="0">
                <a:solidFill>
                  <a:schemeClr val="tx2">
                    <a:lumMod val="75000"/>
                  </a:schemeClr>
                </a:solidFill>
              </a:rPr>
              <a:t>capsid</a:t>
            </a:r>
            <a:r>
              <a:rPr lang="en-US" b="1" dirty="0" smtClean="0">
                <a:solidFill>
                  <a:schemeClr val="tx2">
                    <a:lumMod val="75000"/>
                  </a:schemeClr>
                </a:solidFill>
              </a:rPr>
              <a:t>)</a:t>
            </a:r>
          </a:p>
        </p:txBody>
      </p:sp>
      <p:sp>
        <p:nvSpPr>
          <p:cNvPr id="23" name="TextBox 22"/>
          <p:cNvSpPr txBox="1"/>
          <p:nvPr/>
        </p:nvSpPr>
        <p:spPr>
          <a:xfrm>
            <a:off x="2590800" y="1752600"/>
            <a:ext cx="2819400" cy="646331"/>
          </a:xfrm>
          <a:prstGeom prst="rect">
            <a:avLst/>
          </a:prstGeom>
          <a:noFill/>
        </p:spPr>
        <p:txBody>
          <a:bodyPr wrap="square" rtlCol="0">
            <a:spAutoFit/>
          </a:bodyPr>
          <a:lstStyle/>
          <a:p>
            <a:pPr algn="ctr"/>
            <a:r>
              <a:rPr lang="en-US" b="1" dirty="0" smtClean="0">
                <a:solidFill>
                  <a:schemeClr val="tx2">
                    <a:lumMod val="75000"/>
                  </a:schemeClr>
                </a:solidFill>
              </a:rPr>
              <a:t>Copies itself only inside host cell--REPLICATION</a:t>
            </a:r>
          </a:p>
        </p:txBody>
      </p:sp>
      <p:sp>
        <p:nvSpPr>
          <p:cNvPr id="24" name="TextBox 23"/>
          <p:cNvSpPr txBox="1"/>
          <p:nvPr/>
        </p:nvSpPr>
        <p:spPr>
          <a:xfrm>
            <a:off x="2438400" y="2819400"/>
            <a:ext cx="2819400" cy="369332"/>
          </a:xfrm>
          <a:prstGeom prst="rect">
            <a:avLst/>
          </a:prstGeom>
          <a:noFill/>
        </p:spPr>
        <p:txBody>
          <a:bodyPr wrap="square" rtlCol="0">
            <a:spAutoFit/>
          </a:bodyPr>
          <a:lstStyle/>
          <a:p>
            <a:pPr algn="ctr"/>
            <a:r>
              <a:rPr lang="en-US" b="1" dirty="0" smtClean="0">
                <a:solidFill>
                  <a:schemeClr val="tx2">
                    <a:lumMod val="75000"/>
                  </a:schemeClr>
                </a:solidFill>
              </a:rPr>
              <a:t>DNA </a:t>
            </a:r>
            <a:r>
              <a:rPr lang="en-US" b="1" u="sng" dirty="0" smtClean="0">
                <a:solidFill>
                  <a:schemeClr val="tx2">
                    <a:lumMod val="75000"/>
                  </a:schemeClr>
                </a:solidFill>
              </a:rPr>
              <a:t>or</a:t>
            </a:r>
            <a:r>
              <a:rPr lang="en-US" b="1" dirty="0" smtClean="0">
                <a:solidFill>
                  <a:schemeClr val="tx2">
                    <a:lumMod val="75000"/>
                  </a:schemeClr>
                </a:solidFill>
              </a:rPr>
              <a:t> RNA</a:t>
            </a:r>
          </a:p>
        </p:txBody>
      </p:sp>
      <p:sp>
        <p:nvSpPr>
          <p:cNvPr id="27" name="TextBox 26"/>
          <p:cNvSpPr txBox="1"/>
          <p:nvPr/>
        </p:nvSpPr>
        <p:spPr>
          <a:xfrm>
            <a:off x="2438400" y="3581400"/>
            <a:ext cx="2819400" cy="369332"/>
          </a:xfrm>
          <a:prstGeom prst="rect">
            <a:avLst/>
          </a:prstGeom>
          <a:noFill/>
        </p:spPr>
        <p:txBody>
          <a:bodyPr wrap="square" rtlCol="0">
            <a:spAutoFit/>
          </a:bodyPr>
          <a:lstStyle/>
          <a:p>
            <a:pPr algn="ctr"/>
            <a:r>
              <a:rPr lang="en-US" b="1" dirty="0" smtClean="0">
                <a:solidFill>
                  <a:schemeClr val="tx2">
                    <a:lumMod val="75000"/>
                  </a:schemeClr>
                </a:solidFill>
              </a:rPr>
              <a:t>NO</a:t>
            </a:r>
          </a:p>
        </p:txBody>
      </p:sp>
      <p:sp>
        <p:nvSpPr>
          <p:cNvPr id="28" name="TextBox 27"/>
          <p:cNvSpPr txBox="1"/>
          <p:nvPr/>
        </p:nvSpPr>
        <p:spPr>
          <a:xfrm>
            <a:off x="2438400" y="4419600"/>
            <a:ext cx="2819400" cy="369332"/>
          </a:xfrm>
          <a:prstGeom prst="rect">
            <a:avLst/>
          </a:prstGeom>
          <a:noFill/>
        </p:spPr>
        <p:txBody>
          <a:bodyPr wrap="square" rtlCol="0">
            <a:spAutoFit/>
          </a:bodyPr>
          <a:lstStyle/>
          <a:p>
            <a:pPr algn="ctr"/>
            <a:r>
              <a:rPr lang="en-US" b="1" dirty="0" smtClean="0">
                <a:solidFill>
                  <a:schemeClr val="tx2">
                    <a:lumMod val="75000"/>
                  </a:schemeClr>
                </a:solidFill>
              </a:rPr>
              <a:t>NO</a:t>
            </a:r>
          </a:p>
        </p:txBody>
      </p:sp>
      <p:sp>
        <p:nvSpPr>
          <p:cNvPr id="29" name="TextBox 28"/>
          <p:cNvSpPr txBox="1"/>
          <p:nvPr/>
        </p:nvSpPr>
        <p:spPr>
          <a:xfrm>
            <a:off x="2438400" y="5410200"/>
            <a:ext cx="2819400" cy="369332"/>
          </a:xfrm>
          <a:prstGeom prst="rect">
            <a:avLst/>
          </a:prstGeom>
          <a:noFill/>
        </p:spPr>
        <p:txBody>
          <a:bodyPr wrap="square" rtlCol="0">
            <a:spAutoFit/>
          </a:bodyPr>
          <a:lstStyle/>
          <a:p>
            <a:pPr algn="ctr"/>
            <a:r>
              <a:rPr lang="en-US" b="1" dirty="0" smtClean="0">
                <a:solidFill>
                  <a:schemeClr val="tx2">
                    <a:lumMod val="75000"/>
                  </a:schemeClr>
                </a:solidFill>
              </a:rPr>
              <a:t>NO</a:t>
            </a:r>
          </a:p>
        </p:txBody>
      </p:sp>
      <p:sp>
        <p:nvSpPr>
          <p:cNvPr id="30" name="TextBox 29"/>
          <p:cNvSpPr txBox="1"/>
          <p:nvPr/>
        </p:nvSpPr>
        <p:spPr>
          <a:xfrm>
            <a:off x="2438400" y="6172200"/>
            <a:ext cx="2819400" cy="369332"/>
          </a:xfrm>
          <a:prstGeom prst="rect">
            <a:avLst/>
          </a:prstGeom>
          <a:noFill/>
        </p:spPr>
        <p:txBody>
          <a:bodyPr wrap="square" rtlCol="0">
            <a:spAutoFit/>
          </a:bodyPr>
          <a:lstStyle/>
          <a:p>
            <a:pPr algn="ctr"/>
            <a:r>
              <a:rPr lang="en-US" b="1" dirty="0" smtClean="0">
                <a:solidFill>
                  <a:schemeClr val="tx2">
                    <a:lumMod val="75000"/>
                  </a:schemeClr>
                </a:solidFill>
              </a:rPr>
              <a:t>NO</a:t>
            </a:r>
          </a:p>
        </p:txBody>
      </p:sp>
      <p:sp>
        <p:nvSpPr>
          <p:cNvPr id="31" name="TextBox 30"/>
          <p:cNvSpPr txBox="1"/>
          <p:nvPr/>
        </p:nvSpPr>
        <p:spPr>
          <a:xfrm>
            <a:off x="5791200" y="838200"/>
            <a:ext cx="3124200" cy="646331"/>
          </a:xfrm>
          <a:prstGeom prst="rect">
            <a:avLst/>
          </a:prstGeom>
          <a:noFill/>
        </p:spPr>
        <p:txBody>
          <a:bodyPr wrap="square" rtlCol="0">
            <a:spAutoFit/>
          </a:bodyPr>
          <a:lstStyle/>
          <a:p>
            <a:pPr algn="ctr"/>
            <a:r>
              <a:rPr lang="en-US" b="1" dirty="0" smtClean="0">
                <a:solidFill>
                  <a:schemeClr val="accent5">
                    <a:lumMod val="75000"/>
                  </a:schemeClr>
                </a:solidFill>
              </a:rPr>
              <a:t>Cell membrane, cytoplasm, genetic material, organelles</a:t>
            </a:r>
          </a:p>
        </p:txBody>
      </p:sp>
      <p:sp>
        <p:nvSpPr>
          <p:cNvPr id="32" name="Rectangle 31"/>
          <p:cNvSpPr/>
          <p:nvPr/>
        </p:nvSpPr>
        <p:spPr>
          <a:xfrm>
            <a:off x="5715000" y="1905000"/>
            <a:ext cx="3200400" cy="381000"/>
          </a:xfrm>
          <a:prstGeom prst="rect">
            <a:avLst/>
          </a:prstGeom>
        </p:spPr>
        <p:txBody>
          <a:bodyPr wrap="square">
            <a:spAutoFit/>
          </a:bodyPr>
          <a:lstStyle/>
          <a:p>
            <a:pPr algn="ctr"/>
            <a:r>
              <a:rPr lang="en-US" b="1" dirty="0" smtClean="0">
                <a:solidFill>
                  <a:schemeClr val="accent5">
                    <a:lumMod val="75000"/>
                  </a:schemeClr>
                </a:solidFill>
              </a:rPr>
              <a:t>Asexual or Sexual</a:t>
            </a:r>
          </a:p>
        </p:txBody>
      </p:sp>
      <p:sp>
        <p:nvSpPr>
          <p:cNvPr id="33" name="Rectangle 32"/>
          <p:cNvSpPr/>
          <p:nvPr/>
        </p:nvSpPr>
        <p:spPr>
          <a:xfrm>
            <a:off x="6419696" y="2743200"/>
            <a:ext cx="1510350" cy="369332"/>
          </a:xfrm>
          <a:prstGeom prst="rect">
            <a:avLst/>
          </a:prstGeom>
        </p:spPr>
        <p:txBody>
          <a:bodyPr wrap="none">
            <a:spAutoFit/>
          </a:bodyPr>
          <a:lstStyle/>
          <a:p>
            <a:pPr algn="ctr"/>
            <a:r>
              <a:rPr lang="en-US" b="1" dirty="0" smtClean="0">
                <a:solidFill>
                  <a:schemeClr val="accent5">
                    <a:lumMod val="75000"/>
                  </a:schemeClr>
                </a:solidFill>
              </a:rPr>
              <a:t>DNA </a:t>
            </a:r>
            <a:r>
              <a:rPr lang="en-US" b="1" u="sng" dirty="0" smtClean="0">
                <a:solidFill>
                  <a:schemeClr val="accent5">
                    <a:lumMod val="75000"/>
                  </a:schemeClr>
                </a:solidFill>
              </a:rPr>
              <a:t>and</a:t>
            </a:r>
            <a:r>
              <a:rPr lang="en-US" b="1" dirty="0" smtClean="0">
                <a:solidFill>
                  <a:schemeClr val="accent5">
                    <a:lumMod val="75000"/>
                  </a:schemeClr>
                </a:solidFill>
              </a:rPr>
              <a:t> RNA</a:t>
            </a:r>
          </a:p>
        </p:txBody>
      </p:sp>
      <p:sp>
        <p:nvSpPr>
          <p:cNvPr id="34" name="Rectangle 33"/>
          <p:cNvSpPr/>
          <p:nvPr/>
        </p:nvSpPr>
        <p:spPr>
          <a:xfrm>
            <a:off x="5791200" y="3581400"/>
            <a:ext cx="3005053" cy="369332"/>
          </a:xfrm>
          <a:prstGeom prst="rect">
            <a:avLst/>
          </a:prstGeom>
        </p:spPr>
        <p:txBody>
          <a:bodyPr wrap="none">
            <a:spAutoFit/>
          </a:bodyPr>
          <a:lstStyle/>
          <a:p>
            <a:pPr algn="ctr"/>
            <a:r>
              <a:rPr lang="en-US" b="1" dirty="0" smtClean="0">
                <a:solidFill>
                  <a:schemeClr val="accent5">
                    <a:lumMod val="75000"/>
                  </a:schemeClr>
                </a:solidFill>
              </a:rPr>
              <a:t>YES—Multicellular Organisms</a:t>
            </a:r>
          </a:p>
        </p:txBody>
      </p:sp>
      <p:sp>
        <p:nvSpPr>
          <p:cNvPr id="35" name="Rectangle 34"/>
          <p:cNvSpPr/>
          <p:nvPr/>
        </p:nvSpPr>
        <p:spPr>
          <a:xfrm>
            <a:off x="7010400" y="4495800"/>
            <a:ext cx="523861" cy="369332"/>
          </a:xfrm>
          <a:prstGeom prst="rect">
            <a:avLst/>
          </a:prstGeom>
        </p:spPr>
        <p:txBody>
          <a:bodyPr wrap="none">
            <a:spAutoFit/>
          </a:bodyPr>
          <a:lstStyle/>
          <a:p>
            <a:pPr algn="ctr"/>
            <a:r>
              <a:rPr lang="en-US" b="1" dirty="0" smtClean="0">
                <a:solidFill>
                  <a:schemeClr val="accent5">
                    <a:lumMod val="75000"/>
                  </a:schemeClr>
                </a:solidFill>
              </a:rPr>
              <a:t>YES</a:t>
            </a:r>
          </a:p>
        </p:txBody>
      </p:sp>
      <p:sp>
        <p:nvSpPr>
          <p:cNvPr id="36" name="Rectangle 35"/>
          <p:cNvSpPr/>
          <p:nvPr/>
        </p:nvSpPr>
        <p:spPr>
          <a:xfrm>
            <a:off x="7010400" y="5334000"/>
            <a:ext cx="523861" cy="369332"/>
          </a:xfrm>
          <a:prstGeom prst="rect">
            <a:avLst/>
          </a:prstGeom>
        </p:spPr>
        <p:txBody>
          <a:bodyPr wrap="none">
            <a:spAutoFit/>
          </a:bodyPr>
          <a:lstStyle/>
          <a:p>
            <a:pPr algn="ctr"/>
            <a:r>
              <a:rPr lang="en-US" b="1" dirty="0" smtClean="0">
                <a:solidFill>
                  <a:schemeClr val="accent5">
                    <a:lumMod val="75000"/>
                  </a:schemeClr>
                </a:solidFill>
              </a:rPr>
              <a:t>YES</a:t>
            </a:r>
          </a:p>
        </p:txBody>
      </p:sp>
      <p:sp>
        <p:nvSpPr>
          <p:cNvPr id="37" name="Rectangle 36"/>
          <p:cNvSpPr/>
          <p:nvPr/>
        </p:nvSpPr>
        <p:spPr>
          <a:xfrm>
            <a:off x="7010400" y="6172200"/>
            <a:ext cx="523861" cy="369332"/>
          </a:xfrm>
          <a:prstGeom prst="rect">
            <a:avLst/>
          </a:prstGeom>
        </p:spPr>
        <p:txBody>
          <a:bodyPr wrap="none">
            <a:spAutoFit/>
          </a:bodyPr>
          <a:lstStyle/>
          <a:p>
            <a:pPr algn="ctr"/>
            <a:r>
              <a:rPr lang="en-US" b="1" dirty="0" smtClean="0">
                <a:solidFill>
                  <a:schemeClr val="accent5">
                    <a:lumMod val="75000"/>
                  </a:schemeClr>
                </a:solidFill>
              </a:rPr>
              <a:t>YES</a:t>
            </a:r>
          </a:p>
        </p:txBody>
      </p:sp>
      <p:sp>
        <p:nvSpPr>
          <p:cNvPr id="38" name="Rectangle 37"/>
          <p:cNvSpPr/>
          <p:nvPr/>
        </p:nvSpPr>
        <p:spPr>
          <a:xfrm>
            <a:off x="609600" y="990600"/>
            <a:ext cx="1067921" cy="369332"/>
          </a:xfrm>
          <a:prstGeom prst="rect">
            <a:avLst/>
          </a:prstGeom>
        </p:spPr>
        <p:txBody>
          <a:bodyPr wrap="none">
            <a:spAutoFit/>
          </a:bodyPr>
          <a:lstStyle/>
          <a:p>
            <a:r>
              <a:rPr lang="en-US" b="1" i="1" dirty="0" smtClean="0"/>
              <a:t>Structure</a:t>
            </a:r>
          </a:p>
        </p:txBody>
      </p:sp>
      <p:sp>
        <p:nvSpPr>
          <p:cNvPr id="39" name="Rectangle 38"/>
          <p:cNvSpPr/>
          <p:nvPr/>
        </p:nvSpPr>
        <p:spPr>
          <a:xfrm>
            <a:off x="381000" y="1981200"/>
            <a:ext cx="1468479" cy="369332"/>
          </a:xfrm>
          <a:prstGeom prst="rect">
            <a:avLst/>
          </a:prstGeom>
        </p:spPr>
        <p:txBody>
          <a:bodyPr wrap="none">
            <a:spAutoFit/>
          </a:bodyPr>
          <a:lstStyle/>
          <a:p>
            <a:r>
              <a:rPr lang="en-US" b="1" i="1" dirty="0" smtClean="0"/>
              <a:t>Reproduction</a:t>
            </a:r>
          </a:p>
        </p:txBody>
      </p:sp>
      <p:sp>
        <p:nvSpPr>
          <p:cNvPr id="40" name="Rectangle 39"/>
          <p:cNvSpPr/>
          <p:nvPr/>
        </p:nvSpPr>
        <p:spPr>
          <a:xfrm>
            <a:off x="228600" y="2819400"/>
            <a:ext cx="1795235" cy="369332"/>
          </a:xfrm>
          <a:prstGeom prst="rect">
            <a:avLst/>
          </a:prstGeom>
        </p:spPr>
        <p:txBody>
          <a:bodyPr wrap="none">
            <a:spAutoFit/>
          </a:bodyPr>
          <a:lstStyle/>
          <a:p>
            <a:r>
              <a:rPr lang="en-US" b="1" i="1" dirty="0" smtClean="0"/>
              <a:t>Genetic Material</a:t>
            </a:r>
          </a:p>
        </p:txBody>
      </p:sp>
      <p:sp>
        <p:nvSpPr>
          <p:cNvPr id="41" name="Rectangle 40"/>
          <p:cNvSpPr/>
          <p:nvPr/>
        </p:nvSpPr>
        <p:spPr>
          <a:xfrm>
            <a:off x="381000" y="3429000"/>
            <a:ext cx="1600200" cy="646331"/>
          </a:xfrm>
          <a:prstGeom prst="rect">
            <a:avLst/>
          </a:prstGeom>
        </p:spPr>
        <p:txBody>
          <a:bodyPr wrap="square">
            <a:spAutoFit/>
          </a:bodyPr>
          <a:lstStyle/>
          <a:p>
            <a:r>
              <a:rPr lang="en-US" b="1" i="1" dirty="0" smtClean="0"/>
              <a:t>Growth and Development</a:t>
            </a:r>
          </a:p>
        </p:txBody>
      </p:sp>
      <p:sp>
        <p:nvSpPr>
          <p:cNvPr id="42" name="Rectangle 41"/>
          <p:cNvSpPr/>
          <p:nvPr/>
        </p:nvSpPr>
        <p:spPr>
          <a:xfrm>
            <a:off x="381000" y="5181600"/>
            <a:ext cx="1524000" cy="646331"/>
          </a:xfrm>
          <a:prstGeom prst="rect">
            <a:avLst/>
          </a:prstGeom>
        </p:spPr>
        <p:txBody>
          <a:bodyPr wrap="square">
            <a:spAutoFit/>
          </a:bodyPr>
          <a:lstStyle/>
          <a:p>
            <a:r>
              <a:rPr lang="en-US" b="1" i="1" dirty="0" smtClean="0"/>
              <a:t>Response to Environment</a:t>
            </a:r>
          </a:p>
        </p:txBody>
      </p:sp>
      <p:sp>
        <p:nvSpPr>
          <p:cNvPr id="43" name="Rectangle 42"/>
          <p:cNvSpPr/>
          <p:nvPr/>
        </p:nvSpPr>
        <p:spPr>
          <a:xfrm>
            <a:off x="228600" y="6172200"/>
            <a:ext cx="1873526" cy="369332"/>
          </a:xfrm>
          <a:prstGeom prst="rect">
            <a:avLst/>
          </a:prstGeom>
        </p:spPr>
        <p:txBody>
          <a:bodyPr wrap="none">
            <a:spAutoFit/>
          </a:bodyPr>
          <a:lstStyle/>
          <a:p>
            <a:r>
              <a:rPr lang="en-US" b="1" i="1" dirty="0" smtClean="0"/>
              <a:t>Change over time</a:t>
            </a:r>
            <a:endParaRPr lang="en-US" b="1" i="1" dirty="0"/>
          </a:p>
        </p:txBody>
      </p:sp>
      <p:sp>
        <p:nvSpPr>
          <p:cNvPr id="44" name="Rectangle 43"/>
          <p:cNvSpPr/>
          <p:nvPr/>
        </p:nvSpPr>
        <p:spPr>
          <a:xfrm>
            <a:off x="304800" y="4343400"/>
            <a:ext cx="1523999" cy="646331"/>
          </a:xfrm>
          <a:prstGeom prst="rect">
            <a:avLst/>
          </a:prstGeom>
        </p:spPr>
        <p:txBody>
          <a:bodyPr wrap="square">
            <a:spAutoFit/>
          </a:bodyPr>
          <a:lstStyle/>
          <a:p>
            <a:r>
              <a:rPr lang="en-US" b="1" i="1" dirty="0" smtClean="0"/>
              <a:t>Obtain and Use Energy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7" grpId="0"/>
      <p:bldP spid="28" grpId="0"/>
      <p:bldP spid="29" grpId="0"/>
      <p:bldP spid="30" grpId="0"/>
      <p:bldP spid="31" grpId="0"/>
      <p:bldP spid="32" grpId="0"/>
      <p:bldP spid="33" grpId="0"/>
      <p:bldP spid="34" grpId="0"/>
      <p:bldP spid="35" grpId="0"/>
      <p:bldP spid="36" grpId="0"/>
      <p:bldP spid="3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lu-virus-e06074-ga.jpg"/>
          <p:cNvPicPr>
            <a:picLocks noChangeAspect="1"/>
          </p:cNvPicPr>
          <p:nvPr/>
        </p:nvPicPr>
        <p:blipFill>
          <a:blip r:embed="rId2" cstate="print"/>
          <a:stretch>
            <a:fillRect/>
          </a:stretch>
        </p:blipFill>
        <p:spPr>
          <a:xfrm>
            <a:off x="1" y="0"/>
            <a:ext cx="9143999" cy="6858000"/>
          </a:xfrm>
          <a:prstGeom prst="rect">
            <a:avLst/>
          </a:prstGeom>
        </p:spPr>
      </p:pic>
      <p:sp>
        <p:nvSpPr>
          <p:cNvPr id="5" name="TextBox 4"/>
          <p:cNvSpPr txBox="1"/>
          <p:nvPr/>
        </p:nvSpPr>
        <p:spPr>
          <a:xfrm>
            <a:off x="4343400" y="228600"/>
            <a:ext cx="4648200" cy="1077218"/>
          </a:xfrm>
          <a:prstGeom prst="rect">
            <a:avLst/>
          </a:prstGeom>
          <a:noFill/>
        </p:spPr>
        <p:txBody>
          <a:bodyPr wrap="square" rtlCol="0">
            <a:spAutoFit/>
          </a:bodyPr>
          <a:lstStyle/>
          <a:p>
            <a:r>
              <a:rPr lang="en-US" sz="3200" b="1" dirty="0" smtClean="0">
                <a:solidFill>
                  <a:schemeClr val="bg1"/>
                </a:solidFill>
              </a:rPr>
              <a:t>How many characteristics of life do viruses possess?</a:t>
            </a:r>
            <a:endParaRPr lang="en-US" sz="3200" b="1" dirty="0">
              <a:solidFill>
                <a:schemeClr val="bg1"/>
              </a:solidFill>
            </a:endParaRPr>
          </a:p>
        </p:txBody>
      </p:sp>
      <p:sp>
        <p:nvSpPr>
          <p:cNvPr id="6" name="Rectangle 5"/>
          <p:cNvSpPr/>
          <p:nvPr/>
        </p:nvSpPr>
        <p:spPr>
          <a:xfrm>
            <a:off x="5943600" y="1371600"/>
            <a:ext cx="1447832" cy="923330"/>
          </a:xfrm>
          <a:prstGeom prst="rect">
            <a:avLst/>
          </a:prstGeom>
          <a:noFill/>
        </p:spPr>
        <p:txBody>
          <a:bodyPr wrap="none" lIns="91440" tIns="45720" rIns="91440" bIns="45720">
            <a:spAutoFit/>
          </a:bodyPr>
          <a:lstStyle/>
          <a:p>
            <a:pPr algn="ctr"/>
            <a:r>
              <a:rPr lang="en-US" sz="5400" b="1" cap="none" spc="0"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ONE</a:t>
            </a:r>
            <a:endParaRPr lang="en-US" sz="5400" b="1" cap="none" spc="0"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p:txBody>
      </p:sp>
      <p:sp>
        <p:nvSpPr>
          <p:cNvPr id="7" name="TextBox 6"/>
          <p:cNvSpPr txBox="1"/>
          <p:nvPr/>
        </p:nvSpPr>
        <p:spPr>
          <a:xfrm>
            <a:off x="5257800" y="2286000"/>
            <a:ext cx="3200400" cy="523220"/>
          </a:xfrm>
          <a:prstGeom prst="rect">
            <a:avLst/>
          </a:prstGeom>
          <a:noFill/>
        </p:spPr>
        <p:txBody>
          <a:bodyPr wrap="square" rtlCol="0">
            <a:spAutoFit/>
          </a:bodyPr>
          <a:lstStyle/>
          <a:p>
            <a:r>
              <a:rPr lang="en-US" sz="2800" b="1" dirty="0" smtClean="0">
                <a:solidFill>
                  <a:schemeClr val="bg1"/>
                </a:solidFill>
              </a:rPr>
              <a:t>*Genetic Material</a:t>
            </a:r>
            <a:endParaRPr lang="en-US" sz="2800" b="1" dirty="0">
              <a:solidFill>
                <a:schemeClr val="bg1"/>
              </a:solidFill>
            </a:endParaRPr>
          </a:p>
        </p:txBody>
      </p:sp>
      <p:sp>
        <p:nvSpPr>
          <p:cNvPr id="8" name="TextBox 7"/>
          <p:cNvSpPr txBox="1"/>
          <p:nvPr/>
        </p:nvSpPr>
        <p:spPr>
          <a:xfrm>
            <a:off x="990600" y="4267200"/>
            <a:ext cx="7772400" cy="1200329"/>
          </a:xfrm>
          <a:prstGeom prst="rect">
            <a:avLst/>
          </a:prstGeom>
          <a:noFill/>
        </p:spPr>
        <p:txBody>
          <a:bodyPr wrap="square" rtlCol="0">
            <a:spAutoFit/>
          </a:bodyPr>
          <a:lstStyle/>
          <a:p>
            <a:pPr algn="ctr"/>
            <a:r>
              <a:rPr lang="en-US" sz="7200" b="1" dirty="0" smtClean="0"/>
              <a:t>Are viruses living?</a:t>
            </a:r>
            <a:endParaRPr lang="en-US" sz="7200" b="1" dirty="0"/>
          </a:p>
        </p:txBody>
      </p:sp>
      <p:sp>
        <p:nvSpPr>
          <p:cNvPr id="9" name="Rectangle 8"/>
          <p:cNvSpPr/>
          <p:nvPr/>
        </p:nvSpPr>
        <p:spPr>
          <a:xfrm>
            <a:off x="3505200" y="5486400"/>
            <a:ext cx="1562053" cy="1107996"/>
          </a:xfrm>
          <a:prstGeom prst="rect">
            <a:avLst/>
          </a:prstGeom>
          <a:noFill/>
        </p:spPr>
        <p:txBody>
          <a:bodyPr wrap="square" lIns="91440" tIns="45720" rIns="91440" bIns="45720">
            <a:spAutoFit/>
          </a:bodyPr>
          <a:lstStyle/>
          <a:p>
            <a:pPr algn="ctr"/>
            <a:r>
              <a:rPr lang="en-US" sz="6600" b="1" cap="none" spc="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NO</a:t>
            </a:r>
            <a:endParaRPr lang="en-US" sz="6600" b="1" cap="none" spc="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6" presetClass="path" presetSubtype="0" accel="50000" decel="50000" fill="hold" grpId="0" nodeType="withEffect">
                                  <p:stCondLst>
                                    <p:cond delay="0"/>
                                  </p:stCondLst>
                                  <p:childTnLst>
                                    <p:animMotion origin="layout" path="M 0 0  C -0.014 -0.00666  -0.029 -0.01199  -0.044 -0.01199  C -0.114 -0.01199  -0.169 0.06394  -0.169 0.15586  C -0.169 0.24644  -0.114 0.32104  -0.044 0.32104  C -0.029 0.32104  -0.014 0.31704  0 0.31038  C -0.047 0.2864  -0.08 0.22646  -0.08 0.15586  C -0.08 0.08392  -0.047 0.02398  0 0  Z" pathEditMode="relative" ptsTypes="">
                                      <p:cBhvr>
                                        <p:cTn id="8" dur="2000" fill="hold"/>
                                        <p:tgtEl>
                                          <p:spTgt spid="6"/>
                                        </p:tgtEl>
                                        <p:attrNameLst>
                                          <p:attrName>ppt_x</p:attrName>
                                          <p:attrName>ppt_y</p:attrName>
                                        </p:attrNameLst>
                                      </p:cBhvr>
                                    </p:animMotion>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1"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1000" fill="hold"/>
                                        <p:tgtEl>
                                          <p:spTgt spid="8"/>
                                        </p:tgtEl>
                                        <p:attrNameLst>
                                          <p:attrName>ppt_w</p:attrName>
                                        </p:attrNameLst>
                                      </p:cBhvr>
                                      <p:tavLst>
                                        <p:tav tm="0">
                                          <p:val>
                                            <p:fltVal val="0"/>
                                          </p:val>
                                        </p:tav>
                                        <p:tav tm="100000">
                                          <p:val>
                                            <p:strVal val="#ppt_w"/>
                                          </p:val>
                                        </p:tav>
                                      </p:tavLst>
                                    </p:anim>
                                    <p:anim calcmode="lin" valueType="num">
                                      <p:cBhvr>
                                        <p:cTn id="22" dur="1000" fill="hold"/>
                                        <p:tgtEl>
                                          <p:spTgt spid="8"/>
                                        </p:tgtEl>
                                        <p:attrNameLst>
                                          <p:attrName>ppt_h</p:attrName>
                                        </p:attrNameLst>
                                      </p:cBhvr>
                                      <p:tavLst>
                                        <p:tav tm="0">
                                          <p:val>
                                            <p:fltVal val="0"/>
                                          </p:val>
                                        </p:tav>
                                        <p:tav tm="100000">
                                          <p:val>
                                            <p:strVal val="#ppt_h"/>
                                          </p:val>
                                        </p:tav>
                                      </p:tavLst>
                                    </p:anim>
                                    <p:anim calcmode="lin" valueType="num">
                                      <p:cBhvr>
                                        <p:cTn id="23"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ID="56" presetClass="entr" presetSubtype="0" fill="hold" grpId="0" nodeType="clickEffect">
                                  <p:stCondLst>
                                    <p:cond delay="0"/>
                                  </p:stCondLst>
                                  <p:iterate type="lt">
                                    <p:tmPct val="10000"/>
                                  </p:iterate>
                                  <p:childTnLst>
                                    <p:set>
                                      <p:cBhvr>
                                        <p:cTn id="28" dur="1" fill="hold">
                                          <p:stCondLst>
                                            <p:cond delay="0"/>
                                          </p:stCondLst>
                                        </p:cTn>
                                        <p:tgtEl>
                                          <p:spTgt spid="9"/>
                                        </p:tgtEl>
                                        <p:attrNameLst>
                                          <p:attrName>style.visibility</p:attrName>
                                        </p:attrNameLst>
                                      </p:cBhvr>
                                      <p:to>
                                        <p:strVal val="visible"/>
                                      </p:to>
                                    </p:set>
                                    <p:anim by="(-#ppt_w*2)" calcmode="lin" valueType="num">
                                      <p:cBhvr rctx="PPT">
                                        <p:cTn id="29" dur="500" autoRev="1" fill="hold">
                                          <p:stCondLst>
                                            <p:cond delay="0"/>
                                          </p:stCondLst>
                                        </p:cTn>
                                        <p:tgtEl>
                                          <p:spTgt spid="9"/>
                                        </p:tgtEl>
                                        <p:attrNameLst>
                                          <p:attrName>ppt_w</p:attrName>
                                        </p:attrNameLst>
                                      </p:cBhvr>
                                    </p:anim>
                                    <p:anim by="(#ppt_w*0.50)" calcmode="lin" valueType="num">
                                      <p:cBhvr>
                                        <p:cTn id="30" dur="500" decel="50000" autoRev="1" fill="hold">
                                          <p:stCondLst>
                                            <p:cond delay="0"/>
                                          </p:stCondLst>
                                        </p:cTn>
                                        <p:tgtEl>
                                          <p:spTgt spid="9"/>
                                        </p:tgtEl>
                                        <p:attrNameLst>
                                          <p:attrName>ppt_x</p:attrName>
                                        </p:attrNameLst>
                                      </p:cBhvr>
                                    </p:anim>
                                    <p:anim from="(-#ppt_h/2)" to="(#ppt_y)" calcmode="lin" valueType="num">
                                      <p:cBhvr>
                                        <p:cTn id="31" dur="1000" fill="hold">
                                          <p:stCondLst>
                                            <p:cond delay="0"/>
                                          </p:stCondLst>
                                        </p:cTn>
                                        <p:tgtEl>
                                          <p:spTgt spid="9"/>
                                        </p:tgtEl>
                                        <p:attrNameLst>
                                          <p:attrName>ppt_y</p:attrName>
                                        </p:attrNameLst>
                                      </p:cBhvr>
                                    </p:anim>
                                    <p:animRot by="21600000">
                                      <p:cBhvr>
                                        <p:cTn id="32" dur="100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7" grpId="1"/>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flu spreads</a:t>
            </a:r>
            <a:endParaRPr lang="en-GB" dirty="0"/>
          </a:p>
        </p:txBody>
      </p:sp>
      <p:sp>
        <p:nvSpPr>
          <p:cNvPr id="3" name="Content Placeholder 2"/>
          <p:cNvSpPr>
            <a:spLocks noGrp="1"/>
          </p:cNvSpPr>
          <p:nvPr>
            <p:ph idx="1"/>
          </p:nvPr>
        </p:nvSpPr>
        <p:spPr/>
        <p:txBody>
          <a:bodyPr>
            <a:normAutofit fontScale="92500" lnSpcReduction="20000"/>
          </a:bodyPr>
          <a:lstStyle/>
          <a:p>
            <a:r>
              <a:rPr lang="en-GB" dirty="0"/>
              <a:t>Person to Person</a:t>
            </a:r>
          </a:p>
          <a:p>
            <a:r>
              <a:rPr lang="en-GB" dirty="0"/>
              <a:t>People with flu can spread it to others up to about 6 feet away. Most experts think that flu viruses spread mainly by droplets made when people with flu cough, sneeze or talk. These droplets can land in the mouths or noses of people who are nearby or possibly be inhaled into the lungs. Less often, a person might get flu by touching a surface or object that has flu virus on it and then touching their own mouth, nose, or possibly their eyes.</a:t>
            </a:r>
          </a:p>
          <a:p>
            <a:endParaRPr lang="en-GB" dirty="0"/>
          </a:p>
        </p:txBody>
      </p:sp>
    </p:spTree>
    <p:extLst>
      <p:ext uri="{BB962C8B-B14F-4D97-AF65-F5344CB8AC3E}">
        <p14:creationId xmlns:p14="http://schemas.microsoft.com/office/powerpoint/2010/main" val="5777292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When Flu Spreads</a:t>
            </a:r>
          </a:p>
        </p:txBody>
      </p:sp>
      <p:sp>
        <p:nvSpPr>
          <p:cNvPr id="5" name="Content Placeholder 4"/>
          <p:cNvSpPr>
            <a:spLocks noGrp="1"/>
          </p:cNvSpPr>
          <p:nvPr>
            <p:ph idx="1"/>
          </p:nvPr>
        </p:nvSpPr>
        <p:spPr/>
        <p:txBody>
          <a:bodyPr>
            <a:normAutofit fontScale="77500" lnSpcReduction="20000"/>
          </a:bodyPr>
          <a:lstStyle/>
          <a:p>
            <a:r>
              <a:rPr lang="en-GB" dirty="0"/>
              <a:t>People with flu are most contagious in the first three to four days after their illness begins.  Most healthy adults may be able to infect others beginning 1 day </a:t>
            </a:r>
            <a:r>
              <a:rPr lang="en-GB" b="1" dirty="0"/>
              <a:t>before </a:t>
            </a:r>
            <a:r>
              <a:rPr lang="en-GB" dirty="0"/>
              <a:t>symptoms develop and up to 5 to 7 days </a:t>
            </a:r>
            <a:r>
              <a:rPr lang="en-GB" b="1" dirty="0"/>
              <a:t>after </a:t>
            </a:r>
            <a:r>
              <a:rPr lang="en-GB" dirty="0"/>
              <a:t>becoming sick. Children and some people with weakened immune systems may  pass the virus for longer than 7 days.</a:t>
            </a:r>
          </a:p>
          <a:p>
            <a:r>
              <a:rPr lang="en-GB" dirty="0"/>
              <a:t>Symptoms can begin about 2 days (but can range from 1 to 4 days)  after the virus enters the body. </a:t>
            </a:r>
            <a:r>
              <a:rPr lang="en-GB" b="1" dirty="0"/>
              <a:t>That means that you may be able to pass on the flu to someone else before you know you are sick, as well as while you are sick.</a:t>
            </a:r>
            <a:r>
              <a:rPr lang="en-GB" dirty="0"/>
              <a:t> Some people can be infected with the flu virus but have no symptoms. During this time, those people may still spread the virus to others.</a:t>
            </a:r>
          </a:p>
          <a:p>
            <a:endParaRPr lang="en-GB" dirty="0"/>
          </a:p>
        </p:txBody>
      </p:sp>
    </p:spTree>
    <p:extLst>
      <p:ext uri="{BB962C8B-B14F-4D97-AF65-F5344CB8AC3E}">
        <p14:creationId xmlns:p14="http://schemas.microsoft.com/office/powerpoint/2010/main" val="52981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Period of Contagiousness</a:t>
            </a:r>
          </a:p>
        </p:txBody>
      </p:sp>
      <p:sp>
        <p:nvSpPr>
          <p:cNvPr id="3" name="Content Placeholder 2"/>
          <p:cNvSpPr>
            <a:spLocks noGrp="1"/>
          </p:cNvSpPr>
          <p:nvPr>
            <p:ph idx="1"/>
          </p:nvPr>
        </p:nvSpPr>
        <p:spPr/>
        <p:txBody>
          <a:bodyPr>
            <a:normAutofit fontScale="85000" lnSpcReduction="10000"/>
          </a:bodyPr>
          <a:lstStyle/>
          <a:p>
            <a:r>
              <a:rPr lang="en-GB" dirty="0"/>
              <a:t>You may be able to pass on flu to someone else before you know you are sick, as well as while you are sick.</a:t>
            </a:r>
          </a:p>
          <a:p>
            <a:r>
              <a:rPr lang="en-GB" dirty="0"/>
              <a:t>People with flu are most contagious in the first 3-4 days after their illness begins.</a:t>
            </a:r>
          </a:p>
          <a:p>
            <a:r>
              <a:rPr lang="en-GB" dirty="0"/>
              <a:t>Some otherwise healthy adults may be able to infect others beginning 1 day </a:t>
            </a:r>
            <a:r>
              <a:rPr lang="en-GB" b="1" dirty="0"/>
              <a:t>before </a:t>
            </a:r>
            <a:r>
              <a:rPr lang="en-GB" dirty="0"/>
              <a:t>symptoms develop and up to 5 to 7 days </a:t>
            </a:r>
            <a:r>
              <a:rPr lang="en-GB" b="1" dirty="0"/>
              <a:t>after </a:t>
            </a:r>
            <a:r>
              <a:rPr lang="en-GB" dirty="0"/>
              <a:t>becoming sick.</a:t>
            </a:r>
          </a:p>
          <a:p>
            <a:r>
              <a:rPr lang="en-GB" dirty="0"/>
              <a:t>Some people, especially young children and people with weakened immune systems, might be able to infect others with flu viruses for an even longer time.</a:t>
            </a:r>
          </a:p>
          <a:p>
            <a:endParaRPr lang="en-GB" dirty="0"/>
          </a:p>
        </p:txBody>
      </p:sp>
    </p:spTree>
    <p:extLst>
      <p:ext uri="{BB962C8B-B14F-4D97-AF65-F5344CB8AC3E}">
        <p14:creationId xmlns:p14="http://schemas.microsoft.com/office/powerpoint/2010/main" val="18789302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Always serious </a:t>
            </a:r>
            <a:endParaRPr lang="en-GB" dirty="0"/>
          </a:p>
        </p:txBody>
      </p:sp>
      <p:sp>
        <p:nvSpPr>
          <p:cNvPr id="3" name="Content Placeholder 2"/>
          <p:cNvSpPr>
            <a:spLocks noGrp="1"/>
          </p:cNvSpPr>
          <p:nvPr>
            <p:ph idx="1"/>
          </p:nvPr>
        </p:nvSpPr>
        <p:spPr/>
        <p:txBody>
          <a:bodyPr/>
          <a:lstStyle/>
          <a:p>
            <a:r>
              <a:rPr lang="en-GB" b="1" dirty="0"/>
              <a:t>5 Million Cases Worldwide, 650,000 Deaths Annually: The Seasonal Flu Virus is a “Serious Concern”, But the Wuhan Coronavirus Grabs the Headlines</a:t>
            </a:r>
            <a:endParaRPr lang="en-GB" dirty="0"/>
          </a:p>
        </p:txBody>
      </p:sp>
    </p:spTree>
    <p:extLst>
      <p:ext uri="{BB962C8B-B14F-4D97-AF65-F5344CB8AC3E}">
        <p14:creationId xmlns:p14="http://schemas.microsoft.com/office/powerpoint/2010/main" val="3154297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symptoms ?</a:t>
            </a:r>
            <a:endParaRPr lang="en-GB" dirty="0"/>
          </a:p>
        </p:txBody>
      </p:sp>
      <p:sp>
        <p:nvSpPr>
          <p:cNvPr id="3" name="Content Placeholder 2"/>
          <p:cNvSpPr>
            <a:spLocks noGrp="1"/>
          </p:cNvSpPr>
          <p:nvPr>
            <p:ph idx="1"/>
          </p:nvPr>
        </p:nvSpPr>
        <p:spPr/>
        <p:txBody>
          <a:bodyPr>
            <a:normAutofit fontScale="85000" lnSpcReduction="10000"/>
          </a:bodyPr>
          <a:lstStyle/>
          <a:p>
            <a:pPr fontAlgn="base"/>
            <a:r>
              <a:rPr lang="en-GB" dirty="0"/>
              <a:t>Many people with the virus have symptoms similar to the flu, and having the symptoms doesn't necessarily mean you have Covid-19. It's not certain how long symptoms take to appear after a person has been infected, but current WHO assessments suggest it is 2-10 days.</a:t>
            </a:r>
          </a:p>
          <a:p>
            <a:pPr fontAlgn="base"/>
            <a:r>
              <a:rPr lang="en-GB" dirty="0"/>
              <a:t>Symptoms include:</a:t>
            </a:r>
          </a:p>
          <a:p>
            <a:pPr fontAlgn="base"/>
            <a:r>
              <a:rPr lang="en-GB" dirty="0"/>
              <a:t>Fever</a:t>
            </a:r>
          </a:p>
          <a:p>
            <a:pPr fontAlgn="base"/>
            <a:r>
              <a:rPr lang="en-GB" dirty="0"/>
              <a:t>Coughing</a:t>
            </a:r>
          </a:p>
          <a:p>
            <a:pPr fontAlgn="base"/>
            <a:r>
              <a:rPr lang="en-GB" dirty="0"/>
              <a:t>Difficulty breathing - this is a sign of possible pneumonia and requires immediate medical attention.</a:t>
            </a:r>
          </a:p>
          <a:p>
            <a:endParaRPr lang="en-GB" dirty="0"/>
          </a:p>
        </p:txBody>
      </p:sp>
    </p:spTree>
    <p:extLst>
      <p:ext uri="{BB962C8B-B14F-4D97-AF65-F5344CB8AC3E}">
        <p14:creationId xmlns:p14="http://schemas.microsoft.com/office/powerpoint/2010/main" val="23729390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Coronavirus </a:t>
            </a:r>
            <a:r>
              <a:rPr lang="en-GB" i="1" dirty="0"/>
              <a:t>flu, or to give it its medical name, 2019-nCoV</a:t>
            </a:r>
            <a:r>
              <a:rPr lang="en-GB" i="1" dirty="0" smtClean="0"/>
              <a:t>. COVID19</a:t>
            </a:r>
            <a:endParaRPr lang="en-GB" dirty="0"/>
          </a:p>
        </p:txBody>
      </p:sp>
      <p:sp>
        <p:nvSpPr>
          <p:cNvPr id="3" name="Content Placeholder 2"/>
          <p:cNvSpPr>
            <a:spLocks noGrp="1"/>
          </p:cNvSpPr>
          <p:nvPr>
            <p:ph idx="1"/>
          </p:nvPr>
        </p:nvSpPr>
        <p:spPr/>
        <p:txBody>
          <a:bodyPr>
            <a:normAutofit fontScale="85000" lnSpcReduction="20000"/>
          </a:bodyPr>
          <a:lstStyle/>
          <a:p>
            <a:pPr fontAlgn="base"/>
            <a:r>
              <a:rPr lang="en-GB" b="1" dirty="0" smtClean="0"/>
              <a:t>The </a:t>
            </a:r>
            <a:r>
              <a:rPr lang="en-GB" b="1" dirty="0"/>
              <a:t>virus seems to have a 3 percent mortality rate.</a:t>
            </a:r>
            <a:r>
              <a:rPr lang="en-GB" dirty="0"/>
              <a:t> However, this could be an overestimate since there may be a far larger pool of people who have been infected by the virus but who have not suffered severe enough symptoms to attend hospital and so have not been counted in the data.</a:t>
            </a:r>
          </a:p>
          <a:p>
            <a:pPr fontAlgn="base"/>
            <a:r>
              <a:rPr lang="en-GB" dirty="0"/>
              <a:t>Consequently, it is difficult to gauge just how contagious it is. A crucial difference is that unlike flu, there is no vaccine for the new coronavirus, which means it is more difficult for vulnerable members of the population – elderly people or those with existing respiratory or immune problems – to protect themselves.</a:t>
            </a:r>
          </a:p>
          <a:p>
            <a:endParaRPr lang="en-GB" dirty="0"/>
          </a:p>
        </p:txBody>
      </p:sp>
    </p:spTree>
    <p:extLst>
      <p:ext uri="{BB962C8B-B14F-4D97-AF65-F5344CB8AC3E}">
        <p14:creationId xmlns:p14="http://schemas.microsoft.com/office/powerpoint/2010/main" val="4556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
            </a:r>
            <a:r>
              <a:rPr lang="en-GB" dirty="0" err="1" smtClean="0"/>
              <a:t>Covid</a:t>
            </a:r>
            <a:r>
              <a:rPr lang="en-GB" dirty="0" smtClean="0"/>
              <a:t> 19  </a:t>
            </a:r>
            <a:endParaRPr lang="en-GB" dirty="0"/>
          </a:p>
        </p:txBody>
      </p:sp>
      <p:sp>
        <p:nvSpPr>
          <p:cNvPr id="3" name="Content Placeholder 2"/>
          <p:cNvSpPr>
            <a:spLocks noGrp="1"/>
          </p:cNvSpPr>
          <p:nvPr>
            <p:ph idx="1"/>
          </p:nvPr>
        </p:nvSpPr>
        <p:spPr/>
        <p:txBody>
          <a:bodyPr>
            <a:normAutofit fontScale="92500" lnSpcReduction="20000"/>
          </a:bodyPr>
          <a:lstStyle/>
          <a:p>
            <a:pPr fontAlgn="base"/>
            <a:r>
              <a:rPr lang="en-GB" dirty="0"/>
              <a:t>The new flu-like disease is now called Covid-19 (sometimes referred to as novel coronavirus or 2019-nCoV).</a:t>
            </a:r>
          </a:p>
          <a:p>
            <a:pPr fontAlgn="base"/>
            <a:r>
              <a:rPr lang="en-GB" dirty="0"/>
              <a:t>Coronaviruses are a large family of viruses which cause illnesses like the common cold, severe acute respiratory syndrome (SARS) and Middle East respiratory syndrome (MERS).</a:t>
            </a:r>
          </a:p>
          <a:p>
            <a:pPr fontAlgn="base"/>
            <a:r>
              <a:rPr lang="en-GB" dirty="0"/>
              <a:t>The Ministry of Health says the risk of an ongoing outbreak in New Zealand is low to moderate and that the country is prepared if any outbreak should occur here.</a:t>
            </a:r>
          </a:p>
          <a:p>
            <a:endParaRPr lang="en-GB" dirty="0"/>
          </a:p>
        </p:txBody>
      </p:sp>
    </p:spTree>
    <p:extLst>
      <p:ext uri="{BB962C8B-B14F-4D97-AF65-F5344CB8AC3E}">
        <p14:creationId xmlns:p14="http://schemas.microsoft.com/office/powerpoint/2010/main" val="18824394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coronavirus spread?</a:t>
            </a:r>
          </a:p>
        </p:txBody>
      </p:sp>
      <p:sp>
        <p:nvSpPr>
          <p:cNvPr id="3" name="Content Placeholder 2"/>
          <p:cNvSpPr>
            <a:spLocks noGrp="1"/>
          </p:cNvSpPr>
          <p:nvPr>
            <p:ph idx="1"/>
          </p:nvPr>
        </p:nvSpPr>
        <p:spPr/>
        <p:txBody>
          <a:bodyPr>
            <a:normAutofit fontScale="70000" lnSpcReduction="20000"/>
          </a:bodyPr>
          <a:lstStyle/>
          <a:p>
            <a:pPr fontAlgn="base"/>
            <a:r>
              <a:rPr lang="en-GB" dirty="0"/>
              <a:t>Coronavirus, like the flu, can spread from person to person, by droplets from someone who is infected.</a:t>
            </a:r>
          </a:p>
          <a:p>
            <a:pPr fontAlgn="base"/>
            <a:r>
              <a:rPr lang="en-GB" dirty="0"/>
              <a:t>Droplet-spread diseases can be spread by coughing and sneezing and close personal contact.</a:t>
            </a:r>
          </a:p>
          <a:p>
            <a:pPr fontAlgn="base"/>
            <a:r>
              <a:rPr lang="en-GB" dirty="0"/>
              <a:t>When an infected person coughs, sneezes or talks, they may generate droplets containing the virus. These droplets are too large to stay in the air for long, so they quickly settle on surrounding surfaces.</a:t>
            </a:r>
          </a:p>
          <a:p>
            <a:pPr fontAlgn="base"/>
            <a:r>
              <a:rPr lang="en-GB" dirty="0"/>
              <a:t>You can also catch the disease by contact with an object or surface with viral particles on it and then touching your mouth, nose or eyes, the ministry says.</a:t>
            </a:r>
          </a:p>
          <a:p>
            <a:pPr fontAlgn="base"/>
            <a:r>
              <a:rPr lang="en-GB" dirty="0"/>
              <a:t>WHO expert Dr Bruce </a:t>
            </a:r>
            <a:r>
              <a:rPr lang="en-GB" dirty="0" err="1"/>
              <a:t>Aylward</a:t>
            </a:r>
            <a:r>
              <a:rPr lang="en-GB" dirty="0"/>
              <a:t> said 10 percent of people who come in contact with an infected person contracts the virus.</a:t>
            </a:r>
          </a:p>
          <a:p>
            <a:endParaRPr lang="en-GB" dirty="0"/>
          </a:p>
        </p:txBody>
      </p:sp>
    </p:spTree>
    <p:extLst>
      <p:ext uri="{BB962C8B-B14F-4D97-AF65-F5344CB8AC3E}">
        <p14:creationId xmlns:p14="http://schemas.microsoft.com/office/powerpoint/2010/main" val="27064018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to avoid catching and spreading </a:t>
            </a:r>
            <a:r>
              <a:rPr lang="en-GB" dirty="0" smtClean="0"/>
              <a:t>it!</a:t>
            </a:r>
            <a:endParaRPr lang="en-GB" dirty="0"/>
          </a:p>
        </p:txBody>
      </p:sp>
      <p:sp>
        <p:nvSpPr>
          <p:cNvPr id="3" name="Content Placeholder 2"/>
          <p:cNvSpPr>
            <a:spLocks noGrp="1"/>
          </p:cNvSpPr>
          <p:nvPr>
            <p:ph idx="1"/>
          </p:nvPr>
        </p:nvSpPr>
        <p:spPr/>
        <p:txBody>
          <a:bodyPr>
            <a:normAutofit fontScale="85000" lnSpcReduction="20000"/>
          </a:bodyPr>
          <a:lstStyle/>
          <a:p>
            <a:pPr fontAlgn="base"/>
            <a:r>
              <a:rPr lang="en-GB" dirty="0"/>
              <a:t>Good hygiene, regularly washing and thoroughly drying your hands, and other simple steps can help stop the spread, the Ministry of Health says.</a:t>
            </a:r>
          </a:p>
          <a:p>
            <a:pPr fontAlgn="base"/>
            <a:r>
              <a:rPr lang="en-GB" dirty="0"/>
              <a:t>These include avoiding close contact with people with cold- or flu-like illnesses and covering coughs and sneezes with disposable tissues or clothing.</a:t>
            </a:r>
          </a:p>
          <a:p>
            <a:pPr fontAlgn="base"/>
            <a:r>
              <a:rPr lang="en-GB" dirty="0"/>
              <a:t>Washing hands for at least 20 seconds with water and soap and drying them thoroughly, before eating or handling food, after using the toilet, after coughing, sneezing, blowing your nose or wiping children's noses or after caring for sick people can help prevent spreading the disease.</a:t>
            </a:r>
          </a:p>
          <a:p>
            <a:endParaRPr lang="en-GB" dirty="0"/>
          </a:p>
        </p:txBody>
      </p:sp>
    </p:spTree>
    <p:extLst>
      <p:ext uri="{BB962C8B-B14F-4D97-AF65-F5344CB8AC3E}">
        <p14:creationId xmlns:p14="http://schemas.microsoft.com/office/powerpoint/2010/main" val="1828102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most at risk ? </a:t>
            </a:r>
            <a:endParaRPr lang="en-GB" dirty="0"/>
          </a:p>
        </p:txBody>
      </p:sp>
      <p:sp>
        <p:nvSpPr>
          <p:cNvPr id="3" name="Content Placeholder 2"/>
          <p:cNvSpPr>
            <a:spLocks noGrp="1"/>
          </p:cNvSpPr>
          <p:nvPr>
            <p:ph idx="1"/>
          </p:nvPr>
        </p:nvSpPr>
        <p:spPr/>
        <p:txBody>
          <a:bodyPr>
            <a:normAutofit lnSpcReduction="10000"/>
          </a:bodyPr>
          <a:lstStyle/>
          <a:p>
            <a:pPr fontAlgn="base"/>
            <a:r>
              <a:rPr lang="en-GB" dirty="0" smtClean="0"/>
              <a:t>Pregnant </a:t>
            </a:r>
            <a:r>
              <a:rPr lang="en-GB" dirty="0"/>
              <a:t>women; </a:t>
            </a:r>
          </a:p>
          <a:p>
            <a:pPr fontAlgn="base"/>
            <a:r>
              <a:rPr lang="en-GB" dirty="0"/>
              <a:t>I</a:t>
            </a:r>
            <a:r>
              <a:rPr lang="en-GB" dirty="0" smtClean="0"/>
              <a:t>nfants</a:t>
            </a:r>
            <a:r>
              <a:rPr lang="en-GB" dirty="0"/>
              <a:t>, and young children particularly under age 2; </a:t>
            </a:r>
          </a:p>
          <a:p>
            <a:pPr fontAlgn="base"/>
            <a:r>
              <a:rPr lang="en-GB" dirty="0" smtClean="0"/>
              <a:t>People </a:t>
            </a:r>
            <a:r>
              <a:rPr lang="en-GB" dirty="0"/>
              <a:t>of any age with certain chronic health conditions (including asthma or lung disease, heart disease, diabetes, kidney disease or some neurological conditions); </a:t>
            </a:r>
          </a:p>
          <a:p>
            <a:pPr fontAlgn="base"/>
            <a:r>
              <a:rPr lang="en-GB" dirty="0" smtClean="0"/>
              <a:t>People </a:t>
            </a:r>
            <a:r>
              <a:rPr lang="en-GB" dirty="0"/>
              <a:t>with severely compromised immune systems. </a:t>
            </a:r>
          </a:p>
          <a:p>
            <a:endParaRPr lang="en-GB" dirty="0"/>
          </a:p>
        </p:txBody>
      </p:sp>
    </p:spTree>
    <p:extLst>
      <p:ext uri="{BB962C8B-B14F-4D97-AF65-F5344CB8AC3E}">
        <p14:creationId xmlns:p14="http://schemas.microsoft.com/office/powerpoint/2010/main" val="18669174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people over 65?</a:t>
            </a:r>
            <a:endParaRPr lang="en-GB" dirty="0"/>
          </a:p>
        </p:txBody>
      </p:sp>
      <p:sp>
        <p:nvSpPr>
          <p:cNvPr id="3" name="Content Placeholder 2"/>
          <p:cNvSpPr>
            <a:spLocks noGrp="1"/>
          </p:cNvSpPr>
          <p:nvPr>
            <p:ph idx="1"/>
          </p:nvPr>
        </p:nvSpPr>
        <p:spPr/>
        <p:txBody>
          <a:bodyPr/>
          <a:lstStyle/>
          <a:p>
            <a:r>
              <a:rPr lang="en-GB" dirty="0"/>
              <a:t>Currently, people age 65 or older are the </a:t>
            </a:r>
            <a:r>
              <a:rPr lang="en-GB" dirty="0">
                <a:solidFill>
                  <a:srgbClr val="FF0000"/>
                </a:solidFill>
              </a:rPr>
              <a:t>least</a:t>
            </a:r>
            <a:r>
              <a:rPr lang="en-GB" dirty="0"/>
              <a:t> likely to be infected with the pandemic influenza, but those who do get sick are also at high risk of developing serious complications, just as they are from seasonal flu.</a:t>
            </a:r>
          </a:p>
        </p:txBody>
      </p:sp>
    </p:spTree>
    <p:extLst>
      <p:ext uri="{BB962C8B-B14F-4D97-AF65-F5344CB8AC3E}">
        <p14:creationId xmlns:p14="http://schemas.microsoft.com/office/powerpoint/2010/main" val="31424665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txBox="1">
            <a:spLocks/>
          </p:cNvSpPr>
          <p:nvPr/>
        </p:nvSpPr>
        <p:spPr>
          <a:xfrm>
            <a:off x="785707" y="6135860"/>
            <a:ext cx="5497019" cy="397680"/>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015" dirty="0">
                <a:solidFill>
                  <a:schemeClr val="tx2"/>
                </a:solidFill>
              </a:rPr>
              <a:t>Insert national link here</a:t>
            </a:r>
            <a:endParaRPr lang="en-GB" sz="1015" dirty="0">
              <a:solidFill>
                <a:schemeClr val="tx2"/>
              </a:solidFill>
              <a:hlinkClick r:id="rId2"/>
            </a:endParaRPr>
          </a:p>
          <a:p>
            <a:r>
              <a:rPr lang="en-GB" sz="1015" dirty="0">
                <a:solidFill>
                  <a:schemeClr val="tx2"/>
                </a:solidFill>
                <a:hlinkClick r:id="rId2"/>
              </a:rPr>
              <a:t>www.ecdc.europa.eu/en/novel-coronavirus-china</a:t>
            </a:r>
            <a:endParaRPr lang="en-GB" sz="1015" dirty="0"/>
          </a:p>
        </p:txBody>
      </p:sp>
      <p:sp>
        <p:nvSpPr>
          <p:cNvPr id="6" name="Content Placeholder 2"/>
          <p:cNvSpPr txBox="1">
            <a:spLocks/>
          </p:cNvSpPr>
          <p:nvPr/>
        </p:nvSpPr>
        <p:spPr>
          <a:xfrm>
            <a:off x="3432728" y="1190954"/>
            <a:ext cx="2655956" cy="501048"/>
          </a:xfrm>
          <a:prstGeom prst="rect">
            <a:avLst/>
          </a:prstGeom>
        </p:spPr>
        <p:txBody>
          <a:bodyPr vert="horz" lIns="84406" tIns="42203" rIns="84406" bIns="42203"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62" b="1" dirty="0">
                <a:solidFill>
                  <a:srgbClr val="69AE23"/>
                </a:solidFill>
                <a:latin typeface="+mn-lt"/>
              </a:rPr>
              <a:t>Travellers FROM China </a:t>
            </a:r>
            <a:endParaRPr lang="en-GB" sz="1292" b="1" i="1" dirty="0">
              <a:solidFill>
                <a:srgbClr val="69AE23"/>
              </a:solidFill>
              <a:latin typeface="+mn-lt"/>
            </a:endParaRPr>
          </a:p>
        </p:txBody>
      </p:sp>
      <p:sp>
        <p:nvSpPr>
          <p:cNvPr id="8" name="Rectangle 7"/>
          <p:cNvSpPr/>
          <p:nvPr/>
        </p:nvSpPr>
        <p:spPr>
          <a:xfrm>
            <a:off x="3108207" y="1802491"/>
            <a:ext cx="3038728" cy="887679"/>
          </a:xfrm>
          <a:prstGeom prst="rect">
            <a:avLst/>
          </a:prstGeom>
        </p:spPr>
        <p:txBody>
          <a:bodyPr wrap="square">
            <a:spAutoFit/>
          </a:bodyPr>
          <a:lstStyle/>
          <a:p>
            <a:r>
              <a:rPr lang="en-GB" sz="1292" dirty="0">
                <a:solidFill>
                  <a:srgbClr val="000000"/>
                </a:solidFill>
              </a:rPr>
              <a:t>If you recently returned from a stay in China</a:t>
            </a:r>
            <a:r>
              <a:rPr lang="pl-PL" sz="1292" dirty="0">
                <a:solidFill>
                  <a:srgbClr val="000000"/>
                </a:solidFill>
              </a:rPr>
              <a:t>, </a:t>
            </a:r>
            <a:r>
              <a:rPr lang="en-GB" sz="1292" dirty="0">
                <a:solidFill>
                  <a:srgbClr val="000000"/>
                </a:solidFill>
              </a:rPr>
              <a:t>and suddenly </a:t>
            </a:r>
            <a:r>
              <a:rPr lang="en-GB" sz="1292" dirty="0"/>
              <a:t>develop</a:t>
            </a:r>
            <a:r>
              <a:rPr lang="pl-PL" sz="1292" dirty="0"/>
              <a:t> </a:t>
            </a:r>
            <a:r>
              <a:rPr lang="en-GB" sz="1292" dirty="0"/>
              <a:t>cough, sore throat or shortness of breath, within 14 days </a:t>
            </a:r>
            <a:r>
              <a:rPr lang="pl-PL" sz="1292" dirty="0"/>
              <a:t>since</a:t>
            </a:r>
            <a:r>
              <a:rPr lang="en-GB" sz="1292" dirty="0"/>
              <a:t> your return: </a:t>
            </a:r>
          </a:p>
        </p:txBody>
      </p:sp>
      <p:sp>
        <p:nvSpPr>
          <p:cNvPr id="9" name="TextBox 8"/>
          <p:cNvSpPr txBox="1"/>
          <p:nvPr/>
        </p:nvSpPr>
        <p:spPr>
          <a:xfrm>
            <a:off x="3108207" y="2886473"/>
            <a:ext cx="441146" cy="490134"/>
          </a:xfrm>
          <a:prstGeom prst="rect">
            <a:avLst/>
          </a:prstGeom>
          <a:noFill/>
        </p:spPr>
        <p:txBody>
          <a:bodyPr wrap="none" rtlCol="0">
            <a:spAutoFit/>
          </a:bodyPr>
          <a:lstStyle/>
          <a:p>
            <a:r>
              <a:rPr lang="en-GB" sz="2585" b="1" dirty="0">
                <a:solidFill>
                  <a:srgbClr val="69AE23"/>
                </a:solidFill>
              </a:rPr>
              <a:t>1.</a:t>
            </a:r>
          </a:p>
        </p:txBody>
      </p:sp>
      <p:sp>
        <p:nvSpPr>
          <p:cNvPr id="10" name="Rectangle 9"/>
          <p:cNvSpPr/>
          <p:nvPr/>
        </p:nvSpPr>
        <p:spPr>
          <a:xfrm>
            <a:off x="3432728" y="2899815"/>
            <a:ext cx="2587059" cy="688843"/>
          </a:xfrm>
          <a:prstGeom prst="rect">
            <a:avLst/>
          </a:prstGeom>
        </p:spPr>
        <p:txBody>
          <a:bodyPr wrap="square">
            <a:spAutoFit/>
          </a:bodyPr>
          <a:lstStyle/>
          <a:p>
            <a:r>
              <a:rPr lang="en-GB" sz="1292" dirty="0">
                <a:solidFill>
                  <a:srgbClr val="000000"/>
                </a:solidFill>
              </a:rPr>
              <a:t>Stay home and call XXXX for advice</a:t>
            </a:r>
            <a:r>
              <a:rPr lang="pl-PL" sz="1292" dirty="0">
                <a:solidFill>
                  <a:srgbClr val="000000"/>
                </a:solidFill>
              </a:rPr>
              <a:t>, </a:t>
            </a:r>
            <a:r>
              <a:rPr lang="en-GB" sz="1292" dirty="0">
                <a:solidFill>
                  <a:srgbClr val="000000"/>
                </a:solidFill>
              </a:rPr>
              <a:t>mentioning that you were in XX, China</a:t>
            </a:r>
            <a:r>
              <a:rPr lang="pl-PL" sz="1292" dirty="0">
                <a:solidFill>
                  <a:srgbClr val="000000"/>
                </a:solidFill>
              </a:rPr>
              <a:t>.</a:t>
            </a:r>
          </a:p>
        </p:txBody>
      </p:sp>
      <p:sp>
        <p:nvSpPr>
          <p:cNvPr id="12" name="Rectangle 11"/>
          <p:cNvSpPr/>
          <p:nvPr/>
        </p:nvSpPr>
        <p:spPr>
          <a:xfrm>
            <a:off x="3432729" y="3884815"/>
            <a:ext cx="2655955" cy="688843"/>
          </a:xfrm>
          <a:prstGeom prst="rect">
            <a:avLst/>
          </a:prstGeom>
        </p:spPr>
        <p:txBody>
          <a:bodyPr wrap="square">
            <a:spAutoFit/>
          </a:bodyPr>
          <a:lstStyle/>
          <a:p>
            <a:r>
              <a:rPr lang="en-GB" sz="1292" dirty="0">
                <a:solidFill>
                  <a:srgbClr val="000000"/>
                </a:solidFill>
              </a:rPr>
              <a:t>Seek medical advice from your primary care provider; make sure to mention that you were in xx, China</a:t>
            </a:r>
            <a:r>
              <a:rPr lang="pl-PL" sz="1292" dirty="0">
                <a:solidFill>
                  <a:srgbClr val="000000"/>
                </a:solidFill>
              </a:rPr>
              <a:t>.</a:t>
            </a:r>
            <a:endParaRPr lang="en-GB" sz="1292" dirty="0">
              <a:solidFill>
                <a:srgbClr val="000000"/>
              </a:solidFill>
            </a:endParaRPr>
          </a:p>
        </p:txBody>
      </p:sp>
      <p:sp>
        <p:nvSpPr>
          <p:cNvPr id="13" name="TextBox 12"/>
          <p:cNvSpPr txBox="1"/>
          <p:nvPr/>
        </p:nvSpPr>
        <p:spPr>
          <a:xfrm>
            <a:off x="3108207" y="3944866"/>
            <a:ext cx="441146" cy="490134"/>
          </a:xfrm>
          <a:prstGeom prst="rect">
            <a:avLst/>
          </a:prstGeom>
          <a:noFill/>
        </p:spPr>
        <p:txBody>
          <a:bodyPr wrap="none" rtlCol="0">
            <a:spAutoFit/>
          </a:bodyPr>
          <a:lstStyle/>
          <a:p>
            <a:r>
              <a:rPr lang="en-GB" sz="2585" b="1" dirty="0">
                <a:solidFill>
                  <a:srgbClr val="69AE23"/>
                </a:solidFill>
              </a:rPr>
              <a:t>2.</a:t>
            </a:r>
          </a:p>
        </p:txBody>
      </p:sp>
      <p:sp>
        <p:nvSpPr>
          <p:cNvPr id="14" name="TextBox 13"/>
          <p:cNvSpPr txBox="1"/>
          <p:nvPr/>
        </p:nvSpPr>
        <p:spPr>
          <a:xfrm>
            <a:off x="3108207" y="4983494"/>
            <a:ext cx="441146" cy="490134"/>
          </a:xfrm>
          <a:prstGeom prst="rect">
            <a:avLst/>
          </a:prstGeom>
          <a:noFill/>
        </p:spPr>
        <p:txBody>
          <a:bodyPr wrap="none" rtlCol="0">
            <a:spAutoFit/>
          </a:bodyPr>
          <a:lstStyle/>
          <a:p>
            <a:r>
              <a:rPr lang="en-GB" sz="2585" b="1" dirty="0">
                <a:solidFill>
                  <a:srgbClr val="69AE23"/>
                </a:solidFill>
              </a:rPr>
              <a:t>3.</a:t>
            </a:r>
          </a:p>
        </p:txBody>
      </p:sp>
      <p:sp>
        <p:nvSpPr>
          <p:cNvPr id="15" name="Content Placeholder 2"/>
          <p:cNvSpPr txBox="1">
            <a:spLocks/>
          </p:cNvSpPr>
          <p:nvPr/>
        </p:nvSpPr>
        <p:spPr>
          <a:xfrm>
            <a:off x="6478466" y="1190955"/>
            <a:ext cx="2705016" cy="472851"/>
          </a:xfrm>
          <a:prstGeom prst="rect">
            <a:avLst/>
          </a:prstGeom>
        </p:spPr>
        <p:txBody>
          <a:bodyPr vert="horz" lIns="84406" tIns="42203" rIns="84406" bIns="42203"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Tahoma" panose="020B0604030504040204" pitchFamily="34" charset="0"/>
                <a:ea typeface="Tahoma" panose="020B0604030504040204" pitchFamily="34" charset="0"/>
                <a:cs typeface="Tahoma" panose="020B060403050404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ahoma" panose="020B0604030504040204" pitchFamily="34" charset="0"/>
                <a:ea typeface="Tahoma" panose="020B0604030504040204" pitchFamily="34" charset="0"/>
                <a:cs typeface="Tahoma" panose="020B060403050404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ahoma" panose="020B0604030504040204" pitchFamily="34" charset="0"/>
                <a:ea typeface="Tahoma" panose="020B0604030504040204" pitchFamily="34" charset="0"/>
                <a:cs typeface="Tahoma" panose="020B060403050404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ahoma" panose="020B0604030504040204" pitchFamily="34" charset="0"/>
                <a:ea typeface="Tahoma" panose="020B0604030504040204" pitchFamily="34" charset="0"/>
                <a:cs typeface="Tahoma" panose="020B060403050404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62" b="1" dirty="0">
                <a:solidFill>
                  <a:srgbClr val="69AE23"/>
                </a:solidFill>
                <a:latin typeface="+mn-lt"/>
              </a:rPr>
              <a:t>Travellers TO China</a:t>
            </a:r>
            <a:endParaRPr lang="en-GB" sz="1015" b="1" i="1" dirty="0">
              <a:solidFill>
                <a:srgbClr val="69AE23"/>
              </a:solidFill>
              <a:latin typeface="+mn-lt"/>
            </a:endParaRPr>
          </a:p>
        </p:txBody>
      </p:sp>
      <p:sp>
        <p:nvSpPr>
          <p:cNvPr id="16" name="Rectangle 15"/>
          <p:cNvSpPr/>
          <p:nvPr/>
        </p:nvSpPr>
        <p:spPr>
          <a:xfrm>
            <a:off x="7084854" y="2770954"/>
            <a:ext cx="1974498" cy="688843"/>
          </a:xfrm>
          <a:prstGeom prst="rect">
            <a:avLst/>
          </a:prstGeom>
        </p:spPr>
        <p:txBody>
          <a:bodyPr wrap="square">
            <a:spAutoFit/>
          </a:bodyPr>
          <a:lstStyle/>
          <a:p>
            <a:r>
              <a:rPr lang="en-GB" sz="1292" dirty="0">
                <a:solidFill>
                  <a:srgbClr val="000000"/>
                </a:solidFill>
              </a:rPr>
              <a:t>Avoid visiting markets and places where live or dead animals are handled</a:t>
            </a:r>
            <a:r>
              <a:rPr lang="pl-PL" sz="1292" dirty="0">
                <a:solidFill>
                  <a:srgbClr val="000000"/>
                </a:solidFill>
              </a:rPr>
              <a:t>.</a:t>
            </a:r>
            <a:endParaRPr lang="en-GB" sz="1292" dirty="0"/>
          </a:p>
        </p:txBody>
      </p:sp>
      <p:sp>
        <p:nvSpPr>
          <p:cNvPr id="17" name="Rectangle 16"/>
          <p:cNvSpPr/>
          <p:nvPr/>
        </p:nvSpPr>
        <p:spPr>
          <a:xfrm>
            <a:off x="7084854" y="1982157"/>
            <a:ext cx="1974498" cy="688843"/>
          </a:xfrm>
          <a:prstGeom prst="rect">
            <a:avLst/>
          </a:prstGeom>
        </p:spPr>
        <p:txBody>
          <a:bodyPr wrap="square">
            <a:spAutoFit/>
          </a:bodyPr>
          <a:lstStyle/>
          <a:p>
            <a:r>
              <a:rPr lang="en-GB" sz="1292" dirty="0"/>
              <a:t>Avoid contact with sick </a:t>
            </a:r>
            <a:r>
              <a:rPr lang="en-GB" sz="1292" dirty="0" err="1"/>
              <a:t>pe</a:t>
            </a:r>
            <a:r>
              <a:rPr lang="pl-PL" sz="1292" dirty="0"/>
              <a:t>ople</a:t>
            </a:r>
            <a:r>
              <a:rPr lang="en-GB" sz="1292" dirty="0"/>
              <a:t>, in particular </a:t>
            </a:r>
            <a:r>
              <a:rPr lang="pl-PL" sz="1292" dirty="0"/>
              <a:t>those </a:t>
            </a:r>
            <a:r>
              <a:rPr lang="en-GB" sz="1292" dirty="0"/>
              <a:t>with</a:t>
            </a:r>
            <a:r>
              <a:rPr lang="pl-PL" sz="1292" dirty="0"/>
              <a:t> a</a:t>
            </a:r>
            <a:r>
              <a:rPr lang="en-GB" sz="1292" dirty="0"/>
              <a:t> cough</a:t>
            </a:r>
            <a:r>
              <a:rPr lang="pl-PL" sz="1292" dirty="0"/>
              <a:t>.</a:t>
            </a:r>
            <a:endParaRPr lang="en-GB" sz="1292" dirty="0"/>
          </a:p>
        </p:txBody>
      </p:sp>
      <p:sp>
        <p:nvSpPr>
          <p:cNvPr id="18" name="Rectangle 17"/>
          <p:cNvSpPr/>
          <p:nvPr/>
        </p:nvSpPr>
        <p:spPr>
          <a:xfrm>
            <a:off x="7084853" y="3581658"/>
            <a:ext cx="2095228" cy="1285352"/>
          </a:xfrm>
          <a:prstGeom prst="rect">
            <a:avLst/>
          </a:prstGeom>
        </p:spPr>
        <p:txBody>
          <a:bodyPr wrap="square">
            <a:spAutoFit/>
          </a:bodyPr>
          <a:lstStyle/>
          <a:p>
            <a:r>
              <a:rPr lang="en-GB" sz="1292" dirty="0"/>
              <a:t>Wash your hands</a:t>
            </a:r>
            <a:r>
              <a:rPr lang="pl-PL" sz="1292" dirty="0"/>
              <a:t> </a:t>
            </a:r>
            <a:r>
              <a:rPr lang="en-GB" sz="1292" dirty="0"/>
              <a:t>with soap and water OR use an alcohol based disinfectant solution before eating</a:t>
            </a:r>
            <a:r>
              <a:rPr lang="pl-PL" sz="1292" dirty="0"/>
              <a:t>,</a:t>
            </a:r>
            <a:r>
              <a:rPr lang="en-GB" sz="1292" dirty="0"/>
              <a:t> after using the toilet and after any contact with animals</a:t>
            </a:r>
            <a:r>
              <a:rPr lang="pl-PL" sz="1292" dirty="0"/>
              <a:t>.</a:t>
            </a:r>
            <a:endParaRPr lang="en-GB" sz="1292" dirty="0"/>
          </a:p>
        </p:txBody>
      </p:sp>
      <p:sp>
        <p:nvSpPr>
          <p:cNvPr id="19" name="Rectangle 18"/>
          <p:cNvSpPr/>
          <p:nvPr/>
        </p:nvSpPr>
        <p:spPr>
          <a:xfrm>
            <a:off x="3432729" y="4900805"/>
            <a:ext cx="2597706" cy="688843"/>
          </a:xfrm>
          <a:prstGeom prst="rect">
            <a:avLst/>
          </a:prstGeom>
        </p:spPr>
        <p:txBody>
          <a:bodyPr wrap="square">
            <a:spAutoFit/>
          </a:bodyPr>
          <a:lstStyle/>
          <a:p>
            <a:r>
              <a:rPr lang="en-GB" sz="1292" dirty="0">
                <a:solidFill>
                  <a:srgbClr val="000000"/>
                </a:solidFill>
              </a:rPr>
              <a:t>Go to XXXX health facility for advice and care</a:t>
            </a:r>
            <a:r>
              <a:rPr lang="pl-PL" sz="1292" dirty="0">
                <a:solidFill>
                  <a:srgbClr val="000000"/>
                </a:solidFill>
              </a:rPr>
              <a:t>; </a:t>
            </a:r>
            <a:r>
              <a:rPr lang="en-GB" sz="1292" dirty="0">
                <a:solidFill>
                  <a:srgbClr val="000000"/>
                </a:solidFill>
              </a:rPr>
              <a:t>make sure to mention that you were in xx, China</a:t>
            </a:r>
            <a:r>
              <a:rPr lang="pl-PL" sz="1292" dirty="0">
                <a:solidFill>
                  <a:srgbClr val="000000"/>
                </a:solidFill>
              </a:rPr>
              <a:t>.</a:t>
            </a:r>
            <a:endParaRPr lang="en-GB" sz="1292" dirty="0">
              <a:solidFill>
                <a:srgbClr val="000000"/>
              </a:solidFill>
            </a:endParaRPr>
          </a:p>
        </p:txBody>
      </p:sp>
      <p:sp>
        <p:nvSpPr>
          <p:cNvPr id="20" name="Rectangle 19"/>
          <p:cNvSpPr/>
          <p:nvPr/>
        </p:nvSpPr>
        <p:spPr>
          <a:xfrm>
            <a:off x="-14931" y="2009495"/>
            <a:ext cx="2643962" cy="3678210"/>
          </a:xfrm>
          <a:prstGeom prst="rect">
            <a:avLst/>
          </a:prstGeom>
          <a:solidFill>
            <a:srgbClr val="69AE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62"/>
          </a:p>
        </p:txBody>
      </p:sp>
      <p:sp>
        <p:nvSpPr>
          <p:cNvPr id="22" name="Rectangle 21"/>
          <p:cNvSpPr/>
          <p:nvPr/>
        </p:nvSpPr>
        <p:spPr>
          <a:xfrm>
            <a:off x="7084855" y="5011864"/>
            <a:ext cx="2059146" cy="688843"/>
          </a:xfrm>
          <a:prstGeom prst="rect">
            <a:avLst/>
          </a:prstGeom>
        </p:spPr>
        <p:txBody>
          <a:bodyPr wrap="square">
            <a:spAutoFit/>
          </a:bodyPr>
          <a:lstStyle/>
          <a:p>
            <a:r>
              <a:rPr lang="en-GB" sz="1292" dirty="0"/>
              <a:t>Avoid contact with animals, their excretions or</a:t>
            </a:r>
            <a:r>
              <a:rPr lang="pl-PL" sz="1292" dirty="0"/>
              <a:t> </a:t>
            </a:r>
            <a:r>
              <a:rPr lang="en-GB" sz="1292" dirty="0"/>
              <a:t>droppings</a:t>
            </a:r>
            <a:r>
              <a:rPr lang="pl-PL" sz="1292" dirty="0"/>
              <a:t>.</a:t>
            </a:r>
            <a:endParaRPr lang="en-GB" sz="1015" dirty="0"/>
          </a:p>
        </p:txBody>
      </p:sp>
      <p:sp>
        <p:nvSpPr>
          <p:cNvPr id="23" name="Content Placeholder 2"/>
          <p:cNvSpPr txBox="1">
            <a:spLocks/>
          </p:cNvSpPr>
          <p:nvPr/>
        </p:nvSpPr>
        <p:spPr>
          <a:xfrm>
            <a:off x="198801" y="2142044"/>
            <a:ext cx="2442368" cy="3668706"/>
          </a:xfrm>
          <a:prstGeom prst="rect">
            <a:avLst/>
          </a:prstGeom>
        </p:spPr>
        <p:txBody>
          <a:bodyPr vert="horz" lIns="84406" tIns="42203" rIns="84406" bIns="42203" rtlCol="0">
            <a:normAutofit fontScale="6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215" b="1" dirty="0">
                <a:solidFill>
                  <a:schemeClr val="bg1"/>
                </a:solidFill>
              </a:rPr>
              <a:t>What is the novel Coronavirus? </a:t>
            </a:r>
          </a:p>
          <a:p>
            <a:pPr algn="l"/>
            <a:r>
              <a:rPr lang="en-GB" sz="2215" dirty="0">
                <a:solidFill>
                  <a:schemeClr val="bg1"/>
                </a:solidFill>
              </a:rPr>
              <a:t>An outbreak of a new coronavirus is currently ongoing in China. The virus can cause symptoms such as cough, fever and shortness of breath. In a limited number of cases it has led to more severe infections, even death.</a:t>
            </a:r>
            <a:endParaRPr lang="en-GB" sz="2215" strike="sngStrike" dirty="0">
              <a:solidFill>
                <a:schemeClr val="bg1"/>
              </a:solidFill>
            </a:endParaRPr>
          </a:p>
          <a:p>
            <a:pPr algn="l"/>
            <a:endParaRPr lang="en-GB" sz="2215" dirty="0">
              <a:solidFill>
                <a:schemeClr val="bg1"/>
              </a:solidFill>
            </a:endParaRPr>
          </a:p>
          <a:p>
            <a:pPr algn="l"/>
            <a:r>
              <a:rPr lang="en-GB" sz="2215" b="1" dirty="0">
                <a:solidFill>
                  <a:schemeClr val="bg1"/>
                </a:solidFill>
              </a:rPr>
              <a:t>How does the virus spread? </a:t>
            </a:r>
          </a:p>
          <a:p>
            <a:pPr algn="l"/>
            <a:r>
              <a:rPr lang="en-GB" sz="2215" dirty="0">
                <a:solidFill>
                  <a:schemeClr val="bg1"/>
                </a:solidFill>
              </a:rPr>
              <a:t>You can get the infection through close  contact with </a:t>
            </a:r>
            <a:r>
              <a:rPr lang="pl-PL" sz="2215" dirty="0">
                <a:solidFill>
                  <a:schemeClr val="bg1"/>
                </a:solidFill>
              </a:rPr>
              <a:t>a </a:t>
            </a:r>
            <a:r>
              <a:rPr lang="en-GB" sz="2215" dirty="0">
                <a:solidFill>
                  <a:schemeClr val="bg1"/>
                </a:solidFill>
              </a:rPr>
              <a:t>person who has symptoms from the virus (mostly cough).</a:t>
            </a:r>
            <a:endParaRPr lang="en-GB" sz="1292" dirty="0">
              <a:solidFill>
                <a:schemeClr val="bg1"/>
              </a:solidFill>
            </a:endParaRPr>
          </a:p>
        </p:txBody>
      </p:sp>
      <p:grpSp>
        <p:nvGrpSpPr>
          <p:cNvPr id="40" name="Group 39"/>
          <p:cNvGrpSpPr/>
          <p:nvPr/>
        </p:nvGrpSpPr>
        <p:grpSpPr>
          <a:xfrm>
            <a:off x="6426846" y="2813671"/>
            <a:ext cx="551616" cy="551616"/>
            <a:chOff x="6962417" y="1828207"/>
            <a:chExt cx="597584" cy="597584"/>
          </a:xfrm>
        </p:grpSpPr>
        <p:pic>
          <p:nvPicPr>
            <p:cNvPr id="24" name="Picture 2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2417" y="1828207"/>
              <a:ext cx="597584" cy="597584"/>
            </a:xfrm>
            <a:prstGeom prst="rect">
              <a:avLst/>
            </a:prstGeom>
          </p:spPr>
        </p:pic>
        <p:cxnSp>
          <p:nvCxnSpPr>
            <p:cNvPr id="25" name="Straight Connector 24"/>
            <p:cNvCxnSpPr/>
            <p:nvPr/>
          </p:nvCxnSpPr>
          <p:spPr>
            <a:xfrm flipH="1">
              <a:off x="6975566" y="1828207"/>
              <a:ext cx="571285" cy="571285"/>
            </a:xfrm>
            <a:prstGeom prst="line">
              <a:avLst/>
            </a:prstGeom>
            <a:ln w="28575">
              <a:solidFill>
                <a:srgbClr val="C00000"/>
              </a:solidFill>
            </a:ln>
          </p:spPr>
          <p:style>
            <a:lnRef idx="1">
              <a:schemeClr val="dk1"/>
            </a:lnRef>
            <a:fillRef idx="0">
              <a:schemeClr val="dk1"/>
            </a:fillRef>
            <a:effectRef idx="0">
              <a:schemeClr val="dk1"/>
            </a:effectRef>
            <a:fontRef idx="minor">
              <a:schemeClr val="tx1"/>
            </a:fontRef>
          </p:style>
        </p:cxnSp>
      </p:grpSp>
      <p:grpSp>
        <p:nvGrpSpPr>
          <p:cNvPr id="39" name="Group 38"/>
          <p:cNvGrpSpPr/>
          <p:nvPr/>
        </p:nvGrpSpPr>
        <p:grpSpPr>
          <a:xfrm>
            <a:off x="6438985" y="2024043"/>
            <a:ext cx="539478" cy="539478"/>
            <a:chOff x="6975566" y="2490456"/>
            <a:chExt cx="584435" cy="584435"/>
          </a:xfrm>
        </p:grpSpPr>
        <p:pic>
          <p:nvPicPr>
            <p:cNvPr id="26" name="Picture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5566" y="2490456"/>
              <a:ext cx="584435" cy="584435"/>
            </a:xfrm>
            <a:prstGeom prst="rect">
              <a:avLst/>
            </a:prstGeom>
          </p:spPr>
        </p:pic>
        <p:cxnSp>
          <p:nvCxnSpPr>
            <p:cNvPr id="27" name="Straight Connector 26"/>
            <p:cNvCxnSpPr/>
            <p:nvPr/>
          </p:nvCxnSpPr>
          <p:spPr>
            <a:xfrm flipH="1">
              <a:off x="6975566" y="2497030"/>
              <a:ext cx="571285" cy="571285"/>
            </a:xfrm>
            <a:prstGeom prst="line">
              <a:avLst/>
            </a:prstGeom>
            <a:ln w="28575">
              <a:solidFill>
                <a:srgbClr val="C00000"/>
              </a:solidFill>
            </a:ln>
          </p:spPr>
          <p:style>
            <a:lnRef idx="1">
              <a:schemeClr val="dk1"/>
            </a:lnRef>
            <a:fillRef idx="0">
              <a:schemeClr val="dk1"/>
            </a:fillRef>
            <a:effectRef idx="0">
              <a:schemeClr val="dk1"/>
            </a:effectRef>
            <a:fontRef idx="minor">
              <a:schemeClr val="tx1"/>
            </a:fontRef>
          </p:style>
        </p:cxnSp>
      </p:grpSp>
      <p:pic>
        <p:nvPicPr>
          <p:cNvPr id="28" name="Picture 2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26846" y="3752274"/>
            <a:ext cx="551616" cy="551616"/>
          </a:xfrm>
          <a:prstGeom prst="rect">
            <a:avLst/>
          </a:prstGeom>
        </p:spPr>
      </p:pic>
      <p:pic>
        <p:nvPicPr>
          <p:cNvPr id="33" name="Picture 3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700000">
            <a:off x="3106012" y="1208260"/>
            <a:ext cx="336440" cy="336440"/>
          </a:xfrm>
          <a:prstGeom prst="rect">
            <a:avLst/>
          </a:prstGeom>
        </p:spPr>
      </p:pic>
      <p:cxnSp>
        <p:nvCxnSpPr>
          <p:cNvPr id="34" name="Straight Connector 33"/>
          <p:cNvCxnSpPr/>
          <p:nvPr/>
        </p:nvCxnSpPr>
        <p:spPr>
          <a:xfrm>
            <a:off x="6088684" y="1842488"/>
            <a:ext cx="0" cy="4129279"/>
          </a:xfrm>
          <a:prstGeom prst="line">
            <a:avLst/>
          </a:prstGeom>
          <a:ln>
            <a:solidFill>
              <a:srgbClr val="69AE23"/>
            </a:solidFill>
          </a:ln>
        </p:spPr>
        <p:style>
          <a:lnRef idx="1">
            <a:schemeClr val="accent1"/>
          </a:lnRef>
          <a:fillRef idx="0">
            <a:schemeClr val="accent1"/>
          </a:fillRef>
          <a:effectRef idx="0">
            <a:schemeClr val="accent1"/>
          </a:effectRef>
          <a:fontRef idx="minor">
            <a:schemeClr val="tx1"/>
          </a:fontRef>
        </p:style>
      </p:cxnSp>
      <p:pic>
        <p:nvPicPr>
          <p:cNvPr id="35" name="Picture 3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8068778">
            <a:off x="6158354" y="1233726"/>
            <a:ext cx="336440" cy="336440"/>
          </a:xfrm>
          <a:prstGeom prst="rect">
            <a:avLst/>
          </a:prstGeom>
        </p:spPr>
      </p:pic>
      <p:pic>
        <p:nvPicPr>
          <p:cNvPr id="41" name="Picture 4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65843" y="6013676"/>
            <a:ext cx="519865" cy="519865"/>
          </a:xfrm>
          <a:prstGeom prst="rect">
            <a:avLst/>
          </a:prstGeom>
        </p:spPr>
      </p:pic>
      <p:sp>
        <p:nvSpPr>
          <p:cNvPr id="3" name="TextBox 2"/>
          <p:cNvSpPr txBox="1"/>
          <p:nvPr/>
        </p:nvSpPr>
        <p:spPr>
          <a:xfrm>
            <a:off x="2395742" y="412955"/>
            <a:ext cx="4168723" cy="660437"/>
          </a:xfrm>
          <a:prstGeom prst="rect">
            <a:avLst/>
          </a:prstGeom>
          <a:noFill/>
        </p:spPr>
        <p:txBody>
          <a:bodyPr wrap="square" rtlCol="0">
            <a:spAutoFit/>
          </a:bodyPr>
          <a:lstStyle/>
          <a:p>
            <a:pPr algn="ctr"/>
            <a:r>
              <a:rPr lang="pl-PL" sz="1846" b="1" dirty="0">
                <a:solidFill>
                  <a:srgbClr val="69AE23"/>
                </a:solidFill>
              </a:rPr>
              <a:t>Travel advice</a:t>
            </a:r>
            <a:r>
              <a:rPr lang="en-GB" sz="1846" b="1" dirty="0">
                <a:solidFill>
                  <a:srgbClr val="69AE23"/>
                </a:solidFill>
              </a:rPr>
              <a:t>: </a:t>
            </a:r>
            <a:r>
              <a:rPr lang="pl-PL" sz="1846" b="1" dirty="0">
                <a:solidFill>
                  <a:srgbClr val="69AE23"/>
                </a:solidFill>
              </a:rPr>
              <a:t>outbreak of</a:t>
            </a:r>
            <a:r>
              <a:rPr lang="en-GB" sz="1846" b="1" dirty="0">
                <a:solidFill>
                  <a:srgbClr val="69AE23"/>
                </a:solidFill>
              </a:rPr>
              <a:t> </a:t>
            </a:r>
          </a:p>
          <a:p>
            <a:pPr algn="ctr"/>
            <a:r>
              <a:rPr lang="pl-PL" sz="1846" b="1" dirty="0">
                <a:solidFill>
                  <a:srgbClr val="69AE23"/>
                </a:solidFill>
              </a:rPr>
              <a:t>a novel coronavirus 2019-nCoV</a:t>
            </a:r>
            <a:endParaRPr lang="en-GB" sz="1846" b="1" dirty="0">
              <a:solidFill>
                <a:srgbClr val="69AE23"/>
              </a:solidFill>
            </a:endParaRPr>
          </a:p>
        </p:txBody>
      </p:sp>
      <p:grpSp>
        <p:nvGrpSpPr>
          <p:cNvPr id="2" name="Group 1"/>
          <p:cNvGrpSpPr/>
          <p:nvPr/>
        </p:nvGrpSpPr>
        <p:grpSpPr>
          <a:xfrm>
            <a:off x="6438985" y="5039619"/>
            <a:ext cx="539478" cy="538365"/>
            <a:chOff x="6975566" y="5173837"/>
            <a:chExt cx="584435" cy="583229"/>
          </a:xfrm>
        </p:grpSpPr>
        <p:pic>
          <p:nvPicPr>
            <p:cNvPr id="31" name="Picture 3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75566" y="5185781"/>
              <a:ext cx="571285" cy="571285"/>
            </a:xfrm>
            <a:prstGeom prst="rect">
              <a:avLst/>
            </a:prstGeom>
          </p:spPr>
        </p:pic>
        <p:cxnSp>
          <p:nvCxnSpPr>
            <p:cNvPr id="37" name="Straight Connector 36"/>
            <p:cNvCxnSpPr/>
            <p:nvPr/>
          </p:nvCxnSpPr>
          <p:spPr>
            <a:xfrm flipH="1">
              <a:off x="6988716" y="5173837"/>
              <a:ext cx="571285" cy="571285"/>
            </a:xfrm>
            <a:prstGeom prst="line">
              <a:avLst/>
            </a:prstGeom>
            <a:ln w="28575">
              <a:solidFill>
                <a:srgbClr val="C00000"/>
              </a:solidFill>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2399607894"/>
      </p:ext>
    </p:extLst>
  </p:cSld>
  <p:clrMapOvr>
    <a:masterClrMapping/>
  </p:clrMapOvr>
</p:sld>
</file>

<file path=ppt/theme/theme1.xml><?xml version="1.0" encoding="utf-8"?>
<a:theme xmlns:a="http://schemas.openxmlformats.org/drawingml/2006/main" name="Red blood cells-closeup-DN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1096CC707031408CD9FF9F286BB83A" ma:contentTypeVersion="1" ma:contentTypeDescription="Create a new document." ma:contentTypeScope="" ma:versionID="86c8869a9d9a84e7005a5d293027d473">
  <xsd:schema xmlns:xsd="http://www.w3.org/2001/XMLSchema" xmlns:p="http://schemas.microsoft.com/office/2006/metadata/properties" xmlns:ns2="3dad766c-9e36-455d-8d7c-234eca89fec7" targetNamespace="http://schemas.microsoft.com/office/2006/metadata/properties" ma:root="true" ma:fieldsID="111b1d09fd174d8180c4ea5adcf5fafb" ns2:_="">
    <xsd:import namespace="3dad766c-9e36-455d-8d7c-234eca89fec7"/>
    <xsd:element name="properties">
      <xsd:complexType>
        <xsd:sequence>
          <xsd:element name="documentManagement">
            <xsd:complexType>
              <xsd:all>
                <xsd:element ref="ns2:Resource_x0020_Type" minOccurs="0"/>
              </xsd:all>
            </xsd:complexType>
          </xsd:element>
        </xsd:sequence>
      </xsd:complexType>
    </xsd:element>
  </xsd:schema>
  <xsd:schema xmlns:xsd="http://www.w3.org/2001/XMLSchema" xmlns:dms="http://schemas.microsoft.com/office/2006/documentManagement/types" targetNamespace="3dad766c-9e36-455d-8d7c-234eca89fec7" elementFormDefault="qualified">
    <xsd:import namespace="http://schemas.microsoft.com/office/2006/documentManagement/types"/>
    <xsd:element name="Resource_x0020_Type" ma:index="8" nillable="true" ma:displayName="Resource Type" ma:default="" ma:internalName="Resource_x0020_Type" ma:requiredMultiChoice="true">
      <xsd:complexType>
        <xsd:complexContent>
          <xsd:extension base="dms:MultiChoiceFillIn">
            <xsd:sequence>
              <xsd:element name="Value" maxOccurs="unbounded" minOccurs="0" nillable="true">
                <xsd:simpleType>
                  <xsd:union memberTypes="dms:Text">
                    <xsd:simpleType>
                      <xsd:restriction base="dms:Choice">
                        <xsd:enumeration value="Academic"/>
                        <xsd:enumeration value="AP"/>
                        <xsd:enumeration value="Pre AP"/>
                        <xsd:enumeration value="Parent Resource"/>
                        <xsd:enumeration value="Student Resource"/>
                        <xsd:enumeration value="Publications"/>
                        <xsd:enumeration value="Homework"/>
                        <xsd:enumeration value="Other"/>
                      </xsd:restriction>
                    </xsd:simpleType>
                  </xsd:un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Resource_x0020_Type xmlns="3dad766c-9e36-455d-8d7c-234eca89fec7">
      <Value>Academic</Value>
      <Value>Student Resource</Value>
    </Resource_x0020_Typ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2279C43-E0D2-4CF0-B4BF-728B4F2089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ad766c-9e36-455d-8d7c-234eca89fec7"/>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E51A2FBB-372A-455D-805E-1CB8F4013EAD}">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3dad766c-9e36-455d-8d7c-234eca89fec7"/>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93D52D04-489F-44F8-90A7-77179241B3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888</TotalTime>
  <Words>1976</Words>
  <Application>Microsoft Office PowerPoint</Application>
  <PresentationFormat>On-screen Show (4:3)</PresentationFormat>
  <Paragraphs>172</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Aharoni</vt:lpstr>
      <vt:lpstr>Arial</vt:lpstr>
      <vt:lpstr>Calibri</vt:lpstr>
      <vt:lpstr>Tahoma</vt:lpstr>
      <vt:lpstr>Times New Roman</vt:lpstr>
      <vt:lpstr>Red blood cells-closeup-DNA</vt:lpstr>
      <vt:lpstr>PowerPoint Presentation</vt:lpstr>
      <vt:lpstr>Key Definitions </vt:lpstr>
      <vt:lpstr>DNA</vt:lpstr>
      <vt:lpstr>RNA</vt:lpstr>
      <vt:lpstr>PowerPoint Presentation</vt:lpstr>
      <vt:lpstr>RNA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flu spreads</vt:lpstr>
      <vt:lpstr>When Flu Spreads</vt:lpstr>
      <vt:lpstr>Period of Contagiousness</vt:lpstr>
      <vt:lpstr>Always serious </vt:lpstr>
      <vt:lpstr>What are the symptoms ?</vt:lpstr>
      <vt:lpstr>Coronavirus flu, or to give it its medical name, 2019-nCoV. COVID19</vt:lpstr>
      <vt:lpstr>What is Covid 19  </vt:lpstr>
      <vt:lpstr>How is coronavirus spread?</vt:lpstr>
      <vt:lpstr>How to avoid catching and spreading it!</vt:lpstr>
      <vt:lpstr>Who is most at risk ? </vt:lpstr>
      <vt:lpstr>What about people over 65?</vt:lpstr>
      <vt:lpstr>PowerPoint Presentation</vt:lpstr>
    </vt:vector>
  </TitlesOfParts>
  <Company>Katy ISD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Virus PowerPoint</dc:title>
  <dc:creator>D0803679</dc:creator>
  <cp:lastModifiedBy>Felicity Page</cp:lastModifiedBy>
  <cp:revision>81</cp:revision>
  <dcterms:created xsi:type="dcterms:W3CDTF">2009-01-15T23:49:33Z</dcterms:created>
  <dcterms:modified xsi:type="dcterms:W3CDTF">2020-02-26T11:05:23Z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TC300024511033</vt:lpwstr>
  </property>
  <property fmtid="{D5CDD505-2E9C-101B-9397-08002B2CF9AE}" pid="3" name="ContentTypeId">
    <vt:lpwstr>0x010100AF1096CC707031408CD9FF9F286BB83A</vt:lpwstr>
  </property>
</Properties>
</file>