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6" r:id="rId10"/>
    <p:sldId id="268" r:id="rId11"/>
    <p:sldId id="267" r:id="rId12"/>
    <p:sldId id="269" r:id="rId13"/>
    <p:sldId id="272" r:id="rId14"/>
    <p:sldId id="270" r:id="rId15"/>
    <p:sldId id="273" r:id="rId16"/>
    <p:sldId id="274" r:id="rId17"/>
    <p:sldId id="275" r:id="rId18"/>
    <p:sldId id="276" r:id="rId19"/>
    <p:sldId id="271" r:id="rId20"/>
    <p:sldId id="265"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7FDE"/>
    <a:srgbClr val="FF5050"/>
    <a:srgbClr val="619428"/>
    <a:srgbClr val="6EA82E"/>
    <a:srgbClr val="FFFF66"/>
    <a:srgbClr val="FF9933"/>
    <a:srgbClr val="CC99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5" d="100"/>
          <a:sy n="115" d="100"/>
        </p:scale>
        <p:origin x="153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7901343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44173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9289345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8967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54816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24380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98706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59301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95812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86453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24394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1377696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Roman History and Literature</a:t>
            </a:r>
            <a:endParaRPr lang="en-GB" dirty="0">
              <a:solidFill>
                <a:schemeClr val="bg1"/>
              </a:solidFill>
            </a:endParaRPr>
          </a:p>
        </p:txBody>
      </p:sp>
      <p:sp>
        <p:nvSpPr>
          <p:cNvPr id="3" name="Subtitle 2"/>
          <p:cNvSpPr>
            <a:spLocks noGrp="1"/>
          </p:cNvSpPr>
          <p:nvPr>
            <p:ph type="subTitle" idx="1"/>
          </p:nvPr>
        </p:nvSpPr>
        <p:spPr>
          <a:xfrm>
            <a:off x="1381944" y="5874562"/>
            <a:ext cx="6400800" cy="773088"/>
          </a:xfrm>
        </p:spPr>
        <p:txBody>
          <a:bodyPr>
            <a:normAutofit/>
          </a:bodyPr>
          <a:lstStyle/>
          <a:p>
            <a:r>
              <a:rPr lang="en-GB" sz="3200" b="1" dirty="0" smtClean="0">
                <a:solidFill>
                  <a:schemeClr val="bg1"/>
                </a:solidFill>
              </a:rPr>
              <a:t>HPAH4009</a:t>
            </a:r>
          </a:p>
        </p:txBody>
      </p:sp>
      <p:sp>
        <p:nvSpPr>
          <p:cNvPr id="4" name="Subtitle 2"/>
          <p:cNvSpPr txBox="1">
            <a:spLocks/>
          </p:cNvSpPr>
          <p:nvPr/>
        </p:nvSpPr>
        <p:spPr>
          <a:xfrm>
            <a:off x="323528" y="2892265"/>
            <a:ext cx="8496944" cy="1944216"/>
          </a:xfrm>
          <a:prstGeom prst="rect">
            <a:avLst/>
          </a:prstGeom>
        </p:spPr>
        <p:txBody>
          <a:bodyPr vert="horz">
            <a:normAutofit fontScale="62500" lnSpcReduction="20000"/>
          </a:bodyPr>
          <a:lstStyle/>
          <a:p>
            <a:pPr algn="ctr">
              <a:spcBef>
                <a:spcPct val="20000"/>
              </a:spcBef>
              <a:buClr>
                <a:prstClr val="white">
                  <a:shade val="95000"/>
                </a:prstClr>
              </a:buClr>
              <a:buSzPct val="65000"/>
              <a:defRPr/>
            </a:pPr>
            <a:r>
              <a:rPr lang="en-GB" sz="4600" dirty="0">
                <a:solidFill>
                  <a:prstClr val="black"/>
                </a:solidFill>
              </a:rPr>
              <a:t>Session one – part </a:t>
            </a:r>
            <a:r>
              <a:rPr lang="en-GB" sz="4600" dirty="0" smtClean="0">
                <a:solidFill>
                  <a:prstClr val="black"/>
                </a:solidFill>
              </a:rPr>
              <a:t>2 </a:t>
            </a:r>
            <a:endParaRPr lang="en-GB" sz="4600" dirty="0">
              <a:solidFill>
                <a:prstClr val="black"/>
              </a:solidFill>
            </a:endParaRPr>
          </a:p>
          <a:p>
            <a:pPr algn="ctr">
              <a:spcBef>
                <a:spcPct val="20000"/>
              </a:spcBef>
              <a:buClr>
                <a:prstClr val="white">
                  <a:shade val="95000"/>
                </a:prstClr>
              </a:buClr>
              <a:buSzPct val="65000"/>
              <a:defRPr/>
            </a:pPr>
            <a:r>
              <a:rPr lang="en-GB" sz="4600" dirty="0" smtClean="0">
                <a:solidFill>
                  <a:prstClr val="black"/>
                </a:solidFill>
              </a:rPr>
              <a:t>Origins of Rome </a:t>
            </a:r>
            <a:endParaRPr lang="en-GB" sz="4600" dirty="0">
              <a:solidFill>
                <a:prstClr val="black"/>
              </a:solidFill>
            </a:endParaRPr>
          </a:p>
          <a:p>
            <a:pPr algn="ctr">
              <a:spcBef>
                <a:spcPct val="20000"/>
              </a:spcBef>
              <a:buClr>
                <a:prstClr val="white">
                  <a:shade val="95000"/>
                </a:prstClr>
              </a:buClr>
              <a:buSzPct val="65000"/>
              <a:defRPr/>
            </a:pP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3188850" y="3854567"/>
            <a:ext cx="2786988" cy="1963827"/>
          </a:xfrm>
          <a:prstGeom prst="rect">
            <a:avLst/>
          </a:prstGeom>
        </p:spPr>
      </p:pic>
    </p:spTree>
    <p:extLst>
      <p:ext uri="{BB962C8B-B14F-4D97-AF65-F5344CB8AC3E}">
        <p14:creationId xmlns:p14="http://schemas.microsoft.com/office/powerpoint/2010/main" val="17737141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22713"/>
          </a:xfrm>
        </p:spPr>
        <p:txBody>
          <a:bodyPr/>
          <a:lstStyle/>
          <a:p>
            <a:r>
              <a:rPr lang="en-GB" dirty="0" smtClean="0">
                <a:solidFill>
                  <a:schemeClr val="bg1"/>
                </a:solidFill>
              </a:rPr>
              <a:t>Our Sources (1)</a:t>
            </a:r>
            <a:endParaRPr lang="en-GB" dirty="0">
              <a:solidFill>
                <a:schemeClr val="bg1"/>
              </a:solidFill>
            </a:endParaRPr>
          </a:p>
        </p:txBody>
      </p:sp>
      <p:sp>
        <p:nvSpPr>
          <p:cNvPr id="4" name="Content Placeholder 3"/>
          <p:cNvSpPr>
            <a:spLocks noGrp="1"/>
          </p:cNvSpPr>
          <p:nvPr>
            <p:ph sz="half" idx="1"/>
          </p:nvPr>
        </p:nvSpPr>
        <p:spPr>
          <a:xfrm>
            <a:off x="0" y="1097281"/>
            <a:ext cx="4397433" cy="5760719"/>
          </a:xfrm>
        </p:spPr>
        <p:txBody>
          <a:bodyPr>
            <a:normAutofit fontScale="92500" lnSpcReduction="10000"/>
          </a:bodyPr>
          <a:lstStyle/>
          <a:p>
            <a:r>
              <a:rPr lang="en-GB" dirty="0" smtClean="0">
                <a:solidFill>
                  <a:schemeClr val="bg1"/>
                </a:solidFill>
              </a:rPr>
              <a:t>Literary accounts from first century BC or later (i.e. several centuries later).</a:t>
            </a:r>
          </a:p>
          <a:p>
            <a:pPr lvl="1"/>
            <a:r>
              <a:rPr lang="en-GB" dirty="0" smtClean="0">
                <a:solidFill>
                  <a:schemeClr val="bg1"/>
                </a:solidFill>
              </a:rPr>
              <a:t>Potential influence of earlier Greek accounts about the Archaic period. </a:t>
            </a:r>
          </a:p>
          <a:p>
            <a:endParaRPr lang="en-GB" sz="500" dirty="0">
              <a:solidFill>
                <a:schemeClr val="bg1"/>
              </a:solidFill>
            </a:endParaRPr>
          </a:p>
          <a:p>
            <a:r>
              <a:rPr lang="en-GB" dirty="0" smtClean="0">
                <a:solidFill>
                  <a:schemeClr val="bg1"/>
                </a:solidFill>
              </a:rPr>
              <a:t>Mixture of historical (Livy; Dionysius), biographical (Plutarch), and Antiquarian sources.</a:t>
            </a:r>
          </a:p>
          <a:p>
            <a:pPr lvl="1"/>
            <a:r>
              <a:rPr lang="en-GB" dirty="0">
                <a:solidFill>
                  <a:schemeClr val="bg1"/>
                </a:solidFill>
              </a:rPr>
              <a:t>antiquarian sources - those that study the history of the Latin language and meaning of words – this often meant studying earlier documents</a:t>
            </a:r>
            <a:r>
              <a:rPr lang="en-GB" dirty="0" smtClean="0">
                <a:solidFill>
                  <a:schemeClr val="bg1"/>
                </a:solidFill>
              </a:rPr>
              <a:t>.</a:t>
            </a:r>
          </a:p>
          <a:p>
            <a:pPr lvl="1"/>
            <a:endParaRPr lang="en-GB" dirty="0">
              <a:solidFill>
                <a:schemeClr val="bg1"/>
              </a:solidFill>
            </a:endParaRPr>
          </a:p>
        </p:txBody>
      </p:sp>
      <p:sp>
        <p:nvSpPr>
          <p:cNvPr id="5" name="Content Placeholder 4"/>
          <p:cNvSpPr>
            <a:spLocks noGrp="1"/>
          </p:cNvSpPr>
          <p:nvPr>
            <p:ph sz="half" idx="2"/>
          </p:nvPr>
        </p:nvSpPr>
        <p:spPr>
          <a:xfrm>
            <a:off x="4455622" y="1097281"/>
            <a:ext cx="4613564" cy="5669279"/>
          </a:xfrm>
          <a:solidFill>
            <a:srgbClr val="FFC000"/>
          </a:solidFill>
        </p:spPr>
        <p:txBody>
          <a:bodyPr>
            <a:noAutofit/>
          </a:bodyPr>
          <a:lstStyle/>
          <a:p>
            <a:pPr marL="0" indent="0">
              <a:buNone/>
            </a:pPr>
            <a:r>
              <a:rPr lang="en-GB" sz="2300" dirty="0" smtClean="0">
                <a:solidFill>
                  <a:schemeClr val="bg1"/>
                </a:solidFill>
              </a:rPr>
              <a:t>“Some information I [Dionysius] received orally from men of the greatest learning, with whom I associated; and the rest I gathered from histories written by the approved Roman authors — </a:t>
            </a:r>
            <a:r>
              <a:rPr lang="en-GB" sz="2300" dirty="0" err="1" smtClean="0">
                <a:solidFill>
                  <a:schemeClr val="bg1"/>
                </a:solidFill>
              </a:rPr>
              <a:t>Porcius</a:t>
            </a:r>
            <a:r>
              <a:rPr lang="en-GB" sz="2300" dirty="0" smtClean="0">
                <a:solidFill>
                  <a:schemeClr val="bg1"/>
                </a:solidFill>
              </a:rPr>
              <a:t> Cato, </a:t>
            </a:r>
            <a:r>
              <a:rPr lang="en-GB" sz="2300" dirty="0" err="1" smtClean="0">
                <a:solidFill>
                  <a:schemeClr val="bg1"/>
                </a:solidFill>
              </a:rPr>
              <a:t>Fabius</a:t>
            </a:r>
            <a:r>
              <a:rPr lang="en-GB" sz="2300" dirty="0" smtClean="0">
                <a:solidFill>
                  <a:schemeClr val="bg1"/>
                </a:solidFill>
              </a:rPr>
              <a:t> Maximus, </a:t>
            </a:r>
            <a:r>
              <a:rPr lang="en-GB" sz="2300" dirty="0" err="1" smtClean="0">
                <a:solidFill>
                  <a:schemeClr val="bg1"/>
                </a:solidFill>
              </a:rPr>
              <a:t>Valerius</a:t>
            </a:r>
            <a:r>
              <a:rPr lang="en-GB" sz="2300" dirty="0" smtClean="0">
                <a:solidFill>
                  <a:schemeClr val="bg1"/>
                </a:solidFill>
              </a:rPr>
              <a:t> </a:t>
            </a:r>
            <a:r>
              <a:rPr lang="en-GB" sz="2300" dirty="0" err="1" smtClean="0">
                <a:solidFill>
                  <a:schemeClr val="bg1"/>
                </a:solidFill>
              </a:rPr>
              <a:t>Antias</a:t>
            </a:r>
            <a:r>
              <a:rPr lang="en-GB" sz="2300" dirty="0" smtClean="0">
                <a:solidFill>
                  <a:schemeClr val="bg1"/>
                </a:solidFill>
              </a:rPr>
              <a:t>, </a:t>
            </a:r>
            <a:r>
              <a:rPr lang="en-GB" sz="2300" dirty="0" err="1" smtClean="0">
                <a:solidFill>
                  <a:schemeClr val="bg1"/>
                </a:solidFill>
              </a:rPr>
              <a:t>Licinius</a:t>
            </a:r>
            <a:r>
              <a:rPr lang="en-GB" sz="2300" dirty="0" smtClean="0">
                <a:solidFill>
                  <a:schemeClr val="bg1"/>
                </a:solidFill>
              </a:rPr>
              <a:t> </a:t>
            </a:r>
            <a:r>
              <a:rPr lang="en-GB" sz="2300" dirty="0" err="1" smtClean="0">
                <a:solidFill>
                  <a:schemeClr val="bg1"/>
                </a:solidFill>
              </a:rPr>
              <a:t>Macer</a:t>
            </a:r>
            <a:r>
              <a:rPr lang="en-GB" sz="2300" dirty="0" smtClean="0">
                <a:solidFill>
                  <a:schemeClr val="bg1"/>
                </a:solidFill>
              </a:rPr>
              <a:t>, the </a:t>
            </a:r>
            <a:r>
              <a:rPr lang="en-GB" sz="2300" dirty="0" err="1" smtClean="0">
                <a:solidFill>
                  <a:schemeClr val="bg1"/>
                </a:solidFill>
              </a:rPr>
              <a:t>aelii</a:t>
            </a:r>
            <a:r>
              <a:rPr lang="en-GB" sz="2300" dirty="0" smtClean="0">
                <a:solidFill>
                  <a:schemeClr val="bg1"/>
                </a:solidFill>
              </a:rPr>
              <a:t>, </a:t>
            </a:r>
            <a:r>
              <a:rPr lang="en-GB" sz="2300" dirty="0" err="1" smtClean="0">
                <a:solidFill>
                  <a:schemeClr val="bg1"/>
                </a:solidFill>
              </a:rPr>
              <a:t>Gellii</a:t>
            </a:r>
            <a:r>
              <a:rPr lang="en-GB" sz="2300" dirty="0" smtClean="0">
                <a:solidFill>
                  <a:schemeClr val="bg1"/>
                </a:solidFill>
              </a:rPr>
              <a:t> and </a:t>
            </a:r>
            <a:r>
              <a:rPr lang="en-GB" sz="2300" dirty="0" err="1" smtClean="0">
                <a:solidFill>
                  <a:schemeClr val="bg1"/>
                </a:solidFill>
              </a:rPr>
              <a:t>Calpurnii</a:t>
            </a:r>
            <a:r>
              <a:rPr lang="en-GB" sz="2300" dirty="0" smtClean="0">
                <a:solidFill>
                  <a:schemeClr val="bg1"/>
                </a:solidFill>
              </a:rPr>
              <a:t>, </a:t>
            </a:r>
            <a:r>
              <a:rPr lang="en-GB" sz="2300" dirty="0" smtClean="0">
                <a:solidFill>
                  <a:schemeClr val="bg1"/>
                </a:solidFill>
              </a:rPr>
              <a:t>and many others of note; with these works, which are like the Greek annalistic accounts, as a basis, I set about the writing of my history.” – </a:t>
            </a:r>
            <a:r>
              <a:rPr lang="en-GB" sz="2300" b="1" dirty="0" smtClean="0">
                <a:solidFill>
                  <a:schemeClr val="bg1"/>
                </a:solidFill>
              </a:rPr>
              <a:t>Dionysius of </a:t>
            </a:r>
            <a:r>
              <a:rPr lang="en-GB" sz="2300" b="1" dirty="0">
                <a:solidFill>
                  <a:schemeClr val="bg1"/>
                </a:solidFill>
              </a:rPr>
              <a:t>Halicarnassus </a:t>
            </a:r>
            <a:r>
              <a:rPr lang="en-GB" sz="2300" b="1" i="1" dirty="0" smtClean="0">
                <a:solidFill>
                  <a:schemeClr val="bg1"/>
                </a:solidFill>
              </a:rPr>
              <a:t>Roman Antiquities</a:t>
            </a:r>
            <a:r>
              <a:rPr lang="en-GB" sz="2300" b="1" dirty="0" smtClean="0">
                <a:solidFill>
                  <a:schemeClr val="bg1"/>
                </a:solidFill>
              </a:rPr>
              <a:t> 1.7.</a:t>
            </a:r>
            <a:endParaRPr lang="en-GB" sz="2300" b="1" dirty="0">
              <a:solidFill>
                <a:schemeClr val="bg1"/>
              </a:solidFill>
            </a:endParaRPr>
          </a:p>
        </p:txBody>
      </p:sp>
    </p:spTree>
    <p:extLst>
      <p:ext uri="{BB962C8B-B14F-4D97-AF65-F5344CB8AC3E}">
        <p14:creationId xmlns:p14="http://schemas.microsoft.com/office/powerpoint/2010/main" val="11710204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Our </a:t>
            </a:r>
            <a:r>
              <a:rPr lang="en-GB" dirty="0" smtClean="0">
                <a:solidFill>
                  <a:schemeClr val="bg1"/>
                </a:solidFill>
              </a:rPr>
              <a:t>Sources (2)</a:t>
            </a:r>
            <a:endParaRPr lang="en-GB" dirty="0"/>
          </a:p>
        </p:txBody>
      </p:sp>
      <p:sp>
        <p:nvSpPr>
          <p:cNvPr id="3" name="Content Placeholder 2"/>
          <p:cNvSpPr>
            <a:spLocks noGrp="1"/>
          </p:cNvSpPr>
          <p:nvPr>
            <p:ph idx="1"/>
          </p:nvPr>
        </p:nvSpPr>
        <p:spPr>
          <a:xfrm>
            <a:off x="0" y="1600200"/>
            <a:ext cx="6201295" cy="5257800"/>
          </a:xfrm>
        </p:spPr>
        <p:txBody>
          <a:bodyPr>
            <a:normAutofit fontScale="92500" lnSpcReduction="20000"/>
          </a:bodyPr>
          <a:lstStyle/>
          <a:p>
            <a:r>
              <a:rPr lang="en-GB" dirty="0">
                <a:solidFill>
                  <a:schemeClr val="bg1"/>
                </a:solidFill>
              </a:rPr>
              <a:t>Archaeology:</a:t>
            </a:r>
          </a:p>
          <a:p>
            <a:pPr lvl="1"/>
            <a:r>
              <a:rPr lang="en-GB" dirty="0">
                <a:solidFill>
                  <a:schemeClr val="bg1"/>
                </a:solidFill>
              </a:rPr>
              <a:t>Hill-wash and successive building activities have buried generations of buildings on the same-site.</a:t>
            </a:r>
          </a:p>
          <a:p>
            <a:pPr lvl="1"/>
            <a:r>
              <a:rPr lang="en-GB" dirty="0">
                <a:solidFill>
                  <a:schemeClr val="bg1"/>
                </a:solidFill>
              </a:rPr>
              <a:t>Large scale engineering projects in the Imperial period often modified the shape of the city, with flattening hill-tops and terracing to create building space. Consequently earlier structures acted as </a:t>
            </a:r>
            <a:r>
              <a:rPr lang="en-GB" dirty="0" err="1">
                <a:solidFill>
                  <a:schemeClr val="bg1"/>
                </a:solidFill>
              </a:rPr>
              <a:t>revetting</a:t>
            </a:r>
            <a:r>
              <a:rPr lang="en-GB" dirty="0">
                <a:solidFill>
                  <a:schemeClr val="bg1"/>
                </a:solidFill>
              </a:rPr>
              <a:t> and were partially preserved</a:t>
            </a:r>
            <a:r>
              <a:rPr lang="en-GB" dirty="0" smtClean="0">
                <a:solidFill>
                  <a:schemeClr val="bg1"/>
                </a:solidFill>
              </a:rPr>
              <a:t>.</a:t>
            </a:r>
          </a:p>
          <a:p>
            <a:pPr lvl="1"/>
            <a:r>
              <a:rPr lang="en-GB" dirty="0">
                <a:solidFill>
                  <a:schemeClr val="bg1"/>
                </a:solidFill>
              </a:rPr>
              <a:t>Fluvial deposits and building activity creating an ‘underground’ Rome. Some deliberate underground structures, e.g. catacombs. </a:t>
            </a:r>
          </a:p>
          <a:p>
            <a:pPr lvl="1"/>
            <a:r>
              <a:rPr lang="en-GB" dirty="0" smtClean="0">
                <a:solidFill>
                  <a:schemeClr val="bg1"/>
                </a:solidFill>
              </a:rPr>
              <a:t>However</a:t>
            </a:r>
            <a:r>
              <a:rPr lang="en-GB" dirty="0">
                <a:solidFill>
                  <a:schemeClr val="bg1"/>
                </a:solidFill>
              </a:rPr>
              <a:t>, rebuilding and continuous urban occupation restrict areas that can be </a:t>
            </a:r>
            <a:r>
              <a:rPr lang="en-GB" dirty="0" smtClean="0">
                <a:solidFill>
                  <a:schemeClr val="bg1"/>
                </a:solidFill>
              </a:rPr>
              <a:t>excavated.</a:t>
            </a:r>
            <a:endParaRPr lang="en-GB" dirty="0">
              <a:solidFill>
                <a:schemeClr val="bg1"/>
              </a:solidFill>
            </a:endParaRPr>
          </a:p>
        </p:txBody>
      </p:sp>
      <p:pic>
        <p:nvPicPr>
          <p:cNvPr id="5" name="Picture 4"/>
          <p:cNvPicPr>
            <a:picLocks noChangeAspect="1"/>
          </p:cNvPicPr>
          <p:nvPr/>
        </p:nvPicPr>
        <p:blipFill>
          <a:blip r:embed="rId2"/>
          <a:stretch>
            <a:fillRect/>
          </a:stretch>
        </p:blipFill>
        <p:spPr>
          <a:xfrm>
            <a:off x="6201295" y="1973178"/>
            <a:ext cx="2789705" cy="1852864"/>
          </a:xfrm>
          <a:prstGeom prst="rect">
            <a:avLst/>
          </a:prstGeom>
        </p:spPr>
      </p:pic>
      <p:sp>
        <p:nvSpPr>
          <p:cNvPr id="6" name="Content Placeholder 2"/>
          <p:cNvSpPr txBox="1">
            <a:spLocks/>
          </p:cNvSpPr>
          <p:nvPr/>
        </p:nvSpPr>
        <p:spPr>
          <a:xfrm>
            <a:off x="6201295" y="3826042"/>
            <a:ext cx="2789705" cy="428897"/>
          </a:xfrm>
          <a:prstGeom prst="rect">
            <a:avLst/>
          </a:prstGeom>
          <a:solidFill>
            <a:srgbClr val="92D050"/>
          </a:solidFill>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200" dirty="0" smtClean="0">
                <a:solidFill>
                  <a:schemeClr val="bg1"/>
                </a:solidFill>
              </a:rPr>
              <a:t>Excavations during the construction of the Sofia metro.</a:t>
            </a:r>
            <a:endParaRPr lang="en-GB" sz="1200" dirty="0">
              <a:solidFill>
                <a:schemeClr val="bg1"/>
              </a:solidFill>
            </a:endParaRPr>
          </a:p>
        </p:txBody>
      </p:sp>
      <p:sp>
        <p:nvSpPr>
          <p:cNvPr id="8" name="Content Placeholder 2"/>
          <p:cNvSpPr txBox="1">
            <a:spLocks/>
          </p:cNvSpPr>
          <p:nvPr/>
        </p:nvSpPr>
        <p:spPr>
          <a:xfrm>
            <a:off x="6201295" y="6284834"/>
            <a:ext cx="2789705" cy="428897"/>
          </a:xfrm>
          <a:prstGeom prst="rect">
            <a:avLst/>
          </a:prstGeom>
          <a:solidFill>
            <a:srgbClr val="92D050"/>
          </a:solidFill>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200" dirty="0" smtClean="0">
                <a:solidFill>
                  <a:schemeClr val="bg1"/>
                </a:solidFill>
              </a:rPr>
              <a:t>Excavations below the Palatine, near the Roman Forum.</a:t>
            </a:r>
            <a:endParaRPr lang="en-GB" sz="1200" dirty="0">
              <a:solidFill>
                <a:schemeClr val="bg1"/>
              </a:solidFill>
            </a:endParaRPr>
          </a:p>
        </p:txBody>
      </p:sp>
      <p:pic>
        <p:nvPicPr>
          <p:cNvPr id="4" name="Picture 3"/>
          <p:cNvPicPr>
            <a:picLocks noChangeAspect="1"/>
          </p:cNvPicPr>
          <p:nvPr/>
        </p:nvPicPr>
        <p:blipFill>
          <a:blip r:embed="rId3"/>
          <a:stretch>
            <a:fillRect/>
          </a:stretch>
        </p:blipFill>
        <p:spPr>
          <a:xfrm>
            <a:off x="6285507" y="4318874"/>
            <a:ext cx="2621280" cy="1965960"/>
          </a:xfrm>
          <a:prstGeom prst="rect">
            <a:avLst/>
          </a:prstGeom>
        </p:spPr>
      </p:pic>
    </p:spTree>
    <p:extLst>
      <p:ext uri="{BB962C8B-B14F-4D97-AF65-F5344CB8AC3E}">
        <p14:creationId xmlns:p14="http://schemas.microsoft.com/office/powerpoint/2010/main" val="32411540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106690"/>
          </a:xfrm>
        </p:spPr>
        <p:txBody>
          <a:bodyPr>
            <a:normAutofit/>
          </a:bodyPr>
          <a:lstStyle/>
          <a:p>
            <a:r>
              <a:rPr lang="en-GB" sz="6000" dirty="0" smtClean="0">
                <a:solidFill>
                  <a:schemeClr val="bg1"/>
                </a:solidFill>
              </a:rPr>
              <a:t>Foundation Myths/History</a:t>
            </a:r>
            <a:endParaRPr lang="en-GB" sz="6000" dirty="0">
              <a:solidFill>
                <a:schemeClr val="bg1"/>
              </a:solidFill>
            </a:endParaRPr>
          </a:p>
        </p:txBody>
      </p:sp>
    </p:spTree>
    <p:extLst>
      <p:ext uri="{BB962C8B-B14F-4D97-AF65-F5344CB8AC3E}">
        <p14:creationId xmlns:p14="http://schemas.microsoft.com/office/powerpoint/2010/main" val="17598081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“Traditional date”</a:t>
            </a:r>
            <a:endParaRPr lang="en-GB" dirty="0">
              <a:solidFill>
                <a:schemeClr val="bg1"/>
              </a:solidFill>
            </a:endParaRPr>
          </a:p>
        </p:txBody>
      </p:sp>
      <p:sp>
        <p:nvSpPr>
          <p:cNvPr id="3" name="Content Placeholder 2"/>
          <p:cNvSpPr>
            <a:spLocks noGrp="1"/>
          </p:cNvSpPr>
          <p:nvPr>
            <p:ph idx="1"/>
          </p:nvPr>
        </p:nvSpPr>
        <p:spPr>
          <a:xfrm>
            <a:off x="180304" y="1600200"/>
            <a:ext cx="8783392" cy="1558343"/>
          </a:xfrm>
        </p:spPr>
        <p:txBody>
          <a:bodyPr/>
          <a:lstStyle/>
          <a:p>
            <a:r>
              <a:rPr lang="en-GB" sz="2600" dirty="0">
                <a:solidFill>
                  <a:schemeClr val="bg1"/>
                </a:solidFill>
              </a:rPr>
              <a:t>21st April </a:t>
            </a:r>
            <a:r>
              <a:rPr lang="en-GB" sz="2600" b="1" dirty="0">
                <a:solidFill>
                  <a:schemeClr val="bg1"/>
                </a:solidFill>
              </a:rPr>
              <a:t>753</a:t>
            </a:r>
            <a:r>
              <a:rPr lang="en-GB" sz="2600" dirty="0">
                <a:solidFill>
                  <a:schemeClr val="bg1"/>
                </a:solidFill>
              </a:rPr>
              <a:t>: Foundation of </a:t>
            </a:r>
            <a:r>
              <a:rPr lang="en-GB" sz="2600" dirty="0" smtClean="0">
                <a:solidFill>
                  <a:schemeClr val="bg1"/>
                </a:solidFill>
              </a:rPr>
              <a:t>Rome: </a:t>
            </a:r>
            <a:r>
              <a:rPr lang="en-GB" sz="2600" dirty="0">
                <a:solidFill>
                  <a:schemeClr val="bg1"/>
                </a:solidFill>
              </a:rPr>
              <a:t>date </a:t>
            </a:r>
            <a:r>
              <a:rPr lang="en-GB" sz="2600" dirty="0" smtClean="0">
                <a:solidFill>
                  <a:schemeClr val="bg1"/>
                </a:solidFill>
              </a:rPr>
              <a:t>“calculated” </a:t>
            </a:r>
            <a:r>
              <a:rPr lang="en-GB" sz="2600" dirty="0">
                <a:solidFill>
                  <a:schemeClr val="bg1"/>
                </a:solidFill>
              </a:rPr>
              <a:t>in Augustan </a:t>
            </a:r>
            <a:r>
              <a:rPr lang="en-GB" sz="2600" dirty="0" smtClean="0">
                <a:solidFill>
                  <a:schemeClr val="bg1"/>
                </a:solidFill>
              </a:rPr>
              <a:t>times – Chronology of Varro (Antiquarian scholar).</a:t>
            </a:r>
          </a:p>
          <a:p>
            <a:endParaRPr lang="en-GB" dirty="0">
              <a:solidFill>
                <a:schemeClr val="bg1"/>
              </a:solidFill>
            </a:endParaRPr>
          </a:p>
          <a:p>
            <a:pPr lvl="1"/>
            <a:endParaRPr lang="en-GB" dirty="0">
              <a:solidFill>
                <a:schemeClr val="bg1"/>
              </a:solidFill>
            </a:endParaRPr>
          </a:p>
          <a:p>
            <a:endParaRPr lang="en-GB" dirty="0"/>
          </a:p>
        </p:txBody>
      </p:sp>
      <p:sp>
        <p:nvSpPr>
          <p:cNvPr id="4" name="Content Placeholder 2"/>
          <p:cNvSpPr txBox="1">
            <a:spLocks/>
          </p:cNvSpPr>
          <p:nvPr/>
        </p:nvSpPr>
        <p:spPr>
          <a:xfrm>
            <a:off x="0" y="2965837"/>
            <a:ext cx="4676775" cy="3892164"/>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600" dirty="0" err="1" smtClean="0">
                <a:solidFill>
                  <a:schemeClr val="bg1"/>
                </a:solidFill>
              </a:rPr>
              <a:t>Fasti</a:t>
            </a:r>
            <a:r>
              <a:rPr lang="en-GB" sz="2600" dirty="0" smtClean="0">
                <a:solidFill>
                  <a:schemeClr val="bg1"/>
                </a:solidFill>
              </a:rPr>
              <a:t> </a:t>
            </a:r>
            <a:r>
              <a:rPr lang="en-GB" sz="2600" dirty="0" err="1" smtClean="0">
                <a:solidFill>
                  <a:schemeClr val="bg1"/>
                </a:solidFill>
              </a:rPr>
              <a:t>Capitolini</a:t>
            </a:r>
            <a:endParaRPr lang="en-GB" sz="2600" dirty="0" smtClean="0">
              <a:solidFill>
                <a:schemeClr val="bg1"/>
              </a:solidFill>
            </a:endParaRPr>
          </a:p>
          <a:p>
            <a:pPr lvl="1"/>
            <a:r>
              <a:rPr lang="en-GB" sz="2100" dirty="0" smtClean="0">
                <a:solidFill>
                  <a:schemeClr val="bg1"/>
                </a:solidFill>
              </a:rPr>
              <a:t>The emperor Augustus set up lists in Rome, including a list of consuls (and other magistrates), a summary of the secular games, and a list of Roman triumphs.</a:t>
            </a:r>
          </a:p>
          <a:p>
            <a:pPr lvl="1"/>
            <a:r>
              <a:rPr lang="en-GB" sz="2100" dirty="0" smtClean="0">
                <a:solidFill>
                  <a:schemeClr val="bg1"/>
                </a:solidFill>
              </a:rPr>
              <a:t>The lists use the chronology of Varro and date up to AD 13. </a:t>
            </a:r>
          </a:p>
          <a:p>
            <a:pPr lvl="1"/>
            <a:endParaRPr lang="en-GB" sz="500" dirty="0">
              <a:solidFill>
                <a:schemeClr val="bg1"/>
              </a:solidFill>
            </a:endParaRPr>
          </a:p>
          <a:p>
            <a:r>
              <a:rPr lang="en-GB" sz="2600" b="1" dirty="0" smtClean="0">
                <a:solidFill>
                  <a:schemeClr val="bg1"/>
                </a:solidFill>
              </a:rPr>
              <a:t>However…</a:t>
            </a:r>
          </a:p>
          <a:p>
            <a:pPr lvl="1"/>
            <a:endParaRPr lang="en-GB" dirty="0" smtClean="0">
              <a:solidFill>
                <a:schemeClr val="bg1"/>
              </a:solidFill>
            </a:endParaRPr>
          </a:p>
          <a:p>
            <a:pPr lvl="1"/>
            <a:endParaRPr lang="en-GB" dirty="0" smtClean="0">
              <a:solidFill>
                <a:schemeClr val="bg1"/>
              </a:solidFill>
            </a:endParaRPr>
          </a:p>
          <a:p>
            <a:endParaRPr lang="en-GB" dirty="0"/>
          </a:p>
        </p:txBody>
      </p:sp>
      <p:pic>
        <p:nvPicPr>
          <p:cNvPr id="5" name="Picture 4"/>
          <p:cNvPicPr>
            <a:picLocks noChangeAspect="1"/>
          </p:cNvPicPr>
          <p:nvPr/>
        </p:nvPicPr>
        <p:blipFill>
          <a:blip r:embed="rId2"/>
          <a:stretch>
            <a:fillRect/>
          </a:stretch>
        </p:blipFill>
        <p:spPr>
          <a:xfrm>
            <a:off x="4770783" y="3447684"/>
            <a:ext cx="4192913" cy="2795275"/>
          </a:xfrm>
          <a:prstGeom prst="rect">
            <a:avLst/>
          </a:prstGeom>
        </p:spPr>
      </p:pic>
      <p:sp>
        <p:nvSpPr>
          <p:cNvPr id="6" name="Content Placeholder 2"/>
          <p:cNvSpPr txBox="1">
            <a:spLocks/>
          </p:cNvSpPr>
          <p:nvPr/>
        </p:nvSpPr>
        <p:spPr>
          <a:xfrm>
            <a:off x="85725" y="1600199"/>
            <a:ext cx="5505450" cy="5143501"/>
          </a:xfrm>
          <a:prstGeom prst="rect">
            <a:avLst/>
          </a:prstGeom>
          <a:solidFill>
            <a:schemeClr val="tx1">
              <a:lumMod val="95000"/>
            </a:schemeClr>
          </a:solidFill>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“As to the last settlement or founding of the city of Rome, or whatever we ought to call it, </a:t>
            </a:r>
            <a:r>
              <a:rPr lang="en-GB" b="1" dirty="0" err="1" smtClean="0">
                <a:solidFill>
                  <a:srgbClr val="FF0000"/>
                </a:solidFill>
              </a:rPr>
              <a:t>Timaeus</a:t>
            </a:r>
            <a:r>
              <a:rPr lang="en-GB" b="1" dirty="0" smtClean="0">
                <a:solidFill>
                  <a:srgbClr val="FF0000"/>
                </a:solidFill>
              </a:rPr>
              <a:t> of Sicily</a:t>
            </a:r>
            <a:r>
              <a:rPr lang="en-GB" dirty="0" smtClean="0">
                <a:solidFill>
                  <a:schemeClr val="bg1"/>
                </a:solidFill>
              </a:rPr>
              <a:t>, following what principle I do not know, </a:t>
            </a:r>
            <a:r>
              <a:rPr lang="en-GB" b="1" dirty="0" smtClean="0">
                <a:solidFill>
                  <a:srgbClr val="FF0000"/>
                </a:solidFill>
              </a:rPr>
              <a:t>places it at the same time as the founding of Carthage, that is, in the thirty-eighth year before the first Olympiad [= ‘813 B.C.’]</a:t>
            </a:r>
            <a:r>
              <a:rPr lang="en-GB" dirty="0" smtClean="0">
                <a:solidFill>
                  <a:schemeClr val="bg1"/>
                </a:solidFill>
              </a:rPr>
              <a:t>; </a:t>
            </a:r>
            <a:r>
              <a:rPr lang="en-GB" b="1" dirty="0" smtClean="0">
                <a:solidFill>
                  <a:schemeClr val="accent2">
                    <a:lumMod val="75000"/>
                  </a:schemeClr>
                </a:solidFill>
              </a:rPr>
              <a:t>Lucius </a:t>
            </a:r>
            <a:r>
              <a:rPr lang="en-GB" b="1" dirty="0" err="1" smtClean="0">
                <a:solidFill>
                  <a:schemeClr val="accent2">
                    <a:lumMod val="75000"/>
                  </a:schemeClr>
                </a:solidFill>
              </a:rPr>
              <a:t>Cincius</a:t>
            </a:r>
            <a:r>
              <a:rPr lang="en-GB" b="1" dirty="0" smtClean="0">
                <a:solidFill>
                  <a:schemeClr val="accent2">
                    <a:lumMod val="75000"/>
                  </a:schemeClr>
                </a:solidFill>
              </a:rPr>
              <a:t> </a:t>
            </a:r>
            <a:r>
              <a:rPr lang="en-GB" b="1" dirty="0" err="1" smtClean="0">
                <a:solidFill>
                  <a:schemeClr val="accent2">
                    <a:lumMod val="75000"/>
                  </a:schemeClr>
                </a:solidFill>
              </a:rPr>
              <a:t>Alimentus</a:t>
            </a:r>
            <a:r>
              <a:rPr lang="en-GB" b="1" dirty="0" smtClean="0">
                <a:solidFill>
                  <a:schemeClr val="accent2">
                    <a:lumMod val="75000"/>
                  </a:schemeClr>
                </a:solidFill>
              </a:rPr>
              <a:t>, a member of the Senate, places it about the fourth year of the twelfth Olympiad [= ‘728 B.C.’]</a:t>
            </a:r>
            <a:r>
              <a:rPr lang="en-GB" dirty="0" smtClean="0">
                <a:solidFill>
                  <a:schemeClr val="bg1"/>
                </a:solidFill>
              </a:rPr>
              <a:t>, and </a:t>
            </a:r>
            <a:r>
              <a:rPr lang="en-GB" b="1" dirty="0" smtClean="0">
                <a:solidFill>
                  <a:schemeClr val="accent3">
                    <a:lumMod val="50000"/>
                  </a:schemeClr>
                </a:solidFill>
              </a:rPr>
              <a:t>Quintus </a:t>
            </a:r>
            <a:r>
              <a:rPr lang="en-GB" b="1" dirty="0" err="1" smtClean="0">
                <a:solidFill>
                  <a:schemeClr val="accent3">
                    <a:lumMod val="50000"/>
                  </a:schemeClr>
                </a:solidFill>
              </a:rPr>
              <a:t>Fabius</a:t>
            </a:r>
            <a:r>
              <a:rPr lang="en-GB" b="1" dirty="0" smtClean="0">
                <a:solidFill>
                  <a:schemeClr val="accent3">
                    <a:lumMod val="50000"/>
                  </a:schemeClr>
                </a:solidFill>
              </a:rPr>
              <a:t> Pictor in the first year of the eighth Olympiad [= ‘747 B.C.’]</a:t>
            </a:r>
            <a:r>
              <a:rPr lang="en-GB" dirty="0" smtClean="0">
                <a:solidFill>
                  <a:schemeClr val="bg1"/>
                </a:solidFill>
              </a:rPr>
              <a:t>. </a:t>
            </a:r>
            <a:r>
              <a:rPr lang="en-GB" b="1" dirty="0" smtClean="0">
                <a:solidFill>
                  <a:schemeClr val="accent5">
                    <a:lumMod val="75000"/>
                  </a:schemeClr>
                </a:solidFill>
              </a:rPr>
              <a:t>M. </a:t>
            </a:r>
            <a:r>
              <a:rPr lang="en-GB" b="1" dirty="0" err="1" smtClean="0">
                <a:solidFill>
                  <a:schemeClr val="accent5">
                    <a:lumMod val="75000"/>
                  </a:schemeClr>
                </a:solidFill>
              </a:rPr>
              <a:t>Porcius</a:t>
            </a:r>
            <a:r>
              <a:rPr lang="en-GB" b="1" dirty="0" smtClean="0">
                <a:solidFill>
                  <a:schemeClr val="bg1">
                    <a:lumMod val="75000"/>
                    <a:lumOff val="25000"/>
                  </a:schemeClr>
                </a:solidFill>
              </a:rPr>
              <a:t> </a:t>
            </a:r>
            <a:r>
              <a:rPr lang="en-GB" b="1" dirty="0" smtClean="0">
                <a:solidFill>
                  <a:schemeClr val="accent5">
                    <a:lumMod val="75000"/>
                  </a:schemeClr>
                </a:solidFill>
              </a:rPr>
              <a:t>Cato</a:t>
            </a:r>
            <a:r>
              <a:rPr lang="en-GB" dirty="0" smtClean="0">
                <a:solidFill>
                  <a:schemeClr val="bg1"/>
                </a:solidFill>
              </a:rPr>
              <a:t> does not give the time according to Greek reckoning, but being as careful as any writer in gathering the data of ancient history, he </a:t>
            </a:r>
            <a:r>
              <a:rPr lang="en-GB" b="1" dirty="0" smtClean="0">
                <a:solidFill>
                  <a:schemeClr val="accent5">
                    <a:lumMod val="75000"/>
                  </a:schemeClr>
                </a:solidFill>
              </a:rPr>
              <a:t>places its founding 432 years after the Trojan war</a:t>
            </a:r>
            <a:r>
              <a:rPr lang="en-GB" dirty="0" smtClean="0">
                <a:solidFill>
                  <a:schemeClr val="bg1"/>
                </a:solidFill>
              </a:rPr>
              <a:t>; and this time, being compared to the Chronicles of Eratosthenes, corresponds to the </a:t>
            </a:r>
            <a:r>
              <a:rPr lang="en-GB" u="sng" dirty="0" smtClean="0">
                <a:solidFill>
                  <a:schemeClr val="bg1"/>
                </a:solidFill>
              </a:rPr>
              <a:t>first year of the seventh Olympiad </a:t>
            </a:r>
            <a:r>
              <a:rPr lang="en-GB" b="1" dirty="0" smtClean="0">
                <a:solidFill>
                  <a:schemeClr val="accent5">
                    <a:lumMod val="75000"/>
                  </a:schemeClr>
                </a:solidFill>
              </a:rPr>
              <a:t>[= ‘751 B.C.’]</a:t>
            </a:r>
            <a:r>
              <a:rPr lang="en-GB" dirty="0" smtClean="0">
                <a:solidFill>
                  <a:schemeClr val="bg1"/>
                </a:solidFill>
              </a:rPr>
              <a:t>. – </a:t>
            </a:r>
            <a:r>
              <a:rPr lang="en-GB" b="1" dirty="0" smtClean="0">
                <a:solidFill>
                  <a:schemeClr val="bg1"/>
                </a:solidFill>
              </a:rPr>
              <a:t>Dionysius of Halicarnassus, </a:t>
            </a:r>
            <a:r>
              <a:rPr lang="en-GB" b="1" i="1" dirty="0" smtClean="0">
                <a:solidFill>
                  <a:schemeClr val="bg1"/>
                </a:solidFill>
              </a:rPr>
              <a:t>Roman Antiquities </a:t>
            </a:r>
            <a:r>
              <a:rPr lang="en-GB" b="1" dirty="0" smtClean="0">
                <a:solidFill>
                  <a:schemeClr val="bg1"/>
                </a:solidFill>
              </a:rPr>
              <a:t>1.74.1-2</a:t>
            </a:r>
            <a:r>
              <a:rPr lang="en-GB" dirty="0" smtClean="0">
                <a:solidFill>
                  <a:schemeClr val="bg1"/>
                </a:solidFill>
              </a:rPr>
              <a:t>.</a:t>
            </a:r>
            <a:endParaRPr lang="en-GB" dirty="0">
              <a:solidFill>
                <a:schemeClr val="bg1"/>
              </a:solidFill>
            </a:endParaRPr>
          </a:p>
        </p:txBody>
      </p:sp>
      <p:sp>
        <p:nvSpPr>
          <p:cNvPr id="7" name="Content Placeholder 2"/>
          <p:cNvSpPr txBox="1">
            <a:spLocks/>
          </p:cNvSpPr>
          <p:nvPr/>
        </p:nvSpPr>
        <p:spPr>
          <a:xfrm>
            <a:off x="5685183" y="1599164"/>
            <a:ext cx="3372521" cy="5144536"/>
          </a:xfrm>
          <a:prstGeom prst="rect">
            <a:avLst/>
          </a:prstGeom>
          <a:solidFill>
            <a:srgbClr val="CC9900"/>
          </a:solidFill>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According to the calculations of Eratosthenes, Troy fell in ‘1184/3 BC’. </a:t>
            </a:r>
          </a:p>
          <a:p>
            <a:endParaRPr lang="en-GB" sz="500" dirty="0" smtClean="0">
              <a:solidFill>
                <a:schemeClr val="bg1"/>
              </a:solidFill>
            </a:endParaRPr>
          </a:p>
          <a:p>
            <a:r>
              <a:rPr lang="en-GB" dirty="0" smtClean="0">
                <a:solidFill>
                  <a:schemeClr val="bg1"/>
                </a:solidFill>
              </a:rPr>
              <a:t>According to </a:t>
            </a:r>
            <a:r>
              <a:rPr lang="en-GB" dirty="0" err="1" smtClean="0">
                <a:solidFill>
                  <a:schemeClr val="bg1"/>
                </a:solidFill>
              </a:rPr>
              <a:t>Duris</a:t>
            </a:r>
            <a:r>
              <a:rPr lang="en-GB" dirty="0" smtClean="0">
                <a:solidFill>
                  <a:schemeClr val="bg1"/>
                </a:solidFill>
              </a:rPr>
              <a:t> of Samos and </a:t>
            </a:r>
            <a:r>
              <a:rPr lang="en-GB" dirty="0" err="1" smtClean="0">
                <a:solidFill>
                  <a:schemeClr val="bg1"/>
                </a:solidFill>
              </a:rPr>
              <a:t>Timaeus</a:t>
            </a:r>
            <a:r>
              <a:rPr lang="en-GB" dirty="0" smtClean="0">
                <a:solidFill>
                  <a:schemeClr val="bg1"/>
                </a:solidFill>
              </a:rPr>
              <a:t>, Troy fell in ‘1335/4 BC’.</a:t>
            </a:r>
          </a:p>
          <a:p>
            <a:endParaRPr lang="en-GB" sz="500" dirty="0" smtClean="0">
              <a:solidFill>
                <a:schemeClr val="bg1"/>
              </a:solidFill>
            </a:endParaRPr>
          </a:p>
          <a:p>
            <a:r>
              <a:rPr lang="en-GB" dirty="0" smtClean="0">
                <a:solidFill>
                  <a:schemeClr val="bg1"/>
                </a:solidFill>
              </a:rPr>
              <a:t>The archaeological layer – Troy </a:t>
            </a:r>
            <a:r>
              <a:rPr lang="en-GB" dirty="0" err="1" smtClean="0">
                <a:solidFill>
                  <a:schemeClr val="bg1"/>
                </a:solidFill>
              </a:rPr>
              <a:t>VIIa</a:t>
            </a:r>
            <a:r>
              <a:rPr lang="en-GB" dirty="0" smtClean="0">
                <a:solidFill>
                  <a:schemeClr val="bg1"/>
                </a:solidFill>
              </a:rPr>
              <a:t> – prominent in the mid-late 13th C BC – shows a phase of destruction that dates to around 1190 BC. </a:t>
            </a:r>
            <a:endParaRPr lang="en-GB" dirty="0">
              <a:solidFill>
                <a:schemeClr val="bg1"/>
              </a:solidFill>
            </a:endParaRPr>
          </a:p>
        </p:txBody>
      </p:sp>
    </p:spTree>
    <p:extLst>
      <p:ext uri="{BB962C8B-B14F-4D97-AF65-F5344CB8AC3E}">
        <p14:creationId xmlns:p14="http://schemas.microsoft.com/office/powerpoint/2010/main" val="1900504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amond(in)">
                                      <p:cBhvr>
                                        <p:cTn id="7" dur="2000"/>
                                        <p:tgtEl>
                                          <p:spTgt spid="6"/>
                                        </p:tgtEl>
                                      </p:cBhvr>
                                    </p:animEffect>
                                  </p:childTnLst>
                                </p:cTn>
                              </p:par>
                              <p:par>
                                <p:cTn id="8" presetID="8" presetClass="entr" presetSubtype="16"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diamond(in)">
                                      <p:cBhvr>
                                        <p:cTn id="1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Archaeological evidence for occupation at Rome</a:t>
            </a:r>
            <a:endParaRPr lang="en-GB" dirty="0">
              <a:solidFill>
                <a:schemeClr val="bg1"/>
              </a:solidFill>
            </a:endParaRPr>
          </a:p>
        </p:txBody>
      </p:sp>
      <p:sp>
        <p:nvSpPr>
          <p:cNvPr id="4" name="Content Placeholder 2"/>
          <p:cNvSpPr>
            <a:spLocks noGrp="1"/>
          </p:cNvSpPr>
          <p:nvPr>
            <p:ph idx="1"/>
          </p:nvPr>
        </p:nvSpPr>
        <p:spPr>
          <a:xfrm>
            <a:off x="0" y="1600200"/>
            <a:ext cx="5372100" cy="5257800"/>
          </a:xfrm>
        </p:spPr>
        <p:txBody>
          <a:bodyPr>
            <a:normAutofit fontScale="92500" lnSpcReduction="20000"/>
          </a:bodyPr>
          <a:lstStyle/>
          <a:p>
            <a:pPr marL="137160" indent="0">
              <a:buNone/>
            </a:pPr>
            <a:r>
              <a:rPr lang="en-GB" b="1" dirty="0" smtClean="0">
                <a:solidFill>
                  <a:schemeClr val="bg1"/>
                </a:solidFill>
              </a:rPr>
              <a:t>Bronze and early Iron Age settlements:</a:t>
            </a:r>
          </a:p>
          <a:p>
            <a:r>
              <a:rPr lang="en-GB" dirty="0">
                <a:solidFill>
                  <a:schemeClr val="bg1"/>
                </a:solidFill>
              </a:rPr>
              <a:t>14th-13th c. BC: Bronze Age pottery and animal bones</a:t>
            </a:r>
          </a:p>
          <a:p>
            <a:pPr lvl="1"/>
            <a:r>
              <a:rPr lang="en-GB" dirty="0">
                <a:solidFill>
                  <a:schemeClr val="bg1"/>
                </a:solidFill>
              </a:rPr>
              <a:t> “</a:t>
            </a:r>
            <a:r>
              <a:rPr lang="en-GB" dirty="0" err="1">
                <a:solidFill>
                  <a:schemeClr val="bg1"/>
                </a:solidFill>
              </a:rPr>
              <a:t>Sant'Omobono</a:t>
            </a:r>
            <a:r>
              <a:rPr lang="en-GB" dirty="0">
                <a:solidFill>
                  <a:schemeClr val="bg1"/>
                </a:solidFill>
              </a:rPr>
              <a:t>” (underneath Capitolium / F. </a:t>
            </a:r>
            <a:r>
              <a:rPr lang="en-GB" dirty="0" err="1">
                <a:solidFill>
                  <a:schemeClr val="bg1"/>
                </a:solidFill>
              </a:rPr>
              <a:t>Boarium</a:t>
            </a:r>
            <a:r>
              <a:rPr lang="en-GB" dirty="0">
                <a:solidFill>
                  <a:schemeClr val="bg1"/>
                </a:solidFill>
              </a:rPr>
              <a:t>)</a:t>
            </a:r>
          </a:p>
          <a:p>
            <a:r>
              <a:rPr lang="en-GB" dirty="0">
                <a:solidFill>
                  <a:schemeClr val="bg1"/>
                </a:solidFill>
              </a:rPr>
              <a:t>11th c. BC: Forum: settlement &amp; </a:t>
            </a:r>
            <a:r>
              <a:rPr lang="en-GB" dirty="0" smtClean="0">
                <a:solidFill>
                  <a:schemeClr val="bg1"/>
                </a:solidFill>
              </a:rPr>
              <a:t>funerary evidence</a:t>
            </a:r>
            <a:endParaRPr lang="en-GB" dirty="0">
              <a:solidFill>
                <a:schemeClr val="bg1"/>
              </a:solidFill>
            </a:endParaRPr>
          </a:p>
          <a:p>
            <a:r>
              <a:rPr lang="en-GB" dirty="0">
                <a:solidFill>
                  <a:schemeClr val="bg1"/>
                </a:solidFill>
              </a:rPr>
              <a:t>10th c. BC: necropolis on Palatine</a:t>
            </a:r>
          </a:p>
          <a:p>
            <a:r>
              <a:rPr lang="en-GB" dirty="0">
                <a:solidFill>
                  <a:schemeClr val="bg1"/>
                </a:solidFill>
              </a:rPr>
              <a:t>9th c. BC: settlement: peak of </a:t>
            </a:r>
            <a:r>
              <a:rPr lang="en-GB" dirty="0" smtClean="0">
                <a:solidFill>
                  <a:schemeClr val="bg1"/>
                </a:solidFill>
              </a:rPr>
              <a:t>Palatine</a:t>
            </a:r>
          </a:p>
          <a:p>
            <a:r>
              <a:rPr lang="en-GB" dirty="0">
                <a:solidFill>
                  <a:schemeClr val="bg1"/>
                </a:solidFill>
              </a:rPr>
              <a:t>Quirinal: settlements since 8th century BC</a:t>
            </a:r>
          </a:p>
          <a:p>
            <a:endParaRPr lang="en-GB" dirty="0">
              <a:solidFill>
                <a:schemeClr val="bg1"/>
              </a:solidFill>
            </a:endParaRPr>
          </a:p>
          <a:p>
            <a:pPr marL="137160" indent="0">
              <a:buNone/>
            </a:pPr>
            <a:endParaRPr lang="en-GB" dirty="0">
              <a:solidFill>
                <a:schemeClr val="bg1"/>
              </a:solidFill>
            </a:endParaRPr>
          </a:p>
        </p:txBody>
      </p:sp>
      <p:pic>
        <p:nvPicPr>
          <p:cNvPr id="5" name="Picture 4" descr="C:\Eigene Dateien\TEACHING MATERIAL\HELLENISMUS Sommer 2005\Rom frühes.TIF"/>
          <p:cNvPicPr>
            <a:picLocks noChangeAspect="1" noChangeArrowheads="1"/>
          </p:cNvPicPr>
          <p:nvPr/>
        </p:nvPicPr>
        <p:blipFill rotWithShape="1">
          <a:blip r:embed="rId2" cstate="print">
            <a:lum bright="-6000"/>
            <a:extLst>
              <a:ext uri="{28A0092B-C50C-407E-A947-70E740481C1C}">
                <a14:useLocalDpi xmlns:a14="http://schemas.microsoft.com/office/drawing/2010/main" val="0"/>
              </a:ext>
            </a:extLst>
          </a:blip>
          <a:srcRect r="33521"/>
          <a:stretch/>
        </p:blipFill>
        <p:spPr bwMode="auto">
          <a:xfrm>
            <a:off x="5560791" y="1600200"/>
            <a:ext cx="3459384" cy="3808809"/>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Oval 5"/>
          <p:cNvSpPr/>
          <p:nvPr/>
        </p:nvSpPr>
        <p:spPr>
          <a:xfrm>
            <a:off x="6953249" y="2362200"/>
            <a:ext cx="619125" cy="55245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rot="18972586">
            <a:off x="6204667" y="3530384"/>
            <a:ext cx="1127746" cy="57459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6772275" y="4286250"/>
            <a:ext cx="790820" cy="311601"/>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3"/>
          <a:stretch>
            <a:fillRect/>
          </a:stretch>
        </p:blipFill>
        <p:spPr>
          <a:xfrm>
            <a:off x="5523543" y="5485595"/>
            <a:ext cx="2859411" cy="1271653"/>
          </a:xfrm>
          <a:prstGeom prst="rect">
            <a:avLst/>
          </a:prstGeom>
        </p:spPr>
      </p:pic>
      <p:sp>
        <p:nvSpPr>
          <p:cNvPr id="11" name="Rectangle 10"/>
          <p:cNvSpPr/>
          <p:nvPr/>
        </p:nvSpPr>
        <p:spPr>
          <a:xfrm>
            <a:off x="7374404" y="6383784"/>
            <a:ext cx="1769596" cy="369332"/>
          </a:xfrm>
          <a:prstGeom prst="rect">
            <a:avLst/>
          </a:prstGeom>
          <a:solidFill>
            <a:srgbClr val="FF0000"/>
          </a:solidFill>
        </p:spPr>
        <p:txBody>
          <a:bodyPr wrap="square">
            <a:spAutoFit/>
          </a:bodyPr>
          <a:lstStyle/>
          <a:p>
            <a:r>
              <a:rPr lang="en-GB" dirty="0" err="1">
                <a:solidFill>
                  <a:schemeClr val="bg1"/>
                </a:solidFill>
              </a:rPr>
              <a:t>Sant'Omobono</a:t>
            </a:r>
            <a:endParaRPr lang="en-GB" dirty="0"/>
          </a:p>
        </p:txBody>
      </p:sp>
      <p:pic>
        <p:nvPicPr>
          <p:cNvPr id="12" name="Picture 11"/>
          <p:cNvPicPr>
            <a:picLocks noChangeAspect="1"/>
          </p:cNvPicPr>
          <p:nvPr/>
        </p:nvPicPr>
        <p:blipFill>
          <a:blip r:embed="rId4"/>
          <a:stretch>
            <a:fillRect/>
          </a:stretch>
        </p:blipFill>
        <p:spPr>
          <a:xfrm>
            <a:off x="93254" y="8324"/>
            <a:ext cx="3785944" cy="3322608"/>
          </a:xfrm>
          <a:prstGeom prst="rect">
            <a:avLst/>
          </a:prstGeom>
        </p:spPr>
      </p:pic>
      <p:pic>
        <p:nvPicPr>
          <p:cNvPr id="13" name="Picture 8" descr="http://condor.depaul.edu/sbucking/Hut_A_Palatine.jpg"/>
          <p:cNvPicPr>
            <a:picLocks noChangeAspect="1" noChangeArrowheads="1"/>
          </p:cNvPicPr>
          <p:nvPr/>
        </p:nvPicPr>
        <p:blipFill>
          <a:blip r:embed="rId5" cstate="print"/>
          <a:srcRect/>
          <a:stretch>
            <a:fillRect/>
          </a:stretch>
        </p:blipFill>
        <p:spPr bwMode="auto">
          <a:xfrm>
            <a:off x="5284624" y="49932"/>
            <a:ext cx="3766122" cy="3445147"/>
          </a:xfrm>
          <a:prstGeom prst="rect">
            <a:avLst/>
          </a:prstGeom>
          <a:ln>
            <a:noFill/>
          </a:ln>
          <a:effectLst>
            <a:softEdge rad="112500"/>
          </a:effectLst>
        </p:spPr>
        <p:style>
          <a:lnRef idx="2">
            <a:schemeClr val="accent1">
              <a:shade val="50000"/>
            </a:schemeClr>
          </a:lnRef>
          <a:fillRef idx="1">
            <a:schemeClr val="accent1"/>
          </a:fillRef>
          <a:effectRef idx="0">
            <a:schemeClr val="accent1"/>
          </a:effectRef>
          <a:fontRef idx="minor">
            <a:schemeClr val="lt1"/>
          </a:fontRef>
        </p:style>
      </p:pic>
      <p:sp>
        <p:nvSpPr>
          <p:cNvPr id="14" name="Content Placeholder 2"/>
          <p:cNvSpPr txBox="1">
            <a:spLocks/>
          </p:cNvSpPr>
          <p:nvPr/>
        </p:nvSpPr>
        <p:spPr>
          <a:xfrm>
            <a:off x="3362326" y="49932"/>
            <a:ext cx="2800350" cy="885825"/>
          </a:xfrm>
          <a:prstGeom prst="rect">
            <a:avLst/>
          </a:prstGeom>
          <a:solidFill>
            <a:srgbClr val="FFC000"/>
          </a:solidFill>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err="1" smtClean="0">
                <a:solidFill>
                  <a:schemeClr val="bg1"/>
                </a:solidFill>
              </a:rPr>
              <a:t>Sant'Omobono</a:t>
            </a:r>
            <a:r>
              <a:rPr lang="en-GB" dirty="0" smtClean="0">
                <a:solidFill>
                  <a:schemeClr val="bg1"/>
                </a:solidFill>
              </a:rPr>
              <a:t>: 8th c. BC huts</a:t>
            </a:r>
          </a:p>
          <a:p>
            <a:pPr marL="137160" indent="0">
              <a:buFont typeface="Wingdings 2"/>
              <a:buNone/>
            </a:pPr>
            <a:endParaRPr lang="en-GB" dirty="0"/>
          </a:p>
        </p:txBody>
      </p:sp>
      <p:pic>
        <p:nvPicPr>
          <p:cNvPr id="15"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2542"/>
          <a:stretch/>
        </p:blipFill>
        <p:spPr bwMode="auto">
          <a:xfrm>
            <a:off x="420367" y="3443713"/>
            <a:ext cx="4531366" cy="33015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81220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3000"/>
                                        <p:tgtEl>
                                          <p:spTgt spid="5"/>
                                        </p:tgtEl>
                                      </p:cBhvr>
                                    </p:animEffect>
                                  </p:childTnLst>
                                </p:cTn>
                              </p:par>
                            </p:childTnLst>
                          </p:cTn>
                        </p:par>
                        <p:par>
                          <p:cTn id="8" fill="hold">
                            <p:stCondLst>
                              <p:cond delay="3500"/>
                            </p:stCondLst>
                            <p:childTnLst>
                              <p:par>
                                <p:cTn id="9" presetID="21" presetClass="entr" presetSubtype="1"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heel(1)">
                                      <p:cBhvr>
                                        <p:cTn id="11" dur="2000"/>
                                        <p:tgtEl>
                                          <p:spTgt spid="6"/>
                                        </p:tgtEl>
                                      </p:cBhvr>
                                    </p:animEffect>
                                  </p:childTnLst>
                                </p:cTn>
                              </p:par>
                            </p:childTnLst>
                          </p:cTn>
                        </p:par>
                        <p:par>
                          <p:cTn id="12" fill="hold">
                            <p:stCondLst>
                              <p:cond delay="5500"/>
                            </p:stCondLst>
                            <p:childTnLst>
                              <p:par>
                                <p:cTn id="13" presetID="21" presetClass="entr" presetSubtype="1"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heel(1)">
                                      <p:cBhvr>
                                        <p:cTn id="15" dur="2000"/>
                                        <p:tgtEl>
                                          <p:spTgt spid="7"/>
                                        </p:tgtEl>
                                      </p:cBhvr>
                                    </p:animEffect>
                                  </p:childTnLst>
                                </p:cTn>
                              </p:par>
                            </p:childTnLst>
                          </p:cTn>
                        </p:par>
                        <p:par>
                          <p:cTn id="16" fill="hold">
                            <p:stCondLst>
                              <p:cond delay="7500"/>
                            </p:stCondLst>
                            <p:childTnLst>
                              <p:par>
                                <p:cTn id="17" presetID="21" presetClass="entr" presetSubtype="1"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heel(1)">
                                      <p:cBhvr>
                                        <p:cTn id="19" dur="20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3"/>
                                        </p:tgtEl>
                                        <p:attrNameLst>
                                          <p:attrName>style.visibility</p:attrName>
                                        </p:attrNameLst>
                                      </p:cBhvr>
                                      <p:to>
                                        <p:strVal val="visible"/>
                                      </p:to>
                                    </p:set>
                                    <p:anim calcmode="lin" valueType="num">
                                      <p:cBhvr additive="base">
                                        <p:cTn id="24" dur="500" fill="hold"/>
                                        <p:tgtEl>
                                          <p:spTgt spid="13"/>
                                        </p:tgtEl>
                                        <p:attrNameLst>
                                          <p:attrName>ppt_x</p:attrName>
                                        </p:attrNameLst>
                                      </p:cBhvr>
                                      <p:tavLst>
                                        <p:tav tm="0">
                                          <p:val>
                                            <p:strVal val="#ppt_x"/>
                                          </p:val>
                                        </p:tav>
                                        <p:tav tm="100000">
                                          <p:val>
                                            <p:strVal val="#ppt_x"/>
                                          </p:val>
                                        </p:tav>
                                      </p:tavLst>
                                    </p:anim>
                                    <p:anim calcmode="lin" valueType="num">
                                      <p:cBhvr additive="base">
                                        <p:cTn id="25" dur="500" fill="hold"/>
                                        <p:tgtEl>
                                          <p:spTgt spid="13"/>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15"/>
                                        </p:tgtEl>
                                        <p:attrNameLst>
                                          <p:attrName>style.visibility</p:attrName>
                                        </p:attrNameLst>
                                      </p:cBhvr>
                                      <p:to>
                                        <p:strVal val="visible"/>
                                      </p:to>
                                    </p:set>
                                    <p:anim calcmode="lin" valueType="num">
                                      <p:cBhvr additive="base">
                                        <p:cTn id="28" dur="500" fill="hold"/>
                                        <p:tgtEl>
                                          <p:spTgt spid="15"/>
                                        </p:tgtEl>
                                        <p:attrNameLst>
                                          <p:attrName>ppt_x</p:attrName>
                                        </p:attrNameLst>
                                      </p:cBhvr>
                                      <p:tavLst>
                                        <p:tav tm="0">
                                          <p:val>
                                            <p:strVal val="#ppt_x"/>
                                          </p:val>
                                        </p:tav>
                                        <p:tav tm="100000">
                                          <p:val>
                                            <p:strVal val="#ppt_x"/>
                                          </p:val>
                                        </p:tav>
                                      </p:tavLst>
                                    </p:anim>
                                    <p:anim calcmode="lin" valueType="num">
                                      <p:cBhvr additive="base">
                                        <p:cTn id="29" dur="500" fill="hold"/>
                                        <p:tgtEl>
                                          <p:spTgt spid="15"/>
                                        </p:tgtEl>
                                        <p:attrNameLst>
                                          <p:attrName>ppt_y</p:attrName>
                                        </p:attrNameLst>
                                      </p:cBhvr>
                                      <p:tavLst>
                                        <p:tav tm="0">
                                          <p:val>
                                            <p:strVal val="1+#ppt_h/2"/>
                                          </p:val>
                                        </p:tav>
                                        <p:tav tm="100000">
                                          <p:val>
                                            <p:strVal val="#ppt_y"/>
                                          </p:val>
                                        </p:tav>
                                      </p:tavLst>
                                    </p:anim>
                                  </p:childTnLst>
                                </p:cTn>
                              </p:par>
                              <p:par>
                                <p:cTn id="30" presetID="2" presetClass="entr" presetSubtype="4"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 calcmode="lin" valueType="num">
                                      <p:cBhvr additive="base">
                                        <p:cTn id="32" dur="500" fill="hold"/>
                                        <p:tgtEl>
                                          <p:spTgt spid="12"/>
                                        </p:tgtEl>
                                        <p:attrNameLst>
                                          <p:attrName>ppt_x</p:attrName>
                                        </p:attrNameLst>
                                      </p:cBhvr>
                                      <p:tavLst>
                                        <p:tav tm="0">
                                          <p:val>
                                            <p:strVal val="#ppt_x"/>
                                          </p:val>
                                        </p:tav>
                                        <p:tav tm="100000">
                                          <p:val>
                                            <p:strVal val="#ppt_x"/>
                                          </p:val>
                                        </p:tav>
                                      </p:tavLst>
                                    </p:anim>
                                    <p:anim calcmode="lin" valueType="num">
                                      <p:cBhvr additive="base">
                                        <p:cTn id="33" dur="500" fill="hold"/>
                                        <p:tgtEl>
                                          <p:spTgt spid="12"/>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14"/>
                                        </p:tgtEl>
                                        <p:attrNameLst>
                                          <p:attrName>style.visibility</p:attrName>
                                        </p:attrNameLst>
                                      </p:cBhvr>
                                      <p:to>
                                        <p:strVal val="visible"/>
                                      </p:to>
                                    </p:set>
                                    <p:anim calcmode="lin" valueType="num">
                                      <p:cBhvr additive="base">
                                        <p:cTn id="36" dur="500" fill="hold"/>
                                        <p:tgtEl>
                                          <p:spTgt spid="14"/>
                                        </p:tgtEl>
                                        <p:attrNameLst>
                                          <p:attrName>ppt_x</p:attrName>
                                        </p:attrNameLst>
                                      </p:cBhvr>
                                      <p:tavLst>
                                        <p:tav tm="0">
                                          <p:val>
                                            <p:strVal val="#ppt_x"/>
                                          </p:val>
                                        </p:tav>
                                        <p:tav tm="100000">
                                          <p:val>
                                            <p:strVal val="#ppt_x"/>
                                          </p:val>
                                        </p:tav>
                                      </p:tavLst>
                                    </p:anim>
                                    <p:anim calcmode="lin" valueType="num">
                                      <p:cBhvr additive="base">
                                        <p:cTn id="37"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Tradition of Aeneas</a:t>
            </a:r>
            <a:endParaRPr lang="en-GB" dirty="0">
              <a:solidFill>
                <a:schemeClr val="bg1"/>
              </a:solidFill>
            </a:endParaRPr>
          </a:p>
        </p:txBody>
      </p:sp>
      <p:sp>
        <p:nvSpPr>
          <p:cNvPr id="3" name="Content Placeholder 2"/>
          <p:cNvSpPr>
            <a:spLocks noGrp="1"/>
          </p:cNvSpPr>
          <p:nvPr>
            <p:ph idx="1"/>
          </p:nvPr>
        </p:nvSpPr>
        <p:spPr>
          <a:xfrm>
            <a:off x="4695825" y="1600201"/>
            <a:ext cx="4362451" cy="2743200"/>
          </a:xfrm>
          <a:solidFill>
            <a:srgbClr val="92D050"/>
          </a:solidFill>
        </p:spPr>
        <p:txBody>
          <a:bodyPr>
            <a:normAutofit fontScale="85000" lnSpcReduction="10000"/>
          </a:bodyPr>
          <a:lstStyle/>
          <a:p>
            <a:pPr marL="137160" indent="0">
              <a:buNone/>
            </a:pPr>
            <a:r>
              <a:rPr lang="en-GB" dirty="0">
                <a:solidFill>
                  <a:schemeClr val="bg1"/>
                </a:solidFill>
              </a:rPr>
              <a:t>“</a:t>
            </a:r>
            <a:r>
              <a:rPr lang="en-GB" dirty="0" err="1">
                <a:solidFill>
                  <a:schemeClr val="bg1"/>
                </a:solidFill>
              </a:rPr>
              <a:t>Alcimus</a:t>
            </a:r>
            <a:r>
              <a:rPr lang="en-GB" dirty="0">
                <a:solidFill>
                  <a:schemeClr val="bg1"/>
                </a:solidFill>
              </a:rPr>
              <a:t> says that Romulus was the son of Aeneas’ wife </a:t>
            </a:r>
            <a:r>
              <a:rPr lang="en-GB" dirty="0" err="1">
                <a:solidFill>
                  <a:schemeClr val="bg1"/>
                </a:solidFill>
              </a:rPr>
              <a:t>Tyrrhenia</a:t>
            </a:r>
            <a:r>
              <a:rPr lang="en-GB" dirty="0">
                <a:solidFill>
                  <a:schemeClr val="bg1"/>
                </a:solidFill>
              </a:rPr>
              <a:t>, and from Romulus was born Aeneas’ granddaughter Alba, whose son, called </a:t>
            </a:r>
            <a:r>
              <a:rPr lang="en-GB" dirty="0" err="1">
                <a:solidFill>
                  <a:schemeClr val="bg1"/>
                </a:solidFill>
              </a:rPr>
              <a:t>Rhodius</a:t>
            </a:r>
            <a:r>
              <a:rPr lang="en-GB" dirty="0">
                <a:solidFill>
                  <a:schemeClr val="bg1"/>
                </a:solidFill>
              </a:rPr>
              <a:t>, founded Rome.” – </a:t>
            </a:r>
            <a:r>
              <a:rPr lang="en-GB" b="1" dirty="0">
                <a:solidFill>
                  <a:schemeClr val="bg1"/>
                </a:solidFill>
              </a:rPr>
              <a:t>Festus </a:t>
            </a:r>
            <a:r>
              <a:rPr lang="en-GB" b="1" i="1" dirty="0">
                <a:solidFill>
                  <a:schemeClr val="bg1"/>
                </a:solidFill>
              </a:rPr>
              <a:t>Short Narrative of Rome </a:t>
            </a:r>
            <a:r>
              <a:rPr lang="en-GB" b="1" dirty="0">
                <a:solidFill>
                  <a:schemeClr val="bg1"/>
                </a:solidFill>
              </a:rPr>
              <a:t>326-328L</a:t>
            </a:r>
            <a:r>
              <a:rPr lang="en-GB" dirty="0">
                <a:solidFill>
                  <a:schemeClr val="bg1"/>
                </a:solidFill>
              </a:rPr>
              <a:t>. </a:t>
            </a:r>
          </a:p>
          <a:p>
            <a:pPr marL="137160" indent="0">
              <a:buNone/>
            </a:pPr>
            <a:endParaRPr lang="en-GB" dirty="0"/>
          </a:p>
        </p:txBody>
      </p:sp>
      <p:sp>
        <p:nvSpPr>
          <p:cNvPr id="4" name="Content Placeholder 2"/>
          <p:cNvSpPr txBox="1">
            <a:spLocks/>
          </p:cNvSpPr>
          <p:nvPr/>
        </p:nvSpPr>
        <p:spPr>
          <a:xfrm>
            <a:off x="4695824" y="4525963"/>
            <a:ext cx="4362451" cy="2246311"/>
          </a:xfrm>
          <a:prstGeom prst="rect">
            <a:avLst/>
          </a:prstGeom>
          <a:solidFill>
            <a:schemeClr val="accent5">
              <a:lumMod val="75000"/>
            </a:schemeClr>
          </a:solidFill>
        </p:spPr>
        <p:txBody>
          <a:bodyPr vert="horz">
            <a:normAutofit fontScale="850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a:t>
            </a:r>
            <a:r>
              <a:rPr lang="en-GB" dirty="0" err="1" smtClean="0">
                <a:solidFill>
                  <a:schemeClr val="bg1"/>
                </a:solidFill>
              </a:rPr>
              <a:t>Naevius</a:t>
            </a:r>
            <a:r>
              <a:rPr lang="en-GB" dirty="0" smtClean="0">
                <a:solidFill>
                  <a:schemeClr val="bg1"/>
                </a:solidFill>
              </a:rPr>
              <a:t> and </a:t>
            </a:r>
            <a:r>
              <a:rPr lang="en-GB" dirty="0" err="1" smtClean="0">
                <a:solidFill>
                  <a:schemeClr val="bg1"/>
                </a:solidFill>
              </a:rPr>
              <a:t>Ennius</a:t>
            </a:r>
            <a:r>
              <a:rPr lang="en-GB" dirty="0" smtClean="0">
                <a:solidFill>
                  <a:schemeClr val="bg1"/>
                </a:solidFill>
              </a:rPr>
              <a:t> record that Romulus, the founder of Rome, was Aeneas’ grandson through Aeneas’ daughter.” - </a:t>
            </a:r>
            <a:r>
              <a:rPr lang="en-GB" b="1" dirty="0" err="1" smtClean="0">
                <a:solidFill>
                  <a:schemeClr val="bg1"/>
                </a:solidFill>
              </a:rPr>
              <a:t>Servius</a:t>
            </a:r>
            <a:r>
              <a:rPr lang="en-GB" b="1" dirty="0" smtClean="0">
                <a:solidFill>
                  <a:schemeClr val="bg1"/>
                </a:solidFill>
              </a:rPr>
              <a:t> ‘</a:t>
            </a:r>
            <a:r>
              <a:rPr lang="en-GB" b="1" dirty="0" err="1" smtClean="0">
                <a:solidFill>
                  <a:schemeClr val="bg1"/>
                </a:solidFill>
              </a:rPr>
              <a:t>auctus</a:t>
            </a:r>
            <a:r>
              <a:rPr lang="en-GB" b="1" dirty="0" smtClean="0">
                <a:solidFill>
                  <a:schemeClr val="bg1"/>
                </a:solidFill>
              </a:rPr>
              <a:t>’ </a:t>
            </a:r>
            <a:r>
              <a:rPr lang="en-GB" b="1" i="1" dirty="0" smtClean="0">
                <a:solidFill>
                  <a:schemeClr val="bg1"/>
                </a:solidFill>
              </a:rPr>
              <a:t>Commentary on the Aeneid </a:t>
            </a:r>
            <a:r>
              <a:rPr lang="en-GB" b="1" dirty="0" smtClean="0">
                <a:solidFill>
                  <a:schemeClr val="bg1"/>
                </a:solidFill>
              </a:rPr>
              <a:t>1.273</a:t>
            </a:r>
            <a:r>
              <a:rPr lang="en-GB" dirty="0" smtClean="0">
                <a:solidFill>
                  <a:schemeClr val="bg1"/>
                </a:solidFill>
              </a:rPr>
              <a:t>.</a:t>
            </a:r>
          </a:p>
          <a:p>
            <a:pPr marL="137160" indent="0">
              <a:buFont typeface="Wingdings 2"/>
              <a:buNone/>
            </a:pPr>
            <a:endParaRPr lang="en-GB" dirty="0"/>
          </a:p>
        </p:txBody>
      </p:sp>
      <p:sp>
        <p:nvSpPr>
          <p:cNvPr id="5" name="Content Placeholder 3"/>
          <p:cNvSpPr txBox="1">
            <a:spLocks/>
          </p:cNvSpPr>
          <p:nvPr/>
        </p:nvSpPr>
        <p:spPr>
          <a:xfrm>
            <a:off x="152400" y="1600200"/>
            <a:ext cx="4457700" cy="5172074"/>
          </a:xfrm>
          <a:prstGeom prst="rect">
            <a:avLst/>
          </a:prstGeom>
          <a:solidFill>
            <a:schemeClr val="accent4">
              <a:lumMod val="60000"/>
              <a:lumOff val="40000"/>
            </a:schemeClr>
          </a:solidFill>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 the Trojans will come to the realm of </a:t>
            </a:r>
            <a:r>
              <a:rPr lang="en-GB" dirty="0" err="1" smtClean="0">
                <a:solidFill>
                  <a:schemeClr val="bg1"/>
                </a:solidFill>
              </a:rPr>
              <a:t>Lavinium</a:t>
            </a:r>
            <a:r>
              <a:rPr lang="en-GB" dirty="0" smtClean="0">
                <a:solidFill>
                  <a:schemeClr val="bg1"/>
                </a:solidFill>
              </a:rPr>
              <a:t>…</a:t>
            </a:r>
            <a:r>
              <a:rPr lang="en-GB" dirty="0" err="1" smtClean="0">
                <a:solidFill>
                  <a:schemeClr val="bg1"/>
                </a:solidFill>
              </a:rPr>
              <a:t>Sivlius</a:t>
            </a:r>
            <a:r>
              <a:rPr lang="en-GB" dirty="0" smtClean="0">
                <a:solidFill>
                  <a:schemeClr val="bg1"/>
                </a:solidFill>
              </a:rPr>
              <a:t>, of Alban name, your last born son, who your wife </a:t>
            </a:r>
            <a:r>
              <a:rPr lang="en-GB" dirty="0" err="1" smtClean="0">
                <a:solidFill>
                  <a:schemeClr val="bg1"/>
                </a:solidFill>
              </a:rPr>
              <a:t>Lavinia</a:t>
            </a:r>
            <a:r>
              <a:rPr lang="en-GB" dirty="0" smtClean="0">
                <a:solidFill>
                  <a:schemeClr val="bg1"/>
                </a:solidFill>
              </a:rPr>
              <a:t>, late in your old age, will give birth in the wood, a king and the father of kings, through whom our race will rule in Alba Longa.” – </a:t>
            </a:r>
            <a:r>
              <a:rPr lang="en-GB" b="1" dirty="0" smtClean="0">
                <a:solidFill>
                  <a:schemeClr val="bg1"/>
                </a:solidFill>
              </a:rPr>
              <a:t>Virgil </a:t>
            </a:r>
            <a:r>
              <a:rPr lang="en-GB" b="1" i="1" dirty="0" smtClean="0">
                <a:solidFill>
                  <a:schemeClr val="bg1"/>
                </a:solidFill>
              </a:rPr>
              <a:t>Aeneid</a:t>
            </a:r>
            <a:r>
              <a:rPr lang="en-GB" b="1" dirty="0" smtClean="0">
                <a:solidFill>
                  <a:schemeClr val="bg1"/>
                </a:solidFill>
              </a:rPr>
              <a:t> 6 </a:t>
            </a:r>
            <a:r>
              <a:rPr lang="en-GB" dirty="0" smtClean="0">
                <a:solidFill>
                  <a:schemeClr val="bg1"/>
                </a:solidFill>
              </a:rPr>
              <a:t>(Aeneas in the underworld).</a:t>
            </a:r>
          </a:p>
          <a:p>
            <a:pPr marL="137160" indent="0">
              <a:buFont typeface="Wingdings 2"/>
              <a:buNone/>
            </a:pPr>
            <a:endParaRPr lang="en-GB" dirty="0"/>
          </a:p>
        </p:txBody>
      </p:sp>
    </p:spTree>
    <p:extLst>
      <p:ext uri="{BB962C8B-B14F-4D97-AF65-F5344CB8AC3E}">
        <p14:creationId xmlns:p14="http://schemas.microsoft.com/office/powerpoint/2010/main" val="323506164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106690"/>
          </a:xfrm>
        </p:spPr>
        <p:txBody>
          <a:bodyPr>
            <a:normAutofit/>
          </a:bodyPr>
          <a:lstStyle/>
          <a:p>
            <a:r>
              <a:rPr lang="en-GB" sz="6000" dirty="0" smtClean="0">
                <a:solidFill>
                  <a:schemeClr val="bg1"/>
                </a:solidFill>
              </a:rPr>
              <a:t>The Kings of Rome</a:t>
            </a:r>
            <a:endParaRPr lang="en-GB" sz="6000" dirty="0">
              <a:solidFill>
                <a:schemeClr val="bg1"/>
              </a:solidFill>
            </a:endParaRPr>
          </a:p>
        </p:txBody>
      </p:sp>
    </p:spTree>
    <p:extLst>
      <p:ext uri="{BB962C8B-B14F-4D97-AF65-F5344CB8AC3E}">
        <p14:creationId xmlns:p14="http://schemas.microsoft.com/office/powerpoint/2010/main" val="30892925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 y="228600"/>
            <a:ext cx="5553075" cy="6629399"/>
          </a:xfrm>
        </p:spPr>
        <p:txBody>
          <a:bodyPr>
            <a:normAutofit/>
          </a:bodyPr>
          <a:lstStyle/>
          <a:p>
            <a:pPr marL="137160" indent="0">
              <a:buNone/>
            </a:pPr>
            <a:r>
              <a:rPr lang="en-GB" b="1" dirty="0">
                <a:solidFill>
                  <a:schemeClr val="bg1"/>
                </a:solidFill>
              </a:rPr>
              <a:t>7 kings </a:t>
            </a:r>
            <a:r>
              <a:rPr lang="en-GB" b="1" dirty="0" smtClean="0">
                <a:solidFill>
                  <a:schemeClr val="bg1"/>
                </a:solidFill>
              </a:rPr>
              <a:t>(</a:t>
            </a:r>
            <a:r>
              <a:rPr lang="en-GB" b="1" dirty="0" smtClean="0">
                <a:solidFill>
                  <a:schemeClr val="bg1"/>
                </a:solidFill>
              </a:rPr>
              <a:t>last three rulers</a:t>
            </a:r>
            <a:r>
              <a:rPr lang="en-GB" b="1" dirty="0" smtClean="0">
                <a:solidFill>
                  <a:schemeClr val="bg1"/>
                </a:solidFill>
              </a:rPr>
              <a:t> </a:t>
            </a:r>
            <a:r>
              <a:rPr lang="en-GB" b="1" dirty="0">
                <a:solidFill>
                  <a:schemeClr val="bg1"/>
                </a:solidFill>
              </a:rPr>
              <a:t>Etruscan </a:t>
            </a:r>
            <a:r>
              <a:rPr lang="en-GB" b="1" dirty="0" smtClean="0">
                <a:solidFill>
                  <a:schemeClr val="bg1"/>
                </a:solidFill>
              </a:rPr>
              <a:t>kings?):</a:t>
            </a:r>
            <a:endParaRPr lang="en-GB" b="1" dirty="0">
              <a:solidFill>
                <a:schemeClr val="bg1"/>
              </a:solidFill>
            </a:endParaRPr>
          </a:p>
          <a:p>
            <a:r>
              <a:rPr lang="en-GB" sz="2600" dirty="0">
                <a:solidFill>
                  <a:schemeClr val="bg1"/>
                </a:solidFill>
              </a:rPr>
              <a:t>Romulus, died 715 BC (?)</a:t>
            </a:r>
          </a:p>
          <a:p>
            <a:r>
              <a:rPr lang="en-GB" sz="2600" dirty="0" err="1">
                <a:solidFill>
                  <a:schemeClr val="bg1"/>
                </a:solidFill>
              </a:rPr>
              <a:t>Numa</a:t>
            </a:r>
            <a:r>
              <a:rPr lang="en-GB" sz="2600" dirty="0">
                <a:solidFill>
                  <a:schemeClr val="bg1"/>
                </a:solidFill>
              </a:rPr>
              <a:t>, died 675 BC (?) </a:t>
            </a:r>
            <a:r>
              <a:rPr lang="en-GB" sz="2600" dirty="0" smtClean="0">
                <a:solidFill>
                  <a:schemeClr val="bg1"/>
                </a:solidFill>
              </a:rPr>
              <a:t>– developed religious </a:t>
            </a:r>
            <a:r>
              <a:rPr lang="en-GB" sz="2600" dirty="0">
                <a:solidFill>
                  <a:schemeClr val="bg1"/>
                </a:solidFill>
              </a:rPr>
              <a:t>institutions</a:t>
            </a:r>
          </a:p>
          <a:p>
            <a:r>
              <a:rPr lang="en-GB" sz="2600" dirty="0" err="1">
                <a:solidFill>
                  <a:schemeClr val="bg1"/>
                </a:solidFill>
              </a:rPr>
              <a:t>Pompilius</a:t>
            </a:r>
            <a:endParaRPr lang="en-GB" sz="2600" dirty="0">
              <a:solidFill>
                <a:schemeClr val="bg1"/>
              </a:solidFill>
            </a:endParaRPr>
          </a:p>
          <a:p>
            <a:r>
              <a:rPr lang="en-GB" sz="2600" dirty="0" err="1">
                <a:solidFill>
                  <a:schemeClr val="bg1"/>
                </a:solidFill>
              </a:rPr>
              <a:t>Tullus</a:t>
            </a:r>
            <a:r>
              <a:rPr lang="en-GB" sz="2600" dirty="0">
                <a:solidFill>
                  <a:schemeClr val="bg1"/>
                </a:solidFill>
              </a:rPr>
              <a:t> </a:t>
            </a:r>
            <a:r>
              <a:rPr lang="en-GB" sz="2600" dirty="0" err="1">
                <a:solidFill>
                  <a:schemeClr val="bg1"/>
                </a:solidFill>
              </a:rPr>
              <a:t>Hostilius</a:t>
            </a:r>
            <a:r>
              <a:rPr lang="en-GB" sz="2600" dirty="0">
                <a:solidFill>
                  <a:schemeClr val="bg1"/>
                </a:solidFill>
              </a:rPr>
              <a:t>, died </a:t>
            </a:r>
            <a:r>
              <a:rPr lang="en-GB" sz="2600" dirty="0" smtClean="0">
                <a:solidFill>
                  <a:schemeClr val="bg1"/>
                </a:solidFill>
              </a:rPr>
              <a:t>640 (?)</a:t>
            </a:r>
            <a:endParaRPr lang="en-GB" sz="2600" dirty="0">
              <a:solidFill>
                <a:schemeClr val="bg1"/>
              </a:solidFill>
            </a:endParaRPr>
          </a:p>
          <a:p>
            <a:r>
              <a:rPr lang="en-GB" sz="2600" dirty="0" err="1">
                <a:solidFill>
                  <a:schemeClr val="bg1"/>
                </a:solidFill>
              </a:rPr>
              <a:t>Ancus</a:t>
            </a:r>
            <a:r>
              <a:rPr lang="en-GB" sz="2600" dirty="0">
                <a:solidFill>
                  <a:schemeClr val="bg1"/>
                </a:solidFill>
              </a:rPr>
              <a:t> Marcius, died </a:t>
            </a:r>
            <a:r>
              <a:rPr lang="en-GB" sz="2600" dirty="0" smtClean="0">
                <a:solidFill>
                  <a:schemeClr val="bg1"/>
                </a:solidFill>
              </a:rPr>
              <a:t>616 (?)</a:t>
            </a:r>
            <a:endParaRPr lang="en-GB" sz="2600" dirty="0">
              <a:solidFill>
                <a:schemeClr val="bg1"/>
              </a:solidFill>
            </a:endParaRPr>
          </a:p>
          <a:p>
            <a:r>
              <a:rPr lang="en-GB" sz="2600" dirty="0" err="1">
                <a:solidFill>
                  <a:schemeClr val="bg1"/>
                </a:solidFill>
              </a:rPr>
              <a:t>Tarquinius</a:t>
            </a:r>
            <a:r>
              <a:rPr lang="en-GB" sz="2600" dirty="0">
                <a:solidFill>
                  <a:schemeClr val="bg1"/>
                </a:solidFill>
              </a:rPr>
              <a:t> </a:t>
            </a:r>
            <a:r>
              <a:rPr lang="en-GB" sz="2600" dirty="0" err="1">
                <a:solidFill>
                  <a:schemeClr val="bg1"/>
                </a:solidFill>
              </a:rPr>
              <a:t>Priscus</a:t>
            </a:r>
            <a:r>
              <a:rPr lang="en-GB" sz="2600" dirty="0">
                <a:solidFill>
                  <a:schemeClr val="bg1"/>
                </a:solidFill>
              </a:rPr>
              <a:t>, died 578 (?) – from Tarquinii</a:t>
            </a:r>
          </a:p>
          <a:p>
            <a:r>
              <a:rPr lang="en-GB" sz="2600" dirty="0" err="1">
                <a:solidFill>
                  <a:schemeClr val="bg1"/>
                </a:solidFill>
              </a:rPr>
              <a:t>Servius</a:t>
            </a:r>
            <a:r>
              <a:rPr lang="en-GB" sz="2600" dirty="0">
                <a:solidFill>
                  <a:schemeClr val="bg1"/>
                </a:solidFill>
              </a:rPr>
              <a:t> </a:t>
            </a:r>
            <a:r>
              <a:rPr lang="en-GB" sz="2600" dirty="0" err="1">
                <a:solidFill>
                  <a:schemeClr val="bg1"/>
                </a:solidFill>
              </a:rPr>
              <a:t>Tullius</a:t>
            </a:r>
            <a:r>
              <a:rPr lang="en-GB" sz="2600" dirty="0">
                <a:solidFill>
                  <a:schemeClr val="bg1"/>
                </a:solidFill>
              </a:rPr>
              <a:t>, died 534 (?)</a:t>
            </a:r>
          </a:p>
          <a:p>
            <a:r>
              <a:rPr lang="en-GB" sz="2600" dirty="0" err="1">
                <a:solidFill>
                  <a:schemeClr val="bg1"/>
                </a:solidFill>
              </a:rPr>
              <a:t>Tarquinius</a:t>
            </a:r>
            <a:r>
              <a:rPr lang="en-GB" sz="2600" dirty="0">
                <a:solidFill>
                  <a:schemeClr val="bg1"/>
                </a:solidFill>
              </a:rPr>
              <a:t> </a:t>
            </a:r>
            <a:r>
              <a:rPr lang="en-GB" sz="2600" dirty="0" err="1">
                <a:solidFill>
                  <a:schemeClr val="bg1"/>
                </a:solidFill>
              </a:rPr>
              <a:t>Superbus</a:t>
            </a:r>
            <a:r>
              <a:rPr lang="en-GB" sz="2600" dirty="0">
                <a:solidFill>
                  <a:schemeClr val="bg1"/>
                </a:solidFill>
              </a:rPr>
              <a:t> “the Proud</a:t>
            </a:r>
            <a:r>
              <a:rPr lang="en-GB" sz="2600" dirty="0" smtClean="0">
                <a:solidFill>
                  <a:schemeClr val="bg1"/>
                </a:solidFill>
              </a:rPr>
              <a:t>” (</a:t>
            </a:r>
            <a:r>
              <a:rPr lang="en-GB" sz="2600" dirty="0">
                <a:solidFill>
                  <a:schemeClr val="bg1"/>
                </a:solidFill>
              </a:rPr>
              <a:t>until 509 BC)</a:t>
            </a:r>
          </a:p>
          <a:p>
            <a:endParaRPr lang="en-GB" dirty="0"/>
          </a:p>
        </p:txBody>
      </p:sp>
      <p:pic>
        <p:nvPicPr>
          <p:cNvPr id="5" name="Picture 4"/>
          <p:cNvPicPr>
            <a:picLocks noChangeAspect="1"/>
          </p:cNvPicPr>
          <p:nvPr/>
        </p:nvPicPr>
        <p:blipFill>
          <a:blip r:embed="rId2"/>
          <a:stretch>
            <a:fillRect/>
          </a:stretch>
        </p:blipFill>
        <p:spPr>
          <a:xfrm>
            <a:off x="5629275" y="142875"/>
            <a:ext cx="3352800" cy="2478252"/>
          </a:xfrm>
          <a:prstGeom prst="rect">
            <a:avLst/>
          </a:prstGeom>
        </p:spPr>
      </p:pic>
      <p:sp>
        <p:nvSpPr>
          <p:cNvPr id="6" name="Rectangle 5"/>
          <p:cNvSpPr/>
          <p:nvPr/>
        </p:nvSpPr>
        <p:spPr>
          <a:xfrm>
            <a:off x="76199" y="228600"/>
            <a:ext cx="4114799" cy="4154984"/>
          </a:xfrm>
          <a:prstGeom prst="rect">
            <a:avLst/>
          </a:prstGeom>
          <a:solidFill>
            <a:srgbClr val="FFC000"/>
          </a:solidFill>
        </p:spPr>
        <p:txBody>
          <a:bodyPr wrap="square">
            <a:spAutoFit/>
          </a:bodyPr>
          <a:lstStyle/>
          <a:p>
            <a:r>
              <a:rPr lang="en-GB" sz="2400" dirty="0">
                <a:solidFill>
                  <a:schemeClr val="bg1"/>
                </a:solidFill>
              </a:rPr>
              <a:t>Romulus divides those old enough to bear arms into companies, each consisting of 3,000 footmen and 300 cavalry. The remainder of the people he treated as </a:t>
            </a:r>
            <a:r>
              <a:rPr lang="en-GB" sz="2400" i="1" dirty="0" err="1">
                <a:solidFill>
                  <a:schemeClr val="bg1"/>
                </a:solidFill>
              </a:rPr>
              <a:t>populus</a:t>
            </a:r>
            <a:r>
              <a:rPr lang="en-GB" sz="2400" dirty="0">
                <a:solidFill>
                  <a:schemeClr val="bg1"/>
                </a:solidFill>
              </a:rPr>
              <a:t>, 100 of the most eminent were selected as patricians who formed the body of the Senate – </a:t>
            </a:r>
            <a:r>
              <a:rPr lang="en-GB" sz="2400" b="1" dirty="0">
                <a:solidFill>
                  <a:schemeClr val="bg1"/>
                </a:solidFill>
              </a:rPr>
              <a:t>Plutarch </a:t>
            </a:r>
            <a:r>
              <a:rPr lang="en-GB" sz="2400" b="1" i="1" dirty="0">
                <a:solidFill>
                  <a:schemeClr val="bg1"/>
                </a:solidFill>
              </a:rPr>
              <a:t>Romulus</a:t>
            </a:r>
            <a:r>
              <a:rPr lang="en-GB" sz="2400" b="1" dirty="0">
                <a:solidFill>
                  <a:schemeClr val="bg1"/>
                </a:solidFill>
              </a:rPr>
              <a:t> 13</a:t>
            </a:r>
            <a:r>
              <a:rPr lang="en-GB" sz="2400" dirty="0">
                <a:solidFill>
                  <a:schemeClr val="bg1"/>
                </a:solidFill>
              </a:rPr>
              <a:t>. </a:t>
            </a:r>
          </a:p>
        </p:txBody>
      </p:sp>
      <p:sp>
        <p:nvSpPr>
          <p:cNvPr id="7" name="Rectangle 6"/>
          <p:cNvSpPr/>
          <p:nvPr/>
        </p:nvSpPr>
        <p:spPr>
          <a:xfrm>
            <a:off x="76199" y="4542413"/>
            <a:ext cx="4114801" cy="1938992"/>
          </a:xfrm>
          <a:prstGeom prst="rect">
            <a:avLst/>
          </a:prstGeom>
          <a:solidFill>
            <a:srgbClr val="FF9933"/>
          </a:solidFill>
        </p:spPr>
        <p:txBody>
          <a:bodyPr wrap="square">
            <a:spAutoFit/>
          </a:bodyPr>
          <a:lstStyle/>
          <a:p>
            <a:r>
              <a:rPr lang="en-GB" sz="2400" dirty="0" smtClean="0">
                <a:solidFill>
                  <a:schemeClr val="bg1"/>
                </a:solidFill>
              </a:rPr>
              <a:t>Romulus establishes cities, including </a:t>
            </a:r>
            <a:r>
              <a:rPr lang="en-GB" sz="2400" dirty="0">
                <a:solidFill>
                  <a:schemeClr val="bg1"/>
                </a:solidFill>
              </a:rPr>
              <a:t>a larger area than was needed in the hopes of a larger population in the </a:t>
            </a:r>
            <a:r>
              <a:rPr lang="en-GB" sz="2400" dirty="0" smtClean="0">
                <a:solidFill>
                  <a:schemeClr val="bg1"/>
                </a:solidFill>
              </a:rPr>
              <a:t>future. </a:t>
            </a:r>
            <a:r>
              <a:rPr lang="en-GB" sz="2400" dirty="0">
                <a:solidFill>
                  <a:schemeClr val="bg1"/>
                </a:solidFill>
              </a:rPr>
              <a:t>- </a:t>
            </a:r>
            <a:r>
              <a:rPr lang="en-GB" sz="2400" b="1" dirty="0">
                <a:solidFill>
                  <a:schemeClr val="bg1"/>
                </a:solidFill>
              </a:rPr>
              <a:t>Livy 1.8.4-5</a:t>
            </a:r>
            <a:r>
              <a:rPr lang="en-GB" sz="2400" dirty="0">
                <a:solidFill>
                  <a:schemeClr val="bg1"/>
                </a:solidFill>
              </a:rPr>
              <a:t>.</a:t>
            </a:r>
          </a:p>
        </p:txBody>
      </p:sp>
      <p:pic>
        <p:nvPicPr>
          <p:cNvPr id="9" name="Picture 8"/>
          <p:cNvPicPr>
            <a:picLocks noChangeAspect="1"/>
          </p:cNvPicPr>
          <p:nvPr/>
        </p:nvPicPr>
        <p:blipFill>
          <a:blip r:embed="rId3"/>
          <a:stretch>
            <a:fillRect/>
          </a:stretch>
        </p:blipFill>
        <p:spPr>
          <a:xfrm>
            <a:off x="6150943" y="2724150"/>
            <a:ext cx="2473181" cy="3943350"/>
          </a:xfrm>
          <a:prstGeom prst="rect">
            <a:avLst/>
          </a:prstGeom>
        </p:spPr>
      </p:pic>
      <p:sp>
        <p:nvSpPr>
          <p:cNvPr id="10" name="Rectangle 9"/>
          <p:cNvSpPr/>
          <p:nvPr/>
        </p:nvSpPr>
        <p:spPr>
          <a:xfrm>
            <a:off x="4300536" y="228600"/>
            <a:ext cx="4791076" cy="6370975"/>
          </a:xfrm>
          <a:prstGeom prst="rect">
            <a:avLst/>
          </a:prstGeom>
          <a:solidFill>
            <a:srgbClr val="FFFF66"/>
          </a:solidFill>
        </p:spPr>
        <p:txBody>
          <a:bodyPr wrap="square">
            <a:spAutoFit/>
          </a:bodyPr>
          <a:lstStyle/>
          <a:p>
            <a:r>
              <a:rPr lang="en-GB" sz="2400" dirty="0" smtClean="0">
                <a:solidFill>
                  <a:schemeClr val="bg1"/>
                </a:solidFill>
              </a:rPr>
              <a:t>“It </a:t>
            </a:r>
            <a:r>
              <a:rPr lang="en-GB" sz="2400" dirty="0">
                <a:solidFill>
                  <a:schemeClr val="bg1"/>
                </a:solidFill>
              </a:rPr>
              <a:t>was for the most part by sacrifices, processions, and religious dances, which he himself appointed and conducted, and which mingled with their solemnity a diversion full of charm and a beneficent pleasure, that he won the people's favour and tamed their fierce and warlike tempers. At times, also, by heralding to them vague terrors from the god, strange apparitions of divine beings and threatening voices, he would subdue and </a:t>
            </a:r>
            <a:r>
              <a:rPr lang="en-GB" sz="2400" dirty="0" smtClean="0">
                <a:solidFill>
                  <a:schemeClr val="bg1"/>
                </a:solidFill>
              </a:rPr>
              <a:t>humble </a:t>
            </a:r>
            <a:r>
              <a:rPr lang="en-GB" sz="2400" dirty="0">
                <a:solidFill>
                  <a:schemeClr val="bg1"/>
                </a:solidFill>
              </a:rPr>
              <a:t>their minds by means of superstitious fears</a:t>
            </a:r>
            <a:r>
              <a:rPr lang="en-GB" sz="2400" dirty="0" smtClean="0">
                <a:solidFill>
                  <a:schemeClr val="bg1"/>
                </a:solidFill>
              </a:rPr>
              <a:t>.” – </a:t>
            </a:r>
            <a:r>
              <a:rPr lang="en-GB" sz="2400" b="1" dirty="0" smtClean="0">
                <a:solidFill>
                  <a:schemeClr val="bg1"/>
                </a:solidFill>
              </a:rPr>
              <a:t>Plutarch </a:t>
            </a:r>
            <a:r>
              <a:rPr lang="en-GB" sz="2400" b="1" i="1" dirty="0" err="1" smtClean="0">
                <a:solidFill>
                  <a:schemeClr val="bg1"/>
                </a:solidFill>
              </a:rPr>
              <a:t>Numa</a:t>
            </a:r>
            <a:r>
              <a:rPr lang="en-GB" sz="2400" b="1" dirty="0" smtClean="0">
                <a:solidFill>
                  <a:schemeClr val="bg1"/>
                </a:solidFill>
              </a:rPr>
              <a:t> 8</a:t>
            </a:r>
            <a:r>
              <a:rPr lang="en-GB" sz="2400" dirty="0" smtClean="0">
                <a:solidFill>
                  <a:schemeClr val="bg1"/>
                </a:solidFill>
              </a:rPr>
              <a:t>.</a:t>
            </a:r>
            <a:r>
              <a:rPr lang="en-GB" sz="2400" b="1" dirty="0" smtClean="0">
                <a:solidFill>
                  <a:schemeClr val="bg1"/>
                </a:solidFill>
              </a:rPr>
              <a:t>3-4</a:t>
            </a:r>
            <a:r>
              <a:rPr lang="en-GB" sz="2400" dirty="0" smtClean="0">
                <a:solidFill>
                  <a:schemeClr val="bg1"/>
                </a:solidFill>
              </a:rPr>
              <a:t>.</a:t>
            </a:r>
            <a:endParaRPr lang="en-GB" sz="2400" dirty="0">
              <a:solidFill>
                <a:schemeClr val="bg1"/>
              </a:solidFill>
            </a:endParaRPr>
          </a:p>
        </p:txBody>
      </p:sp>
    </p:spTree>
    <p:extLst>
      <p:ext uri="{BB962C8B-B14F-4D97-AF65-F5344CB8AC3E}">
        <p14:creationId xmlns:p14="http://schemas.microsoft.com/office/powerpoint/2010/main" val="714876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Building Activity in Rome</a:t>
            </a:r>
            <a:endParaRPr lang="en-GB" dirty="0">
              <a:solidFill>
                <a:schemeClr val="bg1"/>
              </a:solidFill>
            </a:endParaRPr>
          </a:p>
        </p:txBody>
      </p:sp>
      <p:sp>
        <p:nvSpPr>
          <p:cNvPr id="4" name="Content Placeholder 3"/>
          <p:cNvSpPr>
            <a:spLocks noGrp="1"/>
          </p:cNvSpPr>
          <p:nvPr>
            <p:ph sz="half" idx="1"/>
          </p:nvPr>
        </p:nvSpPr>
        <p:spPr>
          <a:xfrm>
            <a:off x="179512" y="1484784"/>
            <a:ext cx="3744416" cy="5040560"/>
          </a:xfrm>
        </p:spPr>
        <p:txBody>
          <a:bodyPr>
            <a:normAutofit fontScale="85000" lnSpcReduction="10000"/>
          </a:bodyPr>
          <a:lstStyle/>
          <a:p>
            <a:pPr marL="137160" indent="0">
              <a:buNone/>
            </a:pPr>
            <a:r>
              <a:rPr lang="en-GB" dirty="0">
                <a:solidFill>
                  <a:schemeClr val="bg1"/>
                </a:solidFill>
              </a:rPr>
              <a:t>“To the same region is assigned the </a:t>
            </a:r>
            <a:r>
              <a:rPr lang="en-GB" dirty="0" err="1">
                <a:solidFill>
                  <a:schemeClr val="bg1"/>
                </a:solidFill>
              </a:rPr>
              <a:t>Subura</a:t>
            </a:r>
            <a:r>
              <a:rPr lang="en-GB" dirty="0" smtClean="0">
                <a:solidFill>
                  <a:schemeClr val="bg1"/>
                </a:solidFill>
              </a:rPr>
              <a:t>, </a:t>
            </a:r>
            <a:r>
              <a:rPr lang="en-GB" dirty="0">
                <a:solidFill>
                  <a:schemeClr val="bg1"/>
                </a:solidFill>
              </a:rPr>
              <a:t>which is beneath </a:t>
            </a:r>
            <a:r>
              <a:rPr lang="en-GB" b="1" dirty="0">
                <a:solidFill>
                  <a:schemeClr val="bg1"/>
                </a:solidFill>
              </a:rPr>
              <a:t>the earth-wall of the </a:t>
            </a:r>
            <a:r>
              <a:rPr lang="en-GB" b="1" dirty="0" err="1" smtClean="0">
                <a:solidFill>
                  <a:schemeClr val="bg1"/>
                </a:solidFill>
              </a:rPr>
              <a:t>Carinae</a:t>
            </a:r>
            <a:r>
              <a:rPr lang="en-GB" b="1" dirty="0" smtClean="0">
                <a:solidFill>
                  <a:schemeClr val="bg1"/>
                </a:solidFill>
              </a:rPr>
              <a:t> [between the </a:t>
            </a:r>
            <a:r>
              <a:rPr lang="en-GB" b="1" dirty="0" err="1" smtClean="0">
                <a:solidFill>
                  <a:schemeClr val="bg1"/>
                </a:solidFill>
              </a:rPr>
              <a:t>Oppian</a:t>
            </a:r>
            <a:r>
              <a:rPr lang="en-GB" b="1" dirty="0" smtClean="0">
                <a:solidFill>
                  <a:schemeClr val="bg1"/>
                </a:solidFill>
              </a:rPr>
              <a:t> and </a:t>
            </a:r>
            <a:r>
              <a:rPr lang="en-GB" b="1" dirty="0" err="1" smtClean="0">
                <a:solidFill>
                  <a:schemeClr val="bg1"/>
                </a:solidFill>
              </a:rPr>
              <a:t>Vellian</a:t>
            </a:r>
            <a:r>
              <a:rPr lang="en-GB" b="1" dirty="0" smtClean="0">
                <a:solidFill>
                  <a:schemeClr val="bg1"/>
                </a:solidFill>
              </a:rPr>
              <a:t> hills]</a:t>
            </a:r>
            <a:r>
              <a:rPr lang="en-GB" dirty="0" smtClean="0">
                <a:solidFill>
                  <a:schemeClr val="bg1"/>
                </a:solidFill>
              </a:rPr>
              <a:t>; </a:t>
            </a:r>
            <a:r>
              <a:rPr lang="en-GB" dirty="0">
                <a:solidFill>
                  <a:schemeClr val="bg1"/>
                </a:solidFill>
              </a:rPr>
              <a:t>in it is the sixth chapel of the </a:t>
            </a:r>
            <a:r>
              <a:rPr lang="en-GB" dirty="0" err="1">
                <a:solidFill>
                  <a:schemeClr val="bg1"/>
                </a:solidFill>
              </a:rPr>
              <a:t>Argei</a:t>
            </a:r>
            <a:r>
              <a:rPr lang="en-GB" dirty="0">
                <a:solidFill>
                  <a:schemeClr val="bg1"/>
                </a:solidFill>
              </a:rPr>
              <a:t>. </a:t>
            </a:r>
            <a:r>
              <a:rPr lang="en-GB" dirty="0" err="1" smtClean="0">
                <a:solidFill>
                  <a:schemeClr val="bg1"/>
                </a:solidFill>
              </a:rPr>
              <a:t>Junius</a:t>
            </a:r>
            <a:r>
              <a:rPr lang="en-GB" dirty="0" smtClean="0">
                <a:solidFill>
                  <a:schemeClr val="bg1"/>
                </a:solidFill>
              </a:rPr>
              <a:t> writes </a:t>
            </a:r>
            <a:r>
              <a:rPr lang="en-GB" dirty="0">
                <a:solidFill>
                  <a:schemeClr val="bg1"/>
                </a:solidFill>
              </a:rPr>
              <a:t>that </a:t>
            </a:r>
            <a:r>
              <a:rPr lang="en-GB" dirty="0" err="1">
                <a:solidFill>
                  <a:schemeClr val="bg1"/>
                </a:solidFill>
              </a:rPr>
              <a:t>Subura</a:t>
            </a:r>
            <a:r>
              <a:rPr lang="en-GB" dirty="0">
                <a:solidFill>
                  <a:schemeClr val="bg1"/>
                </a:solidFill>
              </a:rPr>
              <a:t> is so named because it was at the foot of the old city {</a:t>
            </a:r>
            <a:r>
              <a:rPr lang="en-GB" dirty="0" smtClean="0">
                <a:solidFill>
                  <a:schemeClr val="bg1"/>
                </a:solidFill>
              </a:rPr>
              <a:t>sub </a:t>
            </a:r>
            <a:r>
              <a:rPr lang="en-GB" dirty="0" err="1" smtClean="0">
                <a:solidFill>
                  <a:schemeClr val="bg1"/>
                </a:solidFill>
              </a:rPr>
              <a:t>urbe</a:t>
            </a:r>
            <a:r>
              <a:rPr lang="en-GB" dirty="0" smtClean="0">
                <a:solidFill>
                  <a:schemeClr val="bg1"/>
                </a:solidFill>
              </a:rPr>
              <a:t>); </a:t>
            </a:r>
            <a:r>
              <a:rPr lang="en-GB" dirty="0">
                <a:solidFill>
                  <a:schemeClr val="bg1"/>
                </a:solidFill>
              </a:rPr>
              <a:t>proof of which may be in the fact that it is under that place which is called the </a:t>
            </a:r>
            <a:r>
              <a:rPr lang="en-GB" dirty="0" smtClean="0">
                <a:solidFill>
                  <a:schemeClr val="bg1"/>
                </a:solidFill>
              </a:rPr>
              <a:t>earth-wall.” – </a:t>
            </a:r>
            <a:r>
              <a:rPr lang="en-GB" b="1" dirty="0" smtClean="0">
                <a:solidFill>
                  <a:schemeClr val="bg1"/>
                </a:solidFill>
              </a:rPr>
              <a:t>Varro </a:t>
            </a:r>
            <a:r>
              <a:rPr lang="en-GB" b="1" i="1" dirty="0" smtClean="0">
                <a:solidFill>
                  <a:schemeClr val="bg1"/>
                </a:solidFill>
              </a:rPr>
              <a:t>On the Latin Language </a:t>
            </a:r>
            <a:r>
              <a:rPr lang="en-GB" b="1" dirty="0" smtClean="0">
                <a:solidFill>
                  <a:schemeClr val="bg1"/>
                </a:solidFill>
              </a:rPr>
              <a:t>5.48</a:t>
            </a:r>
            <a:r>
              <a:rPr lang="en-GB" dirty="0" smtClean="0">
                <a:solidFill>
                  <a:schemeClr val="bg1"/>
                </a:solidFill>
              </a:rPr>
              <a:t>.</a:t>
            </a:r>
            <a:endParaRPr lang="en-GB" dirty="0">
              <a:solidFill>
                <a:schemeClr val="bg1"/>
              </a:solidFill>
            </a:endParaRPr>
          </a:p>
        </p:txBody>
      </p:sp>
      <p:sp>
        <p:nvSpPr>
          <p:cNvPr id="5" name="Content Placeholder 4"/>
          <p:cNvSpPr>
            <a:spLocks noGrp="1"/>
          </p:cNvSpPr>
          <p:nvPr>
            <p:ph sz="half" idx="2"/>
          </p:nvPr>
        </p:nvSpPr>
        <p:spPr>
          <a:xfrm>
            <a:off x="4067944" y="1600201"/>
            <a:ext cx="4896544" cy="748679"/>
          </a:xfrm>
        </p:spPr>
        <p:txBody>
          <a:bodyPr>
            <a:normAutofit fontScale="85000" lnSpcReduction="10000"/>
          </a:bodyPr>
          <a:lstStyle/>
          <a:p>
            <a:r>
              <a:rPr lang="en-GB" dirty="0" smtClean="0">
                <a:solidFill>
                  <a:schemeClr val="bg1"/>
                </a:solidFill>
              </a:rPr>
              <a:t>An 8</a:t>
            </a:r>
            <a:r>
              <a:rPr lang="en-GB" baseline="30000" dirty="0" smtClean="0">
                <a:solidFill>
                  <a:schemeClr val="bg1"/>
                </a:solidFill>
              </a:rPr>
              <a:t>th</a:t>
            </a:r>
            <a:r>
              <a:rPr lang="en-GB" dirty="0" smtClean="0">
                <a:solidFill>
                  <a:schemeClr val="bg1"/>
                </a:solidFill>
              </a:rPr>
              <a:t> C BC wall has been found around the Palatine Hill.</a:t>
            </a:r>
            <a:endParaRPr lang="en-GB" dirty="0">
              <a:solidFill>
                <a:schemeClr val="bg1"/>
              </a:solidFill>
            </a:endParaRPr>
          </a:p>
        </p:txBody>
      </p:sp>
      <p:pic>
        <p:nvPicPr>
          <p:cNvPr id="1026" name="Picture 2"/>
          <p:cNvPicPr>
            <a:picLocks noChangeAspect="1" noChangeArrowheads="1"/>
          </p:cNvPicPr>
          <p:nvPr/>
        </p:nvPicPr>
        <p:blipFill>
          <a:blip r:embed="rId2" cstate="print"/>
          <a:srcRect/>
          <a:stretch>
            <a:fillRect/>
          </a:stretch>
        </p:blipFill>
        <p:spPr bwMode="auto">
          <a:xfrm>
            <a:off x="4139952" y="2420888"/>
            <a:ext cx="4824536" cy="2160240"/>
          </a:xfrm>
          <a:prstGeom prst="rect">
            <a:avLst/>
          </a:prstGeom>
          <a:noFill/>
          <a:ln w="9525">
            <a:noFill/>
            <a:miter lim="800000"/>
            <a:headEnd/>
            <a:tailEnd/>
          </a:ln>
        </p:spPr>
      </p:pic>
      <p:pic>
        <p:nvPicPr>
          <p:cNvPr id="1027" name="Picture 3"/>
          <p:cNvPicPr>
            <a:picLocks noChangeAspect="1" noChangeArrowheads="1"/>
          </p:cNvPicPr>
          <p:nvPr/>
        </p:nvPicPr>
        <p:blipFill>
          <a:blip r:embed="rId3" cstate="print"/>
          <a:srcRect/>
          <a:stretch>
            <a:fillRect/>
          </a:stretch>
        </p:blipFill>
        <p:spPr bwMode="auto">
          <a:xfrm>
            <a:off x="4139952" y="4653136"/>
            <a:ext cx="4824537" cy="2016224"/>
          </a:xfrm>
          <a:prstGeom prst="rect">
            <a:avLst/>
          </a:prstGeom>
          <a:noFill/>
          <a:ln w="9525">
            <a:noFill/>
            <a:miter lim="800000"/>
            <a:headEnd/>
            <a:tailEnd/>
          </a:ln>
        </p:spPr>
      </p:pic>
      <p:sp>
        <p:nvSpPr>
          <p:cNvPr id="7" name="Content Placeholder 2"/>
          <p:cNvSpPr txBox="1">
            <a:spLocks/>
          </p:cNvSpPr>
          <p:nvPr/>
        </p:nvSpPr>
        <p:spPr>
          <a:xfrm>
            <a:off x="179512" y="1600200"/>
            <a:ext cx="4240088" cy="5069159"/>
          </a:xfrm>
          <a:prstGeom prst="rect">
            <a:avLst/>
          </a:prstGeom>
          <a:solidFill>
            <a:schemeClr val="accent1">
              <a:lumMod val="60000"/>
              <a:lumOff val="40000"/>
            </a:schemeClr>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Lower Forum valley marshy and subject to flooding – dumping of landfill appears to have been undertaken to raise the ground level.</a:t>
            </a:r>
          </a:p>
          <a:p>
            <a:r>
              <a:rPr lang="en-GB" dirty="0" smtClean="0">
                <a:solidFill>
                  <a:schemeClr val="bg1"/>
                </a:solidFill>
              </a:rPr>
              <a:t>Subsequently pavements built over this landfill.</a:t>
            </a:r>
          </a:p>
          <a:p>
            <a:r>
              <a:rPr lang="en-GB" dirty="0" smtClean="0">
                <a:solidFill>
                  <a:schemeClr val="bg1"/>
                </a:solidFill>
              </a:rPr>
              <a:t>Consolidation (</a:t>
            </a:r>
            <a:r>
              <a:rPr lang="en-GB" i="1" dirty="0" err="1" smtClean="0">
                <a:solidFill>
                  <a:schemeClr val="bg1"/>
                </a:solidFill>
              </a:rPr>
              <a:t>synoecism</a:t>
            </a:r>
            <a:r>
              <a:rPr lang="en-GB" dirty="0" smtClean="0">
                <a:solidFill>
                  <a:schemeClr val="bg1"/>
                </a:solidFill>
              </a:rPr>
              <a:t>) or expansion?</a:t>
            </a:r>
            <a:endParaRPr lang="en-GB" dirty="0"/>
          </a:p>
        </p:txBody>
      </p:sp>
      <p:pic>
        <p:nvPicPr>
          <p:cNvPr id="3" name="Picture 2"/>
          <p:cNvPicPr>
            <a:picLocks noChangeAspect="1"/>
          </p:cNvPicPr>
          <p:nvPr/>
        </p:nvPicPr>
        <p:blipFill>
          <a:blip r:embed="rId4"/>
          <a:stretch>
            <a:fillRect/>
          </a:stretch>
        </p:blipFill>
        <p:spPr>
          <a:xfrm>
            <a:off x="4572000" y="1600200"/>
            <a:ext cx="4400872" cy="4866221"/>
          </a:xfrm>
          <a:prstGeom prst="rect">
            <a:avLst/>
          </a:prstGeom>
        </p:spPr>
      </p:pic>
      <p:sp>
        <p:nvSpPr>
          <p:cNvPr id="9" name="Content Placeholder 2"/>
          <p:cNvSpPr txBox="1">
            <a:spLocks/>
          </p:cNvSpPr>
          <p:nvPr/>
        </p:nvSpPr>
        <p:spPr>
          <a:xfrm>
            <a:off x="179512" y="133350"/>
            <a:ext cx="8784976" cy="3171825"/>
          </a:xfrm>
          <a:prstGeom prst="rect">
            <a:avLst/>
          </a:prstGeom>
          <a:solidFill>
            <a:schemeClr val="accent3">
              <a:lumMod val="60000"/>
              <a:lumOff val="40000"/>
            </a:schemeClr>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400" dirty="0" smtClean="0">
                <a:solidFill>
                  <a:schemeClr val="bg1"/>
                </a:solidFill>
              </a:rPr>
              <a:t>The Cloaca Maxima, in the Roman Forum, is constructed during the sixth century to ease flooding problems:</a:t>
            </a:r>
          </a:p>
          <a:p>
            <a:pPr lvl="1"/>
            <a:r>
              <a:rPr lang="en-GB" sz="2000" dirty="0" smtClean="0">
                <a:solidFill>
                  <a:schemeClr val="bg1"/>
                </a:solidFill>
              </a:rPr>
              <a:t>“The land where the forums of Rome now spread was once a swamp, and ditches were damp with water that flooded back from the river.” – </a:t>
            </a:r>
            <a:r>
              <a:rPr lang="en-GB" sz="2000" b="1" dirty="0" smtClean="0">
                <a:solidFill>
                  <a:schemeClr val="bg1"/>
                </a:solidFill>
              </a:rPr>
              <a:t>Ovid </a:t>
            </a:r>
            <a:r>
              <a:rPr lang="en-GB" sz="2000" b="1" i="1" dirty="0" err="1" smtClean="0">
                <a:solidFill>
                  <a:schemeClr val="bg1"/>
                </a:solidFill>
              </a:rPr>
              <a:t>Fasti</a:t>
            </a:r>
            <a:r>
              <a:rPr lang="en-GB" sz="2000" b="1" dirty="0" smtClean="0">
                <a:solidFill>
                  <a:schemeClr val="bg1"/>
                </a:solidFill>
              </a:rPr>
              <a:t> 6.401-02</a:t>
            </a:r>
            <a:r>
              <a:rPr lang="en-GB" sz="2000" dirty="0" smtClean="0">
                <a:solidFill>
                  <a:schemeClr val="bg1"/>
                </a:solidFill>
              </a:rPr>
              <a:t>.</a:t>
            </a:r>
          </a:p>
          <a:p>
            <a:pPr lvl="1"/>
            <a:r>
              <a:rPr lang="en-GB" sz="2000" dirty="0" smtClean="0">
                <a:solidFill>
                  <a:schemeClr val="bg1"/>
                </a:solidFill>
              </a:rPr>
              <a:t>“Under </a:t>
            </a:r>
            <a:r>
              <a:rPr lang="en-GB" sz="2000" dirty="0" err="1" smtClean="0">
                <a:solidFill>
                  <a:schemeClr val="bg1"/>
                </a:solidFill>
              </a:rPr>
              <a:t>Tarquinius</a:t>
            </a:r>
            <a:r>
              <a:rPr lang="en-GB" sz="2000" dirty="0" smtClean="0">
                <a:solidFill>
                  <a:schemeClr val="bg1"/>
                </a:solidFill>
              </a:rPr>
              <a:t> </a:t>
            </a:r>
            <a:r>
              <a:rPr lang="en-GB" sz="2000" dirty="0" err="1" smtClean="0">
                <a:solidFill>
                  <a:schemeClr val="bg1"/>
                </a:solidFill>
              </a:rPr>
              <a:t>Superbus</a:t>
            </a:r>
            <a:r>
              <a:rPr lang="en-GB" sz="2000" dirty="0" smtClean="0">
                <a:solidFill>
                  <a:schemeClr val="bg1"/>
                </a:solidFill>
              </a:rPr>
              <a:t> [534-510 BC], the work of the plebeians was directed to two other projects, the construction of the seating of the Circus, and the building of the Cloaca Maxima as a receptacle for all the cities waste. – </a:t>
            </a:r>
            <a:r>
              <a:rPr lang="en-GB" sz="2000" b="1" dirty="0" smtClean="0">
                <a:solidFill>
                  <a:schemeClr val="bg1"/>
                </a:solidFill>
              </a:rPr>
              <a:t>Livy 1.56.2</a:t>
            </a:r>
            <a:r>
              <a:rPr lang="en-GB" sz="2000" dirty="0" smtClean="0">
                <a:solidFill>
                  <a:schemeClr val="bg1"/>
                </a:solidFill>
              </a:rPr>
              <a:t>.</a:t>
            </a:r>
          </a:p>
        </p:txBody>
      </p:sp>
      <p:pic>
        <p:nvPicPr>
          <p:cNvPr id="6" name="Picture 5"/>
          <p:cNvPicPr>
            <a:picLocks noChangeAspect="1"/>
          </p:cNvPicPr>
          <p:nvPr/>
        </p:nvPicPr>
        <p:blipFill>
          <a:blip r:embed="rId5"/>
          <a:stretch>
            <a:fillRect/>
          </a:stretch>
        </p:blipFill>
        <p:spPr>
          <a:xfrm>
            <a:off x="4419600" y="3420591"/>
            <a:ext cx="4591511" cy="3062502"/>
          </a:xfrm>
          <a:prstGeom prst="rect">
            <a:avLst/>
          </a:prstGeom>
        </p:spPr>
      </p:pic>
      <p:pic>
        <p:nvPicPr>
          <p:cNvPr id="8" name="Picture 7"/>
          <p:cNvPicPr>
            <a:picLocks noChangeAspect="1"/>
          </p:cNvPicPr>
          <p:nvPr/>
        </p:nvPicPr>
        <p:blipFill>
          <a:blip r:embed="rId6"/>
          <a:stretch>
            <a:fillRect/>
          </a:stretch>
        </p:blipFill>
        <p:spPr>
          <a:xfrm>
            <a:off x="180633" y="3762375"/>
            <a:ext cx="4099143" cy="2305768"/>
          </a:xfrm>
          <a:prstGeom prst="rect">
            <a:avLst/>
          </a:prstGeom>
        </p:spPr>
      </p:pic>
    </p:spTree>
    <p:extLst>
      <p:ext uri="{BB962C8B-B14F-4D97-AF65-F5344CB8AC3E}">
        <p14:creationId xmlns:p14="http://schemas.microsoft.com/office/powerpoint/2010/main" val="3446692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heel(1)">
                                      <p:cBhvr>
                                        <p:cTn id="10" dur="20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down)">
                                      <p:cBhvr>
                                        <p:cTn id="15" dur="500"/>
                                        <p:tgtEl>
                                          <p:spTgt spid="6"/>
                                        </p:tgtEl>
                                      </p:cBhvr>
                                    </p:animEffect>
                                  </p:childTnLst>
                                </p:cTn>
                              </p:par>
                              <p:par>
                                <p:cTn id="16" presetID="22" presetClass="entr" presetSubtype="4"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down)">
                                      <p:cBhvr>
                                        <p:cTn id="18" dur="500"/>
                                        <p:tgtEl>
                                          <p:spTgt spid="8"/>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wipe(down)">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Etruscan Influence</a:t>
            </a:r>
            <a:endParaRPr lang="en-GB" dirty="0">
              <a:solidFill>
                <a:schemeClr val="bg1"/>
              </a:solidFill>
            </a:endParaRPr>
          </a:p>
        </p:txBody>
      </p:sp>
      <p:pic>
        <p:nvPicPr>
          <p:cNvPr id="4" name="Content Placeholder 3"/>
          <p:cNvPicPr>
            <a:picLocks noGrp="1" noChangeAspect="1"/>
          </p:cNvPicPr>
          <p:nvPr>
            <p:ph idx="1"/>
          </p:nvPr>
        </p:nvPicPr>
        <p:blipFill>
          <a:blip r:embed="rId2"/>
          <a:stretch>
            <a:fillRect/>
          </a:stretch>
        </p:blipFill>
        <p:spPr>
          <a:xfrm>
            <a:off x="4457700" y="1393577"/>
            <a:ext cx="4494995" cy="5267573"/>
          </a:xfrm>
          <a:prstGeom prst="rect">
            <a:avLst/>
          </a:prstGeom>
        </p:spPr>
      </p:pic>
      <p:sp>
        <p:nvSpPr>
          <p:cNvPr id="5" name="Content Placeholder 2"/>
          <p:cNvSpPr txBox="1">
            <a:spLocks/>
          </p:cNvSpPr>
          <p:nvPr/>
        </p:nvSpPr>
        <p:spPr>
          <a:xfrm>
            <a:off x="0" y="1417638"/>
            <a:ext cx="4343400" cy="5440362"/>
          </a:xfrm>
          <a:prstGeom prst="rect">
            <a:avLst/>
          </a:prstGeom>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No overarching Etruscan state, but a series of city-states – possible league? (</a:t>
            </a:r>
            <a:r>
              <a:rPr lang="en-GB" dirty="0" err="1" smtClean="0">
                <a:solidFill>
                  <a:schemeClr val="bg1"/>
                </a:solidFill>
              </a:rPr>
              <a:t>Dodecapoli</a:t>
            </a:r>
            <a:r>
              <a:rPr lang="en-GB" dirty="0" smtClean="0">
                <a:solidFill>
                  <a:schemeClr val="bg1"/>
                </a:solidFill>
              </a:rPr>
              <a:t> “The 12 cities”).</a:t>
            </a:r>
          </a:p>
          <a:p>
            <a:endParaRPr lang="en-GB" sz="500" dirty="0" smtClean="0">
              <a:solidFill>
                <a:schemeClr val="bg1"/>
              </a:solidFill>
            </a:endParaRPr>
          </a:p>
          <a:p>
            <a:r>
              <a:rPr lang="en-GB" dirty="0" smtClean="0">
                <a:solidFill>
                  <a:schemeClr val="bg1"/>
                </a:solidFill>
              </a:rPr>
              <a:t>A large number of inscriptions survive which record Etruscan personal names – often on votive offerings.</a:t>
            </a:r>
          </a:p>
          <a:p>
            <a:endParaRPr lang="en-GB" sz="500" dirty="0" smtClean="0">
              <a:solidFill>
                <a:schemeClr val="bg1"/>
              </a:solidFill>
            </a:endParaRPr>
          </a:p>
          <a:p>
            <a:r>
              <a:rPr lang="en-GB" dirty="0" err="1" smtClean="0">
                <a:solidFill>
                  <a:schemeClr val="bg1"/>
                </a:solidFill>
              </a:rPr>
              <a:t>Bucchero</a:t>
            </a:r>
            <a:r>
              <a:rPr lang="en-GB" dirty="0" smtClean="0">
                <a:solidFill>
                  <a:schemeClr val="bg1"/>
                </a:solidFill>
              </a:rPr>
              <a:t>, a type of Etruscan ceramic, is widely present in Rome in the 6th century BC.</a:t>
            </a:r>
          </a:p>
          <a:p>
            <a:endParaRPr lang="en-GB" dirty="0"/>
          </a:p>
        </p:txBody>
      </p:sp>
      <p:pic>
        <p:nvPicPr>
          <p:cNvPr id="6" name="Picture 5"/>
          <p:cNvPicPr>
            <a:picLocks noChangeAspect="1"/>
          </p:cNvPicPr>
          <p:nvPr/>
        </p:nvPicPr>
        <p:blipFill rotWithShape="1">
          <a:blip r:embed="rId3"/>
          <a:srcRect t="8300" b="4673"/>
          <a:stretch/>
        </p:blipFill>
        <p:spPr>
          <a:xfrm>
            <a:off x="595623" y="96136"/>
            <a:ext cx="3152154" cy="3352800"/>
          </a:xfrm>
          <a:prstGeom prst="rect">
            <a:avLst/>
          </a:prstGeom>
        </p:spPr>
      </p:pic>
      <p:pic>
        <p:nvPicPr>
          <p:cNvPr id="7" name="Picture 6"/>
          <p:cNvPicPr>
            <a:picLocks noChangeAspect="1"/>
          </p:cNvPicPr>
          <p:nvPr/>
        </p:nvPicPr>
        <p:blipFill>
          <a:blip r:embed="rId4"/>
          <a:stretch>
            <a:fillRect/>
          </a:stretch>
        </p:blipFill>
        <p:spPr>
          <a:xfrm>
            <a:off x="4424052" y="-226963"/>
            <a:ext cx="4322439" cy="6187976"/>
          </a:xfrm>
          <a:prstGeom prst="rect">
            <a:avLst/>
          </a:prstGeom>
        </p:spPr>
      </p:pic>
      <p:pic>
        <p:nvPicPr>
          <p:cNvPr id="8" name="Picture 7"/>
          <p:cNvPicPr>
            <a:picLocks noChangeAspect="1"/>
          </p:cNvPicPr>
          <p:nvPr/>
        </p:nvPicPr>
        <p:blipFill>
          <a:blip r:embed="rId5"/>
          <a:stretch>
            <a:fillRect/>
          </a:stretch>
        </p:blipFill>
        <p:spPr>
          <a:xfrm>
            <a:off x="0" y="3259138"/>
            <a:ext cx="5492658" cy="3402012"/>
          </a:xfrm>
          <a:prstGeom prst="rect">
            <a:avLst/>
          </a:prstGeom>
        </p:spPr>
      </p:pic>
      <p:sp>
        <p:nvSpPr>
          <p:cNvPr id="9" name="Content Placeholder 2"/>
          <p:cNvSpPr txBox="1">
            <a:spLocks/>
          </p:cNvSpPr>
          <p:nvPr/>
        </p:nvSpPr>
        <p:spPr>
          <a:xfrm>
            <a:off x="5492658" y="5454650"/>
            <a:ext cx="3460037" cy="1304925"/>
          </a:xfrm>
          <a:prstGeom prst="rect">
            <a:avLst/>
          </a:prstGeom>
          <a:solidFill>
            <a:srgbClr val="92D050"/>
          </a:solidFill>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400" b="1" dirty="0" smtClean="0">
                <a:solidFill>
                  <a:schemeClr val="bg1"/>
                </a:solidFill>
              </a:rPr>
              <a:t>Haruspex</a:t>
            </a:r>
            <a:r>
              <a:rPr lang="en-GB" sz="2400" dirty="0" smtClean="0">
                <a:solidFill>
                  <a:schemeClr val="bg1"/>
                </a:solidFill>
              </a:rPr>
              <a:t> – interpreting omens by inspecting the entrails of sacrificial animals.</a:t>
            </a:r>
          </a:p>
          <a:p>
            <a:pPr marL="137160" indent="0">
              <a:buFont typeface="Wingdings 2"/>
              <a:buNone/>
            </a:pPr>
            <a:endParaRPr lang="en-GB" dirty="0"/>
          </a:p>
        </p:txBody>
      </p:sp>
    </p:spTree>
    <p:extLst>
      <p:ext uri="{BB962C8B-B14F-4D97-AF65-F5344CB8AC3E}">
        <p14:creationId xmlns:p14="http://schemas.microsoft.com/office/powerpoint/2010/main" val="1466974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par>
                                <p:cTn id="8" presetID="14" presetClass="entr" presetSubtype="1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randombar(horizontal)">
                                      <p:cBhvr>
                                        <p:cTn id="10" dur="500"/>
                                        <p:tgtEl>
                                          <p:spTgt spid="7"/>
                                        </p:tgtEl>
                                      </p:cBhvr>
                                    </p:animEffect>
                                  </p:childTnLst>
                                </p:cTn>
                              </p:par>
                              <p:par>
                                <p:cTn id="11" presetID="14" presetClass="entr" presetSubtype="1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randombar(horizontal)">
                                      <p:cBhvr>
                                        <p:cTn id="13" dur="500"/>
                                        <p:tgtEl>
                                          <p:spTgt spid="8"/>
                                        </p:tgtEl>
                                      </p:cBhvr>
                                    </p:animEffect>
                                  </p:childTnLst>
                                </p:cTn>
                              </p:par>
                              <p:par>
                                <p:cTn id="14" presetID="14" presetClass="entr" presetSubtype="10" fill="hold"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106690"/>
          </a:xfrm>
        </p:spPr>
        <p:txBody>
          <a:bodyPr>
            <a:normAutofit/>
          </a:bodyPr>
          <a:lstStyle/>
          <a:p>
            <a:r>
              <a:rPr lang="en-GB" sz="6000" dirty="0" smtClean="0">
                <a:solidFill>
                  <a:schemeClr val="bg1"/>
                </a:solidFill>
              </a:rPr>
              <a:t>The Establishment of the Republic</a:t>
            </a:r>
            <a:endParaRPr lang="en-GB" sz="6000" dirty="0">
              <a:solidFill>
                <a:schemeClr val="bg1"/>
              </a:solidFill>
            </a:endParaRPr>
          </a:p>
        </p:txBody>
      </p:sp>
    </p:spTree>
    <p:extLst>
      <p:ext uri="{BB962C8B-B14F-4D97-AF65-F5344CB8AC3E}">
        <p14:creationId xmlns:p14="http://schemas.microsoft.com/office/powerpoint/2010/main" val="2765880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Establishment of the Republic</a:t>
            </a:r>
            <a:endParaRPr lang="en-GB" dirty="0">
              <a:solidFill>
                <a:schemeClr val="bg1"/>
              </a:solidFill>
            </a:endParaRPr>
          </a:p>
        </p:txBody>
      </p:sp>
      <p:sp>
        <p:nvSpPr>
          <p:cNvPr id="3" name="Content Placeholder 2"/>
          <p:cNvSpPr>
            <a:spLocks noGrp="1"/>
          </p:cNvSpPr>
          <p:nvPr>
            <p:ph idx="1"/>
          </p:nvPr>
        </p:nvSpPr>
        <p:spPr>
          <a:xfrm>
            <a:off x="0" y="1600200"/>
            <a:ext cx="4114800" cy="5257800"/>
          </a:xfrm>
        </p:spPr>
        <p:txBody>
          <a:bodyPr>
            <a:normAutofit/>
          </a:bodyPr>
          <a:lstStyle/>
          <a:p>
            <a:pPr marL="137160" indent="0">
              <a:buNone/>
            </a:pPr>
            <a:r>
              <a:rPr lang="en-GB" sz="2600" b="1" dirty="0">
                <a:solidFill>
                  <a:schemeClr val="bg1"/>
                </a:solidFill>
              </a:rPr>
              <a:t>Expulsion of the last king, </a:t>
            </a:r>
            <a:r>
              <a:rPr lang="en-GB" sz="2600" b="1" dirty="0" err="1" smtClean="0">
                <a:solidFill>
                  <a:schemeClr val="bg1"/>
                </a:solidFill>
              </a:rPr>
              <a:t>Tarquinius</a:t>
            </a:r>
            <a:r>
              <a:rPr lang="en-GB" sz="2600" b="1" dirty="0" smtClean="0">
                <a:solidFill>
                  <a:schemeClr val="bg1"/>
                </a:solidFill>
              </a:rPr>
              <a:t> </a:t>
            </a:r>
            <a:r>
              <a:rPr lang="en-GB" sz="2600" b="1" dirty="0" err="1">
                <a:solidFill>
                  <a:schemeClr val="bg1"/>
                </a:solidFill>
              </a:rPr>
              <a:t>Superbus</a:t>
            </a:r>
            <a:r>
              <a:rPr lang="en-GB" sz="2600" b="1" dirty="0">
                <a:solidFill>
                  <a:schemeClr val="bg1"/>
                </a:solidFill>
              </a:rPr>
              <a:t> 509 BC</a:t>
            </a:r>
          </a:p>
          <a:p>
            <a:r>
              <a:rPr lang="en-GB" sz="2500" dirty="0" smtClean="0">
                <a:solidFill>
                  <a:schemeClr val="bg1"/>
                </a:solidFill>
              </a:rPr>
              <a:t>Uprising: </a:t>
            </a:r>
            <a:r>
              <a:rPr lang="en-GB" sz="2500" dirty="0" err="1">
                <a:solidFill>
                  <a:schemeClr val="bg1"/>
                </a:solidFill>
              </a:rPr>
              <a:t>Lucretia</a:t>
            </a:r>
            <a:r>
              <a:rPr lang="en-GB" sz="2500" dirty="0">
                <a:solidFill>
                  <a:schemeClr val="bg1"/>
                </a:solidFill>
              </a:rPr>
              <a:t> committing suicide after being raped by T.’s son, </a:t>
            </a:r>
            <a:r>
              <a:rPr lang="en-GB" sz="2500" dirty="0" err="1">
                <a:solidFill>
                  <a:schemeClr val="bg1"/>
                </a:solidFill>
              </a:rPr>
              <a:t>Sextus</a:t>
            </a:r>
            <a:r>
              <a:rPr lang="en-GB" sz="2500" dirty="0">
                <a:solidFill>
                  <a:schemeClr val="bg1"/>
                </a:solidFill>
              </a:rPr>
              <a:t> </a:t>
            </a:r>
            <a:r>
              <a:rPr lang="en-GB" sz="2500" dirty="0" err="1">
                <a:solidFill>
                  <a:schemeClr val="bg1"/>
                </a:solidFill>
              </a:rPr>
              <a:t>Tarquinius</a:t>
            </a:r>
            <a:r>
              <a:rPr lang="en-GB" sz="2500" dirty="0">
                <a:solidFill>
                  <a:schemeClr val="bg1"/>
                </a:solidFill>
              </a:rPr>
              <a:t/>
            </a:r>
            <a:br>
              <a:rPr lang="en-GB" sz="2500" dirty="0">
                <a:solidFill>
                  <a:schemeClr val="bg1"/>
                </a:solidFill>
              </a:rPr>
            </a:br>
            <a:r>
              <a:rPr lang="en-GB" sz="2500" dirty="0">
                <a:solidFill>
                  <a:schemeClr val="bg1"/>
                </a:solidFill>
              </a:rPr>
              <a:t>(510-506… - depending on </a:t>
            </a:r>
            <a:r>
              <a:rPr lang="en-GB" sz="2500" dirty="0" smtClean="0">
                <a:solidFill>
                  <a:schemeClr val="bg1"/>
                </a:solidFill>
              </a:rPr>
              <a:t>sources).</a:t>
            </a:r>
          </a:p>
          <a:p>
            <a:r>
              <a:rPr lang="en-GB" sz="2500" dirty="0" smtClean="0">
                <a:solidFill>
                  <a:schemeClr val="bg1"/>
                </a:solidFill>
              </a:rPr>
              <a:t>Power now in the hands of the patricians (“fathers”).</a:t>
            </a:r>
            <a:endParaRPr lang="en-GB" sz="2500" dirty="0">
              <a:solidFill>
                <a:schemeClr val="bg1"/>
              </a:solidFill>
            </a:endParaRPr>
          </a:p>
        </p:txBody>
      </p:sp>
      <p:sp>
        <p:nvSpPr>
          <p:cNvPr id="4" name="Content Placeholder 2"/>
          <p:cNvSpPr txBox="1">
            <a:spLocks/>
          </p:cNvSpPr>
          <p:nvPr/>
        </p:nvSpPr>
        <p:spPr>
          <a:xfrm>
            <a:off x="3943350" y="1538972"/>
            <a:ext cx="5129212" cy="2861346"/>
          </a:xfrm>
          <a:prstGeom prst="rect">
            <a:avLst/>
          </a:prstGeom>
          <a:solidFill>
            <a:srgbClr val="00B050"/>
          </a:solidFill>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200" dirty="0" smtClean="0">
                <a:solidFill>
                  <a:schemeClr val="bg1"/>
                </a:solidFill>
              </a:rPr>
              <a:t>[Speech of Brutus] “By this blood—most pure before the outrage wrought by the king's son—I swear, and you, O gods, I call to witness that I will drive hence Lucius </a:t>
            </a:r>
            <a:r>
              <a:rPr lang="en-GB" sz="2200" dirty="0" err="1" smtClean="0">
                <a:solidFill>
                  <a:schemeClr val="bg1"/>
                </a:solidFill>
              </a:rPr>
              <a:t>Tarquinius</a:t>
            </a:r>
            <a:r>
              <a:rPr lang="en-GB" sz="2200" dirty="0" smtClean="0">
                <a:solidFill>
                  <a:schemeClr val="bg1"/>
                </a:solidFill>
              </a:rPr>
              <a:t> </a:t>
            </a:r>
            <a:r>
              <a:rPr lang="en-GB" sz="2200" dirty="0" err="1" smtClean="0">
                <a:solidFill>
                  <a:schemeClr val="bg1"/>
                </a:solidFill>
              </a:rPr>
              <a:t>Superbus</a:t>
            </a:r>
            <a:r>
              <a:rPr lang="en-GB" sz="2200" dirty="0" smtClean="0">
                <a:solidFill>
                  <a:schemeClr val="bg1"/>
                </a:solidFill>
              </a:rPr>
              <a:t>, together with his cursed wife and his whole blood, with fire and sword and every means in my power, and I will not suffer them or anyone else to reign in Rome.” – </a:t>
            </a:r>
            <a:r>
              <a:rPr lang="en-GB" sz="2200" b="1" dirty="0" smtClean="0">
                <a:solidFill>
                  <a:schemeClr val="bg1"/>
                </a:solidFill>
              </a:rPr>
              <a:t>Livy 1.59</a:t>
            </a:r>
            <a:r>
              <a:rPr lang="en-GB" sz="2200" dirty="0" smtClean="0">
                <a:solidFill>
                  <a:schemeClr val="bg1"/>
                </a:solidFill>
              </a:rPr>
              <a:t>.</a:t>
            </a:r>
          </a:p>
          <a:p>
            <a:pPr marL="137160" indent="0">
              <a:buFont typeface="Wingdings 2"/>
              <a:buNone/>
            </a:pPr>
            <a:endParaRPr lang="en-GB" dirty="0"/>
          </a:p>
        </p:txBody>
      </p:sp>
      <p:sp>
        <p:nvSpPr>
          <p:cNvPr id="5" name="Rectangle 4"/>
          <p:cNvSpPr/>
          <p:nvPr/>
        </p:nvSpPr>
        <p:spPr>
          <a:xfrm>
            <a:off x="4229100" y="4461546"/>
            <a:ext cx="4843462" cy="2246769"/>
          </a:xfrm>
          <a:prstGeom prst="rect">
            <a:avLst/>
          </a:prstGeom>
          <a:solidFill>
            <a:srgbClr val="FFC000"/>
          </a:solidFill>
        </p:spPr>
        <p:txBody>
          <a:bodyPr wrap="square">
            <a:spAutoFit/>
          </a:bodyPr>
          <a:lstStyle/>
          <a:p>
            <a:r>
              <a:rPr lang="en-GB" sz="2000" dirty="0" smtClean="0">
                <a:solidFill>
                  <a:schemeClr val="bg1"/>
                </a:solidFill>
              </a:rPr>
              <a:t>“The new </a:t>
            </a:r>
            <a:r>
              <a:rPr lang="en-GB" sz="2000" dirty="0">
                <a:solidFill>
                  <a:schemeClr val="bg1"/>
                </a:solidFill>
              </a:rPr>
              <a:t>liberty enjoyed by the Roman people, their achievements in peace and war, annual magistracies, and laws superior in authority to men will henceforth be my theme</a:t>
            </a:r>
            <a:r>
              <a:rPr lang="en-GB" sz="2000" dirty="0" smtClean="0">
                <a:solidFill>
                  <a:schemeClr val="bg1"/>
                </a:solidFill>
              </a:rPr>
              <a:t>. </a:t>
            </a:r>
            <a:r>
              <a:rPr lang="en-GB" sz="2000" dirty="0">
                <a:solidFill>
                  <a:schemeClr val="bg1"/>
                </a:solidFill>
              </a:rPr>
              <a:t>This liberty was the more grateful as the last king had been so great a tyrant</a:t>
            </a:r>
            <a:r>
              <a:rPr lang="en-GB" sz="2000" dirty="0" smtClean="0">
                <a:solidFill>
                  <a:schemeClr val="bg1"/>
                </a:solidFill>
              </a:rPr>
              <a:t>.” – </a:t>
            </a:r>
            <a:r>
              <a:rPr lang="en-GB" sz="2000" b="1" dirty="0" smtClean="0">
                <a:solidFill>
                  <a:schemeClr val="bg1"/>
                </a:solidFill>
              </a:rPr>
              <a:t>Livy 2.1</a:t>
            </a:r>
            <a:r>
              <a:rPr lang="en-GB" sz="2000" dirty="0" smtClean="0">
                <a:solidFill>
                  <a:schemeClr val="bg1"/>
                </a:solidFill>
              </a:rPr>
              <a:t>. </a:t>
            </a:r>
            <a:endParaRPr lang="en-GB" sz="2000" dirty="0">
              <a:solidFill>
                <a:schemeClr val="bg1"/>
              </a:solidFill>
            </a:endParaRPr>
          </a:p>
        </p:txBody>
      </p:sp>
    </p:spTree>
    <p:extLst>
      <p:ext uri="{BB962C8B-B14F-4D97-AF65-F5344CB8AC3E}">
        <p14:creationId xmlns:p14="http://schemas.microsoft.com/office/powerpoint/2010/main" val="343148084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Conditions in Early Rome</a:t>
            </a:r>
            <a:endParaRPr lang="en-GB" dirty="0">
              <a:solidFill>
                <a:schemeClr val="bg1"/>
              </a:solidFill>
            </a:endParaRPr>
          </a:p>
        </p:txBody>
      </p:sp>
      <p:sp>
        <p:nvSpPr>
          <p:cNvPr id="4" name="Content Placeholder 3"/>
          <p:cNvSpPr>
            <a:spLocks noGrp="1"/>
          </p:cNvSpPr>
          <p:nvPr>
            <p:ph sz="half" idx="1"/>
          </p:nvPr>
        </p:nvSpPr>
        <p:spPr>
          <a:xfrm>
            <a:off x="-1" y="1417638"/>
            <a:ext cx="8934449" cy="2546080"/>
          </a:xfrm>
        </p:spPr>
        <p:txBody>
          <a:bodyPr>
            <a:normAutofit fontScale="92500" lnSpcReduction="10000"/>
          </a:bodyPr>
          <a:lstStyle/>
          <a:p>
            <a:r>
              <a:rPr lang="en-GB" dirty="0">
                <a:solidFill>
                  <a:schemeClr val="bg1"/>
                </a:solidFill>
              </a:rPr>
              <a:t>By 500 BC Rome has become a significant city state in central Italy.</a:t>
            </a:r>
          </a:p>
          <a:p>
            <a:endParaRPr lang="en-GB" sz="600" dirty="0">
              <a:solidFill>
                <a:schemeClr val="bg1"/>
              </a:solidFill>
            </a:endParaRPr>
          </a:p>
          <a:p>
            <a:r>
              <a:rPr lang="en-GB" dirty="0">
                <a:solidFill>
                  <a:schemeClr val="bg1"/>
                </a:solidFill>
              </a:rPr>
              <a:t>However, material culture during the 5th C BC </a:t>
            </a:r>
            <a:r>
              <a:rPr lang="en-GB" dirty="0" smtClean="0">
                <a:solidFill>
                  <a:schemeClr val="bg1"/>
                </a:solidFill>
              </a:rPr>
              <a:t>is </a:t>
            </a:r>
            <a:r>
              <a:rPr lang="en-GB" dirty="0">
                <a:solidFill>
                  <a:schemeClr val="bg1"/>
                </a:solidFill>
              </a:rPr>
              <a:t>more limited in Italy, and other parts of western Mediterranean.</a:t>
            </a:r>
          </a:p>
          <a:p>
            <a:endParaRPr lang="en-GB" sz="600" dirty="0">
              <a:solidFill>
                <a:schemeClr val="bg1"/>
              </a:solidFill>
            </a:endParaRPr>
          </a:p>
          <a:p>
            <a:r>
              <a:rPr lang="en-GB" dirty="0">
                <a:solidFill>
                  <a:schemeClr val="bg1"/>
                </a:solidFill>
              </a:rPr>
              <a:t>Literary sources about this period speak of an era of poverty and social discontent. </a:t>
            </a:r>
          </a:p>
        </p:txBody>
      </p:sp>
      <p:pic>
        <p:nvPicPr>
          <p:cNvPr id="6" name="Content Placeholder 5"/>
          <p:cNvPicPr>
            <a:picLocks noGrp="1" noChangeAspect="1"/>
          </p:cNvPicPr>
          <p:nvPr>
            <p:ph sz="half" idx="2"/>
          </p:nvPr>
        </p:nvPicPr>
        <p:blipFill>
          <a:blip r:embed="rId2"/>
          <a:stretch>
            <a:fillRect/>
          </a:stretch>
        </p:blipFill>
        <p:spPr>
          <a:xfrm>
            <a:off x="5013362" y="3813463"/>
            <a:ext cx="3921087" cy="2561777"/>
          </a:xfrm>
          <a:prstGeom prst="rect">
            <a:avLst/>
          </a:prstGeom>
        </p:spPr>
      </p:pic>
      <p:sp>
        <p:nvSpPr>
          <p:cNvPr id="7" name="Rectangle 6"/>
          <p:cNvSpPr/>
          <p:nvPr/>
        </p:nvSpPr>
        <p:spPr>
          <a:xfrm>
            <a:off x="5316555" y="6359543"/>
            <a:ext cx="3314700" cy="461665"/>
          </a:xfrm>
          <a:prstGeom prst="rect">
            <a:avLst/>
          </a:prstGeom>
          <a:solidFill>
            <a:srgbClr val="FF5050"/>
          </a:solidFill>
        </p:spPr>
        <p:txBody>
          <a:bodyPr wrap="square">
            <a:spAutoFit/>
          </a:bodyPr>
          <a:lstStyle/>
          <a:p>
            <a:r>
              <a:rPr lang="en-GB" sz="1200" dirty="0">
                <a:solidFill>
                  <a:schemeClr val="bg1"/>
                </a:solidFill>
              </a:rPr>
              <a:t>The Secession of the People to the Mons </a:t>
            </a:r>
            <a:r>
              <a:rPr lang="en-GB" sz="1200" dirty="0" err="1">
                <a:solidFill>
                  <a:schemeClr val="bg1"/>
                </a:solidFill>
              </a:rPr>
              <a:t>Sacer</a:t>
            </a:r>
            <a:r>
              <a:rPr lang="en-GB" sz="1200" dirty="0">
                <a:solidFill>
                  <a:schemeClr val="bg1"/>
                </a:solidFill>
              </a:rPr>
              <a:t>, engraving by B. </a:t>
            </a:r>
            <a:r>
              <a:rPr lang="en-GB" sz="1200" dirty="0" err="1">
                <a:solidFill>
                  <a:schemeClr val="bg1"/>
                </a:solidFill>
              </a:rPr>
              <a:t>Barloccini</a:t>
            </a:r>
            <a:r>
              <a:rPr lang="en-GB" sz="1200" dirty="0">
                <a:solidFill>
                  <a:schemeClr val="bg1"/>
                </a:solidFill>
              </a:rPr>
              <a:t>, 1849</a:t>
            </a:r>
          </a:p>
        </p:txBody>
      </p:sp>
      <p:sp>
        <p:nvSpPr>
          <p:cNvPr id="3" name="Rectangle 2"/>
          <p:cNvSpPr/>
          <p:nvPr/>
        </p:nvSpPr>
        <p:spPr>
          <a:xfrm>
            <a:off x="90794" y="3958886"/>
            <a:ext cx="4831773" cy="2862322"/>
          </a:xfrm>
          <a:prstGeom prst="rect">
            <a:avLst/>
          </a:prstGeom>
          <a:solidFill>
            <a:srgbClr val="FFC000"/>
          </a:solidFill>
        </p:spPr>
        <p:txBody>
          <a:bodyPr wrap="square">
            <a:spAutoFit/>
          </a:bodyPr>
          <a:lstStyle/>
          <a:p>
            <a:r>
              <a:rPr lang="en-GB" sz="2000" dirty="0" smtClean="0">
                <a:solidFill>
                  <a:schemeClr val="bg1"/>
                </a:solidFill>
              </a:rPr>
              <a:t>“Then </a:t>
            </a:r>
            <a:r>
              <a:rPr lang="en-GB" sz="2000" dirty="0">
                <a:solidFill>
                  <a:schemeClr val="bg1"/>
                </a:solidFill>
              </a:rPr>
              <a:t>the tribunes began to throw out hints about one consul being elected from the </a:t>
            </a:r>
            <a:r>
              <a:rPr lang="en-GB" sz="2000" dirty="0" smtClean="0">
                <a:solidFill>
                  <a:schemeClr val="bg1"/>
                </a:solidFill>
              </a:rPr>
              <a:t>plebs… </a:t>
            </a:r>
            <a:r>
              <a:rPr lang="en-GB" sz="2000" dirty="0">
                <a:solidFill>
                  <a:schemeClr val="bg1"/>
                </a:solidFill>
              </a:rPr>
              <a:t>The patricians believed that, if this were carried, the supreme power would not only be degraded by being shared with the lowest of the people, but would entirely pass away from the chief men in the State into the hands of the plebs</a:t>
            </a:r>
            <a:r>
              <a:rPr lang="en-GB" sz="2000" dirty="0" smtClean="0">
                <a:solidFill>
                  <a:schemeClr val="bg1"/>
                </a:solidFill>
              </a:rPr>
              <a:t>.” – </a:t>
            </a:r>
            <a:r>
              <a:rPr lang="en-GB" sz="2000" b="1" dirty="0" smtClean="0">
                <a:solidFill>
                  <a:schemeClr val="bg1"/>
                </a:solidFill>
              </a:rPr>
              <a:t>Livy 4.1.2-3</a:t>
            </a:r>
            <a:r>
              <a:rPr lang="en-GB" sz="2000" dirty="0" smtClean="0">
                <a:solidFill>
                  <a:schemeClr val="bg1"/>
                </a:solidFill>
              </a:rPr>
              <a:t>.</a:t>
            </a:r>
            <a:endParaRPr lang="en-GB" sz="2000" dirty="0">
              <a:solidFill>
                <a:schemeClr val="bg1"/>
              </a:solidFill>
            </a:endParaRPr>
          </a:p>
        </p:txBody>
      </p:sp>
      <p:sp>
        <p:nvSpPr>
          <p:cNvPr id="8" name="Content Placeholder 2"/>
          <p:cNvSpPr txBox="1">
            <a:spLocks/>
          </p:cNvSpPr>
          <p:nvPr/>
        </p:nvSpPr>
        <p:spPr>
          <a:xfrm>
            <a:off x="90794" y="372722"/>
            <a:ext cx="8934449" cy="5715000"/>
          </a:xfrm>
          <a:prstGeom prst="rect">
            <a:avLst/>
          </a:prstGeom>
          <a:solidFill>
            <a:srgbClr val="6EA82E"/>
          </a:solidFill>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sz="4600" b="1" dirty="0" smtClean="0">
                <a:solidFill>
                  <a:schemeClr val="bg1"/>
                </a:solidFill>
              </a:rPr>
              <a:t>CONFLICT OF THE ORDERS</a:t>
            </a:r>
          </a:p>
          <a:p>
            <a:r>
              <a:rPr lang="en-GB" sz="2900" b="1" dirty="0" smtClean="0">
                <a:solidFill>
                  <a:schemeClr val="bg1"/>
                </a:solidFill>
              </a:rPr>
              <a:t>494 BC</a:t>
            </a:r>
            <a:r>
              <a:rPr lang="en-GB" sz="2900" dirty="0" smtClean="0">
                <a:solidFill>
                  <a:schemeClr val="bg1"/>
                </a:solidFill>
              </a:rPr>
              <a:t>: traditional date of the First Secession of the Plebs, during which they established their own assembly (the </a:t>
            </a:r>
            <a:r>
              <a:rPr lang="en-GB" sz="2900" i="1" dirty="0" err="1" smtClean="0">
                <a:solidFill>
                  <a:schemeClr val="bg1"/>
                </a:solidFill>
              </a:rPr>
              <a:t>Concilium</a:t>
            </a:r>
            <a:r>
              <a:rPr lang="en-GB" sz="2900" i="1" dirty="0" smtClean="0">
                <a:solidFill>
                  <a:schemeClr val="bg1"/>
                </a:solidFill>
              </a:rPr>
              <a:t> </a:t>
            </a:r>
            <a:r>
              <a:rPr lang="en-GB" sz="2900" i="1" dirty="0" err="1" smtClean="0">
                <a:solidFill>
                  <a:schemeClr val="bg1"/>
                </a:solidFill>
              </a:rPr>
              <a:t>Plebis</a:t>
            </a:r>
            <a:r>
              <a:rPr lang="en-GB" sz="2900" dirty="0" smtClean="0">
                <a:solidFill>
                  <a:schemeClr val="bg1"/>
                </a:solidFill>
              </a:rPr>
              <a:t>) and elected their own magistrates, the Tribunes and the Plebeian Aediles.</a:t>
            </a:r>
          </a:p>
          <a:p>
            <a:r>
              <a:rPr lang="en-GB" sz="2900" b="1" dirty="0" smtClean="0">
                <a:solidFill>
                  <a:schemeClr val="bg1"/>
                </a:solidFill>
              </a:rPr>
              <a:t>450 BC</a:t>
            </a:r>
            <a:r>
              <a:rPr lang="en-GB" sz="2900" dirty="0" smtClean="0">
                <a:solidFill>
                  <a:schemeClr val="bg1"/>
                </a:solidFill>
              </a:rPr>
              <a:t>: traditional date of the Law of the Twelve Tables, the first codification of Roman law.</a:t>
            </a:r>
          </a:p>
          <a:p>
            <a:r>
              <a:rPr lang="en-GB" sz="2900" b="1" dirty="0" smtClean="0">
                <a:solidFill>
                  <a:schemeClr val="bg1"/>
                </a:solidFill>
              </a:rPr>
              <a:t>445 BC</a:t>
            </a:r>
            <a:r>
              <a:rPr lang="en-GB" sz="2900" dirty="0" smtClean="0">
                <a:solidFill>
                  <a:schemeClr val="bg1"/>
                </a:solidFill>
              </a:rPr>
              <a:t>: patricians and plebeians were permitted to intermarry.</a:t>
            </a:r>
          </a:p>
          <a:p>
            <a:r>
              <a:rPr lang="en-GB" sz="2900" b="1" dirty="0" smtClean="0">
                <a:solidFill>
                  <a:schemeClr val="bg1"/>
                </a:solidFill>
              </a:rPr>
              <a:t>367 BC</a:t>
            </a:r>
            <a:r>
              <a:rPr lang="en-GB" sz="2900" dirty="0" smtClean="0">
                <a:solidFill>
                  <a:schemeClr val="bg1"/>
                </a:solidFill>
              </a:rPr>
              <a:t>: plebeians became eligible for the consulship.</a:t>
            </a:r>
          </a:p>
          <a:p>
            <a:r>
              <a:rPr lang="en-GB" sz="2900" b="1" dirty="0" smtClean="0">
                <a:solidFill>
                  <a:schemeClr val="bg1"/>
                </a:solidFill>
              </a:rPr>
              <a:t>342 BC</a:t>
            </a:r>
            <a:r>
              <a:rPr lang="en-GB" sz="2900" dirty="0" smtClean="0">
                <a:solidFill>
                  <a:schemeClr val="bg1"/>
                </a:solidFill>
              </a:rPr>
              <a:t>: law passed making it mandatory that one of the two Consuls must be a plebeian.</a:t>
            </a:r>
          </a:p>
          <a:p>
            <a:r>
              <a:rPr lang="en-GB" sz="2900" b="1" dirty="0" smtClean="0">
                <a:solidFill>
                  <a:schemeClr val="bg1"/>
                </a:solidFill>
              </a:rPr>
              <a:t>339 BC</a:t>
            </a:r>
            <a:r>
              <a:rPr lang="en-GB" sz="2900" dirty="0" smtClean="0">
                <a:solidFill>
                  <a:schemeClr val="bg1"/>
                </a:solidFill>
              </a:rPr>
              <a:t>: law passed making it mandatory that one of the two Censors must be a plebeian.</a:t>
            </a:r>
          </a:p>
          <a:p>
            <a:r>
              <a:rPr lang="en-GB" sz="2900" b="1" dirty="0" smtClean="0">
                <a:solidFill>
                  <a:schemeClr val="bg1"/>
                </a:solidFill>
              </a:rPr>
              <a:t>300 BC</a:t>
            </a:r>
            <a:r>
              <a:rPr lang="en-GB" sz="2900" dirty="0" smtClean="0">
                <a:solidFill>
                  <a:schemeClr val="bg1"/>
                </a:solidFill>
              </a:rPr>
              <a:t>: half of the priesthoods (which were also state offices) must be plebeian.</a:t>
            </a:r>
          </a:p>
          <a:p>
            <a:r>
              <a:rPr lang="en-GB" sz="2900" b="1" dirty="0" smtClean="0">
                <a:solidFill>
                  <a:schemeClr val="bg1"/>
                </a:solidFill>
              </a:rPr>
              <a:t>287 BC</a:t>
            </a:r>
            <a:r>
              <a:rPr lang="en-GB" sz="2900" dirty="0" smtClean="0">
                <a:solidFill>
                  <a:schemeClr val="bg1"/>
                </a:solidFill>
              </a:rPr>
              <a:t>: Third Secession, won the concession that all plebiscites, measures passed in the </a:t>
            </a:r>
            <a:r>
              <a:rPr lang="en-GB" sz="2900" i="1" dirty="0" err="1" smtClean="0">
                <a:solidFill>
                  <a:schemeClr val="bg1"/>
                </a:solidFill>
              </a:rPr>
              <a:t>Concilium</a:t>
            </a:r>
            <a:r>
              <a:rPr lang="en-GB" sz="2900" i="1" dirty="0" smtClean="0">
                <a:solidFill>
                  <a:schemeClr val="bg1"/>
                </a:solidFill>
              </a:rPr>
              <a:t> </a:t>
            </a:r>
            <a:r>
              <a:rPr lang="en-GB" sz="2900" i="1" dirty="0" err="1" smtClean="0">
                <a:solidFill>
                  <a:schemeClr val="bg1"/>
                </a:solidFill>
              </a:rPr>
              <a:t>Plebis</a:t>
            </a:r>
            <a:r>
              <a:rPr lang="en-GB" sz="2900" dirty="0" smtClean="0">
                <a:solidFill>
                  <a:schemeClr val="bg1"/>
                </a:solidFill>
              </a:rPr>
              <a:t>, had the force of laws for the whole Roman state.</a:t>
            </a:r>
            <a:endParaRPr lang="en-GB" sz="2900" dirty="0">
              <a:solidFill>
                <a:schemeClr val="bg1"/>
              </a:solidFill>
            </a:endParaRPr>
          </a:p>
        </p:txBody>
      </p:sp>
    </p:spTree>
    <p:extLst>
      <p:ext uri="{BB962C8B-B14F-4D97-AF65-F5344CB8AC3E}">
        <p14:creationId xmlns:p14="http://schemas.microsoft.com/office/powerpoint/2010/main" val="960775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3999" cy="919261"/>
          </a:xfrm>
        </p:spPr>
        <p:txBody>
          <a:bodyPr>
            <a:normAutofit/>
          </a:bodyPr>
          <a:lstStyle/>
          <a:p>
            <a:r>
              <a:rPr lang="en-GB" sz="3600" dirty="0">
                <a:solidFill>
                  <a:schemeClr val="bg1"/>
                </a:solidFill>
              </a:rPr>
              <a:t>T</a:t>
            </a:r>
            <a:r>
              <a:rPr lang="en-GB" sz="3600" dirty="0" smtClean="0">
                <a:solidFill>
                  <a:schemeClr val="bg1"/>
                </a:solidFill>
              </a:rPr>
              <a:t>ribune </a:t>
            </a:r>
            <a:r>
              <a:rPr lang="en-GB" sz="3600" dirty="0">
                <a:solidFill>
                  <a:schemeClr val="bg1"/>
                </a:solidFill>
              </a:rPr>
              <a:t>of the </a:t>
            </a:r>
            <a:r>
              <a:rPr lang="en-GB" sz="3600" dirty="0" smtClean="0">
                <a:solidFill>
                  <a:schemeClr val="bg1"/>
                </a:solidFill>
              </a:rPr>
              <a:t>plebs (</a:t>
            </a:r>
            <a:r>
              <a:rPr lang="en-GB" sz="3600" i="1" dirty="0" err="1" smtClean="0">
                <a:solidFill>
                  <a:schemeClr val="bg1"/>
                </a:solidFill>
              </a:rPr>
              <a:t>tribunus</a:t>
            </a:r>
            <a:r>
              <a:rPr lang="en-GB" sz="3600" i="1" dirty="0" smtClean="0">
                <a:solidFill>
                  <a:schemeClr val="bg1"/>
                </a:solidFill>
              </a:rPr>
              <a:t> </a:t>
            </a:r>
            <a:r>
              <a:rPr lang="en-GB" sz="3600" i="1" dirty="0" err="1" smtClean="0">
                <a:solidFill>
                  <a:schemeClr val="bg1"/>
                </a:solidFill>
              </a:rPr>
              <a:t>plebis</a:t>
            </a:r>
            <a:r>
              <a:rPr lang="en-GB" sz="3600" dirty="0" smtClean="0">
                <a:solidFill>
                  <a:schemeClr val="bg1"/>
                </a:solidFill>
              </a:rPr>
              <a:t>)</a:t>
            </a:r>
            <a:endParaRPr lang="en-GB" sz="3600" i="1" dirty="0">
              <a:solidFill>
                <a:schemeClr val="bg1"/>
              </a:solidFill>
            </a:endParaRPr>
          </a:p>
        </p:txBody>
      </p:sp>
      <p:sp>
        <p:nvSpPr>
          <p:cNvPr id="3" name="Content Placeholder 2"/>
          <p:cNvSpPr>
            <a:spLocks noGrp="1"/>
          </p:cNvSpPr>
          <p:nvPr>
            <p:ph idx="4294967295"/>
          </p:nvPr>
        </p:nvSpPr>
        <p:spPr>
          <a:xfrm>
            <a:off x="-1" y="1267691"/>
            <a:ext cx="8998527" cy="5590309"/>
          </a:xfrm>
          <a:prstGeom prst="rect">
            <a:avLst/>
          </a:prstGeom>
        </p:spPr>
        <p:txBody>
          <a:bodyPr>
            <a:normAutofit fontScale="92500" lnSpcReduction="10000"/>
          </a:bodyPr>
          <a:lstStyle/>
          <a:p>
            <a:r>
              <a:rPr lang="en-GB" dirty="0" err="1">
                <a:solidFill>
                  <a:schemeClr val="bg1"/>
                </a:solidFill>
              </a:rPr>
              <a:t>tribunus</a:t>
            </a:r>
            <a:r>
              <a:rPr lang="en-GB" dirty="0">
                <a:solidFill>
                  <a:schemeClr val="bg1"/>
                </a:solidFill>
              </a:rPr>
              <a:t> </a:t>
            </a:r>
            <a:r>
              <a:rPr lang="en-GB" dirty="0" err="1">
                <a:solidFill>
                  <a:schemeClr val="bg1"/>
                </a:solidFill>
              </a:rPr>
              <a:t>plebis</a:t>
            </a:r>
            <a:r>
              <a:rPr lang="en-GB" dirty="0">
                <a:solidFill>
                  <a:schemeClr val="bg1"/>
                </a:solidFill>
              </a:rPr>
              <a:t> / plebeian tribune</a:t>
            </a:r>
          </a:p>
          <a:p>
            <a:pPr lvl="1"/>
            <a:r>
              <a:rPr lang="en-GB" dirty="0">
                <a:solidFill>
                  <a:schemeClr val="bg1"/>
                </a:solidFill>
              </a:rPr>
              <a:t>elected by the plebeian assembly</a:t>
            </a:r>
          </a:p>
          <a:p>
            <a:pPr lvl="2"/>
            <a:r>
              <a:rPr lang="en-GB" dirty="0">
                <a:solidFill>
                  <a:schemeClr val="bg1"/>
                </a:solidFill>
              </a:rPr>
              <a:t>not technically ‘magistrates’</a:t>
            </a:r>
          </a:p>
          <a:p>
            <a:pPr lvl="1"/>
            <a:r>
              <a:rPr lang="en-GB" dirty="0">
                <a:solidFill>
                  <a:schemeClr val="bg1"/>
                </a:solidFill>
              </a:rPr>
              <a:t>convene &amp; chair </a:t>
            </a:r>
            <a:r>
              <a:rPr lang="en-GB" i="1" dirty="0" err="1">
                <a:solidFill>
                  <a:schemeClr val="bg1"/>
                </a:solidFill>
              </a:rPr>
              <a:t>concilium</a:t>
            </a:r>
            <a:r>
              <a:rPr lang="en-GB" i="1" dirty="0">
                <a:solidFill>
                  <a:schemeClr val="bg1"/>
                </a:solidFill>
              </a:rPr>
              <a:t> </a:t>
            </a:r>
            <a:r>
              <a:rPr lang="en-GB" i="1" dirty="0" err="1">
                <a:solidFill>
                  <a:schemeClr val="bg1"/>
                </a:solidFill>
              </a:rPr>
              <a:t>plebis</a:t>
            </a:r>
            <a:r>
              <a:rPr lang="en-GB" i="1" dirty="0">
                <a:solidFill>
                  <a:schemeClr val="bg1"/>
                </a:solidFill>
              </a:rPr>
              <a:t> </a:t>
            </a:r>
          </a:p>
          <a:p>
            <a:pPr lvl="2"/>
            <a:r>
              <a:rPr lang="en-GB" dirty="0">
                <a:solidFill>
                  <a:schemeClr val="bg1"/>
                </a:solidFill>
              </a:rPr>
              <a:t>pass legislation </a:t>
            </a:r>
            <a:r>
              <a:rPr lang="en-GB" dirty="0">
                <a:solidFill>
                  <a:schemeClr val="bg1"/>
                </a:solidFill>
                <a:sym typeface="Wingdings" panose="05000000000000000000" pitchFamily="2" charset="2"/>
              </a:rPr>
              <a:t></a:t>
            </a:r>
            <a:r>
              <a:rPr lang="en-GB" i="1" dirty="0" err="1">
                <a:solidFill>
                  <a:schemeClr val="bg1"/>
                </a:solidFill>
                <a:sym typeface="Wingdings" panose="05000000000000000000" pitchFamily="2" charset="2"/>
              </a:rPr>
              <a:t>plebiscita</a:t>
            </a:r>
            <a:endParaRPr lang="en-GB" i="1" dirty="0">
              <a:solidFill>
                <a:schemeClr val="bg1"/>
              </a:solidFill>
              <a:sym typeface="Wingdings" panose="05000000000000000000" pitchFamily="2" charset="2"/>
            </a:endParaRPr>
          </a:p>
          <a:p>
            <a:pPr lvl="1"/>
            <a:r>
              <a:rPr lang="en-GB" i="1" dirty="0" err="1">
                <a:solidFill>
                  <a:schemeClr val="bg1"/>
                </a:solidFill>
              </a:rPr>
              <a:t>Ius</a:t>
            </a:r>
            <a:r>
              <a:rPr lang="en-GB" i="1" dirty="0">
                <a:solidFill>
                  <a:schemeClr val="bg1"/>
                </a:solidFill>
              </a:rPr>
              <a:t> </a:t>
            </a:r>
            <a:r>
              <a:rPr lang="en-GB" i="1" dirty="0" err="1">
                <a:solidFill>
                  <a:schemeClr val="bg1"/>
                </a:solidFill>
              </a:rPr>
              <a:t>intercessionis</a:t>
            </a:r>
            <a:r>
              <a:rPr lang="en-GB" dirty="0">
                <a:solidFill>
                  <a:schemeClr val="bg1"/>
                </a:solidFill>
              </a:rPr>
              <a:t>, or </a:t>
            </a:r>
            <a:r>
              <a:rPr lang="en-GB" i="1" dirty="0" err="1">
                <a:solidFill>
                  <a:schemeClr val="bg1"/>
                </a:solidFill>
              </a:rPr>
              <a:t>intercessio</a:t>
            </a:r>
            <a:endParaRPr lang="en-GB" i="1" dirty="0">
              <a:solidFill>
                <a:schemeClr val="bg1"/>
              </a:solidFill>
            </a:endParaRPr>
          </a:p>
          <a:p>
            <a:pPr lvl="2"/>
            <a:r>
              <a:rPr lang="en-GB" dirty="0">
                <a:solidFill>
                  <a:schemeClr val="bg1"/>
                </a:solidFill>
              </a:rPr>
              <a:t>to intercede on behalf of the plebeians;</a:t>
            </a:r>
          </a:p>
          <a:p>
            <a:pPr lvl="2"/>
            <a:r>
              <a:rPr lang="en-GB" dirty="0">
                <a:solidFill>
                  <a:schemeClr val="bg1"/>
                </a:solidFill>
              </a:rPr>
              <a:t>veto the actions of the magistrates, even veto the Senate</a:t>
            </a:r>
          </a:p>
          <a:p>
            <a:pPr lvl="1"/>
            <a:r>
              <a:rPr lang="en-GB" dirty="0">
                <a:solidFill>
                  <a:schemeClr val="bg1"/>
                </a:solidFill>
              </a:rPr>
              <a:t>sacrosanctity</a:t>
            </a:r>
          </a:p>
          <a:p>
            <a:pPr lvl="2"/>
            <a:r>
              <a:rPr lang="en-GB" i="1" dirty="0">
                <a:solidFill>
                  <a:schemeClr val="bg1"/>
                </a:solidFill>
                <a:sym typeface="Wingdings" panose="05000000000000000000" pitchFamily="2" charset="2"/>
              </a:rPr>
              <a:t>to </a:t>
            </a:r>
            <a:r>
              <a:rPr lang="en-GB" dirty="0">
                <a:solidFill>
                  <a:schemeClr val="bg1"/>
                </a:solidFill>
              </a:rPr>
              <a:t>disregard the veto of a tribune, was punishable by death</a:t>
            </a:r>
          </a:p>
          <a:p>
            <a:pPr lvl="1"/>
            <a:r>
              <a:rPr lang="en-GB" i="1" dirty="0" err="1">
                <a:solidFill>
                  <a:schemeClr val="bg1"/>
                </a:solidFill>
              </a:rPr>
              <a:t>provocatio</a:t>
            </a:r>
            <a:r>
              <a:rPr lang="en-GB" i="1" dirty="0">
                <a:solidFill>
                  <a:schemeClr val="bg1"/>
                </a:solidFill>
              </a:rPr>
              <a:t> ad </a:t>
            </a:r>
            <a:r>
              <a:rPr lang="en-GB" i="1" dirty="0" err="1">
                <a:solidFill>
                  <a:schemeClr val="bg1"/>
                </a:solidFill>
              </a:rPr>
              <a:t>populum</a:t>
            </a:r>
            <a:endParaRPr lang="en-GB" i="1" dirty="0">
              <a:solidFill>
                <a:schemeClr val="bg1"/>
              </a:solidFill>
            </a:endParaRPr>
          </a:p>
          <a:p>
            <a:pPr lvl="2"/>
            <a:r>
              <a:rPr lang="en-GB" dirty="0">
                <a:solidFill>
                  <a:schemeClr val="bg1"/>
                </a:solidFill>
              </a:rPr>
              <a:t>entitled any citizen to appeal the actions of a magistrate; tribune determine the lawfulness of the magistrate's action</a:t>
            </a:r>
            <a:endParaRPr lang="en-GB" i="1" dirty="0">
              <a:solidFill>
                <a:schemeClr val="bg1"/>
              </a:solidFill>
              <a:sym typeface="Wingdings" panose="05000000000000000000" pitchFamily="2" charset="2"/>
            </a:endParaRPr>
          </a:p>
          <a:p>
            <a:pPr lvl="1"/>
            <a:r>
              <a:rPr lang="en-GB" dirty="0">
                <a:solidFill>
                  <a:schemeClr val="bg1"/>
                </a:solidFill>
                <a:sym typeface="Wingdings" panose="05000000000000000000" pitchFamily="2" charset="2"/>
              </a:rPr>
              <a:t>3</a:t>
            </a:r>
            <a:r>
              <a:rPr lang="en-GB" baseline="30000" dirty="0">
                <a:solidFill>
                  <a:schemeClr val="bg1"/>
                </a:solidFill>
                <a:sym typeface="Wingdings" panose="05000000000000000000" pitchFamily="2" charset="2"/>
              </a:rPr>
              <a:t>rd</a:t>
            </a:r>
            <a:r>
              <a:rPr lang="en-GB" dirty="0">
                <a:solidFill>
                  <a:schemeClr val="bg1"/>
                </a:solidFill>
                <a:sym typeface="Wingdings" panose="05000000000000000000" pitchFamily="2" charset="2"/>
              </a:rPr>
              <a:t> c. BC: </a:t>
            </a:r>
            <a:r>
              <a:rPr lang="en-GB" i="1" dirty="0" err="1" smtClean="0">
                <a:solidFill>
                  <a:schemeClr val="bg1"/>
                </a:solidFill>
                <a:sym typeface="Wingdings" panose="05000000000000000000" pitchFamily="2" charset="2"/>
              </a:rPr>
              <a:t>tribunus</a:t>
            </a:r>
            <a:r>
              <a:rPr lang="en-GB" i="1" dirty="0" smtClean="0">
                <a:solidFill>
                  <a:schemeClr val="bg1"/>
                </a:solidFill>
                <a:sym typeface="Wingdings" panose="05000000000000000000" pitchFamily="2" charset="2"/>
              </a:rPr>
              <a:t> </a:t>
            </a:r>
            <a:r>
              <a:rPr lang="en-GB" i="1" dirty="0" err="1" smtClean="0">
                <a:solidFill>
                  <a:schemeClr val="bg1"/>
                </a:solidFill>
                <a:sym typeface="Wingdings" panose="05000000000000000000" pitchFamily="2" charset="2"/>
              </a:rPr>
              <a:t>plebis</a:t>
            </a:r>
            <a:r>
              <a:rPr lang="en-GB" dirty="0">
                <a:solidFill>
                  <a:schemeClr val="bg1"/>
                </a:solidFill>
                <a:sym typeface="Wingdings" panose="05000000000000000000" pitchFamily="2" charset="2"/>
              </a:rPr>
              <a:t>: power to call the senate to order and lay legislation before the senate</a:t>
            </a:r>
          </a:p>
          <a:p>
            <a:pPr lvl="1"/>
            <a:endParaRPr lang="en-GB" dirty="0"/>
          </a:p>
          <a:p>
            <a:pPr marL="1371600" lvl="3" indent="0">
              <a:buNone/>
            </a:pPr>
            <a:endParaRPr lang="en-GB" dirty="0"/>
          </a:p>
        </p:txBody>
      </p:sp>
      <p:sp>
        <p:nvSpPr>
          <p:cNvPr id="8" name="TextBox 7"/>
          <p:cNvSpPr txBox="1"/>
          <p:nvPr/>
        </p:nvSpPr>
        <p:spPr>
          <a:xfrm>
            <a:off x="5747962" y="1542462"/>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2 CONSULES</a:t>
            </a:r>
          </a:p>
        </p:txBody>
      </p:sp>
      <p:sp>
        <p:nvSpPr>
          <p:cNvPr id="9" name="TextBox 8"/>
          <p:cNvSpPr txBox="1"/>
          <p:nvPr/>
        </p:nvSpPr>
        <p:spPr>
          <a:xfrm>
            <a:off x="5747962" y="2068450"/>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PRAETORS</a:t>
            </a:r>
          </a:p>
        </p:txBody>
      </p:sp>
      <p:sp>
        <p:nvSpPr>
          <p:cNvPr id="11" name="TextBox 10"/>
          <p:cNvSpPr txBox="1"/>
          <p:nvPr/>
        </p:nvSpPr>
        <p:spPr>
          <a:xfrm>
            <a:off x="5747962" y="321214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12" name="TextBox 11"/>
          <p:cNvSpPr txBox="1"/>
          <p:nvPr/>
        </p:nvSpPr>
        <p:spPr>
          <a:xfrm>
            <a:off x="5747962" y="2630138"/>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AEDILES</a:t>
            </a:r>
          </a:p>
        </p:txBody>
      </p:sp>
      <p:sp>
        <p:nvSpPr>
          <p:cNvPr id="13" name="Oval 12"/>
          <p:cNvSpPr/>
          <p:nvPr/>
        </p:nvSpPr>
        <p:spPr>
          <a:xfrm>
            <a:off x="7692178" y="3268164"/>
            <a:ext cx="1396071" cy="13072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7692178" y="3581477"/>
            <a:ext cx="1390124" cy="369332"/>
          </a:xfrm>
          <a:prstGeom prst="rect">
            <a:avLst/>
          </a:prstGeom>
        </p:spPr>
        <p:txBody>
          <a:bodyPr wrap="none">
            <a:spAutoFit/>
          </a:bodyPr>
          <a:lstStyle/>
          <a:p>
            <a:r>
              <a:rPr lang="pt-BR" dirty="0"/>
              <a:t>S E N A T E</a:t>
            </a:r>
          </a:p>
        </p:txBody>
      </p:sp>
      <p:sp>
        <p:nvSpPr>
          <p:cNvPr id="15" name="TextBox 14"/>
          <p:cNvSpPr txBox="1"/>
          <p:nvPr/>
        </p:nvSpPr>
        <p:spPr>
          <a:xfrm>
            <a:off x="7838046" y="3847426"/>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sp>
        <p:nvSpPr>
          <p:cNvPr id="16" name="TextBox 15"/>
          <p:cNvSpPr txBox="1"/>
          <p:nvPr/>
        </p:nvSpPr>
        <p:spPr>
          <a:xfrm>
            <a:off x="4629886" y="864753"/>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DICTATOR</a:t>
            </a:r>
            <a:endParaRPr lang="en-GB" dirty="0">
              <a:solidFill>
                <a:schemeClr val="tx1"/>
              </a:solidFill>
            </a:endParaRPr>
          </a:p>
        </p:txBody>
      </p:sp>
      <p:sp>
        <p:nvSpPr>
          <p:cNvPr id="18" name="TextBox 17"/>
          <p:cNvSpPr txBox="1"/>
          <p:nvPr/>
        </p:nvSpPr>
        <p:spPr>
          <a:xfrm>
            <a:off x="5991086" y="1094802"/>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19" name="TextBox 18"/>
          <p:cNvSpPr txBox="1"/>
          <p:nvPr/>
        </p:nvSpPr>
        <p:spPr>
          <a:xfrm>
            <a:off x="7461631" y="822366"/>
            <a:ext cx="1536895"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smtClean="0">
                <a:solidFill>
                  <a:schemeClr val="tx1"/>
                </a:solidFill>
              </a:rPr>
              <a:t>INTER-REX</a:t>
            </a:r>
            <a:endParaRPr lang="en-GB" dirty="0">
              <a:solidFill>
                <a:schemeClr val="tx1"/>
              </a:solidFill>
            </a:endParaRPr>
          </a:p>
        </p:txBody>
      </p:sp>
    </p:spTree>
    <p:extLst>
      <p:ext uri="{BB962C8B-B14F-4D97-AF65-F5344CB8AC3E}">
        <p14:creationId xmlns:p14="http://schemas.microsoft.com/office/powerpoint/2010/main" val="37914336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circle(in)">
                                      <p:cBhvr>
                                        <p:cTn id="7" dur="2000"/>
                                        <p:tgtEl>
                                          <p:spTgt spid="16"/>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circle(in)">
                                      <p:cBhvr>
                                        <p:cTn id="10" dur="2000"/>
                                        <p:tgtEl>
                                          <p:spTgt spid="18"/>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circle(in)">
                                      <p:cBhvr>
                                        <p:cTn id="13"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8" grpId="0" animBg="1"/>
      <p:bldP spid="1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XII </a:t>
            </a:r>
            <a:r>
              <a:rPr lang="en-GB" dirty="0" smtClean="0">
                <a:solidFill>
                  <a:schemeClr val="bg1"/>
                </a:solidFill>
              </a:rPr>
              <a:t>Tables </a:t>
            </a:r>
            <a:r>
              <a:rPr lang="en-GB" dirty="0">
                <a:solidFill>
                  <a:schemeClr val="bg1"/>
                </a:solidFill>
              </a:rPr>
              <a:t>451 – 450 BC</a:t>
            </a:r>
          </a:p>
        </p:txBody>
      </p:sp>
      <p:sp>
        <p:nvSpPr>
          <p:cNvPr id="3" name="Content Placeholder 2"/>
          <p:cNvSpPr>
            <a:spLocks noGrp="1"/>
          </p:cNvSpPr>
          <p:nvPr>
            <p:ph idx="1"/>
          </p:nvPr>
        </p:nvSpPr>
        <p:spPr>
          <a:xfrm>
            <a:off x="72736" y="1417638"/>
            <a:ext cx="8988137" cy="5440362"/>
          </a:xfrm>
        </p:spPr>
        <p:txBody>
          <a:bodyPr>
            <a:normAutofit fontScale="92500"/>
          </a:bodyPr>
          <a:lstStyle/>
          <a:p>
            <a:r>
              <a:rPr lang="en-GB" dirty="0" smtClean="0">
                <a:solidFill>
                  <a:schemeClr val="bg1"/>
                </a:solidFill>
              </a:rPr>
              <a:t>In 451 </a:t>
            </a:r>
            <a:r>
              <a:rPr lang="en-GB" dirty="0">
                <a:solidFill>
                  <a:schemeClr val="bg1"/>
                </a:solidFill>
              </a:rPr>
              <a:t>BC </a:t>
            </a:r>
            <a:r>
              <a:rPr lang="en-GB" dirty="0" smtClean="0">
                <a:solidFill>
                  <a:schemeClr val="bg1"/>
                </a:solidFill>
              </a:rPr>
              <a:t>a body of ten men (</a:t>
            </a:r>
            <a:r>
              <a:rPr lang="en-GB" i="1" dirty="0" err="1" smtClean="0">
                <a:solidFill>
                  <a:schemeClr val="bg1"/>
                </a:solidFill>
              </a:rPr>
              <a:t>decemviri</a:t>
            </a:r>
            <a:r>
              <a:rPr lang="en-GB" dirty="0" smtClean="0">
                <a:solidFill>
                  <a:schemeClr val="bg1"/>
                </a:solidFill>
              </a:rPr>
              <a:t>) are empowered with </a:t>
            </a:r>
            <a:r>
              <a:rPr lang="en-GB" i="1" dirty="0" smtClean="0">
                <a:solidFill>
                  <a:schemeClr val="bg1"/>
                </a:solidFill>
              </a:rPr>
              <a:t>imperium</a:t>
            </a:r>
            <a:r>
              <a:rPr lang="en-GB" dirty="0" smtClean="0">
                <a:solidFill>
                  <a:schemeClr val="bg1"/>
                </a:solidFill>
              </a:rPr>
              <a:t> (superseding normal magistrates for this period) to establish and codify Roman Law. </a:t>
            </a:r>
          </a:p>
          <a:p>
            <a:pPr lvl="1"/>
            <a:r>
              <a:rPr lang="en-GB" dirty="0" smtClean="0">
                <a:solidFill>
                  <a:schemeClr val="bg1"/>
                </a:solidFill>
              </a:rPr>
              <a:t>Ten Tables set up in 451 then another two in 450.</a:t>
            </a:r>
          </a:p>
          <a:p>
            <a:pPr lvl="1"/>
            <a:endParaRPr lang="en-GB" sz="500" dirty="0">
              <a:solidFill>
                <a:schemeClr val="bg1"/>
              </a:solidFill>
            </a:endParaRPr>
          </a:p>
          <a:p>
            <a:r>
              <a:rPr lang="en-GB" dirty="0" smtClean="0">
                <a:solidFill>
                  <a:schemeClr val="bg1"/>
                </a:solidFill>
              </a:rPr>
              <a:t>Likely Greek influence (in the sense of the Romans drawing upon Greek traditions rather than any imposition). </a:t>
            </a:r>
          </a:p>
          <a:p>
            <a:pPr lvl="1"/>
            <a:r>
              <a:rPr lang="en-GB" dirty="0" smtClean="0">
                <a:solidFill>
                  <a:schemeClr val="bg1"/>
                </a:solidFill>
              </a:rPr>
              <a:t>Notable, for example, in </a:t>
            </a:r>
            <a:r>
              <a:rPr lang="en-GB" dirty="0">
                <a:solidFill>
                  <a:schemeClr val="bg1"/>
                </a:solidFill>
              </a:rPr>
              <a:t>terminology: </a:t>
            </a:r>
            <a:r>
              <a:rPr lang="en-GB" i="1" dirty="0" err="1">
                <a:solidFill>
                  <a:schemeClr val="bg1"/>
                </a:solidFill>
              </a:rPr>
              <a:t>poena</a:t>
            </a:r>
            <a:r>
              <a:rPr lang="en-GB" dirty="0">
                <a:solidFill>
                  <a:schemeClr val="bg1"/>
                </a:solidFill>
              </a:rPr>
              <a:t> &lt; Gr. </a:t>
            </a:r>
            <a:r>
              <a:rPr lang="en-GB" i="1" dirty="0" err="1">
                <a:solidFill>
                  <a:schemeClr val="bg1"/>
                </a:solidFill>
              </a:rPr>
              <a:t>poiné</a:t>
            </a:r>
            <a:r>
              <a:rPr lang="en-GB" dirty="0">
                <a:solidFill>
                  <a:schemeClr val="bg1"/>
                </a:solidFill>
              </a:rPr>
              <a:t> </a:t>
            </a:r>
            <a:r>
              <a:rPr lang="en-GB" dirty="0" smtClean="0">
                <a:solidFill>
                  <a:schemeClr val="bg1"/>
                </a:solidFill>
              </a:rPr>
              <a:t>’penalty’. </a:t>
            </a:r>
            <a:endParaRPr lang="en-GB" dirty="0">
              <a:solidFill>
                <a:schemeClr val="bg1"/>
              </a:solidFill>
            </a:endParaRPr>
          </a:p>
          <a:p>
            <a:endParaRPr lang="en-GB" sz="500" dirty="0" smtClean="0">
              <a:solidFill>
                <a:schemeClr val="bg1"/>
              </a:solidFill>
            </a:endParaRPr>
          </a:p>
          <a:p>
            <a:r>
              <a:rPr lang="en-GB" dirty="0" smtClean="0">
                <a:solidFill>
                  <a:schemeClr val="bg1"/>
                </a:solidFill>
              </a:rPr>
              <a:t>Context – abuse and potential enslavement of debtors. General discontent (Conflict of the Orders).</a:t>
            </a:r>
          </a:p>
          <a:p>
            <a:endParaRPr lang="en-GB" sz="500" dirty="0">
              <a:solidFill>
                <a:schemeClr val="bg1"/>
              </a:solidFill>
            </a:endParaRPr>
          </a:p>
          <a:p>
            <a:r>
              <a:rPr lang="en-GB" dirty="0" smtClean="0">
                <a:solidFill>
                  <a:schemeClr val="bg1"/>
                </a:solidFill>
              </a:rPr>
              <a:t>The Tables do not survive in their own right!!!</a:t>
            </a:r>
            <a:endParaRPr lang="en-GB" dirty="0">
              <a:solidFill>
                <a:schemeClr val="bg1"/>
              </a:solidFill>
            </a:endParaRPr>
          </a:p>
        </p:txBody>
      </p:sp>
      <p:sp>
        <p:nvSpPr>
          <p:cNvPr id="4" name="Content Placeholder 2"/>
          <p:cNvSpPr txBox="1">
            <a:spLocks/>
          </p:cNvSpPr>
          <p:nvPr/>
        </p:nvSpPr>
        <p:spPr>
          <a:xfrm>
            <a:off x="228600" y="77211"/>
            <a:ext cx="4333009" cy="4156364"/>
          </a:xfrm>
          <a:prstGeom prst="rect">
            <a:avLst/>
          </a:prstGeom>
          <a:solidFill>
            <a:srgbClr val="619428"/>
          </a:solidFill>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Gaius, c. AD 130-180</a:t>
            </a:r>
          </a:p>
          <a:p>
            <a:r>
              <a:rPr lang="en-GB" dirty="0" smtClean="0">
                <a:solidFill>
                  <a:schemeClr val="bg1"/>
                </a:solidFill>
              </a:rPr>
              <a:t>Roman jurist</a:t>
            </a:r>
          </a:p>
          <a:p>
            <a:r>
              <a:rPr lang="en-GB" dirty="0" smtClean="0">
                <a:solidFill>
                  <a:schemeClr val="bg1"/>
                </a:solidFill>
              </a:rPr>
              <a:t>Works:</a:t>
            </a:r>
          </a:p>
          <a:p>
            <a:pPr lvl="2"/>
            <a:r>
              <a:rPr lang="en-GB" dirty="0" smtClean="0">
                <a:solidFill>
                  <a:schemeClr val="bg1"/>
                </a:solidFill>
              </a:rPr>
              <a:t>Institutes</a:t>
            </a:r>
          </a:p>
          <a:p>
            <a:pPr lvl="2"/>
            <a:r>
              <a:rPr lang="en-GB" dirty="0" smtClean="0">
                <a:solidFill>
                  <a:schemeClr val="bg1"/>
                </a:solidFill>
              </a:rPr>
              <a:t>Edicts of the Magistrates</a:t>
            </a:r>
          </a:p>
          <a:p>
            <a:pPr lvl="2"/>
            <a:r>
              <a:rPr lang="en-GB" dirty="0" smtClean="0">
                <a:solidFill>
                  <a:schemeClr val="bg1"/>
                </a:solidFill>
              </a:rPr>
              <a:t>Commentaries on the Twelve Tables</a:t>
            </a:r>
          </a:p>
          <a:p>
            <a:r>
              <a:rPr lang="en-GB" dirty="0" smtClean="0">
                <a:solidFill>
                  <a:schemeClr val="bg1"/>
                </a:solidFill>
              </a:rPr>
              <a:t>Much of his work will be used for Justinian’s </a:t>
            </a:r>
            <a:br>
              <a:rPr lang="en-GB" dirty="0" smtClean="0">
                <a:solidFill>
                  <a:schemeClr val="bg1"/>
                </a:solidFill>
              </a:rPr>
            </a:br>
            <a:r>
              <a:rPr lang="en-GB" dirty="0" smtClean="0">
                <a:solidFill>
                  <a:schemeClr val="bg1"/>
                </a:solidFill>
              </a:rPr>
              <a:t>Digest (AD  530-533) and the Institutes of Justinian (Corpus </a:t>
            </a:r>
            <a:r>
              <a:rPr lang="en-GB" dirty="0" err="1" smtClean="0">
                <a:solidFill>
                  <a:schemeClr val="bg1"/>
                </a:solidFill>
              </a:rPr>
              <a:t>Iuris</a:t>
            </a:r>
            <a:r>
              <a:rPr lang="en-GB" dirty="0" smtClean="0">
                <a:solidFill>
                  <a:schemeClr val="bg1"/>
                </a:solidFill>
              </a:rPr>
              <a:t> </a:t>
            </a:r>
            <a:r>
              <a:rPr lang="en-GB" dirty="0" err="1" smtClean="0">
                <a:solidFill>
                  <a:schemeClr val="bg1"/>
                </a:solidFill>
              </a:rPr>
              <a:t>Civilis</a:t>
            </a:r>
            <a:r>
              <a:rPr lang="en-GB" dirty="0" smtClean="0">
                <a:solidFill>
                  <a:schemeClr val="bg1"/>
                </a:solidFill>
              </a:rPr>
              <a:t>), AD 529-534.</a:t>
            </a:r>
            <a:endParaRPr lang="en-GB" dirty="0">
              <a:solidFill>
                <a:schemeClr val="bg1"/>
              </a:solidFill>
            </a:endParaRPr>
          </a:p>
        </p:txBody>
      </p:sp>
      <p:sp>
        <p:nvSpPr>
          <p:cNvPr id="5" name="Content Placeholder 2"/>
          <p:cNvSpPr txBox="1">
            <a:spLocks/>
          </p:cNvSpPr>
          <p:nvPr/>
        </p:nvSpPr>
        <p:spPr>
          <a:xfrm>
            <a:off x="228600" y="4270664"/>
            <a:ext cx="8749145" cy="2587336"/>
          </a:xfrm>
          <a:prstGeom prst="rect">
            <a:avLst/>
          </a:prstGeom>
          <a:solidFill>
            <a:srgbClr val="FF5050"/>
          </a:solidFill>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Ulpian – </a:t>
            </a:r>
            <a:r>
              <a:rPr lang="en-GB" b="1" dirty="0" err="1" smtClean="0">
                <a:solidFill>
                  <a:schemeClr val="bg1"/>
                </a:solidFill>
              </a:rPr>
              <a:t>Gnaeus</a:t>
            </a:r>
            <a:r>
              <a:rPr lang="en-GB" b="1" dirty="0" smtClean="0">
                <a:solidFill>
                  <a:schemeClr val="bg1"/>
                </a:solidFill>
              </a:rPr>
              <a:t> </a:t>
            </a:r>
            <a:r>
              <a:rPr lang="en-GB" b="1" dirty="0" err="1" smtClean="0">
                <a:solidFill>
                  <a:schemeClr val="bg1"/>
                </a:solidFill>
              </a:rPr>
              <a:t>Domitius</a:t>
            </a:r>
            <a:r>
              <a:rPr lang="en-GB" b="1" dirty="0" smtClean="0">
                <a:solidFill>
                  <a:schemeClr val="bg1"/>
                </a:solidFill>
              </a:rPr>
              <a:t> </a:t>
            </a:r>
            <a:r>
              <a:rPr lang="en-GB" b="1" dirty="0" err="1" smtClean="0">
                <a:solidFill>
                  <a:schemeClr val="bg1"/>
                </a:solidFill>
              </a:rPr>
              <a:t>Ulpianus</a:t>
            </a:r>
            <a:r>
              <a:rPr lang="en-GB" b="1" dirty="0" smtClean="0">
                <a:solidFill>
                  <a:schemeClr val="bg1"/>
                </a:solidFill>
              </a:rPr>
              <a:t>, c. AD 170 - AD 228</a:t>
            </a:r>
          </a:p>
          <a:p>
            <a:r>
              <a:rPr lang="en-GB" dirty="0" smtClean="0">
                <a:solidFill>
                  <a:schemeClr val="bg1"/>
                </a:solidFill>
              </a:rPr>
              <a:t>From Tyros/</a:t>
            </a:r>
            <a:r>
              <a:rPr lang="en-GB" dirty="0" err="1" smtClean="0">
                <a:solidFill>
                  <a:schemeClr val="bg1"/>
                </a:solidFill>
              </a:rPr>
              <a:t>Tyrus</a:t>
            </a:r>
            <a:r>
              <a:rPr lang="en-GB" dirty="0" smtClean="0">
                <a:solidFill>
                  <a:schemeClr val="bg1"/>
                </a:solidFill>
              </a:rPr>
              <a:t>, Phoenicia (Lebanon) </a:t>
            </a:r>
          </a:p>
          <a:p>
            <a:r>
              <a:rPr lang="en-GB" dirty="0" smtClean="0">
                <a:solidFill>
                  <a:schemeClr val="bg1"/>
                </a:solidFill>
              </a:rPr>
              <a:t>praetorian prefect</a:t>
            </a:r>
            <a:r>
              <a:rPr lang="en-GB" smtClean="0">
                <a:solidFill>
                  <a:schemeClr val="bg1"/>
                </a:solidFill>
              </a:rPr>
              <a:t>; </a:t>
            </a:r>
            <a:r>
              <a:rPr lang="en-GB" smtClean="0">
                <a:solidFill>
                  <a:schemeClr val="bg1"/>
                </a:solidFill>
              </a:rPr>
              <a:t>AD 208 </a:t>
            </a:r>
            <a:r>
              <a:rPr lang="en-GB" dirty="0" smtClean="0">
                <a:solidFill>
                  <a:schemeClr val="bg1"/>
                </a:solidFill>
              </a:rPr>
              <a:t>in Britannia under Septimius Severus; Roman jurist</a:t>
            </a:r>
          </a:p>
          <a:p>
            <a:r>
              <a:rPr lang="en-GB" dirty="0" smtClean="0">
                <a:solidFill>
                  <a:schemeClr val="bg1"/>
                </a:solidFill>
              </a:rPr>
              <a:t>His writings make up approx. 1/3 of Justinian’s </a:t>
            </a:r>
            <a:r>
              <a:rPr lang="en-GB" i="1" dirty="0" smtClean="0">
                <a:solidFill>
                  <a:schemeClr val="bg1"/>
                </a:solidFill>
              </a:rPr>
              <a:t>Digest.</a:t>
            </a:r>
          </a:p>
          <a:p>
            <a:pPr lvl="1"/>
            <a:r>
              <a:rPr lang="en-GB" dirty="0" smtClean="0">
                <a:solidFill>
                  <a:schemeClr val="bg1"/>
                </a:solidFill>
              </a:rPr>
              <a:t>Author of a number of important works, such as:</a:t>
            </a:r>
          </a:p>
          <a:p>
            <a:pPr lvl="2"/>
            <a:r>
              <a:rPr lang="en-GB" dirty="0" smtClean="0">
                <a:solidFill>
                  <a:schemeClr val="bg1"/>
                </a:solidFill>
              </a:rPr>
              <a:t>Ad </a:t>
            </a:r>
            <a:r>
              <a:rPr lang="en-GB" dirty="0" err="1" smtClean="0">
                <a:solidFill>
                  <a:schemeClr val="bg1"/>
                </a:solidFill>
              </a:rPr>
              <a:t>Sabinum</a:t>
            </a:r>
            <a:r>
              <a:rPr lang="en-GB" dirty="0" smtClean="0">
                <a:solidFill>
                  <a:schemeClr val="bg1"/>
                </a:solidFill>
              </a:rPr>
              <a:t>, -- ius </a:t>
            </a:r>
            <a:r>
              <a:rPr lang="en-GB" dirty="0" err="1" smtClean="0">
                <a:solidFill>
                  <a:schemeClr val="bg1"/>
                </a:solidFill>
              </a:rPr>
              <a:t>civile</a:t>
            </a:r>
            <a:r>
              <a:rPr lang="en-GB" dirty="0" smtClean="0">
                <a:solidFill>
                  <a:schemeClr val="bg1"/>
                </a:solidFill>
              </a:rPr>
              <a:t>, 50+ books</a:t>
            </a:r>
          </a:p>
          <a:p>
            <a:pPr lvl="2"/>
            <a:r>
              <a:rPr lang="en-GB" dirty="0" smtClean="0">
                <a:solidFill>
                  <a:schemeClr val="bg1"/>
                </a:solidFill>
              </a:rPr>
              <a:t>Ad </a:t>
            </a:r>
            <a:r>
              <a:rPr lang="en-GB" dirty="0" err="1" smtClean="0">
                <a:solidFill>
                  <a:schemeClr val="bg1"/>
                </a:solidFill>
              </a:rPr>
              <a:t>edictum</a:t>
            </a:r>
            <a:r>
              <a:rPr lang="en-GB" dirty="0" smtClean="0">
                <a:solidFill>
                  <a:schemeClr val="bg1"/>
                </a:solidFill>
              </a:rPr>
              <a:t>, -- 83 books</a:t>
            </a:r>
            <a:endParaRPr lang="en-GB" dirty="0"/>
          </a:p>
        </p:txBody>
      </p:sp>
      <p:sp>
        <p:nvSpPr>
          <p:cNvPr id="6" name="Content Placeholder 2"/>
          <p:cNvSpPr txBox="1">
            <a:spLocks/>
          </p:cNvSpPr>
          <p:nvPr/>
        </p:nvSpPr>
        <p:spPr>
          <a:xfrm>
            <a:off x="4675909" y="81685"/>
            <a:ext cx="4301836" cy="4151890"/>
          </a:xfrm>
          <a:prstGeom prst="rect">
            <a:avLst/>
          </a:prstGeom>
          <a:solidFill>
            <a:srgbClr val="007FDE"/>
          </a:solidFill>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b="1" dirty="0" smtClean="0">
                <a:solidFill>
                  <a:schemeClr val="bg1"/>
                </a:solidFill>
              </a:rPr>
              <a:t>Festus – Sextus </a:t>
            </a:r>
            <a:r>
              <a:rPr lang="en-GB" b="1" dirty="0" err="1" smtClean="0">
                <a:solidFill>
                  <a:schemeClr val="bg1"/>
                </a:solidFill>
              </a:rPr>
              <a:t>Pompeius</a:t>
            </a:r>
            <a:r>
              <a:rPr lang="en-GB" b="1" dirty="0" smtClean="0">
                <a:solidFill>
                  <a:schemeClr val="bg1"/>
                </a:solidFill>
              </a:rPr>
              <a:t> Festus, c. 2nd century AD</a:t>
            </a:r>
          </a:p>
          <a:p>
            <a:r>
              <a:rPr lang="en-GB" dirty="0" smtClean="0">
                <a:solidFill>
                  <a:schemeClr val="bg1"/>
                </a:solidFill>
              </a:rPr>
              <a:t>Roman grammarian</a:t>
            </a:r>
          </a:p>
          <a:p>
            <a:r>
              <a:rPr lang="en-GB" dirty="0" smtClean="0">
                <a:solidFill>
                  <a:schemeClr val="bg1"/>
                </a:solidFill>
              </a:rPr>
              <a:t>Lexicon containing work of Valerius Flaccus (under Augustus) and M. </a:t>
            </a:r>
            <a:r>
              <a:rPr lang="en-GB" dirty="0" err="1" smtClean="0">
                <a:solidFill>
                  <a:schemeClr val="bg1"/>
                </a:solidFill>
              </a:rPr>
              <a:t>Terentius</a:t>
            </a:r>
            <a:r>
              <a:rPr lang="en-GB" dirty="0" smtClean="0">
                <a:solidFill>
                  <a:schemeClr val="bg1"/>
                </a:solidFill>
              </a:rPr>
              <a:t> Varro (116 – 27 BC).</a:t>
            </a:r>
          </a:p>
          <a:p>
            <a:endParaRPr lang="en-GB" dirty="0"/>
          </a:p>
        </p:txBody>
      </p:sp>
    </p:spTree>
    <p:extLst>
      <p:ext uri="{BB962C8B-B14F-4D97-AF65-F5344CB8AC3E}">
        <p14:creationId xmlns:p14="http://schemas.microsoft.com/office/powerpoint/2010/main" val="1223294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circle(in)">
                                      <p:cBhvr>
                                        <p:cTn id="10" dur="2000"/>
                                        <p:tgtEl>
                                          <p:spTgt spid="4"/>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Growing Prosperity</a:t>
            </a:r>
            <a:endParaRPr lang="en-GB" dirty="0">
              <a:solidFill>
                <a:schemeClr val="bg1"/>
              </a:solidFill>
            </a:endParaRPr>
          </a:p>
        </p:txBody>
      </p:sp>
      <p:sp>
        <p:nvSpPr>
          <p:cNvPr id="3" name="Content Placeholder 2"/>
          <p:cNvSpPr>
            <a:spLocks noGrp="1"/>
          </p:cNvSpPr>
          <p:nvPr>
            <p:ph idx="1"/>
          </p:nvPr>
        </p:nvSpPr>
        <p:spPr>
          <a:xfrm>
            <a:off x="0" y="1600200"/>
            <a:ext cx="4998027" cy="5257800"/>
          </a:xfrm>
        </p:spPr>
        <p:txBody>
          <a:bodyPr>
            <a:normAutofit fontScale="85000" lnSpcReduction="10000"/>
          </a:bodyPr>
          <a:lstStyle/>
          <a:p>
            <a:r>
              <a:rPr lang="en-GB" dirty="0">
                <a:solidFill>
                  <a:schemeClr val="bg1"/>
                </a:solidFill>
              </a:rPr>
              <a:t>Manumission subject to 5% taxation due to a law passed by the consul </a:t>
            </a:r>
            <a:r>
              <a:rPr lang="en-GB" dirty="0" err="1">
                <a:solidFill>
                  <a:schemeClr val="bg1"/>
                </a:solidFill>
              </a:rPr>
              <a:t>Cnaeus</a:t>
            </a:r>
            <a:r>
              <a:rPr lang="en-GB" dirty="0">
                <a:solidFill>
                  <a:schemeClr val="bg1"/>
                </a:solidFill>
              </a:rPr>
              <a:t> Manlius in 357 BC – Livy 7.16.7</a:t>
            </a:r>
            <a:r>
              <a:rPr lang="en-GB" dirty="0" smtClean="0">
                <a:solidFill>
                  <a:schemeClr val="bg1"/>
                </a:solidFill>
              </a:rPr>
              <a:t>.</a:t>
            </a:r>
          </a:p>
          <a:p>
            <a:pPr lvl="1"/>
            <a:r>
              <a:rPr lang="en-GB" dirty="0" smtClean="0">
                <a:solidFill>
                  <a:schemeClr val="bg1"/>
                </a:solidFill>
              </a:rPr>
              <a:t>Consider the new context in which debt-bondage of Roman citizens is no longer permitted. </a:t>
            </a:r>
            <a:endParaRPr lang="en-GB" dirty="0">
              <a:solidFill>
                <a:schemeClr val="bg1"/>
              </a:solidFill>
            </a:endParaRPr>
          </a:p>
          <a:p>
            <a:pPr lvl="1"/>
            <a:r>
              <a:rPr lang="en-GB" dirty="0" smtClean="0">
                <a:solidFill>
                  <a:schemeClr val="bg1"/>
                </a:solidFill>
              </a:rPr>
              <a:t>Also successes against neighbouring peoples.</a:t>
            </a:r>
          </a:p>
          <a:p>
            <a:pPr lvl="1"/>
            <a:endParaRPr lang="en-GB" sz="600" dirty="0">
              <a:solidFill>
                <a:schemeClr val="bg1"/>
              </a:solidFill>
            </a:endParaRPr>
          </a:p>
          <a:p>
            <a:r>
              <a:rPr lang="en-GB" dirty="0">
                <a:solidFill>
                  <a:schemeClr val="bg1"/>
                </a:solidFill>
              </a:rPr>
              <a:t>Coinage was being produced by end of 4th century BC.</a:t>
            </a:r>
          </a:p>
          <a:p>
            <a:pPr lvl="1"/>
            <a:r>
              <a:rPr lang="en-GB" dirty="0" smtClean="0">
                <a:solidFill>
                  <a:schemeClr val="bg1"/>
                </a:solidFill>
              </a:rPr>
              <a:t>More complex society, with sophisticated market and trading activity.  </a:t>
            </a:r>
          </a:p>
          <a:p>
            <a:pPr lvl="1"/>
            <a:r>
              <a:rPr lang="en-GB" dirty="0" smtClean="0">
                <a:solidFill>
                  <a:schemeClr val="bg1"/>
                </a:solidFill>
              </a:rPr>
              <a:t>Wealth not just measured by land or livestock. </a:t>
            </a:r>
            <a:endParaRPr lang="en-GB" dirty="0">
              <a:solidFill>
                <a:schemeClr val="bg1"/>
              </a:solidFill>
            </a:endParaRPr>
          </a:p>
          <a:p>
            <a:endParaRPr lang="en-GB" dirty="0"/>
          </a:p>
        </p:txBody>
      </p:sp>
      <p:pic>
        <p:nvPicPr>
          <p:cNvPr id="5" name="Picture 4"/>
          <p:cNvPicPr>
            <a:picLocks noChangeAspect="1"/>
          </p:cNvPicPr>
          <p:nvPr/>
        </p:nvPicPr>
        <p:blipFill>
          <a:blip r:embed="rId2"/>
          <a:stretch>
            <a:fillRect/>
          </a:stretch>
        </p:blipFill>
        <p:spPr>
          <a:xfrm>
            <a:off x="4998026" y="1600199"/>
            <a:ext cx="4010891" cy="5177853"/>
          </a:xfrm>
          <a:prstGeom prst="rect">
            <a:avLst/>
          </a:prstGeom>
        </p:spPr>
      </p:pic>
    </p:spTree>
    <p:extLst>
      <p:ext uri="{BB962C8B-B14F-4D97-AF65-F5344CB8AC3E}">
        <p14:creationId xmlns:p14="http://schemas.microsoft.com/office/powerpoint/2010/main" val="347314735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Roman Developments at Ostia</a:t>
            </a:r>
            <a:endParaRPr lang="en-GB" dirty="0">
              <a:solidFill>
                <a:schemeClr val="bg1"/>
              </a:solidFill>
            </a:endParaRPr>
          </a:p>
        </p:txBody>
      </p:sp>
      <p:sp>
        <p:nvSpPr>
          <p:cNvPr id="3" name="Content Placeholder 2"/>
          <p:cNvSpPr>
            <a:spLocks noGrp="1"/>
          </p:cNvSpPr>
          <p:nvPr>
            <p:ph idx="1"/>
          </p:nvPr>
        </p:nvSpPr>
        <p:spPr>
          <a:xfrm>
            <a:off x="179512" y="1600200"/>
            <a:ext cx="8794948" cy="1036712"/>
          </a:xfrm>
        </p:spPr>
        <p:txBody>
          <a:bodyPr/>
          <a:lstStyle/>
          <a:p>
            <a:r>
              <a:rPr lang="en-GB" dirty="0" smtClean="0">
                <a:solidFill>
                  <a:schemeClr val="bg1"/>
                </a:solidFill>
              </a:rPr>
              <a:t>Foundation of a fortified settlement dates on archaeological grounds to between 380-350 BC.</a:t>
            </a:r>
            <a:endParaRPr lang="en-GB" dirty="0">
              <a:solidFill>
                <a:schemeClr val="bg1"/>
              </a:solidFill>
            </a:endParaRPr>
          </a:p>
        </p:txBody>
      </p:sp>
      <p:pic>
        <p:nvPicPr>
          <p:cNvPr id="1026" name="Picture 2"/>
          <p:cNvPicPr>
            <a:picLocks noChangeAspect="1" noChangeArrowheads="1"/>
          </p:cNvPicPr>
          <p:nvPr/>
        </p:nvPicPr>
        <p:blipFill>
          <a:blip r:embed="rId2" cstate="print"/>
          <a:srcRect/>
          <a:stretch>
            <a:fillRect/>
          </a:stretch>
        </p:blipFill>
        <p:spPr bwMode="auto">
          <a:xfrm>
            <a:off x="4932040" y="2996952"/>
            <a:ext cx="4042420" cy="3590925"/>
          </a:xfrm>
          <a:prstGeom prst="rect">
            <a:avLst/>
          </a:prstGeom>
          <a:noFill/>
          <a:ln w="9525">
            <a:noFill/>
            <a:miter lim="800000"/>
            <a:headEnd/>
            <a:tailEnd/>
          </a:ln>
        </p:spPr>
      </p:pic>
      <p:sp>
        <p:nvSpPr>
          <p:cNvPr id="5" name="Rectangle 4"/>
          <p:cNvSpPr/>
          <p:nvPr/>
        </p:nvSpPr>
        <p:spPr>
          <a:xfrm>
            <a:off x="179512" y="2636912"/>
            <a:ext cx="4680520" cy="4154984"/>
          </a:xfrm>
          <a:prstGeom prst="rect">
            <a:avLst/>
          </a:prstGeom>
        </p:spPr>
        <p:txBody>
          <a:bodyPr wrap="square">
            <a:spAutoFit/>
          </a:bodyPr>
          <a:lstStyle/>
          <a:p>
            <a:r>
              <a:rPr lang="en-GB" sz="2200" dirty="0" smtClean="0">
                <a:solidFill>
                  <a:schemeClr val="bg1"/>
                </a:solidFill>
              </a:rPr>
              <a:t>“The seaboard cities belonging to the </a:t>
            </a:r>
            <a:r>
              <a:rPr lang="en-GB" sz="2200" dirty="0" err="1" smtClean="0">
                <a:solidFill>
                  <a:schemeClr val="bg1"/>
                </a:solidFill>
              </a:rPr>
              <a:t>Latii</a:t>
            </a:r>
            <a:r>
              <a:rPr lang="en-GB" sz="2200" dirty="0" smtClean="0">
                <a:solidFill>
                  <a:schemeClr val="bg1"/>
                </a:solidFill>
              </a:rPr>
              <a:t> are, first, Ostia: it is harbourless on account of the silting up which is caused by the Tiber, since the Tiber is fed by numerous streams. Now although it is with peril that the merchant-ships anchor far out in the surge, still, the prospect of gain prevails… Ostia was founded by </a:t>
            </a:r>
            <a:r>
              <a:rPr lang="en-GB" sz="2200" dirty="0" err="1" smtClean="0">
                <a:solidFill>
                  <a:schemeClr val="bg1"/>
                </a:solidFill>
              </a:rPr>
              <a:t>Ancus</a:t>
            </a:r>
            <a:r>
              <a:rPr lang="en-GB" sz="2200" dirty="0" smtClean="0">
                <a:solidFill>
                  <a:schemeClr val="bg1"/>
                </a:solidFill>
              </a:rPr>
              <a:t> </a:t>
            </a:r>
            <a:r>
              <a:rPr lang="en-GB" sz="2200" dirty="0" err="1" smtClean="0">
                <a:solidFill>
                  <a:schemeClr val="bg1"/>
                </a:solidFill>
              </a:rPr>
              <a:t>Marcius</a:t>
            </a:r>
            <a:r>
              <a:rPr lang="en-GB" sz="2200" dirty="0" smtClean="0">
                <a:solidFill>
                  <a:schemeClr val="bg1"/>
                </a:solidFill>
              </a:rPr>
              <a:t> (640-616 BC). Such, then, is this city of Ostia.” – </a:t>
            </a:r>
            <a:r>
              <a:rPr lang="en-GB" sz="2200" b="1" dirty="0" smtClean="0">
                <a:solidFill>
                  <a:schemeClr val="bg1"/>
                </a:solidFill>
              </a:rPr>
              <a:t>Strabo </a:t>
            </a:r>
            <a:r>
              <a:rPr lang="en-GB" sz="2200" b="1" i="1" dirty="0" smtClean="0">
                <a:solidFill>
                  <a:schemeClr val="bg1"/>
                </a:solidFill>
              </a:rPr>
              <a:t>Geog. </a:t>
            </a:r>
            <a:r>
              <a:rPr lang="en-GB" sz="2200" b="1" dirty="0" smtClean="0">
                <a:solidFill>
                  <a:schemeClr val="bg1"/>
                </a:solidFill>
              </a:rPr>
              <a:t>5.3.5</a:t>
            </a:r>
            <a:r>
              <a:rPr lang="en-GB" sz="2200" dirty="0" smtClean="0">
                <a:solidFill>
                  <a:schemeClr val="bg1"/>
                </a:solidFill>
              </a:rPr>
              <a:t>.</a:t>
            </a:r>
            <a:r>
              <a:rPr lang="en-GB" dirty="0" smtClean="0"/>
              <a:t> </a:t>
            </a:r>
          </a:p>
        </p:txBody>
      </p:sp>
    </p:spTree>
    <p:extLst>
      <p:ext uri="{BB962C8B-B14F-4D97-AF65-F5344CB8AC3E}">
        <p14:creationId xmlns:p14="http://schemas.microsoft.com/office/powerpoint/2010/main" val="127458125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Rome and its neighbours </a:t>
            </a:r>
            <a:endParaRPr lang="en-GB" dirty="0">
              <a:solidFill>
                <a:schemeClr val="bg1"/>
              </a:solidFill>
            </a:endParaRPr>
          </a:p>
        </p:txBody>
      </p:sp>
      <p:sp>
        <p:nvSpPr>
          <p:cNvPr id="4" name="Content Placeholder 3"/>
          <p:cNvSpPr>
            <a:spLocks noGrp="1"/>
          </p:cNvSpPr>
          <p:nvPr>
            <p:ph sz="half" idx="1"/>
          </p:nvPr>
        </p:nvSpPr>
        <p:spPr>
          <a:xfrm>
            <a:off x="0" y="1407710"/>
            <a:ext cx="4572000" cy="5440362"/>
          </a:xfrm>
        </p:spPr>
        <p:txBody>
          <a:bodyPr>
            <a:normAutofit fontScale="92500" lnSpcReduction="20000"/>
          </a:bodyPr>
          <a:lstStyle/>
          <a:p>
            <a:r>
              <a:rPr lang="en-GB" dirty="0" err="1">
                <a:solidFill>
                  <a:schemeClr val="bg1"/>
                </a:solidFill>
              </a:rPr>
              <a:t>Beloch</a:t>
            </a:r>
            <a:r>
              <a:rPr lang="en-GB" dirty="0">
                <a:solidFill>
                  <a:schemeClr val="bg1"/>
                </a:solidFill>
              </a:rPr>
              <a:t> (1926) estimated that Rome controlled 35% of Latium by early Republic (822sq km) – contra </a:t>
            </a:r>
            <a:r>
              <a:rPr lang="en-GB" dirty="0" err="1">
                <a:solidFill>
                  <a:schemeClr val="bg1"/>
                </a:solidFill>
              </a:rPr>
              <a:t>Alfoldi</a:t>
            </a:r>
            <a:r>
              <a:rPr lang="en-GB" dirty="0">
                <a:solidFill>
                  <a:schemeClr val="bg1"/>
                </a:solidFill>
              </a:rPr>
              <a:t> (1965), who argues for 435sq km.</a:t>
            </a:r>
          </a:p>
          <a:p>
            <a:endParaRPr lang="en-GB" sz="700" dirty="0">
              <a:solidFill>
                <a:schemeClr val="bg1"/>
              </a:solidFill>
            </a:endParaRPr>
          </a:p>
          <a:p>
            <a:r>
              <a:rPr lang="en-GB" dirty="0">
                <a:solidFill>
                  <a:schemeClr val="bg1"/>
                </a:solidFill>
              </a:rPr>
              <a:t>Population estimates c.500 BC range from 20-30,000 (</a:t>
            </a:r>
            <a:r>
              <a:rPr lang="en-GB" dirty="0" err="1">
                <a:solidFill>
                  <a:schemeClr val="bg1"/>
                </a:solidFill>
              </a:rPr>
              <a:t>Ampolo</a:t>
            </a:r>
            <a:r>
              <a:rPr lang="en-GB" dirty="0">
                <a:solidFill>
                  <a:schemeClr val="bg1"/>
                </a:solidFill>
              </a:rPr>
              <a:t>: 1980) to 50,000 (</a:t>
            </a:r>
            <a:r>
              <a:rPr lang="en-GB" dirty="0" err="1">
                <a:solidFill>
                  <a:schemeClr val="bg1"/>
                </a:solidFill>
              </a:rPr>
              <a:t>Beloch</a:t>
            </a:r>
            <a:r>
              <a:rPr lang="en-GB" dirty="0">
                <a:solidFill>
                  <a:schemeClr val="bg1"/>
                </a:solidFill>
              </a:rPr>
              <a:t>: 1926).</a:t>
            </a:r>
          </a:p>
          <a:p>
            <a:endParaRPr lang="en-GB" sz="700" dirty="0">
              <a:solidFill>
                <a:schemeClr val="bg1"/>
              </a:solidFill>
            </a:endParaRPr>
          </a:p>
          <a:p>
            <a:r>
              <a:rPr lang="en-GB" dirty="0">
                <a:solidFill>
                  <a:schemeClr val="bg1"/>
                </a:solidFill>
              </a:rPr>
              <a:t>This seems to make Rome the largest and most powerful state in Latium – feasible that may have been able to field 5700-8500 soldiers on the lower population estimate.</a:t>
            </a:r>
          </a:p>
          <a:p>
            <a:endParaRPr lang="en-GB" dirty="0"/>
          </a:p>
        </p:txBody>
      </p:sp>
      <p:pic>
        <p:nvPicPr>
          <p:cNvPr id="6" name="Content Placeholder 5"/>
          <p:cNvPicPr>
            <a:picLocks noGrp="1" noChangeAspect="1"/>
          </p:cNvPicPr>
          <p:nvPr>
            <p:ph sz="half" idx="2"/>
          </p:nvPr>
        </p:nvPicPr>
        <p:blipFill>
          <a:blip r:embed="rId2"/>
          <a:stretch>
            <a:fillRect/>
          </a:stretch>
        </p:blipFill>
        <p:spPr>
          <a:xfrm>
            <a:off x="4667251" y="1550183"/>
            <a:ext cx="4244290" cy="5155417"/>
          </a:xfrm>
          <a:prstGeom prst="rect">
            <a:avLst/>
          </a:prstGeom>
        </p:spPr>
      </p:pic>
    </p:spTree>
    <p:extLst>
      <p:ext uri="{BB962C8B-B14F-4D97-AF65-F5344CB8AC3E}">
        <p14:creationId xmlns:p14="http://schemas.microsoft.com/office/powerpoint/2010/main" val="356466754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79512" y="1600200"/>
            <a:ext cx="8712968" cy="4997152"/>
          </a:xfrm>
        </p:spPr>
        <p:txBody>
          <a:bodyPr>
            <a:normAutofit/>
          </a:bodyPr>
          <a:lstStyle/>
          <a:p>
            <a:r>
              <a:rPr lang="en-GB" dirty="0" smtClean="0">
                <a:solidFill>
                  <a:schemeClr val="bg1"/>
                </a:solidFill>
              </a:rPr>
              <a:t>Forsythe, G. (2005) </a:t>
            </a:r>
            <a:r>
              <a:rPr lang="en-GB" i="1" dirty="0" smtClean="0">
                <a:solidFill>
                  <a:schemeClr val="bg1"/>
                </a:solidFill>
              </a:rPr>
              <a:t>A Critical History of Early Rome: From Prehistory to the First Punic War</a:t>
            </a:r>
            <a:r>
              <a:rPr lang="en-GB" dirty="0" smtClean="0">
                <a:solidFill>
                  <a:schemeClr val="bg1"/>
                </a:solidFill>
              </a:rPr>
              <a:t> (London: University of California Press). – Chapters 1-3.</a:t>
            </a:r>
          </a:p>
          <a:p>
            <a:endParaRPr lang="en-GB" sz="1000" dirty="0" smtClean="0">
              <a:solidFill>
                <a:schemeClr val="bg1"/>
              </a:solidFill>
            </a:endParaRPr>
          </a:p>
          <a:p>
            <a:r>
              <a:rPr lang="en-GB" dirty="0" err="1" smtClean="0">
                <a:solidFill>
                  <a:schemeClr val="bg1"/>
                </a:solidFill>
              </a:rPr>
              <a:t>Grandazzi</a:t>
            </a:r>
            <a:r>
              <a:rPr lang="en-GB" dirty="0" smtClean="0">
                <a:solidFill>
                  <a:schemeClr val="bg1"/>
                </a:solidFill>
              </a:rPr>
              <a:t>, A. (1997) </a:t>
            </a:r>
            <a:r>
              <a:rPr lang="en-GB" i="1" dirty="0" smtClean="0">
                <a:solidFill>
                  <a:schemeClr val="bg1"/>
                </a:solidFill>
              </a:rPr>
              <a:t>The Foundation of Rome: Myth and History </a:t>
            </a:r>
            <a:r>
              <a:rPr lang="en-GB" dirty="0" smtClean="0">
                <a:solidFill>
                  <a:schemeClr val="bg1"/>
                </a:solidFill>
              </a:rPr>
              <a:t>(London: Cornell University Press). – Chapter 9-11.</a:t>
            </a:r>
            <a:r>
              <a:rPr lang="en-GB" i="1" dirty="0" smtClean="0">
                <a:solidFill>
                  <a:schemeClr val="bg1"/>
                </a:solidFill>
              </a:rPr>
              <a:t> </a:t>
            </a:r>
          </a:p>
          <a:p>
            <a:endParaRPr lang="en-GB" sz="1000" i="1" dirty="0">
              <a:solidFill>
                <a:schemeClr val="bg1"/>
              </a:solidFill>
            </a:endParaRPr>
          </a:p>
          <a:p>
            <a:r>
              <a:rPr lang="en-GB" dirty="0">
                <a:solidFill>
                  <a:schemeClr val="bg1"/>
                </a:solidFill>
              </a:rPr>
              <a:t>Smith, C. (2000) ‘Early and Archaic Rome’, in </a:t>
            </a:r>
            <a:r>
              <a:rPr lang="en-GB" dirty="0" err="1">
                <a:solidFill>
                  <a:schemeClr val="bg1"/>
                </a:solidFill>
              </a:rPr>
              <a:t>Coulston</a:t>
            </a:r>
            <a:r>
              <a:rPr lang="en-GB" dirty="0">
                <a:solidFill>
                  <a:schemeClr val="bg1"/>
                </a:solidFill>
              </a:rPr>
              <a:t>, J., and Dodge, H. (eds.), </a:t>
            </a:r>
            <a:r>
              <a:rPr lang="en-GB" i="1" dirty="0">
                <a:solidFill>
                  <a:schemeClr val="bg1"/>
                </a:solidFill>
              </a:rPr>
              <a:t>Ancient Rome: The Archaeology of the Eternal City </a:t>
            </a:r>
            <a:r>
              <a:rPr lang="en-GB" dirty="0">
                <a:solidFill>
                  <a:schemeClr val="bg1"/>
                </a:solidFill>
              </a:rPr>
              <a:t>(Oxford: Oxford University School of Archaeology): 16-41.</a:t>
            </a:r>
          </a:p>
          <a:p>
            <a:endParaRPr lang="en-GB" dirty="0">
              <a:solidFill>
                <a:schemeClr val="bg1"/>
              </a:solidFill>
            </a:endParaRPr>
          </a:p>
        </p:txBody>
      </p:sp>
    </p:spTree>
    <p:extLst>
      <p:ext uri="{BB962C8B-B14F-4D97-AF65-F5344CB8AC3E}">
        <p14:creationId xmlns:p14="http://schemas.microsoft.com/office/powerpoint/2010/main" val="194656930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318</TotalTime>
  <Words>2646</Words>
  <Application>Microsoft Office PowerPoint</Application>
  <PresentationFormat>On-screen Show (4:3)</PresentationFormat>
  <Paragraphs>178</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Book Antiqua</vt:lpstr>
      <vt:lpstr>Lucida Sans</vt:lpstr>
      <vt:lpstr>Wingdings</vt:lpstr>
      <vt:lpstr>Wingdings 2</vt:lpstr>
      <vt:lpstr>Wingdings 3</vt:lpstr>
      <vt:lpstr>Apex</vt:lpstr>
      <vt:lpstr>Roman History and Literature</vt:lpstr>
      <vt:lpstr>Our Sources (1)</vt:lpstr>
      <vt:lpstr>Our Sources (2)</vt:lpstr>
      <vt:lpstr>Foundation Myths/History</vt:lpstr>
      <vt:lpstr>“Traditional date”</vt:lpstr>
      <vt:lpstr>Archaeological evidence for occupation at Rome</vt:lpstr>
      <vt:lpstr>The Tradition of Aeneas</vt:lpstr>
      <vt:lpstr>The Kings of Rome</vt:lpstr>
      <vt:lpstr>PowerPoint Presentation</vt:lpstr>
      <vt:lpstr>Building Activity in Rome</vt:lpstr>
      <vt:lpstr>Etruscan Influence</vt:lpstr>
      <vt:lpstr>The Establishment of the Republic</vt:lpstr>
      <vt:lpstr>Establishment of the Republic</vt:lpstr>
      <vt:lpstr>Conditions in Early Rome</vt:lpstr>
      <vt:lpstr>Tribune of the plebs (tribunus plebis)</vt:lpstr>
      <vt:lpstr>XII Tables 451 – 450 BC</vt:lpstr>
      <vt:lpstr>Growing Prosperity</vt:lpstr>
      <vt:lpstr>Roman Developments at Ostia</vt:lpstr>
      <vt:lpstr>Rome and its neighbours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Roman History and Literature</dc:title>
  <dc:creator>Matthew Cobb</dc:creator>
  <cp:lastModifiedBy>Matthew Cobb</cp:lastModifiedBy>
  <cp:revision>101</cp:revision>
  <dcterms:created xsi:type="dcterms:W3CDTF">2020-01-15T11:45:06Z</dcterms:created>
  <dcterms:modified xsi:type="dcterms:W3CDTF">2020-02-10T12:41:13Z</dcterms:modified>
</cp:coreProperties>
</file>