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nka Stancheva" initials="YS" lastIdx="1" clrIdx="0">
    <p:extLst>
      <p:ext uri="{19B8F6BF-5375-455C-9EA6-DF929625EA0E}">
        <p15:presenceInfo xmlns:p15="http://schemas.microsoft.com/office/powerpoint/2012/main" userId="972395b239712c3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5126" autoAdjust="0"/>
  </p:normalViewPr>
  <p:slideViewPr>
    <p:cSldViewPr snapToGrid="0">
      <p:cViewPr>
        <p:scale>
          <a:sx n="43" d="100"/>
          <a:sy n="43" d="100"/>
        </p:scale>
        <p:origin x="-1968" y="-53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6-09T10:42:00.827" idx="1">
    <p:pos x="2959" y="3831"/>
    <p:text>Yanka Stancheva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C3B319-747F-400D-A7C9-73E83309AA42}" type="datetimeFigureOut">
              <a:rPr lang="en-IN" smtClean="0"/>
              <a:t>09-06-2025</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DFFBB4-2980-4C32-907D-D4B7FAD1D6B7}" type="slidenum">
              <a:rPr lang="en-IN" smtClean="0"/>
              <a:t>‹#›</a:t>
            </a:fld>
            <a:endParaRPr lang="en-IN"/>
          </a:p>
        </p:txBody>
      </p:sp>
    </p:spTree>
    <p:extLst>
      <p:ext uri="{BB962C8B-B14F-4D97-AF65-F5344CB8AC3E}">
        <p14:creationId xmlns:p14="http://schemas.microsoft.com/office/powerpoint/2010/main" val="3673447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Being sustainable is required for any successful business in the hospitality industry. Since global tourism accounts for about 8% of global carbon emissions, hotels must help in reaching net-zero targets. The use of energy in buildings makes up a big share (Jones, 2023).</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It describes how hotels are turning to renewable power and becoming more energy efficient to protect the environment. Hotels like Marriott with their LEED-certified solutions and </a:t>
            </a:r>
            <a:r>
              <a:rPr lang="en-GB" sz="1200" kern="1200" dirty="0" err="1">
                <a:solidFill>
                  <a:schemeClr val="tx1"/>
                </a:solidFill>
                <a:effectLst/>
                <a:latin typeface="+mn-lt"/>
                <a:ea typeface="+mn-ea"/>
                <a:cs typeface="+mn-cs"/>
              </a:rPr>
              <a:t>citizenM</a:t>
            </a:r>
            <a:r>
              <a:rPr lang="en-GB" sz="1200" kern="1200" dirty="0">
                <a:solidFill>
                  <a:schemeClr val="tx1"/>
                </a:solidFill>
                <a:effectLst/>
                <a:latin typeface="+mn-lt"/>
                <a:ea typeface="+mn-ea"/>
                <a:cs typeface="+mn-cs"/>
              </a:rPr>
              <a:t> with rooftop solar panels are showing increasing responsible innovation. The study looks into the factors that both help and hinder making hotel energy practices environmentally friendly.</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2</a:t>
            </a:fld>
            <a:endParaRPr lang="en-IN"/>
          </a:p>
        </p:txBody>
      </p:sp>
    </p:spTree>
    <p:extLst>
      <p:ext uri="{BB962C8B-B14F-4D97-AF65-F5344CB8AC3E}">
        <p14:creationId xmlns:p14="http://schemas.microsoft.com/office/powerpoint/2010/main" val="501644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Since the </a:t>
            </a:r>
            <a:r>
              <a:rPr lang="en-GB" sz="1200" kern="1200" dirty="0" err="1">
                <a:solidFill>
                  <a:schemeClr val="tx1"/>
                </a:solidFill>
                <a:effectLst/>
                <a:latin typeface="+mn-lt"/>
                <a:ea typeface="+mn-ea"/>
                <a:cs typeface="+mn-cs"/>
              </a:rPr>
              <a:t>Brundtland</a:t>
            </a:r>
            <a:r>
              <a:rPr lang="en-GB" sz="1200" kern="1200" dirty="0">
                <a:solidFill>
                  <a:schemeClr val="tx1"/>
                </a:solidFill>
                <a:effectLst/>
                <a:latin typeface="+mn-lt"/>
                <a:ea typeface="+mn-ea"/>
                <a:cs typeface="+mn-cs"/>
              </a:rPr>
              <a:t> Commission defined sustainability, it has become a key principle guiding hotels. The Triple Bottom Line approach supports net-zero aims since it makes companies care about the environment and society as much as they care about making money. Examples of this include major hotel groups including carbon figures and energy information as part of their annual TBL reports.</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At the same time, CSR supports the responsibility businesses have to deal with climate change ethically. In the viewpoint of Chan, </a:t>
            </a:r>
            <a:r>
              <a:rPr lang="en-GB" sz="1200" kern="1200" dirty="0" err="1">
                <a:solidFill>
                  <a:schemeClr val="tx1"/>
                </a:solidFill>
                <a:effectLst/>
                <a:latin typeface="+mn-lt"/>
                <a:ea typeface="+mn-ea"/>
                <a:cs typeface="+mn-cs"/>
              </a:rPr>
              <a:t>Gao</a:t>
            </a:r>
            <a:r>
              <a:rPr lang="en-GB" sz="1200" kern="1200" dirty="0">
                <a:solidFill>
                  <a:schemeClr val="tx1"/>
                </a:solidFill>
                <a:effectLst/>
                <a:latin typeface="+mn-lt"/>
                <a:ea typeface="+mn-ea"/>
                <a:cs typeface="+mn-cs"/>
              </a:rPr>
              <a:t> and McGinley, (2021), hotels should be ready to take on more responsibilities instead of just complying with regulations. All these approaches together define how the sector should address challenges and share those ideas with the rest of the world.</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3</a:t>
            </a:fld>
            <a:endParaRPr lang="en-IN"/>
          </a:p>
        </p:txBody>
      </p:sp>
    </p:spTree>
    <p:extLst>
      <p:ext uri="{BB962C8B-B14F-4D97-AF65-F5344CB8AC3E}">
        <p14:creationId xmlns:p14="http://schemas.microsoft.com/office/powerpoint/2010/main" val="285082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While businesses push for sustainable changes, scholars offer mixed opinions about their success. According to </a:t>
            </a:r>
            <a:r>
              <a:rPr lang="en-GB" sz="1200" kern="1200" dirty="0" err="1">
                <a:solidFill>
                  <a:schemeClr val="tx1"/>
                </a:solidFill>
                <a:effectLst/>
                <a:latin typeface="+mn-lt"/>
                <a:ea typeface="+mn-ea"/>
                <a:cs typeface="+mn-cs"/>
              </a:rPr>
              <a:t>Floričić</a:t>
            </a:r>
            <a:r>
              <a:rPr lang="en-GB" sz="1200" kern="1200" dirty="0">
                <a:solidFill>
                  <a:schemeClr val="tx1"/>
                </a:solidFill>
                <a:effectLst/>
                <a:latin typeface="+mn-lt"/>
                <a:ea typeface="+mn-ea"/>
                <a:cs typeface="+mn-cs"/>
              </a:rPr>
              <a:t>, Pavia and </a:t>
            </a:r>
            <a:r>
              <a:rPr lang="en-GB" sz="1200" kern="1200" dirty="0" err="1">
                <a:solidFill>
                  <a:schemeClr val="tx1"/>
                </a:solidFill>
                <a:effectLst/>
                <a:latin typeface="+mn-lt"/>
                <a:ea typeface="+mn-ea"/>
                <a:cs typeface="+mn-cs"/>
              </a:rPr>
              <a:t>Kacun</a:t>
            </a:r>
            <a:r>
              <a:rPr lang="en-GB" sz="1200" kern="1200" dirty="0">
                <a:solidFill>
                  <a:schemeClr val="tx1"/>
                </a:solidFill>
                <a:effectLst/>
                <a:latin typeface="+mn-lt"/>
                <a:ea typeface="+mn-ea"/>
                <a:cs typeface="+mn-cs"/>
              </a:rPr>
              <a:t>, (2024), some claims about hotel sustainability are more symbolic than real. It is pointed out that it is sometimes hard to use the same global standards in small, independent hotels. The behaviour of guests after they book their stay is still mostly unexplored in research, as most focus only on stated preferences. Such discussions prove that we need more research on the practical outcomes of sustainability measures in a variety of hotels.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ADFFBB4-2980-4C32-907D-D4B7FAD1D6B7}" type="slidenum">
              <a:rPr lang="en-IN" smtClean="0"/>
              <a:t>4</a:t>
            </a:fld>
            <a:endParaRPr lang="en-IN"/>
          </a:p>
        </p:txBody>
      </p:sp>
    </p:spTree>
    <p:extLst>
      <p:ext uri="{BB962C8B-B14F-4D97-AF65-F5344CB8AC3E}">
        <p14:creationId xmlns:p14="http://schemas.microsoft.com/office/powerpoint/2010/main" val="3623889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project used qualitative and desk-based research to be sure it had access to reliable, current information while staying within the project’s timeline. It permitted to closely study different sustainability trends from both academic works and materials from the industry. Data for this research was gathered mainly from the International Journal of Hospitality Management, Sustainable Hospitality Alliance and reports from Marriott and Hilton. To analyse the findings, PESTEL was used to group them into broader strategic groups. While it helps with the main message, the approach does not involve talking to stakeholders or doing specific audits on the company.</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5</a:t>
            </a:fld>
            <a:endParaRPr lang="en-IN"/>
          </a:p>
        </p:txBody>
      </p:sp>
    </p:spTree>
    <p:extLst>
      <p:ext uri="{BB962C8B-B14F-4D97-AF65-F5344CB8AC3E}">
        <p14:creationId xmlns:p14="http://schemas.microsoft.com/office/powerpoint/2010/main" val="913213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 SECR, the government has driven sustainable changes by requiring businesses to report their energy and emission levels (</a:t>
            </a:r>
            <a:r>
              <a:rPr lang="en-IN" sz="1200" kern="1200" dirty="0" err="1">
                <a:solidFill>
                  <a:schemeClr val="tx1"/>
                </a:solidFill>
                <a:effectLst/>
                <a:latin typeface="+mn-lt"/>
                <a:ea typeface="+mn-ea"/>
                <a:cs typeface="+mn-cs"/>
              </a:rPr>
              <a:t>Hafezi</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Alipour</a:t>
            </a:r>
            <a:r>
              <a:rPr lang="en-IN" sz="1200" kern="1200" dirty="0">
                <a:solidFill>
                  <a:schemeClr val="tx1"/>
                </a:solidFill>
                <a:effectLst/>
                <a:latin typeface="+mn-lt"/>
                <a:ea typeface="+mn-ea"/>
                <a:cs typeface="+mn-cs"/>
              </a:rPr>
              <a:t>, 2021). Many large hotel chains are choosing energy-efficient technology to achieve the requirements. Economically, people still focus on the upfront expenses of energy efficiency, but awareness of its payoffs over time is rising. Hilton shows how a big brand can achieve both its sustainability and profit goals. Many smaller companies still struggle to access funding which underlines the lack of equality in political and economic impacts.</a:t>
            </a: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6</a:t>
            </a:fld>
            <a:endParaRPr lang="en-IN"/>
          </a:p>
        </p:txBody>
      </p:sp>
    </p:spTree>
    <p:extLst>
      <p:ext uri="{BB962C8B-B14F-4D97-AF65-F5344CB8AC3E}">
        <p14:creationId xmlns:p14="http://schemas.microsoft.com/office/powerpoint/2010/main" val="1262014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Hospitality leaders believe that caring for the environment is essential for reaching net zero. Climate change, eco-conscious people and investors have pushed companies to become more ISO certified and make their sustainability reports more open. Also, recent technological progress is making it easier for energy efficiency to be based on data. The infrastructure used by hotels such as </a:t>
            </a:r>
            <a:r>
              <a:rPr lang="en-IN" sz="1200" kern="1200" dirty="0" err="1">
                <a:solidFill>
                  <a:schemeClr val="tx1"/>
                </a:solidFill>
                <a:effectLst/>
                <a:latin typeface="+mn-lt"/>
                <a:ea typeface="+mn-ea"/>
                <a:cs typeface="+mn-cs"/>
              </a:rPr>
              <a:t>CitizenM</a:t>
            </a:r>
            <a:r>
              <a:rPr lang="en-IN" sz="1200" kern="1200" dirty="0">
                <a:solidFill>
                  <a:schemeClr val="tx1"/>
                </a:solidFill>
                <a:effectLst/>
                <a:latin typeface="+mn-lt"/>
                <a:ea typeface="+mn-ea"/>
                <a:cs typeface="+mn-cs"/>
              </a:rPr>
              <a:t> is a leading case of helping to reduce carbon emissions. But some issues such as cost, qualifications and fitting different systems together, still exist, mainly at smaller companies (</a:t>
            </a:r>
            <a:r>
              <a:rPr lang="en-IN" sz="1200" kern="1200" dirty="0" err="1">
                <a:solidFill>
                  <a:schemeClr val="tx1"/>
                </a:solidFill>
                <a:effectLst/>
                <a:latin typeface="+mn-lt"/>
                <a:ea typeface="+mn-ea"/>
                <a:cs typeface="+mn-cs"/>
              </a:rPr>
              <a:t>Kanwal</a:t>
            </a:r>
            <a:r>
              <a:rPr lang="en-IN" sz="1200" kern="1200" dirty="0">
                <a:solidFill>
                  <a:schemeClr val="tx1"/>
                </a:solidFill>
                <a:effectLst/>
                <a:latin typeface="+mn-lt"/>
                <a:ea typeface="+mn-ea"/>
                <a:cs typeface="+mn-cs"/>
              </a:rPr>
              <a:t> et al., 2024). Short-term pain from spending on capital is a barrier to adopting this solution, but there are overall gains in energy efficiency, reliability and recognition over time.</a:t>
            </a: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7</a:t>
            </a:fld>
            <a:endParaRPr lang="en-IN"/>
          </a:p>
        </p:txBody>
      </p:sp>
    </p:spTree>
    <p:extLst>
      <p:ext uri="{BB962C8B-B14F-4D97-AF65-F5344CB8AC3E}">
        <p14:creationId xmlns:p14="http://schemas.microsoft.com/office/powerpoint/2010/main" val="3830562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In short, the research demonstrates that the sustainability path of hotels is guided by both policy changes and a hotel’s own approaches. While big chains can adapt by spending, coming up with new ideas and following policies, smaller competitors continue to face obstacles. However, it appears from the proof that energy-efficient ways can now be both useful and effective. At this stage, the recommendations will </a:t>
            </a:r>
            <a:r>
              <a:rPr lang="en-IN" sz="1200" kern="1200" dirty="0" err="1">
                <a:solidFill>
                  <a:schemeClr val="tx1"/>
                </a:solidFill>
                <a:effectLst/>
                <a:latin typeface="+mn-lt"/>
                <a:ea typeface="+mn-ea"/>
                <a:cs typeface="+mn-cs"/>
              </a:rPr>
              <a:t>center</a:t>
            </a:r>
            <a:r>
              <a:rPr lang="en-IN" sz="1200" kern="1200" dirty="0">
                <a:solidFill>
                  <a:schemeClr val="tx1"/>
                </a:solidFill>
                <a:effectLst/>
                <a:latin typeface="+mn-lt"/>
                <a:ea typeface="+mn-ea"/>
                <a:cs typeface="+mn-cs"/>
              </a:rPr>
              <a:t> on tangible, practical actions that speed up the hospitality sector’s move toward a more sustainable and secure future.</a:t>
            </a:r>
          </a:p>
        </p:txBody>
      </p:sp>
      <p:sp>
        <p:nvSpPr>
          <p:cNvPr id="4" name="Slide Number Placeholder 3"/>
          <p:cNvSpPr>
            <a:spLocks noGrp="1"/>
          </p:cNvSpPr>
          <p:nvPr>
            <p:ph type="sldNum" sz="quarter" idx="10"/>
          </p:nvPr>
        </p:nvSpPr>
        <p:spPr/>
        <p:txBody>
          <a:bodyPr/>
          <a:lstStyle/>
          <a:p>
            <a:fld id="{2ADFFBB4-2980-4C32-907D-D4B7FAD1D6B7}" type="slidenum">
              <a:rPr lang="en-IN" smtClean="0"/>
              <a:t>8</a:t>
            </a:fld>
            <a:endParaRPr lang="en-IN"/>
          </a:p>
        </p:txBody>
      </p:sp>
    </p:spTree>
    <p:extLst>
      <p:ext uri="{BB962C8B-B14F-4D97-AF65-F5344CB8AC3E}">
        <p14:creationId xmlns:p14="http://schemas.microsoft.com/office/powerpoint/2010/main" val="3406895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Concentrating on data and audits in the short term helps form a base for energy strategy. This scheme helps businesses plan their budgets, because it lowers front costs and speeds the path to compliance. After some time, ensuring staff are well-trained is key since this process complements the work done on the infrastructure, as suggested by </a:t>
            </a:r>
            <a:r>
              <a:rPr lang="en-IN" sz="1200" kern="1200" dirty="0" err="1">
                <a:solidFill>
                  <a:schemeClr val="tx1"/>
                </a:solidFill>
                <a:effectLst/>
                <a:latin typeface="+mn-lt"/>
                <a:ea typeface="+mn-ea"/>
                <a:cs typeface="+mn-cs"/>
              </a:rPr>
              <a:t>Bohdanowicz</a:t>
            </a:r>
            <a:r>
              <a:rPr lang="en-IN" sz="1200" kern="1200" dirty="0">
                <a:solidFill>
                  <a:schemeClr val="tx1"/>
                </a:solidFill>
                <a:effectLst/>
                <a:latin typeface="+mn-lt"/>
                <a:ea typeface="+mn-ea"/>
                <a:cs typeface="+mn-cs"/>
              </a:rPr>
              <a:t> (2005) in her hotel sustainability research. In the long run, getting finance can be very important for development. Many prominent brands use ESG funding, meanwhile, independents miss out. Improving financial opportunities will support an even transition among different roles. Issues like paying for solar up front, developing the right abilities and knowing about policies can be solved with better government–industry collaboration and better plans for getting to net-zero.</a:t>
            </a:r>
          </a:p>
          <a:p>
            <a:pPr algn="just"/>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9</a:t>
            </a:fld>
            <a:endParaRPr lang="en-IN"/>
          </a:p>
        </p:txBody>
      </p:sp>
    </p:spTree>
    <p:extLst>
      <p:ext uri="{BB962C8B-B14F-4D97-AF65-F5344CB8AC3E}">
        <p14:creationId xmlns:p14="http://schemas.microsoft.com/office/powerpoint/2010/main" val="39870378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itchFamily="34" charset="0"/>
              <a:buChar char="•"/>
            </a:pPr>
            <a:r>
              <a:rPr lang="en-IN" sz="1200" kern="1200" dirty="0" err="1">
                <a:solidFill>
                  <a:schemeClr val="tx1"/>
                </a:solidFill>
                <a:effectLst/>
                <a:latin typeface="+mn-lt"/>
                <a:ea typeface="+mn-ea"/>
                <a:cs typeface="+mn-cs"/>
              </a:rPr>
              <a:t>Kanwal</a:t>
            </a:r>
            <a:r>
              <a:rPr lang="en-IN" sz="1200" kern="1200" dirty="0">
                <a:solidFill>
                  <a:schemeClr val="tx1"/>
                </a:solidFill>
                <a:effectLst/>
                <a:latin typeface="+mn-lt"/>
                <a:ea typeface="+mn-ea"/>
                <a:cs typeface="+mn-cs"/>
              </a:rPr>
              <a:t>, N., </a:t>
            </a:r>
            <a:r>
              <a:rPr lang="en-IN" sz="1200" kern="1200" dirty="0" err="1">
                <a:solidFill>
                  <a:schemeClr val="tx1"/>
                </a:solidFill>
                <a:effectLst/>
                <a:latin typeface="+mn-lt"/>
                <a:ea typeface="+mn-ea"/>
                <a:cs typeface="+mn-cs"/>
              </a:rPr>
              <a:t>Meng</a:t>
            </a:r>
            <a:r>
              <a:rPr lang="en-IN" sz="1200" kern="1200" dirty="0">
                <a:solidFill>
                  <a:schemeClr val="tx1"/>
                </a:solidFill>
                <a:effectLst/>
                <a:latin typeface="+mn-lt"/>
                <a:ea typeface="+mn-ea"/>
                <a:cs typeface="+mn-cs"/>
              </a:rPr>
              <a:t>, C.S., </a:t>
            </a:r>
            <a:r>
              <a:rPr lang="en-IN" sz="1200" kern="1200" dirty="0" err="1">
                <a:solidFill>
                  <a:schemeClr val="tx1"/>
                </a:solidFill>
                <a:effectLst/>
                <a:latin typeface="+mn-lt"/>
                <a:ea typeface="+mn-ea"/>
                <a:cs typeface="+mn-cs"/>
              </a:rPr>
              <a:t>Watabe</a:t>
            </a:r>
            <a:r>
              <a:rPr lang="en-IN" sz="1200" kern="1200" dirty="0">
                <a:solidFill>
                  <a:schemeClr val="tx1"/>
                </a:solidFill>
                <a:effectLst/>
                <a:latin typeface="+mn-lt"/>
                <a:ea typeface="+mn-ea"/>
                <a:cs typeface="+mn-cs"/>
              </a:rPr>
              <a:t>, M., </a:t>
            </a:r>
            <a:r>
              <a:rPr lang="en-IN" sz="1200" kern="1200" dirty="0" err="1">
                <a:solidFill>
                  <a:schemeClr val="tx1"/>
                </a:solidFill>
                <a:effectLst/>
                <a:latin typeface="+mn-lt"/>
                <a:ea typeface="+mn-ea"/>
                <a:cs typeface="+mn-cs"/>
              </a:rPr>
              <a:t>Nasaruddin</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Zainal</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Siew</a:t>
            </a:r>
            <a:r>
              <a:rPr lang="en-IN" sz="1200" kern="1200" dirty="0">
                <a:solidFill>
                  <a:schemeClr val="tx1"/>
                </a:solidFill>
                <a:effectLst/>
                <a:latin typeface="+mn-lt"/>
                <a:ea typeface="+mn-ea"/>
                <a:cs typeface="+mn-cs"/>
              </a:rPr>
              <a:t>, K. (2024). </a:t>
            </a:r>
            <a:r>
              <a:rPr lang="en-IN" sz="1200" i="1" kern="1200" dirty="0">
                <a:solidFill>
                  <a:schemeClr val="tx1"/>
                </a:solidFill>
                <a:effectLst/>
                <a:latin typeface="+mn-lt"/>
                <a:ea typeface="+mn-ea"/>
                <a:cs typeface="+mn-cs"/>
              </a:rPr>
              <a:t>Carbon Footprint of Tourism Activities Including Transportation, Accommodation, and Infrastructure: a Critical Analysis the Need for Sustainable Tourism in an Era of Global Climate Change: Pathway to a Greener Future, 95-120</a:t>
            </a:r>
            <a:r>
              <a:rPr lang="en-IN" sz="1200" kern="1200" dirty="0">
                <a:solidFill>
                  <a:schemeClr val="tx1"/>
                </a:solidFill>
                <a:effectLst/>
                <a:latin typeface="+mn-lt"/>
                <a:ea typeface="+mn-ea"/>
                <a:cs typeface="+mn-cs"/>
              </a:rPr>
              <a:t>. [online]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://doi.org/10.1108/978-1-83608-668-020241015.</a:t>
            </a:r>
          </a:p>
          <a:p>
            <a:pPr marL="171450" indent="-171450" algn="just">
              <a:buFont typeface="Arial" pitchFamily="34" charset="0"/>
              <a:buChar char="•"/>
            </a:pPr>
            <a:r>
              <a:rPr lang="en-IN" sz="1200" kern="1200" dirty="0" err="1">
                <a:solidFill>
                  <a:schemeClr val="tx1"/>
                </a:solidFill>
                <a:effectLst/>
                <a:latin typeface="+mn-lt"/>
                <a:ea typeface="+mn-ea"/>
                <a:cs typeface="+mn-cs"/>
              </a:rPr>
              <a:t>Karvounidi</a:t>
            </a:r>
            <a:r>
              <a:rPr lang="en-IN" sz="1200" kern="1200" dirty="0">
                <a:solidFill>
                  <a:schemeClr val="tx1"/>
                </a:solidFill>
                <a:effectLst/>
                <a:latin typeface="+mn-lt"/>
                <a:ea typeface="+mn-ea"/>
                <a:cs typeface="+mn-cs"/>
              </a:rPr>
              <a:t>, M.D., </a:t>
            </a:r>
            <a:r>
              <a:rPr lang="en-IN" sz="1200" kern="1200" dirty="0" err="1">
                <a:solidFill>
                  <a:schemeClr val="tx1"/>
                </a:solidFill>
                <a:effectLst/>
                <a:latin typeface="+mn-lt"/>
                <a:ea typeface="+mn-ea"/>
                <a:cs typeface="+mn-cs"/>
              </a:rPr>
              <a:t>Alexandropoulou</a:t>
            </a:r>
            <a:r>
              <a:rPr lang="en-IN" sz="1200" kern="1200" dirty="0">
                <a:solidFill>
                  <a:schemeClr val="tx1"/>
                </a:solidFill>
                <a:effectLst/>
                <a:latin typeface="+mn-lt"/>
                <a:ea typeface="+mn-ea"/>
                <a:cs typeface="+mn-cs"/>
              </a:rPr>
              <a:t>, A.P. and </a:t>
            </a:r>
            <a:r>
              <a:rPr lang="en-IN" sz="1200" kern="1200" dirty="0" err="1">
                <a:solidFill>
                  <a:schemeClr val="tx1"/>
                </a:solidFill>
                <a:effectLst/>
                <a:latin typeface="+mn-lt"/>
                <a:ea typeface="+mn-ea"/>
                <a:cs typeface="+mn-cs"/>
              </a:rPr>
              <a:t>Fousteris</a:t>
            </a:r>
            <a:r>
              <a:rPr lang="en-IN" sz="1200" kern="1200" dirty="0">
                <a:solidFill>
                  <a:schemeClr val="tx1"/>
                </a:solidFill>
                <a:effectLst/>
                <a:latin typeface="+mn-lt"/>
                <a:ea typeface="+mn-ea"/>
                <a:cs typeface="+mn-cs"/>
              </a:rPr>
              <a:t>, A.E. (2024). Towards Sustainable Hospitality: Enhancing Energy Efficiency in Hotels. </a:t>
            </a:r>
            <a:r>
              <a:rPr lang="en-IN" sz="1200" i="1" kern="1200" dirty="0">
                <a:solidFill>
                  <a:schemeClr val="tx1"/>
                </a:solidFill>
                <a:effectLst/>
                <a:latin typeface="+mn-lt"/>
                <a:ea typeface="+mn-ea"/>
                <a:cs typeface="+mn-cs"/>
              </a:rPr>
              <a:t>International Research Journal of Economics and Management Studies IRJEMS</a:t>
            </a:r>
            <a:r>
              <a:rPr lang="en-IN" sz="1200" kern="1200" dirty="0">
                <a:solidFill>
                  <a:schemeClr val="tx1"/>
                </a:solidFill>
                <a:effectLst/>
                <a:latin typeface="+mn-lt"/>
                <a:ea typeface="+mn-ea"/>
                <a:cs typeface="+mn-cs"/>
              </a:rPr>
              <a:t>, [online] 3(6). Available at: https://irjems.org/irjems-v3i6p145.html.</a:t>
            </a:r>
          </a:p>
          <a:p>
            <a:pPr marL="171450" indent="-171450" algn="just">
              <a:buFont typeface="Arial" pitchFamily="34" charset="0"/>
              <a:buChar char="•"/>
            </a:pPr>
            <a:r>
              <a:rPr lang="en-IN" sz="1200" kern="1200" dirty="0" err="1">
                <a:solidFill>
                  <a:schemeClr val="tx1"/>
                </a:solidFill>
                <a:effectLst/>
                <a:latin typeface="+mn-lt"/>
                <a:ea typeface="+mn-ea"/>
                <a:cs typeface="+mn-cs"/>
              </a:rPr>
              <a:t>Khatter</a:t>
            </a:r>
            <a:r>
              <a:rPr lang="en-IN" sz="1200" kern="1200" dirty="0">
                <a:solidFill>
                  <a:schemeClr val="tx1"/>
                </a:solidFill>
                <a:effectLst/>
                <a:latin typeface="+mn-lt"/>
                <a:ea typeface="+mn-ea"/>
                <a:cs typeface="+mn-cs"/>
              </a:rPr>
              <a:t>, A. (2025). Challenges and Solutions for Corporate Social Responsibility in the Hospitality Industry. </a:t>
            </a:r>
            <a:r>
              <a:rPr lang="en-IN" sz="1200" i="1" kern="1200" dirty="0">
                <a:solidFill>
                  <a:schemeClr val="tx1"/>
                </a:solidFill>
                <a:effectLst/>
                <a:latin typeface="+mn-lt"/>
                <a:ea typeface="+mn-ea"/>
                <a:cs typeface="+mn-cs"/>
              </a:rPr>
              <a:t>Challenges</a:t>
            </a:r>
            <a:r>
              <a:rPr lang="en-IN" sz="1200" kern="1200" dirty="0">
                <a:solidFill>
                  <a:schemeClr val="tx1"/>
                </a:solidFill>
                <a:effectLst/>
                <a:latin typeface="+mn-lt"/>
                <a:ea typeface="+mn-ea"/>
                <a:cs typeface="+mn-cs"/>
              </a:rPr>
              <a:t>, [online] 16(1), p.9.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://doi.org/10.3390/challe16010009.</a:t>
            </a:r>
          </a:p>
          <a:p>
            <a:pPr marL="171450" indent="-171450" algn="just">
              <a:buFont typeface="Arial" pitchFamily="34" charset="0"/>
              <a:buChar char="•"/>
            </a:pPr>
            <a:r>
              <a:rPr lang="en-IN" sz="1200" kern="1200" dirty="0">
                <a:solidFill>
                  <a:schemeClr val="tx1"/>
                </a:solidFill>
                <a:effectLst/>
                <a:latin typeface="+mn-lt"/>
                <a:ea typeface="+mn-ea"/>
                <a:cs typeface="+mn-cs"/>
              </a:rPr>
              <a:t>Molina, A. and </a:t>
            </a:r>
            <a:r>
              <a:rPr lang="en-IN" sz="1200" kern="1200" dirty="0" err="1">
                <a:solidFill>
                  <a:schemeClr val="tx1"/>
                </a:solidFill>
                <a:effectLst/>
                <a:latin typeface="+mn-lt"/>
                <a:ea typeface="+mn-ea"/>
                <a:cs typeface="+mn-cs"/>
              </a:rPr>
              <a:t>Rajagopal</a:t>
            </a:r>
            <a:r>
              <a:rPr lang="en-IN" sz="1200" kern="1200" dirty="0">
                <a:solidFill>
                  <a:schemeClr val="tx1"/>
                </a:solidFill>
                <a:effectLst/>
                <a:latin typeface="+mn-lt"/>
                <a:ea typeface="+mn-ea"/>
                <a:cs typeface="+mn-cs"/>
              </a:rPr>
              <a:t> (2023). People, Planet, and Profit: Crossing the Triple Bottom Line. </a:t>
            </a:r>
            <a:r>
              <a:rPr lang="en-IN" sz="1200" i="1" kern="1200" dirty="0">
                <a:solidFill>
                  <a:schemeClr val="tx1"/>
                </a:solidFill>
                <a:effectLst/>
                <a:latin typeface="+mn-lt"/>
                <a:ea typeface="+mn-ea"/>
                <a:cs typeface="+mn-cs"/>
              </a:rPr>
              <a:t>Challenge-Based Learning, Research, and Innovation</a:t>
            </a:r>
            <a:r>
              <a:rPr lang="en-IN" sz="1200" kern="1200" dirty="0">
                <a:solidFill>
                  <a:schemeClr val="tx1"/>
                </a:solidFill>
                <a:effectLst/>
                <a:latin typeface="+mn-lt"/>
                <a:ea typeface="+mn-ea"/>
                <a:cs typeface="+mn-cs"/>
              </a:rPr>
              <a:t>, pp.35–65.</a:t>
            </a:r>
          </a:p>
          <a:p>
            <a:pPr marL="171450" indent="-171450" algn="just">
              <a:buFont typeface="Arial" pitchFamily="34" charset="0"/>
              <a:buChar char="•"/>
            </a:pPr>
            <a:r>
              <a:rPr lang="en-IN" sz="1200" kern="1200" dirty="0">
                <a:solidFill>
                  <a:schemeClr val="tx1"/>
                </a:solidFill>
                <a:effectLst/>
                <a:latin typeface="+mn-lt"/>
                <a:ea typeface="+mn-ea"/>
                <a:cs typeface="+mn-cs"/>
              </a:rPr>
              <a:t>Peer, N.O. (2024). </a:t>
            </a:r>
            <a:r>
              <a:rPr lang="en-IN" sz="1200" i="1" kern="1200" dirty="0">
                <a:solidFill>
                  <a:schemeClr val="tx1"/>
                </a:solidFill>
                <a:effectLst/>
                <a:latin typeface="+mn-lt"/>
                <a:ea typeface="+mn-ea"/>
                <a:cs typeface="+mn-cs"/>
              </a:rPr>
              <a:t>Corporate Climate Targets: between Science and Climate Washing</a:t>
            </a:r>
            <a:r>
              <a:rPr lang="en-IN" sz="1200" kern="1200" dirty="0">
                <a:solidFill>
                  <a:schemeClr val="tx1"/>
                </a:solidFill>
                <a:effectLst/>
                <a:latin typeface="+mn-lt"/>
                <a:ea typeface="+mn-ea"/>
                <a:cs typeface="+mn-cs"/>
              </a:rPr>
              <a:t>. [online] Colorado Law Scholarly Commons. Available at: https://scholar.law.colorado.edu/faculty-articles/1638/.</a:t>
            </a:r>
          </a:p>
          <a:p>
            <a:pPr marL="171450" indent="-171450" algn="just">
              <a:buFont typeface="Arial" pitchFamily="34" charset="0"/>
              <a:buChar char="•"/>
            </a:pPr>
            <a:r>
              <a:rPr lang="en-IN" sz="1200" kern="1200" dirty="0" err="1">
                <a:solidFill>
                  <a:schemeClr val="tx1"/>
                </a:solidFill>
                <a:effectLst/>
                <a:latin typeface="+mn-lt"/>
                <a:ea typeface="+mn-ea"/>
                <a:cs typeface="+mn-cs"/>
              </a:rPr>
              <a:t>Poyyamozhi</a:t>
            </a:r>
            <a:r>
              <a:rPr lang="en-IN" sz="1200" kern="1200" dirty="0">
                <a:solidFill>
                  <a:schemeClr val="tx1"/>
                </a:solidFill>
                <a:effectLst/>
                <a:latin typeface="+mn-lt"/>
                <a:ea typeface="+mn-ea"/>
                <a:cs typeface="+mn-cs"/>
              </a:rPr>
              <a:t>, M., </a:t>
            </a:r>
            <a:r>
              <a:rPr lang="en-IN" sz="1200" kern="1200" dirty="0" err="1">
                <a:solidFill>
                  <a:schemeClr val="tx1"/>
                </a:solidFill>
                <a:effectLst/>
                <a:latin typeface="+mn-lt"/>
                <a:ea typeface="+mn-ea"/>
                <a:cs typeface="+mn-cs"/>
              </a:rPr>
              <a:t>Murugesan</a:t>
            </a:r>
            <a:r>
              <a:rPr lang="en-IN" sz="1200" kern="1200" dirty="0">
                <a:solidFill>
                  <a:schemeClr val="tx1"/>
                </a:solidFill>
                <a:effectLst/>
                <a:latin typeface="+mn-lt"/>
                <a:ea typeface="+mn-ea"/>
                <a:cs typeface="+mn-cs"/>
              </a:rPr>
              <a:t>, B., </a:t>
            </a:r>
            <a:r>
              <a:rPr lang="en-IN" sz="1200" kern="1200" dirty="0" err="1">
                <a:solidFill>
                  <a:schemeClr val="tx1"/>
                </a:solidFill>
                <a:effectLst/>
                <a:latin typeface="+mn-lt"/>
                <a:ea typeface="+mn-ea"/>
                <a:cs typeface="+mn-cs"/>
              </a:rPr>
              <a:t>Rajamanickam</a:t>
            </a:r>
            <a:r>
              <a:rPr lang="en-IN" sz="1200" kern="1200" dirty="0">
                <a:solidFill>
                  <a:schemeClr val="tx1"/>
                </a:solidFill>
                <a:effectLst/>
                <a:latin typeface="+mn-lt"/>
                <a:ea typeface="+mn-ea"/>
                <a:cs typeface="+mn-cs"/>
              </a:rPr>
              <a:t>, N., </a:t>
            </a:r>
            <a:r>
              <a:rPr lang="en-IN" sz="1200" kern="1200" dirty="0" err="1">
                <a:solidFill>
                  <a:schemeClr val="tx1"/>
                </a:solidFill>
                <a:effectLst/>
                <a:latin typeface="+mn-lt"/>
                <a:ea typeface="+mn-ea"/>
                <a:cs typeface="+mn-cs"/>
              </a:rPr>
              <a:t>Shorfuzzaman</a:t>
            </a:r>
            <a:r>
              <a:rPr lang="en-IN" sz="1200" kern="1200" dirty="0">
                <a:solidFill>
                  <a:schemeClr val="tx1"/>
                </a:solidFill>
                <a:effectLst/>
                <a:latin typeface="+mn-lt"/>
                <a:ea typeface="+mn-ea"/>
                <a:cs typeface="+mn-cs"/>
              </a:rPr>
              <a:t>, M. and </a:t>
            </a:r>
            <a:r>
              <a:rPr lang="en-IN" sz="1200" kern="1200" dirty="0" err="1">
                <a:solidFill>
                  <a:schemeClr val="tx1"/>
                </a:solidFill>
                <a:effectLst/>
                <a:latin typeface="+mn-lt"/>
                <a:ea typeface="+mn-ea"/>
                <a:cs typeface="+mn-cs"/>
              </a:rPr>
              <a:t>Aboelmagd</a:t>
            </a:r>
            <a:r>
              <a:rPr lang="en-IN" sz="1200" kern="1200" dirty="0">
                <a:solidFill>
                  <a:schemeClr val="tx1"/>
                </a:solidFill>
                <a:effectLst/>
                <a:latin typeface="+mn-lt"/>
                <a:ea typeface="+mn-ea"/>
                <a:cs typeface="+mn-cs"/>
              </a:rPr>
              <a:t>, Y. (2024). </a:t>
            </a:r>
            <a:r>
              <a:rPr lang="en-IN" sz="1200" kern="1200" dirty="0" err="1">
                <a:solidFill>
                  <a:schemeClr val="tx1"/>
                </a:solidFill>
                <a:effectLst/>
                <a:latin typeface="+mn-lt"/>
                <a:ea typeface="+mn-ea"/>
                <a:cs typeface="+mn-cs"/>
              </a:rPr>
              <a:t>IoT</a:t>
            </a:r>
            <a:r>
              <a:rPr lang="en-IN" sz="1200" kern="1200" dirty="0">
                <a:solidFill>
                  <a:schemeClr val="tx1"/>
                </a:solidFill>
                <a:effectLst/>
                <a:latin typeface="+mn-lt"/>
                <a:ea typeface="+mn-ea"/>
                <a:cs typeface="+mn-cs"/>
              </a:rPr>
              <a:t>—A Promising Solution to Energy Management in Smart Buildings: a Systematic Review, Applications, Barriers, and Future Scope. </a:t>
            </a:r>
            <a:r>
              <a:rPr lang="en-IN" sz="1200" i="1" kern="1200" dirty="0">
                <a:solidFill>
                  <a:schemeClr val="tx1"/>
                </a:solidFill>
                <a:effectLst/>
                <a:latin typeface="+mn-lt"/>
                <a:ea typeface="+mn-ea"/>
                <a:cs typeface="+mn-cs"/>
              </a:rPr>
              <a:t>Buildings</a:t>
            </a:r>
            <a:r>
              <a:rPr lang="en-IN" sz="1200" kern="1200" dirty="0">
                <a:solidFill>
                  <a:schemeClr val="tx1"/>
                </a:solidFill>
                <a:effectLst/>
                <a:latin typeface="+mn-lt"/>
                <a:ea typeface="+mn-ea"/>
                <a:cs typeface="+mn-cs"/>
              </a:rPr>
              <a:t>, [online] 14(11), p.3446.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://doi.org/10.3390/buildings14113446.</a:t>
            </a:r>
          </a:p>
          <a:p>
            <a:pPr marL="171450" indent="-171450" algn="just">
              <a:buFont typeface="Arial" pitchFamily="34" charset="0"/>
              <a:buChar char="•"/>
            </a:pPr>
            <a:r>
              <a:rPr lang="en-IN" sz="1200" kern="1200" dirty="0" err="1">
                <a:solidFill>
                  <a:schemeClr val="tx1"/>
                </a:solidFill>
                <a:effectLst/>
                <a:latin typeface="+mn-lt"/>
                <a:ea typeface="+mn-ea"/>
                <a:cs typeface="+mn-cs"/>
              </a:rPr>
              <a:t>Siddiqui</a:t>
            </a:r>
            <a:r>
              <a:rPr lang="en-IN" sz="1200" kern="1200" dirty="0">
                <a:solidFill>
                  <a:schemeClr val="tx1"/>
                </a:solidFill>
                <a:effectLst/>
                <a:latin typeface="+mn-lt"/>
                <a:ea typeface="+mn-ea"/>
                <a:cs typeface="+mn-cs"/>
              </a:rPr>
              <a:t>, N.N. (2024). Powering Potential. </a:t>
            </a:r>
            <a:r>
              <a:rPr lang="en-IN" sz="1200" i="1" kern="1200" dirty="0">
                <a:solidFill>
                  <a:schemeClr val="tx1"/>
                </a:solidFill>
                <a:effectLst/>
                <a:latin typeface="+mn-lt"/>
                <a:ea typeface="+mn-ea"/>
                <a:cs typeface="+mn-cs"/>
              </a:rPr>
              <a:t>Advances in Mechatronics and Mechanical Engineering</a:t>
            </a:r>
            <a:r>
              <a:rPr lang="en-IN" sz="1200" kern="1200" dirty="0">
                <a:solidFill>
                  <a:schemeClr val="tx1"/>
                </a:solidFill>
                <a:effectLst/>
                <a:latin typeface="+mn-lt"/>
                <a:ea typeface="+mn-ea"/>
                <a:cs typeface="+mn-cs"/>
              </a:rPr>
              <a:t>, pp.309–336.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://doi.org/10.4018/979-8-3693-5797-2.ch013.</a:t>
            </a:r>
          </a:p>
          <a:p>
            <a:pPr marL="171450" indent="-171450" algn="just">
              <a:buFont typeface="Arial" pitchFamily="34" charset="0"/>
              <a:buChar char="•"/>
            </a:pPr>
            <a:r>
              <a:rPr lang="en-IN" sz="1200" kern="1200" dirty="0" err="1">
                <a:solidFill>
                  <a:schemeClr val="tx1"/>
                </a:solidFill>
                <a:effectLst/>
                <a:latin typeface="+mn-lt"/>
                <a:ea typeface="+mn-ea"/>
                <a:cs typeface="+mn-cs"/>
              </a:rPr>
              <a:t>Stefi</a:t>
            </a:r>
            <a:r>
              <a:rPr lang="en-IN" sz="1200" kern="1200" dirty="0">
                <a:solidFill>
                  <a:schemeClr val="tx1"/>
                </a:solidFill>
                <a:effectLst/>
                <a:latin typeface="+mn-lt"/>
                <a:ea typeface="+mn-ea"/>
                <a:cs typeface="+mn-cs"/>
              </a:rPr>
              <a:t> (2023). </a:t>
            </a:r>
            <a:r>
              <a:rPr lang="en-IN" sz="1200" i="1" kern="1200" dirty="0">
                <a:solidFill>
                  <a:schemeClr val="tx1"/>
                </a:solidFill>
                <a:effectLst/>
                <a:latin typeface="+mn-lt"/>
                <a:ea typeface="+mn-ea"/>
                <a:cs typeface="+mn-cs"/>
              </a:rPr>
              <a:t>Booking.com 2023 Sustainable Travel Report</a:t>
            </a:r>
            <a:r>
              <a:rPr lang="en-IN" sz="1200" kern="1200" dirty="0">
                <a:solidFill>
                  <a:schemeClr val="tx1"/>
                </a:solidFill>
                <a:effectLst/>
                <a:latin typeface="+mn-lt"/>
                <a:ea typeface="+mn-ea"/>
                <a:cs typeface="+mn-cs"/>
              </a:rPr>
              <a:t>. [online] GSTC. Available at: https://www.gstc.org/booking-com-2023-sustainable-travel-report/.</a:t>
            </a:r>
          </a:p>
          <a:p>
            <a:pPr marL="171450" indent="-171450" algn="just">
              <a:buFont typeface="Arial" pitchFamily="34" charset="0"/>
              <a:buChar char="•"/>
            </a:pPr>
            <a:r>
              <a:rPr lang="en-IN" sz="1200" kern="1200" dirty="0">
                <a:solidFill>
                  <a:schemeClr val="tx1"/>
                </a:solidFill>
                <a:effectLst/>
                <a:latin typeface="+mn-lt"/>
                <a:ea typeface="+mn-ea"/>
                <a:cs typeface="+mn-cs"/>
              </a:rPr>
              <a:t>Sustainable Hospitality Alliance (2021). </a:t>
            </a:r>
            <a:r>
              <a:rPr lang="en-IN" sz="1200" i="1" kern="1200" dirty="0">
                <a:solidFill>
                  <a:schemeClr val="tx1"/>
                </a:solidFill>
                <a:effectLst/>
                <a:latin typeface="+mn-lt"/>
                <a:ea typeface="+mn-ea"/>
                <a:cs typeface="+mn-cs"/>
              </a:rPr>
              <a:t>Climate Action - Reducing Emissions across the Hospitality Industry</a:t>
            </a:r>
            <a:r>
              <a:rPr lang="en-IN" sz="1200" kern="1200" dirty="0">
                <a:solidFill>
                  <a:schemeClr val="tx1"/>
                </a:solidFill>
                <a:effectLst/>
                <a:latin typeface="+mn-lt"/>
                <a:ea typeface="+mn-ea"/>
                <a:cs typeface="+mn-cs"/>
              </a:rPr>
              <a:t>. [online] Sustainable Hospitality Alliance. Available at: https://sustainablehospitalityalliance.org/our-work/climate-action/.</a:t>
            </a:r>
          </a:p>
          <a:p>
            <a:pPr marL="171450" indent="-171450" algn="just">
              <a:buFont typeface="Arial" pitchFamily="34" charset="0"/>
              <a:buChar char="•"/>
            </a:pPr>
            <a:r>
              <a:rPr lang="en-IN" sz="1200" kern="1200" dirty="0" err="1">
                <a:solidFill>
                  <a:schemeClr val="tx1"/>
                </a:solidFill>
                <a:effectLst/>
                <a:latin typeface="+mn-lt"/>
                <a:ea typeface="+mn-ea"/>
                <a:cs typeface="+mn-cs"/>
              </a:rPr>
              <a:t>Xue</a:t>
            </a:r>
            <a:r>
              <a:rPr lang="en-IN" sz="1200" kern="1200" dirty="0">
                <a:solidFill>
                  <a:schemeClr val="tx1"/>
                </a:solidFill>
                <a:effectLst/>
                <a:latin typeface="+mn-lt"/>
                <a:ea typeface="+mn-ea"/>
                <a:cs typeface="+mn-cs"/>
              </a:rPr>
              <a:t>, N., Chan, E.K. and Wan, L.C. (2023). How eco-certificate/effort Influences Hotel Preference. </a:t>
            </a:r>
            <a:r>
              <a:rPr lang="en-IN" sz="1200" i="1" kern="1200" dirty="0">
                <a:solidFill>
                  <a:schemeClr val="tx1"/>
                </a:solidFill>
                <a:effectLst/>
                <a:latin typeface="+mn-lt"/>
                <a:ea typeface="+mn-ea"/>
                <a:cs typeface="+mn-cs"/>
              </a:rPr>
              <a:t>Annals of Tourism Research</a:t>
            </a:r>
            <a:r>
              <a:rPr lang="en-IN" sz="1200" kern="1200" dirty="0">
                <a:solidFill>
                  <a:schemeClr val="tx1"/>
                </a:solidFill>
                <a:effectLst/>
                <a:latin typeface="+mn-lt"/>
                <a:ea typeface="+mn-ea"/>
                <a:cs typeface="+mn-cs"/>
              </a:rPr>
              <a:t>, 101, pp.103616–103616.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://doi.org/10.1016/j.annals.2023.103616.</a:t>
            </a:r>
          </a:p>
          <a:p>
            <a:pPr marL="171450" indent="-171450" algn="just">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2ADFFBB4-2980-4C32-907D-D4B7FAD1D6B7}" type="slidenum">
              <a:rPr lang="en-IN" smtClean="0"/>
              <a:t>10</a:t>
            </a:fld>
            <a:endParaRPr lang="en-IN"/>
          </a:p>
        </p:txBody>
      </p:sp>
    </p:spTree>
    <p:extLst>
      <p:ext uri="{BB962C8B-B14F-4D97-AF65-F5344CB8AC3E}">
        <p14:creationId xmlns:p14="http://schemas.microsoft.com/office/powerpoint/2010/main" val="2672178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56586700-D8FF-481B-A5F6-C2C58B739CB2}" type="datetime1">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51ABFE63-6D48-4AD5-9A3E-4F325CB98E74}" type="datetime1">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5D8563C-A53B-4F31-A813-A52F8464CBC2}" type="datetime1">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362FA99E-7BAF-400D-A598-8B9D73C02AF6}" type="datetime1">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767C63CD-E3F2-4A01-AB57-3761665986A4}" type="datetime1">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6002BFEB-6D62-4517-A447-3ED5E9D91A82}" type="datetime1">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FD0714-586E-44F9-81BF-DF49923E7EA0}" type="datetime1">
              <a:rPr lang="en-GB" smtClean="0"/>
              <a:t>09/06/2025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CAD6154-4111-4C36-8EF2-FEF70E8A079C}" type="datetime1">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9145D0C-67CC-43E7-A150-12C1565E19B2}" type="datetime1">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2D3575E3-B346-4905-A666-7B1C2DD08A26}" type="datetime1">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1E79021A-9ECD-40B8-B723-2BE1A7AE4B0F}" type="datetime1">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587BB5-AC48-4545-BD9A-54EFACEB23DE}" type="datetime1">
              <a:rPr lang="en-GB" smtClean="0"/>
              <a:t>09/06/2025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8.svg"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0.sv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rca Holding acquires The Zetter Group - Sleeper">
            <a:extLst>
              <a:ext uri="{FF2B5EF4-FFF2-40B4-BE49-F238E27FC236}">
                <a16:creationId xmlns:a16="http://schemas.microsoft.com/office/drawing/2014/main" id="{233A2341-5D9E-E19D-51E8-622009BC8DBF}"/>
              </a:ext>
            </a:extLst>
          </p:cNvPr>
          <p:cNvPicPr>
            <a:picLocks noChangeAspect="1"/>
          </p:cNvPicPr>
          <p:nvPr/>
        </p:nvPicPr>
        <p:blipFill>
          <a:blip r:embed="rId2"/>
          <a:srcRect l="-26115" t="14515" r="49413" b="-5424"/>
          <a:stretch>
            <a:fillRect/>
          </a:stretch>
        </p:blipFill>
        <p:spPr>
          <a:xfrm>
            <a:off x="4626866" y="77395"/>
            <a:ext cx="6752494"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2800" b="1" dirty="0">
                <a:ea typeface="+mj-lt"/>
                <a:cs typeface="+mj-lt"/>
              </a:rPr>
              <a:t>Sustainability and Net-Zero in Boutique Hospitality: A Case Study of The </a:t>
            </a:r>
            <a:r>
              <a:rPr lang="en-US" sz="2800" b="1" dirty="0" err="1">
                <a:ea typeface="+mj-lt"/>
                <a:cs typeface="+mj-lt"/>
              </a:rPr>
              <a:t>Zetter</a:t>
            </a:r>
            <a:r>
              <a:rPr lang="en-US" sz="2800" b="1" dirty="0">
                <a:ea typeface="+mj-lt"/>
                <a:cs typeface="+mj-lt"/>
              </a:rPr>
              <a:t> Group in the UK Hotel Sector</a:t>
            </a:r>
            <a:endParaRPr lang="en-US" sz="2800" dirty="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b="1">
                <a:ea typeface="+mn-lt"/>
                <a:cs typeface="+mn-lt"/>
              </a:rPr>
              <a:t>BMIH6001 Contemporary Themes in the Hotel and Hospitality Sector</a:t>
            </a:r>
            <a:endParaRPr lang="en-US" sz="2000"/>
          </a:p>
          <a:p>
            <a:pPr algn="l"/>
            <a:endParaRPr lang="en-GB" sz="2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fld id="{330EA680-D336-4FF7-8B7A-9848BB0A1C32}" type="slidenum">
              <a:rPr lang="en-GB" smtClean="0"/>
              <a:t>1</a:t>
            </a:fld>
            <a:endParaRPr lang="en-GB"/>
          </a:p>
        </p:txBody>
      </p:sp>
      <p:sp>
        <p:nvSpPr>
          <p:cNvPr id="7" name="TextBox 6">
            <a:extLst>
              <a:ext uri="{FF2B5EF4-FFF2-40B4-BE49-F238E27FC236}">
                <a16:creationId xmlns:a16="http://schemas.microsoft.com/office/drawing/2014/main" id="{D8DED8B5-DEA1-9EC7-9716-8055EEFD5A18}"/>
              </a:ext>
            </a:extLst>
          </p:cNvPr>
          <p:cNvSpPr txBox="1"/>
          <p:nvPr/>
        </p:nvSpPr>
        <p:spPr>
          <a:xfrm>
            <a:off x="3048000" y="3244334"/>
            <a:ext cx="6096000" cy="369332"/>
          </a:xfrm>
          <a:prstGeom prst="rect">
            <a:avLst/>
          </a:prstGeom>
          <a:noFill/>
        </p:spPr>
        <p:txBody>
          <a:bodyPr wrap="square">
            <a:spAutoFit/>
          </a:bodyPr>
          <a:lstStyle/>
          <a:p>
            <a:r>
              <a:rPr lang="en-GB" b="0" i="0" dirty="0">
                <a:solidFill>
                  <a:srgbClr val="FFFFFF"/>
                </a:solidFill>
                <a:effectLst/>
                <a:latin typeface="Helvetica"/>
              </a:rPr>
              <a:t>1597 6712 833 539</a:t>
            </a:r>
            <a:endParaRPr lang="en-US" dirty="0"/>
          </a:p>
        </p:txBody>
      </p:sp>
      <p:sp>
        <p:nvSpPr>
          <p:cNvPr id="10" name="TextBox 9">
            <a:extLst>
              <a:ext uri="{FF2B5EF4-FFF2-40B4-BE49-F238E27FC236}">
                <a16:creationId xmlns:a16="http://schemas.microsoft.com/office/drawing/2014/main" id="{25693E0B-A16A-AC64-4C00-7B494818A6B8}"/>
              </a:ext>
            </a:extLst>
          </p:cNvPr>
          <p:cNvSpPr txBox="1"/>
          <p:nvPr/>
        </p:nvSpPr>
        <p:spPr>
          <a:xfrm rot="10800000">
            <a:off x="351232" y="5969687"/>
            <a:ext cx="4667251" cy="369332"/>
          </a:xfrm>
          <a:prstGeom prst="rect">
            <a:avLst/>
          </a:prstGeom>
          <a:noFill/>
        </p:spPr>
        <p:txBody>
          <a:bodyPr wrap="square">
            <a:spAutoFit/>
          </a:bodyPr>
          <a:lstStyle/>
          <a:p>
            <a:r>
              <a:rPr lang="en-GB" b="0" i="0" dirty="0">
                <a:solidFill>
                  <a:srgbClr val="FFFFFF"/>
                </a:solidFill>
                <a:effectLst/>
                <a:latin typeface="Helvetica"/>
              </a:rPr>
              <a:t>1597 6712 833 539</a:t>
            </a:r>
            <a:endParaRPr lang="en-US" dirty="0"/>
          </a:p>
        </p:txBody>
      </p:sp>
      <p:sp>
        <p:nvSpPr>
          <p:cNvPr id="17" name="TextBox 16">
            <a:extLst>
              <a:ext uri="{FF2B5EF4-FFF2-40B4-BE49-F238E27FC236}">
                <a16:creationId xmlns:a16="http://schemas.microsoft.com/office/drawing/2014/main" id="{75F0572C-4BB4-2EB9-3B42-FDA236F11DE7}"/>
              </a:ext>
            </a:extLst>
          </p:cNvPr>
          <p:cNvSpPr txBox="1"/>
          <p:nvPr/>
        </p:nvSpPr>
        <p:spPr>
          <a:xfrm>
            <a:off x="5181600" y="2514600"/>
            <a:ext cx="1828800" cy="369332"/>
          </a:xfrm>
          <a:prstGeom prst="rect">
            <a:avLst/>
          </a:prstGeom>
          <a:noFill/>
        </p:spPr>
        <p:txBody>
          <a:bodyPr wrap="square" rtlCol="0">
            <a:spAutoFit/>
          </a:bodyPr>
          <a:lstStyle/>
          <a:p>
            <a:pPr algn="l"/>
            <a:endParaRPr lang="en-US" b="1" i="1" u="sng" dirty="0">
              <a:solidFill>
                <a:schemeClr val="bg1"/>
              </a:solidFill>
            </a:endParaRPr>
          </a:p>
        </p:txBody>
      </p:sp>
      <p:sp>
        <p:nvSpPr>
          <p:cNvPr id="28" name="TextBox 27">
            <a:extLst>
              <a:ext uri="{FF2B5EF4-FFF2-40B4-BE49-F238E27FC236}">
                <a16:creationId xmlns:a16="http://schemas.microsoft.com/office/drawing/2014/main" id="{DBDA4D9D-DDA2-ACF1-1140-9A883B5F163D}"/>
              </a:ext>
            </a:extLst>
          </p:cNvPr>
          <p:cNvSpPr txBox="1"/>
          <p:nvPr/>
        </p:nvSpPr>
        <p:spPr>
          <a:xfrm>
            <a:off x="4845844" y="2393156"/>
            <a:ext cx="2164556" cy="369332"/>
          </a:xfrm>
          <a:prstGeom prst="rect">
            <a:avLst/>
          </a:prstGeom>
          <a:noFill/>
        </p:spPr>
        <p:txBody>
          <a:bodyPr wrap="square" rtlCol="0">
            <a:spAutoFit/>
          </a:bodyPr>
          <a:lstStyle/>
          <a:p>
            <a:endParaRPr lang="en-US" dirty="0"/>
          </a:p>
        </p:txBody>
      </p:sp>
      <p:sp>
        <p:nvSpPr>
          <p:cNvPr id="29" name="TextBox 28">
            <a:extLst>
              <a:ext uri="{FF2B5EF4-FFF2-40B4-BE49-F238E27FC236}">
                <a16:creationId xmlns:a16="http://schemas.microsoft.com/office/drawing/2014/main" id="{98E328A4-4933-F773-F7C7-E0188E2CBB44}"/>
              </a:ext>
            </a:extLst>
          </p:cNvPr>
          <p:cNvSpPr txBox="1"/>
          <p:nvPr/>
        </p:nvSpPr>
        <p:spPr>
          <a:xfrm>
            <a:off x="2258615" y="-201105"/>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4EE866E8-870F-2F70-B2B6-6F08C2F51457}"/>
              </a:ext>
            </a:extLst>
          </p:cNvPr>
          <p:cNvSpPr txBox="1"/>
          <p:nvPr/>
        </p:nvSpPr>
        <p:spPr>
          <a:xfrm>
            <a:off x="5181600" y="2452092"/>
            <a:ext cx="1828800" cy="2031325"/>
          </a:xfrm>
          <a:prstGeom prst="rect">
            <a:avLst/>
          </a:prstGeom>
          <a:noFill/>
        </p:spPr>
        <p:txBody>
          <a:bodyPr wrap="square" rtlCol="0">
            <a:spAutoFit/>
          </a:bodyPr>
          <a:lstStyle/>
          <a:p>
            <a:pPr algn="l"/>
            <a:r>
              <a:rPr lang="en-GB" dirty="0" err="1"/>
              <a:t>Yanka</a:t>
            </a:r>
            <a:r>
              <a:rPr lang="en-GB" dirty="0"/>
              <a:t> </a:t>
            </a:r>
            <a:r>
              <a:rPr lang="en-GB" dirty="0" err="1"/>
              <a:t>Stancheva</a:t>
            </a:r>
            <a:endParaRPr lang="en-GB" dirty="0"/>
          </a:p>
          <a:p>
            <a:pPr algn="l"/>
            <a:r>
              <a:rPr lang="en-GB" dirty="0" err="1"/>
              <a:t>Studen</a:t>
            </a:r>
            <a:r>
              <a:rPr lang="en-GB" dirty="0"/>
              <a:t> number</a:t>
            </a:r>
          </a:p>
          <a:p>
            <a:pPr algn="l"/>
            <a:r>
              <a:rPr lang="en-GB" dirty="0"/>
              <a:t>2210661</a:t>
            </a:r>
          </a:p>
          <a:p>
            <a:pPr algn="l"/>
            <a:r>
              <a:rPr lang="en-GB" dirty="0"/>
              <a:t>Lecture </a:t>
            </a:r>
          </a:p>
          <a:p>
            <a:pPr algn="l"/>
            <a:r>
              <a:rPr lang="en-GB" dirty="0"/>
              <a:t>Antoinette Milne </a:t>
            </a:r>
          </a:p>
          <a:p>
            <a:pPr algn="l"/>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AF8309A-2B83-4AD5-28A3-29D19EC3DB3A}"/>
              </a:ext>
            </a:extLst>
          </p:cNvPr>
          <p:cNvSpPr>
            <a:spLocks noGrp="1"/>
          </p:cNvSpPr>
          <p:nvPr>
            <p:ph type="title"/>
          </p:nvPr>
        </p:nvSpPr>
        <p:spPr>
          <a:xfrm>
            <a:off x="838200" y="365125"/>
            <a:ext cx="5393361" cy="1325563"/>
          </a:xfrm>
        </p:spPr>
        <p:txBody>
          <a:bodyPr>
            <a:normAutofit/>
          </a:bodyPr>
          <a:lstStyle/>
          <a:p>
            <a:r>
              <a:rPr lang="en-GB" b="1" dirty="0">
                <a:ea typeface="+mj-lt"/>
                <a:cs typeface="+mj-lt"/>
              </a:rPr>
              <a:t>Introduction</a:t>
            </a:r>
            <a:endParaRPr lang="en-US" dirty="0"/>
          </a:p>
        </p:txBody>
      </p:sp>
      <p:sp>
        <p:nvSpPr>
          <p:cNvPr id="3" name="Content Placeholder 2">
            <a:extLst>
              <a:ext uri="{FF2B5EF4-FFF2-40B4-BE49-F238E27FC236}">
                <a16:creationId xmlns:a16="http://schemas.microsoft.com/office/drawing/2014/main" id="{AD26BC33-D22A-AB2F-3A8C-362EDA784728}"/>
              </a:ext>
            </a:extLst>
          </p:cNvPr>
          <p:cNvSpPr>
            <a:spLocks noGrp="1"/>
          </p:cNvSpPr>
          <p:nvPr>
            <p:ph idx="1"/>
          </p:nvPr>
        </p:nvSpPr>
        <p:spPr>
          <a:xfrm>
            <a:off x="838200" y="1825625"/>
            <a:ext cx="5393361" cy="4351338"/>
          </a:xfrm>
        </p:spPr>
        <p:txBody>
          <a:bodyPr vert="horz" lIns="91440" tIns="45720" rIns="91440" bIns="45720" rtlCol="0" anchor="t">
            <a:normAutofit/>
          </a:bodyPr>
          <a:lstStyle/>
          <a:p>
            <a:pPr algn="just"/>
            <a:r>
              <a:rPr lang="en-GB" sz="1500" b="1" dirty="0">
                <a:ea typeface="+mn-lt"/>
                <a:cs typeface="+mn-lt"/>
              </a:rPr>
              <a:t>Theme:</a:t>
            </a:r>
            <a:r>
              <a:rPr lang="en-GB" sz="1500" dirty="0">
                <a:ea typeface="+mn-lt"/>
                <a:cs typeface="+mn-lt"/>
              </a:rPr>
              <a:t> Sustainability and Net-Zero in the Hotel Industry</a:t>
            </a:r>
            <a:endParaRPr lang="en-GB" sz="1500" dirty="0"/>
          </a:p>
          <a:p>
            <a:pPr algn="just"/>
            <a:r>
              <a:rPr lang="en-GB" sz="1500" b="1" dirty="0">
                <a:ea typeface="+mn-lt"/>
                <a:cs typeface="+mn-lt"/>
              </a:rPr>
              <a:t>Focus Area:</a:t>
            </a:r>
            <a:r>
              <a:rPr lang="en-GB" sz="1500" dirty="0">
                <a:ea typeface="+mn-lt"/>
                <a:cs typeface="+mn-lt"/>
              </a:rPr>
              <a:t> Integration of renewable energy and energy-efficient technologies in hotel operations</a:t>
            </a:r>
            <a:endParaRPr lang="en-GB" sz="1500" dirty="0"/>
          </a:p>
          <a:p>
            <a:pPr algn="just"/>
            <a:r>
              <a:rPr lang="en-GB" sz="1500" dirty="0">
                <a:ea typeface="+mn-lt"/>
                <a:cs typeface="+mn-lt"/>
              </a:rPr>
              <a:t>As global emissions and pollution continue to rise, the hospitality industry is now required to focus on reductions of greenhouse gases. The Sustainable Hospitality Alliance, (2021) states that by 2050, hotels should achieve a 90% drop in carbon emissions per room to meet climate targets.</a:t>
            </a:r>
            <a:endParaRPr lang="en-GB" sz="1500" dirty="0"/>
          </a:p>
          <a:p>
            <a:pPr algn="just"/>
            <a:r>
              <a:rPr lang="en-GB" sz="1500" dirty="0">
                <a:latin typeface="Times New Roman"/>
                <a:cs typeface="Times New Roman"/>
              </a:rPr>
              <a:t>Using solar panels, eco-friendly construction and energy-efficient solutions is helping global hotel chains change their daily operations (</a:t>
            </a:r>
            <a:r>
              <a:rPr lang="en-GB" sz="1500" dirty="0" err="1">
                <a:latin typeface="Times New Roman"/>
                <a:cs typeface="Times New Roman"/>
              </a:rPr>
              <a:t>Karvounidi</a:t>
            </a:r>
            <a:r>
              <a:rPr lang="en-GB" sz="1500" dirty="0">
                <a:latin typeface="Times New Roman"/>
                <a:cs typeface="Times New Roman"/>
              </a:rPr>
              <a:t>, Alexandropoulou and </a:t>
            </a:r>
            <a:r>
              <a:rPr lang="en-GB" sz="1500" dirty="0" err="1">
                <a:latin typeface="Times New Roman"/>
                <a:cs typeface="Times New Roman"/>
              </a:rPr>
              <a:t>Fousteris</a:t>
            </a:r>
            <a:r>
              <a:rPr lang="en-GB" sz="1500" dirty="0">
                <a:latin typeface="Times New Roman"/>
                <a:cs typeface="Times New Roman"/>
              </a:rPr>
              <a:t>, 2024). This paper looks at how hotels are responding to net-zero targets and discovering the difficulties they face while setting up sustainable energy systems for the future.</a:t>
            </a:r>
            <a:endParaRPr lang="en-GB" sz="1500" dirty="0"/>
          </a:p>
        </p:txBody>
      </p:sp>
      <p:pic>
        <p:nvPicPr>
          <p:cNvPr id="4" name="Picture 3" descr="How is Hotel Industry adopting IoT based Sustainable Development? - Zenatix  by Schneider Electric">
            <a:extLst>
              <a:ext uri="{FF2B5EF4-FFF2-40B4-BE49-F238E27FC236}">
                <a16:creationId xmlns:a16="http://schemas.microsoft.com/office/drawing/2014/main" id="{38813A54-AF78-2848-63B3-60441D5AE947}"/>
              </a:ext>
            </a:extLst>
          </p:cNvPr>
          <p:cNvPicPr>
            <a:picLocks noChangeAspect="1"/>
          </p:cNvPicPr>
          <p:nvPr/>
        </p:nvPicPr>
        <p:blipFill>
          <a:blip r:embed="rId3"/>
          <a:srcRect l="3598" t="1961" r="28788" b="-1681"/>
          <a:stretch>
            <a:fillRect/>
          </a:stretch>
        </p:blipFill>
        <p:spPr>
          <a:xfrm>
            <a:off x="6374920" y="758514"/>
            <a:ext cx="5130798" cy="510784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fld id="{330EA680-D336-4FF7-8B7A-9848BB0A1C32}" type="slidenum">
              <a:rPr lang="en-GB" smtClean="0"/>
              <a:t>2</a:t>
            </a:fld>
            <a:endParaRPr lang="en-GB"/>
          </a:p>
        </p:txBody>
      </p:sp>
    </p:spTree>
    <p:extLst>
      <p:ext uri="{BB962C8B-B14F-4D97-AF65-F5344CB8AC3E}">
        <p14:creationId xmlns:p14="http://schemas.microsoft.com/office/powerpoint/2010/main" val="3600458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963AB-3D20-1E99-2CED-3C42E8014D99}"/>
              </a:ext>
            </a:extLst>
          </p:cNvPr>
          <p:cNvSpPr>
            <a:spLocks noGrp="1"/>
          </p:cNvSpPr>
          <p:nvPr>
            <p:ph type="title"/>
          </p:nvPr>
        </p:nvSpPr>
        <p:spPr>
          <a:xfrm>
            <a:off x="572493" y="238539"/>
            <a:ext cx="11018520" cy="1434415"/>
          </a:xfrm>
        </p:spPr>
        <p:txBody>
          <a:bodyPr anchor="b">
            <a:normAutofit/>
          </a:bodyPr>
          <a:lstStyle/>
          <a:p>
            <a:r>
              <a:rPr lang="en-GB" sz="5400" b="1">
                <a:ea typeface="+mj-lt"/>
                <a:cs typeface="+mj-lt"/>
              </a:rPr>
              <a:t>Literature Review – Part 1</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A60A03-D139-CE9F-EBCC-9014141DBCCF}"/>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lgn="just">
              <a:buNone/>
            </a:pPr>
            <a:r>
              <a:rPr lang="en-GB" sz="1700" b="1">
                <a:ea typeface="+mn-lt"/>
                <a:cs typeface="+mn-lt"/>
              </a:rPr>
              <a:t>Key Concepts and Theories</a:t>
            </a:r>
            <a:endParaRPr lang="en-GB" sz="1700"/>
          </a:p>
          <a:p>
            <a:pPr algn="just"/>
            <a:r>
              <a:rPr lang="en-GB" sz="1700">
                <a:ea typeface="+mn-lt"/>
                <a:cs typeface="+mn-lt"/>
              </a:rPr>
              <a:t>In the hospitality industry, sustainability requires choosing actions that support operations now without taking resources away from the people and environment of the future.</a:t>
            </a:r>
            <a:endParaRPr lang="en-GB" sz="1700"/>
          </a:p>
          <a:p>
            <a:pPr marL="0" indent="0" algn="just">
              <a:buNone/>
            </a:pPr>
            <a:r>
              <a:rPr lang="en-GB" sz="1700">
                <a:ea typeface="+mn-lt"/>
                <a:cs typeface="+mn-lt"/>
              </a:rPr>
              <a:t>The research depends on two important models which are:</a:t>
            </a:r>
            <a:endParaRPr lang="en-GB" sz="1700"/>
          </a:p>
          <a:p>
            <a:pPr algn="just"/>
            <a:r>
              <a:rPr lang="en-GB" sz="1700" b="1" dirty="0">
                <a:ea typeface="+mn-lt"/>
                <a:cs typeface="+mn-lt"/>
              </a:rPr>
              <a:t>Triple Bottom Line (TBL)</a:t>
            </a:r>
            <a:r>
              <a:rPr lang="en-GB" sz="1700" dirty="0">
                <a:ea typeface="+mn-lt"/>
                <a:cs typeface="+mn-lt"/>
              </a:rPr>
              <a:t> – Molina and Rajagopal, (2023), suggested that business results should be analysed using three aspects: people, planet and profit.</a:t>
            </a:r>
            <a:endParaRPr lang="en-GB" sz="1700" dirty="0"/>
          </a:p>
          <a:p>
            <a:pPr algn="just"/>
            <a:r>
              <a:rPr lang="en-GB" sz="1700" b="1" dirty="0">
                <a:ea typeface="+mn-lt"/>
                <a:cs typeface="+mn-lt"/>
              </a:rPr>
              <a:t>Corporate Social Responsibility (CSR)</a:t>
            </a:r>
            <a:r>
              <a:rPr lang="en-GB" sz="1700" dirty="0">
                <a:ea typeface="+mn-lt"/>
                <a:cs typeface="+mn-lt"/>
              </a:rPr>
              <a:t> – With CSR in hospitality, companies try to act more ethically and environmentally in their day-to-day activities (Khatter, 2025).</a:t>
            </a:r>
            <a:endParaRPr lang="en-GB" sz="1700" dirty="0"/>
          </a:p>
          <a:p>
            <a:pPr marL="0" indent="0" algn="just">
              <a:buNone/>
            </a:pPr>
            <a:r>
              <a:rPr lang="en-GB" sz="1700" dirty="0">
                <a:ea typeface="+mn-lt"/>
                <a:cs typeface="+mn-lt"/>
              </a:rPr>
              <a:t>Many hospitality businesses use these strategies in their sustainability planning.</a:t>
            </a:r>
            <a:endParaRPr lang="en-GB" sz="1700" dirty="0"/>
          </a:p>
          <a:p>
            <a:pPr algn="just"/>
            <a:endParaRPr lang="en-GB" sz="1700"/>
          </a:p>
        </p:txBody>
      </p:sp>
      <p:pic>
        <p:nvPicPr>
          <p:cNvPr id="4" name="Picture 3" descr="Ethical Leadership, the Triple Bottom Line, and Sustainable Business  Practices: Balancing Contemporary Business Requirements">
            <a:extLst>
              <a:ext uri="{FF2B5EF4-FFF2-40B4-BE49-F238E27FC236}">
                <a16:creationId xmlns:a16="http://schemas.microsoft.com/office/drawing/2014/main" id="{BE6E2691-662D-6FB7-A89E-69B33E24A254}"/>
              </a:ext>
            </a:extLst>
          </p:cNvPr>
          <p:cNvPicPr>
            <a:picLocks noChangeAspect="1"/>
          </p:cNvPicPr>
          <p:nvPr/>
        </p:nvPicPr>
        <p:blipFill>
          <a:blip r:embed="rId3"/>
          <a:srcRect l="14644" r="11276" b="-3"/>
          <a:stretch>
            <a:fillRect/>
          </a:stretch>
        </p:blipFill>
        <p:spPr>
          <a:xfrm>
            <a:off x="7675658" y="2093976"/>
            <a:ext cx="3941064" cy="4096512"/>
          </a:xfrm>
          <a:prstGeom prst="rect">
            <a:avLst/>
          </a:prstGeom>
        </p:spPr>
      </p:pic>
      <p:sp>
        <p:nvSpPr>
          <p:cNvPr id="5" name="Slide Number Placeholder 4"/>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2738493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2CC14-7F65-9981-A314-4A8B64ECE355}"/>
              </a:ext>
            </a:extLst>
          </p:cNvPr>
          <p:cNvSpPr>
            <a:spLocks noGrp="1"/>
          </p:cNvSpPr>
          <p:nvPr>
            <p:ph type="title"/>
          </p:nvPr>
        </p:nvSpPr>
        <p:spPr>
          <a:xfrm>
            <a:off x="841248" y="548640"/>
            <a:ext cx="3600860" cy="5431536"/>
          </a:xfrm>
        </p:spPr>
        <p:txBody>
          <a:bodyPr>
            <a:normAutofit/>
          </a:bodyPr>
          <a:lstStyle/>
          <a:p>
            <a:r>
              <a:rPr lang="en-GB" sz="5400" b="1">
                <a:ea typeface="+mj-lt"/>
                <a:cs typeface="+mj-lt"/>
              </a:rPr>
              <a:t>Literature Review Part 2</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F82422-990E-2992-9E5B-4A4C898014C5}"/>
              </a:ext>
            </a:extLst>
          </p:cNvPr>
          <p:cNvSpPr>
            <a:spLocks noGrp="1"/>
          </p:cNvSpPr>
          <p:nvPr>
            <p:ph idx="1"/>
          </p:nvPr>
        </p:nvSpPr>
        <p:spPr>
          <a:xfrm>
            <a:off x="5126418" y="552091"/>
            <a:ext cx="6224335" cy="5431536"/>
          </a:xfrm>
        </p:spPr>
        <p:txBody>
          <a:bodyPr vert="horz" lIns="91440" tIns="45720" rIns="91440" bIns="45720" rtlCol="0" anchor="ctr">
            <a:normAutofit/>
          </a:bodyPr>
          <a:lstStyle/>
          <a:p>
            <a:pPr algn="just"/>
            <a:r>
              <a:rPr lang="en-GB" sz="2200">
                <a:ea typeface="+mn-lt"/>
                <a:cs typeface="+mn-lt"/>
              </a:rPr>
              <a:t>The latest industry statistics show a big push towards sustainability in hotels. According to Stefi, (2023), more than 70% of </a:t>
            </a:r>
            <a:r>
              <a:rPr lang="en-GB" sz="2200" err="1">
                <a:ea typeface="+mn-lt"/>
                <a:cs typeface="+mn-lt"/>
              </a:rPr>
              <a:t>travelers</a:t>
            </a:r>
            <a:r>
              <a:rPr lang="en-GB" sz="2200">
                <a:ea typeface="+mn-lt"/>
                <a:cs typeface="+mn-lt"/>
              </a:rPr>
              <a:t> prefer hotels that are eco-friendly. According to studies and findings, establishing renewable and green technology boosts both brand loyalty and workplace efficiency (Siddiqui, 2024). Additionally, a study by Xue, Chan and Wan, (2023), reports that eco-certification and energy efficiency make customers more inclined to book a hotel. According to studies, sustainability investments consistently add to the long-term profitability of hotels.</a:t>
            </a:r>
            <a:endParaRPr lang="en-GB" sz="2200"/>
          </a:p>
          <a:p>
            <a:pPr algn="just"/>
            <a:endParaRPr lang="en-GB" sz="2200"/>
          </a:p>
        </p:txBody>
      </p:sp>
      <p:sp>
        <p:nvSpPr>
          <p:cNvPr id="4" name="Slide Number Placeholder 3"/>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2794228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ED97E-2E11-8A79-9485-D3596502FC34}"/>
              </a:ext>
            </a:extLst>
          </p:cNvPr>
          <p:cNvSpPr>
            <a:spLocks noGrp="1"/>
          </p:cNvSpPr>
          <p:nvPr>
            <p:ph type="title"/>
          </p:nvPr>
        </p:nvSpPr>
        <p:spPr>
          <a:xfrm>
            <a:off x="630936" y="640080"/>
            <a:ext cx="4818888" cy="1481328"/>
          </a:xfrm>
        </p:spPr>
        <p:txBody>
          <a:bodyPr anchor="b">
            <a:normAutofit/>
          </a:bodyPr>
          <a:lstStyle/>
          <a:p>
            <a:r>
              <a:rPr lang="en-GB" sz="5400" b="1">
                <a:ea typeface="+mj-lt"/>
                <a:cs typeface="+mj-lt"/>
              </a:rPr>
              <a:t>Methodology</a:t>
            </a:r>
            <a:endParaRPr lang="en-US" sz="54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A4773-5EDF-6963-048B-5A084ED461A9}"/>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lgn="just">
              <a:buNone/>
            </a:pPr>
            <a:r>
              <a:rPr lang="en-GB" sz="1000" b="1" dirty="0">
                <a:ea typeface="+mn-lt"/>
                <a:cs typeface="+mn-lt"/>
              </a:rPr>
              <a:t>Research Approach:</a:t>
            </a:r>
            <a:endParaRPr lang="en-GB" sz="1000" dirty="0"/>
          </a:p>
          <a:p>
            <a:pPr algn="just"/>
            <a:r>
              <a:rPr lang="en-GB" sz="1000" dirty="0">
                <a:ea typeface="+mn-lt"/>
                <a:cs typeface="+mn-lt"/>
              </a:rPr>
              <a:t>A qualitative desk study is carried out to study the integration of sustainability and renewable energy within the hotel sector. Secondary data gets more attention than actual fieldwork (Bassot, 2022).</a:t>
            </a:r>
            <a:endParaRPr lang="en-GB" sz="1000" dirty="0"/>
          </a:p>
          <a:p>
            <a:pPr marL="0" indent="0" algn="just">
              <a:buNone/>
            </a:pPr>
            <a:r>
              <a:rPr lang="en-GB" sz="1000" b="1" dirty="0">
                <a:ea typeface="+mn-lt"/>
                <a:cs typeface="+mn-lt"/>
              </a:rPr>
              <a:t>Data Collection Procedures:</a:t>
            </a:r>
            <a:endParaRPr lang="en-GB" sz="1000" dirty="0"/>
          </a:p>
          <a:p>
            <a:pPr algn="just"/>
            <a:r>
              <a:rPr lang="en-GB" sz="1000" dirty="0">
                <a:ea typeface="+mn-lt"/>
                <a:cs typeface="+mn-lt"/>
              </a:rPr>
              <a:t>Sustainability information for the study was found in academic journals, industry studies and hotel company sustainability documents (</a:t>
            </a:r>
            <a:r>
              <a:rPr lang="en-GB" sz="1000" dirty="0" err="1">
                <a:ea typeface="+mn-lt"/>
                <a:cs typeface="+mn-lt"/>
              </a:rPr>
              <a:t>Alreahi</a:t>
            </a:r>
            <a:r>
              <a:rPr lang="en-GB" sz="1000" dirty="0">
                <a:ea typeface="+mn-lt"/>
                <a:cs typeface="+mn-lt"/>
              </a:rPr>
              <a:t> et al., 2022). The selection of the articles depends on their credibility and when they were published (from 2019 to 2024).</a:t>
            </a:r>
            <a:endParaRPr lang="en-GB" sz="1000" dirty="0"/>
          </a:p>
          <a:p>
            <a:pPr marL="0" indent="0" algn="just">
              <a:buNone/>
            </a:pPr>
            <a:r>
              <a:rPr lang="en-GB" sz="1000" b="1" dirty="0">
                <a:ea typeface="+mn-lt"/>
                <a:cs typeface="+mn-lt"/>
              </a:rPr>
              <a:t>Analytical Techniques and Tools:</a:t>
            </a:r>
            <a:endParaRPr lang="en-GB" sz="1000" dirty="0"/>
          </a:p>
          <a:p>
            <a:pPr algn="just"/>
            <a:r>
              <a:rPr lang="en-GB" sz="1000" dirty="0">
                <a:ea typeface="+mn-lt"/>
                <a:cs typeface="+mn-lt"/>
              </a:rPr>
              <a:t>Macro-environmental factors were analysed using the PESTEL framework. It allowed me to arrange the findings about political, environmental and technological pressures on hotel sustainability.</a:t>
            </a:r>
            <a:endParaRPr lang="en-GB" sz="1000" dirty="0"/>
          </a:p>
          <a:p>
            <a:endParaRPr lang="en-GB" sz="1000"/>
          </a:p>
        </p:txBody>
      </p:sp>
      <p:pic>
        <p:nvPicPr>
          <p:cNvPr id="4" name="Picture 3" descr="What is Qualitative Research? Definition, Types, Examples, Methods, and  Best Practices - IdeaScale">
            <a:extLst>
              <a:ext uri="{FF2B5EF4-FFF2-40B4-BE49-F238E27FC236}">
                <a16:creationId xmlns:a16="http://schemas.microsoft.com/office/drawing/2014/main" id="{01A867D3-C721-764E-20CC-BAEA3B7FF91D}"/>
              </a:ext>
            </a:extLst>
          </p:cNvPr>
          <p:cNvPicPr>
            <a:picLocks noChangeAspect="1"/>
          </p:cNvPicPr>
          <p:nvPr/>
        </p:nvPicPr>
        <p:blipFill>
          <a:blip r:embed="rId3"/>
          <a:stretch>
            <a:fillRect/>
          </a:stretch>
        </p:blipFill>
        <p:spPr>
          <a:xfrm>
            <a:off x="6099048" y="1607069"/>
            <a:ext cx="5458968" cy="3643861"/>
          </a:xfrm>
          <a:prstGeom prst="rect">
            <a:avLst/>
          </a:prstGeom>
        </p:spPr>
      </p:pic>
      <p:sp>
        <p:nvSpPr>
          <p:cNvPr id="5" name="Slide Number Placeholder 4"/>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2119432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55A6D-0A3E-80C6-EAAB-F9CC4F9EB946}"/>
              </a:ext>
            </a:extLst>
          </p:cNvPr>
          <p:cNvSpPr>
            <a:spLocks noGrp="1"/>
          </p:cNvSpPr>
          <p:nvPr>
            <p:ph type="title"/>
          </p:nvPr>
        </p:nvSpPr>
        <p:spPr>
          <a:xfrm>
            <a:off x="5890864" y="638089"/>
            <a:ext cx="5667152" cy="1476801"/>
          </a:xfrm>
        </p:spPr>
        <p:txBody>
          <a:bodyPr anchor="b">
            <a:normAutofit/>
          </a:bodyPr>
          <a:lstStyle/>
          <a:p>
            <a:r>
              <a:rPr lang="en-GB" sz="5000" b="1">
                <a:ea typeface="+mj-lt"/>
                <a:cs typeface="+mj-lt"/>
              </a:rPr>
              <a:t>Impact Analysis</a:t>
            </a:r>
            <a:endParaRPr lang="en-US" sz="5000"/>
          </a:p>
        </p:txBody>
      </p:sp>
      <p:pic>
        <p:nvPicPr>
          <p:cNvPr id="4" name="Picture 3" descr="Streamlined Energy &amp; Carbon Reporting (SECR) | Accuvio Sustainability  Reporting Software">
            <a:extLst>
              <a:ext uri="{FF2B5EF4-FFF2-40B4-BE49-F238E27FC236}">
                <a16:creationId xmlns:a16="http://schemas.microsoft.com/office/drawing/2014/main" id="{44A1CB87-7DB7-B803-38BD-67181A7D40ED}"/>
              </a:ext>
            </a:extLst>
          </p:cNvPr>
          <p:cNvPicPr>
            <a:picLocks noChangeAspect="1"/>
          </p:cNvPicPr>
          <p:nvPr/>
        </p:nvPicPr>
        <p:blipFill>
          <a:blip r:embed="rId3"/>
          <a:stretch>
            <a:fillRect/>
          </a:stretch>
        </p:blipFill>
        <p:spPr>
          <a:xfrm>
            <a:off x="968152" y="640080"/>
            <a:ext cx="4353214"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489372-1E52-A3E0-1243-B6D51BC26F3F}"/>
              </a:ext>
            </a:extLst>
          </p:cNvPr>
          <p:cNvSpPr>
            <a:spLocks noGrp="1"/>
          </p:cNvSpPr>
          <p:nvPr>
            <p:ph idx="1"/>
          </p:nvPr>
        </p:nvSpPr>
        <p:spPr>
          <a:xfrm>
            <a:off x="5890864" y="2664886"/>
            <a:ext cx="5667152" cy="3536412"/>
          </a:xfrm>
        </p:spPr>
        <p:txBody>
          <a:bodyPr vert="horz" lIns="91440" tIns="45720" rIns="91440" bIns="45720" rtlCol="0" anchor="t">
            <a:normAutofit/>
          </a:bodyPr>
          <a:lstStyle/>
          <a:p>
            <a:pPr marL="0" indent="0" algn="just">
              <a:buNone/>
            </a:pPr>
            <a:r>
              <a:rPr lang="en-GB" sz="1400" b="1">
                <a:ea typeface="+mn-lt"/>
                <a:cs typeface="+mn-lt"/>
              </a:rPr>
              <a:t>Political Factors:</a:t>
            </a:r>
            <a:endParaRPr lang="en-GB" sz="1400"/>
          </a:p>
          <a:p>
            <a:pPr algn="just"/>
            <a:r>
              <a:rPr lang="en-GB" sz="1400" dirty="0">
                <a:ea typeface="+mn-lt"/>
                <a:cs typeface="+mn-lt"/>
              </a:rPr>
              <a:t>The government’s SECR framework in the UK which requires disclosing carbon emissions, motivates hotels to invest in better energy systems (</a:t>
            </a:r>
            <a:r>
              <a:rPr lang="en-GB" sz="1400" dirty="0" err="1">
                <a:ea typeface="+mn-lt"/>
                <a:cs typeface="+mn-lt"/>
              </a:rPr>
              <a:t>Dhirasasna</a:t>
            </a:r>
            <a:r>
              <a:rPr lang="en-GB" sz="1400" dirty="0">
                <a:ea typeface="+mn-lt"/>
                <a:cs typeface="+mn-lt"/>
              </a:rPr>
              <a:t>, 2021). National goals around net-zero have encouraged bigger hotel chains to work towards the same objectives as the government.</a:t>
            </a:r>
            <a:endParaRPr lang="en-GB" sz="1400" dirty="0"/>
          </a:p>
          <a:p>
            <a:pPr marL="0" indent="0" algn="just">
              <a:buNone/>
            </a:pPr>
            <a:r>
              <a:rPr lang="en-GB" sz="1400" b="1" dirty="0">
                <a:ea typeface="+mn-lt"/>
                <a:cs typeface="+mn-lt"/>
              </a:rPr>
              <a:t>Economic Factors:</a:t>
            </a:r>
            <a:endParaRPr lang="en-GB" sz="1400" dirty="0"/>
          </a:p>
          <a:p>
            <a:pPr algn="just"/>
            <a:r>
              <a:rPr lang="en-GB" sz="1400" dirty="0">
                <a:ea typeface="+mn-lt"/>
                <a:cs typeface="+mn-lt"/>
              </a:rPr>
              <a:t>High initial budgets for sustainable retrofitting and renewable energy systems are often required, but owners now notice major savings in utility bills over the long run (Haas et al., 2021). Obtaining green financing and funding connected to ESG goals has boosted business viability. Hilton shows that supporting sustainability helps them follow the rules and still do well financially.</a:t>
            </a:r>
            <a:endParaRPr lang="en-GB" sz="1400" dirty="0"/>
          </a:p>
          <a:p>
            <a:pPr algn="just"/>
            <a:endParaRPr lang="en-GB" sz="1400"/>
          </a:p>
        </p:txBody>
      </p:sp>
      <p:sp>
        <p:nvSpPr>
          <p:cNvPr id="5" name="Slide Number Placeholder 4"/>
          <p:cNvSpPr>
            <a:spLocks noGrp="1"/>
          </p:cNvSpPr>
          <p:nvPr>
            <p:ph type="sldNum" sz="quarter" idx="12"/>
          </p:nvPr>
        </p:nvSpPr>
        <p:spPr/>
        <p:txBody>
          <a:bodyPr/>
          <a:lstStyle/>
          <a:p>
            <a:fld id="{330EA680-D336-4FF7-8B7A-9848BB0A1C32}" type="slidenum">
              <a:rPr lang="en-GB" smtClean="0"/>
              <a:t>6</a:t>
            </a:fld>
            <a:endParaRPr lang="en-GB"/>
          </a:p>
        </p:txBody>
      </p:sp>
    </p:spTree>
    <p:extLst>
      <p:ext uri="{BB962C8B-B14F-4D97-AF65-F5344CB8AC3E}">
        <p14:creationId xmlns:p14="http://schemas.microsoft.com/office/powerpoint/2010/main" val="22217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703DB-97BC-B129-CBC9-C0233D97FBE6}"/>
              </a:ext>
            </a:extLst>
          </p:cNvPr>
          <p:cNvSpPr>
            <a:spLocks noGrp="1"/>
          </p:cNvSpPr>
          <p:nvPr>
            <p:ph type="title"/>
          </p:nvPr>
        </p:nvSpPr>
        <p:spPr>
          <a:xfrm>
            <a:off x="6739128" y="638089"/>
            <a:ext cx="4818888" cy="1476801"/>
          </a:xfrm>
        </p:spPr>
        <p:txBody>
          <a:bodyPr anchor="b">
            <a:normAutofit fontScale="90000"/>
          </a:bodyPr>
          <a:lstStyle/>
          <a:p>
            <a:r>
              <a:rPr lang="en-GB" sz="5000" b="1">
                <a:ea typeface="+mj-lt"/>
                <a:cs typeface="+mj-lt"/>
              </a:rPr>
              <a:t>Impact Analysis – Part 2</a:t>
            </a:r>
            <a:endParaRPr lang="en-US" sz="5000"/>
          </a:p>
        </p:txBody>
      </p:sp>
      <p:pic>
        <p:nvPicPr>
          <p:cNvPr id="4" name="Picture 3" descr="ISO 14001 Certification : Environmental commitment">
            <a:extLst>
              <a:ext uri="{FF2B5EF4-FFF2-40B4-BE49-F238E27FC236}">
                <a16:creationId xmlns:a16="http://schemas.microsoft.com/office/drawing/2014/main" id="{650CD8C1-F850-BDC8-2445-75C6001BC47B}"/>
              </a:ext>
            </a:extLst>
          </p:cNvPr>
          <p:cNvPicPr>
            <a:picLocks noChangeAspect="1"/>
          </p:cNvPicPr>
          <p:nvPr/>
        </p:nvPicPr>
        <p:blipFill>
          <a:blip r:embed="rId3"/>
          <a:stretch>
            <a:fillRect/>
          </a:stretch>
        </p:blipFill>
        <p:spPr>
          <a:xfrm>
            <a:off x="630936" y="979288"/>
            <a:ext cx="5458968" cy="4899423"/>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4C3D20-F5F6-047F-2B65-92C990A1472F}"/>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lgn="just">
              <a:buNone/>
            </a:pPr>
            <a:r>
              <a:rPr lang="en-GB" sz="1400" b="1">
                <a:ea typeface="+mn-lt"/>
                <a:cs typeface="+mn-lt"/>
              </a:rPr>
              <a:t>Environmental Factors:</a:t>
            </a:r>
            <a:endParaRPr lang="en-GB" sz="1400"/>
          </a:p>
          <a:p>
            <a:pPr algn="just"/>
            <a:r>
              <a:rPr lang="en-GB" sz="1400">
                <a:ea typeface="+mn-lt"/>
                <a:cs typeface="+mn-lt"/>
              </a:rPr>
              <a:t>Increasing climate volatility and stakeholder pressure have pushed hotels to address their environmental footprint. Many brands now pursue ISO 14001 certification and integrate carbon reduction targets aligned with the Science Based Targets initiative (SBTi). Environmental audits are becoming standard across major hotel chains (Peer, 2024).</a:t>
            </a:r>
            <a:endParaRPr lang="en-GB" sz="1400"/>
          </a:p>
          <a:p>
            <a:pPr marL="0" indent="0" algn="just">
              <a:buNone/>
            </a:pPr>
            <a:r>
              <a:rPr lang="en-GB" sz="1400" b="1" dirty="0">
                <a:ea typeface="+mn-lt"/>
                <a:cs typeface="+mn-lt"/>
              </a:rPr>
              <a:t>Technological Factors:</a:t>
            </a:r>
            <a:endParaRPr lang="en-GB" sz="1400" dirty="0"/>
          </a:p>
          <a:p>
            <a:pPr algn="just"/>
            <a:r>
              <a:rPr lang="en-GB" sz="1400" dirty="0">
                <a:ea typeface="+mn-lt"/>
                <a:cs typeface="+mn-lt"/>
              </a:rPr>
              <a:t>Smart building systems, along with IoT technology and energy dashboards, have allowed hotels to better keep track of and control their energy use (</a:t>
            </a:r>
            <a:r>
              <a:rPr lang="en-GB" sz="1400" dirty="0" err="1">
                <a:ea typeface="+mn-lt"/>
                <a:cs typeface="+mn-lt"/>
              </a:rPr>
              <a:t>Poyyamozhi</a:t>
            </a:r>
            <a:r>
              <a:rPr lang="en-GB" sz="1400" dirty="0">
                <a:ea typeface="+mn-lt"/>
                <a:cs typeface="+mn-lt"/>
              </a:rPr>
              <a:t> et al., 2024). The hotels have set up centralised figures for temperature, airflow and energy to boost efficiency, saving emissions as part of their green strategy.</a:t>
            </a:r>
            <a:endParaRPr lang="en-GB" sz="1400" dirty="0"/>
          </a:p>
          <a:p>
            <a:pPr algn="just"/>
            <a:endParaRPr lang="en-GB" sz="1400"/>
          </a:p>
        </p:txBody>
      </p:sp>
      <p:sp>
        <p:nvSpPr>
          <p:cNvPr id="5" name="Slide Number Placeholder 4"/>
          <p:cNvSpPr>
            <a:spLocks noGrp="1"/>
          </p:cNvSpPr>
          <p:nvPr>
            <p:ph type="sldNum" sz="quarter" idx="12"/>
          </p:nvPr>
        </p:nvSpPr>
        <p:spPr/>
        <p:txBody>
          <a:bodyPr/>
          <a:lstStyle/>
          <a:p>
            <a:fld id="{330EA680-D336-4FF7-8B7A-9848BB0A1C32}" type="slidenum">
              <a:rPr lang="en-GB" smtClean="0"/>
              <a:t>7</a:t>
            </a:fld>
            <a:endParaRPr lang="en-GB"/>
          </a:p>
        </p:txBody>
      </p:sp>
    </p:spTree>
    <p:extLst>
      <p:ext uri="{BB962C8B-B14F-4D97-AF65-F5344CB8AC3E}">
        <p14:creationId xmlns:p14="http://schemas.microsoft.com/office/powerpoint/2010/main" val="3841631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4F669-C5A8-231E-A070-66E46AA6FD6B}"/>
              </a:ext>
            </a:extLst>
          </p:cNvPr>
          <p:cNvSpPr>
            <a:spLocks noGrp="1"/>
          </p:cNvSpPr>
          <p:nvPr>
            <p:ph type="title"/>
          </p:nvPr>
        </p:nvSpPr>
        <p:spPr>
          <a:xfrm>
            <a:off x="6739128" y="638089"/>
            <a:ext cx="4818888" cy="1476801"/>
          </a:xfrm>
        </p:spPr>
        <p:txBody>
          <a:bodyPr anchor="b">
            <a:normAutofit/>
          </a:bodyPr>
          <a:lstStyle/>
          <a:p>
            <a:r>
              <a:rPr lang="en-GB" sz="5400" b="1">
                <a:latin typeface="Times New Roman"/>
                <a:cs typeface="Times New Roman"/>
              </a:rPr>
              <a:t>Conclusion </a:t>
            </a:r>
            <a:endParaRPr lang="en-US" sz="5400"/>
          </a:p>
        </p:txBody>
      </p:sp>
      <p:pic>
        <p:nvPicPr>
          <p:cNvPr id="7" name="Graphic 6" descr="City">
            <a:extLst>
              <a:ext uri="{FF2B5EF4-FFF2-40B4-BE49-F238E27FC236}">
                <a16:creationId xmlns:a16="http://schemas.microsoft.com/office/drawing/2014/main" id="{9B38EBC8-8C53-21DA-75A9-28282737F4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1FC86E-0C1E-A218-CA9E-5EE088F1637A}"/>
              </a:ext>
            </a:extLst>
          </p:cNvPr>
          <p:cNvSpPr>
            <a:spLocks noGrp="1"/>
          </p:cNvSpPr>
          <p:nvPr>
            <p:ph idx="1"/>
          </p:nvPr>
        </p:nvSpPr>
        <p:spPr>
          <a:xfrm>
            <a:off x="6739128" y="2664886"/>
            <a:ext cx="4818888" cy="3550789"/>
          </a:xfrm>
        </p:spPr>
        <p:txBody>
          <a:bodyPr vert="horz" lIns="91440" tIns="45720" rIns="91440" bIns="45720" rtlCol="0" anchor="t">
            <a:normAutofit/>
          </a:bodyPr>
          <a:lstStyle/>
          <a:p>
            <a:pPr algn="just"/>
            <a:r>
              <a:rPr lang="en-GB" sz="1700" dirty="0">
                <a:ea typeface="+mn-lt"/>
                <a:cs typeface="+mn-lt"/>
              </a:rPr>
              <a:t>This study shows that political, economic, environmental and technological factors are major drivers of sustainability in the hotel industry. The rise of transparency desired by guests, new regulations and technological development are changing the way operators work. Efficiency, brand recognition and lower borrowing costs make hotels with net-zero targets more attractive among customers. But, challenges can be greater for smaller businesses. In short, making the global hospitality industry sustainable is essential and also brings many future opportunities for growth.</a:t>
            </a:r>
            <a:endParaRPr lang="en-GB" sz="1700" dirty="0"/>
          </a:p>
          <a:p>
            <a:pPr algn="just"/>
            <a:endParaRPr lang="en-GB" sz="1700"/>
          </a:p>
        </p:txBody>
      </p:sp>
      <p:sp>
        <p:nvSpPr>
          <p:cNvPr id="4" name="Slide Number Placeholder 3"/>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147015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A0CC-2B35-13FE-EE45-A8F1A1067832}"/>
              </a:ext>
            </a:extLst>
          </p:cNvPr>
          <p:cNvSpPr>
            <a:spLocks noGrp="1"/>
          </p:cNvSpPr>
          <p:nvPr>
            <p:ph type="title"/>
          </p:nvPr>
        </p:nvSpPr>
        <p:spPr>
          <a:xfrm>
            <a:off x="6739128" y="638089"/>
            <a:ext cx="4818888" cy="1476801"/>
          </a:xfrm>
        </p:spPr>
        <p:txBody>
          <a:bodyPr anchor="b">
            <a:normAutofit/>
          </a:bodyPr>
          <a:lstStyle/>
          <a:p>
            <a:r>
              <a:rPr lang="en-GB" sz="4200" b="1">
                <a:ea typeface="+mj-lt"/>
                <a:cs typeface="+mj-lt"/>
              </a:rPr>
              <a:t>Recommendations</a:t>
            </a:r>
            <a:endParaRPr lang="en-US" sz="4200"/>
          </a:p>
        </p:txBody>
      </p:sp>
      <p:pic>
        <p:nvPicPr>
          <p:cNvPr id="7" name="Graphic 6" descr="Presentation with Checklist">
            <a:extLst>
              <a:ext uri="{FF2B5EF4-FFF2-40B4-BE49-F238E27FC236}">
                <a16:creationId xmlns:a16="http://schemas.microsoft.com/office/drawing/2014/main" id="{CFD2F636-82FD-3860-290B-F88FAA3BB5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839B03-5240-C3E9-E8A0-5012A7361C95}"/>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lgn="just">
              <a:buNone/>
            </a:pPr>
            <a:r>
              <a:rPr lang="en-GB" sz="1200">
                <a:ea typeface="+mn-lt"/>
                <a:cs typeface="+mn-lt"/>
              </a:rPr>
              <a:t>Short-Term:</a:t>
            </a:r>
            <a:endParaRPr lang="en-GB" sz="1200"/>
          </a:p>
          <a:p>
            <a:pPr algn="just"/>
            <a:r>
              <a:rPr lang="en-GB" sz="1200">
                <a:ea typeface="+mn-lt"/>
                <a:cs typeface="+mn-lt"/>
              </a:rPr>
              <a:t>Those who operate hotels should begin with both energy audits and utilising monitoring systems to help identify energy inefficiencies sooner. The Boiler Upgrade Scheme (or similar projects in other countries) helps cover the costs of low-carbon upgrades.</a:t>
            </a:r>
            <a:endParaRPr lang="en-GB" sz="1200"/>
          </a:p>
          <a:p>
            <a:pPr marL="0" indent="0" algn="just">
              <a:buNone/>
            </a:pPr>
            <a:r>
              <a:rPr lang="en-GB" sz="1200">
                <a:ea typeface="+mn-lt"/>
                <a:cs typeface="+mn-lt"/>
              </a:rPr>
              <a:t>Mid-Term:</a:t>
            </a:r>
            <a:endParaRPr lang="en-GB" sz="1200"/>
          </a:p>
          <a:p>
            <a:pPr algn="just"/>
            <a:r>
              <a:rPr lang="en-GB" sz="1200" dirty="0">
                <a:ea typeface="+mn-lt"/>
                <a:cs typeface="+mn-lt"/>
              </a:rPr>
              <a:t>Design staff training that encourages sustainability in typical work practices. Team members from all departments working together encourages consistent energy-saving habits and habits among the company’s teams.</a:t>
            </a:r>
            <a:endParaRPr lang="en-GB" sz="1200" dirty="0"/>
          </a:p>
          <a:p>
            <a:pPr marL="0" indent="0" algn="just">
              <a:buNone/>
            </a:pPr>
            <a:r>
              <a:rPr lang="en-GB" sz="1200" dirty="0">
                <a:ea typeface="+mn-lt"/>
                <a:cs typeface="+mn-lt"/>
              </a:rPr>
              <a:t>Long-Term:</a:t>
            </a:r>
            <a:endParaRPr lang="en-GB" sz="1200"/>
          </a:p>
          <a:p>
            <a:pPr algn="just"/>
            <a:r>
              <a:rPr lang="en-GB" sz="1200" dirty="0">
                <a:ea typeface="+mn-lt"/>
                <a:cs typeface="+mn-lt"/>
              </a:rPr>
              <a:t>Hospitality policymakers and investors should join forces to increase ESG-linked financing to independent and small hotels. Money from green bonds and sustainability-linked loans supports the purchase of renewable solutions and improvements over the long run.</a:t>
            </a:r>
            <a:endParaRPr lang="en-GB" sz="1200" dirty="0"/>
          </a:p>
          <a:p>
            <a:pPr algn="just"/>
            <a:endParaRPr lang="en-GB" sz="1200"/>
          </a:p>
        </p:txBody>
      </p:sp>
      <p:sp>
        <p:nvSpPr>
          <p:cNvPr id="4" name="Slide Number Placeholder 3"/>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543594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F553C-0791-B5AB-9D40-62D043FA5EBE}"/>
              </a:ext>
            </a:extLst>
          </p:cNvPr>
          <p:cNvSpPr>
            <a:spLocks noGrp="1"/>
          </p:cNvSpPr>
          <p:nvPr>
            <p:ph type="title"/>
          </p:nvPr>
        </p:nvSpPr>
        <p:spPr/>
        <p:txBody>
          <a:bodyPr>
            <a:normAutofit/>
          </a:bodyPr>
          <a:lstStyle/>
          <a:p>
            <a:r>
              <a:rPr lang="en-GB" sz="3200" b="1" dirty="0">
                <a:ea typeface="+mj-lt"/>
                <a:cs typeface="+mj-lt"/>
              </a:rPr>
              <a:t>REFERENCES</a:t>
            </a:r>
            <a:endParaRPr lang="en-US" sz="6600" dirty="0"/>
          </a:p>
        </p:txBody>
      </p:sp>
      <p:sp>
        <p:nvSpPr>
          <p:cNvPr id="3" name="Content Placeholder 2">
            <a:extLst>
              <a:ext uri="{FF2B5EF4-FFF2-40B4-BE49-F238E27FC236}">
                <a16:creationId xmlns:a16="http://schemas.microsoft.com/office/drawing/2014/main" id="{469D9295-1213-2B25-AAD5-4FACBD9940A5}"/>
              </a:ext>
            </a:extLst>
          </p:cNvPr>
          <p:cNvSpPr>
            <a:spLocks noGrp="1"/>
          </p:cNvSpPr>
          <p:nvPr>
            <p:ph idx="1"/>
          </p:nvPr>
        </p:nvSpPr>
        <p:spPr/>
        <p:txBody>
          <a:bodyPr>
            <a:normAutofit fontScale="55000" lnSpcReduction="20000"/>
          </a:bodyPr>
          <a:lstStyle/>
          <a:p>
            <a:pPr algn="just"/>
            <a:r>
              <a:rPr lang="en-IN" dirty="0" err="1">
                <a:latin typeface="Times New Roman" pitchFamily="18" charset="0"/>
                <a:cs typeface="Times New Roman" pitchFamily="18" charset="0"/>
              </a:rPr>
              <a:t>Alreahi</a:t>
            </a:r>
            <a:r>
              <a:rPr lang="en-IN" dirty="0">
                <a:latin typeface="Times New Roman" pitchFamily="18" charset="0"/>
                <a:cs typeface="Times New Roman" pitchFamily="18" charset="0"/>
              </a:rPr>
              <a:t>, M., </a:t>
            </a:r>
            <a:r>
              <a:rPr lang="en-IN" dirty="0" err="1">
                <a:latin typeface="Times New Roman" pitchFamily="18" charset="0"/>
                <a:cs typeface="Times New Roman" pitchFamily="18" charset="0"/>
              </a:rPr>
              <a:t>Bujdosó</a:t>
            </a:r>
            <a:r>
              <a:rPr lang="en-IN" dirty="0">
                <a:latin typeface="Times New Roman" pitchFamily="18" charset="0"/>
                <a:cs typeface="Times New Roman" pitchFamily="18" charset="0"/>
              </a:rPr>
              <a:t>, Z., </a:t>
            </a:r>
            <a:r>
              <a:rPr lang="en-IN" dirty="0" err="1">
                <a:latin typeface="Times New Roman" pitchFamily="18" charset="0"/>
                <a:cs typeface="Times New Roman" pitchFamily="18" charset="0"/>
              </a:rPr>
              <a:t>Kabil</a:t>
            </a:r>
            <a:r>
              <a:rPr lang="en-IN" dirty="0">
                <a:latin typeface="Times New Roman" pitchFamily="18" charset="0"/>
                <a:cs typeface="Times New Roman" pitchFamily="18" charset="0"/>
              </a:rPr>
              <a:t>, M., </a:t>
            </a:r>
            <a:r>
              <a:rPr lang="en-IN" dirty="0" err="1">
                <a:latin typeface="Times New Roman" pitchFamily="18" charset="0"/>
                <a:cs typeface="Times New Roman" pitchFamily="18" charset="0"/>
              </a:rPr>
              <a:t>Akaak</a:t>
            </a:r>
            <a:r>
              <a:rPr lang="en-IN" dirty="0">
                <a:latin typeface="Times New Roman" pitchFamily="18" charset="0"/>
                <a:cs typeface="Times New Roman" pitchFamily="18" charset="0"/>
              </a:rPr>
              <a:t>, A., </a:t>
            </a:r>
            <a:r>
              <a:rPr lang="en-IN" dirty="0" err="1">
                <a:latin typeface="Times New Roman" pitchFamily="18" charset="0"/>
                <a:cs typeface="Times New Roman" pitchFamily="18" charset="0"/>
              </a:rPr>
              <a:t>Benkó</a:t>
            </a:r>
            <a:r>
              <a:rPr lang="en-IN" dirty="0">
                <a:latin typeface="Times New Roman" pitchFamily="18" charset="0"/>
                <a:cs typeface="Times New Roman" pitchFamily="18" charset="0"/>
              </a:rPr>
              <a:t>, K.F., </a:t>
            </a:r>
            <a:r>
              <a:rPr lang="en-IN" dirty="0" err="1">
                <a:latin typeface="Times New Roman" pitchFamily="18" charset="0"/>
                <a:cs typeface="Times New Roman" pitchFamily="18" charset="0"/>
              </a:rPr>
              <a:t>Setioningtyas</a:t>
            </a:r>
            <a:r>
              <a:rPr lang="en-IN" dirty="0">
                <a:latin typeface="Times New Roman" pitchFamily="18" charset="0"/>
                <a:cs typeface="Times New Roman" pitchFamily="18" charset="0"/>
              </a:rPr>
              <a:t>, W.P. and </a:t>
            </a:r>
            <a:r>
              <a:rPr lang="en-IN" dirty="0" err="1">
                <a:latin typeface="Times New Roman" pitchFamily="18" charset="0"/>
                <a:cs typeface="Times New Roman" pitchFamily="18" charset="0"/>
              </a:rPr>
              <a:t>Dávid</a:t>
            </a:r>
            <a:r>
              <a:rPr lang="en-IN" dirty="0">
                <a:latin typeface="Times New Roman" pitchFamily="18" charset="0"/>
                <a:cs typeface="Times New Roman" pitchFamily="18" charset="0"/>
              </a:rPr>
              <a:t>, L.D. (2022). Green Human Resources Management in the Hotel Industry: a Systematic Review. </a:t>
            </a:r>
            <a:r>
              <a:rPr lang="en-IN" i="1" dirty="0">
                <a:latin typeface="Times New Roman" pitchFamily="18" charset="0"/>
                <a:cs typeface="Times New Roman" pitchFamily="18" charset="0"/>
              </a:rPr>
              <a:t>Sustainability</a:t>
            </a:r>
            <a:r>
              <a:rPr lang="en-IN" dirty="0">
                <a:latin typeface="Times New Roman" pitchFamily="18" charset="0"/>
                <a:cs typeface="Times New Roman" pitchFamily="18" charset="0"/>
              </a:rPr>
              <a:t>, [online] 15(1), p.99.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://doi.org/10.3390/su15010099.</a:t>
            </a:r>
          </a:p>
          <a:p>
            <a:pPr algn="just"/>
            <a:r>
              <a:rPr lang="en-IN" dirty="0" err="1">
                <a:latin typeface="Times New Roman" pitchFamily="18" charset="0"/>
                <a:cs typeface="Times New Roman" pitchFamily="18" charset="0"/>
              </a:rPr>
              <a:t>Bassot</a:t>
            </a:r>
            <a:r>
              <a:rPr lang="en-IN" dirty="0">
                <a:latin typeface="Times New Roman" pitchFamily="18" charset="0"/>
                <a:cs typeface="Times New Roman" pitchFamily="18" charset="0"/>
              </a:rPr>
              <a:t>, B. (2022). </a:t>
            </a:r>
            <a:r>
              <a:rPr lang="en-IN" i="1" dirty="0">
                <a:latin typeface="Times New Roman" pitchFamily="18" charset="0"/>
                <a:cs typeface="Times New Roman" pitchFamily="18" charset="0"/>
              </a:rPr>
              <a:t>Doing Qualitative Desk-Based Research: a practical guide to writing an excellent dissertation.</a:t>
            </a:r>
            <a:r>
              <a:rPr lang="en-IN" dirty="0">
                <a:latin typeface="Times New Roman" pitchFamily="18" charset="0"/>
                <a:cs typeface="Times New Roman" pitchFamily="18" charset="0"/>
              </a:rPr>
              <a:t> Bristol: Policy Press.</a:t>
            </a:r>
          </a:p>
          <a:p>
            <a:pPr algn="just"/>
            <a:r>
              <a:rPr lang="en-IN" dirty="0">
                <a:latin typeface="Times New Roman" pitchFamily="18" charset="0"/>
                <a:cs typeface="Times New Roman" pitchFamily="18" charset="0"/>
              </a:rPr>
              <a:t>Chan, J., </a:t>
            </a:r>
            <a:r>
              <a:rPr lang="en-IN" dirty="0" err="1">
                <a:latin typeface="Times New Roman" pitchFamily="18" charset="0"/>
                <a:cs typeface="Times New Roman" pitchFamily="18" charset="0"/>
              </a:rPr>
              <a:t>Gao</a:t>
            </a:r>
            <a:r>
              <a:rPr lang="en-IN" dirty="0">
                <a:latin typeface="Times New Roman" pitchFamily="18" charset="0"/>
                <a:cs typeface="Times New Roman" pitchFamily="18" charset="0"/>
              </a:rPr>
              <a:t>, Y. (Lisa) and McGinley, S. (2021). Updates in Service Standards in hotels: How COVID-19 Changed Operations. </a:t>
            </a:r>
            <a:r>
              <a:rPr lang="en-IN" i="1" dirty="0">
                <a:latin typeface="Times New Roman" pitchFamily="18" charset="0"/>
                <a:cs typeface="Times New Roman" pitchFamily="18" charset="0"/>
              </a:rPr>
              <a:t>International Journal of Contemporary Hospitality Management</a:t>
            </a:r>
            <a:r>
              <a:rPr lang="en-IN" dirty="0">
                <a:latin typeface="Times New Roman" pitchFamily="18" charset="0"/>
                <a:cs typeface="Times New Roman" pitchFamily="18" charset="0"/>
              </a:rPr>
              <a:t>, 33(5), pp.1668–1687.</a:t>
            </a:r>
          </a:p>
          <a:p>
            <a:pPr algn="just"/>
            <a:r>
              <a:rPr lang="en-IN" dirty="0" err="1">
                <a:latin typeface="Times New Roman" pitchFamily="18" charset="0"/>
                <a:cs typeface="Times New Roman" pitchFamily="18" charset="0"/>
              </a:rPr>
              <a:t>Dhirasasna</a:t>
            </a:r>
            <a:r>
              <a:rPr lang="en-IN" dirty="0">
                <a:latin typeface="Times New Roman" pitchFamily="18" charset="0"/>
                <a:cs typeface="Times New Roman" pitchFamily="18" charset="0"/>
              </a:rPr>
              <a:t>, K. (2021). A Study of Renewable Energy Technology Adoption Dynamics in the Hotel Sector.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://doi.org/10.25904/1912/4064.</a:t>
            </a:r>
          </a:p>
          <a:p>
            <a:pPr algn="just"/>
            <a:r>
              <a:rPr lang="en-IN" dirty="0" err="1">
                <a:latin typeface="Times New Roman" pitchFamily="18" charset="0"/>
                <a:cs typeface="Times New Roman" pitchFamily="18" charset="0"/>
              </a:rPr>
              <a:t>Floričić</a:t>
            </a:r>
            <a:r>
              <a:rPr lang="en-IN" dirty="0">
                <a:latin typeface="Times New Roman" pitchFamily="18" charset="0"/>
                <a:cs typeface="Times New Roman" pitchFamily="18" charset="0"/>
              </a:rPr>
              <a:t>, T., Pavia, N. and </a:t>
            </a:r>
            <a:r>
              <a:rPr lang="en-IN" dirty="0" err="1">
                <a:latin typeface="Times New Roman" pitchFamily="18" charset="0"/>
                <a:cs typeface="Times New Roman" pitchFamily="18" charset="0"/>
              </a:rPr>
              <a:t>Kacun</a:t>
            </a:r>
            <a:r>
              <a:rPr lang="en-IN" dirty="0">
                <a:latin typeface="Times New Roman" pitchFamily="18" charset="0"/>
                <a:cs typeface="Times New Roman" pitchFamily="18" charset="0"/>
              </a:rPr>
              <a:t>, T. (2024). The Importance of the Quality and Sustainability Labels in the Perception of the Luxury Hotel Industry. </a:t>
            </a:r>
            <a:r>
              <a:rPr lang="en-IN" i="1" dirty="0">
                <a:latin typeface="Times New Roman" pitchFamily="18" charset="0"/>
                <a:cs typeface="Times New Roman" pitchFamily="18" charset="0"/>
              </a:rPr>
              <a:t>Journal of Tourism, Sustainability and Well-being</a:t>
            </a:r>
            <a:r>
              <a:rPr lang="en-IN" dirty="0">
                <a:latin typeface="Times New Roman" pitchFamily="18" charset="0"/>
                <a:cs typeface="Times New Roman" pitchFamily="18" charset="0"/>
              </a:rPr>
              <a:t>, [online] 12(3), pp.279–298.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://doi.org/10.34623/mrhr-5s44.</a:t>
            </a:r>
          </a:p>
          <a:p>
            <a:pPr algn="just"/>
            <a:r>
              <a:rPr lang="en-IN" dirty="0">
                <a:latin typeface="Times New Roman" pitchFamily="18" charset="0"/>
                <a:cs typeface="Times New Roman" pitchFamily="18" charset="0"/>
              </a:rPr>
              <a:t>Haas, R., </a:t>
            </a:r>
            <a:r>
              <a:rPr lang="en-IN" dirty="0" err="1">
                <a:latin typeface="Times New Roman" pitchFamily="18" charset="0"/>
                <a:cs typeface="Times New Roman" pitchFamily="18" charset="0"/>
              </a:rPr>
              <a:t>Ajanovic</a:t>
            </a:r>
            <a:r>
              <a:rPr lang="en-IN" dirty="0">
                <a:latin typeface="Times New Roman" pitchFamily="18" charset="0"/>
                <a:cs typeface="Times New Roman" pitchFamily="18" charset="0"/>
              </a:rPr>
              <a:t>, A., </a:t>
            </a:r>
            <a:r>
              <a:rPr lang="en-IN" dirty="0" err="1">
                <a:latin typeface="Times New Roman" pitchFamily="18" charset="0"/>
                <a:cs typeface="Times New Roman" pitchFamily="18" charset="0"/>
              </a:rPr>
              <a:t>Ramsebner</a:t>
            </a:r>
            <a:r>
              <a:rPr lang="en-IN" dirty="0">
                <a:latin typeface="Times New Roman" pitchFamily="18" charset="0"/>
                <a:cs typeface="Times New Roman" pitchFamily="18" charset="0"/>
              </a:rPr>
              <a:t>, J., </a:t>
            </a:r>
            <a:r>
              <a:rPr lang="en-IN" dirty="0" err="1">
                <a:latin typeface="Times New Roman" pitchFamily="18" charset="0"/>
                <a:cs typeface="Times New Roman" pitchFamily="18" charset="0"/>
              </a:rPr>
              <a:t>Perger</a:t>
            </a:r>
            <a:r>
              <a:rPr lang="en-IN" dirty="0">
                <a:latin typeface="Times New Roman" pitchFamily="18" charset="0"/>
                <a:cs typeface="Times New Roman" pitchFamily="18" charset="0"/>
              </a:rPr>
              <a:t>, T., </a:t>
            </a:r>
            <a:r>
              <a:rPr lang="en-IN" dirty="0" err="1">
                <a:latin typeface="Times New Roman" pitchFamily="18" charset="0"/>
                <a:cs typeface="Times New Roman" pitchFamily="18" charset="0"/>
              </a:rPr>
              <a:t>Knápek</a:t>
            </a:r>
            <a:r>
              <a:rPr lang="en-IN" dirty="0">
                <a:latin typeface="Times New Roman" pitchFamily="18" charset="0"/>
                <a:cs typeface="Times New Roman" pitchFamily="18" charset="0"/>
              </a:rPr>
              <a:t>, J. and </a:t>
            </a:r>
            <a:r>
              <a:rPr lang="en-IN" dirty="0" err="1">
                <a:latin typeface="Times New Roman" pitchFamily="18" charset="0"/>
                <a:cs typeface="Times New Roman" pitchFamily="18" charset="0"/>
              </a:rPr>
              <a:t>Bleyl</a:t>
            </a:r>
            <a:r>
              <a:rPr lang="en-IN" dirty="0">
                <a:latin typeface="Times New Roman" pitchFamily="18" charset="0"/>
                <a:cs typeface="Times New Roman" pitchFamily="18" charset="0"/>
              </a:rPr>
              <a:t>, J.W. (2021). Financing the Future Infrastructure of Sustainable Energy Systems. </a:t>
            </a:r>
            <a:r>
              <a:rPr lang="en-IN" i="1" dirty="0">
                <a:latin typeface="Times New Roman" pitchFamily="18" charset="0"/>
                <a:cs typeface="Times New Roman" pitchFamily="18" charset="0"/>
              </a:rPr>
              <a:t>Green Finance</a:t>
            </a:r>
            <a:r>
              <a:rPr lang="en-IN" dirty="0">
                <a:latin typeface="Times New Roman" pitchFamily="18" charset="0"/>
                <a:cs typeface="Times New Roman" pitchFamily="18" charset="0"/>
              </a:rPr>
              <a:t>, 3(1), pp.90–118.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://doi.org/10.3934/gf.2021006.</a:t>
            </a:r>
          </a:p>
          <a:p>
            <a:pPr algn="just"/>
            <a:r>
              <a:rPr lang="en-IN" dirty="0" err="1">
                <a:latin typeface="Times New Roman" pitchFamily="18" charset="0"/>
                <a:cs typeface="Times New Roman" pitchFamily="18" charset="0"/>
              </a:rPr>
              <a:t>Hafezi</a:t>
            </a:r>
            <a:r>
              <a:rPr lang="en-IN" dirty="0">
                <a:latin typeface="Times New Roman" pitchFamily="18" charset="0"/>
                <a:cs typeface="Times New Roman" pitchFamily="18" charset="0"/>
              </a:rPr>
              <a:t>, R. and </a:t>
            </a:r>
            <a:r>
              <a:rPr lang="en-IN" dirty="0" err="1">
                <a:latin typeface="Times New Roman" pitchFamily="18" charset="0"/>
                <a:cs typeface="Times New Roman" pitchFamily="18" charset="0"/>
              </a:rPr>
              <a:t>Alipour</a:t>
            </a:r>
            <a:r>
              <a:rPr lang="en-IN" dirty="0">
                <a:latin typeface="Times New Roman" pitchFamily="18" charset="0"/>
                <a:cs typeface="Times New Roman" pitchFamily="18" charset="0"/>
              </a:rPr>
              <a:t>, M. (2021). Energy Security and Sustainable Development. </a:t>
            </a:r>
            <a:r>
              <a:rPr lang="en-IN" i="1" dirty="0" err="1">
                <a:latin typeface="Times New Roman" pitchFamily="18" charset="0"/>
                <a:cs typeface="Times New Roman" pitchFamily="18" charset="0"/>
              </a:rPr>
              <a:t>Encyclopedia</a:t>
            </a:r>
            <a:r>
              <a:rPr lang="en-IN" i="1" dirty="0">
                <a:latin typeface="Times New Roman" pitchFamily="18" charset="0"/>
                <a:cs typeface="Times New Roman" pitchFamily="18" charset="0"/>
              </a:rPr>
              <a:t> of the UN Sustainable Development Goals</a:t>
            </a:r>
            <a:r>
              <a:rPr lang="en-IN" dirty="0">
                <a:latin typeface="Times New Roman" pitchFamily="18" charset="0"/>
                <a:cs typeface="Times New Roman" pitchFamily="18" charset="0"/>
              </a:rPr>
              <a:t>, pp.542–554.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://doi.org/10.1007/978-3-319-95864-4_103.</a:t>
            </a:r>
          </a:p>
          <a:p>
            <a:pPr algn="just"/>
            <a:r>
              <a:rPr lang="en-IN" dirty="0">
                <a:latin typeface="Times New Roman" pitchFamily="18" charset="0"/>
                <a:cs typeface="Times New Roman" pitchFamily="18" charset="0"/>
              </a:rPr>
              <a:t>Jones, P. (2023). Towards Net-Zero Emissions in the Global Tourism Industry - Research Repository. </a:t>
            </a:r>
            <a:r>
              <a:rPr lang="en-IN" i="1" dirty="0">
                <a:latin typeface="Times New Roman" pitchFamily="18" charset="0"/>
                <a:cs typeface="Times New Roman" pitchFamily="18" charset="0"/>
              </a:rPr>
              <a:t>Glos.ac.uk</a:t>
            </a:r>
            <a:r>
              <a:rPr lang="en-IN" dirty="0">
                <a:latin typeface="Times New Roman" pitchFamily="18" charset="0"/>
                <a:cs typeface="Times New Roman" pitchFamily="18" charset="0"/>
              </a:rPr>
              <a:t>. [online] </a:t>
            </a:r>
            <a:r>
              <a:rPr lang="en-IN" dirty="0" err="1">
                <a:latin typeface="Times New Roman" pitchFamily="18" charset="0"/>
                <a:cs typeface="Times New Roman" pitchFamily="18" charset="0"/>
              </a:rPr>
              <a:t>doi:https</a:t>
            </a:r>
            <a:r>
              <a:rPr lang="en-IN" dirty="0">
                <a:latin typeface="Times New Roman" pitchFamily="18" charset="0"/>
                <a:cs typeface="Times New Roman" pitchFamily="18" charset="0"/>
              </a:rPr>
              <a:t>://eprints.glos.ac.uk/12354/1/12354-Jones-%282023%29-Towards-Net-Zero-Emissions-in%20the-Global-Tourism-Industry.pdf.</a:t>
            </a:r>
          </a:p>
          <a:p>
            <a:pPr algn="just"/>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330EA680-D336-4FF7-8B7A-9848BB0A1C32}" type="slidenum">
              <a:rPr lang="en-GB" smtClean="0"/>
              <a:t>10</a:t>
            </a:fld>
            <a:endParaRPr lang="en-GB"/>
          </a:p>
        </p:txBody>
      </p:sp>
    </p:spTree>
    <p:extLst>
      <p:ext uri="{BB962C8B-B14F-4D97-AF65-F5344CB8AC3E}">
        <p14:creationId xmlns:p14="http://schemas.microsoft.com/office/powerpoint/2010/main" val="4055100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TotalTime>
  <Words>2563</Words>
  <Application>Microsoft Office PowerPoint</Application>
  <PresentationFormat>Widescreen</PresentationFormat>
  <Paragraphs>90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Sustainability and Net-Zero in Boutique Hospitality: A Case Study of The Zetter Group in the UK Hotel Sector</vt:lpstr>
      <vt:lpstr>Introduction</vt:lpstr>
      <vt:lpstr>Literature Review – Part 1</vt:lpstr>
      <vt:lpstr>Literature Review Part 2</vt:lpstr>
      <vt:lpstr>Methodology</vt:lpstr>
      <vt:lpstr>Impact Analysis</vt:lpstr>
      <vt:lpstr>Impact Analysis – Part 2</vt:lpstr>
      <vt:lpstr>Conclusion </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Net-Zero in Boutique Hospitality: A Case Study of The Zetter Group in the UK Hotel Sector</dc:title>
  <dc:creator>akash kansal</dc:creator>
  <cp:lastModifiedBy>Yanka Stancheva</cp:lastModifiedBy>
  <cp:revision>66</cp:revision>
  <dcterms:created xsi:type="dcterms:W3CDTF">2025-06-03T11:42:33Z</dcterms:created>
  <dcterms:modified xsi:type="dcterms:W3CDTF">2025-06-09T12:42:41Z</dcterms:modified>
</cp:coreProperties>
</file>