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63" r:id="rId1"/>
  </p:sldMasterIdLst>
  <p:notesMasterIdLst>
    <p:notesMasterId r:id="rId17"/>
  </p:notesMasterIdLst>
  <p:sldIdLst>
    <p:sldId id="315" r:id="rId2"/>
    <p:sldId id="258" r:id="rId3"/>
    <p:sldId id="259" r:id="rId4"/>
    <p:sldId id="261" r:id="rId5"/>
    <p:sldId id="262" r:id="rId6"/>
    <p:sldId id="265" r:id="rId7"/>
    <p:sldId id="312" r:id="rId8"/>
    <p:sldId id="266" r:id="rId9"/>
    <p:sldId id="267" r:id="rId10"/>
    <p:sldId id="268" r:id="rId11"/>
    <p:sldId id="299" r:id="rId12"/>
    <p:sldId id="309" r:id="rId13"/>
    <p:sldId id="310" r:id="rId14"/>
    <p:sldId id="311" r:id="rId15"/>
    <p:sldId id="314" r:id="rId16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8" autoAdjust="0"/>
    <p:restoredTop sz="94595" autoAdjust="0"/>
  </p:normalViewPr>
  <p:slideViewPr>
    <p:cSldViewPr>
      <p:cViewPr varScale="1">
        <p:scale>
          <a:sx n="94" d="100"/>
          <a:sy n="94" d="100"/>
        </p:scale>
        <p:origin x="396" y="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charset="0"/>
              </a:defRPr>
            </a:lvl1pPr>
          </a:lstStyle>
          <a:p>
            <a:endParaRPr lang="en-GB"/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charset="0"/>
              </a:defRPr>
            </a:lvl1pPr>
          </a:lstStyle>
          <a:p>
            <a:endParaRPr lang="en-GB"/>
          </a:p>
        </p:txBody>
      </p:sp>
      <p:sp>
        <p:nvSpPr>
          <p:cNvPr id="819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819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819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charset="0"/>
              </a:defRPr>
            </a:lvl1pPr>
          </a:lstStyle>
          <a:p>
            <a:endParaRPr lang="en-GB"/>
          </a:p>
        </p:txBody>
      </p:sp>
      <p:sp>
        <p:nvSpPr>
          <p:cNvPr id="819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charset="0"/>
              </a:defRPr>
            </a:lvl1pPr>
          </a:lstStyle>
          <a:p>
            <a:fld id="{037F50DB-4AAC-4F04-83B8-CA6D847E62E7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044622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F7F38B4-013E-4002-83F8-B60AB30FE87B}" type="slidenum">
              <a:rPr lang="en-GB"/>
              <a:pPr/>
              <a:t>2</a:t>
            </a:fld>
            <a:endParaRPr lang="en-GB"/>
          </a:p>
        </p:txBody>
      </p:sp>
      <p:sp>
        <p:nvSpPr>
          <p:cNvPr id="665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65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64482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8EF1E6A-9C35-4FFA-BAF8-FC7C885DC951}" type="slidenum">
              <a:rPr lang="en-GB"/>
              <a:pPr/>
              <a:t>3</a:t>
            </a:fld>
            <a:endParaRPr lang="en-GB"/>
          </a:p>
        </p:txBody>
      </p:sp>
      <p:sp>
        <p:nvSpPr>
          <p:cNvPr id="675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5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99082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9322FBE-C482-465C-856F-1FD4FD3FD1E0}" type="slidenum">
              <a:rPr lang="en-GB"/>
              <a:pPr/>
              <a:t>4</a:t>
            </a:fld>
            <a:endParaRPr lang="en-GB"/>
          </a:p>
        </p:txBody>
      </p:sp>
      <p:sp>
        <p:nvSpPr>
          <p:cNvPr id="686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86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99337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9EC8268-7CA0-4C30-9BCD-FC541BFCF408}" type="slidenum">
              <a:rPr lang="en-GB"/>
              <a:pPr/>
              <a:t>5</a:t>
            </a:fld>
            <a:endParaRPr lang="en-GB"/>
          </a:p>
        </p:txBody>
      </p:sp>
      <p:sp>
        <p:nvSpPr>
          <p:cNvPr id="696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96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996194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8FCE982-6962-4320-896E-D8B576427261}" type="slidenum">
              <a:rPr lang="en-GB"/>
              <a:pPr/>
              <a:t>6</a:t>
            </a:fld>
            <a:endParaRPr lang="en-GB"/>
          </a:p>
        </p:txBody>
      </p:sp>
      <p:sp>
        <p:nvSpPr>
          <p:cNvPr id="737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37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353519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8FCE982-6962-4320-896E-D8B576427261}" type="slidenum">
              <a:rPr lang="en-GB"/>
              <a:pPr/>
              <a:t>7</a:t>
            </a:fld>
            <a:endParaRPr lang="en-GB"/>
          </a:p>
        </p:txBody>
      </p:sp>
      <p:sp>
        <p:nvSpPr>
          <p:cNvPr id="737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37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93971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890B8D0-740B-4BCB-B6FB-B3A66EBE5A6F}" type="slidenum">
              <a:rPr lang="en-GB"/>
              <a:pPr/>
              <a:t>8</a:t>
            </a:fld>
            <a:endParaRPr lang="en-GB"/>
          </a:p>
        </p:txBody>
      </p:sp>
      <p:sp>
        <p:nvSpPr>
          <p:cNvPr id="747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47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851459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D39F427-5D53-4F49-915B-4C9A30F58004}" type="slidenum">
              <a:rPr lang="en-GB"/>
              <a:pPr/>
              <a:t>9</a:t>
            </a:fld>
            <a:endParaRPr lang="en-GB"/>
          </a:p>
        </p:txBody>
      </p:sp>
      <p:sp>
        <p:nvSpPr>
          <p:cNvPr id="757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57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303298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4CB788A-99BA-44D1-8581-48C1DB441A9A}" type="slidenum">
              <a:rPr lang="en-GB"/>
              <a:pPr/>
              <a:t>10</a:t>
            </a:fld>
            <a:endParaRPr lang="en-GB"/>
          </a:p>
        </p:txBody>
      </p:sp>
      <p:sp>
        <p:nvSpPr>
          <p:cNvPr id="778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118335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B6C8747-A1FE-49A6-AB69-785D371C015B}" type="slidenum">
              <a:rPr lang="en-GB"/>
              <a:pPr/>
              <a:t>11</a:t>
            </a:fld>
            <a:endParaRPr lang="en-GB"/>
          </a:p>
        </p:txBody>
      </p:sp>
      <p:sp>
        <p:nvSpPr>
          <p:cNvPr id="788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88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32302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CF3D308-B182-4DF6-97B4-4BCD1EEB62C0}" type="slidenum">
              <a:rPr lang="en-GB"/>
              <a:pPr/>
              <a:t>12</a:t>
            </a:fld>
            <a:endParaRPr lang="en-GB"/>
          </a:p>
        </p:txBody>
      </p:sp>
      <p:sp>
        <p:nvSpPr>
          <p:cNvPr id="716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6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043768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C3041AB-0296-4500-857A-7EF1B950FD61}" type="slidenum">
              <a:rPr lang="en-GB"/>
              <a:pPr/>
              <a:t>13</a:t>
            </a:fld>
            <a:endParaRPr lang="en-GB"/>
          </a:p>
        </p:txBody>
      </p:sp>
      <p:sp>
        <p:nvSpPr>
          <p:cNvPr id="727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27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10012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DC8F3B96-9793-4763-AB11-5092E16AE18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CBD46F-CF32-49DC-836F-66076D9FBBE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5D2EE8-9CE0-4021-BDA2-AC3C759A459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4784"/>
            <a:ext cx="4038600" cy="529060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4784"/>
            <a:ext cx="4038600" cy="529060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C7EB69-A868-495D-B23B-52FBF0979C9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EEA6459-0CF1-47A1-A0B0-238049CCE0A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6CEC411B-3823-44FA-A309-81883B7E944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9E3251-5E23-44B8-B298-0B3FD72C535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BF3A3-23D7-4B0D-8A79-84C0738D33C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62404-16AB-4EAA-BA6E-174EFEE749B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617EA9-449F-4A68-875C-AD757304A21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AF70DE-BB29-452B-A0E4-06AE951241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484784"/>
            <a:ext cx="8229600" cy="5089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294AAEF0-F45F-4E7D-B426-7B49C6AEB71D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4" r:id="rId1"/>
    <p:sldLayoutId id="2147483665" r:id="rId2"/>
    <p:sldLayoutId id="2147483666" r:id="rId3"/>
    <p:sldLayoutId id="2147483667" r:id="rId4"/>
    <p:sldLayoutId id="2147483668" r:id="rId5"/>
    <p:sldLayoutId id="2147483669" r:id="rId6"/>
    <p:sldLayoutId id="2147483670" r:id="rId7"/>
    <p:sldLayoutId id="2147483671" r:id="rId8"/>
    <p:sldLayoutId id="2147483672" r:id="rId9"/>
    <p:sldLayoutId id="2147483673" r:id="rId10"/>
    <p:sldLayoutId id="2147483674" r:id="rId11"/>
  </p:sldLayoutIdLst>
  <p:hf hdr="0" ft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Computational Thinking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5177790" cy="2100812"/>
          </a:xfrm>
        </p:spPr>
        <p:txBody>
          <a:bodyPr>
            <a:normAutofit/>
          </a:bodyPr>
          <a:lstStyle/>
          <a:p>
            <a:r>
              <a:rPr lang="en-GB" dirty="0" smtClean="0"/>
              <a:t>ACDA4016</a:t>
            </a:r>
          </a:p>
          <a:p>
            <a:r>
              <a:rPr lang="en-GB" dirty="0" smtClean="0"/>
              <a:t>Lecture 2</a:t>
            </a:r>
          </a:p>
          <a:p>
            <a:r>
              <a:rPr lang="en-GB" dirty="0" smtClean="0"/>
              <a:t>Hierarchical Task Analysis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2347343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Task Analysis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idx="1"/>
          </p:nvPr>
        </p:nvSpPr>
        <p:spPr>
          <a:xfrm>
            <a:off x="611188" y="1412875"/>
            <a:ext cx="7772400" cy="4419600"/>
          </a:xfrm>
        </p:spPr>
        <p:txBody>
          <a:bodyPr/>
          <a:lstStyle/>
          <a:p>
            <a:r>
              <a:rPr lang="en-GB" dirty="0"/>
              <a:t>Techniques for task analysis</a:t>
            </a:r>
          </a:p>
          <a:p>
            <a:pPr lvl="1"/>
            <a:r>
              <a:rPr lang="en-GB" dirty="0"/>
              <a:t>Decomposition of tasks into sub-tasks</a:t>
            </a:r>
          </a:p>
          <a:p>
            <a:pPr lvl="1"/>
            <a:r>
              <a:rPr lang="en-GB" dirty="0"/>
              <a:t>Knowledge-based analysis</a:t>
            </a:r>
          </a:p>
          <a:p>
            <a:pPr lvl="1"/>
            <a:r>
              <a:rPr lang="en-GB" dirty="0"/>
              <a:t>Listing things used and actions performed</a:t>
            </a:r>
          </a:p>
          <a:p>
            <a:endParaRPr lang="en-GB" dirty="0"/>
          </a:p>
          <a:p>
            <a:r>
              <a:rPr lang="en-GB" dirty="0"/>
              <a:t>Using task analysis to design</a:t>
            </a:r>
          </a:p>
          <a:p>
            <a:pPr lvl="1"/>
            <a:r>
              <a:rPr lang="en-GB" dirty="0"/>
              <a:t>Systems</a:t>
            </a:r>
          </a:p>
          <a:p>
            <a:pPr lvl="1"/>
            <a:r>
              <a:rPr lang="en-GB" dirty="0"/>
              <a:t>Interfaces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B66718-42C9-43C7-AC59-13572C308F25}" type="slidenum">
              <a:rPr lang="en-GB"/>
              <a:pPr/>
              <a:t>2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Task analysis and other tools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Task analysis is </a:t>
            </a:r>
            <a:r>
              <a:rPr lang="en-GB" sz="2800" dirty="0" smtClean="0"/>
              <a:t>a problem-solving technique that is centred </a:t>
            </a:r>
            <a:r>
              <a:rPr lang="en-GB" sz="2800" dirty="0"/>
              <a:t>on the user, not the system</a:t>
            </a:r>
          </a:p>
          <a:p>
            <a:r>
              <a:rPr lang="en-GB" sz="2800" dirty="0"/>
              <a:t>Looks at observable behaviour of users, not their mental state</a:t>
            </a:r>
          </a:p>
          <a:p>
            <a:r>
              <a:rPr lang="en-GB" sz="2800" dirty="0"/>
              <a:t>Does not only apply to computing</a:t>
            </a:r>
            <a:r>
              <a:rPr lang="en-GB" sz="2800" dirty="0" smtClean="0"/>
              <a:t>!</a:t>
            </a:r>
            <a:endParaRPr lang="en-GB" sz="2800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59F3F-0587-4B9F-9C41-08C3D1D41BBB}" type="slidenum">
              <a:rPr lang="en-GB"/>
              <a:pPr/>
              <a:t>3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Task decomposition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684213" y="1341438"/>
            <a:ext cx="7772400" cy="4876800"/>
          </a:xfrm>
        </p:spPr>
        <p:txBody>
          <a:bodyPr/>
          <a:lstStyle/>
          <a:p>
            <a:r>
              <a:rPr lang="en-GB" dirty="0"/>
              <a:t>Consider a simple task like ‘make a cup of coffee’</a:t>
            </a:r>
          </a:p>
          <a:p>
            <a:endParaRPr lang="en-GB" dirty="0"/>
          </a:p>
          <a:p>
            <a:r>
              <a:rPr lang="en-GB" dirty="0"/>
              <a:t>Decomposed into lots of smaller tasks</a:t>
            </a:r>
          </a:p>
          <a:p>
            <a:pPr lvl="1"/>
            <a:r>
              <a:rPr lang="en-GB" dirty="0"/>
              <a:t>Find kettle, Fill kettle, Plug kettle in, Turn kettle on, Find coffee cup, Find coffee, Find spoon, Find milk, Find sugar, Open coffee, Put spoonful of coffee in coffee cup, …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E7E08E-CAFF-4AA9-9DC0-CE69DD5298BF}" type="slidenum">
              <a:rPr lang="en-GB"/>
              <a:pPr/>
              <a:t>4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Hierarchical </a:t>
            </a:r>
            <a:r>
              <a:rPr lang="en-GB" dirty="0" smtClean="0"/>
              <a:t>Task </a:t>
            </a:r>
            <a:r>
              <a:rPr lang="en-GB" dirty="0"/>
              <a:t>A</a:t>
            </a:r>
            <a:r>
              <a:rPr lang="en-GB" dirty="0" smtClean="0"/>
              <a:t>nalysis</a:t>
            </a:r>
            <a:endParaRPr lang="en-GB" dirty="0"/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>
          <a:xfrm>
            <a:off x="755650" y="1412874"/>
            <a:ext cx="7772400" cy="5256485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dirty="0"/>
              <a:t>Typical task analysis </a:t>
            </a:r>
            <a:r>
              <a:rPr lang="en-GB" dirty="0" smtClean="0"/>
              <a:t>method</a:t>
            </a:r>
            <a:endParaRPr lang="en-GB" dirty="0"/>
          </a:p>
          <a:p>
            <a:pPr>
              <a:lnSpc>
                <a:spcPct val="90000"/>
              </a:lnSpc>
            </a:pPr>
            <a:r>
              <a:rPr lang="en-GB" dirty="0"/>
              <a:t>Provides a </a:t>
            </a:r>
            <a:r>
              <a:rPr lang="en-GB" i="1" dirty="0"/>
              <a:t>hierarchy</a:t>
            </a:r>
            <a:r>
              <a:rPr lang="en-GB" dirty="0"/>
              <a:t> of tasks and </a:t>
            </a:r>
            <a:r>
              <a:rPr lang="en-GB" i="1" dirty="0"/>
              <a:t>plans</a:t>
            </a:r>
            <a:r>
              <a:rPr lang="en-GB" dirty="0"/>
              <a:t> describing the order and under what conditions subtasks are </a:t>
            </a:r>
            <a:r>
              <a:rPr lang="en-GB" dirty="0" smtClean="0"/>
              <a:t>performed</a:t>
            </a:r>
            <a:endParaRPr lang="en-GB" dirty="0"/>
          </a:p>
          <a:p>
            <a:pPr>
              <a:lnSpc>
                <a:spcPct val="90000"/>
              </a:lnSpc>
            </a:pPr>
            <a:r>
              <a:rPr lang="en-GB" dirty="0"/>
              <a:t>Not all subtasks may need to be performed, e.g. if you don’t take sugar the ‘find sugar’ subtask is not </a:t>
            </a:r>
            <a:r>
              <a:rPr lang="en-GB" dirty="0" smtClean="0"/>
              <a:t>needed</a:t>
            </a:r>
          </a:p>
          <a:p>
            <a:pPr>
              <a:lnSpc>
                <a:spcPct val="90000"/>
              </a:lnSpc>
            </a:pPr>
            <a:r>
              <a:rPr lang="en-GB" dirty="0" smtClean="0"/>
              <a:t>Subtasks may not need to be performed in a specific order, e.g. it doesn’t matter whether you find the coffee, the cup of the spoon first</a:t>
            </a:r>
          </a:p>
          <a:p>
            <a:pPr>
              <a:lnSpc>
                <a:spcPct val="90000"/>
              </a:lnSpc>
            </a:pPr>
            <a:r>
              <a:rPr lang="en-GB" dirty="0" smtClean="0"/>
              <a:t>Subtasks may be conditional on others, e.g. if  you can’t find the coffee you may decide to have tea instead</a:t>
            </a:r>
          </a:p>
          <a:p>
            <a:pPr>
              <a:lnSpc>
                <a:spcPct val="90000"/>
              </a:lnSpc>
              <a:buNone/>
            </a:pPr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3EA5CC-2D1D-4CD5-881E-B42CFB329146}" type="slidenum">
              <a:rPr lang="en-GB"/>
              <a:pPr/>
              <a:t>5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Task hierarchy</a:t>
            </a:r>
          </a:p>
        </p:txBody>
      </p:sp>
      <p:sp>
        <p:nvSpPr>
          <p:cNvPr id="38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AA7CA-3A01-423F-9B17-BC0A37EEDBD0}" type="slidenum">
              <a:rPr lang="en-GB"/>
              <a:pPr/>
              <a:t>6</a:t>
            </a:fld>
            <a:endParaRPr lang="en-GB"/>
          </a:p>
        </p:txBody>
      </p:sp>
      <p:sp>
        <p:nvSpPr>
          <p:cNvPr id="14339" name="Text Box 3"/>
          <p:cNvSpPr txBox="1">
            <a:spLocks noChangeArrowheads="1"/>
          </p:cNvSpPr>
          <p:nvPr/>
        </p:nvSpPr>
        <p:spPr bwMode="auto">
          <a:xfrm>
            <a:off x="2379663" y="1412875"/>
            <a:ext cx="1600200" cy="7112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eaLnBrk="0" hangingPunct="0"/>
            <a:r>
              <a:rPr lang="en-GB" sz="2000" dirty="0">
                <a:latin typeface="Times" charset="0"/>
              </a:rPr>
              <a:t>0 Make cups</a:t>
            </a:r>
          </a:p>
          <a:p>
            <a:pPr algn="ctr" eaLnBrk="0" hangingPunct="0"/>
            <a:r>
              <a:rPr lang="en-GB" sz="2000" dirty="0">
                <a:latin typeface="Times" charset="0"/>
              </a:rPr>
              <a:t> of coffee</a:t>
            </a:r>
            <a:endParaRPr lang="en-GB" sz="2400" dirty="0">
              <a:latin typeface="Times" charset="0"/>
            </a:endParaRPr>
          </a:p>
        </p:txBody>
      </p:sp>
      <p:grpSp>
        <p:nvGrpSpPr>
          <p:cNvPr id="7" name="Group 6"/>
          <p:cNvGrpSpPr/>
          <p:nvPr/>
        </p:nvGrpSpPr>
        <p:grpSpPr>
          <a:xfrm>
            <a:off x="1008063" y="2174875"/>
            <a:ext cx="4267200" cy="1473200"/>
            <a:chOff x="1008063" y="2174875"/>
            <a:chExt cx="4267200" cy="1473200"/>
          </a:xfrm>
        </p:grpSpPr>
        <p:sp>
          <p:nvSpPr>
            <p:cNvPr id="14340" name="Text Box 4"/>
            <p:cNvSpPr txBox="1">
              <a:spLocks noChangeArrowheads="1"/>
            </p:cNvSpPr>
            <p:nvPr/>
          </p:nvSpPr>
          <p:spPr bwMode="auto">
            <a:xfrm>
              <a:off x="1008063" y="2936875"/>
              <a:ext cx="1028700" cy="71120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 eaLnBrk="0" hangingPunct="0"/>
              <a:r>
                <a:rPr lang="en-GB" sz="2000">
                  <a:latin typeface="Times" charset="0"/>
                </a:rPr>
                <a:t>1. Boil water</a:t>
              </a:r>
              <a:endParaRPr lang="en-GB" sz="2400">
                <a:latin typeface="Times" charset="0"/>
              </a:endParaRPr>
            </a:p>
          </p:txBody>
        </p:sp>
        <p:sp>
          <p:nvSpPr>
            <p:cNvPr id="14341" name="Text Box 5"/>
            <p:cNvSpPr txBox="1">
              <a:spLocks noChangeArrowheads="1"/>
            </p:cNvSpPr>
            <p:nvPr/>
          </p:nvSpPr>
          <p:spPr bwMode="auto">
            <a:xfrm>
              <a:off x="2151063" y="2936875"/>
              <a:ext cx="912813" cy="71120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 eaLnBrk="0" hangingPunct="0"/>
              <a:r>
                <a:rPr lang="en-GB" sz="2000" dirty="0">
                  <a:latin typeface="Times" charset="0"/>
                </a:rPr>
                <a:t>2, Find</a:t>
              </a:r>
            </a:p>
            <a:p>
              <a:pPr algn="ctr" eaLnBrk="0" hangingPunct="0"/>
              <a:r>
                <a:rPr lang="en-GB" sz="2000" dirty="0">
                  <a:latin typeface="Times" charset="0"/>
                </a:rPr>
                <a:t>coffee</a:t>
              </a:r>
              <a:endParaRPr lang="en-GB" sz="2400" dirty="0">
                <a:latin typeface="Times" charset="0"/>
              </a:endParaRPr>
            </a:p>
          </p:txBody>
        </p:sp>
        <p:sp>
          <p:nvSpPr>
            <p:cNvPr id="14342" name="Text Box 6"/>
            <p:cNvSpPr txBox="1">
              <a:spLocks noChangeArrowheads="1"/>
            </p:cNvSpPr>
            <p:nvPr/>
          </p:nvSpPr>
          <p:spPr bwMode="auto">
            <a:xfrm>
              <a:off x="3217863" y="2936875"/>
              <a:ext cx="912813" cy="71120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 eaLnBrk="0" hangingPunct="0"/>
              <a:r>
                <a:rPr lang="en-GB" sz="2000">
                  <a:latin typeface="Times" charset="0"/>
                </a:rPr>
                <a:t>3. Find</a:t>
              </a:r>
            </a:p>
            <a:p>
              <a:pPr algn="ctr" eaLnBrk="0" hangingPunct="0"/>
              <a:r>
                <a:rPr lang="en-GB" sz="2000">
                  <a:latin typeface="Times" charset="0"/>
                </a:rPr>
                <a:t>cups</a:t>
              </a:r>
              <a:endParaRPr lang="en-GB" sz="2400">
                <a:latin typeface="Times" charset="0"/>
              </a:endParaRPr>
            </a:p>
          </p:txBody>
        </p:sp>
        <p:sp>
          <p:nvSpPr>
            <p:cNvPr id="14343" name="Text Box 7"/>
            <p:cNvSpPr txBox="1">
              <a:spLocks noChangeArrowheads="1"/>
            </p:cNvSpPr>
            <p:nvPr/>
          </p:nvSpPr>
          <p:spPr bwMode="auto">
            <a:xfrm>
              <a:off x="4208463" y="2936875"/>
              <a:ext cx="1025525" cy="71120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 eaLnBrk="0" hangingPunct="0"/>
              <a:r>
                <a:rPr lang="en-GB" sz="2000">
                  <a:latin typeface="Times" charset="0"/>
                </a:rPr>
                <a:t>4. Make</a:t>
              </a:r>
            </a:p>
            <a:p>
              <a:pPr algn="ctr" eaLnBrk="0" hangingPunct="0"/>
              <a:r>
                <a:rPr lang="en-GB" sz="2000">
                  <a:latin typeface="Times" charset="0"/>
                </a:rPr>
                <a:t>coffee</a:t>
              </a:r>
              <a:endParaRPr lang="en-GB" sz="2400">
                <a:latin typeface="Times" charset="0"/>
              </a:endParaRPr>
            </a:p>
          </p:txBody>
        </p:sp>
        <p:sp>
          <p:nvSpPr>
            <p:cNvPr id="14349" name="Line 13"/>
            <p:cNvSpPr>
              <a:spLocks noChangeShapeType="1"/>
            </p:cNvSpPr>
            <p:nvPr/>
          </p:nvSpPr>
          <p:spPr bwMode="auto">
            <a:xfrm>
              <a:off x="1008063" y="2784475"/>
              <a:ext cx="426720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50" name="Line 14"/>
            <p:cNvSpPr>
              <a:spLocks noChangeShapeType="1"/>
            </p:cNvSpPr>
            <p:nvPr/>
          </p:nvSpPr>
          <p:spPr bwMode="auto">
            <a:xfrm>
              <a:off x="3141663" y="2174875"/>
              <a:ext cx="0" cy="6096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" name="Group 3"/>
          <p:cNvGrpSpPr/>
          <p:nvPr/>
        </p:nvGrpSpPr>
        <p:grpSpPr>
          <a:xfrm>
            <a:off x="2151063" y="3775075"/>
            <a:ext cx="1981200" cy="0"/>
            <a:chOff x="2151063" y="3775075"/>
            <a:chExt cx="1981200" cy="0"/>
          </a:xfrm>
        </p:grpSpPr>
        <p:sp>
          <p:nvSpPr>
            <p:cNvPr id="14351" name="Line 15"/>
            <p:cNvSpPr>
              <a:spLocks noChangeShapeType="1"/>
            </p:cNvSpPr>
            <p:nvPr/>
          </p:nvSpPr>
          <p:spPr bwMode="auto">
            <a:xfrm>
              <a:off x="2151063" y="3775075"/>
              <a:ext cx="91440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52" name="Line 16"/>
            <p:cNvSpPr>
              <a:spLocks noChangeShapeType="1"/>
            </p:cNvSpPr>
            <p:nvPr/>
          </p:nvSpPr>
          <p:spPr bwMode="auto">
            <a:xfrm>
              <a:off x="3217863" y="3775075"/>
              <a:ext cx="91440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8" name="Group 7"/>
          <p:cNvGrpSpPr/>
          <p:nvPr/>
        </p:nvGrpSpPr>
        <p:grpSpPr>
          <a:xfrm>
            <a:off x="931863" y="3622675"/>
            <a:ext cx="6365875" cy="2667000"/>
            <a:chOff x="931863" y="3622675"/>
            <a:chExt cx="6365875" cy="2667000"/>
          </a:xfrm>
        </p:grpSpPr>
        <p:grpSp>
          <p:nvGrpSpPr>
            <p:cNvPr id="3" name="Group 2"/>
            <p:cNvGrpSpPr/>
            <p:nvPr/>
          </p:nvGrpSpPr>
          <p:grpSpPr>
            <a:xfrm>
              <a:off x="931863" y="3622675"/>
              <a:ext cx="6365875" cy="2667000"/>
              <a:chOff x="931863" y="3622675"/>
              <a:chExt cx="6365875" cy="2667000"/>
            </a:xfrm>
          </p:grpSpPr>
          <p:sp>
            <p:nvSpPr>
              <p:cNvPr id="14344" name="Text Box 8"/>
              <p:cNvSpPr txBox="1">
                <a:spLocks noChangeArrowheads="1"/>
              </p:cNvSpPr>
              <p:nvPr/>
            </p:nvSpPr>
            <p:spPr bwMode="auto">
              <a:xfrm>
                <a:off x="941388" y="5451475"/>
                <a:ext cx="1039813" cy="711200"/>
              </a:xfrm>
              <a:prstGeom prst="rect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>
                <a:spAutoFit/>
              </a:bodyPr>
              <a:lstStyle/>
              <a:p>
                <a:pPr algn="ctr" eaLnBrk="0" hangingPunct="0"/>
                <a:r>
                  <a:rPr lang="en-GB" sz="2000" dirty="0">
                    <a:latin typeface="Times" charset="0"/>
                  </a:rPr>
                  <a:t>1.1 Find</a:t>
                </a:r>
              </a:p>
              <a:p>
                <a:pPr algn="ctr" eaLnBrk="0" hangingPunct="0"/>
                <a:r>
                  <a:rPr lang="en-GB" sz="2000" dirty="0">
                    <a:latin typeface="Times" charset="0"/>
                  </a:rPr>
                  <a:t>kettle</a:t>
                </a:r>
                <a:endParaRPr lang="en-GB" sz="2400" dirty="0">
                  <a:latin typeface="Times" charset="0"/>
                </a:endParaRPr>
              </a:p>
            </p:txBody>
          </p:sp>
          <p:sp>
            <p:nvSpPr>
              <p:cNvPr id="14345" name="Text Box 9"/>
              <p:cNvSpPr txBox="1">
                <a:spLocks noChangeArrowheads="1"/>
              </p:cNvSpPr>
              <p:nvPr/>
            </p:nvSpPr>
            <p:spPr bwMode="auto">
              <a:xfrm>
                <a:off x="2132013" y="5451475"/>
                <a:ext cx="925513" cy="711200"/>
              </a:xfrm>
              <a:prstGeom prst="rect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>
                <a:spAutoFit/>
              </a:bodyPr>
              <a:lstStyle/>
              <a:p>
                <a:pPr algn="ctr" eaLnBrk="0" hangingPunct="0"/>
                <a:r>
                  <a:rPr lang="en-GB" sz="2000">
                    <a:latin typeface="Times" charset="0"/>
                  </a:rPr>
                  <a:t>1.2 Fill</a:t>
                </a:r>
              </a:p>
              <a:p>
                <a:pPr algn="ctr" eaLnBrk="0" hangingPunct="0"/>
                <a:r>
                  <a:rPr lang="en-GB" sz="2000">
                    <a:latin typeface="Times" charset="0"/>
                  </a:rPr>
                  <a:t>kettle</a:t>
                </a:r>
                <a:endParaRPr lang="en-GB" sz="2400">
                  <a:latin typeface="Times" charset="0"/>
                </a:endParaRPr>
              </a:p>
            </p:txBody>
          </p:sp>
          <p:sp>
            <p:nvSpPr>
              <p:cNvPr id="14346" name="Text Box 10"/>
              <p:cNvSpPr txBox="1">
                <a:spLocks noChangeArrowheads="1"/>
              </p:cNvSpPr>
              <p:nvPr/>
            </p:nvSpPr>
            <p:spPr bwMode="auto">
              <a:xfrm>
                <a:off x="4389438" y="5451475"/>
                <a:ext cx="1473200" cy="711200"/>
              </a:xfrm>
              <a:prstGeom prst="rect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>
                <a:spAutoFit/>
              </a:bodyPr>
              <a:lstStyle/>
              <a:p>
                <a:pPr algn="ctr" eaLnBrk="0" hangingPunct="0"/>
                <a:r>
                  <a:rPr lang="en-GB" sz="2000">
                    <a:latin typeface="Times" charset="0"/>
                  </a:rPr>
                  <a:t>1.4 Wait for</a:t>
                </a:r>
              </a:p>
              <a:p>
                <a:pPr algn="ctr" eaLnBrk="0" hangingPunct="0"/>
                <a:r>
                  <a:rPr lang="en-GB" sz="2000">
                    <a:latin typeface="Times" charset="0"/>
                  </a:rPr>
                  <a:t>kettle to boil</a:t>
                </a:r>
                <a:endParaRPr lang="en-GB" sz="2400">
                  <a:latin typeface="Times" charset="0"/>
                </a:endParaRPr>
              </a:p>
            </p:txBody>
          </p:sp>
          <p:sp>
            <p:nvSpPr>
              <p:cNvPr id="14347" name="Text Box 11"/>
              <p:cNvSpPr txBox="1">
                <a:spLocks noChangeArrowheads="1"/>
              </p:cNvSpPr>
              <p:nvPr/>
            </p:nvSpPr>
            <p:spPr bwMode="auto">
              <a:xfrm>
                <a:off x="3217863" y="5451475"/>
                <a:ext cx="1039813" cy="711200"/>
              </a:xfrm>
              <a:prstGeom prst="rect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>
                <a:spAutoFit/>
              </a:bodyPr>
              <a:lstStyle/>
              <a:p>
                <a:pPr algn="ctr" eaLnBrk="0" hangingPunct="0"/>
                <a:r>
                  <a:rPr lang="en-GB" sz="2000">
                    <a:latin typeface="Times" charset="0"/>
                  </a:rPr>
                  <a:t>1.3 Plug</a:t>
                </a:r>
              </a:p>
              <a:p>
                <a:pPr algn="ctr" eaLnBrk="0" hangingPunct="0"/>
                <a:r>
                  <a:rPr lang="en-GB" sz="2000">
                    <a:latin typeface="Times" charset="0"/>
                  </a:rPr>
                  <a:t>kettle in</a:t>
                </a:r>
                <a:endParaRPr lang="en-GB" sz="2400">
                  <a:latin typeface="Times" charset="0"/>
                </a:endParaRPr>
              </a:p>
            </p:txBody>
          </p:sp>
          <p:sp>
            <p:nvSpPr>
              <p:cNvPr id="14348" name="Text Box 12"/>
              <p:cNvSpPr txBox="1">
                <a:spLocks noChangeArrowheads="1"/>
              </p:cNvSpPr>
              <p:nvPr/>
            </p:nvSpPr>
            <p:spPr bwMode="auto">
              <a:xfrm>
                <a:off x="5961063" y="5451475"/>
                <a:ext cx="1336675" cy="711200"/>
              </a:xfrm>
              <a:prstGeom prst="rect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>
                <a:spAutoFit/>
              </a:bodyPr>
              <a:lstStyle/>
              <a:p>
                <a:pPr algn="ctr" eaLnBrk="0" hangingPunct="0"/>
                <a:r>
                  <a:rPr lang="en-GB" sz="2000">
                    <a:latin typeface="Times" charset="0"/>
                  </a:rPr>
                  <a:t>1.5 Unplug</a:t>
                </a:r>
              </a:p>
              <a:p>
                <a:pPr algn="ctr" eaLnBrk="0" hangingPunct="0"/>
                <a:r>
                  <a:rPr lang="en-GB" sz="2000">
                    <a:latin typeface="Times" charset="0"/>
                  </a:rPr>
                  <a:t>kettle</a:t>
                </a:r>
                <a:endParaRPr lang="en-GB" sz="2400">
                  <a:latin typeface="Times" charset="0"/>
                </a:endParaRPr>
              </a:p>
            </p:txBody>
          </p:sp>
          <p:sp>
            <p:nvSpPr>
              <p:cNvPr id="14353" name="Line 17"/>
              <p:cNvSpPr>
                <a:spLocks noChangeShapeType="1"/>
              </p:cNvSpPr>
              <p:nvPr/>
            </p:nvSpPr>
            <p:spPr bwMode="auto">
              <a:xfrm>
                <a:off x="1465263" y="3622675"/>
                <a:ext cx="0" cy="182880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354" name="Line 18"/>
              <p:cNvSpPr>
                <a:spLocks noChangeShapeType="1"/>
              </p:cNvSpPr>
              <p:nvPr/>
            </p:nvSpPr>
            <p:spPr bwMode="auto">
              <a:xfrm>
                <a:off x="931863" y="6289675"/>
                <a:ext cx="1066800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355" name="Line 19"/>
              <p:cNvSpPr>
                <a:spLocks noChangeShapeType="1"/>
              </p:cNvSpPr>
              <p:nvPr/>
            </p:nvSpPr>
            <p:spPr bwMode="auto">
              <a:xfrm>
                <a:off x="2151063" y="6289675"/>
                <a:ext cx="914400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356" name="Line 20"/>
              <p:cNvSpPr>
                <a:spLocks noChangeShapeType="1"/>
              </p:cNvSpPr>
              <p:nvPr/>
            </p:nvSpPr>
            <p:spPr bwMode="auto">
              <a:xfrm>
                <a:off x="3217863" y="6289675"/>
                <a:ext cx="1066800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358" name="Line 22"/>
              <p:cNvSpPr>
                <a:spLocks noChangeShapeType="1"/>
              </p:cNvSpPr>
              <p:nvPr/>
            </p:nvSpPr>
            <p:spPr bwMode="auto">
              <a:xfrm>
                <a:off x="4437063" y="6289675"/>
                <a:ext cx="1447800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14359" name="Line 23"/>
            <p:cNvSpPr>
              <a:spLocks noChangeShapeType="1"/>
            </p:cNvSpPr>
            <p:nvPr/>
          </p:nvSpPr>
          <p:spPr bwMode="auto">
            <a:xfrm>
              <a:off x="5961063" y="6289675"/>
              <a:ext cx="129540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6" name="Group 5"/>
          <p:cNvGrpSpPr/>
          <p:nvPr/>
        </p:nvGrpSpPr>
        <p:grpSpPr>
          <a:xfrm>
            <a:off x="2227263" y="3622675"/>
            <a:ext cx="6254751" cy="1447800"/>
            <a:chOff x="2227263" y="3622675"/>
            <a:chExt cx="6254751" cy="1447800"/>
          </a:xfrm>
        </p:grpSpPr>
        <p:sp>
          <p:nvSpPr>
            <p:cNvPr id="14363" name="Text Box 27"/>
            <p:cNvSpPr txBox="1">
              <a:spLocks noChangeArrowheads="1"/>
            </p:cNvSpPr>
            <p:nvPr/>
          </p:nvSpPr>
          <p:spPr bwMode="auto">
            <a:xfrm>
              <a:off x="2227263" y="4232275"/>
              <a:ext cx="1517650" cy="71120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 eaLnBrk="0" hangingPunct="0"/>
              <a:r>
                <a:rPr lang="en-GB" sz="2000">
                  <a:latin typeface="Times" charset="0"/>
                </a:rPr>
                <a:t>4.1 Put</a:t>
              </a:r>
            </a:p>
            <a:p>
              <a:pPr algn="ctr" eaLnBrk="0" hangingPunct="0"/>
              <a:r>
                <a:rPr lang="en-GB" sz="2000">
                  <a:latin typeface="Times" charset="0"/>
                </a:rPr>
                <a:t>coffee in cup</a:t>
              </a:r>
              <a:endParaRPr lang="en-GB" sz="2400">
                <a:latin typeface="Times" charset="0"/>
              </a:endParaRPr>
            </a:p>
          </p:txBody>
        </p:sp>
        <p:grpSp>
          <p:nvGrpSpPr>
            <p:cNvPr id="5" name="Group 4"/>
            <p:cNvGrpSpPr/>
            <p:nvPr/>
          </p:nvGrpSpPr>
          <p:grpSpPr>
            <a:xfrm>
              <a:off x="2227263" y="3622675"/>
              <a:ext cx="6254751" cy="1447800"/>
              <a:chOff x="2227263" y="3622675"/>
              <a:chExt cx="6254751" cy="1447800"/>
            </a:xfrm>
          </p:grpSpPr>
          <p:sp>
            <p:nvSpPr>
              <p:cNvPr id="14360" name="Text Box 24"/>
              <p:cNvSpPr txBox="1">
                <a:spLocks noChangeArrowheads="1"/>
              </p:cNvSpPr>
              <p:nvPr/>
            </p:nvSpPr>
            <p:spPr bwMode="auto">
              <a:xfrm>
                <a:off x="7048501" y="4232275"/>
                <a:ext cx="1433513" cy="711200"/>
              </a:xfrm>
              <a:prstGeom prst="rect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>
                <a:spAutoFit/>
              </a:bodyPr>
              <a:lstStyle/>
              <a:p>
                <a:pPr algn="ctr" eaLnBrk="0" hangingPunct="0"/>
                <a:r>
                  <a:rPr lang="en-GB" sz="2000">
                    <a:latin typeface="Times" charset="0"/>
                  </a:rPr>
                  <a:t>4.4 Put</a:t>
                </a:r>
              </a:p>
              <a:p>
                <a:pPr algn="ctr" eaLnBrk="0" hangingPunct="0"/>
                <a:r>
                  <a:rPr lang="en-GB" sz="2000">
                    <a:latin typeface="Times" charset="0"/>
                  </a:rPr>
                  <a:t>sugar in cup</a:t>
                </a:r>
                <a:endParaRPr lang="en-GB" sz="2400">
                  <a:latin typeface="Times" charset="0"/>
                </a:endParaRPr>
              </a:p>
            </p:txBody>
          </p:sp>
          <p:sp>
            <p:nvSpPr>
              <p:cNvPr id="14361" name="Text Box 25"/>
              <p:cNvSpPr txBox="1">
                <a:spLocks noChangeArrowheads="1"/>
              </p:cNvSpPr>
              <p:nvPr/>
            </p:nvSpPr>
            <p:spPr bwMode="auto">
              <a:xfrm>
                <a:off x="5503863" y="4232275"/>
                <a:ext cx="1347788" cy="711200"/>
              </a:xfrm>
              <a:prstGeom prst="rect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>
                <a:spAutoFit/>
              </a:bodyPr>
              <a:lstStyle/>
              <a:p>
                <a:pPr algn="ctr" eaLnBrk="0" hangingPunct="0"/>
                <a:r>
                  <a:rPr lang="en-GB" sz="2000" dirty="0">
                    <a:latin typeface="Times" charset="0"/>
                  </a:rPr>
                  <a:t>4.3 Put </a:t>
                </a:r>
              </a:p>
              <a:p>
                <a:pPr algn="ctr" eaLnBrk="0" hangingPunct="0"/>
                <a:r>
                  <a:rPr lang="en-GB" sz="2000" dirty="0">
                    <a:latin typeface="Times" charset="0"/>
                  </a:rPr>
                  <a:t>milk in cup</a:t>
                </a:r>
                <a:endParaRPr lang="en-GB" sz="2400" dirty="0">
                  <a:latin typeface="Times" charset="0"/>
                </a:endParaRPr>
              </a:p>
            </p:txBody>
          </p:sp>
          <p:sp>
            <p:nvSpPr>
              <p:cNvPr id="14362" name="Text Box 26"/>
              <p:cNvSpPr txBox="1">
                <a:spLocks noChangeArrowheads="1"/>
              </p:cNvSpPr>
              <p:nvPr/>
            </p:nvSpPr>
            <p:spPr bwMode="auto">
              <a:xfrm>
                <a:off x="3903663" y="4232275"/>
                <a:ext cx="1447800" cy="711200"/>
              </a:xfrm>
              <a:prstGeom prst="rect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>
                <a:spAutoFit/>
              </a:bodyPr>
              <a:lstStyle/>
              <a:p>
                <a:pPr algn="ctr" eaLnBrk="0" hangingPunct="0"/>
                <a:r>
                  <a:rPr lang="en-GB" sz="2000" dirty="0">
                    <a:latin typeface="Times" charset="0"/>
                  </a:rPr>
                  <a:t>4.2 Put hot</a:t>
                </a:r>
              </a:p>
              <a:p>
                <a:pPr algn="ctr" eaLnBrk="0" hangingPunct="0"/>
                <a:r>
                  <a:rPr lang="en-GB" sz="2000" dirty="0">
                    <a:latin typeface="Times" charset="0"/>
                  </a:rPr>
                  <a:t>water in cup</a:t>
                </a:r>
                <a:endParaRPr lang="en-GB" sz="2400" dirty="0">
                  <a:latin typeface="Times" charset="0"/>
                </a:endParaRPr>
              </a:p>
            </p:txBody>
          </p:sp>
          <p:sp>
            <p:nvSpPr>
              <p:cNvPr id="14365" name="Line 29"/>
              <p:cNvSpPr>
                <a:spLocks noChangeShapeType="1"/>
              </p:cNvSpPr>
              <p:nvPr/>
            </p:nvSpPr>
            <p:spPr bwMode="auto">
              <a:xfrm>
                <a:off x="2227263" y="4079875"/>
                <a:ext cx="6248400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366" name="Line 30"/>
              <p:cNvSpPr>
                <a:spLocks noChangeShapeType="1"/>
              </p:cNvSpPr>
              <p:nvPr/>
            </p:nvSpPr>
            <p:spPr bwMode="auto">
              <a:xfrm>
                <a:off x="4665663" y="3622675"/>
                <a:ext cx="0" cy="45720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367" name="Line 31"/>
              <p:cNvSpPr>
                <a:spLocks noChangeShapeType="1"/>
              </p:cNvSpPr>
              <p:nvPr/>
            </p:nvSpPr>
            <p:spPr bwMode="auto">
              <a:xfrm>
                <a:off x="2227263" y="5070475"/>
                <a:ext cx="1524000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368" name="Line 32"/>
              <p:cNvSpPr>
                <a:spLocks noChangeShapeType="1"/>
              </p:cNvSpPr>
              <p:nvPr/>
            </p:nvSpPr>
            <p:spPr bwMode="auto">
              <a:xfrm>
                <a:off x="3903663" y="5070475"/>
                <a:ext cx="1447800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369" name="Line 33"/>
              <p:cNvSpPr>
                <a:spLocks noChangeShapeType="1"/>
              </p:cNvSpPr>
              <p:nvPr/>
            </p:nvSpPr>
            <p:spPr bwMode="auto">
              <a:xfrm flipV="1">
                <a:off x="5503863" y="5070475"/>
                <a:ext cx="1371600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4370" name="Line 34"/>
              <p:cNvSpPr>
                <a:spLocks noChangeShapeType="1"/>
              </p:cNvSpPr>
              <p:nvPr/>
            </p:nvSpPr>
            <p:spPr bwMode="auto">
              <a:xfrm>
                <a:off x="7027863" y="5070475"/>
                <a:ext cx="1447800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Task hierarchy</a:t>
            </a:r>
          </a:p>
        </p:txBody>
      </p:sp>
      <p:sp>
        <p:nvSpPr>
          <p:cNvPr id="38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AA7CA-3A01-423F-9B17-BC0A37EEDBD0}" type="slidenum">
              <a:rPr lang="en-GB"/>
              <a:pPr/>
              <a:t>7</a:t>
            </a:fld>
            <a:endParaRPr lang="en-GB"/>
          </a:p>
        </p:txBody>
      </p:sp>
      <p:grpSp>
        <p:nvGrpSpPr>
          <p:cNvPr id="14374" name="Group 38"/>
          <p:cNvGrpSpPr>
            <a:grpSpLocks/>
          </p:cNvGrpSpPr>
          <p:nvPr/>
        </p:nvGrpSpPr>
        <p:grpSpPr bwMode="auto">
          <a:xfrm>
            <a:off x="611188" y="1412875"/>
            <a:ext cx="7870825" cy="4876800"/>
            <a:chOff x="566" y="1056"/>
            <a:chExt cx="4958" cy="3072"/>
          </a:xfrm>
        </p:grpSpPr>
        <p:sp>
          <p:nvSpPr>
            <p:cNvPr id="14339" name="Text Box 3"/>
            <p:cNvSpPr txBox="1">
              <a:spLocks noChangeArrowheads="1"/>
            </p:cNvSpPr>
            <p:nvPr/>
          </p:nvSpPr>
          <p:spPr bwMode="auto">
            <a:xfrm>
              <a:off x="1680" y="1056"/>
              <a:ext cx="1008" cy="448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 eaLnBrk="0" hangingPunct="0"/>
              <a:r>
                <a:rPr lang="en-GB" sz="2000">
                  <a:latin typeface="Times" charset="0"/>
                </a:rPr>
                <a:t>0 Make cups</a:t>
              </a:r>
            </a:p>
            <a:p>
              <a:pPr algn="ctr" eaLnBrk="0" hangingPunct="0"/>
              <a:r>
                <a:rPr lang="en-GB" sz="2000">
                  <a:latin typeface="Times" charset="0"/>
                </a:rPr>
                <a:t> of coffee</a:t>
              </a:r>
              <a:endParaRPr lang="en-GB" sz="2400">
                <a:latin typeface="Times" charset="0"/>
              </a:endParaRPr>
            </a:p>
          </p:txBody>
        </p:sp>
        <p:sp>
          <p:nvSpPr>
            <p:cNvPr id="14340" name="Text Box 4"/>
            <p:cNvSpPr txBox="1">
              <a:spLocks noChangeArrowheads="1"/>
            </p:cNvSpPr>
            <p:nvPr/>
          </p:nvSpPr>
          <p:spPr bwMode="auto">
            <a:xfrm>
              <a:off x="816" y="2016"/>
              <a:ext cx="648" cy="448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 eaLnBrk="0" hangingPunct="0"/>
              <a:r>
                <a:rPr lang="en-GB" sz="2000">
                  <a:latin typeface="Times" charset="0"/>
                </a:rPr>
                <a:t>1. Boil water</a:t>
              </a:r>
              <a:endParaRPr lang="en-GB" sz="2400">
                <a:latin typeface="Times" charset="0"/>
              </a:endParaRPr>
            </a:p>
          </p:txBody>
        </p:sp>
        <p:sp>
          <p:nvSpPr>
            <p:cNvPr id="14341" name="Text Box 5"/>
            <p:cNvSpPr txBox="1">
              <a:spLocks noChangeArrowheads="1"/>
            </p:cNvSpPr>
            <p:nvPr/>
          </p:nvSpPr>
          <p:spPr bwMode="auto">
            <a:xfrm>
              <a:off x="1536" y="2016"/>
              <a:ext cx="575" cy="448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 eaLnBrk="0" hangingPunct="0"/>
              <a:r>
                <a:rPr lang="en-GB" sz="2000">
                  <a:latin typeface="Times" charset="0"/>
                </a:rPr>
                <a:t>2, Find</a:t>
              </a:r>
            </a:p>
            <a:p>
              <a:pPr algn="ctr" eaLnBrk="0" hangingPunct="0"/>
              <a:r>
                <a:rPr lang="en-GB" sz="2000">
                  <a:latin typeface="Times" charset="0"/>
                </a:rPr>
                <a:t>coffee</a:t>
              </a:r>
              <a:endParaRPr lang="en-GB" sz="2400">
                <a:latin typeface="Times" charset="0"/>
              </a:endParaRPr>
            </a:p>
          </p:txBody>
        </p:sp>
        <p:sp>
          <p:nvSpPr>
            <p:cNvPr id="14342" name="Text Box 6"/>
            <p:cNvSpPr txBox="1">
              <a:spLocks noChangeArrowheads="1"/>
            </p:cNvSpPr>
            <p:nvPr/>
          </p:nvSpPr>
          <p:spPr bwMode="auto">
            <a:xfrm>
              <a:off x="2208" y="2016"/>
              <a:ext cx="575" cy="448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 eaLnBrk="0" hangingPunct="0"/>
              <a:r>
                <a:rPr lang="en-GB" sz="2000">
                  <a:latin typeface="Times" charset="0"/>
                </a:rPr>
                <a:t>3. Find</a:t>
              </a:r>
            </a:p>
            <a:p>
              <a:pPr algn="ctr" eaLnBrk="0" hangingPunct="0"/>
              <a:r>
                <a:rPr lang="en-GB" sz="2000">
                  <a:latin typeface="Times" charset="0"/>
                </a:rPr>
                <a:t>cups</a:t>
              </a:r>
              <a:endParaRPr lang="en-GB" sz="2400">
                <a:latin typeface="Times" charset="0"/>
              </a:endParaRPr>
            </a:p>
          </p:txBody>
        </p:sp>
        <p:sp>
          <p:nvSpPr>
            <p:cNvPr id="14343" name="Text Box 7"/>
            <p:cNvSpPr txBox="1">
              <a:spLocks noChangeArrowheads="1"/>
            </p:cNvSpPr>
            <p:nvPr/>
          </p:nvSpPr>
          <p:spPr bwMode="auto">
            <a:xfrm>
              <a:off x="2832" y="2016"/>
              <a:ext cx="646" cy="448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 eaLnBrk="0" hangingPunct="0"/>
              <a:r>
                <a:rPr lang="en-GB" sz="2000">
                  <a:latin typeface="Times" charset="0"/>
                </a:rPr>
                <a:t>4. Make</a:t>
              </a:r>
            </a:p>
            <a:p>
              <a:pPr algn="ctr" eaLnBrk="0" hangingPunct="0"/>
              <a:r>
                <a:rPr lang="en-GB" sz="2000">
                  <a:latin typeface="Times" charset="0"/>
                </a:rPr>
                <a:t>coffee</a:t>
              </a:r>
              <a:endParaRPr lang="en-GB" sz="2400">
                <a:latin typeface="Times" charset="0"/>
              </a:endParaRPr>
            </a:p>
          </p:txBody>
        </p:sp>
        <p:sp>
          <p:nvSpPr>
            <p:cNvPr id="14344" name="Text Box 8"/>
            <p:cNvSpPr txBox="1">
              <a:spLocks noChangeArrowheads="1"/>
            </p:cNvSpPr>
            <p:nvPr/>
          </p:nvSpPr>
          <p:spPr bwMode="auto">
            <a:xfrm>
              <a:off x="774" y="3600"/>
              <a:ext cx="655" cy="448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 eaLnBrk="0" hangingPunct="0"/>
              <a:r>
                <a:rPr lang="en-GB" sz="2000">
                  <a:latin typeface="Times" charset="0"/>
                </a:rPr>
                <a:t>1.1 Find</a:t>
              </a:r>
            </a:p>
            <a:p>
              <a:pPr algn="ctr" eaLnBrk="0" hangingPunct="0"/>
              <a:r>
                <a:rPr lang="en-GB" sz="2000">
                  <a:latin typeface="Times" charset="0"/>
                </a:rPr>
                <a:t>kettle</a:t>
              </a:r>
              <a:endParaRPr lang="en-GB" sz="2400">
                <a:latin typeface="Times" charset="0"/>
              </a:endParaRPr>
            </a:p>
          </p:txBody>
        </p:sp>
        <p:sp>
          <p:nvSpPr>
            <p:cNvPr id="14345" name="Text Box 9"/>
            <p:cNvSpPr txBox="1">
              <a:spLocks noChangeArrowheads="1"/>
            </p:cNvSpPr>
            <p:nvPr/>
          </p:nvSpPr>
          <p:spPr bwMode="auto">
            <a:xfrm>
              <a:off x="1524" y="3600"/>
              <a:ext cx="583" cy="448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 eaLnBrk="0" hangingPunct="0"/>
              <a:r>
                <a:rPr lang="en-GB" sz="2000">
                  <a:latin typeface="Times" charset="0"/>
                </a:rPr>
                <a:t>1.2 Fill</a:t>
              </a:r>
            </a:p>
            <a:p>
              <a:pPr algn="ctr" eaLnBrk="0" hangingPunct="0"/>
              <a:r>
                <a:rPr lang="en-GB" sz="2000">
                  <a:latin typeface="Times" charset="0"/>
                </a:rPr>
                <a:t>kettle</a:t>
              </a:r>
              <a:endParaRPr lang="en-GB" sz="2400">
                <a:latin typeface="Times" charset="0"/>
              </a:endParaRPr>
            </a:p>
          </p:txBody>
        </p:sp>
        <p:sp>
          <p:nvSpPr>
            <p:cNvPr id="14346" name="Text Box 10"/>
            <p:cNvSpPr txBox="1">
              <a:spLocks noChangeArrowheads="1"/>
            </p:cNvSpPr>
            <p:nvPr/>
          </p:nvSpPr>
          <p:spPr bwMode="auto">
            <a:xfrm>
              <a:off x="2946" y="3600"/>
              <a:ext cx="928" cy="448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 eaLnBrk="0" hangingPunct="0"/>
              <a:r>
                <a:rPr lang="en-GB" sz="2000">
                  <a:latin typeface="Times" charset="0"/>
                </a:rPr>
                <a:t>1.4 Wait for</a:t>
              </a:r>
            </a:p>
            <a:p>
              <a:pPr algn="ctr" eaLnBrk="0" hangingPunct="0"/>
              <a:r>
                <a:rPr lang="en-GB" sz="2000">
                  <a:latin typeface="Times" charset="0"/>
                </a:rPr>
                <a:t>kettle to boil</a:t>
              </a:r>
              <a:endParaRPr lang="en-GB" sz="2400">
                <a:latin typeface="Times" charset="0"/>
              </a:endParaRPr>
            </a:p>
          </p:txBody>
        </p:sp>
        <p:sp>
          <p:nvSpPr>
            <p:cNvPr id="14347" name="Text Box 11"/>
            <p:cNvSpPr txBox="1">
              <a:spLocks noChangeArrowheads="1"/>
            </p:cNvSpPr>
            <p:nvPr/>
          </p:nvSpPr>
          <p:spPr bwMode="auto">
            <a:xfrm>
              <a:off x="2208" y="3600"/>
              <a:ext cx="655" cy="448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 eaLnBrk="0" hangingPunct="0"/>
              <a:r>
                <a:rPr lang="en-GB" sz="2000">
                  <a:latin typeface="Times" charset="0"/>
                </a:rPr>
                <a:t>1.3 Plug</a:t>
              </a:r>
            </a:p>
            <a:p>
              <a:pPr algn="ctr" eaLnBrk="0" hangingPunct="0"/>
              <a:r>
                <a:rPr lang="en-GB" sz="2000">
                  <a:latin typeface="Times" charset="0"/>
                </a:rPr>
                <a:t>kettle in</a:t>
              </a:r>
              <a:endParaRPr lang="en-GB" sz="2400">
                <a:latin typeface="Times" charset="0"/>
              </a:endParaRPr>
            </a:p>
          </p:txBody>
        </p:sp>
        <p:sp>
          <p:nvSpPr>
            <p:cNvPr id="14348" name="Text Box 12"/>
            <p:cNvSpPr txBox="1">
              <a:spLocks noChangeArrowheads="1"/>
            </p:cNvSpPr>
            <p:nvPr/>
          </p:nvSpPr>
          <p:spPr bwMode="auto">
            <a:xfrm>
              <a:off x="3936" y="3600"/>
              <a:ext cx="842" cy="448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 eaLnBrk="0" hangingPunct="0"/>
              <a:r>
                <a:rPr lang="en-GB" sz="2000">
                  <a:latin typeface="Times" charset="0"/>
                </a:rPr>
                <a:t>1.5 Unplug</a:t>
              </a:r>
            </a:p>
            <a:p>
              <a:pPr algn="ctr" eaLnBrk="0" hangingPunct="0"/>
              <a:r>
                <a:rPr lang="en-GB" sz="2000">
                  <a:latin typeface="Times" charset="0"/>
                </a:rPr>
                <a:t>kettle</a:t>
              </a:r>
              <a:endParaRPr lang="en-GB" sz="2400">
                <a:latin typeface="Times" charset="0"/>
              </a:endParaRPr>
            </a:p>
          </p:txBody>
        </p:sp>
        <p:sp>
          <p:nvSpPr>
            <p:cNvPr id="14349" name="Line 13"/>
            <p:cNvSpPr>
              <a:spLocks noChangeShapeType="1"/>
            </p:cNvSpPr>
            <p:nvPr/>
          </p:nvSpPr>
          <p:spPr bwMode="auto">
            <a:xfrm>
              <a:off x="816" y="1920"/>
              <a:ext cx="268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50" name="Line 14"/>
            <p:cNvSpPr>
              <a:spLocks noChangeShapeType="1"/>
            </p:cNvSpPr>
            <p:nvPr/>
          </p:nvSpPr>
          <p:spPr bwMode="auto">
            <a:xfrm>
              <a:off x="2160" y="1536"/>
              <a:ext cx="0" cy="38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51" name="Line 15"/>
            <p:cNvSpPr>
              <a:spLocks noChangeShapeType="1"/>
            </p:cNvSpPr>
            <p:nvPr/>
          </p:nvSpPr>
          <p:spPr bwMode="auto">
            <a:xfrm>
              <a:off x="1536" y="2544"/>
              <a:ext cx="576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52" name="Line 16"/>
            <p:cNvSpPr>
              <a:spLocks noChangeShapeType="1"/>
            </p:cNvSpPr>
            <p:nvPr/>
          </p:nvSpPr>
          <p:spPr bwMode="auto">
            <a:xfrm>
              <a:off x="2208" y="2544"/>
              <a:ext cx="576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53" name="Line 17"/>
            <p:cNvSpPr>
              <a:spLocks noChangeShapeType="1"/>
            </p:cNvSpPr>
            <p:nvPr/>
          </p:nvSpPr>
          <p:spPr bwMode="auto">
            <a:xfrm>
              <a:off x="1104" y="2448"/>
              <a:ext cx="0" cy="115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54" name="Line 18"/>
            <p:cNvSpPr>
              <a:spLocks noChangeShapeType="1"/>
            </p:cNvSpPr>
            <p:nvPr/>
          </p:nvSpPr>
          <p:spPr bwMode="auto">
            <a:xfrm>
              <a:off x="768" y="4128"/>
              <a:ext cx="672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55" name="Line 19"/>
            <p:cNvSpPr>
              <a:spLocks noChangeShapeType="1"/>
            </p:cNvSpPr>
            <p:nvPr/>
          </p:nvSpPr>
          <p:spPr bwMode="auto">
            <a:xfrm>
              <a:off x="1536" y="4128"/>
              <a:ext cx="576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56" name="Line 20"/>
            <p:cNvSpPr>
              <a:spLocks noChangeShapeType="1"/>
            </p:cNvSpPr>
            <p:nvPr/>
          </p:nvSpPr>
          <p:spPr bwMode="auto">
            <a:xfrm>
              <a:off x="2208" y="4128"/>
              <a:ext cx="672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58" name="Line 22"/>
            <p:cNvSpPr>
              <a:spLocks noChangeShapeType="1"/>
            </p:cNvSpPr>
            <p:nvPr/>
          </p:nvSpPr>
          <p:spPr bwMode="auto">
            <a:xfrm>
              <a:off x="2976" y="4128"/>
              <a:ext cx="912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59" name="Line 23"/>
            <p:cNvSpPr>
              <a:spLocks noChangeShapeType="1"/>
            </p:cNvSpPr>
            <p:nvPr/>
          </p:nvSpPr>
          <p:spPr bwMode="auto">
            <a:xfrm>
              <a:off x="3936" y="4128"/>
              <a:ext cx="816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60" name="Text Box 24"/>
            <p:cNvSpPr txBox="1">
              <a:spLocks noChangeArrowheads="1"/>
            </p:cNvSpPr>
            <p:nvPr/>
          </p:nvSpPr>
          <p:spPr bwMode="auto">
            <a:xfrm>
              <a:off x="4621" y="2832"/>
              <a:ext cx="903" cy="448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 eaLnBrk="0" hangingPunct="0"/>
              <a:r>
                <a:rPr lang="en-GB" sz="2000">
                  <a:latin typeface="Times" charset="0"/>
                </a:rPr>
                <a:t>4.4 Put</a:t>
              </a:r>
            </a:p>
            <a:p>
              <a:pPr algn="ctr" eaLnBrk="0" hangingPunct="0"/>
              <a:r>
                <a:rPr lang="en-GB" sz="2000">
                  <a:latin typeface="Times" charset="0"/>
                </a:rPr>
                <a:t>sugar in cup</a:t>
              </a:r>
              <a:endParaRPr lang="en-GB" sz="2400">
                <a:latin typeface="Times" charset="0"/>
              </a:endParaRPr>
            </a:p>
          </p:txBody>
        </p:sp>
        <p:sp>
          <p:nvSpPr>
            <p:cNvPr id="14361" name="Text Box 25"/>
            <p:cNvSpPr txBox="1">
              <a:spLocks noChangeArrowheads="1"/>
            </p:cNvSpPr>
            <p:nvPr/>
          </p:nvSpPr>
          <p:spPr bwMode="auto">
            <a:xfrm>
              <a:off x="3648" y="2832"/>
              <a:ext cx="849" cy="448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 eaLnBrk="0" hangingPunct="0"/>
              <a:r>
                <a:rPr lang="en-GB" sz="2000">
                  <a:latin typeface="Times" charset="0"/>
                </a:rPr>
                <a:t>4.3 Put </a:t>
              </a:r>
            </a:p>
            <a:p>
              <a:pPr algn="ctr" eaLnBrk="0" hangingPunct="0"/>
              <a:r>
                <a:rPr lang="en-GB" sz="2000">
                  <a:latin typeface="Times" charset="0"/>
                </a:rPr>
                <a:t>milk in cup</a:t>
              </a:r>
              <a:endParaRPr lang="en-GB" sz="2400">
                <a:latin typeface="Times" charset="0"/>
              </a:endParaRPr>
            </a:p>
          </p:txBody>
        </p:sp>
        <p:sp>
          <p:nvSpPr>
            <p:cNvPr id="14362" name="Text Box 26"/>
            <p:cNvSpPr txBox="1">
              <a:spLocks noChangeArrowheads="1"/>
            </p:cNvSpPr>
            <p:nvPr/>
          </p:nvSpPr>
          <p:spPr bwMode="auto">
            <a:xfrm>
              <a:off x="2640" y="2832"/>
              <a:ext cx="912" cy="448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 eaLnBrk="0" hangingPunct="0"/>
              <a:r>
                <a:rPr lang="en-GB" sz="2000">
                  <a:latin typeface="Times" charset="0"/>
                </a:rPr>
                <a:t>4.2 Put hot</a:t>
              </a:r>
            </a:p>
            <a:p>
              <a:pPr algn="ctr" eaLnBrk="0" hangingPunct="0"/>
              <a:r>
                <a:rPr lang="en-GB" sz="2000">
                  <a:latin typeface="Times" charset="0"/>
                </a:rPr>
                <a:t>water in cup</a:t>
              </a:r>
              <a:endParaRPr lang="en-GB" sz="2400">
                <a:latin typeface="Times" charset="0"/>
              </a:endParaRPr>
            </a:p>
          </p:txBody>
        </p:sp>
        <p:sp>
          <p:nvSpPr>
            <p:cNvPr id="14363" name="Text Box 27"/>
            <p:cNvSpPr txBox="1">
              <a:spLocks noChangeArrowheads="1"/>
            </p:cNvSpPr>
            <p:nvPr/>
          </p:nvSpPr>
          <p:spPr bwMode="auto">
            <a:xfrm>
              <a:off x="1584" y="2832"/>
              <a:ext cx="956" cy="448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 eaLnBrk="0" hangingPunct="0"/>
              <a:r>
                <a:rPr lang="en-GB" sz="2000">
                  <a:latin typeface="Times" charset="0"/>
                </a:rPr>
                <a:t>4.1 Put</a:t>
              </a:r>
            </a:p>
            <a:p>
              <a:pPr algn="ctr" eaLnBrk="0" hangingPunct="0"/>
              <a:r>
                <a:rPr lang="en-GB" sz="2000">
                  <a:latin typeface="Times" charset="0"/>
                </a:rPr>
                <a:t>coffee in cup</a:t>
              </a:r>
              <a:endParaRPr lang="en-GB" sz="2400">
                <a:latin typeface="Times" charset="0"/>
              </a:endParaRPr>
            </a:p>
          </p:txBody>
        </p:sp>
        <p:sp>
          <p:nvSpPr>
            <p:cNvPr id="14365" name="Line 29"/>
            <p:cNvSpPr>
              <a:spLocks noChangeShapeType="1"/>
            </p:cNvSpPr>
            <p:nvPr/>
          </p:nvSpPr>
          <p:spPr bwMode="auto">
            <a:xfrm>
              <a:off x="1584" y="2736"/>
              <a:ext cx="3936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66" name="Line 30"/>
            <p:cNvSpPr>
              <a:spLocks noChangeShapeType="1"/>
            </p:cNvSpPr>
            <p:nvPr/>
          </p:nvSpPr>
          <p:spPr bwMode="auto">
            <a:xfrm>
              <a:off x="3120" y="2448"/>
              <a:ext cx="0" cy="28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67" name="Line 31"/>
            <p:cNvSpPr>
              <a:spLocks noChangeShapeType="1"/>
            </p:cNvSpPr>
            <p:nvPr/>
          </p:nvSpPr>
          <p:spPr bwMode="auto">
            <a:xfrm>
              <a:off x="1584" y="3360"/>
              <a:ext cx="96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68" name="Line 32"/>
            <p:cNvSpPr>
              <a:spLocks noChangeShapeType="1"/>
            </p:cNvSpPr>
            <p:nvPr/>
          </p:nvSpPr>
          <p:spPr bwMode="auto">
            <a:xfrm>
              <a:off x="2640" y="3360"/>
              <a:ext cx="912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69" name="Line 33"/>
            <p:cNvSpPr>
              <a:spLocks noChangeShapeType="1"/>
            </p:cNvSpPr>
            <p:nvPr/>
          </p:nvSpPr>
          <p:spPr bwMode="auto">
            <a:xfrm flipV="1">
              <a:off x="3648" y="3360"/>
              <a:ext cx="864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70" name="Line 34"/>
            <p:cNvSpPr>
              <a:spLocks noChangeShapeType="1"/>
            </p:cNvSpPr>
            <p:nvPr/>
          </p:nvSpPr>
          <p:spPr bwMode="auto">
            <a:xfrm>
              <a:off x="4608" y="3360"/>
              <a:ext cx="912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71" name="Text Box 35"/>
            <p:cNvSpPr txBox="1">
              <a:spLocks noChangeArrowheads="1"/>
            </p:cNvSpPr>
            <p:nvPr/>
          </p:nvSpPr>
          <p:spPr bwMode="auto">
            <a:xfrm>
              <a:off x="2246" y="1574"/>
              <a:ext cx="601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eaLnBrk="0" hangingPunct="0"/>
              <a:r>
                <a:rPr lang="en-GB" sz="2400">
                  <a:latin typeface="Times" charset="0"/>
                </a:rPr>
                <a:t>Plan 0</a:t>
              </a:r>
            </a:p>
          </p:txBody>
        </p:sp>
        <p:sp>
          <p:nvSpPr>
            <p:cNvPr id="14372" name="Text Box 36"/>
            <p:cNvSpPr txBox="1">
              <a:spLocks noChangeArrowheads="1"/>
            </p:cNvSpPr>
            <p:nvPr/>
          </p:nvSpPr>
          <p:spPr bwMode="auto">
            <a:xfrm>
              <a:off x="566" y="2774"/>
              <a:ext cx="601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eaLnBrk="0" hangingPunct="0"/>
              <a:r>
                <a:rPr lang="en-GB" sz="2400">
                  <a:latin typeface="Times" charset="0"/>
                </a:rPr>
                <a:t>Plan 1</a:t>
              </a:r>
            </a:p>
          </p:txBody>
        </p:sp>
        <p:sp>
          <p:nvSpPr>
            <p:cNvPr id="14373" name="Text Box 37"/>
            <p:cNvSpPr txBox="1">
              <a:spLocks noChangeArrowheads="1"/>
            </p:cNvSpPr>
            <p:nvPr/>
          </p:nvSpPr>
          <p:spPr bwMode="auto">
            <a:xfrm>
              <a:off x="3590" y="2438"/>
              <a:ext cx="601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eaLnBrk="0" hangingPunct="0"/>
              <a:r>
                <a:rPr lang="en-GB" sz="2400">
                  <a:latin typeface="Times" charset="0"/>
                </a:rPr>
                <a:t>Plan 4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756415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Task plans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sz="2800"/>
              <a:t>Plan 0</a:t>
            </a:r>
          </a:p>
          <a:p>
            <a:pPr lvl="1">
              <a:buFontTx/>
              <a:buNone/>
            </a:pPr>
            <a:r>
              <a:rPr lang="en-GB" sz="2400"/>
              <a:t>Do 1</a:t>
            </a:r>
          </a:p>
          <a:p>
            <a:pPr lvl="1">
              <a:buFontTx/>
              <a:buNone/>
            </a:pPr>
            <a:r>
              <a:rPr lang="en-GB" sz="2400"/>
              <a:t>At the same time do 2 - 3</a:t>
            </a:r>
          </a:p>
          <a:p>
            <a:pPr lvl="1">
              <a:buFontTx/>
              <a:buNone/>
            </a:pPr>
            <a:r>
              <a:rPr lang="en-GB" sz="2400"/>
              <a:t>When 1 complete do 4</a:t>
            </a:r>
          </a:p>
          <a:p>
            <a:r>
              <a:rPr lang="en-GB" sz="2800"/>
              <a:t>Plan 1</a:t>
            </a:r>
          </a:p>
          <a:p>
            <a:pPr lvl="1">
              <a:buFontTx/>
              <a:buNone/>
            </a:pPr>
            <a:r>
              <a:rPr lang="en-GB" sz="2400"/>
              <a:t>1-1 - 1.2 - 1.3 - 1.4</a:t>
            </a:r>
          </a:p>
          <a:p>
            <a:pPr lvl="1">
              <a:buFontTx/>
              <a:buNone/>
            </a:pPr>
            <a:r>
              <a:rPr lang="en-GB" sz="2400"/>
              <a:t>When kettle boils do 1.5</a:t>
            </a:r>
          </a:p>
          <a:p>
            <a:r>
              <a:rPr lang="en-GB" sz="2800"/>
              <a:t>Plan 4</a:t>
            </a:r>
          </a:p>
          <a:p>
            <a:pPr lvl="1">
              <a:buFontTx/>
              <a:buNone/>
            </a:pPr>
            <a:r>
              <a:rPr lang="en-GB" sz="2400"/>
              <a:t>Do 4.1 - 4.2 - 4.3 - 4.4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AC2BAF-AA97-45F8-83ED-61AD97DE6D9E}" type="slidenum">
              <a:rPr lang="en-GB"/>
              <a:pPr/>
              <a:t>8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Features of HTA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>
          <a:xfrm>
            <a:off x="611188" y="1484313"/>
            <a:ext cx="7772400" cy="4876800"/>
          </a:xfrm>
        </p:spPr>
        <p:txBody>
          <a:bodyPr/>
          <a:lstStyle/>
          <a:p>
            <a:r>
              <a:rPr lang="en-GB" sz="2800" dirty="0"/>
              <a:t>Fixed sequence</a:t>
            </a:r>
          </a:p>
          <a:p>
            <a:pPr lvl="1"/>
            <a:r>
              <a:rPr lang="en-GB" sz="2400" dirty="0"/>
              <a:t>In plan 1 we always do the same sequence of </a:t>
            </a:r>
            <a:r>
              <a:rPr lang="en-GB" sz="2400" dirty="0" smtClean="0"/>
              <a:t>tasks</a:t>
            </a:r>
            <a:endParaRPr lang="en-GB" sz="2400" dirty="0"/>
          </a:p>
          <a:p>
            <a:r>
              <a:rPr lang="en-GB" sz="2800" dirty="0"/>
              <a:t>Optional tasks</a:t>
            </a:r>
          </a:p>
          <a:p>
            <a:pPr lvl="1"/>
            <a:r>
              <a:rPr lang="en-GB" sz="2400" dirty="0"/>
              <a:t>In plan 4, 4.3 and 4.4 are </a:t>
            </a:r>
            <a:r>
              <a:rPr lang="en-GB" sz="2400" dirty="0" smtClean="0"/>
              <a:t>optional</a:t>
            </a:r>
            <a:endParaRPr lang="en-GB" sz="2400" dirty="0"/>
          </a:p>
          <a:p>
            <a:r>
              <a:rPr lang="en-GB" sz="2800" dirty="0"/>
              <a:t>Waiting for events</a:t>
            </a:r>
          </a:p>
          <a:p>
            <a:pPr lvl="1"/>
            <a:r>
              <a:rPr lang="en-GB" sz="2400" dirty="0"/>
              <a:t>In plan 1 we must wait </a:t>
            </a:r>
            <a:r>
              <a:rPr lang="en-GB" sz="2400" dirty="0" smtClean="0"/>
              <a:t>for event 1</a:t>
            </a:r>
          </a:p>
          <a:p>
            <a:r>
              <a:rPr lang="en-GB" sz="2800" dirty="0" smtClean="0"/>
              <a:t>Cycles</a:t>
            </a:r>
          </a:p>
          <a:p>
            <a:pPr lvl="1"/>
            <a:r>
              <a:rPr lang="en-GB" sz="2400" dirty="0" smtClean="0"/>
              <a:t>If there’s more than one person we must perform plan 4 more than once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323D56-838F-4E50-8D39-8C5135471B24}" type="slidenum">
              <a:rPr lang="en-GB"/>
              <a:pPr/>
              <a:t>9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Features of HTA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Time-sharing</a:t>
            </a:r>
          </a:p>
          <a:p>
            <a:pPr lvl="1"/>
            <a:r>
              <a:rPr lang="en-GB" sz="2400" dirty="0" smtClean="0"/>
              <a:t>Tasks 1, 2 and 3 can be done at the same time (or intermingled)</a:t>
            </a:r>
          </a:p>
          <a:p>
            <a:r>
              <a:rPr lang="en-GB" sz="2800" dirty="0" smtClean="0"/>
              <a:t>Discretionary </a:t>
            </a:r>
            <a:r>
              <a:rPr lang="en-GB" sz="2800" dirty="0"/>
              <a:t>tasks</a:t>
            </a:r>
          </a:p>
          <a:p>
            <a:pPr lvl="1"/>
            <a:r>
              <a:rPr lang="en-GB" sz="2400" dirty="0"/>
              <a:t>Tasks 2 and 3 can be performed in any order</a:t>
            </a:r>
          </a:p>
          <a:p>
            <a:pPr lvl="1"/>
            <a:r>
              <a:rPr lang="en-GB" sz="2400" dirty="0"/>
              <a:t>May also choose not to perform a </a:t>
            </a:r>
            <a:r>
              <a:rPr lang="en-GB" sz="2400" dirty="0" smtClean="0"/>
              <a:t>task</a:t>
            </a:r>
            <a:endParaRPr lang="en-GB" sz="2400" dirty="0"/>
          </a:p>
          <a:p>
            <a:r>
              <a:rPr lang="en-GB" sz="2800" dirty="0"/>
              <a:t>Mixtures</a:t>
            </a:r>
          </a:p>
          <a:p>
            <a:pPr lvl="1"/>
            <a:r>
              <a:rPr lang="en-GB" sz="2400" dirty="0"/>
              <a:t>Most plans are a mixture of these types</a:t>
            </a:r>
          </a:p>
          <a:p>
            <a:pPr lvl="1"/>
            <a:r>
              <a:rPr lang="en-GB" sz="2400" dirty="0"/>
              <a:t>Plan 1 is a fixed sequence punctuated by a wait for event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90ECE7-750B-4CA0-8385-7EE2AA90C128}" type="slidenum">
              <a:rPr lang="en-GB"/>
              <a:pPr/>
              <a:t>10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Features of HTA</a:t>
            </a:r>
          </a:p>
        </p:txBody>
      </p:sp>
      <p:sp>
        <p:nvSpPr>
          <p:cNvPr id="5734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No single correct answer</a:t>
            </a:r>
          </a:p>
          <a:p>
            <a:endParaRPr lang="en-GB"/>
          </a:p>
          <a:p>
            <a:r>
              <a:rPr lang="en-GB"/>
              <a:t>Analyses may produce highly complex results</a:t>
            </a:r>
          </a:p>
          <a:p>
            <a:endParaRPr lang="en-GB"/>
          </a:p>
          <a:p>
            <a:r>
              <a:rPr lang="en-GB"/>
              <a:t>Depends on the skill of the analyst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D30FF-D1AD-4790-A02E-7347BD85666C}" type="slidenum">
              <a:rPr lang="en-GB"/>
              <a:pPr/>
              <a:t>11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Stopping rule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How far do you subdivide tasks?</a:t>
            </a:r>
          </a:p>
          <a:p>
            <a:r>
              <a:rPr lang="en-GB"/>
              <a:t>P x C rule</a:t>
            </a:r>
          </a:p>
          <a:p>
            <a:pPr lvl="1"/>
            <a:r>
              <a:rPr lang="en-GB"/>
              <a:t>P = probability of making a mistake</a:t>
            </a:r>
          </a:p>
          <a:p>
            <a:pPr lvl="1"/>
            <a:r>
              <a:rPr lang="en-GB"/>
              <a:t>C = cost of the mistake</a:t>
            </a:r>
          </a:p>
          <a:p>
            <a:pPr lvl="1"/>
            <a:r>
              <a:rPr lang="en-GB"/>
              <a:t>If P x C is below a threshold then stop expanding</a:t>
            </a:r>
          </a:p>
          <a:p>
            <a:r>
              <a:rPr lang="en-GB"/>
              <a:t>Complex motor responses</a:t>
            </a:r>
          </a:p>
          <a:p>
            <a:r>
              <a:rPr lang="en-GB"/>
              <a:t>Internal decision making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B7A185-CE81-4CB3-A640-EE7BA8121644}" type="slidenum">
              <a:rPr lang="en-GB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3164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Errors and omissions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Explain the steps to a domain expert</a:t>
            </a:r>
          </a:p>
          <a:p>
            <a:r>
              <a:rPr lang="en-GB"/>
              <a:t>Errors often occur where information is implicit or assumptions have been made</a:t>
            </a:r>
          </a:p>
          <a:p>
            <a:r>
              <a:rPr lang="en-GB"/>
              <a:t>Tasks may be decomposed insufficiently or too far</a:t>
            </a:r>
          </a:p>
          <a:p>
            <a:r>
              <a:rPr lang="en-GB"/>
              <a:t>Does the task allow for multiples, e.g. making many cups of coffee?</a:t>
            </a:r>
          </a:p>
          <a:p>
            <a:r>
              <a:rPr lang="en-GB"/>
              <a:t>Are tasks in the most efficient order?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75B93-A0EB-4796-8662-B2FE3E9CA619}" type="slidenum">
              <a:rPr lang="en-GB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0288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Problem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Build a hierarchical task diagram for buying a train ticket online</a:t>
            </a:r>
          </a:p>
          <a:p>
            <a:endParaRPr lang="en-GB" dirty="0"/>
          </a:p>
          <a:p>
            <a:r>
              <a:rPr lang="en-GB" dirty="0" smtClean="0"/>
              <a:t>Step 1: List all of the actions</a:t>
            </a:r>
          </a:p>
          <a:p>
            <a:r>
              <a:rPr lang="en-GB" dirty="0" smtClean="0"/>
              <a:t>Step 2: Put the actions in order</a:t>
            </a:r>
          </a:p>
          <a:p>
            <a:r>
              <a:rPr lang="en-GB" dirty="0" smtClean="0"/>
              <a:t>Step 3: Write down the plans</a:t>
            </a:r>
          </a:p>
          <a:p>
            <a:pPr lvl="1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CBD46F-CF32-49DC-836F-66076D9FBBED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0639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Looking ahead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Next lecture: </a:t>
            </a:r>
            <a:r>
              <a:rPr lang="en-GB" dirty="0" smtClean="0"/>
              <a:t>Business Process Modelling</a:t>
            </a:r>
          </a:p>
          <a:p>
            <a:endParaRPr lang="en-GB" dirty="0" smtClean="0"/>
          </a:p>
          <a:p>
            <a:r>
              <a:rPr lang="en-GB" dirty="0" smtClean="0"/>
              <a:t>Homework: Read the Wikipedia article on ‘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Task Analysis</a:t>
            </a:r>
            <a:r>
              <a:rPr lang="en-GB" dirty="0" smtClean="0"/>
              <a:t>’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6703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Blue II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698</TotalTime>
  <Words>724</Words>
  <Application>Microsoft Office PowerPoint</Application>
  <PresentationFormat>On-screen Show (4:3)</PresentationFormat>
  <Paragraphs>171</Paragraphs>
  <Slides>15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Arial</vt:lpstr>
      <vt:lpstr>Georgia</vt:lpstr>
      <vt:lpstr>Times</vt:lpstr>
      <vt:lpstr>Trebuchet MS</vt:lpstr>
      <vt:lpstr>Wingdings 2</vt:lpstr>
      <vt:lpstr>Nik2013</vt:lpstr>
      <vt:lpstr>Computational Thinking</vt:lpstr>
      <vt:lpstr>Task Analysis</vt:lpstr>
      <vt:lpstr>Task analysis and other tools</vt:lpstr>
      <vt:lpstr>Task decomposition</vt:lpstr>
      <vt:lpstr>Hierarchical Task Analysis</vt:lpstr>
      <vt:lpstr>Task hierarchy</vt:lpstr>
      <vt:lpstr>Task hierarchy</vt:lpstr>
      <vt:lpstr>Task plans</vt:lpstr>
      <vt:lpstr>Features of HTA</vt:lpstr>
      <vt:lpstr>Features of HTA</vt:lpstr>
      <vt:lpstr>Features of HTA</vt:lpstr>
      <vt:lpstr>Stopping rule</vt:lpstr>
      <vt:lpstr>Errors and omissions</vt:lpstr>
      <vt:lpstr>Problem</vt:lpstr>
      <vt:lpstr>Looking ahead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Human-Computer Interaction</dc:title>
  <dc:subject>Task Analysis</dc:subject>
  <dc:creator>Nik Whitehead</dc:creator>
  <cp:lastModifiedBy>Nik Whitehead</cp:lastModifiedBy>
  <cp:revision>40</cp:revision>
  <dcterms:created xsi:type="dcterms:W3CDTF">2003-10-30T12:46:42Z</dcterms:created>
  <dcterms:modified xsi:type="dcterms:W3CDTF">2019-09-27T11:46:22Z</dcterms:modified>
</cp:coreProperties>
</file>