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9"/>
  </p:notesMasterIdLst>
  <p:sldIdLst>
    <p:sldId id="257" r:id="rId2"/>
    <p:sldId id="259" r:id="rId3"/>
    <p:sldId id="260" r:id="rId4"/>
    <p:sldId id="261" r:id="rId5"/>
    <p:sldId id="262" r:id="rId6"/>
    <p:sldId id="265" r:id="rId7"/>
    <p:sldId id="266" r:id="rId8"/>
    <p:sldId id="267" r:id="rId9"/>
    <p:sldId id="268" r:id="rId10"/>
    <p:sldId id="269" r:id="rId11"/>
    <p:sldId id="270" r:id="rId12"/>
    <p:sldId id="271" r:id="rId13"/>
    <p:sldId id="272" r:id="rId14"/>
    <p:sldId id="273" r:id="rId15"/>
    <p:sldId id="274" r:id="rId16"/>
    <p:sldId id="275" r:id="rId17"/>
    <p:sldId id="276" r:id="rId18"/>
    <p:sldId id="277" r:id="rId19"/>
    <p:sldId id="278" r:id="rId20"/>
    <p:sldId id="279" r:id="rId21"/>
    <p:sldId id="280" r:id="rId22"/>
    <p:sldId id="281" r:id="rId23"/>
    <p:sldId id="282" r:id="rId24"/>
    <p:sldId id="283" r:id="rId25"/>
    <p:sldId id="284" r:id="rId26"/>
    <p:sldId id="285" r:id="rId27"/>
    <p:sldId id="288" r:id="rId2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109" d="100"/>
          <a:sy n="109" d="100"/>
        </p:scale>
        <p:origin x="558"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2D118F-9C41-4D87-9134-F6C157A04926}" type="datetimeFigureOut">
              <a:rPr lang="en-GB" smtClean="0"/>
              <a:t>15/11/2019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1B5B7F-AD88-48C8-8AB9-E32EC96C6AA4}" type="slidenum">
              <a:rPr lang="en-GB" smtClean="0"/>
              <a:t>‹#›</a:t>
            </a:fld>
            <a:endParaRPr lang="en-GB"/>
          </a:p>
        </p:txBody>
      </p:sp>
    </p:spTree>
    <p:extLst>
      <p:ext uri="{BB962C8B-B14F-4D97-AF65-F5344CB8AC3E}">
        <p14:creationId xmlns:p14="http://schemas.microsoft.com/office/powerpoint/2010/main" val="42491746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2"/>
          <p:cNvSpPr>
            <a:spLocks noGrp="1" noRot="1" noChangeAspect="1" noChangeArrowheads="1" noTextEdit="1"/>
          </p:cNvSpPr>
          <p:nvPr>
            <p:ph type="sldImg"/>
          </p:nvPr>
        </p:nvSpPr>
        <p:spPr>
          <a:ln/>
        </p:spPr>
      </p:sp>
      <p:sp>
        <p:nvSpPr>
          <p:cNvPr id="77827" name="Rectangle 3"/>
          <p:cNvSpPr>
            <a:spLocks noGrp="1" noChangeArrowheads="1"/>
          </p:cNvSpPr>
          <p:nvPr>
            <p:ph type="body" idx="1"/>
          </p:nvPr>
        </p:nvSpPr>
        <p:spPr>
          <a:noFill/>
          <a:ln/>
        </p:spPr>
        <p:txBody>
          <a:bodyPr/>
          <a:lstStyle/>
          <a:p>
            <a:r>
              <a:rPr lang="en-GB" smtClean="0"/>
              <a:t>Gall rhain fel y gwyddoch fod y tu hwnt I’r ysgol </a:t>
            </a:r>
          </a:p>
        </p:txBody>
      </p:sp>
    </p:spTree>
    <p:extLst>
      <p:ext uri="{BB962C8B-B14F-4D97-AF65-F5344CB8AC3E}">
        <p14:creationId xmlns:p14="http://schemas.microsoft.com/office/powerpoint/2010/main" val="30681199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Rot="1" noChangeAspect="1" noChangeArrowheads="1" noTextEdit="1"/>
          </p:cNvSpPr>
          <p:nvPr>
            <p:ph type="sldImg"/>
          </p:nvPr>
        </p:nvSpPr>
        <p:spPr>
          <a:ln/>
        </p:spPr>
      </p:sp>
      <p:sp>
        <p:nvSpPr>
          <p:cNvPr id="83971" name="Rectangle 3"/>
          <p:cNvSpPr>
            <a:spLocks noGrp="1" noChangeArrowheads="1"/>
          </p:cNvSpPr>
          <p:nvPr>
            <p:ph type="body" idx="1"/>
          </p:nvPr>
        </p:nvSpPr>
        <p:spPr>
          <a:noFill/>
          <a:ln/>
        </p:spPr>
        <p:txBody>
          <a:bodyPr/>
          <a:lstStyle/>
          <a:p>
            <a:endParaRPr lang="en-GB" dirty="0" smtClean="0"/>
          </a:p>
        </p:txBody>
      </p:sp>
    </p:spTree>
    <p:extLst>
      <p:ext uri="{BB962C8B-B14F-4D97-AF65-F5344CB8AC3E}">
        <p14:creationId xmlns:p14="http://schemas.microsoft.com/office/powerpoint/2010/main" val="35393201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85676A6A-6154-4828-82E1-BA5CE6F63C02}" type="slidenum">
              <a:rPr lang="en-GB" smtClean="0"/>
              <a:pPr/>
              <a:t>21</a:t>
            </a:fld>
            <a:endParaRPr lang="en-GB"/>
          </a:p>
        </p:txBody>
      </p:sp>
    </p:spTree>
    <p:extLst>
      <p:ext uri="{BB962C8B-B14F-4D97-AF65-F5344CB8AC3E}">
        <p14:creationId xmlns:p14="http://schemas.microsoft.com/office/powerpoint/2010/main" val="4736151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15/11/2019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93303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15/11/2019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9751503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0550855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6EF4CEC-268F-4968-BC81-06882B67752E}" type="datetimeFigureOut">
              <a:rPr lang="en-GB" smtClean="0"/>
              <a:t>15/11/2019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6049926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6EF4CEC-268F-4968-BC81-06882B67752E}" type="datetimeFigureOut">
              <a:rPr lang="en-GB" smtClean="0"/>
              <a:t>15/11/2019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545087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6EF4CEC-268F-4968-BC81-06882B67752E}" type="datetimeFigureOut">
              <a:rPr lang="en-GB" smtClean="0"/>
              <a:t>15/11/2019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2334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6EF4CEC-268F-4968-BC81-06882B67752E}" type="datetimeFigureOut">
              <a:rPr lang="en-GB" smtClean="0"/>
              <a:t>15/11/2019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08307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6EF4CEC-268F-4968-BC81-06882B67752E}" type="datetimeFigureOut">
              <a:rPr lang="en-GB" smtClean="0"/>
              <a:t>15/11/2019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7612563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F4E2ADB-D481-4ED8-9544-5AE4BF5F8F06}" type="slidenum">
              <a:rPr lang="en-GB" smtClean="0"/>
              <a:t>‹#›</a:t>
            </a:fld>
            <a:endParaRPr lang="en-GB"/>
          </a:p>
        </p:txBody>
      </p:sp>
      <p:sp>
        <p:nvSpPr>
          <p:cNvPr id="5" name="Date Placeholder 4"/>
          <p:cNvSpPr>
            <a:spLocks noGrp="1"/>
          </p:cNvSpPr>
          <p:nvPr>
            <p:ph type="dt" sz="half" idx="10"/>
          </p:nvPr>
        </p:nvSpPr>
        <p:spPr/>
        <p:txBody>
          <a:bodyPr/>
          <a:lstStyle/>
          <a:p>
            <a:fld id="{D6EF4CEC-268F-4968-BC81-06882B67752E}" type="datetimeFigureOut">
              <a:rPr lang="en-GB" smtClean="0"/>
              <a:t>15/11/2019</a:t>
            </a:fld>
            <a:endParaRPr lang="en-GB"/>
          </a:p>
        </p:txBody>
      </p:sp>
    </p:spTree>
    <p:extLst>
      <p:ext uri="{BB962C8B-B14F-4D97-AF65-F5344CB8AC3E}">
        <p14:creationId xmlns:p14="http://schemas.microsoft.com/office/powerpoint/2010/main" val="34811305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574019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1661054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237014918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35169943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6EF4CEC-268F-4968-BC81-06882B67752E}" type="datetimeFigureOut">
              <a:rPr lang="en-GB" smtClean="0"/>
              <a:t>15/11/2019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36739029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15/11/2019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95608884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6EF4CEC-268F-4968-BC81-06882B67752E}" type="datetimeFigureOut">
              <a:rPr lang="en-GB" smtClean="0"/>
              <a:t>15/11/2019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F4E2ADB-D481-4ED8-9544-5AE4BF5F8F06}" type="slidenum">
              <a:rPr lang="en-GB" smtClean="0"/>
              <a:t>‹#›</a:t>
            </a:fld>
            <a:endParaRPr lang="en-GB"/>
          </a:p>
        </p:txBody>
      </p:sp>
    </p:spTree>
    <p:extLst>
      <p:ext uri="{BB962C8B-B14F-4D97-AF65-F5344CB8AC3E}">
        <p14:creationId xmlns:p14="http://schemas.microsoft.com/office/powerpoint/2010/main" val="145303876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7814"/>
            <a:ext cx="10972800" cy="1139825"/>
          </a:xfrm>
        </p:spPr>
        <p:txBody>
          <a:bodyPr/>
          <a:lstStyle/>
          <a:p>
            <a:r>
              <a:rPr lang="en-US" smtClean="0"/>
              <a:t>Click to edit Master title style</a:t>
            </a:r>
            <a:endParaRPr lang="en-US"/>
          </a:p>
        </p:txBody>
      </p:sp>
      <p:sp>
        <p:nvSpPr>
          <p:cNvPr id="3" name="Text Placeholder 2"/>
          <p:cNvSpPr>
            <a:spLocks noGrp="1"/>
          </p:cNvSpPr>
          <p:nvPr>
            <p:ph type="body" sz="half" idx="1"/>
          </p:nvPr>
        </p:nvSpPr>
        <p:spPr>
          <a:xfrm>
            <a:off x="609600" y="1600201"/>
            <a:ext cx="53848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97600" y="1600201"/>
            <a:ext cx="5384800" cy="453072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C9111BC2-68F4-4DD9-A489-F918BFF412BB}" type="slidenum">
              <a:rPr lang="en-GB" altLang="en-US"/>
              <a:pPr>
                <a:defRPr/>
              </a:pPr>
              <a:t>‹#›</a:t>
            </a:fld>
            <a:endParaRPr lang="en-GB" altLang="en-US"/>
          </a:p>
        </p:txBody>
      </p:sp>
    </p:spTree>
    <p:extLst>
      <p:ext uri="{BB962C8B-B14F-4D97-AF65-F5344CB8AC3E}">
        <p14:creationId xmlns:p14="http://schemas.microsoft.com/office/powerpoint/2010/main" val="244234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D6EF4CEC-268F-4968-BC81-06882B67752E}" type="datetimeFigureOut">
              <a:rPr lang="en-GB" smtClean="0"/>
              <a:t>15/11/2019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9F4E2ADB-D481-4ED8-9544-5AE4BF5F8F06}" type="slidenum">
              <a:rPr lang="en-GB" smtClean="0"/>
              <a:t>‹#›</a:t>
            </a:fld>
            <a:endParaRPr lang="en-GB"/>
          </a:p>
        </p:txBody>
      </p:sp>
    </p:spTree>
    <p:extLst>
      <p:ext uri="{BB962C8B-B14F-4D97-AF65-F5344CB8AC3E}">
        <p14:creationId xmlns:p14="http://schemas.microsoft.com/office/powerpoint/2010/main" val="332616921"/>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gif"/><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hyperlink" Target="https://d1qvp5bygkarui.cloudfront.net/uploads/2018/06/School-Group-Helpful-Information.pdf" TargetMode="External"/><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image" Target="../media/image14.jpeg"/></Relationships>
</file>

<file path=ppt/slides/_rels/slide22.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2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7.xml"/></Relationships>
</file>

<file path=ppt/slides/_rels/slide26.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7.xml.rels><?xml version="1.0" encoding="UTF-8" standalone="yes"?>
<Relationships xmlns="http://schemas.openxmlformats.org/package/2006/relationships"><Relationship Id="rId2" Type="http://schemas.openxmlformats.org/officeDocument/2006/relationships/hyperlink" Target="http://learning.gov.wales/docs/learningwales/publications/140828-foundation-phase-outdoor-learning-handbook-e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cy-GB" dirty="0"/>
              <a:t>Dysgu yn yr 21ain </a:t>
            </a:r>
            <a:r>
              <a:rPr lang="cy-GB" dirty="0" smtClean="0"/>
              <a:t>Ganrif</a:t>
            </a:r>
            <a:r>
              <a:rPr lang="cy-GB" b="1" dirty="0" smtClean="0"/>
              <a:t/>
            </a:r>
            <a:br>
              <a:rPr lang="cy-GB" b="1" dirty="0" smtClean="0"/>
            </a:br>
            <a:r>
              <a:rPr lang="en-GB" dirty="0" smtClean="0"/>
              <a:t>21</a:t>
            </a:r>
            <a:r>
              <a:rPr lang="en-GB" baseline="30000" dirty="0" smtClean="0"/>
              <a:t>st</a:t>
            </a:r>
            <a:r>
              <a:rPr lang="en-GB" dirty="0" smtClean="0"/>
              <a:t> Century Learning</a:t>
            </a:r>
            <a:br>
              <a:rPr lang="en-GB" dirty="0" smtClean="0"/>
            </a:br>
            <a:r>
              <a:rPr lang="en-GB" dirty="0" smtClean="0"/>
              <a:t> </a:t>
            </a:r>
            <a:endParaRPr lang="en-GB" dirty="0"/>
          </a:p>
        </p:txBody>
      </p:sp>
      <p:sp>
        <p:nvSpPr>
          <p:cNvPr id="3" name="Subtitle 2"/>
          <p:cNvSpPr>
            <a:spLocks noGrp="1"/>
          </p:cNvSpPr>
          <p:nvPr>
            <p:ph type="subTitle" idx="1"/>
          </p:nvPr>
        </p:nvSpPr>
        <p:spPr/>
        <p:txBody>
          <a:bodyPr>
            <a:normAutofit/>
          </a:bodyPr>
          <a:lstStyle/>
          <a:p>
            <a:r>
              <a:rPr lang="en-GB" sz="2400" b="1" dirty="0" smtClean="0"/>
              <a:t>ECES4002/C</a:t>
            </a:r>
          </a:p>
          <a:p>
            <a:r>
              <a:rPr lang="en-GB" sz="2400" b="1" dirty="0" err="1" smtClean="0"/>
              <a:t>Darlith</a:t>
            </a:r>
            <a:r>
              <a:rPr lang="en-GB" sz="2400" b="1" dirty="0" smtClean="0"/>
              <a:t> </a:t>
            </a:r>
            <a:r>
              <a:rPr lang="en-GB" sz="2400" b="1" dirty="0" smtClean="0"/>
              <a:t>7 </a:t>
            </a:r>
            <a:r>
              <a:rPr lang="en-GB" sz="2400" b="1" dirty="0" smtClean="0"/>
              <a:t>/ Lecture </a:t>
            </a:r>
            <a:r>
              <a:rPr lang="en-GB" sz="2400" b="1" dirty="0" smtClean="0"/>
              <a:t>7</a:t>
            </a:r>
            <a:endParaRPr lang="en-GB" sz="2400" dirty="0"/>
          </a:p>
        </p:txBody>
      </p:sp>
      <p:pic>
        <p:nvPicPr>
          <p:cNvPr id="4" name="Picture 3"/>
          <p:cNvPicPr/>
          <p:nvPr/>
        </p:nvPicPr>
        <p:blipFill rotWithShape="1">
          <a:blip r:embed="rId2"/>
          <a:srcRect l="13893" t="36298" r="49147" b="24313"/>
          <a:stretch/>
        </p:blipFill>
        <p:spPr bwMode="auto">
          <a:xfrm rot="20429937">
            <a:off x="1108365" y="3657600"/>
            <a:ext cx="3142210" cy="2660073"/>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6466787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Deilliannau</a:t>
            </a:r>
            <a:r>
              <a:rPr lang="en-GB" dirty="0" smtClean="0"/>
              <a:t> </a:t>
            </a:r>
            <a:r>
              <a:rPr lang="en-GB" dirty="0" err="1" smtClean="0"/>
              <a:t>Dysgu</a:t>
            </a:r>
            <a:r>
              <a:rPr lang="en-GB" dirty="0" smtClean="0"/>
              <a:t/>
            </a:r>
            <a:br>
              <a:rPr lang="en-GB" dirty="0" smtClean="0"/>
            </a:br>
            <a:r>
              <a:rPr lang="en-GB" dirty="0" smtClean="0"/>
              <a:t>Learning Outcomes</a:t>
            </a:r>
            <a:br>
              <a:rPr lang="en-GB" dirty="0" smtClean="0"/>
            </a:br>
            <a:endParaRPr lang="en-GB" dirty="0"/>
          </a:p>
        </p:txBody>
      </p:sp>
      <p:sp>
        <p:nvSpPr>
          <p:cNvPr id="3" name="Content Placeholder 2"/>
          <p:cNvSpPr>
            <a:spLocks noGrp="1"/>
          </p:cNvSpPr>
          <p:nvPr>
            <p:ph sz="half" idx="1"/>
          </p:nvPr>
        </p:nvSpPr>
        <p:spPr/>
        <p:txBody>
          <a:bodyPr>
            <a:normAutofit/>
          </a:bodyPr>
          <a:lstStyle/>
          <a:p>
            <a:pPr lvl="0"/>
            <a:r>
              <a:rPr lang="cy-GB" sz="2400" dirty="0" smtClean="0"/>
              <a:t>Dangos </a:t>
            </a:r>
            <a:r>
              <a:rPr lang="cy-GB" sz="2400" dirty="0"/>
              <a:t>gwybodaeth o ystod o ddamcaniaethau dysgu a deall sut maent yn dylanwadu ar arfer cyfredol ym maes addysg.</a:t>
            </a:r>
            <a:endParaRPr lang="en-GB" sz="2400" dirty="0"/>
          </a:p>
          <a:p>
            <a:pPr marL="0" lvl="0" indent="0">
              <a:buNone/>
            </a:pPr>
            <a:endParaRPr lang="en-GB" dirty="0"/>
          </a:p>
          <a:p>
            <a:endParaRPr lang="en-GB" dirty="0"/>
          </a:p>
        </p:txBody>
      </p:sp>
      <p:sp>
        <p:nvSpPr>
          <p:cNvPr id="4" name="Content Placeholder 3"/>
          <p:cNvSpPr>
            <a:spLocks noGrp="1"/>
          </p:cNvSpPr>
          <p:nvPr>
            <p:ph sz="half" idx="2"/>
          </p:nvPr>
        </p:nvSpPr>
        <p:spPr/>
        <p:txBody>
          <a:bodyPr>
            <a:normAutofit/>
          </a:bodyPr>
          <a:lstStyle/>
          <a:p>
            <a:pPr lvl="0"/>
            <a:r>
              <a:rPr lang="en-GB" sz="2400" i="1" dirty="0" smtClean="0"/>
              <a:t>Demonstrate </a:t>
            </a:r>
            <a:r>
              <a:rPr lang="en-GB" sz="2400" i="1" dirty="0"/>
              <a:t>knowledge of a range of learning theories and understand how they influence current education practice.</a:t>
            </a:r>
          </a:p>
          <a:p>
            <a:pPr marL="0" lvl="0" indent="0">
              <a:buNone/>
            </a:pPr>
            <a:endParaRPr lang="en-GB" sz="2400" dirty="0"/>
          </a:p>
          <a:p>
            <a:endParaRPr lang="en-GB" dirty="0"/>
          </a:p>
        </p:txBody>
      </p:sp>
    </p:spTree>
    <p:extLst>
      <p:ext uri="{BB962C8B-B14F-4D97-AF65-F5344CB8AC3E}">
        <p14:creationId xmlns:p14="http://schemas.microsoft.com/office/powerpoint/2010/main" val="20464306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r>
              <a:rPr lang="en-GB" dirty="0"/>
              <a:t/>
            </a:r>
            <a:br>
              <a:rPr lang="en-GB" dirty="0"/>
            </a:br>
            <a:r>
              <a:rPr lang="en-GB" dirty="0"/>
              <a:t>Learning Outcomes</a:t>
            </a:r>
          </a:p>
        </p:txBody>
      </p:sp>
      <p:sp>
        <p:nvSpPr>
          <p:cNvPr id="3" name="Content Placeholder 2"/>
          <p:cNvSpPr>
            <a:spLocks noGrp="1"/>
          </p:cNvSpPr>
          <p:nvPr>
            <p:ph sz="half" idx="1"/>
          </p:nvPr>
        </p:nvSpPr>
        <p:spPr/>
        <p:txBody>
          <a:bodyPr>
            <a:normAutofit lnSpcReduction="10000"/>
          </a:bodyPr>
          <a:lstStyle/>
          <a:p>
            <a:r>
              <a:rPr lang="cy-GB" sz="2400" dirty="0"/>
              <a:t>Deall </a:t>
            </a:r>
            <a:r>
              <a:rPr lang="cy-GB" sz="2400" dirty="0" smtClean="0"/>
              <a:t>sut </a:t>
            </a:r>
            <a:r>
              <a:rPr lang="cy-GB" sz="2400" dirty="0"/>
              <a:t>gall yr awyr agored a chyfleoedd dysgu y tu allan i’r ysgol hwyluso datblygu a gwella gwybodaeth a sgiliau fel rhan o’r cwricwlwm a gynlluniwyd a gweithdrefnau </a:t>
            </a:r>
            <a:r>
              <a:rPr lang="cy-GB" sz="2400" dirty="0" smtClean="0"/>
              <a:t>asesu </a:t>
            </a:r>
            <a:endParaRPr lang="en-GB" sz="2400" dirty="0"/>
          </a:p>
          <a:p>
            <a:endParaRPr lang="en-GB" dirty="0"/>
          </a:p>
        </p:txBody>
      </p:sp>
      <p:sp>
        <p:nvSpPr>
          <p:cNvPr id="4" name="Content Placeholder 3"/>
          <p:cNvSpPr>
            <a:spLocks noGrp="1"/>
          </p:cNvSpPr>
          <p:nvPr>
            <p:ph sz="half" idx="2"/>
          </p:nvPr>
        </p:nvSpPr>
        <p:spPr/>
        <p:txBody>
          <a:bodyPr>
            <a:normAutofit lnSpcReduction="10000"/>
          </a:bodyPr>
          <a:lstStyle/>
          <a:p>
            <a:r>
              <a:rPr lang="en-GB" sz="2400" i="1" dirty="0"/>
              <a:t>Understand how the outdoors and out of school learning opportunities can facilitate the development and enhancement of knowledge and skills as part of planned curriculum and assessment procedures</a:t>
            </a:r>
          </a:p>
        </p:txBody>
      </p:sp>
    </p:spTree>
    <p:extLst>
      <p:ext uri="{BB962C8B-B14F-4D97-AF65-F5344CB8AC3E}">
        <p14:creationId xmlns:p14="http://schemas.microsoft.com/office/powerpoint/2010/main" val="27301417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r>
              <a:rPr lang="en-GB" dirty="0"/>
              <a:t/>
            </a:r>
            <a:br>
              <a:rPr lang="en-GB" dirty="0"/>
            </a:br>
            <a:r>
              <a:rPr lang="en-GB" dirty="0"/>
              <a:t>Learning Outcomes</a:t>
            </a:r>
          </a:p>
        </p:txBody>
      </p:sp>
      <p:sp>
        <p:nvSpPr>
          <p:cNvPr id="3" name="Content Placeholder 2"/>
          <p:cNvSpPr>
            <a:spLocks noGrp="1"/>
          </p:cNvSpPr>
          <p:nvPr>
            <p:ph sz="half" idx="1"/>
          </p:nvPr>
        </p:nvSpPr>
        <p:spPr/>
        <p:txBody>
          <a:bodyPr/>
          <a:lstStyle/>
          <a:p>
            <a:r>
              <a:rPr lang="cy-GB" sz="2400" dirty="0"/>
              <a:t>Trafod a gwerthuso cyd-destunau dysgu. </a:t>
            </a:r>
            <a:endParaRPr lang="en-GB" sz="2400" dirty="0"/>
          </a:p>
          <a:p>
            <a:endParaRPr lang="en-GB" dirty="0"/>
          </a:p>
        </p:txBody>
      </p:sp>
      <p:sp>
        <p:nvSpPr>
          <p:cNvPr id="4" name="Content Placeholder 3"/>
          <p:cNvSpPr>
            <a:spLocks noGrp="1"/>
          </p:cNvSpPr>
          <p:nvPr>
            <p:ph sz="half" idx="2"/>
          </p:nvPr>
        </p:nvSpPr>
        <p:spPr/>
        <p:txBody>
          <a:bodyPr>
            <a:normAutofit/>
          </a:bodyPr>
          <a:lstStyle/>
          <a:p>
            <a:r>
              <a:rPr lang="en-GB" sz="2400" i="1" dirty="0"/>
              <a:t>Discuss and evaluate learning contexts</a:t>
            </a:r>
          </a:p>
        </p:txBody>
      </p:sp>
    </p:spTree>
    <p:extLst>
      <p:ext uri="{BB962C8B-B14F-4D97-AF65-F5344CB8AC3E}">
        <p14:creationId xmlns:p14="http://schemas.microsoft.com/office/powerpoint/2010/main" val="2589640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Deilliannau</a:t>
            </a:r>
            <a:r>
              <a:rPr lang="en-GB" dirty="0"/>
              <a:t> </a:t>
            </a:r>
            <a:r>
              <a:rPr lang="en-GB" dirty="0" err="1"/>
              <a:t>Dysgu</a:t>
            </a:r>
            <a:r>
              <a:rPr lang="en-GB" dirty="0"/>
              <a:t/>
            </a:r>
            <a:br>
              <a:rPr lang="en-GB" dirty="0"/>
            </a:br>
            <a:r>
              <a:rPr lang="en-GB" dirty="0"/>
              <a:t>Learning Outcomes</a:t>
            </a:r>
          </a:p>
        </p:txBody>
      </p:sp>
      <p:sp>
        <p:nvSpPr>
          <p:cNvPr id="3" name="Content Placeholder 2"/>
          <p:cNvSpPr>
            <a:spLocks noGrp="1"/>
          </p:cNvSpPr>
          <p:nvPr>
            <p:ph sz="half" idx="1"/>
          </p:nvPr>
        </p:nvSpPr>
        <p:spPr/>
        <p:txBody>
          <a:bodyPr>
            <a:normAutofit/>
          </a:bodyPr>
          <a:lstStyle/>
          <a:p>
            <a:r>
              <a:rPr lang="cy-GB" sz="2400" dirty="0"/>
              <a:t>Trefnu eu gwybodaeth a’r hyn y maent wedi’i ddysgu drwy ddefnyddio amrywiaeth o ffynonellau gwybodaeth, gan gynnwys </a:t>
            </a:r>
            <a:r>
              <a:rPr lang="cy-GB" sz="2400" dirty="0" err="1"/>
              <a:t>TGCh</a:t>
            </a:r>
            <a:r>
              <a:rPr lang="cy-GB" sz="2400" dirty="0"/>
              <a:t>, a chyflwyno’u gwaith ar y lefel briodol</a:t>
            </a:r>
            <a:endParaRPr lang="en-GB" sz="2400" dirty="0"/>
          </a:p>
        </p:txBody>
      </p:sp>
      <p:sp>
        <p:nvSpPr>
          <p:cNvPr id="4" name="Content Placeholder 3"/>
          <p:cNvSpPr>
            <a:spLocks noGrp="1"/>
          </p:cNvSpPr>
          <p:nvPr>
            <p:ph sz="half" idx="2"/>
          </p:nvPr>
        </p:nvSpPr>
        <p:spPr/>
        <p:txBody>
          <a:bodyPr/>
          <a:lstStyle/>
          <a:p>
            <a:r>
              <a:rPr lang="en-GB" sz="2400" i="1" dirty="0"/>
              <a:t>Organise their knowledge and learning through the use of a range of information sources including ICT and present their work at the appropriate level.</a:t>
            </a:r>
          </a:p>
          <a:p>
            <a:endParaRPr lang="en-GB" dirty="0"/>
          </a:p>
        </p:txBody>
      </p:sp>
    </p:spTree>
    <p:extLst>
      <p:ext uri="{BB962C8B-B14F-4D97-AF65-F5344CB8AC3E}">
        <p14:creationId xmlns:p14="http://schemas.microsoft.com/office/powerpoint/2010/main" val="23074845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91544" y="134888"/>
            <a:ext cx="1768624" cy="1143000"/>
          </a:xfrm>
        </p:spPr>
        <p:txBody>
          <a:bodyPr>
            <a:normAutofit fontScale="90000"/>
          </a:bodyPr>
          <a:lstStyle/>
          <a:p>
            <a:pPr algn="r"/>
            <a:r>
              <a:rPr lang="en-GB" dirty="0" err="1" smtClean="0"/>
              <a:t>Nôd</a:t>
            </a:r>
            <a:r>
              <a:rPr lang="en-GB" dirty="0" smtClean="0"/>
              <a:t/>
            </a:r>
            <a:br>
              <a:rPr lang="en-GB" dirty="0" smtClean="0"/>
            </a:br>
            <a:r>
              <a:rPr lang="en-GB" dirty="0" smtClean="0"/>
              <a:t>Aims</a:t>
            </a:r>
            <a:endParaRPr lang="en-US" dirty="0"/>
          </a:p>
        </p:txBody>
      </p:sp>
      <p:sp>
        <p:nvSpPr>
          <p:cNvPr id="3" name="Content Placeholder 2"/>
          <p:cNvSpPr>
            <a:spLocks noGrp="1"/>
          </p:cNvSpPr>
          <p:nvPr>
            <p:ph sz="half" idx="1"/>
          </p:nvPr>
        </p:nvSpPr>
        <p:spPr/>
        <p:txBody>
          <a:bodyPr>
            <a:noAutofit/>
          </a:bodyPr>
          <a:lstStyle/>
          <a:p>
            <a:r>
              <a:rPr lang="en-US" sz="2400" dirty="0" err="1" smtClean="0"/>
              <a:t>Paratoi</a:t>
            </a:r>
            <a:r>
              <a:rPr lang="en-US" sz="2400" dirty="0" smtClean="0"/>
              <a:t> </a:t>
            </a:r>
            <a:r>
              <a:rPr lang="en-US" sz="2400" dirty="0" err="1" smtClean="0"/>
              <a:t>ar</a:t>
            </a:r>
            <a:r>
              <a:rPr lang="en-US" sz="2400" dirty="0" smtClean="0"/>
              <a:t> </a:t>
            </a:r>
            <a:r>
              <a:rPr lang="en-US" sz="2400" dirty="0" err="1" smtClean="0"/>
              <a:t>gyfer</a:t>
            </a:r>
            <a:r>
              <a:rPr lang="en-US" sz="2400" dirty="0" smtClean="0"/>
              <a:t> </a:t>
            </a:r>
            <a:r>
              <a:rPr lang="en-US" sz="2400" dirty="0" err="1" smtClean="0"/>
              <a:t>ymweliad</a:t>
            </a:r>
            <a:r>
              <a:rPr lang="en-US" sz="2400" dirty="0" smtClean="0"/>
              <a:t> </a:t>
            </a:r>
            <a:r>
              <a:rPr lang="en-US" sz="2400" dirty="0" err="1" smtClean="0"/>
              <a:t>tu</a:t>
            </a:r>
            <a:r>
              <a:rPr lang="en-US" sz="2400" dirty="0" smtClean="0"/>
              <a:t> </a:t>
            </a:r>
            <a:r>
              <a:rPr lang="en-US" sz="2400" dirty="0" err="1" smtClean="0"/>
              <a:t>allan</a:t>
            </a:r>
            <a:endParaRPr lang="en-US" sz="2400" dirty="0" smtClean="0"/>
          </a:p>
          <a:p>
            <a:r>
              <a:rPr lang="en-US" sz="2400" dirty="0" err="1" smtClean="0"/>
              <a:t>Cynllunio</a:t>
            </a:r>
            <a:r>
              <a:rPr lang="en-US" sz="2400" dirty="0" smtClean="0"/>
              <a:t> </a:t>
            </a:r>
            <a:r>
              <a:rPr lang="en-US" sz="2400" dirty="0" err="1" smtClean="0"/>
              <a:t>cyfleoedd</a:t>
            </a:r>
            <a:r>
              <a:rPr lang="en-US" sz="2400" dirty="0" smtClean="0"/>
              <a:t> </a:t>
            </a:r>
            <a:r>
              <a:rPr lang="en-US" sz="2400" dirty="0" err="1" smtClean="0"/>
              <a:t>dysgu</a:t>
            </a:r>
            <a:r>
              <a:rPr lang="en-US" sz="2400" dirty="0" smtClean="0"/>
              <a:t> ac </a:t>
            </a:r>
            <a:r>
              <a:rPr lang="en-US" sz="2400" dirty="0" err="1" smtClean="0"/>
              <a:t>addysgu</a:t>
            </a:r>
            <a:endParaRPr lang="en-US" sz="2400" dirty="0" smtClean="0"/>
          </a:p>
          <a:p>
            <a:r>
              <a:rPr lang="en-US" sz="2400" dirty="0" err="1" smtClean="0"/>
              <a:t>Cynllunio</a:t>
            </a:r>
            <a:r>
              <a:rPr lang="en-US" sz="2400" dirty="0" smtClean="0"/>
              <a:t> </a:t>
            </a:r>
            <a:r>
              <a:rPr lang="en-US" sz="2400" dirty="0" err="1" smtClean="0"/>
              <a:t>gweithgareddau</a:t>
            </a:r>
            <a:r>
              <a:rPr lang="en-US" sz="2400" dirty="0" smtClean="0"/>
              <a:t> </a:t>
            </a:r>
            <a:r>
              <a:rPr lang="en-US" sz="2400" dirty="0" err="1" smtClean="0"/>
              <a:t>sy’n</a:t>
            </a:r>
            <a:r>
              <a:rPr lang="en-US" sz="2400" dirty="0" smtClean="0"/>
              <a:t> </a:t>
            </a:r>
            <a:r>
              <a:rPr lang="en-US" sz="2400" dirty="0" err="1" smtClean="0"/>
              <a:t>atgyfnerthu’r</a:t>
            </a:r>
            <a:r>
              <a:rPr lang="en-US" sz="2400" dirty="0" smtClean="0"/>
              <a:t> </a:t>
            </a:r>
            <a:r>
              <a:rPr lang="en-US" sz="2400" dirty="0" err="1" smtClean="0"/>
              <a:t>dysgu</a:t>
            </a:r>
            <a:endParaRPr lang="en-US" sz="2400" dirty="0" smtClean="0"/>
          </a:p>
          <a:p>
            <a:r>
              <a:rPr lang="en-US" sz="2400" dirty="0" err="1" smtClean="0"/>
              <a:t>Asesiad</a:t>
            </a:r>
            <a:r>
              <a:rPr lang="en-US" sz="2400" dirty="0" smtClean="0"/>
              <a:t> </a:t>
            </a:r>
            <a:r>
              <a:rPr lang="en-US" sz="2400" dirty="0" err="1" smtClean="0"/>
              <a:t>risg</a:t>
            </a:r>
            <a:endParaRPr lang="en-US" sz="2400" dirty="0"/>
          </a:p>
          <a:p>
            <a:r>
              <a:rPr lang="en-US" sz="2400" dirty="0" smtClean="0">
                <a:solidFill>
                  <a:srgbClr val="7030A0"/>
                </a:solidFill>
              </a:rPr>
              <a:t>A </a:t>
            </a:r>
            <a:r>
              <a:rPr lang="en-US" sz="2400" dirty="0" err="1" smtClean="0">
                <a:solidFill>
                  <a:srgbClr val="7030A0"/>
                </a:solidFill>
              </a:rPr>
              <a:t>oes</a:t>
            </a:r>
            <a:r>
              <a:rPr lang="en-US" sz="2400" dirty="0" smtClean="0">
                <a:solidFill>
                  <a:srgbClr val="7030A0"/>
                </a:solidFill>
              </a:rPr>
              <a:t> </a:t>
            </a:r>
            <a:r>
              <a:rPr lang="en-US" sz="2400" dirty="0" err="1" smtClean="0">
                <a:solidFill>
                  <a:srgbClr val="7030A0"/>
                </a:solidFill>
              </a:rPr>
              <a:t>gan</a:t>
            </a:r>
            <a:r>
              <a:rPr lang="en-US" sz="2400" dirty="0" smtClean="0">
                <a:solidFill>
                  <a:srgbClr val="7030A0"/>
                </a:solidFill>
              </a:rPr>
              <a:t> </a:t>
            </a:r>
            <a:r>
              <a:rPr lang="en-US" sz="2400" dirty="0" err="1" smtClean="0">
                <a:solidFill>
                  <a:srgbClr val="7030A0"/>
                </a:solidFill>
              </a:rPr>
              <a:t>unrhyw</a:t>
            </a:r>
            <a:r>
              <a:rPr lang="en-US" sz="2400" dirty="0" smtClean="0">
                <a:solidFill>
                  <a:srgbClr val="7030A0"/>
                </a:solidFill>
              </a:rPr>
              <a:t> un </a:t>
            </a:r>
            <a:r>
              <a:rPr lang="en-US" sz="2400" dirty="0" err="1" smtClean="0">
                <a:solidFill>
                  <a:srgbClr val="7030A0"/>
                </a:solidFill>
              </a:rPr>
              <a:t>yn</a:t>
            </a:r>
            <a:r>
              <a:rPr lang="en-US" sz="2400" dirty="0" smtClean="0">
                <a:solidFill>
                  <a:srgbClr val="7030A0"/>
                </a:solidFill>
              </a:rPr>
              <a:t> y </a:t>
            </a:r>
            <a:r>
              <a:rPr lang="en-US" sz="2400" dirty="0" err="1" smtClean="0">
                <a:solidFill>
                  <a:srgbClr val="7030A0"/>
                </a:solidFill>
              </a:rPr>
              <a:t>grwp</a:t>
            </a:r>
            <a:r>
              <a:rPr lang="en-US" sz="2400" dirty="0" smtClean="0">
                <a:solidFill>
                  <a:srgbClr val="7030A0"/>
                </a:solidFill>
              </a:rPr>
              <a:t> </a:t>
            </a:r>
            <a:r>
              <a:rPr lang="en-US" sz="2400" dirty="0" err="1" smtClean="0">
                <a:solidFill>
                  <a:srgbClr val="7030A0"/>
                </a:solidFill>
              </a:rPr>
              <a:t>brofiad</a:t>
            </a:r>
            <a:r>
              <a:rPr lang="en-US" sz="2400" dirty="0" smtClean="0">
                <a:solidFill>
                  <a:srgbClr val="7030A0"/>
                </a:solidFill>
              </a:rPr>
              <a:t> o </a:t>
            </a:r>
            <a:r>
              <a:rPr lang="en-US" sz="2400" dirty="0" err="1" smtClean="0">
                <a:solidFill>
                  <a:srgbClr val="7030A0"/>
                </a:solidFill>
              </a:rPr>
              <a:t>hyn</a:t>
            </a:r>
            <a:r>
              <a:rPr lang="en-US" sz="2400" dirty="0" smtClean="0">
                <a:solidFill>
                  <a:srgbClr val="7030A0"/>
                </a:solidFill>
              </a:rPr>
              <a:t>?</a:t>
            </a:r>
            <a:endParaRPr lang="en-US" sz="2400" dirty="0">
              <a:solidFill>
                <a:srgbClr val="7030A0"/>
              </a:solidFill>
            </a:endParaRPr>
          </a:p>
        </p:txBody>
      </p:sp>
      <p:sp>
        <p:nvSpPr>
          <p:cNvPr id="4" name="Content Placeholder 3"/>
          <p:cNvSpPr>
            <a:spLocks noGrp="1"/>
          </p:cNvSpPr>
          <p:nvPr>
            <p:ph sz="half" idx="2"/>
          </p:nvPr>
        </p:nvSpPr>
        <p:spPr>
          <a:xfrm>
            <a:off x="5674822" y="2266604"/>
            <a:ext cx="3949570" cy="4258740"/>
          </a:xfrm>
        </p:spPr>
        <p:txBody>
          <a:bodyPr>
            <a:noAutofit/>
          </a:bodyPr>
          <a:lstStyle/>
          <a:p>
            <a:r>
              <a:rPr lang="en-GB" sz="2400" i="1" dirty="0"/>
              <a:t>Preparation for outdoor visits</a:t>
            </a:r>
            <a:endParaRPr lang="en-US" sz="2400" i="1" dirty="0"/>
          </a:p>
          <a:p>
            <a:r>
              <a:rPr lang="en-GB" sz="2400" i="1" dirty="0"/>
              <a:t>Planning teaching and learning </a:t>
            </a:r>
            <a:r>
              <a:rPr lang="en-GB" sz="2400" i="1" dirty="0" smtClean="0"/>
              <a:t>opportunities</a:t>
            </a:r>
          </a:p>
          <a:p>
            <a:r>
              <a:rPr lang="en-GB" sz="2400" i="1" dirty="0" smtClean="0"/>
              <a:t>Planning follow-up </a:t>
            </a:r>
            <a:r>
              <a:rPr lang="en-GB" sz="2400" i="1" dirty="0"/>
              <a:t>activities</a:t>
            </a:r>
            <a:endParaRPr lang="en-US" sz="2400" i="1" dirty="0"/>
          </a:p>
          <a:p>
            <a:r>
              <a:rPr lang="en-GB" sz="2400" i="1" dirty="0"/>
              <a:t>Risk </a:t>
            </a:r>
            <a:r>
              <a:rPr lang="en-GB" sz="2400" i="1" dirty="0" smtClean="0"/>
              <a:t>assessments</a:t>
            </a:r>
            <a:endParaRPr lang="en-GB" sz="2400" i="1" dirty="0"/>
          </a:p>
          <a:p>
            <a:r>
              <a:rPr lang="en-GB" sz="2400" i="1" dirty="0" smtClean="0">
                <a:solidFill>
                  <a:srgbClr val="7030A0"/>
                </a:solidFill>
              </a:rPr>
              <a:t>Any experience in the group?</a:t>
            </a:r>
            <a:endParaRPr lang="en-US" sz="2400" i="1" dirty="0">
              <a:solidFill>
                <a:srgbClr val="7030A0"/>
              </a:solidFill>
            </a:endParaRPr>
          </a:p>
        </p:txBody>
      </p:sp>
      <p:pic>
        <p:nvPicPr>
          <p:cNvPr id="1026" name="Picture 2" descr="C:\Users\s.ainsworth\AppData\Local\Microsoft\Windows\Temporary Internet Files\Content.IE5\BMIHAV5B\low_aim_icon[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583832" y="0"/>
            <a:ext cx="2984376" cy="14127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6933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Content Placeholder 1"/>
          <p:cNvSpPr>
            <a:spLocks noGrp="1"/>
          </p:cNvSpPr>
          <p:nvPr>
            <p:ph idx="1"/>
          </p:nvPr>
        </p:nvSpPr>
        <p:spPr>
          <a:xfrm>
            <a:off x="2395538" y="1484313"/>
            <a:ext cx="7408862" cy="4641850"/>
          </a:xfrm>
        </p:spPr>
        <p:txBody>
          <a:bodyPr>
            <a:normAutofit/>
          </a:bodyPr>
          <a:lstStyle/>
          <a:p>
            <a:r>
              <a:rPr lang="en-GB" altLang="en-US" sz="4000" dirty="0"/>
              <a:t>The environment itself does not teach but can be an enabling structure within which educators’ aims and intentions are realised</a:t>
            </a:r>
          </a:p>
          <a:p>
            <a:pPr marL="0" indent="0" algn="r">
              <a:buNone/>
            </a:pPr>
            <a:r>
              <a:rPr lang="en-GB" altLang="en-US" sz="2800" i="1" dirty="0"/>
              <a:t>Wood and </a:t>
            </a:r>
            <a:r>
              <a:rPr lang="en-GB" altLang="en-US" sz="2800" i="1" dirty="0" err="1"/>
              <a:t>Attfield</a:t>
            </a:r>
            <a:r>
              <a:rPr lang="en-GB" altLang="en-US" sz="2800" i="1" dirty="0"/>
              <a:t>, 1996: 157</a:t>
            </a:r>
          </a:p>
        </p:txBody>
      </p:sp>
    </p:spTree>
    <p:extLst>
      <p:ext uri="{BB962C8B-B14F-4D97-AF65-F5344CB8AC3E}">
        <p14:creationId xmlns:p14="http://schemas.microsoft.com/office/powerpoint/2010/main" val="1876793944"/>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7" name="Rectangle 3"/>
          <p:cNvSpPr>
            <a:spLocks noGrp="1"/>
          </p:cNvSpPr>
          <p:nvPr>
            <p:ph idx="1"/>
          </p:nvPr>
        </p:nvSpPr>
        <p:spPr>
          <a:xfrm>
            <a:off x="1930605" y="548680"/>
            <a:ext cx="7620000" cy="4800600"/>
          </a:xfrm>
        </p:spPr>
        <p:txBody>
          <a:bodyPr/>
          <a:lstStyle/>
          <a:p>
            <a:pPr algn="ctr">
              <a:buFont typeface="Wingdings" pitchFamily="2" charset="2"/>
              <a:buNone/>
            </a:pPr>
            <a:r>
              <a:rPr lang="en-GB" b="1" dirty="0" smtClean="0"/>
              <a:t>  </a:t>
            </a:r>
            <a:r>
              <a:rPr lang="en-GB" sz="3200" b="1" dirty="0"/>
              <a:t>‘The best classroom and the richest cupboard is roofed only by the sky.</a:t>
            </a:r>
            <a:r>
              <a:rPr lang="en-GB" sz="3200" dirty="0"/>
              <a:t>’</a:t>
            </a:r>
          </a:p>
          <a:p>
            <a:pPr algn="ctr">
              <a:buNone/>
            </a:pPr>
            <a:r>
              <a:rPr lang="en-GB" sz="3200" dirty="0"/>
              <a:t>McMillan</a:t>
            </a:r>
            <a:r>
              <a:rPr lang="en-GB" sz="3200" i="1" dirty="0"/>
              <a:t> </a:t>
            </a:r>
            <a:r>
              <a:rPr lang="en-GB" sz="3200" dirty="0"/>
              <a:t>(1925)</a:t>
            </a:r>
            <a:r>
              <a:rPr lang="en-GB" sz="3200" i="1" dirty="0"/>
              <a:t> cited in </a:t>
            </a:r>
            <a:r>
              <a:rPr lang="en-US" sz="3200" dirty="0" err="1"/>
              <a:t>Giardello</a:t>
            </a:r>
            <a:r>
              <a:rPr lang="en-US" sz="3200" dirty="0"/>
              <a:t> (2013)</a:t>
            </a:r>
            <a:endParaRPr lang="en-GB" sz="3200" b="1" dirty="0"/>
          </a:p>
          <a:p>
            <a:pPr algn="ctr">
              <a:buFontTx/>
              <a:buChar char="o"/>
            </a:pPr>
            <a:endParaRPr lang="en-GB" sz="3200" dirty="0"/>
          </a:p>
          <a:p>
            <a:pPr>
              <a:buFontTx/>
              <a:buChar char="o"/>
            </a:pPr>
            <a:endParaRPr lang="en-GB" dirty="0" smtClean="0"/>
          </a:p>
          <a:p>
            <a:pPr>
              <a:buFontTx/>
              <a:buNone/>
            </a:pPr>
            <a:endParaRPr lang="en-GB" dirty="0" smtClean="0"/>
          </a:p>
          <a:p>
            <a:pPr>
              <a:buFontTx/>
              <a:buNone/>
            </a:pPr>
            <a:endParaRPr lang="en-GB" dirty="0" smtClean="0"/>
          </a:p>
        </p:txBody>
      </p:sp>
      <p:pic>
        <p:nvPicPr>
          <p:cNvPr id="3074" name="Picture 2" descr="C:\Users\s.ainsworth\AppData\Local\Microsoft\Windows\Temporary Internet Files\Content.IE5\ONCMXCPX\beach-sea-and-blue-sky[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75521" y="2564904"/>
            <a:ext cx="7983870" cy="3888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848997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91544" y="692696"/>
            <a:ext cx="7620000" cy="1143000"/>
          </a:xfrm>
        </p:spPr>
        <p:txBody>
          <a:bodyPr>
            <a:normAutofit fontScale="90000"/>
          </a:bodyPr>
          <a:lstStyle/>
          <a:p>
            <a:r>
              <a:rPr lang="en-GB" dirty="0" err="1"/>
              <a:t>Cwricwlwm</a:t>
            </a:r>
            <a:r>
              <a:rPr lang="en-GB" dirty="0"/>
              <a:t> </a:t>
            </a:r>
            <a:r>
              <a:rPr lang="en-GB" dirty="0" err="1"/>
              <a:t>wedi</a:t>
            </a:r>
            <a:r>
              <a:rPr lang="en-GB" dirty="0"/>
              <a:t> </a:t>
            </a:r>
            <a:r>
              <a:rPr lang="en-GB" dirty="0" err="1"/>
              <a:t>ei</a:t>
            </a:r>
            <a:r>
              <a:rPr lang="en-GB" dirty="0"/>
              <a:t> </a:t>
            </a:r>
            <a:r>
              <a:rPr lang="en-GB" dirty="0" err="1"/>
              <a:t>gynllunio</a:t>
            </a:r>
            <a:r>
              <a:rPr lang="en-GB" dirty="0"/>
              <a:t/>
            </a:r>
            <a:br>
              <a:rPr lang="en-GB" dirty="0"/>
            </a:br>
            <a:r>
              <a:rPr lang="en-GB" dirty="0"/>
              <a:t>Planned </a:t>
            </a:r>
            <a:r>
              <a:rPr lang="en-GB" dirty="0" smtClean="0"/>
              <a:t>curriculum</a:t>
            </a:r>
            <a:br>
              <a:rPr lang="en-GB" dirty="0" smtClean="0"/>
            </a:br>
            <a:endParaRPr lang="en-GB" dirty="0"/>
          </a:p>
        </p:txBody>
      </p:sp>
      <p:sp>
        <p:nvSpPr>
          <p:cNvPr id="2" name="Content Placeholder 1"/>
          <p:cNvSpPr>
            <a:spLocks noGrp="1"/>
          </p:cNvSpPr>
          <p:nvPr>
            <p:ph idx="1"/>
          </p:nvPr>
        </p:nvSpPr>
        <p:spPr>
          <a:xfrm>
            <a:off x="1991544" y="2057400"/>
            <a:ext cx="7620000" cy="4800600"/>
          </a:xfrm>
        </p:spPr>
        <p:txBody>
          <a:bodyPr>
            <a:normAutofit/>
          </a:bodyPr>
          <a:lstStyle/>
          <a:p>
            <a:r>
              <a:rPr lang="en-GB" dirty="0" smtClean="0"/>
              <a:t>‘</a:t>
            </a:r>
            <a:r>
              <a:rPr lang="en-GB" sz="2400" dirty="0" smtClean="0"/>
              <a:t>Outdoor </a:t>
            </a:r>
            <a:r>
              <a:rPr lang="en-GB" sz="2400" dirty="0"/>
              <a:t>learning is not just taking indoor activities and doing them outside. It is not letting children outside for play time. Understanding this difference is key to good practice. It is an attitude of mind rather than a bank of lesson plans or resources. The outdoors is not an extra to the Foundation Phase: the Foundation Phase and the outdoors are inseparable</a:t>
            </a:r>
            <a:r>
              <a:rPr lang="en-GB" sz="2400" dirty="0" smtClean="0"/>
              <a:t>.’</a:t>
            </a:r>
            <a:endParaRPr lang="en-GB" sz="2400" dirty="0"/>
          </a:p>
          <a:p>
            <a:pPr marL="114300" indent="0">
              <a:buNone/>
            </a:pPr>
            <a:r>
              <a:rPr lang="en-GB" sz="1600" dirty="0"/>
              <a:t>(Department for Children, Education, Lifelong Learning and Skills, 2009, pg. 3)</a:t>
            </a:r>
          </a:p>
        </p:txBody>
      </p:sp>
    </p:spTree>
    <p:extLst>
      <p:ext uri="{BB962C8B-B14F-4D97-AF65-F5344CB8AC3E}">
        <p14:creationId xmlns:p14="http://schemas.microsoft.com/office/powerpoint/2010/main" val="1277441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91544" y="620688"/>
            <a:ext cx="7620000" cy="1143000"/>
          </a:xfrm>
        </p:spPr>
        <p:txBody>
          <a:bodyPr>
            <a:normAutofit fontScale="90000"/>
          </a:bodyPr>
          <a:lstStyle/>
          <a:p>
            <a:r>
              <a:rPr lang="en-GB" dirty="0" err="1"/>
              <a:t>Cwricwlwm</a:t>
            </a:r>
            <a:r>
              <a:rPr lang="en-GB" dirty="0"/>
              <a:t> </a:t>
            </a:r>
            <a:r>
              <a:rPr lang="en-GB" dirty="0" err="1"/>
              <a:t>wedi</a:t>
            </a:r>
            <a:r>
              <a:rPr lang="en-GB" dirty="0"/>
              <a:t> </a:t>
            </a:r>
            <a:r>
              <a:rPr lang="en-GB" dirty="0" err="1"/>
              <a:t>ei</a:t>
            </a:r>
            <a:r>
              <a:rPr lang="en-GB" dirty="0"/>
              <a:t> </a:t>
            </a:r>
            <a:r>
              <a:rPr lang="en-GB" dirty="0" err="1"/>
              <a:t>gynllunio</a:t>
            </a:r>
            <a:r>
              <a:rPr lang="en-GB" dirty="0"/>
              <a:t/>
            </a:r>
            <a:br>
              <a:rPr lang="en-GB" dirty="0"/>
            </a:br>
            <a:r>
              <a:rPr lang="en-GB" dirty="0"/>
              <a:t>Planned </a:t>
            </a:r>
            <a:r>
              <a:rPr lang="en-GB" dirty="0" smtClean="0"/>
              <a:t>curriculum</a:t>
            </a:r>
            <a:br>
              <a:rPr lang="en-GB" dirty="0" smtClean="0"/>
            </a:br>
            <a:endParaRPr lang="en-GB" dirty="0"/>
          </a:p>
        </p:txBody>
      </p:sp>
      <p:sp>
        <p:nvSpPr>
          <p:cNvPr id="2" name="Content Placeholder 1"/>
          <p:cNvSpPr>
            <a:spLocks noGrp="1"/>
          </p:cNvSpPr>
          <p:nvPr>
            <p:ph idx="1"/>
          </p:nvPr>
        </p:nvSpPr>
        <p:spPr>
          <a:xfrm>
            <a:off x="1991544" y="1916832"/>
            <a:ext cx="7620000" cy="4800600"/>
          </a:xfrm>
        </p:spPr>
        <p:txBody>
          <a:bodyPr>
            <a:normAutofit/>
          </a:bodyPr>
          <a:lstStyle/>
          <a:p>
            <a:r>
              <a:rPr lang="en-GB" dirty="0"/>
              <a:t>‘</a:t>
            </a:r>
            <a:r>
              <a:rPr lang="en-GB" sz="2400" dirty="0"/>
              <a:t>Mae </a:t>
            </a:r>
            <a:r>
              <a:rPr lang="en-GB" sz="2400" dirty="0" err="1"/>
              <a:t>mwy</a:t>
            </a:r>
            <a:r>
              <a:rPr lang="en-GB" sz="2400" dirty="0"/>
              <a:t> </a:t>
            </a:r>
            <a:r>
              <a:rPr lang="en-GB" sz="2400" dirty="0" err="1"/>
              <a:t>i</a:t>
            </a:r>
            <a:r>
              <a:rPr lang="en-GB" sz="2400" dirty="0"/>
              <a:t> </a:t>
            </a:r>
            <a:r>
              <a:rPr lang="en-GB" sz="2400" dirty="0" err="1"/>
              <a:t>ddysgu</a:t>
            </a:r>
            <a:r>
              <a:rPr lang="en-GB" sz="2400" dirty="0"/>
              <a:t> </a:t>
            </a:r>
            <a:r>
              <a:rPr lang="en-GB" sz="2400" dirty="0" err="1"/>
              <a:t>yn</a:t>
            </a:r>
            <a:r>
              <a:rPr lang="en-GB" sz="2400" dirty="0"/>
              <a:t> </a:t>
            </a:r>
            <a:r>
              <a:rPr lang="en-GB" sz="2400" dirty="0" err="1"/>
              <a:t>yr</a:t>
            </a:r>
            <a:r>
              <a:rPr lang="en-GB" sz="2400" dirty="0"/>
              <a:t> </a:t>
            </a:r>
            <a:r>
              <a:rPr lang="en-GB" sz="2400" dirty="0" err="1"/>
              <a:t>awyr</a:t>
            </a:r>
            <a:r>
              <a:rPr lang="en-GB" sz="2400" dirty="0"/>
              <a:t> </a:t>
            </a:r>
            <a:r>
              <a:rPr lang="en-GB" sz="2400" dirty="0" err="1"/>
              <a:t>agored</a:t>
            </a:r>
            <a:r>
              <a:rPr lang="en-GB" sz="2400" dirty="0"/>
              <a:t> </a:t>
            </a:r>
            <a:r>
              <a:rPr lang="en-GB" sz="2400" dirty="0" err="1"/>
              <a:t>na</a:t>
            </a:r>
            <a:r>
              <a:rPr lang="en-GB" sz="2400" dirty="0"/>
              <a:t> </a:t>
            </a:r>
            <a:r>
              <a:rPr lang="en-GB" sz="2400" dirty="0" err="1"/>
              <a:t>chymryd</a:t>
            </a:r>
            <a:r>
              <a:rPr lang="en-GB" sz="2400" dirty="0"/>
              <a:t> </a:t>
            </a:r>
            <a:r>
              <a:rPr lang="en-GB" sz="2400" dirty="0" err="1"/>
              <a:t>gweithgareddau</a:t>
            </a:r>
            <a:r>
              <a:rPr lang="en-GB" sz="2400" dirty="0"/>
              <a:t> </a:t>
            </a:r>
            <a:r>
              <a:rPr lang="en-GB" sz="2400" dirty="0" err="1"/>
              <a:t>dan</a:t>
            </a:r>
            <a:r>
              <a:rPr lang="en-GB" sz="2400" dirty="0"/>
              <a:t> do </a:t>
            </a:r>
            <a:r>
              <a:rPr lang="en-GB" sz="2400" dirty="0" err="1"/>
              <a:t>a’u</a:t>
            </a:r>
            <a:r>
              <a:rPr lang="en-GB" sz="2400" dirty="0"/>
              <a:t> </a:t>
            </a:r>
            <a:r>
              <a:rPr lang="en-GB" sz="2400" dirty="0" err="1"/>
              <a:t>cyflawni</a:t>
            </a:r>
            <a:r>
              <a:rPr lang="en-GB" sz="2400" dirty="0"/>
              <a:t> </a:t>
            </a:r>
            <a:r>
              <a:rPr lang="en-GB" sz="2400" dirty="0" err="1"/>
              <a:t>yn</a:t>
            </a:r>
            <a:r>
              <a:rPr lang="en-GB" sz="2400" dirty="0"/>
              <a:t> </a:t>
            </a:r>
            <a:r>
              <a:rPr lang="en-GB" sz="2400" dirty="0" err="1"/>
              <a:t>yr</a:t>
            </a:r>
            <a:r>
              <a:rPr lang="en-GB" sz="2400" dirty="0"/>
              <a:t> </a:t>
            </a:r>
            <a:r>
              <a:rPr lang="en-GB" sz="2400" dirty="0" err="1"/>
              <a:t>awyr</a:t>
            </a:r>
            <a:r>
              <a:rPr lang="en-GB" sz="2400" dirty="0"/>
              <a:t> </a:t>
            </a:r>
            <a:r>
              <a:rPr lang="en-GB" sz="2400" dirty="0" err="1"/>
              <a:t>agored</a:t>
            </a:r>
            <a:r>
              <a:rPr lang="en-GB" sz="2400" dirty="0"/>
              <a:t>. </a:t>
            </a:r>
            <a:r>
              <a:rPr lang="en-GB" sz="2400" dirty="0" err="1"/>
              <a:t>Nid</a:t>
            </a:r>
            <a:r>
              <a:rPr lang="en-GB" sz="2400" dirty="0"/>
              <a:t> </a:t>
            </a:r>
            <a:r>
              <a:rPr lang="en-GB" sz="2400" dirty="0" err="1"/>
              <a:t>amser</a:t>
            </a:r>
            <a:r>
              <a:rPr lang="en-GB" sz="2400" dirty="0"/>
              <a:t> </a:t>
            </a:r>
            <a:r>
              <a:rPr lang="en-GB" sz="2400" dirty="0" err="1"/>
              <a:t>chwarae</a:t>
            </a:r>
            <a:r>
              <a:rPr lang="en-GB" sz="2400" dirty="0"/>
              <a:t> </a:t>
            </a:r>
            <a:r>
              <a:rPr lang="en-GB" sz="2400" dirty="0" err="1"/>
              <a:t>i’r</a:t>
            </a:r>
            <a:r>
              <a:rPr lang="en-GB" sz="2400" dirty="0"/>
              <a:t> plant </a:t>
            </a:r>
            <a:r>
              <a:rPr lang="en-GB" sz="2400" dirty="0" err="1"/>
              <a:t>ydyw</a:t>
            </a:r>
            <a:r>
              <a:rPr lang="en-GB" sz="2400" dirty="0"/>
              <a:t>. Mae </a:t>
            </a:r>
            <a:r>
              <a:rPr lang="en-GB" sz="2400" dirty="0" err="1"/>
              <a:t>deall</a:t>
            </a:r>
            <a:r>
              <a:rPr lang="en-GB" sz="2400" dirty="0"/>
              <a:t> y </a:t>
            </a:r>
            <a:r>
              <a:rPr lang="en-GB" sz="2400" dirty="0" err="1"/>
              <a:t>gwahaniaeth</a:t>
            </a:r>
            <a:r>
              <a:rPr lang="en-GB" sz="2400" dirty="0"/>
              <a:t> </a:t>
            </a:r>
            <a:r>
              <a:rPr lang="en-GB" sz="2400" dirty="0" err="1"/>
              <a:t>hwn</a:t>
            </a:r>
            <a:r>
              <a:rPr lang="en-GB" sz="2400" dirty="0"/>
              <a:t> </a:t>
            </a:r>
            <a:r>
              <a:rPr lang="en-GB" sz="2400" dirty="0" err="1"/>
              <a:t>yn</a:t>
            </a:r>
            <a:r>
              <a:rPr lang="en-GB" sz="2400" dirty="0"/>
              <a:t> </a:t>
            </a:r>
            <a:r>
              <a:rPr lang="en-GB" sz="2400" dirty="0" err="1"/>
              <a:t>allweddol</a:t>
            </a:r>
            <a:r>
              <a:rPr lang="en-GB" sz="2400" dirty="0"/>
              <a:t> </a:t>
            </a:r>
            <a:r>
              <a:rPr lang="en-GB" sz="2400" dirty="0" err="1"/>
              <a:t>i</a:t>
            </a:r>
            <a:r>
              <a:rPr lang="en-GB" sz="2400" dirty="0"/>
              <a:t> </a:t>
            </a:r>
            <a:r>
              <a:rPr lang="en-GB" sz="2400" dirty="0" err="1"/>
              <a:t>sicrhau</a:t>
            </a:r>
            <a:r>
              <a:rPr lang="en-GB" sz="2400" dirty="0"/>
              <a:t> </a:t>
            </a:r>
            <a:r>
              <a:rPr lang="en-GB" sz="2400" dirty="0" err="1"/>
              <a:t>arferion</a:t>
            </a:r>
            <a:r>
              <a:rPr lang="en-GB" sz="2400" dirty="0"/>
              <a:t> da. </a:t>
            </a:r>
            <a:r>
              <a:rPr lang="en-GB" sz="2400" dirty="0" err="1"/>
              <a:t>Agwedd</a:t>
            </a:r>
            <a:r>
              <a:rPr lang="en-GB" sz="2400" dirty="0"/>
              <a:t> </a:t>
            </a:r>
            <a:r>
              <a:rPr lang="en-GB" sz="2400" dirty="0" err="1"/>
              <a:t>meddwl</a:t>
            </a:r>
            <a:r>
              <a:rPr lang="en-GB" sz="2400" dirty="0"/>
              <a:t> </a:t>
            </a:r>
            <a:r>
              <a:rPr lang="en-GB" sz="2400" dirty="0" err="1"/>
              <a:t>ydyw</a:t>
            </a:r>
            <a:r>
              <a:rPr lang="en-GB" sz="2400" dirty="0"/>
              <a:t> </a:t>
            </a:r>
            <a:r>
              <a:rPr lang="en-GB" sz="2400" dirty="0" err="1"/>
              <a:t>yn</a:t>
            </a:r>
            <a:r>
              <a:rPr lang="en-GB" sz="2400" dirty="0"/>
              <a:t> </a:t>
            </a:r>
            <a:r>
              <a:rPr lang="en-GB" sz="2400" dirty="0" err="1"/>
              <a:t>hytrach</a:t>
            </a:r>
            <a:r>
              <a:rPr lang="en-GB" sz="2400" dirty="0"/>
              <a:t> </a:t>
            </a:r>
            <a:r>
              <a:rPr lang="en-GB" sz="2400" dirty="0" err="1"/>
              <a:t>na</a:t>
            </a:r>
            <a:r>
              <a:rPr lang="en-GB" sz="2400" dirty="0"/>
              <a:t> banc o </a:t>
            </a:r>
            <a:r>
              <a:rPr lang="en-GB" sz="2400" dirty="0" err="1"/>
              <a:t>gynlluniau</a:t>
            </a:r>
            <a:r>
              <a:rPr lang="en-GB" sz="2400" dirty="0"/>
              <a:t> </a:t>
            </a:r>
            <a:r>
              <a:rPr lang="en-GB" sz="2400" dirty="0" err="1"/>
              <a:t>gwersi</a:t>
            </a:r>
            <a:r>
              <a:rPr lang="en-GB" sz="2400" dirty="0"/>
              <a:t> </a:t>
            </a:r>
            <a:r>
              <a:rPr lang="en-GB" sz="2400" dirty="0" err="1"/>
              <a:t>neu</a:t>
            </a:r>
            <a:r>
              <a:rPr lang="en-GB" sz="2400" dirty="0"/>
              <a:t> </a:t>
            </a:r>
            <a:r>
              <a:rPr lang="en-GB" sz="2400" dirty="0" err="1"/>
              <a:t>adnoddau</a:t>
            </a:r>
            <a:r>
              <a:rPr lang="en-GB" sz="2400" dirty="0"/>
              <a:t>. </a:t>
            </a:r>
            <a:r>
              <a:rPr lang="en-GB" sz="2400" dirty="0" err="1"/>
              <a:t>Nid</a:t>
            </a:r>
            <a:r>
              <a:rPr lang="en-GB" sz="2400" dirty="0"/>
              <a:t> </a:t>
            </a:r>
            <a:r>
              <a:rPr lang="en-GB" sz="2400" dirty="0" err="1"/>
              <a:t>rhywbeth</a:t>
            </a:r>
            <a:r>
              <a:rPr lang="en-GB" sz="2400" dirty="0"/>
              <a:t> </a:t>
            </a:r>
            <a:r>
              <a:rPr lang="en-GB" sz="2400" dirty="0" err="1"/>
              <a:t>i’w</a:t>
            </a:r>
            <a:r>
              <a:rPr lang="en-GB" sz="2400" dirty="0"/>
              <a:t> </a:t>
            </a:r>
            <a:r>
              <a:rPr lang="en-GB" sz="2400" dirty="0" err="1"/>
              <a:t>ychwanegu</a:t>
            </a:r>
            <a:r>
              <a:rPr lang="en-GB" sz="2400" dirty="0"/>
              <a:t> at y </a:t>
            </a:r>
            <a:r>
              <a:rPr lang="en-GB" sz="2400" dirty="0" err="1"/>
              <a:t>Cyfnod</a:t>
            </a:r>
            <a:r>
              <a:rPr lang="en-GB" sz="2400" dirty="0"/>
              <a:t> Sylfaen </a:t>
            </a:r>
            <a:r>
              <a:rPr lang="en-GB" sz="2400" dirty="0" err="1"/>
              <a:t>yw’r</a:t>
            </a:r>
            <a:r>
              <a:rPr lang="en-GB" sz="2400" dirty="0"/>
              <a:t> </a:t>
            </a:r>
            <a:r>
              <a:rPr lang="en-GB" sz="2400" dirty="0" err="1"/>
              <a:t>awyr</a:t>
            </a:r>
            <a:r>
              <a:rPr lang="en-GB" sz="2400" dirty="0"/>
              <a:t> </a:t>
            </a:r>
            <a:r>
              <a:rPr lang="en-GB" sz="2400" dirty="0" err="1"/>
              <a:t>agored</a:t>
            </a:r>
            <a:r>
              <a:rPr lang="en-GB" sz="2400" dirty="0"/>
              <a:t>: </a:t>
            </a:r>
            <a:r>
              <a:rPr lang="en-GB" sz="2400" dirty="0" err="1"/>
              <a:t>mae’r</a:t>
            </a:r>
            <a:r>
              <a:rPr lang="en-GB" sz="2400" dirty="0"/>
              <a:t> </a:t>
            </a:r>
            <a:r>
              <a:rPr lang="en-GB" sz="2400" dirty="0" err="1"/>
              <a:t>Cyfnod</a:t>
            </a:r>
            <a:r>
              <a:rPr lang="en-GB" sz="2400" dirty="0"/>
              <a:t> Sylfaen </a:t>
            </a:r>
            <a:r>
              <a:rPr lang="en-GB" sz="2400" dirty="0" err="1"/>
              <a:t>a’r</a:t>
            </a:r>
            <a:r>
              <a:rPr lang="en-GB" sz="2400" dirty="0"/>
              <a:t> </a:t>
            </a:r>
            <a:r>
              <a:rPr lang="en-GB" sz="2400" dirty="0" err="1"/>
              <a:t>awyr</a:t>
            </a:r>
            <a:r>
              <a:rPr lang="en-GB" sz="2400" dirty="0"/>
              <a:t> </a:t>
            </a:r>
            <a:r>
              <a:rPr lang="en-GB" sz="2400" dirty="0" err="1"/>
              <a:t>agored</a:t>
            </a:r>
            <a:r>
              <a:rPr lang="en-GB" sz="2400" dirty="0"/>
              <a:t> </a:t>
            </a:r>
            <a:r>
              <a:rPr lang="en-GB" sz="2400" dirty="0" err="1"/>
              <a:t>yn</a:t>
            </a:r>
            <a:r>
              <a:rPr lang="en-GB" sz="2400" dirty="0"/>
              <a:t> </a:t>
            </a:r>
            <a:r>
              <a:rPr lang="en-GB" sz="2400" dirty="0" err="1" smtClean="0"/>
              <a:t>anwahanadwy</a:t>
            </a:r>
            <a:r>
              <a:rPr lang="en-GB" sz="2400" dirty="0" smtClean="0"/>
              <a:t>.’</a:t>
            </a:r>
            <a:endParaRPr lang="en-GB" sz="2400" dirty="0"/>
          </a:p>
          <a:p>
            <a:pPr marL="114300" indent="0">
              <a:buNone/>
            </a:pPr>
            <a:endParaRPr lang="en-GB" sz="1600" dirty="0"/>
          </a:p>
          <a:p>
            <a:pPr marL="114300" indent="0">
              <a:buNone/>
            </a:pPr>
            <a:r>
              <a:rPr lang="en-GB" sz="1600" dirty="0"/>
              <a:t>(</a:t>
            </a:r>
            <a:r>
              <a:rPr lang="en-GB" sz="1600" dirty="0" err="1"/>
              <a:t>Yr</a:t>
            </a:r>
            <a:r>
              <a:rPr lang="en-GB" sz="1600" dirty="0"/>
              <a:t> </a:t>
            </a:r>
            <a:r>
              <a:rPr lang="en-GB" sz="1600" dirty="0" err="1"/>
              <a:t>Adran</a:t>
            </a:r>
            <a:r>
              <a:rPr lang="en-GB" sz="1600" dirty="0"/>
              <a:t> Plant, </a:t>
            </a:r>
            <a:r>
              <a:rPr lang="en-GB" sz="1600" dirty="0" err="1"/>
              <a:t>Addysg</a:t>
            </a:r>
            <a:r>
              <a:rPr lang="en-GB" sz="1600" dirty="0"/>
              <a:t>, </a:t>
            </a:r>
            <a:r>
              <a:rPr lang="en-GB" sz="1600" dirty="0" err="1"/>
              <a:t>Dysgu</a:t>
            </a:r>
            <a:r>
              <a:rPr lang="en-GB" sz="1600" dirty="0"/>
              <a:t> </a:t>
            </a:r>
            <a:r>
              <a:rPr lang="en-GB" sz="1600" dirty="0" err="1"/>
              <a:t>Gydol</a:t>
            </a:r>
            <a:r>
              <a:rPr lang="en-GB" sz="1600" dirty="0"/>
              <a:t> </a:t>
            </a:r>
            <a:r>
              <a:rPr lang="en-GB" sz="1600" dirty="0" err="1"/>
              <a:t>Oes</a:t>
            </a:r>
            <a:r>
              <a:rPr lang="en-GB" sz="1600" dirty="0"/>
              <a:t> a </a:t>
            </a:r>
            <a:r>
              <a:rPr lang="en-GB" sz="1600" dirty="0" err="1"/>
              <a:t>Sgiliau</a:t>
            </a:r>
            <a:r>
              <a:rPr lang="en-GB" sz="1600" dirty="0"/>
              <a:t>, 2009, pg. 3)</a:t>
            </a:r>
          </a:p>
        </p:txBody>
      </p:sp>
    </p:spTree>
    <p:extLst>
      <p:ext uri="{BB962C8B-B14F-4D97-AF65-F5344CB8AC3E}">
        <p14:creationId xmlns:p14="http://schemas.microsoft.com/office/powerpoint/2010/main" val="25356980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Preparation for an offsite visit</a:t>
            </a:r>
            <a:br>
              <a:rPr lang="en-GB" smtClean="0"/>
            </a:br>
            <a:r>
              <a:rPr lang="en-GB" smtClean="0"/>
              <a:t>Paratoi ar gyfer ymweliad allan o’r safle</a:t>
            </a:r>
            <a:r>
              <a:rPr lang="en-US" smtClean="0"/>
              <a:t/>
            </a:r>
            <a:br>
              <a:rPr lang="en-US" smtClean="0"/>
            </a:br>
            <a:endParaRPr lang="en-US" dirty="0"/>
          </a:p>
        </p:txBody>
      </p:sp>
      <p:sp>
        <p:nvSpPr>
          <p:cNvPr id="3" name="Content Placeholder 2"/>
          <p:cNvSpPr>
            <a:spLocks noGrp="1"/>
          </p:cNvSpPr>
          <p:nvPr>
            <p:ph sz="half" idx="1"/>
          </p:nvPr>
        </p:nvSpPr>
        <p:spPr/>
        <p:txBody>
          <a:bodyPr>
            <a:normAutofit/>
          </a:bodyPr>
          <a:lstStyle/>
          <a:p>
            <a:r>
              <a:rPr lang="en-US" sz="2000" dirty="0" err="1" smtClean="0"/>
              <a:t>Cysylltu</a:t>
            </a:r>
            <a:r>
              <a:rPr lang="en-US" sz="2000" dirty="0" smtClean="0"/>
              <a:t> a </a:t>
            </a:r>
            <a:r>
              <a:rPr lang="en-US" sz="2000" dirty="0" err="1" smtClean="0"/>
              <a:t>rhieni</a:t>
            </a:r>
            <a:r>
              <a:rPr lang="en-US" sz="2000" dirty="0" smtClean="0"/>
              <a:t>/</a:t>
            </a:r>
            <a:r>
              <a:rPr lang="en-US" sz="2000" dirty="0" err="1" smtClean="0"/>
              <a:t>gwarchodwyr</a:t>
            </a:r>
            <a:endParaRPr lang="en-US" sz="2000" dirty="0" smtClean="0"/>
          </a:p>
          <a:p>
            <a:r>
              <a:rPr lang="en-US" sz="2000" dirty="0" err="1" smtClean="0"/>
              <a:t>Gosod</a:t>
            </a:r>
            <a:r>
              <a:rPr lang="en-US" sz="2000" dirty="0" smtClean="0"/>
              <a:t> </a:t>
            </a:r>
            <a:r>
              <a:rPr lang="en-US" sz="2000" dirty="0" err="1" smtClean="0"/>
              <a:t>rheolau</a:t>
            </a:r>
            <a:endParaRPr lang="en-US" sz="2000" dirty="0" smtClean="0"/>
          </a:p>
          <a:p>
            <a:r>
              <a:rPr lang="en-US" sz="2000" dirty="0" err="1" smtClean="0"/>
              <a:t>Gwneud</a:t>
            </a:r>
            <a:r>
              <a:rPr lang="en-US" sz="2000" dirty="0" smtClean="0"/>
              <a:t> </a:t>
            </a:r>
            <a:r>
              <a:rPr lang="en-US" sz="2000" dirty="0" err="1" smtClean="0"/>
              <a:t>pwrpas</a:t>
            </a:r>
            <a:r>
              <a:rPr lang="en-US" sz="2000" dirty="0" smtClean="0"/>
              <a:t> y </a:t>
            </a:r>
            <a:r>
              <a:rPr lang="en-US" sz="2000" dirty="0" err="1" smtClean="0"/>
              <a:t>sesiwn</a:t>
            </a:r>
            <a:r>
              <a:rPr lang="en-US" sz="2000" dirty="0" smtClean="0"/>
              <a:t> </a:t>
            </a:r>
            <a:r>
              <a:rPr lang="en-US" sz="2000" dirty="0" err="1" smtClean="0"/>
              <a:t>yn</a:t>
            </a:r>
            <a:r>
              <a:rPr lang="en-US" sz="2000" dirty="0" smtClean="0"/>
              <a:t> </a:t>
            </a:r>
            <a:r>
              <a:rPr lang="en-US" sz="2000" dirty="0" err="1" smtClean="0"/>
              <a:t>glir</a:t>
            </a:r>
            <a:r>
              <a:rPr lang="en-US" sz="2000" dirty="0" smtClean="0"/>
              <a:t> </a:t>
            </a:r>
            <a:r>
              <a:rPr lang="en-US" sz="2000" dirty="0" err="1" smtClean="0"/>
              <a:t>i’r</a:t>
            </a:r>
            <a:r>
              <a:rPr lang="en-US" sz="2000" dirty="0" smtClean="0"/>
              <a:t> </a:t>
            </a:r>
            <a:r>
              <a:rPr lang="en-US" sz="2000" dirty="0" err="1" smtClean="0"/>
              <a:t>holl</a:t>
            </a:r>
            <a:r>
              <a:rPr lang="en-US" sz="2000" dirty="0" smtClean="0"/>
              <a:t> </a:t>
            </a:r>
            <a:r>
              <a:rPr lang="en-US" sz="2000" dirty="0" err="1" smtClean="0"/>
              <a:t>ymarferwyr</a:t>
            </a:r>
            <a:r>
              <a:rPr lang="en-US" sz="2000" dirty="0" smtClean="0"/>
              <a:t> </a:t>
            </a:r>
            <a:r>
              <a:rPr lang="en-US" sz="2000" dirty="0" err="1" smtClean="0"/>
              <a:t>a’r</a:t>
            </a:r>
            <a:r>
              <a:rPr lang="en-US" sz="2000" dirty="0" smtClean="0"/>
              <a:t> plant</a:t>
            </a:r>
          </a:p>
          <a:p>
            <a:r>
              <a:rPr lang="en-US" sz="2000" dirty="0" err="1" smtClean="0"/>
              <a:t>Rhoi</a:t>
            </a:r>
            <a:r>
              <a:rPr lang="en-US" sz="2000" dirty="0" smtClean="0"/>
              <a:t> </a:t>
            </a:r>
            <a:r>
              <a:rPr lang="en-US" sz="2000" dirty="0" err="1" smtClean="0"/>
              <a:t>amlinelliad</a:t>
            </a:r>
            <a:r>
              <a:rPr lang="en-US" sz="2000" dirty="0" smtClean="0"/>
              <a:t> o </a:t>
            </a:r>
            <a:r>
              <a:rPr lang="en-US" sz="2000" dirty="0" err="1" smtClean="0"/>
              <a:t>ble</a:t>
            </a:r>
            <a:r>
              <a:rPr lang="en-US" sz="2000" dirty="0" smtClean="0"/>
              <a:t> </a:t>
            </a:r>
            <a:r>
              <a:rPr lang="en-US" sz="2000" dirty="0" err="1" smtClean="0"/>
              <a:t>bydd</a:t>
            </a:r>
            <a:r>
              <a:rPr lang="en-US" sz="2000" dirty="0" smtClean="0"/>
              <a:t> y </a:t>
            </a:r>
            <a:r>
              <a:rPr lang="en-US" sz="2000" dirty="0" err="1" smtClean="0"/>
              <a:t>grwp</a:t>
            </a:r>
            <a:r>
              <a:rPr lang="en-US" sz="2000" dirty="0" smtClean="0"/>
              <a:t> </a:t>
            </a:r>
            <a:r>
              <a:rPr lang="en-US" sz="2000" dirty="0" err="1" smtClean="0"/>
              <a:t>yn</a:t>
            </a:r>
            <a:r>
              <a:rPr lang="en-US" sz="2000" dirty="0" smtClean="0"/>
              <a:t> (a dim </a:t>
            </a:r>
            <a:r>
              <a:rPr lang="en-US" sz="2000" dirty="0" err="1" smtClean="0"/>
              <a:t>yn</a:t>
            </a:r>
            <a:r>
              <a:rPr lang="en-US" sz="2000" dirty="0" smtClean="0"/>
              <a:t>) </a:t>
            </a:r>
            <a:r>
              <a:rPr lang="en-US" sz="2000" dirty="0" err="1" smtClean="0"/>
              <a:t>mynd</a:t>
            </a:r>
            <a:r>
              <a:rPr lang="en-US" sz="2000" dirty="0" smtClean="0"/>
              <a:t> a </a:t>
            </a:r>
            <a:r>
              <a:rPr lang="en-US" sz="2000" dirty="0" err="1" smtClean="0"/>
              <a:t>beth</a:t>
            </a:r>
            <a:r>
              <a:rPr lang="en-US" sz="2000" dirty="0" smtClean="0"/>
              <a:t> </a:t>
            </a:r>
            <a:r>
              <a:rPr lang="en-US" sz="2000" dirty="0" err="1" smtClean="0"/>
              <a:t>fyddant</a:t>
            </a:r>
            <a:r>
              <a:rPr lang="en-US" sz="2000" dirty="0" smtClean="0"/>
              <a:t> </a:t>
            </a:r>
            <a:r>
              <a:rPr lang="en-US" sz="2000" dirty="0" err="1" smtClean="0"/>
              <a:t>yn</a:t>
            </a:r>
            <a:r>
              <a:rPr lang="en-US" sz="2000" dirty="0" smtClean="0"/>
              <a:t> </a:t>
            </a:r>
            <a:r>
              <a:rPr lang="en-US" sz="2000" dirty="0" err="1" smtClean="0"/>
              <a:t>ei</a:t>
            </a:r>
            <a:r>
              <a:rPr lang="en-US" sz="2000" dirty="0" smtClean="0"/>
              <a:t> </a:t>
            </a:r>
            <a:r>
              <a:rPr lang="en-US" sz="2000" dirty="0" err="1" smtClean="0"/>
              <a:t>wneud</a:t>
            </a:r>
            <a:r>
              <a:rPr lang="en-US" sz="2000" dirty="0" smtClean="0"/>
              <a:t> </a:t>
            </a:r>
            <a:r>
              <a:rPr lang="en-US" sz="2000" dirty="0" err="1" smtClean="0"/>
              <a:t>wedi</a:t>
            </a:r>
            <a:r>
              <a:rPr lang="en-US" sz="2000" dirty="0" smtClean="0"/>
              <a:t> </a:t>
            </a:r>
            <a:r>
              <a:rPr lang="en-US" sz="2000" dirty="0" err="1" smtClean="0"/>
              <a:t>cyrraedd</a:t>
            </a:r>
            <a:r>
              <a:rPr lang="en-US" sz="2000" dirty="0" smtClean="0"/>
              <a:t> </a:t>
            </a:r>
            <a:r>
              <a:rPr lang="en-US" sz="2000" dirty="0" err="1" smtClean="0"/>
              <a:t>yno</a:t>
            </a:r>
            <a:endParaRPr lang="en-US" sz="2000" dirty="0"/>
          </a:p>
        </p:txBody>
      </p:sp>
      <p:sp>
        <p:nvSpPr>
          <p:cNvPr id="5" name="Content Placeholder 4"/>
          <p:cNvSpPr>
            <a:spLocks noGrp="1"/>
          </p:cNvSpPr>
          <p:nvPr>
            <p:ph sz="half" idx="2"/>
          </p:nvPr>
        </p:nvSpPr>
        <p:spPr>
          <a:xfrm>
            <a:off x="5977993" y="2079656"/>
            <a:ext cx="4184034" cy="3880773"/>
          </a:xfrm>
        </p:spPr>
        <p:txBody>
          <a:bodyPr>
            <a:normAutofit/>
          </a:bodyPr>
          <a:lstStyle/>
          <a:p>
            <a:r>
              <a:rPr lang="en-GB" sz="2000" i="1" dirty="0" smtClean="0"/>
              <a:t>Contact parents/ carers</a:t>
            </a:r>
          </a:p>
          <a:p>
            <a:r>
              <a:rPr lang="en-GB" sz="2000" i="1" dirty="0" smtClean="0"/>
              <a:t>Set the ground rules</a:t>
            </a:r>
          </a:p>
          <a:p>
            <a:r>
              <a:rPr lang="en-GB" sz="2000" i="1" dirty="0" smtClean="0"/>
              <a:t>Make the purpose of the session clear – to all practitioners and the children</a:t>
            </a:r>
          </a:p>
          <a:p>
            <a:r>
              <a:rPr lang="en-GB" sz="2000" i="1" dirty="0" smtClean="0"/>
              <a:t>Give an outline of where the group will (and will not) be going and what they will do when they get there </a:t>
            </a:r>
            <a:endParaRPr lang="en-US" sz="2000" i="1" dirty="0"/>
          </a:p>
        </p:txBody>
      </p:sp>
      <p:pic>
        <p:nvPicPr>
          <p:cNvPr id="2052" name="Picture 4" descr="C:\Users\s.ainsworth\AppData\Local\Microsoft\Windows\Temporary Internet Files\Content.IE5\S4DWR18J\check_lis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15880" y="5229201"/>
            <a:ext cx="1741686" cy="1495535"/>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1775520" y="292899"/>
            <a:ext cx="3667500" cy="1143000"/>
          </a:xfrm>
          <a:prstGeom prst="rect">
            <a:avLst/>
          </a:prstGeom>
        </p:spPr>
        <p:txBody>
          <a:bodyPr vert="horz" wrap="square" lIns="91440" tIns="45720" rIns="91440" bIns="45720" numCol="1" anchor="b" anchorCtr="0" compatLnSpc="1">
            <a:prstTxWarp prst="textNoShape">
              <a:avLst/>
            </a:prstTxWarp>
            <a:normAutofit/>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endParaRPr lang="en-US" sz="2400" dirty="0"/>
          </a:p>
        </p:txBody>
      </p:sp>
    </p:spTree>
    <p:extLst>
      <p:ext uri="{BB962C8B-B14F-4D97-AF65-F5344CB8AC3E}">
        <p14:creationId xmlns:p14="http://schemas.microsoft.com/office/powerpoint/2010/main" val="10562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Preparation for an offsite visit</a:t>
            </a:r>
            <a:br>
              <a:rPr lang="en-GB" smtClean="0"/>
            </a:br>
            <a:r>
              <a:rPr lang="en-GB" smtClean="0"/>
              <a:t>Paratoi ar gyfer ymweliad allan o’r safle</a:t>
            </a:r>
            <a:r>
              <a:rPr lang="en-US" smtClean="0"/>
              <a:t/>
            </a:r>
            <a:br>
              <a:rPr lang="en-US" smtClean="0"/>
            </a:br>
            <a:endParaRPr lang="en-US" dirty="0"/>
          </a:p>
        </p:txBody>
      </p:sp>
      <p:sp>
        <p:nvSpPr>
          <p:cNvPr id="3" name="Content Placeholder 2"/>
          <p:cNvSpPr>
            <a:spLocks noGrp="1"/>
          </p:cNvSpPr>
          <p:nvPr>
            <p:ph sz="half" idx="1"/>
          </p:nvPr>
        </p:nvSpPr>
        <p:spPr/>
        <p:txBody>
          <a:bodyPr/>
          <a:lstStyle/>
          <a:p>
            <a:r>
              <a:rPr lang="en-US" sz="2000" dirty="0" err="1" smtClean="0"/>
              <a:t>Penderfynu</a:t>
            </a:r>
            <a:r>
              <a:rPr lang="en-US" sz="2000" dirty="0" smtClean="0"/>
              <a:t> </a:t>
            </a:r>
            <a:r>
              <a:rPr lang="en-US" sz="2000" dirty="0" err="1" smtClean="0"/>
              <a:t>ar</a:t>
            </a:r>
            <a:r>
              <a:rPr lang="en-US" sz="2000" dirty="0" smtClean="0"/>
              <a:t> y </a:t>
            </a:r>
            <a:r>
              <a:rPr lang="en-US" sz="2000" dirty="0" err="1" smtClean="0"/>
              <a:t>trefniadau</a:t>
            </a:r>
            <a:r>
              <a:rPr lang="en-US" sz="2000" dirty="0" smtClean="0"/>
              <a:t> </a:t>
            </a:r>
            <a:r>
              <a:rPr lang="en-US" sz="2000" dirty="0" err="1" smtClean="0"/>
              <a:t>ar</a:t>
            </a:r>
            <a:r>
              <a:rPr lang="en-US" sz="2000" dirty="0" smtClean="0"/>
              <a:t> </a:t>
            </a:r>
            <a:r>
              <a:rPr lang="en-US" sz="2000" dirty="0" err="1" smtClean="0"/>
              <a:t>gyfer</a:t>
            </a:r>
            <a:r>
              <a:rPr lang="en-US" sz="2000" dirty="0" smtClean="0"/>
              <a:t> </a:t>
            </a:r>
            <a:r>
              <a:rPr lang="en-US" sz="2000" dirty="0" err="1" smtClean="0"/>
              <a:t>tripiau</a:t>
            </a:r>
            <a:r>
              <a:rPr lang="en-US" sz="2000" dirty="0" smtClean="0"/>
              <a:t> </a:t>
            </a:r>
            <a:r>
              <a:rPr lang="en-US" sz="2000" dirty="0" err="1" smtClean="0"/>
              <a:t>i’r</a:t>
            </a:r>
            <a:r>
              <a:rPr lang="en-US" sz="2000" dirty="0" smtClean="0"/>
              <a:t> t</a:t>
            </a:r>
            <a:r>
              <a:rPr lang="cy-GB" sz="2000" dirty="0" smtClean="0"/>
              <a:t>ŷ</a:t>
            </a:r>
            <a:r>
              <a:rPr lang="en-US" sz="2000" dirty="0" smtClean="0"/>
              <a:t> </a:t>
            </a:r>
            <a:r>
              <a:rPr lang="en-US" sz="2000" dirty="0" err="1" smtClean="0"/>
              <a:t>bach</a:t>
            </a:r>
            <a:r>
              <a:rPr lang="en-US" sz="2000" dirty="0" smtClean="0"/>
              <a:t> a </a:t>
            </a:r>
            <a:r>
              <a:rPr lang="en-US" sz="2000" dirty="0" err="1" smtClean="0"/>
              <a:t>sicrhau</a:t>
            </a:r>
            <a:r>
              <a:rPr lang="en-US" sz="2000" dirty="0" smtClean="0"/>
              <a:t> bod </a:t>
            </a:r>
            <a:r>
              <a:rPr lang="en-US" sz="2000" dirty="0" err="1" smtClean="0"/>
              <a:t>holl</a:t>
            </a:r>
            <a:r>
              <a:rPr lang="en-US" sz="2000" dirty="0" smtClean="0"/>
              <a:t> </a:t>
            </a:r>
            <a:r>
              <a:rPr lang="en-US" sz="2000" dirty="0" err="1" smtClean="0"/>
              <a:t>blant</a:t>
            </a:r>
            <a:r>
              <a:rPr lang="en-US" sz="2000" dirty="0" smtClean="0"/>
              <a:t> ac </a:t>
            </a:r>
            <a:r>
              <a:rPr lang="en-US" sz="2000" dirty="0" err="1" smtClean="0"/>
              <a:t>oedolion</a:t>
            </a:r>
            <a:r>
              <a:rPr lang="en-US" sz="2000" dirty="0" smtClean="0"/>
              <a:t> </a:t>
            </a:r>
            <a:r>
              <a:rPr lang="en-US" sz="2000" dirty="0" err="1" smtClean="0"/>
              <a:t>yn</a:t>
            </a:r>
            <a:r>
              <a:rPr lang="en-US" sz="2000" dirty="0" smtClean="0"/>
              <a:t> </a:t>
            </a:r>
            <a:r>
              <a:rPr lang="en-US" sz="2000" dirty="0" err="1" smtClean="0"/>
              <a:t>ymwybodol</a:t>
            </a:r>
            <a:r>
              <a:rPr lang="en-US" sz="2000" dirty="0" smtClean="0"/>
              <a:t> o </a:t>
            </a:r>
            <a:r>
              <a:rPr lang="en-US" sz="2000" dirty="0" err="1" smtClean="0"/>
              <a:t>hyn</a:t>
            </a:r>
            <a:endParaRPr lang="en-US" sz="2000" dirty="0" smtClean="0"/>
          </a:p>
          <a:p>
            <a:r>
              <a:rPr lang="en-US" sz="2000" dirty="0" err="1" smtClean="0"/>
              <a:t>Cynllunio</a:t>
            </a:r>
            <a:r>
              <a:rPr lang="en-US" sz="2000" dirty="0" smtClean="0"/>
              <a:t> </a:t>
            </a:r>
            <a:r>
              <a:rPr lang="en-US" sz="2000" dirty="0" err="1" smtClean="0"/>
              <a:t>ar</a:t>
            </a:r>
            <a:r>
              <a:rPr lang="en-US" sz="2000" dirty="0" smtClean="0"/>
              <a:t> </a:t>
            </a:r>
            <a:r>
              <a:rPr lang="en-US" sz="2000" dirty="0" err="1" smtClean="0"/>
              <a:t>gyfer</a:t>
            </a:r>
            <a:r>
              <a:rPr lang="en-US" sz="2000" dirty="0" smtClean="0"/>
              <a:t> </a:t>
            </a:r>
            <a:r>
              <a:rPr lang="en-US" sz="2000" dirty="0" err="1" smtClean="0"/>
              <a:t>trosglwyddo</a:t>
            </a:r>
            <a:r>
              <a:rPr lang="en-US" sz="2000" dirty="0" smtClean="0"/>
              <a:t> </a:t>
            </a:r>
            <a:r>
              <a:rPr lang="en-US" sz="2000" dirty="0" err="1" smtClean="0"/>
              <a:t>llyfn</a:t>
            </a:r>
            <a:r>
              <a:rPr lang="en-US" sz="2000" dirty="0" smtClean="0"/>
              <a:t> </a:t>
            </a:r>
            <a:r>
              <a:rPr lang="en-US" sz="2000" dirty="0" err="1" smtClean="0"/>
              <a:t>o’r</a:t>
            </a:r>
            <a:r>
              <a:rPr lang="en-US" sz="2000" dirty="0" smtClean="0"/>
              <a:t> </a:t>
            </a:r>
            <a:r>
              <a:rPr lang="en-US" sz="2000" dirty="0" err="1" smtClean="0"/>
              <a:t>ystafell</a:t>
            </a:r>
            <a:r>
              <a:rPr lang="en-US" sz="2000" dirty="0" smtClean="0"/>
              <a:t> </a:t>
            </a:r>
            <a:r>
              <a:rPr lang="en-US" sz="2000" dirty="0" err="1" smtClean="0"/>
              <a:t>dosbarth</a:t>
            </a:r>
            <a:r>
              <a:rPr lang="en-US" sz="2000" dirty="0" smtClean="0"/>
              <a:t> </a:t>
            </a:r>
            <a:r>
              <a:rPr lang="en-US" sz="2000" dirty="0" err="1" smtClean="0"/>
              <a:t>i’r</a:t>
            </a:r>
            <a:r>
              <a:rPr lang="en-US" sz="2000" dirty="0" smtClean="0"/>
              <a:t> </a:t>
            </a:r>
            <a:r>
              <a:rPr lang="en-US" sz="2000" dirty="0" err="1" smtClean="0"/>
              <a:t>bws</a:t>
            </a:r>
            <a:r>
              <a:rPr lang="en-US" sz="2000" dirty="0" smtClean="0"/>
              <a:t>/ </a:t>
            </a:r>
            <a:r>
              <a:rPr lang="en-US" sz="2000" dirty="0" err="1" smtClean="0"/>
              <a:t>o’r</a:t>
            </a:r>
            <a:r>
              <a:rPr lang="en-US" sz="2000" dirty="0" smtClean="0"/>
              <a:t> </a:t>
            </a:r>
            <a:r>
              <a:rPr lang="en-US" sz="2000" dirty="0" err="1" smtClean="0"/>
              <a:t>bws</a:t>
            </a:r>
            <a:r>
              <a:rPr lang="en-US" sz="2000" dirty="0" smtClean="0"/>
              <a:t> </a:t>
            </a:r>
            <a:r>
              <a:rPr lang="en-US" sz="2000" dirty="0" err="1" smtClean="0"/>
              <a:t>i’r</a:t>
            </a:r>
            <a:r>
              <a:rPr lang="en-US" sz="2000" dirty="0" smtClean="0"/>
              <a:t> </a:t>
            </a:r>
            <a:r>
              <a:rPr lang="en-US" sz="2000" dirty="0" err="1" smtClean="0"/>
              <a:t>safle</a:t>
            </a:r>
            <a:endParaRPr lang="en-US" sz="2000" dirty="0"/>
          </a:p>
        </p:txBody>
      </p:sp>
      <p:sp>
        <p:nvSpPr>
          <p:cNvPr id="4" name="Content Placeholder 3"/>
          <p:cNvSpPr>
            <a:spLocks noGrp="1"/>
          </p:cNvSpPr>
          <p:nvPr>
            <p:ph sz="half" idx="2"/>
          </p:nvPr>
        </p:nvSpPr>
        <p:spPr/>
        <p:txBody>
          <a:bodyPr/>
          <a:lstStyle/>
          <a:p>
            <a:r>
              <a:rPr lang="en-GB" sz="2000" i="1" dirty="0" smtClean="0"/>
              <a:t>Decide what the procedures will be for toilet trips and </a:t>
            </a:r>
            <a:r>
              <a:rPr lang="en-GB" sz="2000" i="1" dirty="0" smtClean="0"/>
              <a:t>ensure</a:t>
            </a:r>
            <a:r>
              <a:rPr lang="en-US" sz="2000" i="1" dirty="0"/>
              <a:t> </a:t>
            </a:r>
            <a:r>
              <a:rPr lang="en-GB" sz="2000" i="1" dirty="0" smtClean="0"/>
              <a:t>all </a:t>
            </a:r>
            <a:r>
              <a:rPr lang="en-GB" sz="2000" i="1" dirty="0" smtClean="0"/>
              <a:t>children </a:t>
            </a:r>
            <a:r>
              <a:rPr lang="en-GB" sz="2000" i="1" dirty="0" smtClean="0"/>
              <a:t>and </a:t>
            </a:r>
            <a:r>
              <a:rPr lang="en-GB" sz="2000" i="1" dirty="0" smtClean="0"/>
              <a:t>adults are aware of </a:t>
            </a:r>
            <a:r>
              <a:rPr lang="en-GB" sz="2000" i="1" dirty="0" smtClean="0"/>
              <a:t>this</a:t>
            </a:r>
            <a:r>
              <a:rPr lang="en-GB" sz="2000" i="1" dirty="0" smtClean="0"/>
              <a:t>.</a:t>
            </a:r>
          </a:p>
          <a:p>
            <a:r>
              <a:rPr lang="en-GB" sz="2000" i="1" dirty="0" smtClean="0"/>
              <a:t>Plan for a smooth and controlled transition from classroom to the bus/offsite environment</a:t>
            </a:r>
            <a:endParaRPr lang="en-US" sz="2000" i="1" dirty="0" smtClean="0"/>
          </a:p>
          <a:p>
            <a:endParaRPr lang="en-US" dirty="0"/>
          </a:p>
        </p:txBody>
      </p:sp>
      <p:pic>
        <p:nvPicPr>
          <p:cNvPr id="5" name="Picture 4" descr="C:\Users\s.ainsworth\AppData\Local\Microsoft\Windows\Temporary Internet Files\Content.IE5\S4DWR18J\check_lis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55840" y="5085185"/>
            <a:ext cx="1741686" cy="14955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8984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On arrival</a:t>
            </a:r>
            <a:br>
              <a:rPr lang="en-GB" smtClean="0"/>
            </a:br>
            <a:r>
              <a:rPr lang="en-GB" smtClean="0"/>
              <a:t>Wrth gyrraedd</a:t>
            </a:r>
            <a:endParaRPr lang="en-US" dirty="0"/>
          </a:p>
        </p:txBody>
      </p:sp>
      <p:sp>
        <p:nvSpPr>
          <p:cNvPr id="3" name="Content Placeholder 2"/>
          <p:cNvSpPr>
            <a:spLocks noGrp="1"/>
          </p:cNvSpPr>
          <p:nvPr>
            <p:ph sz="half" idx="1"/>
          </p:nvPr>
        </p:nvSpPr>
        <p:spPr>
          <a:xfrm>
            <a:off x="677334" y="2160589"/>
            <a:ext cx="4184035" cy="4336926"/>
          </a:xfrm>
        </p:spPr>
        <p:txBody>
          <a:bodyPr>
            <a:normAutofit/>
          </a:bodyPr>
          <a:lstStyle/>
          <a:p>
            <a:r>
              <a:rPr lang="en-US" sz="2000" dirty="0" err="1" smtClean="0"/>
              <a:t>Wrth</a:t>
            </a:r>
            <a:r>
              <a:rPr lang="en-US" sz="2000" dirty="0" smtClean="0"/>
              <a:t> </a:t>
            </a:r>
            <a:r>
              <a:rPr lang="en-US" sz="2000" dirty="0" err="1" smtClean="0"/>
              <a:t>gyrraedd</a:t>
            </a:r>
            <a:r>
              <a:rPr lang="en-US" sz="2000" dirty="0" smtClean="0"/>
              <a:t>, </a:t>
            </a:r>
            <a:r>
              <a:rPr lang="en-US" sz="2000" dirty="0" err="1" smtClean="0"/>
              <a:t>sicrhewch</a:t>
            </a:r>
            <a:r>
              <a:rPr lang="en-US" sz="2000" dirty="0" smtClean="0"/>
              <a:t> bod y plant </a:t>
            </a:r>
            <a:r>
              <a:rPr lang="en-US" sz="2000" dirty="0" err="1" smtClean="0"/>
              <a:t>yn</a:t>
            </a:r>
            <a:r>
              <a:rPr lang="en-US" sz="2000" dirty="0" smtClean="0"/>
              <a:t> </a:t>
            </a:r>
            <a:r>
              <a:rPr lang="en-US" sz="2000" dirty="0" err="1" smtClean="0"/>
              <a:t>eistedd</a:t>
            </a:r>
            <a:r>
              <a:rPr lang="en-US" sz="2000" dirty="0" smtClean="0"/>
              <a:t> </a:t>
            </a:r>
            <a:r>
              <a:rPr lang="en-US" sz="2000" dirty="0" err="1" smtClean="0"/>
              <a:t>lawr</a:t>
            </a:r>
            <a:r>
              <a:rPr lang="en-US" sz="2000" dirty="0" smtClean="0"/>
              <a:t> – </a:t>
            </a:r>
            <a:r>
              <a:rPr lang="en-US" sz="2000" dirty="0" err="1" smtClean="0"/>
              <a:t>ar</a:t>
            </a:r>
            <a:r>
              <a:rPr lang="en-US" sz="2000" dirty="0" smtClean="0"/>
              <a:t> </a:t>
            </a:r>
            <a:r>
              <a:rPr lang="en-US" sz="2000" dirty="0" err="1" smtClean="0"/>
              <a:t>fainc</a:t>
            </a:r>
            <a:r>
              <a:rPr lang="en-US" sz="2000" dirty="0" smtClean="0"/>
              <a:t>, </a:t>
            </a:r>
            <a:r>
              <a:rPr lang="en-US" sz="2000" dirty="0" err="1" smtClean="0"/>
              <a:t>boncyff</a:t>
            </a:r>
            <a:r>
              <a:rPr lang="en-US" sz="2000" dirty="0" smtClean="0"/>
              <a:t> </a:t>
            </a:r>
            <a:r>
              <a:rPr lang="en-US" sz="2000" dirty="0" err="1" smtClean="0"/>
              <a:t>neu</a:t>
            </a:r>
            <a:r>
              <a:rPr lang="en-US" sz="2000" dirty="0" smtClean="0"/>
              <a:t> </a:t>
            </a:r>
            <a:r>
              <a:rPr lang="en-US" sz="2000" dirty="0" err="1" smtClean="0"/>
              <a:t>ardal</a:t>
            </a:r>
            <a:r>
              <a:rPr lang="en-US" sz="2000" dirty="0" smtClean="0"/>
              <a:t> </a:t>
            </a:r>
            <a:r>
              <a:rPr lang="en-US" sz="2000" dirty="0" err="1" smtClean="0"/>
              <a:t>sych</a:t>
            </a:r>
            <a:r>
              <a:rPr lang="en-US" sz="2000" dirty="0" smtClean="0"/>
              <a:t> o </a:t>
            </a:r>
            <a:r>
              <a:rPr lang="en-US" sz="2000" dirty="0" err="1" smtClean="0"/>
              <a:t>borfa</a:t>
            </a:r>
            <a:r>
              <a:rPr lang="en-US" sz="2000" dirty="0" smtClean="0"/>
              <a:t>.</a:t>
            </a:r>
          </a:p>
          <a:p>
            <a:r>
              <a:rPr lang="en-US" sz="2000" dirty="0" err="1" smtClean="0"/>
              <a:t>Wrth</a:t>
            </a:r>
            <a:r>
              <a:rPr lang="en-US" sz="2000" dirty="0" smtClean="0"/>
              <a:t> </a:t>
            </a:r>
            <a:r>
              <a:rPr lang="en-US" sz="2000" dirty="0" err="1" smtClean="0"/>
              <a:t>ddarparu</a:t>
            </a:r>
            <a:r>
              <a:rPr lang="en-US" sz="2000" dirty="0" smtClean="0"/>
              <a:t> </a:t>
            </a:r>
            <a:r>
              <a:rPr lang="en-US" sz="2000" dirty="0" err="1" smtClean="0"/>
              <a:t>ardal</a:t>
            </a:r>
            <a:r>
              <a:rPr lang="en-US" sz="2000" dirty="0" smtClean="0"/>
              <a:t> </a:t>
            </a:r>
            <a:r>
              <a:rPr lang="en-US" sz="2000" dirty="0" err="1" smtClean="0"/>
              <a:t>eistedd</a:t>
            </a:r>
            <a:r>
              <a:rPr lang="en-US" sz="2000" dirty="0" smtClean="0"/>
              <a:t> </a:t>
            </a:r>
            <a:r>
              <a:rPr lang="en-US" sz="2000" dirty="0" err="1" smtClean="0"/>
              <a:t>rydych</a:t>
            </a:r>
            <a:r>
              <a:rPr lang="en-US" sz="2000" dirty="0" smtClean="0"/>
              <a:t> </a:t>
            </a:r>
            <a:r>
              <a:rPr lang="en-US" sz="2000" dirty="0" err="1" smtClean="0"/>
              <a:t>yn</a:t>
            </a:r>
            <a:r>
              <a:rPr lang="en-US" sz="2000" dirty="0" smtClean="0"/>
              <a:t> </a:t>
            </a:r>
            <a:r>
              <a:rPr lang="en-US" sz="2000" dirty="0" err="1" smtClean="0"/>
              <a:t>gosod</a:t>
            </a:r>
            <a:r>
              <a:rPr lang="en-US" sz="2000" dirty="0" smtClean="0"/>
              <a:t> y </a:t>
            </a:r>
            <a:r>
              <a:rPr lang="en-US" sz="2000" dirty="0" err="1" smtClean="0"/>
              <a:t>strwythyr</a:t>
            </a:r>
            <a:r>
              <a:rPr lang="en-US" sz="2000" dirty="0" smtClean="0"/>
              <a:t> a man </a:t>
            </a:r>
            <a:r>
              <a:rPr lang="en-US" sz="2000" dirty="0" err="1" smtClean="0"/>
              <a:t>cyfarfod</a:t>
            </a:r>
            <a:r>
              <a:rPr lang="en-US" sz="2000" dirty="0" smtClean="0"/>
              <a:t> </a:t>
            </a:r>
            <a:r>
              <a:rPr lang="en-US" sz="2000" dirty="0" err="1" smtClean="0"/>
              <a:t>i’r</a:t>
            </a:r>
            <a:r>
              <a:rPr lang="en-US" sz="2000" dirty="0" smtClean="0"/>
              <a:t> plant. Mae </a:t>
            </a:r>
            <a:r>
              <a:rPr lang="en-US" sz="2000" dirty="0" err="1" smtClean="0"/>
              <a:t>hyn</a:t>
            </a:r>
            <a:r>
              <a:rPr lang="en-US" sz="2000" dirty="0" smtClean="0"/>
              <a:t> </a:t>
            </a:r>
            <a:r>
              <a:rPr lang="en-US" sz="2000" dirty="0" err="1" smtClean="0"/>
              <a:t>yn</a:t>
            </a:r>
            <a:r>
              <a:rPr lang="en-US" sz="2000" dirty="0" smtClean="0"/>
              <a:t> </a:t>
            </a:r>
            <a:r>
              <a:rPr lang="en-US" sz="2000" dirty="0" err="1" smtClean="0"/>
              <a:t>arbennig</a:t>
            </a:r>
            <a:r>
              <a:rPr lang="en-US" sz="2000" dirty="0" smtClean="0"/>
              <a:t> o </a:t>
            </a:r>
            <a:r>
              <a:rPr lang="en-US" sz="2000" dirty="0" err="1" smtClean="0"/>
              <a:t>ddefnyddiol</a:t>
            </a:r>
            <a:r>
              <a:rPr lang="en-US" sz="2000" dirty="0" smtClean="0"/>
              <a:t> </a:t>
            </a:r>
            <a:r>
              <a:rPr lang="en-US" sz="2000" dirty="0" err="1" smtClean="0"/>
              <a:t>os</a:t>
            </a:r>
            <a:r>
              <a:rPr lang="en-US" sz="2000" dirty="0" smtClean="0"/>
              <a:t> </a:t>
            </a:r>
            <a:r>
              <a:rPr lang="en-US" sz="2000" dirty="0" err="1" smtClean="0"/>
              <a:t>yw’r</a:t>
            </a:r>
            <a:r>
              <a:rPr lang="en-US" sz="2000" dirty="0" smtClean="0"/>
              <a:t> </a:t>
            </a:r>
            <a:r>
              <a:rPr lang="en-US" sz="2000" dirty="0" err="1" smtClean="0"/>
              <a:t>ardal</a:t>
            </a:r>
            <a:r>
              <a:rPr lang="en-US" sz="2000" dirty="0" smtClean="0"/>
              <a:t> </a:t>
            </a:r>
            <a:r>
              <a:rPr lang="en-US" sz="2000" dirty="0" err="1" smtClean="0"/>
              <a:t>yn</a:t>
            </a:r>
            <a:r>
              <a:rPr lang="en-US" sz="2000" dirty="0" smtClean="0"/>
              <a:t> </a:t>
            </a:r>
            <a:r>
              <a:rPr lang="en-US" sz="2000" dirty="0" err="1" smtClean="0"/>
              <a:t>anghyfarwydd</a:t>
            </a:r>
            <a:r>
              <a:rPr lang="en-US" sz="2000" dirty="0" smtClean="0"/>
              <a:t> </a:t>
            </a:r>
            <a:r>
              <a:rPr lang="en-US" sz="2000" dirty="0" err="1" smtClean="0"/>
              <a:t>i’r</a:t>
            </a:r>
            <a:r>
              <a:rPr lang="en-US" sz="2000" dirty="0" smtClean="0"/>
              <a:t> plant.</a:t>
            </a:r>
          </a:p>
          <a:p>
            <a:r>
              <a:rPr lang="en-US" sz="2000" dirty="0" err="1" smtClean="0"/>
              <a:t>Ar</a:t>
            </a:r>
            <a:r>
              <a:rPr lang="en-US" sz="2000" dirty="0" smtClean="0"/>
              <a:t> </a:t>
            </a:r>
            <a:r>
              <a:rPr lang="en-US" sz="2000" dirty="0" err="1" smtClean="0"/>
              <a:t>ol</a:t>
            </a:r>
            <a:r>
              <a:rPr lang="en-US" sz="2000" dirty="0" smtClean="0"/>
              <a:t> </a:t>
            </a:r>
            <a:r>
              <a:rPr lang="en-US" sz="2000" dirty="0" err="1" smtClean="0"/>
              <a:t>iddynt</a:t>
            </a:r>
            <a:r>
              <a:rPr lang="en-US" sz="2000" dirty="0" smtClean="0"/>
              <a:t> </a:t>
            </a:r>
            <a:r>
              <a:rPr lang="en-US" sz="2000" dirty="0" err="1" smtClean="0"/>
              <a:t>ymgartrefu</a:t>
            </a:r>
            <a:r>
              <a:rPr lang="en-US" sz="2000" dirty="0" smtClean="0"/>
              <a:t>, </a:t>
            </a:r>
            <a:r>
              <a:rPr lang="en-US" sz="2000" dirty="0" err="1" smtClean="0"/>
              <a:t>gofynnwch</a:t>
            </a:r>
            <a:r>
              <a:rPr lang="en-US" sz="2000" dirty="0" smtClean="0"/>
              <a:t> </a:t>
            </a:r>
            <a:r>
              <a:rPr lang="en-US" sz="2000" dirty="0" err="1" smtClean="0"/>
              <a:t>i’r</a:t>
            </a:r>
            <a:r>
              <a:rPr lang="en-US" sz="2000" dirty="0" smtClean="0"/>
              <a:t> plant </a:t>
            </a:r>
            <a:r>
              <a:rPr lang="en-US" sz="2000" dirty="0" err="1" smtClean="0"/>
              <a:t>atgoffau’i</a:t>
            </a:r>
            <a:r>
              <a:rPr lang="en-US" sz="2000" dirty="0" smtClean="0"/>
              <a:t> </a:t>
            </a:r>
            <a:r>
              <a:rPr lang="en-US" sz="2000" dirty="0" err="1" smtClean="0"/>
              <a:t>gilydd</a:t>
            </a:r>
            <a:r>
              <a:rPr lang="en-US" sz="2000" dirty="0" smtClean="0"/>
              <a:t> am y </a:t>
            </a:r>
            <a:r>
              <a:rPr lang="en-US" sz="2000" dirty="0" err="1" smtClean="0"/>
              <a:t>rheolau</a:t>
            </a:r>
            <a:r>
              <a:rPr lang="en-US" sz="2000" dirty="0" smtClean="0"/>
              <a:t> a </a:t>
            </a:r>
            <a:r>
              <a:rPr lang="en-US" sz="2000" dirty="0" err="1" smtClean="0"/>
              <a:t>phwrpas</a:t>
            </a:r>
            <a:r>
              <a:rPr lang="en-US" sz="2000" dirty="0" smtClean="0"/>
              <a:t> y </a:t>
            </a:r>
            <a:r>
              <a:rPr lang="en-US" sz="2000" dirty="0" err="1" smtClean="0"/>
              <a:t>sesiwn</a:t>
            </a:r>
            <a:endParaRPr lang="en-US" sz="2000" dirty="0"/>
          </a:p>
        </p:txBody>
      </p:sp>
      <p:sp>
        <p:nvSpPr>
          <p:cNvPr id="4" name="Content Placeholder 3"/>
          <p:cNvSpPr>
            <a:spLocks noGrp="1"/>
          </p:cNvSpPr>
          <p:nvPr>
            <p:ph sz="half" idx="2"/>
          </p:nvPr>
        </p:nvSpPr>
        <p:spPr>
          <a:xfrm>
            <a:off x="5089970" y="2160589"/>
            <a:ext cx="4184034" cy="4424849"/>
          </a:xfrm>
        </p:spPr>
        <p:txBody>
          <a:bodyPr>
            <a:normAutofit/>
          </a:bodyPr>
          <a:lstStyle/>
          <a:p>
            <a:r>
              <a:rPr lang="en-GB" sz="2000" i="1" dirty="0" smtClean="0"/>
              <a:t>On arrival, sit the children down- benches, logs or, if dry, an area of grass.</a:t>
            </a:r>
          </a:p>
          <a:p>
            <a:r>
              <a:rPr lang="en-GB" sz="2000" i="1" dirty="0" smtClean="0"/>
              <a:t>By providing a seating area you are establishing a structure and a base for children to return to, particularly useful if the area is unfamiliar to the children.</a:t>
            </a:r>
            <a:endParaRPr lang="en-US" sz="2000" i="1" dirty="0" smtClean="0"/>
          </a:p>
          <a:p>
            <a:r>
              <a:rPr lang="en-GB" sz="2000" i="1" dirty="0" smtClean="0"/>
              <a:t>Once settled, the children are asked to remind each other of the ground rules and</a:t>
            </a:r>
            <a:r>
              <a:rPr lang="en-US" sz="2000" i="1" dirty="0" smtClean="0"/>
              <a:t> </a:t>
            </a:r>
            <a:r>
              <a:rPr lang="en-GB" sz="2000" i="1" dirty="0" smtClean="0"/>
              <a:t>the purpose of the session</a:t>
            </a:r>
            <a:r>
              <a:rPr lang="en-GB" sz="2000" dirty="0" smtClean="0"/>
              <a:t>.</a:t>
            </a:r>
            <a:endParaRPr lang="en-US" sz="2000" dirty="0" smtClean="0"/>
          </a:p>
          <a:p>
            <a:endParaRPr lang="en-US" dirty="0"/>
          </a:p>
        </p:txBody>
      </p:sp>
      <p:pic>
        <p:nvPicPr>
          <p:cNvPr id="1027" name="Picture 3" descr="C:\Users\s.ainsworth\AppData\Local\Microsoft\Windows\Temporary Internet Files\Content.IE5\237NACTQ\226479696_640[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56112" y="43667"/>
            <a:ext cx="2880320" cy="1314611"/>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1631504" y="215277"/>
            <a:ext cx="3568824" cy="1143000"/>
          </a:xfrm>
          <a:prstGeom prst="rect">
            <a:avLst/>
          </a:prstGeom>
        </p:spPr>
        <p:txBody>
          <a:bodyPr vert="horz" wrap="square" lIns="91440" tIns="45720" rIns="91440" bIns="45720" numCol="1" anchor="b" anchorCtr="0" compatLnSpc="1">
            <a:prstTxWarp prst="textNoShape">
              <a:avLst/>
            </a:prstTxWarp>
            <a:normAutofit/>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endParaRPr lang="en-US" sz="2400" dirty="0"/>
          </a:p>
        </p:txBody>
      </p:sp>
    </p:spTree>
    <p:extLst>
      <p:ext uri="{BB962C8B-B14F-4D97-AF65-F5344CB8AC3E}">
        <p14:creationId xmlns:p14="http://schemas.microsoft.com/office/powerpoint/2010/main" val="2588495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Setting boundaries</a:t>
            </a:r>
            <a:br>
              <a:rPr lang="en-GB" smtClean="0"/>
            </a:br>
            <a:r>
              <a:rPr lang="en-GB" smtClean="0"/>
              <a:t>Gosod ffiniau</a:t>
            </a:r>
            <a:r>
              <a:rPr lang="en-US" smtClean="0"/>
              <a:t/>
            </a:r>
            <a:br>
              <a:rPr lang="en-US" smtClean="0"/>
            </a:br>
            <a:endParaRPr lang="en-US" dirty="0"/>
          </a:p>
        </p:txBody>
      </p:sp>
      <p:sp>
        <p:nvSpPr>
          <p:cNvPr id="3" name="Content Placeholder 2"/>
          <p:cNvSpPr>
            <a:spLocks noGrp="1"/>
          </p:cNvSpPr>
          <p:nvPr>
            <p:ph sz="half" idx="1"/>
          </p:nvPr>
        </p:nvSpPr>
        <p:spPr/>
        <p:txBody>
          <a:bodyPr/>
          <a:lstStyle/>
          <a:p>
            <a:r>
              <a:rPr lang="en-US" sz="2000" dirty="0" err="1" smtClean="0"/>
              <a:t>Byddwch</a:t>
            </a:r>
            <a:r>
              <a:rPr lang="en-US" sz="2000" dirty="0" smtClean="0"/>
              <a:t> </a:t>
            </a:r>
            <a:r>
              <a:rPr lang="en-US" sz="2000" dirty="0" err="1" smtClean="0"/>
              <a:t>yn</a:t>
            </a:r>
            <a:r>
              <a:rPr lang="en-US" sz="2000" dirty="0" smtClean="0"/>
              <a:t> </a:t>
            </a:r>
            <a:r>
              <a:rPr lang="en-US" sz="2000" dirty="0" err="1" smtClean="0"/>
              <a:t>glir</a:t>
            </a:r>
            <a:r>
              <a:rPr lang="en-US" sz="2000" dirty="0" smtClean="0"/>
              <a:t> </a:t>
            </a:r>
            <a:r>
              <a:rPr lang="en-US" sz="2000" dirty="0" err="1" smtClean="0"/>
              <a:t>ynglyn</a:t>
            </a:r>
            <a:r>
              <a:rPr lang="en-US" sz="2000" dirty="0" smtClean="0"/>
              <a:t> a </a:t>
            </a:r>
            <a:r>
              <a:rPr lang="en-US" sz="2000" dirty="0" err="1" smtClean="0"/>
              <a:t>ffiniau’r</a:t>
            </a:r>
            <a:r>
              <a:rPr lang="en-US" sz="2000" dirty="0" smtClean="0"/>
              <a:t> </a:t>
            </a:r>
            <a:r>
              <a:rPr lang="en-US" sz="2000" dirty="0" err="1" smtClean="0"/>
              <a:t>safle</a:t>
            </a:r>
            <a:r>
              <a:rPr lang="en-US" sz="2000" dirty="0" smtClean="0"/>
              <a:t>.</a:t>
            </a:r>
          </a:p>
          <a:p>
            <a:r>
              <a:rPr lang="en-US" sz="2000" dirty="0" err="1" smtClean="0"/>
              <a:t>Gofynnwch</a:t>
            </a:r>
            <a:r>
              <a:rPr lang="en-US" sz="2000" dirty="0" smtClean="0"/>
              <a:t> </a:t>
            </a:r>
            <a:r>
              <a:rPr lang="en-US" sz="2000" dirty="0" err="1" smtClean="0"/>
              <a:t>i’r</a:t>
            </a:r>
            <a:r>
              <a:rPr lang="en-US" sz="2000" dirty="0" smtClean="0"/>
              <a:t> plant am </a:t>
            </a:r>
            <a:r>
              <a:rPr lang="en-US" sz="2000" dirty="0" err="1" smtClean="0"/>
              <a:t>syniadau</a:t>
            </a:r>
            <a:r>
              <a:rPr lang="en-US" sz="2000" dirty="0" smtClean="0"/>
              <a:t> </a:t>
            </a:r>
            <a:r>
              <a:rPr lang="en-US" sz="2000" dirty="0" err="1" smtClean="0"/>
              <a:t>ar</a:t>
            </a:r>
            <a:r>
              <a:rPr lang="en-US" sz="2000" dirty="0" smtClean="0"/>
              <a:t> y </a:t>
            </a:r>
            <a:r>
              <a:rPr lang="en-US" sz="2000" dirty="0" err="1" smtClean="0"/>
              <a:t>ffordd</a:t>
            </a:r>
            <a:r>
              <a:rPr lang="en-US" sz="2000" dirty="0" smtClean="0"/>
              <a:t> </a:t>
            </a:r>
            <a:r>
              <a:rPr lang="en-US" sz="2000" dirty="0" err="1" smtClean="0"/>
              <a:t>orau</a:t>
            </a:r>
            <a:r>
              <a:rPr lang="en-US" sz="2000" dirty="0" smtClean="0"/>
              <a:t> o </a:t>
            </a:r>
            <a:r>
              <a:rPr lang="en-US" sz="2000" dirty="0" err="1" smtClean="0"/>
              <a:t>ddangos</a:t>
            </a:r>
            <a:r>
              <a:rPr lang="en-US" sz="2000" dirty="0" smtClean="0"/>
              <a:t> y </a:t>
            </a:r>
            <a:r>
              <a:rPr lang="en-US" sz="2000" dirty="0" err="1" smtClean="0"/>
              <a:t>ffiniau</a:t>
            </a:r>
            <a:r>
              <a:rPr lang="en-US" sz="2000" dirty="0" smtClean="0"/>
              <a:t>. </a:t>
            </a:r>
            <a:r>
              <a:rPr lang="en-US" sz="2000" dirty="0" err="1" smtClean="0"/>
              <a:t>Os</a:t>
            </a:r>
            <a:r>
              <a:rPr lang="en-US" sz="2000" dirty="0" smtClean="0"/>
              <a:t> </a:t>
            </a:r>
            <a:r>
              <a:rPr lang="en-US" sz="2000" dirty="0" err="1" smtClean="0"/>
              <a:t>oes</a:t>
            </a:r>
            <a:r>
              <a:rPr lang="en-US" sz="2000" dirty="0" smtClean="0"/>
              <a:t> </a:t>
            </a:r>
            <a:r>
              <a:rPr lang="en-US" sz="2000" dirty="0" err="1" smtClean="0"/>
              <a:t>angen</a:t>
            </a:r>
            <a:r>
              <a:rPr lang="en-US" sz="2000" dirty="0" smtClean="0"/>
              <a:t> </a:t>
            </a:r>
            <a:r>
              <a:rPr lang="en-US" sz="2000" dirty="0" err="1" smtClean="0"/>
              <a:t>iddynt</a:t>
            </a:r>
            <a:r>
              <a:rPr lang="en-US" sz="2000" dirty="0" smtClean="0"/>
              <a:t> </a:t>
            </a:r>
            <a:r>
              <a:rPr lang="en-US" sz="2000" dirty="0" err="1" smtClean="0"/>
              <a:t>weithio</a:t>
            </a:r>
            <a:r>
              <a:rPr lang="en-US" sz="2000" dirty="0" smtClean="0"/>
              <a:t> </a:t>
            </a:r>
            <a:r>
              <a:rPr lang="en-US" sz="2000" dirty="0" err="1" smtClean="0"/>
              <a:t>i</a:t>
            </a:r>
            <a:r>
              <a:rPr lang="en-US" sz="2000" dirty="0" smtClean="0"/>
              <a:t> </a:t>
            </a:r>
            <a:r>
              <a:rPr lang="en-US" sz="2000" dirty="0" err="1" smtClean="0"/>
              <a:t>ffwrdd</a:t>
            </a:r>
            <a:r>
              <a:rPr lang="en-US" sz="2000" dirty="0" smtClean="0"/>
              <a:t> </a:t>
            </a:r>
            <a:r>
              <a:rPr lang="en-US" sz="2000" dirty="0" err="1" smtClean="0"/>
              <a:t>cytunwch</a:t>
            </a:r>
            <a:r>
              <a:rPr lang="en-US" sz="2000" dirty="0" smtClean="0"/>
              <a:t> </a:t>
            </a:r>
            <a:r>
              <a:rPr lang="en-US" sz="2000" dirty="0" err="1" smtClean="0"/>
              <a:t>ar</a:t>
            </a:r>
            <a:r>
              <a:rPr lang="en-US" sz="2000" dirty="0" smtClean="0"/>
              <a:t> </a:t>
            </a:r>
            <a:r>
              <a:rPr lang="en-US" sz="2000" dirty="0" err="1" smtClean="0"/>
              <a:t>arwydd</a:t>
            </a:r>
            <a:r>
              <a:rPr lang="en-US" sz="2000" dirty="0" smtClean="0"/>
              <a:t> </a:t>
            </a:r>
            <a:r>
              <a:rPr lang="en-US" sz="2000" dirty="0" err="1" smtClean="0"/>
              <a:t>i</a:t>
            </a:r>
            <a:r>
              <a:rPr lang="en-US" sz="2000" dirty="0" smtClean="0"/>
              <a:t> </a:t>
            </a:r>
            <a:r>
              <a:rPr lang="en-US" sz="2000" dirty="0" err="1" smtClean="0"/>
              <a:t>alw</a:t>
            </a:r>
            <a:r>
              <a:rPr lang="en-US" sz="2000" dirty="0" smtClean="0"/>
              <a:t> </a:t>
            </a:r>
            <a:r>
              <a:rPr lang="en-US" sz="2000" dirty="0" err="1" smtClean="0"/>
              <a:t>pawb</a:t>
            </a:r>
            <a:r>
              <a:rPr lang="en-US" sz="2000" dirty="0" smtClean="0"/>
              <a:t> </a:t>
            </a:r>
            <a:r>
              <a:rPr lang="en-US" sz="2000" dirty="0" err="1" smtClean="0"/>
              <a:t>nôl</a:t>
            </a:r>
            <a:r>
              <a:rPr lang="en-US" dirty="0" smtClean="0"/>
              <a:t>.</a:t>
            </a:r>
            <a:endParaRPr lang="en-US" dirty="0"/>
          </a:p>
        </p:txBody>
      </p:sp>
      <p:sp>
        <p:nvSpPr>
          <p:cNvPr id="4" name="Content Placeholder 3"/>
          <p:cNvSpPr>
            <a:spLocks noGrp="1"/>
          </p:cNvSpPr>
          <p:nvPr>
            <p:ph sz="half" idx="2"/>
          </p:nvPr>
        </p:nvSpPr>
        <p:spPr/>
        <p:txBody>
          <a:bodyPr>
            <a:normAutofit/>
          </a:bodyPr>
          <a:lstStyle/>
          <a:p>
            <a:r>
              <a:rPr lang="en-GB" sz="2000" i="1" dirty="0" smtClean="0"/>
              <a:t>Define the space the children can use. </a:t>
            </a:r>
          </a:p>
          <a:p>
            <a:r>
              <a:rPr lang="en-GB" sz="2000" i="1" dirty="0" smtClean="0"/>
              <a:t>Ask the children for ideas on how best to mark the areas. If they need to work away from the main gathering point, agree a signal for calling children back together.</a:t>
            </a:r>
            <a:endParaRPr lang="en-US" sz="2000" i="1" dirty="0"/>
          </a:p>
        </p:txBody>
      </p:sp>
      <p:pic>
        <p:nvPicPr>
          <p:cNvPr id="2051" name="Picture 3" descr="C:\Users\s.ainsworth\AppData\Local\Microsoft\Windows\Temporary Internet Files\Content.IE5\SAJO67SS\broken_boundaries[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943663" y="5301398"/>
            <a:ext cx="2736304" cy="970152"/>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1729238" y="116632"/>
            <a:ext cx="3847448" cy="1143000"/>
          </a:xfrm>
          <a:prstGeom prst="rect">
            <a:avLst/>
          </a:prstGeom>
        </p:spPr>
        <p:txBody>
          <a:bodyPr vert="horz" wrap="square" lIns="91440" tIns="45720" rIns="91440" bIns="45720" numCol="1" anchor="b" anchorCtr="0" compatLnSpc="1">
            <a:prstTxWarp prst="textNoShape">
              <a:avLst/>
            </a:prstTxWarp>
            <a:normAutofit/>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pPr algn="r"/>
            <a:endParaRPr lang="en-US" dirty="0"/>
          </a:p>
        </p:txBody>
      </p:sp>
    </p:spTree>
    <p:extLst>
      <p:ext uri="{BB962C8B-B14F-4D97-AF65-F5344CB8AC3E}">
        <p14:creationId xmlns:p14="http://schemas.microsoft.com/office/powerpoint/2010/main" val="145337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Activities</a:t>
            </a:r>
            <a:br>
              <a:rPr lang="en-GB" smtClean="0"/>
            </a:br>
            <a:r>
              <a:rPr lang="en-GB" smtClean="0"/>
              <a:t>Gweithgareddau </a:t>
            </a:r>
            <a:endParaRPr lang="en-US" dirty="0"/>
          </a:p>
        </p:txBody>
      </p:sp>
      <p:sp>
        <p:nvSpPr>
          <p:cNvPr id="3" name="Content Placeholder 2"/>
          <p:cNvSpPr>
            <a:spLocks noGrp="1"/>
          </p:cNvSpPr>
          <p:nvPr>
            <p:ph sz="half" idx="1"/>
          </p:nvPr>
        </p:nvSpPr>
        <p:spPr/>
        <p:txBody>
          <a:bodyPr>
            <a:noAutofit/>
          </a:bodyPr>
          <a:lstStyle/>
          <a:p>
            <a:r>
              <a:rPr lang="en-US" sz="2400" dirty="0" err="1" smtClean="0"/>
              <a:t>Dylai’r</a:t>
            </a:r>
            <a:r>
              <a:rPr lang="en-US" sz="2400" dirty="0" smtClean="0"/>
              <a:t> </a:t>
            </a:r>
            <a:r>
              <a:rPr lang="en-US" sz="2400" dirty="0" err="1" smtClean="0"/>
              <a:t>gweithgareddau</a:t>
            </a:r>
            <a:r>
              <a:rPr lang="en-US" sz="2400" dirty="0" smtClean="0"/>
              <a:t> </a:t>
            </a:r>
            <a:r>
              <a:rPr lang="en-US" sz="2400" dirty="0" err="1"/>
              <a:t>g</a:t>
            </a:r>
            <a:r>
              <a:rPr lang="en-US" sz="2400" dirty="0" err="1" smtClean="0"/>
              <a:t>yffroi</a:t>
            </a:r>
            <a:r>
              <a:rPr lang="en-US" sz="2400" dirty="0" smtClean="0"/>
              <a:t> </a:t>
            </a:r>
            <a:r>
              <a:rPr lang="en-US" sz="2400" dirty="0" smtClean="0"/>
              <a:t>a bod </a:t>
            </a:r>
            <a:r>
              <a:rPr lang="en-US" sz="2400" dirty="0" err="1" smtClean="0"/>
              <a:t>mor</a:t>
            </a:r>
            <a:r>
              <a:rPr lang="en-US" sz="2400" dirty="0" smtClean="0"/>
              <a:t> </a:t>
            </a:r>
            <a:r>
              <a:rPr lang="en-US" sz="2400" dirty="0" err="1" smtClean="0"/>
              <a:t>weithredol</a:t>
            </a:r>
            <a:r>
              <a:rPr lang="en-US" sz="2400" dirty="0" smtClean="0"/>
              <a:t> a </a:t>
            </a:r>
            <a:r>
              <a:rPr lang="en-US" sz="2400" dirty="0" err="1" smtClean="0"/>
              <a:t>phosib</a:t>
            </a:r>
            <a:r>
              <a:rPr lang="en-US" sz="2400" dirty="0" smtClean="0"/>
              <a:t> </a:t>
            </a:r>
            <a:r>
              <a:rPr lang="en-US" sz="2400" dirty="0" err="1" smtClean="0"/>
              <a:t>tra’n</a:t>
            </a:r>
            <a:r>
              <a:rPr lang="en-US" sz="2400" dirty="0" smtClean="0"/>
              <a:t> </a:t>
            </a:r>
            <a:r>
              <a:rPr lang="en-US" sz="2400" dirty="0" err="1" smtClean="0"/>
              <a:t>sicrhau</a:t>
            </a:r>
            <a:r>
              <a:rPr lang="en-US" sz="2400" dirty="0" smtClean="0"/>
              <a:t> </a:t>
            </a:r>
            <a:r>
              <a:rPr lang="en-US" sz="2400" dirty="0" err="1" smtClean="0"/>
              <a:t>eu</a:t>
            </a:r>
            <a:r>
              <a:rPr lang="en-US" sz="2400" dirty="0" smtClean="0"/>
              <a:t> bod o </a:t>
            </a:r>
            <a:r>
              <a:rPr lang="en-US" sz="2400" dirty="0" err="1" smtClean="0"/>
              <a:t>dan</a:t>
            </a:r>
            <a:r>
              <a:rPr lang="en-US" sz="2400" dirty="0" smtClean="0"/>
              <a:t> </a:t>
            </a:r>
            <a:r>
              <a:rPr lang="en-US" sz="2400" dirty="0" err="1" smtClean="0"/>
              <a:t>rheolaeth</a:t>
            </a:r>
            <a:r>
              <a:rPr lang="en-US" sz="2400" dirty="0" smtClean="0"/>
              <a:t> ac </a:t>
            </a:r>
            <a:r>
              <a:rPr lang="en-US" sz="2400" dirty="0" err="1" smtClean="0"/>
              <a:t>yn</a:t>
            </a:r>
            <a:r>
              <a:rPr lang="en-US" sz="2400" dirty="0" smtClean="0"/>
              <a:t> </a:t>
            </a:r>
            <a:r>
              <a:rPr lang="en-US" sz="2400" dirty="0" err="1" smtClean="0"/>
              <a:t>berthnasol</a:t>
            </a:r>
            <a:r>
              <a:rPr lang="en-US" sz="2400" dirty="0" smtClean="0"/>
              <a:t>.</a:t>
            </a:r>
          </a:p>
          <a:p>
            <a:r>
              <a:rPr lang="en-US" sz="2400" dirty="0" err="1" smtClean="0"/>
              <a:t>Bydd</a:t>
            </a:r>
            <a:r>
              <a:rPr lang="en-US" sz="2400" dirty="0" smtClean="0"/>
              <a:t> y plant </a:t>
            </a:r>
            <a:r>
              <a:rPr lang="en-US" sz="2400" dirty="0" err="1" smtClean="0"/>
              <a:t>yn</a:t>
            </a:r>
            <a:r>
              <a:rPr lang="en-US" sz="2400" dirty="0" smtClean="0"/>
              <a:t> </a:t>
            </a:r>
            <a:r>
              <a:rPr lang="en-US" sz="2400" dirty="0" err="1" smtClean="0"/>
              <a:t>fwy</a:t>
            </a:r>
            <a:r>
              <a:rPr lang="en-US" sz="2400" dirty="0" smtClean="0"/>
              <a:t> </a:t>
            </a:r>
            <a:r>
              <a:rPr lang="en-US" sz="2400" dirty="0" err="1" smtClean="0"/>
              <a:t>tebygol</a:t>
            </a:r>
            <a:r>
              <a:rPr lang="en-US" sz="2400" dirty="0" smtClean="0"/>
              <a:t> o </a:t>
            </a:r>
            <a:r>
              <a:rPr lang="en-US" sz="2400" dirty="0" err="1" smtClean="0"/>
              <a:t>aros</a:t>
            </a:r>
            <a:r>
              <a:rPr lang="en-US" sz="2400" dirty="0" smtClean="0"/>
              <a:t> </a:t>
            </a:r>
            <a:r>
              <a:rPr lang="en-US" sz="2400" dirty="0" err="1" smtClean="0"/>
              <a:t>ar</a:t>
            </a:r>
            <a:r>
              <a:rPr lang="en-US" sz="2400" dirty="0" smtClean="0"/>
              <a:t> </a:t>
            </a:r>
            <a:r>
              <a:rPr lang="en-US" sz="2400" dirty="0" err="1" smtClean="0"/>
              <a:t>dasg</a:t>
            </a:r>
            <a:r>
              <a:rPr lang="en-US" sz="2400" dirty="0" smtClean="0"/>
              <a:t> </a:t>
            </a:r>
            <a:r>
              <a:rPr lang="en-US" sz="2400" dirty="0" err="1" smtClean="0"/>
              <a:t>os</a:t>
            </a:r>
            <a:r>
              <a:rPr lang="en-US" sz="2400" dirty="0" smtClean="0"/>
              <a:t> </a:t>
            </a:r>
            <a:r>
              <a:rPr lang="en-US" sz="2400" dirty="0" err="1" smtClean="0"/>
              <a:t>oes</a:t>
            </a:r>
            <a:r>
              <a:rPr lang="en-US" sz="2400" dirty="0" smtClean="0"/>
              <a:t> </a:t>
            </a:r>
            <a:r>
              <a:rPr lang="en-US" sz="2400" dirty="0" err="1" smtClean="0"/>
              <a:t>ganddynt</a:t>
            </a:r>
            <a:r>
              <a:rPr lang="en-US" sz="2400" dirty="0" smtClean="0"/>
              <a:t> </a:t>
            </a:r>
            <a:r>
              <a:rPr lang="en-US" sz="2400" dirty="0" err="1" smtClean="0"/>
              <a:t>ddiddordeb</a:t>
            </a:r>
            <a:r>
              <a:rPr lang="en-US" sz="2400" dirty="0" smtClean="0"/>
              <a:t> </a:t>
            </a:r>
            <a:r>
              <a:rPr lang="en-US" sz="2400" dirty="0" err="1" smtClean="0"/>
              <a:t>a’i</a:t>
            </a:r>
            <a:r>
              <a:rPr lang="en-US" sz="2400" dirty="0" smtClean="0"/>
              <a:t> bod </a:t>
            </a:r>
            <a:r>
              <a:rPr lang="en-US" sz="2400" dirty="0" err="1" smtClean="0"/>
              <a:t>yn</a:t>
            </a:r>
            <a:r>
              <a:rPr lang="en-US" sz="2400" dirty="0" smtClean="0"/>
              <a:t> </a:t>
            </a:r>
            <a:r>
              <a:rPr lang="en-US" sz="2400" dirty="0" err="1" smtClean="0"/>
              <a:t>teimlo’n</a:t>
            </a:r>
            <a:r>
              <a:rPr lang="en-US" sz="2400" dirty="0" smtClean="0"/>
              <a:t> </a:t>
            </a:r>
            <a:r>
              <a:rPr lang="en-US" sz="2400" dirty="0" err="1" smtClean="0"/>
              <a:t>rhan</a:t>
            </a:r>
            <a:r>
              <a:rPr lang="en-US" sz="2400" dirty="0" smtClean="0"/>
              <a:t> </a:t>
            </a:r>
            <a:r>
              <a:rPr lang="en-US" sz="2400" dirty="0" err="1" smtClean="0"/>
              <a:t>o’r</a:t>
            </a:r>
            <a:r>
              <a:rPr lang="en-US" sz="2400" dirty="0" smtClean="0"/>
              <a:t> </a:t>
            </a:r>
            <a:r>
              <a:rPr lang="en-US" sz="2400" dirty="0" err="1" smtClean="0"/>
              <a:t>weithgaredd</a:t>
            </a:r>
            <a:endParaRPr lang="en-US" sz="2400" dirty="0"/>
          </a:p>
        </p:txBody>
      </p:sp>
      <p:sp>
        <p:nvSpPr>
          <p:cNvPr id="4" name="Content Placeholder 3"/>
          <p:cNvSpPr>
            <a:spLocks noGrp="1"/>
          </p:cNvSpPr>
          <p:nvPr>
            <p:ph sz="half" idx="2"/>
          </p:nvPr>
        </p:nvSpPr>
        <p:spPr/>
        <p:txBody>
          <a:bodyPr>
            <a:normAutofit/>
          </a:bodyPr>
          <a:lstStyle/>
          <a:p>
            <a:r>
              <a:rPr lang="en-GB" sz="2400" i="1" dirty="0" smtClean="0"/>
              <a:t>Activities should be stimulating and active as possible while</a:t>
            </a:r>
            <a:r>
              <a:rPr lang="en-US" sz="2400" i="1" dirty="0" smtClean="0"/>
              <a:t> </a:t>
            </a:r>
            <a:r>
              <a:rPr lang="en-GB" sz="2400" i="1" dirty="0" smtClean="0"/>
              <a:t>ensuring they are manageable and relevant.</a:t>
            </a:r>
            <a:endParaRPr lang="en-US" sz="2400" i="1" dirty="0" smtClean="0"/>
          </a:p>
          <a:p>
            <a:r>
              <a:rPr lang="en-GB" sz="2400" i="1" dirty="0" smtClean="0"/>
              <a:t>More likely to stay on task if the children are  interested and engaged in the activities </a:t>
            </a:r>
            <a:endParaRPr lang="en-US" sz="2400" i="1" dirty="0"/>
          </a:p>
        </p:txBody>
      </p:sp>
      <p:pic>
        <p:nvPicPr>
          <p:cNvPr id="3077" name="Picture 5" descr="C:\Users\s.ainsworth\AppData\Local\Microsoft\Windows\Temporary Internet Files\Content.IE5\BMIHAV5B\W020131019353300460625[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464153" y="44863"/>
            <a:ext cx="2759587" cy="14274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8194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         Tasg                        Task</a:t>
            </a:r>
            <a:endParaRPr lang="en-US" dirty="0"/>
          </a:p>
        </p:txBody>
      </p:sp>
      <p:sp>
        <p:nvSpPr>
          <p:cNvPr id="3" name="Content Placeholder 2"/>
          <p:cNvSpPr>
            <a:spLocks noGrp="1"/>
          </p:cNvSpPr>
          <p:nvPr>
            <p:ph sz="half" idx="1"/>
          </p:nvPr>
        </p:nvSpPr>
        <p:spPr/>
        <p:txBody>
          <a:bodyPr>
            <a:noAutofit/>
          </a:bodyPr>
          <a:lstStyle/>
          <a:p>
            <a:r>
              <a:rPr lang="en-US" sz="2400" dirty="0" err="1" smtClean="0"/>
              <a:t>Mewn</a:t>
            </a:r>
            <a:r>
              <a:rPr lang="en-US" sz="2400" dirty="0" smtClean="0"/>
              <a:t> </a:t>
            </a:r>
            <a:r>
              <a:rPr lang="en-US" sz="2400" dirty="0" err="1" smtClean="0"/>
              <a:t>grwpiau</a:t>
            </a:r>
            <a:r>
              <a:rPr lang="en-US" sz="2400" dirty="0" smtClean="0"/>
              <a:t>, </a:t>
            </a:r>
            <a:r>
              <a:rPr lang="en-US" sz="2400" dirty="0" err="1" smtClean="0"/>
              <a:t>meddyliwch</a:t>
            </a:r>
            <a:r>
              <a:rPr lang="en-US" sz="2400" dirty="0" smtClean="0"/>
              <a:t> am </a:t>
            </a:r>
            <a:r>
              <a:rPr lang="en-US" sz="2400" dirty="0" err="1" smtClean="0"/>
              <a:t>dri</a:t>
            </a:r>
            <a:r>
              <a:rPr lang="en-US" sz="2400" dirty="0" smtClean="0"/>
              <a:t> </a:t>
            </a:r>
            <a:r>
              <a:rPr lang="en-US" sz="2400" dirty="0" err="1" smtClean="0"/>
              <a:t>tasg</a:t>
            </a:r>
            <a:r>
              <a:rPr lang="en-US" sz="2400" dirty="0" smtClean="0"/>
              <a:t> </a:t>
            </a:r>
            <a:r>
              <a:rPr lang="en-US" sz="2400" dirty="0" err="1" smtClean="0"/>
              <a:t>fyddai’n</a:t>
            </a:r>
            <a:r>
              <a:rPr lang="en-US" sz="2400" dirty="0" smtClean="0"/>
              <a:t> </a:t>
            </a:r>
            <a:r>
              <a:rPr lang="en-US" sz="2400" dirty="0" err="1" smtClean="0"/>
              <a:t>cyffroi</a:t>
            </a:r>
            <a:r>
              <a:rPr lang="en-US" sz="2400" dirty="0" smtClean="0"/>
              <a:t>, </a:t>
            </a:r>
            <a:r>
              <a:rPr lang="en-US" sz="2400" dirty="0" err="1" smtClean="0"/>
              <a:t>yn</a:t>
            </a:r>
            <a:r>
              <a:rPr lang="en-US" sz="2400" dirty="0" smtClean="0"/>
              <a:t> </a:t>
            </a:r>
            <a:r>
              <a:rPr lang="en-US" sz="2400" dirty="0" err="1" smtClean="0"/>
              <a:t>hawdd</a:t>
            </a:r>
            <a:r>
              <a:rPr lang="en-US" sz="2400" dirty="0" smtClean="0"/>
              <a:t> </a:t>
            </a:r>
            <a:r>
              <a:rPr lang="en-US" sz="2400" dirty="0" err="1" smtClean="0"/>
              <a:t>i</a:t>
            </a:r>
            <a:r>
              <a:rPr lang="en-US" sz="2400" dirty="0" smtClean="0"/>
              <a:t> </a:t>
            </a:r>
            <a:r>
              <a:rPr lang="en-US" sz="2400" dirty="0" err="1" smtClean="0"/>
              <a:t>reoli</a:t>
            </a:r>
            <a:r>
              <a:rPr lang="en-US" sz="2400" dirty="0" smtClean="0"/>
              <a:t> ac </a:t>
            </a:r>
            <a:r>
              <a:rPr lang="en-US" sz="2400" dirty="0" err="1" smtClean="0"/>
              <a:t>yn</a:t>
            </a:r>
            <a:r>
              <a:rPr lang="en-US" sz="2400" dirty="0" smtClean="0"/>
              <a:t> </a:t>
            </a:r>
            <a:r>
              <a:rPr lang="en-US" sz="2400" dirty="0" err="1" smtClean="0"/>
              <a:t>berthnasol</a:t>
            </a:r>
            <a:r>
              <a:rPr lang="en-US" sz="2400" dirty="0" smtClean="0"/>
              <a:t> </a:t>
            </a:r>
            <a:r>
              <a:rPr lang="en-US" sz="2400" dirty="0" err="1" smtClean="0"/>
              <a:t>tra’n</a:t>
            </a:r>
            <a:r>
              <a:rPr lang="en-US" sz="2400" dirty="0" smtClean="0"/>
              <a:t> </a:t>
            </a:r>
            <a:r>
              <a:rPr lang="en-US" sz="2400" dirty="0" err="1" smtClean="0"/>
              <a:t>mynd</a:t>
            </a:r>
            <a:r>
              <a:rPr lang="en-US" sz="2400" dirty="0" smtClean="0"/>
              <a:t> a </a:t>
            </a:r>
            <a:r>
              <a:rPr lang="en-US" sz="2400" dirty="0" err="1" smtClean="0"/>
              <a:t>grwp</a:t>
            </a:r>
            <a:r>
              <a:rPr lang="en-US" sz="2400" dirty="0" smtClean="0"/>
              <a:t> o </a:t>
            </a:r>
            <a:r>
              <a:rPr lang="en-US" sz="2400" dirty="0" err="1" smtClean="0"/>
              <a:t>blant</a:t>
            </a:r>
            <a:r>
              <a:rPr lang="en-US" sz="2400" dirty="0" smtClean="0"/>
              <a:t> 10 </a:t>
            </a:r>
            <a:r>
              <a:rPr lang="en-US" sz="2400" dirty="0" err="1" smtClean="0"/>
              <a:t>oed</a:t>
            </a:r>
            <a:r>
              <a:rPr lang="en-US" sz="2400" dirty="0" smtClean="0"/>
              <a:t> </a:t>
            </a:r>
            <a:r>
              <a:rPr lang="en-US" sz="2400" dirty="0" err="1" smtClean="0"/>
              <a:t>i’r</a:t>
            </a:r>
            <a:r>
              <a:rPr lang="en-US" sz="2400" dirty="0" smtClean="0"/>
              <a:t> </a:t>
            </a:r>
            <a:r>
              <a:rPr lang="en-US" sz="2400" dirty="0" err="1" smtClean="0"/>
              <a:t>traeth</a:t>
            </a:r>
            <a:r>
              <a:rPr lang="en-US" sz="2400" dirty="0" smtClean="0"/>
              <a:t>.</a:t>
            </a:r>
            <a:endParaRPr lang="en-US" sz="2400" dirty="0" smtClean="0"/>
          </a:p>
          <a:p>
            <a:r>
              <a:rPr lang="en-US" sz="2400" dirty="0" err="1" smtClean="0"/>
              <a:t>Cefnogwch</a:t>
            </a:r>
            <a:r>
              <a:rPr lang="en-US" sz="2400" dirty="0" smtClean="0"/>
              <a:t> </a:t>
            </a:r>
            <a:r>
              <a:rPr lang="en-US" sz="2400" dirty="0" err="1" smtClean="0"/>
              <a:t>eich</a:t>
            </a:r>
            <a:r>
              <a:rPr lang="en-US" sz="2400" dirty="0" smtClean="0"/>
              <a:t> </a:t>
            </a:r>
            <a:r>
              <a:rPr lang="en-US" sz="2400" dirty="0" err="1" smtClean="0"/>
              <a:t>dewisiadau</a:t>
            </a:r>
            <a:r>
              <a:rPr lang="en-US" sz="2400" dirty="0" smtClean="0"/>
              <a:t> </a:t>
            </a:r>
            <a:r>
              <a:rPr lang="en-US" sz="2400" dirty="0" err="1" smtClean="0"/>
              <a:t>gan</a:t>
            </a:r>
            <a:r>
              <a:rPr lang="en-US" sz="2400" dirty="0" smtClean="0"/>
              <a:t> </a:t>
            </a:r>
            <a:r>
              <a:rPr lang="en-US" sz="2400" dirty="0" err="1" smtClean="0"/>
              <a:t>gyfeirio</a:t>
            </a:r>
            <a:r>
              <a:rPr lang="en-US" sz="2400" dirty="0" smtClean="0"/>
              <a:t> at </a:t>
            </a:r>
            <a:r>
              <a:rPr lang="en-US" sz="2400" dirty="0" err="1" smtClean="0"/>
              <a:t>ddamcaniaethau</a:t>
            </a:r>
            <a:r>
              <a:rPr lang="en-US" sz="2400" dirty="0" smtClean="0"/>
              <a:t> </a:t>
            </a:r>
            <a:r>
              <a:rPr lang="en-US" sz="2400" dirty="0" err="1" smtClean="0"/>
              <a:t>gwahanol</a:t>
            </a:r>
            <a:endParaRPr lang="en-US" sz="2400" dirty="0"/>
          </a:p>
        </p:txBody>
      </p:sp>
      <p:sp>
        <p:nvSpPr>
          <p:cNvPr id="4" name="Content Placeholder 3"/>
          <p:cNvSpPr>
            <a:spLocks noGrp="1"/>
          </p:cNvSpPr>
          <p:nvPr>
            <p:ph sz="half" idx="2"/>
          </p:nvPr>
        </p:nvSpPr>
        <p:spPr/>
        <p:txBody>
          <a:bodyPr>
            <a:noAutofit/>
          </a:bodyPr>
          <a:lstStyle/>
          <a:p>
            <a:r>
              <a:rPr lang="en-GB" sz="2400" i="1" dirty="0" smtClean="0"/>
              <a:t>In groups, identify three tasks that would  be stimulating, manageable and relevant during a  visit to the beach for a class of 10 year </a:t>
            </a:r>
            <a:r>
              <a:rPr lang="en-GB" sz="2400" i="1" dirty="0" smtClean="0"/>
              <a:t>olds</a:t>
            </a:r>
            <a:endParaRPr lang="en-GB" sz="2400" i="1" dirty="0" smtClean="0"/>
          </a:p>
          <a:p>
            <a:r>
              <a:rPr lang="en-GB" sz="2400" i="1" dirty="0" smtClean="0"/>
              <a:t>Support your choices with reference to theory/theories</a:t>
            </a:r>
            <a:endParaRPr lang="en-US" sz="2400" i="1" dirty="0"/>
          </a:p>
        </p:txBody>
      </p:sp>
      <p:pic>
        <p:nvPicPr>
          <p:cNvPr id="8194" name="Picture 2" descr="C:\Users\s.ainsworth\AppData\Local\Microsoft\Windows\Temporary Internet Files\Content.IE5\S4DWR18J\android-task-killer[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31904" y="29832"/>
            <a:ext cx="2088232" cy="14283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325869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Behaviour</a:t>
            </a:r>
            <a:br>
              <a:rPr lang="en-GB" smtClean="0"/>
            </a:br>
            <a:r>
              <a:rPr lang="en-GB" smtClean="0"/>
              <a:t>Ymddygiad</a:t>
            </a:r>
            <a:r>
              <a:rPr lang="en-US" smtClean="0"/>
              <a:t/>
            </a:r>
            <a:br>
              <a:rPr lang="en-US" smtClean="0"/>
            </a:br>
            <a:r>
              <a:rPr lang="en-GB" smtClean="0"/>
              <a:t> </a:t>
            </a:r>
            <a:endParaRPr lang="en-US" dirty="0"/>
          </a:p>
        </p:txBody>
      </p:sp>
      <p:sp>
        <p:nvSpPr>
          <p:cNvPr id="3" name="Content Placeholder 2"/>
          <p:cNvSpPr>
            <a:spLocks noGrp="1"/>
          </p:cNvSpPr>
          <p:nvPr>
            <p:ph sz="half" idx="1"/>
          </p:nvPr>
        </p:nvSpPr>
        <p:spPr/>
        <p:txBody>
          <a:bodyPr/>
          <a:lstStyle/>
          <a:p>
            <a:r>
              <a:rPr lang="en-US" dirty="0" err="1" smtClean="0"/>
              <a:t>Cynlluniwch</a:t>
            </a:r>
            <a:r>
              <a:rPr lang="en-US" dirty="0" smtClean="0"/>
              <a:t> </a:t>
            </a:r>
            <a:r>
              <a:rPr lang="en-US" dirty="0" err="1" smtClean="0"/>
              <a:t>grwpiau</a:t>
            </a:r>
            <a:r>
              <a:rPr lang="en-US" dirty="0" smtClean="0"/>
              <a:t> </a:t>
            </a:r>
            <a:r>
              <a:rPr lang="en-US" dirty="0" err="1" smtClean="0"/>
              <a:t>i</a:t>
            </a:r>
            <a:r>
              <a:rPr lang="en-US" dirty="0" smtClean="0"/>
              <a:t> </a:t>
            </a:r>
            <a:r>
              <a:rPr lang="en-US" dirty="0" err="1" smtClean="0"/>
              <a:t>sicrhau</a:t>
            </a:r>
            <a:r>
              <a:rPr lang="en-US" dirty="0" smtClean="0"/>
              <a:t> bod plant </a:t>
            </a:r>
            <a:r>
              <a:rPr lang="en-US" dirty="0" err="1" smtClean="0"/>
              <a:t>heriol</a:t>
            </a:r>
            <a:r>
              <a:rPr lang="en-US" dirty="0" smtClean="0"/>
              <a:t> </a:t>
            </a:r>
            <a:r>
              <a:rPr lang="en-US" dirty="0" err="1" smtClean="0"/>
              <a:t>yn</a:t>
            </a:r>
            <a:r>
              <a:rPr lang="en-US" dirty="0" smtClean="0"/>
              <a:t> </a:t>
            </a:r>
            <a:r>
              <a:rPr lang="en-US" dirty="0" err="1" smtClean="0"/>
              <a:t>cael</a:t>
            </a:r>
            <a:r>
              <a:rPr lang="en-US" dirty="0" smtClean="0"/>
              <a:t> </a:t>
            </a:r>
            <a:r>
              <a:rPr lang="en-US" dirty="0" err="1" smtClean="0"/>
              <a:t>eu</a:t>
            </a:r>
            <a:r>
              <a:rPr lang="en-US" dirty="0" smtClean="0"/>
              <a:t> </a:t>
            </a:r>
            <a:r>
              <a:rPr lang="en-US" dirty="0" err="1" smtClean="0"/>
              <a:t>cefnogi</a:t>
            </a:r>
            <a:r>
              <a:rPr lang="en-US" dirty="0" smtClean="0"/>
              <a:t> </a:t>
            </a:r>
            <a:r>
              <a:rPr lang="en-US" dirty="0" err="1" smtClean="0"/>
              <a:t>a’i</a:t>
            </a:r>
            <a:r>
              <a:rPr lang="en-US" dirty="0" smtClean="0"/>
              <a:t> bod </a:t>
            </a:r>
            <a:r>
              <a:rPr lang="en-US" dirty="0" err="1" smtClean="0"/>
              <a:t>yn</a:t>
            </a:r>
            <a:r>
              <a:rPr lang="en-US" dirty="0" smtClean="0"/>
              <a:t> </a:t>
            </a:r>
            <a:r>
              <a:rPr lang="en-US" dirty="0" err="1" smtClean="0"/>
              <a:t>cael</a:t>
            </a:r>
            <a:r>
              <a:rPr lang="en-US" dirty="0" smtClean="0"/>
              <a:t> y </a:t>
            </a:r>
            <a:r>
              <a:rPr lang="en-US" dirty="0" err="1" smtClean="0"/>
              <a:t>mwyaf</a:t>
            </a:r>
            <a:r>
              <a:rPr lang="en-US" dirty="0" smtClean="0"/>
              <a:t> </a:t>
            </a:r>
            <a:r>
              <a:rPr lang="en-US" dirty="0" err="1" smtClean="0"/>
              <a:t>allan</a:t>
            </a:r>
            <a:r>
              <a:rPr lang="en-US" dirty="0" smtClean="0"/>
              <a:t> </a:t>
            </a:r>
            <a:r>
              <a:rPr lang="en-US" dirty="0" err="1" smtClean="0"/>
              <a:t>o’r</a:t>
            </a:r>
            <a:r>
              <a:rPr lang="en-US" dirty="0" smtClean="0"/>
              <a:t> </a:t>
            </a:r>
            <a:r>
              <a:rPr lang="en-US" dirty="0" err="1" smtClean="0"/>
              <a:t>profiad</a:t>
            </a:r>
            <a:r>
              <a:rPr lang="en-US" dirty="0" smtClean="0"/>
              <a:t>.</a:t>
            </a:r>
          </a:p>
          <a:p>
            <a:r>
              <a:rPr lang="en-US" dirty="0" err="1" smtClean="0"/>
              <a:t>Defnyddiwch</a:t>
            </a:r>
            <a:r>
              <a:rPr lang="en-US" dirty="0" smtClean="0"/>
              <a:t> y system </a:t>
            </a:r>
            <a:r>
              <a:rPr lang="en-US" dirty="0" err="1" smtClean="0"/>
              <a:t>gwobrwyo</a:t>
            </a:r>
            <a:r>
              <a:rPr lang="en-US" dirty="0" smtClean="0"/>
              <a:t> a </a:t>
            </a:r>
            <a:r>
              <a:rPr lang="en-US" dirty="0" err="1" smtClean="0"/>
              <a:t>chosbi</a:t>
            </a:r>
            <a:r>
              <a:rPr lang="en-US" dirty="0" smtClean="0"/>
              <a:t> </a:t>
            </a:r>
            <a:r>
              <a:rPr lang="en-US" dirty="0" err="1" smtClean="0"/>
              <a:t>sydd</a:t>
            </a:r>
            <a:r>
              <a:rPr lang="en-US" dirty="0" smtClean="0"/>
              <a:t> </a:t>
            </a:r>
            <a:r>
              <a:rPr lang="en-US" dirty="0" err="1" smtClean="0"/>
              <a:t>fel</a:t>
            </a:r>
            <a:r>
              <a:rPr lang="en-US" dirty="0" smtClean="0"/>
              <a:t> </a:t>
            </a:r>
            <a:r>
              <a:rPr lang="en-US" dirty="0" err="1" smtClean="0"/>
              <a:t>arfer</a:t>
            </a:r>
            <a:r>
              <a:rPr lang="en-US" dirty="0" smtClean="0"/>
              <a:t> </a:t>
            </a:r>
            <a:r>
              <a:rPr lang="en-US" dirty="0" err="1" smtClean="0"/>
              <a:t>yn</a:t>
            </a:r>
            <a:r>
              <a:rPr lang="en-US" dirty="0" smtClean="0"/>
              <a:t> </a:t>
            </a:r>
            <a:r>
              <a:rPr lang="en-US" dirty="0" err="1" smtClean="0"/>
              <a:t>cael</a:t>
            </a:r>
            <a:r>
              <a:rPr lang="en-US" dirty="0" smtClean="0"/>
              <a:t> </a:t>
            </a:r>
            <a:r>
              <a:rPr lang="en-US" dirty="0" err="1" smtClean="0"/>
              <a:t>ei</a:t>
            </a:r>
            <a:r>
              <a:rPr lang="en-US" dirty="0" smtClean="0"/>
              <a:t> </a:t>
            </a:r>
            <a:r>
              <a:rPr lang="en-US" dirty="0" err="1" smtClean="0"/>
              <a:t>ddefnyddio</a:t>
            </a:r>
            <a:r>
              <a:rPr lang="en-US" dirty="0" smtClean="0"/>
              <a:t> </a:t>
            </a:r>
            <a:r>
              <a:rPr lang="en-US" dirty="0" err="1" smtClean="0"/>
              <a:t>yn</a:t>
            </a:r>
            <a:r>
              <a:rPr lang="en-US" dirty="0" smtClean="0"/>
              <a:t> y </a:t>
            </a:r>
            <a:r>
              <a:rPr lang="en-US" dirty="0" err="1" smtClean="0"/>
              <a:t>dosbarth</a:t>
            </a:r>
            <a:r>
              <a:rPr lang="en-US" dirty="0" smtClean="0"/>
              <a:t>.</a:t>
            </a:r>
          </a:p>
          <a:p>
            <a:r>
              <a:rPr lang="en-US" dirty="0" err="1" smtClean="0"/>
              <a:t>Atgoffwch</a:t>
            </a:r>
            <a:r>
              <a:rPr lang="en-US" dirty="0" smtClean="0"/>
              <a:t> y </a:t>
            </a:r>
            <a:r>
              <a:rPr lang="en-US" dirty="0" err="1" smtClean="0"/>
              <a:t>disgyblion</a:t>
            </a:r>
            <a:r>
              <a:rPr lang="en-US" dirty="0" smtClean="0"/>
              <a:t> </a:t>
            </a:r>
            <a:r>
              <a:rPr lang="en-US" dirty="0" err="1" smtClean="0"/>
              <a:t>mai’r</a:t>
            </a:r>
            <a:r>
              <a:rPr lang="en-US" dirty="0" smtClean="0"/>
              <a:t> un </a:t>
            </a:r>
            <a:r>
              <a:rPr lang="en-US" dirty="0" err="1" smtClean="0"/>
              <a:t>yw’r</a:t>
            </a:r>
            <a:r>
              <a:rPr lang="en-US" dirty="0" smtClean="0"/>
              <a:t> </a:t>
            </a:r>
            <a:r>
              <a:rPr lang="en-US" dirty="0" err="1" smtClean="0"/>
              <a:t>disgwyliadau</a:t>
            </a:r>
            <a:r>
              <a:rPr lang="en-US" dirty="0" smtClean="0"/>
              <a:t> </a:t>
            </a:r>
            <a:r>
              <a:rPr lang="en-US" dirty="0" err="1" smtClean="0"/>
              <a:t>ble</a:t>
            </a:r>
            <a:r>
              <a:rPr lang="en-US" dirty="0" smtClean="0"/>
              <a:t> </a:t>
            </a:r>
            <a:r>
              <a:rPr lang="en-US" dirty="0" err="1" smtClean="0"/>
              <a:t>bynnag</a:t>
            </a:r>
            <a:r>
              <a:rPr lang="en-US" dirty="0" smtClean="0"/>
              <a:t> y </a:t>
            </a:r>
            <a:r>
              <a:rPr lang="en-US" dirty="0" err="1" smtClean="0"/>
              <a:t>maent</a:t>
            </a:r>
            <a:endParaRPr lang="en-US" dirty="0"/>
          </a:p>
        </p:txBody>
      </p:sp>
      <p:sp>
        <p:nvSpPr>
          <p:cNvPr id="4" name="Content Placeholder 3"/>
          <p:cNvSpPr>
            <a:spLocks noGrp="1"/>
          </p:cNvSpPr>
          <p:nvPr>
            <p:ph sz="half" idx="2"/>
          </p:nvPr>
        </p:nvSpPr>
        <p:spPr/>
        <p:txBody>
          <a:bodyPr/>
          <a:lstStyle/>
          <a:p>
            <a:r>
              <a:rPr lang="en-GB" sz="2000" dirty="0" smtClean="0"/>
              <a:t>Plan groups to ensure challenging children are supported to get the most out of the experience.</a:t>
            </a:r>
            <a:endParaRPr lang="en-US" sz="2000" dirty="0" smtClean="0"/>
          </a:p>
          <a:p>
            <a:r>
              <a:rPr lang="en-GB" sz="2000" dirty="0" smtClean="0"/>
              <a:t>Extend the rewards and sanctions systems usually used in</a:t>
            </a:r>
            <a:r>
              <a:rPr lang="en-US" sz="2000" dirty="0" smtClean="0"/>
              <a:t> </a:t>
            </a:r>
            <a:r>
              <a:rPr lang="en-GB" sz="2000" dirty="0" smtClean="0"/>
              <a:t>class </a:t>
            </a:r>
          </a:p>
          <a:p>
            <a:r>
              <a:rPr lang="en-GB" sz="2000" dirty="0" smtClean="0"/>
              <a:t>Reinforce </a:t>
            </a:r>
            <a:r>
              <a:rPr lang="en-GB" sz="2000" dirty="0" smtClean="0"/>
              <a:t>that expectations </a:t>
            </a:r>
            <a:r>
              <a:rPr lang="en-GB" sz="2000" dirty="0" smtClean="0"/>
              <a:t>are just </a:t>
            </a:r>
            <a:r>
              <a:rPr lang="en-GB" sz="2000" dirty="0" smtClean="0"/>
              <a:t>the same</a:t>
            </a:r>
            <a:endParaRPr lang="en-GB" sz="2000" dirty="0" smtClean="0"/>
          </a:p>
          <a:p>
            <a:endParaRPr lang="en-GB" dirty="0" smtClean="0"/>
          </a:p>
        </p:txBody>
      </p:sp>
      <p:pic>
        <p:nvPicPr>
          <p:cNvPr id="4101" name="Picture 5" descr="C:\Users\s.ainsworth\AppData\Local\Microsoft\Windows\Temporary Internet Files\Content.IE5\BMIHAV5B\Smiley_Face[1].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404946" y="379410"/>
            <a:ext cx="1881554" cy="1616443"/>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C:\Users\s.ainsworth\AppData\Local\Microsoft\Windows\Temporary Internet Files\Content.IE5\ONCMXCPX\sad-face[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90646" y="5398476"/>
            <a:ext cx="1723291" cy="1349583"/>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txBox="1">
            <a:spLocks/>
          </p:cNvSpPr>
          <p:nvPr/>
        </p:nvSpPr>
        <p:spPr>
          <a:xfrm>
            <a:off x="1609796" y="217106"/>
            <a:ext cx="3400214" cy="1143000"/>
          </a:xfrm>
          <a:prstGeom prst="rect">
            <a:avLst/>
          </a:prstGeom>
        </p:spPr>
        <p:txBody>
          <a:bodyPr vert="horz" wrap="square" lIns="91440" tIns="45720" rIns="91440" bIns="45720" numCol="1" anchor="b" anchorCtr="0" compatLnSpc="1">
            <a:prstTxWarp prst="textNoShape">
              <a:avLst/>
            </a:prstTxWarp>
            <a:normAutofit/>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pPr algn="r"/>
            <a:endParaRPr lang="en-US" dirty="0"/>
          </a:p>
        </p:txBody>
      </p:sp>
    </p:spTree>
    <p:extLst>
      <p:ext uri="{BB962C8B-B14F-4D97-AF65-F5344CB8AC3E}">
        <p14:creationId xmlns:p14="http://schemas.microsoft.com/office/powerpoint/2010/main" val="291420593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lstStyle/>
          <a:p>
            <a:r>
              <a:rPr lang="en-US" smtClean="0"/>
              <a:t>Rhowch swydd benodol i bob aelod o’r grwp ei wneud.</a:t>
            </a:r>
          </a:p>
          <a:p>
            <a:r>
              <a:rPr lang="en-US" smtClean="0"/>
              <a:t>Mae hyn yn golygu gallwch rhoi tasgau sy’n cyffroi i blant sy’n ei chael yn anodd canolbwyntio am gyfnodau hir.</a:t>
            </a:r>
          </a:p>
          <a:p>
            <a:r>
              <a:rPr lang="en-US" smtClean="0"/>
              <a:t>Rhowch gyfle i blant gael amrediad o swyddi</a:t>
            </a:r>
          </a:p>
          <a:p>
            <a:r>
              <a:rPr lang="en-US" smtClean="0"/>
              <a:t>Sicrhewch bod oedolion yn gweithio gyda grwpiau arbennig neu’n gorchwylio ardal arbennig.</a:t>
            </a:r>
            <a:endParaRPr lang="en-US" dirty="0"/>
          </a:p>
        </p:txBody>
      </p:sp>
      <p:sp>
        <p:nvSpPr>
          <p:cNvPr id="4" name="Content Placeholder 3"/>
          <p:cNvSpPr>
            <a:spLocks noGrp="1"/>
          </p:cNvSpPr>
          <p:nvPr>
            <p:ph sz="half" idx="2"/>
          </p:nvPr>
        </p:nvSpPr>
        <p:spPr/>
        <p:txBody>
          <a:bodyPr/>
          <a:lstStyle/>
          <a:p>
            <a:r>
              <a:rPr lang="en-GB" i="1" dirty="0" smtClean="0"/>
              <a:t>Give each member of a group a specific job to do </a:t>
            </a:r>
          </a:p>
          <a:p>
            <a:r>
              <a:rPr lang="en-GB" i="1" dirty="0" smtClean="0"/>
              <a:t>This means you can give stimulating jobs to children who may find </a:t>
            </a:r>
            <a:r>
              <a:rPr lang="en-GB" i="1" dirty="0" smtClean="0"/>
              <a:t>concentration </a:t>
            </a:r>
            <a:r>
              <a:rPr lang="en-GB" i="1" dirty="0" smtClean="0"/>
              <a:t>difficult. </a:t>
            </a:r>
          </a:p>
          <a:p>
            <a:r>
              <a:rPr lang="en-GB" i="1" dirty="0" smtClean="0"/>
              <a:t>Provide an opportunity for children to try a range of jobs</a:t>
            </a:r>
          </a:p>
          <a:p>
            <a:r>
              <a:rPr lang="en-GB" i="1" dirty="0" smtClean="0"/>
              <a:t>Ensure adults are working with a particular group or supervising a designated area.</a:t>
            </a:r>
            <a:endParaRPr lang="en-US" i="1" dirty="0" smtClean="0"/>
          </a:p>
          <a:p>
            <a:endParaRPr lang="en-US" dirty="0" smtClean="0"/>
          </a:p>
          <a:p>
            <a:endParaRPr lang="en-US" dirty="0"/>
          </a:p>
        </p:txBody>
      </p:sp>
      <p:pic>
        <p:nvPicPr>
          <p:cNvPr id="5123" name="Picture 3" descr="C:\Users\s.ainsworth\AppData\Local\Microsoft\Windows\Temporary Internet Files\Content.IE5\0NKTQZAZ\Tasks_Title[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37642" y="609600"/>
            <a:ext cx="5904656" cy="1219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24757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mtClean="0"/>
              <a:t>Ending the session</a:t>
            </a:r>
            <a:br>
              <a:rPr lang="en-GB" smtClean="0"/>
            </a:br>
            <a:r>
              <a:rPr lang="en-GB" smtClean="0"/>
              <a:t>Gorffen y sesiwn</a:t>
            </a:r>
            <a:r>
              <a:rPr lang="en-US" smtClean="0"/>
              <a:t/>
            </a:r>
            <a:br>
              <a:rPr lang="en-US" smtClean="0"/>
            </a:br>
            <a:endParaRPr lang="en-US" dirty="0"/>
          </a:p>
        </p:txBody>
      </p:sp>
      <p:sp>
        <p:nvSpPr>
          <p:cNvPr id="3" name="Content Placeholder 2"/>
          <p:cNvSpPr>
            <a:spLocks noGrp="1"/>
          </p:cNvSpPr>
          <p:nvPr>
            <p:ph sz="half" idx="1"/>
          </p:nvPr>
        </p:nvSpPr>
        <p:spPr/>
        <p:txBody>
          <a:bodyPr/>
          <a:lstStyle/>
          <a:p>
            <a:r>
              <a:rPr lang="en-US" smtClean="0"/>
              <a:t>Ar ôl sesiwn bywiog sicrhewch bod amser i daweli’r plant a thrafod yr hyn maent wedi ei wneud/dysgu.</a:t>
            </a:r>
          </a:p>
          <a:p>
            <a:r>
              <a:rPr lang="en-US" smtClean="0"/>
              <a:t>Diweddglo – cyfle i rannu syniadau a atgyfnerthu dysgu.</a:t>
            </a:r>
          </a:p>
          <a:p>
            <a:r>
              <a:rPr lang="en-US" smtClean="0"/>
              <a:t>Trafod beth aeth yn dda a beth allai gael ei wella erbyn tro nesaf gyda’r plant</a:t>
            </a:r>
          </a:p>
          <a:p>
            <a:r>
              <a:rPr lang="en-US" smtClean="0"/>
              <a:t>Amlinelliad o ddisgwyliadau ar gyfer y daith adref.</a:t>
            </a:r>
            <a:endParaRPr lang="en-US" dirty="0"/>
          </a:p>
        </p:txBody>
      </p:sp>
      <p:sp>
        <p:nvSpPr>
          <p:cNvPr id="4" name="Content Placeholder 3"/>
          <p:cNvSpPr>
            <a:spLocks noGrp="1"/>
          </p:cNvSpPr>
          <p:nvPr>
            <p:ph sz="half" idx="2"/>
          </p:nvPr>
        </p:nvSpPr>
        <p:spPr/>
        <p:txBody>
          <a:bodyPr/>
          <a:lstStyle/>
          <a:p>
            <a:r>
              <a:rPr lang="en-GB" i="1" dirty="0" smtClean="0"/>
              <a:t>After an active session find time to settle the children down and talk</a:t>
            </a:r>
            <a:r>
              <a:rPr lang="en-US" i="1" dirty="0" smtClean="0"/>
              <a:t> </a:t>
            </a:r>
            <a:r>
              <a:rPr lang="en-GB" i="1" dirty="0" smtClean="0"/>
              <a:t>about what they have done/ learnt. </a:t>
            </a:r>
          </a:p>
          <a:p>
            <a:r>
              <a:rPr lang="en-GB" i="1" dirty="0" smtClean="0"/>
              <a:t>Plenary to share ideas and consolidate learning.</a:t>
            </a:r>
          </a:p>
          <a:p>
            <a:r>
              <a:rPr lang="en-GB" i="1" dirty="0" smtClean="0"/>
              <a:t>Discuss with the children what went well and what could be improved for next time. </a:t>
            </a:r>
          </a:p>
          <a:p>
            <a:r>
              <a:rPr lang="en-GB" i="1" dirty="0" smtClean="0"/>
              <a:t>Expectations of appropriate behaviour to ensure a calm transition.</a:t>
            </a:r>
          </a:p>
          <a:p>
            <a:endParaRPr lang="en-US" dirty="0" smtClean="0"/>
          </a:p>
          <a:p>
            <a:endParaRPr lang="en-US" dirty="0"/>
          </a:p>
        </p:txBody>
      </p:sp>
      <p:sp>
        <p:nvSpPr>
          <p:cNvPr id="6" name="Title 1"/>
          <p:cNvSpPr txBox="1">
            <a:spLocks/>
          </p:cNvSpPr>
          <p:nvPr/>
        </p:nvSpPr>
        <p:spPr>
          <a:xfrm>
            <a:off x="1631504" y="260648"/>
            <a:ext cx="3712840" cy="1143000"/>
          </a:xfrm>
          <a:prstGeom prst="rect">
            <a:avLst/>
          </a:prstGeom>
        </p:spPr>
        <p:txBody>
          <a:bodyPr vert="horz" wrap="square" lIns="91440" tIns="45720" rIns="91440" bIns="45720" numCol="1" anchor="b" anchorCtr="0" compatLnSpc="1">
            <a:prstTxWarp prst="textNoShape">
              <a:avLst/>
            </a:prstTxWarp>
            <a:normAutofit/>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endParaRPr lang="en-US" dirty="0"/>
          </a:p>
        </p:txBody>
      </p:sp>
    </p:spTree>
    <p:extLst>
      <p:ext uri="{BB962C8B-B14F-4D97-AF65-F5344CB8AC3E}">
        <p14:creationId xmlns:p14="http://schemas.microsoft.com/office/powerpoint/2010/main" val="193591391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 in school</a:t>
            </a:r>
            <a:br>
              <a:rPr lang="en-GB" dirty="0" smtClean="0"/>
            </a:br>
            <a:r>
              <a:rPr lang="en-GB" dirty="0" err="1" smtClean="0"/>
              <a:t>Nôl</a:t>
            </a:r>
            <a:r>
              <a:rPr lang="en-GB" dirty="0" smtClean="0"/>
              <a:t> </a:t>
            </a:r>
            <a:r>
              <a:rPr lang="en-GB" dirty="0" err="1" smtClean="0"/>
              <a:t>yn</a:t>
            </a:r>
            <a:r>
              <a:rPr lang="en-GB" dirty="0" smtClean="0"/>
              <a:t> </a:t>
            </a:r>
            <a:r>
              <a:rPr lang="en-GB" dirty="0" err="1" smtClean="0"/>
              <a:t>yr</a:t>
            </a:r>
            <a:r>
              <a:rPr lang="en-GB" dirty="0" smtClean="0"/>
              <a:t> </a:t>
            </a:r>
            <a:r>
              <a:rPr lang="en-GB" dirty="0" err="1" smtClean="0"/>
              <a:t>ysgol</a:t>
            </a:r>
            <a:endParaRPr lang="en-US" dirty="0"/>
          </a:p>
        </p:txBody>
      </p:sp>
      <p:sp>
        <p:nvSpPr>
          <p:cNvPr id="5" name="Content Placeholder 4"/>
          <p:cNvSpPr>
            <a:spLocks noGrp="1"/>
          </p:cNvSpPr>
          <p:nvPr>
            <p:ph sz="half" idx="2"/>
          </p:nvPr>
        </p:nvSpPr>
        <p:spPr>
          <a:xfrm>
            <a:off x="5333810" y="1495570"/>
            <a:ext cx="4184034" cy="3880773"/>
          </a:xfrm>
        </p:spPr>
        <p:txBody>
          <a:bodyPr/>
          <a:lstStyle/>
          <a:p>
            <a:endParaRPr lang="en-GB" dirty="0" smtClean="0"/>
          </a:p>
          <a:p>
            <a:r>
              <a:rPr lang="en-GB" i="1" dirty="0" smtClean="0"/>
              <a:t>Share the work outdoors with parents and the rest of the</a:t>
            </a:r>
            <a:r>
              <a:rPr lang="en-US" i="1" dirty="0" smtClean="0"/>
              <a:t> </a:t>
            </a:r>
            <a:r>
              <a:rPr lang="en-GB" i="1" dirty="0" smtClean="0"/>
              <a:t>school to illustrate the learning that has taken place. </a:t>
            </a:r>
          </a:p>
          <a:p>
            <a:r>
              <a:rPr lang="en-GB" i="1" dirty="0" smtClean="0"/>
              <a:t>If rewarding experiences like offsite visits are followed by positive reinforcement, using the outdoors as a natural extension of your classroom will enrich and motivate some of the children who may be the hardest</a:t>
            </a:r>
            <a:r>
              <a:rPr lang="en-US" i="1" dirty="0" smtClean="0"/>
              <a:t> </a:t>
            </a:r>
            <a:r>
              <a:rPr lang="en-GB" i="1" dirty="0" smtClean="0"/>
              <a:t>to engage.</a:t>
            </a:r>
            <a:endParaRPr lang="en-US" i="1" dirty="0" smtClean="0"/>
          </a:p>
          <a:p>
            <a:endParaRPr lang="en-US" dirty="0"/>
          </a:p>
        </p:txBody>
      </p:sp>
      <p:pic>
        <p:nvPicPr>
          <p:cNvPr id="7170" name="Picture 2" descr="C:\Users\s.ainsworth\AppData\Local\Microsoft\Windows\Temporary Internet Files\Content.IE5\237NACTQ\caterpillar%20display%20pic[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3513" y="5603092"/>
            <a:ext cx="4083943" cy="1252436"/>
          </a:xfrm>
          <a:prstGeom prst="rect">
            <a:avLst/>
          </a:prstGeom>
          <a:noFill/>
          <a:extLst>
            <a:ext uri="{909E8E84-426E-40DD-AFC4-6F175D3DCCD1}">
              <a14:hiddenFill xmlns:a14="http://schemas.microsoft.com/office/drawing/2010/main">
                <a:solidFill>
                  <a:srgbClr val="FFFFFF"/>
                </a:solidFill>
              </a14:hiddenFill>
            </a:ext>
          </a:extLst>
        </p:spPr>
      </p:pic>
      <p:pic>
        <p:nvPicPr>
          <p:cNvPr id="7182" name="Picture 14" descr="C:\Users\s.ainsworth\AppData\Local\Microsoft\Windows\Temporary Internet Files\Content.IE5\KDSCESFD\lol-display[1].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63000" y="-99392"/>
            <a:ext cx="1905000" cy="1916832"/>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809328" y="1873920"/>
            <a:ext cx="4392488" cy="3170099"/>
          </a:xfrm>
          <a:prstGeom prst="rect">
            <a:avLst/>
          </a:prstGeom>
        </p:spPr>
        <p:txBody>
          <a:bodyPr wrap="square">
            <a:spAutoFit/>
          </a:bodyPr>
          <a:lstStyle/>
          <a:p>
            <a:r>
              <a:rPr lang="en-US" sz="2000" dirty="0" err="1"/>
              <a:t>Rhannwch</a:t>
            </a:r>
            <a:r>
              <a:rPr lang="en-US" sz="2000" dirty="0"/>
              <a:t> </a:t>
            </a:r>
            <a:r>
              <a:rPr lang="en-US" sz="2000" dirty="0" err="1"/>
              <a:t>yr</a:t>
            </a:r>
            <a:r>
              <a:rPr lang="en-US" sz="2000" dirty="0"/>
              <a:t> </a:t>
            </a:r>
            <a:r>
              <a:rPr lang="en-US" sz="2000" dirty="0" err="1"/>
              <a:t>hyn</a:t>
            </a:r>
            <a:r>
              <a:rPr lang="en-US" sz="2000" dirty="0"/>
              <a:t> a </a:t>
            </a:r>
            <a:r>
              <a:rPr lang="en-US" sz="2000" dirty="0" err="1"/>
              <a:t>wnaethoch</a:t>
            </a:r>
            <a:r>
              <a:rPr lang="en-US" sz="2000" dirty="0"/>
              <a:t> </a:t>
            </a:r>
            <a:r>
              <a:rPr lang="en-US" sz="2000" dirty="0" err="1"/>
              <a:t>ar</a:t>
            </a:r>
            <a:r>
              <a:rPr lang="en-US" sz="2000" dirty="0"/>
              <a:t> y </a:t>
            </a:r>
            <a:r>
              <a:rPr lang="en-US" sz="2000" dirty="0" err="1"/>
              <a:t>daith</a:t>
            </a:r>
            <a:r>
              <a:rPr lang="en-US" sz="2000" dirty="0"/>
              <a:t> </a:t>
            </a:r>
            <a:r>
              <a:rPr lang="en-US" sz="2000" dirty="0" err="1"/>
              <a:t>waith</a:t>
            </a:r>
            <a:r>
              <a:rPr lang="en-US" sz="2000" dirty="0"/>
              <a:t> </a:t>
            </a:r>
            <a:r>
              <a:rPr lang="en-US" sz="2000" dirty="0" err="1"/>
              <a:t>gyda</a:t>
            </a:r>
            <a:r>
              <a:rPr lang="en-US" sz="2000" dirty="0"/>
              <a:t> </a:t>
            </a:r>
            <a:r>
              <a:rPr lang="en-US" sz="2000" dirty="0" err="1"/>
              <a:t>gweddill</a:t>
            </a:r>
            <a:r>
              <a:rPr lang="en-US" sz="2000" dirty="0"/>
              <a:t> </a:t>
            </a:r>
            <a:r>
              <a:rPr lang="en-US" sz="2000" dirty="0" err="1"/>
              <a:t>yr</a:t>
            </a:r>
            <a:r>
              <a:rPr lang="en-US" sz="2000" dirty="0"/>
              <a:t> </a:t>
            </a:r>
            <a:r>
              <a:rPr lang="en-US" sz="2000" dirty="0" err="1"/>
              <a:t>ysgol</a:t>
            </a:r>
            <a:r>
              <a:rPr lang="en-US" sz="2000" dirty="0"/>
              <a:t> </a:t>
            </a:r>
            <a:r>
              <a:rPr lang="en-US" sz="2000" dirty="0" err="1"/>
              <a:t>i</a:t>
            </a:r>
            <a:r>
              <a:rPr lang="en-US" sz="2000" dirty="0"/>
              <a:t> </a:t>
            </a:r>
            <a:r>
              <a:rPr lang="en-US" sz="2000" dirty="0" err="1"/>
              <a:t>ddangos</a:t>
            </a:r>
            <a:r>
              <a:rPr lang="en-US" sz="2000" dirty="0"/>
              <a:t> bod </a:t>
            </a:r>
            <a:r>
              <a:rPr lang="en-US" sz="2000" dirty="0" err="1"/>
              <a:t>dysgu</a:t>
            </a:r>
            <a:r>
              <a:rPr lang="en-US" sz="2000" dirty="0"/>
              <a:t> </a:t>
            </a:r>
            <a:r>
              <a:rPr lang="en-US" sz="2000" dirty="0" err="1"/>
              <a:t>wedi</a:t>
            </a:r>
            <a:r>
              <a:rPr lang="en-US" sz="2000" dirty="0"/>
              <a:t> </a:t>
            </a:r>
            <a:r>
              <a:rPr lang="en-US" sz="2000" dirty="0" err="1"/>
              <a:t>digwydd</a:t>
            </a:r>
            <a:r>
              <a:rPr lang="en-US" sz="2000" dirty="0"/>
              <a:t>.</a:t>
            </a:r>
          </a:p>
          <a:p>
            <a:endParaRPr lang="en-US" sz="2000" dirty="0" smtClean="0"/>
          </a:p>
          <a:p>
            <a:r>
              <a:rPr lang="en-US" sz="2000" dirty="0" err="1" smtClean="0"/>
              <a:t>Bydd</a:t>
            </a:r>
            <a:r>
              <a:rPr lang="en-US" sz="2000" dirty="0" smtClean="0"/>
              <a:t> </a:t>
            </a:r>
            <a:r>
              <a:rPr lang="en-US" sz="2000" dirty="0" err="1"/>
              <a:t>profiadau’r</a:t>
            </a:r>
            <a:r>
              <a:rPr lang="en-US" sz="2000" dirty="0"/>
              <a:t> plant </a:t>
            </a:r>
            <a:r>
              <a:rPr lang="en-US" sz="2000" dirty="0" err="1"/>
              <a:t>yn</a:t>
            </a:r>
            <a:r>
              <a:rPr lang="en-US" sz="2000" dirty="0"/>
              <a:t> </a:t>
            </a:r>
            <a:r>
              <a:rPr lang="en-US" sz="2000" dirty="0" err="1"/>
              <a:t>cael</a:t>
            </a:r>
            <a:r>
              <a:rPr lang="en-US" sz="2000" dirty="0"/>
              <a:t> </a:t>
            </a:r>
            <a:r>
              <a:rPr lang="en-US" sz="2000" dirty="0" err="1"/>
              <a:t>eu</a:t>
            </a:r>
            <a:r>
              <a:rPr lang="en-US" sz="2000" dirty="0"/>
              <a:t> </a:t>
            </a:r>
            <a:r>
              <a:rPr lang="en-US" sz="2000" dirty="0" err="1"/>
              <a:t>cyfoethogi</a:t>
            </a:r>
            <a:r>
              <a:rPr lang="en-US" sz="2000" dirty="0"/>
              <a:t> </a:t>
            </a:r>
            <a:r>
              <a:rPr lang="en-US" sz="2000" dirty="0" err="1"/>
              <a:t>wrth</a:t>
            </a:r>
            <a:r>
              <a:rPr lang="en-US" sz="2000" dirty="0"/>
              <a:t> </a:t>
            </a:r>
            <a:r>
              <a:rPr lang="en-US" sz="2000" dirty="0" err="1"/>
              <a:t>i</a:t>
            </a:r>
            <a:r>
              <a:rPr lang="en-US" sz="2000" dirty="0"/>
              <a:t> chi </a:t>
            </a:r>
            <a:r>
              <a:rPr lang="en-US" sz="2000" dirty="0" err="1"/>
              <a:t>atgyfnerthu</a:t>
            </a:r>
            <a:r>
              <a:rPr lang="en-US" sz="2000" dirty="0"/>
              <a:t> </a:t>
            </a:r>
            <a:r>
              <a:rPr lang="en-US" sz="2000" dirty="0" err="1"/>
              <a:t>profiadau</a:t>
            </a:r>
            <a:r>
              <a:rPr lang="en-US" sz="2000" dirty="0"/>
              <a:t> </a:t>
            </a:r>
            <a:r>
              <a:rPr lang="en-US" sz="2000" dirty="0" err="1"/>
              <a:t>allan</a:t>
            </a:r>
            <a:r>
              <a:rPr lang="en-US" sz="2000" dirty="0"/>
              <a:t> </a:t>
            </a:r>
            <a:r>
              <a:rPr lang="en-US" sz="2000" dirty="0" err="1"/>
              <a:t>o’r</a:t>
            </a:r>
            <a:r>
              <a:rPr lang="en-US" sz="2000" dirty="0"/>
              <a:t> </a:t>
            </a:r>
            <a:r>
              <a:rPr lang="en-US" sz="2000" dirty="0" err="1"/>
              <a:t>ysgol</a:t>
            </a:r>
            <a:r>
              <a:rPr lang="en-US" sz="2000" dirty="0"/>
              <a:t> </a:t>
            </a:r>
            <a:r>
              <a:rPr lang="en-US" sz="2000" dirty="0" err="1"/>
              <a:t>trwy</a:t>
            </a:r>
            <a:r>
              <a:rPr lang="en-US" sz="2000" dirty="0"/>
              <a:t> </a:t>
            </a:r>
            <a:r>
              <a:rPr lang="en-US" sz="2000" dirty="0" err="1"/>
              <a:t>waith</a:t>
            </a:r>
            <a:r>
              <a:rPr lang="en-US" sz="2000" dirty="0"/>
              <a:t> </a:t>
            </a:r>
            <a:r>
              <a:rPr lang="en-US" sz="2000" dirty="0" err="1"/>
              <a:t>ategol</a:t>
            </a:r>
            <a:r>
              <a:rPr lang="en-US" sz="2000" dirty="0"/>
              <a:t>. </a:t>
            </a:r>
            <a:r>
              <a:rPr lang="en-US" sz="2000" dirty="0" err="1"/>
              <a:t>Bydd</a:t>
            </a:r>
            <a:r>
              <a:rPr lang="en-US" sz="2000" dirty="0"/>
              <a:t> </a:t>
            </a:r>
            <a:r>
              <a:rPr lang="en-US" sz="2000" dirty="0" err="1"/>
              <a:t>hyn</a:t>
            </a:r>
            <a:r>
              <a:rPr lang="en-US" sz="2000" dirty="0"/>
              <a:t> o </a:t>
            </a:r>
            <a:r>
              <a:rPr lang="en-US" sz="2000" dirty="0" err="1"/>
              <a:t>fudd</a:t>
            </a:r>
            <a:r>
              <a:rPr lang="en-US" sz="2000" dirty="0"/>
              <a:t> </a:t>
            </a:r>
            <a:r>
              <a:rPr lang="en-US" sz="2000" dirty="0" err="1"/>
              <a:t>i’r</a:t>
            </a:r>
            <a:r>
              <a:rPr lang="en-US" sz="2000" dirty="0"/>
              <a:t> </a:t>
            </a:r>
            <a:r>
              <a:rPr lang="en-US" sz="2000" dirty="0" err="1"/>
              <a:t>disgyblion</a:t>
            </a:r>
            <a:r>
              <a:rPr lang="en-US" sz="2000" dirty="0"/>
              <a:t> </a:t>
            </a:r>
            <a:r>
              <a:rPr lang="en-US" sz="2000" dirty="0" err="1"/>
              <a:t>sydd</a:t>
            </a:r>
            <a:r>
              <a:rPr lang="en-US" sz="2000" dirty="0"/>
              <a:t> </a:t>
            </a:r>
            <a:r>
              <a:rPr lang="en-US" sz="2000" dirty="0" err="1"/>
              <a:t>fwyaf</a:t>
            </a:r>
            <a:r>
              <a:rPr lang="en-US" sz="2000" dirty="0"/>
              <a:t> </a:t>
            </a:r>
            <a:r>
              <a:rPr lang="en-US" sz="2000" dirty="0" err="1"/>
              <a:t>anodd</a:t>
            </a:r>
            <a:r>
              <a:rPr lang="en-US" sz="2000" dirty="0"/>
              <a:t> </a:t>
            </a:r>
            <a:r>
              <a:rPr lang="en-US" sz="2000" dirty="0" err="1"/>
              <a:t>i’w</a:t>
            </a:r>
            <a:r>
              <a:rPr lang="en-US" sz="2000" dirty="0"/>
              <a:t> </a:t>
            </a:r>
            <a:r>
              <a:rPr lang="en-US" sz="2000" dirty="0" err="1"/>
              <a:t>ysgogi</a:t>
            </a:r>
            <a:r>
              <a:rPr lang="en-US" sz="2000" dirty="0"/>
              <a:t>.</a:t>
            </a:r>
          </a:p>
        </p:txBody>
      </p:sp>
    </p:spTree>
    <p:extLst>
      <p:ext uri="{BB962C8B-B14F-4D97-AF65-F5344CB8AC3E}">
        <p14:creationId xmlns:p14="http://schemas.microsoft.com/office/powerpoint/2010/main" val="78319569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Risk assessments</a:t>
            </a:r>
            <a:br>
              <a:rPr lang="en-GB" smtClean="0"/>
            </a:br>
            <a:r>
              <a:rPr lang="en-GB" smtClean="0"/>
              <a:t>Asesiad risg</a:t>
            </a:r>
            <a:endParaRPr lang="en-US" dirty="0"/>
          </a:p>
        </p:txBody>
      </p:sp>
      <p:sp>
        <p:nvSpPr>
          <p:cNvPr id="3" name="Content Placeholder 2"/>
          <p:cNvSpPr>
            <a:spLocks noGrp="1"/>
          </p:cNvSpPr>
          <p:nvPr>
            <p:ph sz="half" idx="1"/>
          </p:nvPr>
        </p:nvSpPr>
        <p:spPr>
          <a:xfrm>
            <a:off x="677334" y="1905745"/>
            <a:ext cx="4184035" cy="4135616"/>
          </a:xfrm>
        </p:spPr>
        <p:txBody>
          <a:bodyPr>
            <a:normAutofit fontScale="92500" lnSpcReduction="10000"/>
          </a:bodyPr>
          <a:lstStyle/>
          <a:p>
            <a:r>
              <a:rPr lang="en-US" dirty="0" err="1" smtClean="0"/>
              <a:t>Dyletswydd</a:t>
            </a:r>
            <a:r>
              <a:rPr lang="en-US" dirty="0" smtClean="0"/>
              <a:t> </a:t>
            </a:r>
            <a:r>
              <a:rPr lang="en-US" dirty="0" err="1" smtClean="0"/>
              <a:t>statudol</a:t>
            </a:r>
            <a:endParaRPr lang="en-US" dirty="0" smtClean="0"/>
          </a:p>
          <a:p>
            <a:r>
              <a:rPr lang="en-US" dirty="0" err="1" smtClean="0"/>
              <a:t>Ymagwedd</a:t>
            </a:r>
            <a:r>
              <a:rPr lang="en-US" dirty="0" smtClean="0"/>
              <a:t> </a:t>
            </a:r>
            <a:r>
              <a:rPr lang="en-US" dirty="0" err="1" smtClean="0"/>
              <a:t>plentyn</a:t>
            </a:r>
            <a:r>
              <a:rPr lang="en-US" dirty="0" smtClean="0"/>
              <a:t>- </a:t>
            </a:r>
            <a:r>
              <a:rPr lang="en-US" dirty="0" err="1" smtClean="0"/>
              <a:t>ganolog</a:t>
            </a:r>
            <a:r>
              <a:rPr lang="en-US" dirty="0" smtClean="0"/>
              <a:t> at </a:t>
            </a:r>
            <a:r>
              <a:rPr lang="en-US" dirty="0" err="1" smtClean="0"/>
              <a:t>risg</a:t>
            </a:r>
            <a:endParaRPr lang="en-US" dirty="0" smtClean="0"/>
          </a:p>
          <a:p>
            <a:r>
              <a:rPr lang="en-US" dirty="0" err="1" smtClean="0"/>
              <a:t>Dylai</a:t>
            </a:r>
            <a:r>
              <a:rPr lang="en-US" dirty="0" smtClean="0"/>
              <a:t> </a:t>
            </a:r>
            <a:r>
              <a:rPr lang="en-US" dirty="0" err="1" smtClean="0"/>
              <a:t>arweinydd</a:t>
            </a:r>
            <a:r>
              <a:rPr lang="en-US" dirty="0" smtClean="0"/>
              <a:t> y </a:t>
            </a:r>
            <a:r>
              <a:rPr lang="en-US" dirty="0" err="1" smtClean="0"/>
              <a:t>daith</a:t>
            </a:r>
            <a:r>
              <a:rPr lang="en-US" dirty="0" smtClean="0"/>
              <a:t> </a:t>
            </a:r>
            <a:r>
              <a:rPr lang="en-US" dirty="0" err="1" smtClean="0"/>
              <a:t>ymweld</a:t>
            </a:r>
            <a:r>
              <a:rPr lang="en-US" dirty="0" smtClean="0"/>
              <a:t> </a:t>
            </a:r>
            <a:r>
              <a:rPr lang="en-US" dirty="0" err="1" smtClean="0"/>
              <a:t>â’r</a:t>
            </a:r>
            <a:r>
              <a:rPr lang="en-US" dirty="0" smtClean="0"/>
              <a:t> </a:t>
            </a:r>
            <a:r>
              <a:rPr lang="en-US" dirty="0" err="1" smtClean="0"/>
              <a:t>safle</a:t>
            </a:r>
            <a:r>
              <a:rPr lang="en-US" dirty="0" smtClean="0"/>
              <a:t> o </a:t>
            </a:r>
            <a:r>
              <a:rPr lang="en-US" dirty="0" err="1" smtClean="0"/>
              <a:t>flaen</a:t>
            </a:r>
            <a:r>
              <a:rPr lang="en-US" dirty="0" smtClean="0"/>
              <a:t> </a:t>
            </a:r>
            <a:r>
              <a:rPr lang="en-US" dirty="0" err="1" smtClean="0"/>
              <a:t>llaw</a:t>
            </a:r>
            <a:r>
              <a:rPr lang="en-US" dirty="0" smtClean="0"/>
              <a:t>.</a:t>
            </a:r>
          </a:p>
          <a:p>
            <a:r>
              <a:rPr lang="en-US" dirty="0" err="1" smtClean="0"/>
              <a:t>Os</a:t>
            </a:r>
            <a:r>
              <a:rPr lang="en-US" dirty="0" smtClean="0"/>
              <a:t> </a:t>
            </a:r>
            <a:r>
              <a:rPr lang="en-US" dirty="0" err="1" smtClean="0"/>
              <a:t>nad</a:t>
            </a:r>
            <a:r>
              <a:rPr lang="en-US" dirty="0" smtClean="0"/>
              <a:t> </a:t>
            </a:r>
            <a:r>
              <a:rPr lang="en-US" dirty="0" err="1" smtClean="0"/>
              <a:t>yw</a:t>
            </a:r>
            <a:r>
              <a:rPr lang="en-US" dirty="0" smtClean="0"/>
              <a:t> </a:t>
            </a:r>
            <a:r>
              <a:rPr lang="en-US" dirty="0" err="1" smtClean="0"/>
              <a:t>hyn</a:t>
            </a:r>
            <a:r>
              <a:rPr lang="en-US" dirty="0" smtClean="0"/>
              <a:t> </a:t>
            </a:r>
            <a:r>
              <a:rPr lang="en-US" dirty="0" err="1" smtClean="0"/>
              <a:t>yn</a:t>
            </a:r>
            <a:r>
              <a:rPr lang="en-US" dirty="0" smtClean="0"/>
              <a:t> </a:t>
            </a:r>
            <a:r>
              <a:rPr lang="en-US" dirty="0" err="1" smtClean="0"/>
              <a:t>bosib</a:t>
            </a:r>
            <a:r>
              <a:rPr lang="en-US" dirty="0" smtClean="0"/>
              <a:t>, </a:t>
            </a:r>
            <a:r>
              <a:rPr lang="en-US" dirty="0" err="1" smtClean="0"/>
              <a:t>cysylltwch</a:t>
            </a:r>
            <a:r>
              <a:rPr lang="en-US" dirty="0" smtClean="0"/>
              <a:t> </a:t>
            </a:r>
            <a:r>
              <a:rPr lang="en-US" dirty="0" err="1" smtClean="0"/>
              <a:t>a’r</a:t>
            </a:r>
            <a:r>
              <a:rPr lang="en-US" dirty="0" smtClean="0"/>
              <a:t> </a:t>
            </a:r>
            <a:r>
              <a:rPr lang="en-US" dirty="0" err="1" smtClean="0"/>
              <a:t>safle</a:t>
            </a:r>
            <a:r>
              <a:rPr lang="en-US" dirty="0" smtClean="0"/>
              <a:t> </a:t>
            </a:r>
            <a:r>
              <a:rPr lang="en-US" dirty="0" err="1" smtClean="0"/>
              <a:t>i</a:t>
            </a:r>
            <a:r>
              <a:rPr lang="en-US" dirty="0" smtClean="0"/>
              <a:t> </a:t>
            </a:r>
            <a:r>
              <a:rPr lang="en-US" dirty="0" err="1" smtClean="0"/>
              <a:t>gael</a:t>
            </a:r>
            <a:r>
              <a:rPr lang="en-US" dirty="0" smtClean="0"/>
              <a:t> </a:t>
            </a:r>
            <a:r>
              <a:rPr lang="en-US" dirty="0" err="1" smtClean="0"/>
              <a:t>gweld</a:t>
            </a:r>
            <a:r>
              <a:rPr lang="en-US" dirty="0" smtClean="0"/>
              <a:t> </a:t>
            </a:r>
            <a:r>
              <a:rPr lang="en-US" dirty="0" err="1" smtClean="0"/>
              <a:t>eu</a:t>
            </a:r>
            <a:r>
              <a:rPr lang="en-US" dirty="0" smtClean="0"/>
              <a:t> </a:t>
            </a:r>
            <a:r>
              <a:rPr lang="en-US" dirty="0" err="1" smtClean="0"/>
              <a:t>dogfennaeth</a:t>
            </a:r>
            <a:endParaRPr lang="en-US" dirty="0" smtClean="0"/>
          </a:p>
          <a:p>
            <a:r>
              <a:rPr lang="en-US" dirty="0" err="1" smtClean="0"/>
              <a:t>Edrychwch</a:t>
            </a:r>
            <a:r>
              <a:rPr lang="en-US" dirty="0" smtClean="0"/>
              <a:t> </a:t>
            </a:r>
            <a:r>
              <a:rPr lang="en-US" dirty="0" err="1" smtClean="0"/>
              <a:t>ar</a:t>
            </a:r>
            <a:r>
              <a:rPr lang="en-US" dirty="0" smtClean="0"/>
              <a:t> y </a:t>
            </a:r>
            <a:r>
              <a:rPr lang="en-US" dirty="0" err="1" smtClean="0"/>
              <a:t>wybodaeth</a:t>
            </a:r>
            <a:r>
              <a:rPr lang="en-US" dirty="0" smtClean="0"/>
              <a:t> </a:t>
            </a:r>
            <a:r>
              <a:rPr lang="en-US" dirty="0" err="1" smtClean="0"/>
              <a:t>sy’n</a:t>
            </a:r>
            <a:r>
              <a:rPr lang="en-US" dirty="0" smtClean="0"/>
              <a:t> </a:t>
            </a:r>
            <a:r>
              <a:rPr lang="en-US" dirty="0" err="1" smtClean="0"/>
              <a:t>cael</a:t>
            </a:r>
            <a:r>
              <a:rPr lang="en-US" dirty="0" smtClean="0"/>
              <a:t> </a:t>
            </a:r>
            <a:r>
              <a:rPr lang="en-US" dirty="0" err="1" smtClean="0"/>
              <a:t>ei</a:t>
            </a:r>
            <a:r>
              <a:rPr lang="en-US" dirty="0" smtClean="0"/>
              <a:t> </a:t>
            </a:r>
            <a:r>
              <a:rPr lang="en-US" dirty="0" err="1" smtClean="0"/>
              <a:t>ddarparu</a:t>
            </a:r>
            <a:r>
              <a:rPr lang="en-US" dirty="0" smtClean="0"/>
              <a:t> </a:t>
            </a:r>
            <a:r>
              <a:rPr lang="en-US" dirty="0" err="1" smtClean="0"/>
              <a:t>gan</a:t>
            </a:r>
            <a:r>
              <a:rPr lang="en-US" dirty="0" smtClean="0"/>
              <a:t> </a:t>
            </a:r>
            <a:r>
              <a:rPr lang="en-US" dirty="0" err="1" smtClean="0"/>
              <a:t>Fferm</a:t>
            </a:r>
            <a:r>
              <a:rPr lang="en-US" dirty="0" smtClean="0"/>
              <a:t> </a:t>
            </a:r>
            <a:r>
              <a:rPr lang="en-US" dirty="0" err="1" smtClean="0"/>
              <a:t>Ffoli</a:t>
            </a:r>
            <a:endParaRPr lang="en-US" dirty="0" smtClean="0"/>
          </a:p>
          <a:p>
            <a:r>
              <a:rPr lang="en-US" dirty="0" err="1" smtClean="0"/>
              <a:t>Gwnewch</a:t>
            </a:r>
            <a:r>
              <a:rPr lang="en-US" dirty="0" smtClean="0"/>
              <a:t> </a:t>
            </a:r>
            <a:r>
              <a:rPr lang="en-US" dirty="0" err="1" smtClean="0"/>
              <a:t>restr</a:t>
            </a:r>
            <a:r>
              <a:rPr lang="en-US" dirty="0" smtClean="0"/>
              <a:t> </a:t>
            </a:r>
            <a:r>
              <a:rPr lang="en-US" dirty="0" err="1" smtClean="0"/>
              <a:t>o’r</a:t>
            </a:r>
            <a:r>
              <a:rPr lang="en-US" dirty="0" smtClean="0"/>
              <a:t> math o </a:t>
            </a:r>
            <a:r>
              <a:rPr lang="en-US" dirty="0" err="1" smtClean="0"/>
              <a:t>bethau</a:t>
            </a:r>
            <a:r>
              <a:rPr lang="en-US" dirty="0" smtClean="0"/>
              <a:t> </a:t>
            </a:r>
            <a:r>
              <a:rPr lang="en-US" dirty="0" err="1" smtClean="0"/>
              <a:t>fyddech</a:t>
            </a:r>
            <a:r>
              <a:rPr lang="en-US" dirty="0" smtClean="0"/>
              <a:t> </a:t>
            </a:r>
            <a:r>
              <a:rPr lang="en-US" dirty="0" err="1" smtClean="0"/>
              <a:t>chi’n</a:t>
            </a:r>
            <a:r>
              <a:rPr lang="en-US" dirty="0" smtClean="0"/>
              <a:t> </a:t>
            </a:r>
            <a:r>
              <a:rPr lang="en-US" dirty="0" err="1" smtClean="0"/>
              <a:t>rhoi</a:t>
            </a:r>
            <a:r>
              <a:rPr lang="en-US" dirty="0" smtClean="0"/>
              <a:t> </a:t>
            </a:r>
            <a:r>
              <a:rPr lang="en-US" dirty="0" err="1" smtClean="0"/>
              <a:t>ar</a:t>
            </a:r>
            <a:r>
              <a:rPr lang="en-US" dirty="0" smtClean="0"/>
              <a:t> </a:t>
            </a:r>
            <a:r>
              <a:rPr lang="en-US" dirty="0" err="1" smtClean="0"/>
              <a:t>asesiad</a:t>
            </a:r>
            <a:r>
              <a:rPr lang="en-US" dirty="0" smtClean="0"/>
              <a:t> </a:t>
            </a:r>
            <a:r>
              <a:rPr lang="en-US" dirty="0" err="1" smtClean="0"/>
              <a:t>risg</a:t>
            </a:r>
            <a:r>
              <a:rPr lang="en-US" dirty="0" smtClean="0"/>
              <a:t> </a:t>
            </a:r>
            <a:r>
              <a:rPr lang="en-US" dirty="0" err="1" smtClean="0"/>
              <a:t>ar</a:t>
            </a:r>
            <a:r>
              <a:rPr lang="en-US" dirty="0" smtClean="0"/>
              <a:t> </a:t>
            </a:r>
            <a:r>
              <a:rPr lang="en-US" dirty="0" err="1" smtClean="0"/>
              <a:t>gyfer</a:t>
            </a:r>
            <a:r>
              <a:rPr lang="en-US" dirty="0" smtClean="0"/>
              <a:t> </a:t>
            </a:r>
            <a:r>
              <a:rPr lang="en-US" dirty="0" err="1" smtClean="0"/>
              <a:t>grwp</a:t>
            </a:r>
            <a:r>
              <a:rPr lang="en-US" dirty="0" smtClean="0"/>
              <a:t> o </a:t>
            </a:r>
            <a:r>
              <a:rPr lang="en-US" dirty="0" err="1" smtClean="0"/>
              <a:t>blant</a:t>
            </a:r>
            <a:r>
              <a:rPr lang="en-US" dirty="0" smtClean="0"/>
              <a:t> </a:t>
            </a:r>
            <a:r>
              <a:rPr lang="en-US" dirty="0" err="1" smtClean="0"/>
              <a:t>oed</a:t>
            </a:r>
            <a:r>
              <a:rPr lang="en-US" dirty="0" smtClean="0"/>
              <a:t> </a:t>
            </a:r>
            <a:r>
              <a:rPr lang="en-US" dirty="0" err="1" smtClean="0"/>
              <a:t>cynradd</a:t>
            </a:r>
            <a:r>
              <a:rPr lang="en-US" dirty="0" smtClean="0"/>
              <a:t> </a:t>
            </a:r>
            <a:r>
              <a:rPr lang="en-US" dirty="0" err="1" smtClean="0"/>
              <a:t>sy’n</a:t>
            </a:r>
            <a:r>
              <a:rPr lang="en-US" dirty="0" smtClean="0"/>
              <a:t> </a:t>
            </a:r>
            <a:r>
              <a:rPr lang="en-US" dirty="0" err="1" smtClean="0"/>
              <a:t>bwriadu</a:t>
            </a:r>
            <a:r>
              <a:rPr lang="en-US" dirty="0" smtClean="0"/>
              <a:t> </a:t>
            </a:r>
            <a:r>
              <a:rPr lang="en-US" dirty="0" err="1" smtClean="0"/>
              <a:t>ymweld</a:t>
            </a:r>
            <a:r>
              <a:rPr lang="en-US" dirty="0" smtClean="0"/>
              <a:t> </a:t>
            </a:r>
            <a:r>
              <a:rPr lang="en-US" dirty="0" err="1" smtClean="0"/>
              <a:t>a’r</a:t>
            </a:r>
            <a:r>
              <a:rPr lang="en-US" dirty="0" smtClean="0"/>
              <a:t> </a:t>
            </a:r>
            <a:r>
              <a:rPr lang="en-US" dirty="0" err="1" smtClean="0"/>
              <a:t>lleoliad</a:t>
            </a:r>
            <a:endParaRPr lang="en-US" dirty="0" smtClean="0"/>
          </a:p>
          <a:p>
            <a:endParaRPr lang="en-US" dirty="0"/>
          </a:p>
        </p:txBody>
      </p:sp>
      <p:sp>
        <p:nvSpPr>
          <p:cNvPr id="4" name="Content Placeholder 3"/>
          <p:cNvSpPr>
            <a:spLocks noGrp="1"/>
          </p:cNvSpPr>
          <p:nvPr>
            <p:ph sz="half" idx="2"/>
          </p:nvPr>
        </p:nvSpPr>
        <p:spPr>
          <a:xfrm>
            <a:off x="5089970" y="1905745"/>
            <a:ext cx="4184034" cy="4512640"/>
          </a:xfrm>
        </p:spPr>
        <p:txBody>
          <a:bodyPr>
            <a:normAutofit fontScale="92500" lnSpcReduction="10000"/>
          </a:bodyPr>
          <a:lstStyle/>
          <a:p>
            <a:r>
              <a:rPr lang="en-GB" i="1" dirty="0" smtClean="0"/>
              <a:t>Statutory requirement</a:t>
            </a:r>
          </a:p>
          <a:p>
            <a:r>
              <a:rPr lang="en-GB" i="1" dirty="0" smtClean="0"/>
              <a:t>Pupil-centred approach to risk</a:t>
            </a:r>
          </a:p>
          <a:p>
            <a:r>
              <a:rPr lang="en-GB" i="1" dirty="0" smtClean="0"/>
              <a:t>Party leader should visit the site in advance </a:t>
            </a:r>
          </a:p>
          <a:p>
            <a:r>
              <a:rPr lang="en-GB" i="1" dirty="0" smtClean="0"/>
              <a:t>If not possible, refer to documentation produced by the organisation</a:t>
            </a:r>
          </a:p>
          <a:p>
            <a:r>
              <a:rPr lang="en-GB" i="1" dirty="0" smtClean="0"/>
              <a:t>Look at the information provided by Folly Farm</a:t>
            </a:r>
          </a:p>
          <a:p>
            <a:r>
              <a:rPr lang="en-GB" i="1" dirty="0" smtClean="0"/>
              <a:t>Make a list of what you would put on the risk assessment for a group of Primary school children visiting</a:t>
            </a:r>
          </a:p>
          <a:p>
            <a:r>
              <a:rPr lang="en-GB" dirty="0" smtClean="0">
                <a:hlinkClick r:id="rId3"/>
              </a:rPr>
              <a:t>https://d1qvp5bygkarui.cloudfront.net/uploads/2018/06/School-Group-Helpful-Information.pdf</a:t>
            </a:r>
            <a:endParaRPr lang="en-GB" dirty="0" smtClean="0"/>
          </a:p>
          <a:p>
            <a:endParaRPr lang="en-GB" dirty="0" smtClean="0"/>
          </a:p>
          <a:p>
            <a:endParaRPr lang="en-US" dirty="0"/>
          </a:p>
        </p:txBody>
      </p:sp>
      <p:pic>
        <p:nvPicPr>
          <p:cNvPr id="5" name="Picture 2" descr="C:\Users\s.ainsworth\AppData\Local\Microsoft\Windows\Temporary Internet Files\Content.IE5\0NKTQZAZ\Risk[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234536" y="8576"/>
            <a:ext cx="2433464" cy="1296144"/>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9221906"/>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 Box 2"/>
          <p:cNvSpPr txBox="1">
            <a:spLocks noChangeArrowheads="1"/>
          </p:cNvSpPr>
          <p:nvPr/>
        </p:nvSpPr>
        <p:spPr bwMode="auto">
          <a:xfrm>
            <a:off x="1838209" y="188641"/>
            <a:ext cx="8569325" cy="769441"/>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eaLnBrk="0" hangingPunct="0">
              <a:spcBef>
                <a:spcPct val="20000"/>
              </a:spcBef>
              <a:buClr>
                <a:schemeClr val="accent1"/>
              </a:buClr>
              <a:buSzPct val="100000"/>
              <a:buFont typeface="Symbol" pitchFamily="18" charset="2"/>
              <a:buChar char=""/>
              <a:defRPr sz="2400">
                <a:solidFill>
                  <a:schemeClr val="tx2"/>
                </a:solidFill>
                <a:latin typeface="Candara" pitchFamily="34" charset="0"/>
              </a:defRPr>
            </a:lvl1pPr>
            <a:lvl2pPr marL="742950" indent="-285750" eaLnBrk="0" hangingPunct="0">
              <a:spcBef>
                <a:spcPct val="20000"/>
              </a:spcBef>
              <a:buClr>
                <a:schemeClr val="accent1"/>
              </a:buClr>
              <a:buSzPct val="100000"/>
              <a:buFont typeface="Symbol" pitchFamily="18" charset="2"/>
              <a:buChar char=""/>
              <a:defRPr sz="2200">
                <a:solidFill>
                  <a:schemeClr val="tx2"/>
                </a:solidFill>
                <a:latin typeface="Candara" pitchFamily="34" charset="0"/>
              </a:defRPr>
            </a:lvl2pPr>
            <a:lvl3pPr marL="1143000" indent="-228600" eaLnBrk="0" hangingPunct="0">
              <a:spcBef>
                <a:spcPct val="20000"/>
              </a:spcBef>
              <a:buClr>
                <a:schemeClr val="accent1"/>
              </a:buClr>
              <a:buSzPct val="100000"/>
              <a:buFont typeface="Symbol" pitchFamily="18" charset="2"/>
              <a:buChar char=""/>
              <a:defRPr sz="2000">
                <a:solidFill>
                  <a:schemeClr val="tx2"/>
                </a:solidFill>
                <a:latin typeface="Candara" pitchFamily="34" charset="0"/>
              </a:defRPr>
            </a:lvl3pPr>
            <a:lvl4pPr marL="1600200" indent="-228600" eaLnBrk="0" hangingPunct="0">
              <a:spcBef>
                <a:spcPct val="20000"/>
              </a:spcBef>
              <a:buClr>
                <a:schemeClr val="accent1"/>
              </a:buClr>
              <a:buSzPct val="100000"/>
              <a:buFont typeface="Symbol" pitchFamily="18" charset="2"/>
              <a:buChar char=""/>
              <a:defRPr>
                <a:solidFill>
                  <a:schemeClr val="tx2"/>
                </a:solidFill>
                <a:latin typeface="Candara" pitchFamily="34" charset="0"/>
              </a:defRPr>
            </a:lvl4pPr>
            <a:lvl5pPr marL="2057400" indent="-228600" eaLnBrk="0" hangingPunct="0">
              <a:spcBef>
                <a:spcPct val="20000"/>
              </a:spcBef>
              <a:buClr>
                <a:schemeClr val="accent1"/>
              </a:buClr>
              <a:buSzPct val="100000"/>
              <a:buFont typeface="Symbol" pitchFamily="18" charset="2"/>
              <a:buChar char=""/>
              <a:defRPr sz="1600">
                <a:solidFill>
                  <a:schemeClr val="tx2"/>
                </a:solidFill>
                <a:latin typeface="Candara" pitchFamily="34" charset="0"/>
              </a:defRPr>
            </a:lvl5pPr>
            <a:lvl6pPr marL="2514600" indent="-228600" eaLnBrk="0" fontAlgn="base" hangingPunct="0">
              <a:spcBef>
                <a:spcPct val="20000"/>
              </a:spcBef>
              <a:spcAft>
                <a:spcPct val="0"/>
              </a:spcAft>
              <a:buClr>
                <a:schemeClr val="accent1"/>
              </a:buClr>
              <a:buSzPct val="100000"/>
              <a:buFont typeface="Symbol" pitchFamily="18" charset="2"/>
              <a:buChar char=""/>
              <a:defRPr sz="1600">
                <a:solidFill>
                  <a:schemeClr val="tx2"/>
                </a:solidFill>
                <a:latin typeface="Candara" pitchFamily="34" charset="0"/>
              </a:defRPr>
            </a:lvl6pPr>
            <a:lvl7pPr marL="2971800" indent="-228600" eaLnBrk="0" fontAlgn="base" hangingPunct="0">
              <a:spcBef>
                <a:spcPct val="20000"/>
              </a:spcBef>
              <a:spcAft>
                <a:spcPct val="0"/>
              </a:spcAft>
              <a:buClr>
                <a:schemeClr val="accent1"/>
              </a:buClr>
              <a:buSzPct val="100000"/>
              <a:buFont typeface="Symbol" pitchFamily="18" charset="2"/>
              <a:buChar char=""/>
              <a:defRPr sz="1600">
                <a:solidFill>
                  <a:schemeClr val="tx2"/>
                </a:solidFill>
                <a:latin typeface="Candara" pitchFamily="34" charset="0"/>
              </a:defRPr>
            </a:lvl7pPr>
            <a:lvl8pPr marL="3429000" indent="-228600" eaLnBrk="0" fontAlgn="base" hangingPunct="0">
              <a:spcBef>
                <a:spcPct val="20000"/>
              </a:spcBef>
              <a:spcAft>
                <a:spcPct val="0"/>
              </a:spcAft>
              <a:buClr>
                <a:schemeClr val="accent1"/>
              </a:buClr>
              <a:buSzPct val="100000"/>
              <a:buFont typeface="Symbol" pitchFamily="18" charset="2"/>
              <a:buChar char=""/>
              <a:defRPr sz="1600">
                <a:solidFill>
                  <a:schemeClr val="tx2"/>
                </a:solidFill>
                <a:latin typeface="Candara" pitchFamily="34" charset="0"/>
              </a:defRPr>
            </a:lvl8pPr>
            <a:lvl9pPr marL="3886200" indent="-228600" eaLnBrk="0" fontAlgn="base" hangingPunct="0">
              <a:spcBef>
                <a:spcPct val="20000"/>
              </a:spcBef>
              <a:spcAft>
                <a:spcPct val="0"/>
              </a:spcAft>
              <a:buClr>
                <a:schemeClr val="accent1"/>
              </a:buClr>
              <a:buSzPct val="100000"/>
              <a:buFont typeface="Symbol" pitchFamily="18" charset="2"/>
              <a:buChar char=""/>
              <a:defRPr sz="1600">
                <a:solidFill>
                  <a:schemeClr val="tx2"/>
                </a:solidFill>
                <a:latin typeface="Candara" pitchFamily="34" charset="0"/>
              </a:defRPr>
            </a:lvl9pPr>
          </a:lstStyle>
          <a:p>
            <a:pPr eaLnBrk="1" hangingPunct="1">
              <a:spcBef>
                <a:spcPct val="50000"/>
              </a:spcBef>
              <a:buClrTx/>
              <a:buSzTx/>
              <a:buFontTx/>
              <a:buNone/>
            </a:pPr>
            <a:r>
              <a:rPr lang="en-GB" altLang="en-US" sz="4400" dirty="0">
                <a:latin typeface="+mn-lt"/>
              </a:rPr>
              <a:t>Forest School / Ysgol </a:t>
            </a:r>
            <a:r>
              <a:rPr lang="en-GB" altLang="en-US" sz="4400" dirty="0" err="1">
                <a:latin typeface="+mn-lt"/>
              </a:rPr>
              <a:t>G</a:t>
            </a:r>
            <a:r>
              <a:rPr lang="en-GB" altLang="en-US" sz="4400" dirty="0" err="1" smtClean="0">
                <a:latin typeface="+mn-lt"/>
              </a:rPr>
              <a:t>oedwig</a:t>
            </a:r>
            <a:endParaRPr lang="en-GB" altLang="en-US" sz="4400" dirty="0">
              <a:latin typeface="+mn-lt"/>
            </a:endParaRPr>
          </a:p>
        </p:txBody>
      </p:sp>
      <p:sp>
        <p:nvSpPr>
          <p:cNvPr id="29699" name="Text Box 3"/>
          <p:cNvSpPr txBox="1">
            <a:spLocks noChangeArrowheads="1"/>
          </p:cNvSpPr>
          <p:nvPr/>
        </p:nvSpPr>
        <p:spPr bwMode="auto">
          <a:xfrm>
            <a:off x="1559497" y="1503078"/>
            <a:ext cx="8569325" cy="5262979"/>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eaLnBrk="0" hangingPunct="0">
              <a:spcBef>
                <a:spcPct val="20000"/>
              </a:spcBef>
              <a:buClr>
                <a:schemeClr val="accent1"/>
              </a:buClr>
              <a:buSzPct val="100000"/>
              <a:buFont typeface="Symbol" pitchFamily="18" charset="2"/>
              <a:buChar char=""/>
              <a:defRPr sz="2400">
                <a:solidFill>
                  <a:schemeClr val="tx2"/>
                </a:solidFill>
                <a:latin typeface="Candara" pitchFamily="34" charset="0"/>
              </a:defRPr>
            </a:lvl1pPr>
            <a:lvl2pPr marL="742950" indent="-285750" eaLnBrk="0" hangingPunct="0">
              <a:spcBef>
                <a:spcPct val="20000"/>
              </a:spcBef>
              <a:buClr>
                <a:schemeClr val="accent1"/>
              </a:buClr>
              <a:buSzPct val="100000"/>
              <a:buFont typeface="Symbol" pitchFamily="18" charset="2"/>
              <a:buChar char=""/>
              <a:defRPr sz="2200">
                <a:solidFill>
                  <a:schemeClr val="tx2"/>
                </a:solidFill>
                <a:latin typeface="Candara" pitchFamily="34" charset="0"/>
              </a:defRPr>
            </a:lvl2pPr>
            <a:lvl3pPr marL="1143000" indent="-228600" eaLnBrk="0" hangingPunct="0">
              <a:spcBef>
                <a:spcPct val="20000"/>
              </a:spcBef>
              <a:buClr>
                <a:schemeClr val="accent1"/>
              </a:buClr>
              <a:buSzPct val="100000"/>
              <a:buFont typeface="Symbol" pitchFamily="18" charset="2"/>
              <a:buChar char=""/>
              <a:defRPr sz="2000">
                <a:solidFill>
                  <a:schemeClr val="tx2"/>
                </a:solidFill>
                <a:latin typeface="Candara" pitchFamily="34" charset="0"/>
              </a:defRPr>
            </a:lvl3pPr>
            <a:lvl4pPr marL="1600200" indent="-228600" eaLnBrk="0" hangingPunct="0">
              <a:spcBef>
                <a:spcPct val="20000"/>
              </a:spcBef>
              <a:buClr>
                <a:schemeClr val="accent1"/>
              </a:buClr>
              <a:buSzPct val="100000"/>
              <a:buFont typeface="Symbol" pitchFamily="18" charset="2"/>
              <a:buChar char=""/>
              <a:defRPr>
                <a:solidFill>
                  <a:schemeClr val="tx2"/>
                </a:solidFill>
                <a:latin typeface="Candara" pitchFamily="34" charset="0"/>
              </a:defRPr>
            </a:lvl4pPr>
            <a:lvl5pPr marL="2057400" indent="-228600" eaLnBrk="0" hangingPunct="0">
              <a:spcBef>
                <a:spcPct val="20000"/>
              </a:spcBef>
              <a:buClr>
                <a:schemeClr val="accent1"/>
              </a:buClr>
              <a:buSzPct val="100000"/>
              <a:buFont typeface="Symbol" pitchFamily="18" charset="2"/>
              <a:buChar char=""/>
              <a:defRPr sz="1600">
                <a:solidFill>
                  <a:schemeClr val="tx2"/>
                </a:solidFill>
                <a:latin typeface="Candara" pitchFamily="34" charset="0"/>
              </a:defRPr>
            </a:lvl5pPr>
            <a:lvl6pPr marL="2514600" indent="-228600" eaLnBrk="0" fontAlgn="base" hangingPunct="0">
              <a:spcBef>
                <a:spcPct val="20000"/>
              </a:spcBef>
              <a:spcAft>
                <a:spcPct val="0"/>
              </a:spcAft>
              <a:buClr>
                <a:schemeClr val="accent1"/>
              </a:buClr>
              <a:buSzPct val="100000"/>
              <a:buFont typeface="Symbol" pitchFamily="18" charset="2"/>
              <a:buChar char=""/>
              <a:defRPr sz="1600">
                <a:solidFill>
                  <a:schemeClr val="tx2"/>
                </a:solidFill>
                <a:latin typeface="Candara" pitchFamily="34" charset="0"/>
              </a:defRPr>
            </a:lvl6pPr>
            <a:lvl7pPr marL="2971800" indent="-228600" eaLnBrk="0" fontAlgn="base" hangingPunct="0">
              <a:spcBef>
                <a:spcPct val="20000"/>
              </a:spcBef>
              <a:spcAft>
                <a:spcPct val="0"/>
              </a:spcAft>
              <a:buClr>
                <a:schemeClr val="accent1"/>
              </a:buClr>
              <a:buSzPct val="100000"/>
              <a:buFont typeface="Symbol" pitchFamily="18" charset="2"/>
              <a:buChar char=""/>
              <a:defRPr sz="1600">
                <a:solidFill>
                  <a:schemeClr val="tx2"/>
                </a:solidFill>
                <a:latin typeface="Candara" pitchFamily="34" charset="0"/>
              </a:defRPr>
            </a:lvl7pPr>
            <a:lvl8pPr marL="3429000" indent="-228600" eaLnBrk="0" fontAlgn="base" hangingPunct="0">
              <a:spcBef>
                <a:spcPct val="20000"/>
              </a:spcBef>
              <a:spcAft>
                <a:spcPct val="0"/>
              </a:spcAft>
              <a:buClr>
                <a:schemeClr val="accent1"/>
              </a:buClr>
              <a:buSzPct val="100000"/>
              <a:buFont typeface="Symbol" pitchFamily="18" charset="2"/>
              <a:buChar char=""/>
              <a:defRPr sz="1600">
                <a:solidFill>
                  <a:schemeClr val="tx2"/>
                </a:solidFill>
                <a:latin typeface="Candara" pitchFamily="34" charset="0"/>
              </a:defRPr>
            </a:lvl8pPr>
            <a:lvl9pPr marL="3886200" indent="-228600" eaLnBrk="0" fontAlgn="base" hangingPunct="0">
              <a:spcBef>
                <a:spcPct val="20000"/>
              </a:spcBef>
              <a:spcAft>
                <a:spcPct val="0"/>
              </a:spcAft>
              <a:buClr>
                <a:schemeClr val="accent1"/>
              </a:buClr>
              <a:buSzPct val="100000"/>
              <a:buFont typeface="Symbol" pitchFamily="18" charset="2"/>
              <a:buChar char=""/>
              <a:defRPr sz="1600">
                <a:solidFill>
                  <a:schemeClr val="tx2"/>
                </a:solidFill>
                <a:latin typeface="Candara" pitchFamily="34" charset="0"/>
              </a:defRPr>
            </a:lvl9pPr>
          </a:lstStyle>
          <a:p>
            <a:pPr eaLnBrk="1" hangingPunct="1">
              <a:spcBef>
                <a:spcPct val="50000"/>
              </a:spcBef>
              <a:buClrTx/>
              <a:buSzTx/>
              <a:buFontTx/>
              <a:buNone/>
            </a:pPr>
            <a:r>
              <a:rPr lang="en-GB" altLang="en-US" sz="2800" dirty="0">
                <a:solidFill>
                  <a:schemeClr val="tx1"/>
                </a:solidFill>
                <a:latin typeface="Arial" charset="0"/>
              </a:rPr>
              <a:t>‘Forest School encourages an appreciation of the natural world and builds self-esteem and confidence. This is achieved through regular visits to special woodland sites. Individuals can master tasks of increasing complexity and learn the associated social skills.’</a:t>
            </a:r>
          </a:p>
          <a:p>
            <a:pPr eaLnBrk="1" hangingPunct="1">
              <a:spcBef>
                <a:spcPct val="50000"/>
              </a:spcBef>
              <a:buClrTx/>
              <a:buSzTx/>
              <a:buFontTx/>
              <a:buNone/>
            </a:pPr>
            <a:r>
              <a:rPr lang="en-GB" altLang="en-US" sz="2800" dirty="0">
                <a:solidFill>
                  <a:schemeClr val="tx1"/>
                </a:solidFill>
                <a:latin typeface="Arial" charset="0"/>
              </a:rPr>
              <a:t>Forestry Commission (2014)</a:t>
            </a:r>
          </a:p>
          <a:p>
            <a:pPr eaLnBrk="1" hangingPunct="1">
              <a:spcBef>
                <a:spcPct val="50000"/>
              </a:spcBef>
              <a:buClrTx/>
              <a:buSzTx/>
              <a:buFontTx/>
              <a:buNone/>
            </a:pPr>
            <a:r>
              <a:rPr lang="en-GB" altLang="en-US" sz="2800" dirty="0">
                <a:solidFill>
                  <a:srgbClr val="FF0000"/>
                </a:solidFill>
                <a:latin typeface="Arial" charset="0"/>
              </a:rPr>
              <a:t>     What are some of the benefits?</a:t>
            </a:r>
          </a:p>
          <a:p>
            <a:pPr eaLnBrk="1" hangingPunct="1">
              <a:spcBef>
                <a:spcPct val="50000"/>
              </a:spcBef>
              <a:buClrTx/>
              <a:buSzTx/>
              <a:buFontTx/>
              <a:buNone/>
            </a:pPr>
            <a:r>
              <a:rPr lang="en-GB" altLang="en-US" sz="2800" dirty="0">
                <a:solidFill>
                  <a:schemeClr val="tx1"/>
                </a:solidFill>
                <a:latin typeface="Comic Sans MS" pitchFamily="66" charset="0"/>
              </a:rPr>
              <a:t>    </a:t>
            </a:r>
          </a:p>
          <a:p>
            <a:pPr eaLnBrk="1" hangingPunct="1">
              <a:spcBef>
                <a:spcPct val="50000"/>
              </a:spcBef>
              <a:buClrTx/>
              <a:buSzTx/>
              <a:buFontTx/>
              <a:buNone/>
            </a:pPr>
            <a:endParaRPr lang="en-GB" altLang="en-US" sz="2800" dirty="0">
              <a:solidFill>
                <a:schemeClr val="tx1"/>
              </a:solidFill>
              <a:latin typeface="Comic Sans MS" pitchFamily="66" charset="0"/>
            </a:endParaRPr>
          </a:p>
        </p:txBody>
      </p:sp>
      <p:pic>
        <p:nvPicPr>
          <p:cNvPr id="4" name="Picture 7" descr="C:\Users\s.ainsworth\AppData\Local\Microsoft\Windows\Temporary Internet Files\Content.IE5\0NKTQZAZ\3087254920_05f60cbe3a_z[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90467" y="4293096"/>
            <a:ext cx="2370265" cy="23641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141684"/>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altLang="en-US" smtClean="0"/>
              <a:t>The benefits of Forest Schools</a:t>
            </a:r>
            <a:br>
              <a:rPr lang="en-GB" altLang="en-US" smtClean="0"/>
            </a:br>
            <a:r>
              <a:rPr lang="en-GB" altLang="en-US" smtClean="0"/>
              <a:t>Manteision Ysgolion Coedwig</a:t>
            </a:r>
          </a:p>
        </p:txBody>
      </p:sp>
      <p:sp>
        <p:nvSpPr>
          <p:cNvPr id="31747" name="Rectangle 3"/>
          <p:cNvSpPr>
            <a:spLocks noGrp="1" noChangeArrowheads="1"/>
          </p:cNvSpPr>
          <p:nvPr>
            <p:ph sz="half" idx="1"/>
          </p:nvPr>
        </p:nvSpPr>
        <p:spPr/>
        <p:txBody>
          <a:bodyPr/>
          <a:lstStyle/>
          <a:p>
            <a:r>
              <a:rPr lang="en-GB" altLang="en-US" dirty="0" err="1"/>
              <a:t>Cynyddu</a:t>
            </a:r>
            <a:r>
              <a:rPr lang="en-GB" altLang="en-US" dirty="0"/>
              <a:t> </a:t>
            </a:r>
            <a:r>
              <a:rPr lang="en-GB" altLang="en-US" dirty="0" err="1"/>
              <a:t>hunan</a:t>
            </a:r>
            <a:r>
              <a:rPr lang="en-GB" altLang="en-US" dirty="0"/>
              <a:t> </a:t>
            </a:r>
            <a:r>
              <a:rPr lang="en-GB" altLang="en-US" dirty="0" err="1"/>
              <a:t>hyder</a:t>
            </a:r>
            <a:r>
              <a:rPr lang="en-GB" altLang="en-US" dirty="0"/>
              <a:t> a </a:t>
            </a:r>
            <a:r>
              <a:rPr lang="en-GB" altLang="en-US" dirty="0" err="1"/>
              <a:t>hunan</a:t>
            </a:r>
            <a:r>
              <a:rPr lang="en-GB" altLang="en-US" dirty="0"/>
              <a:t> </a:t>
            </a:r>
            <a:r>
              <a:rPr lang="en-GB" altLang="en-US" dirty="0" err="1"/>
              <a:t>barch</a:t>
            </a:r>
            <a:endParaRPr lang="en-GB" altLang="en-US" dirty="0"/>
          </a:p>
          <a:p>
            <a:r>
              <a:rPr lang="en-GB" altLang="en-US" dirty="0"/>
              <a:t>Y </a:t>
            </a:r>
            <a:r>
              <a:rPr lang="en-GB" altLang="en-US" dirty="0" err="1"/>
              <a:t>gallu</a:t>
            </a:r>
            <a:r>
              <a:rPr lang="en-GB" altLang="en-US" dirty="0"/>
              <a:t> </a:t>
            </a:r>
            <a:r>
              <a:rPr lang="en-GB" altLang="en-US" dirty="0" err="1"/>
              <a:t>i</a:t>
            </a:r>
            <a:r>
              <a:rPr lang="en-GB" altLang="en-US" dirty="0"/>
              <a:t> </a:t>
            </a:r>
            <a:r>
              <a:rPr lang="en-GB" altLang="en-US" dirty="0" err="1"/>
              <a:t>gydweithio</a:t>
            </a:r>
            <a:r>
              <a:rPr lang="en-GB" altLang="en-US" dirty="0"/>
              <a:t> </a:t>
            </a:r>
            <a:r>
              <a:rPr lang="en-GB" altLang="en-US" dirty="0" err="1"/>
              <a:t>gydag</a:t>
            </a:r>
            <a:r>
              <a:rPr lang="en-GB" altLang="en-US" dirty="0"/>
              <a:t> </a:t>
            </a:r>
            <a:r>
              <a:rPr lang="en-GB" altLang="en-US" dirty="0" err="1"/>
              <a:t>eraill</a:t>
            </a:r>
            <a:endParaRPr lang="en-GB" altLang="en-US" dirty="0"/>
          </a:p>
          <a:p>
            <a:r>
              <a:rPr lang="en-GB" altLang="en-US" dirty="0" err="1"/>
              <a:t>Cymhelliad</a:t>
            </a:r>
            <a:r>
              <a:rPr lang="en-GB" altLang="en-US" dirty="0"/>
              <a:t> </a:t>
            </a:r>
            <a:r>
              <a:rPr lang="en-GB" altLang="en-US" dirty="0" err="1"/>
              <a:t>i</a:t>
            </a:r>
            <a:r>
              <a:rPr lang="en-GB" altLang="en-US" dirty="0"/>
              <a:t> </a:t>
            </a:r>
            <a:r>
              <a:rPr lang="en-GB" altLang="en-US" dirty="0" err="1"/>
              <a:t>ddysgu</a:t>
            </a:r>
            <a:endParaRPr lang="en-GB" altLang="en-US" dirty="0"/>
          </a:p>
          <a:p>
            <a:r>
              <a:rPr lang="en-GB" altLang="en-US" dirty="0" err="1"/>
              <a:t>Perchnogaeth</a:t>
            </a:r>
            <a:r>
              <a:rPr lang="en-GB" altLang="en-US" dirty="0"/>
              <a:t> </a:t>
            </a:r>
            <a:r>
              <a:rPr lang="en-GB" altLang="en-US" dirty="0" err="1"/>
              <a:t>o’r</a:t>
            </a:r>
            <a:r>
              <a:rPr lang="en-GB" altLang="en-US" dirty="0"/>
              <a:t> </a:t>
            </a:r>
            <a:r>
              <a:rPr lang="en-GB" altLang="en-US" dirty="0" err="1"/>
              <a:t>amgylchedd</a:t>
            </a:r>
            <a:r>
              <a:rPr lang="en-GB" altLang="en-US" dirty="0"/>
              <a:t> </a:t>
            </a:r>
            <a:r>
              <a:rPr lang="en-GB" altLang="en-US" dirty="0" err="1"/>
              <a:t>lleol</a:t>
            </a:r>
            <a:endParaRPr lang="en-GB" altLang="en-US" dirty="0"/>
          </a:p>
          <a:p>
            <a:r>
              <a:rPr lang="en-GB" altLang="en-US" dirty="0" err="1"/>
              <a:t>Deall</a:t>
            </a:r>
            <a:r>
              <a:rPr lang="en-GB" altLang="en-US" dirty="0"/>
              <a:t> y </a:t>
            </a:r>
            <a:r>
              <a:rPr lang="en-GB" altLang="en-US" dirty="0" err="1"/>
              <a:t>byd</a:t>
            </a:r>
            <a:r>
              <a:rPr lang="en-GB" altLang="en-US" dirty="0"/>
              <a:t> </a:t>
            </a:r>
            <a:r>
              <a:rPr lang="en-GB" altLang="en-US" dirty="0" err="1"/>
              <a:t>allanol</a:t>
            </a:r>
            <a:endParaRPr lang="en-GB" altLang="en-US" dirty="0"/>
          </a:p>
          <a:p>
            <a:r>
              <a:rPr lang="en-GB" altLang="en-US" dirty="0" err="1"/>
              <a:t>Cynnydd</a:t>
            </a:r>
            <a:r>
              <a:rPr lang="en-GB" altLang="en-US" dirty="0"/>
              <a:t> </a:t>
            </a:r>
            <a:r>
              <a:rPr lang="en-GB" altLang="en-US" dirty="0" err="1"/>
              <a:t>mewn</a:t>
            </a:r>
            <a:r>
              <a:rPr lang="en-GB" altLang="en-US" dirty="0"/>
              <a:t> </a:t>
            </a:r>
            <a:r>
              <a:rPr lang="en-GB" altLang="en-US" dirty="0" err="1"/>
              <a:t>sgiliau</a:t>
            </a:r>
            <a:r>
              <a:rPr lang="en-GB" altLang="en-US" dirty="0"/>
              <a:t> a </a:t>
            </a:r>
            <a:r>
              <a:rPr lang="en-GB" altLang="en-US" dirty="0" err="1"/>
              <a:t>dealltwriaeth</a:t>
            </a:r>
            <a:endParaRPr lang="en-GB" altLang="en-US" dirty="0"/>
          </a:p>
          <a:p>
            <a:endParaRPr lang="en-GB" altLang="en-US" dirty="0" smtClean="0"/>
          </a:p>
        </p:txBody>
      </p:sp>
      <p:sp>
        <p:nvSpPr>
          <p:cNvPr id="31748" name="Content Placeholder 1"/>
          <p:cNvSpPr>
            <a:spLocks noGrp="1"/>
          </p:cNvSpPr>
          <p:nvPr>
            <p:ph sz="half" idx="2"/>
          </p:nvPr>
        </p:nvSpPr>
        <p:spPr/>
        <p:txBody>
          <a:bodyPr/>
          <a:lstStyle/>
          <a:p>
            <a:r>
              <a:rPr lang="en-GB" altLang="en-US" i="1" dirty="0"/>
              <a:t>Increase in self-esteem and confidence</a:t>
            </a:r>
          </a:p>
          <a:p>
            <a:r>
              <a:rPr lang="en-GB" altLang="en-US" i="1" dirty="0"/>
              <a:t>Ability to work co-operatively with others</a:t>
            </a:r>
          </a:p>
          <a:p>
            <a:r>
              <a:rPr lang="en-GB" altLang="en-US" i="1" dirty="0"/>
              <a:t>Motivation to learn</a:t>
            </a:r>
          </a:p>
          <a:p>
            <a:r>
              <a:rPr lang="en-GB" altLang="en-US" i="1" dirty="0"/>
              <a:t>Pride and ownership of the local environment</a:t>
            </a:r>
          </a:p>
          <a:p>
            <a:r>
              <a:rPr lang="en-GB" altLang="en-US" i="1" dirty="0"/>
              <a:t>Understanding the outdoors</a:t>
            </a:r>
          </a:p>
          <a:p>
            <a:r>
              <a:rPr lang="en-GB" altLang="en-US" i="1" dirty="0"/>
              <a:t>Increased skills and knowledge</a:t>
            </a:r>
          </a:p>
          <a:p>
            <a:endParaRPr lang="en-GB" altLang="en-US" dirty="0" smtClean="0"/>
          </a:p>
        </p:txBody>
      </p:sp>
    </p:spTree>
    <p:extLst>
      <p:ext uri="{BB962C8B-B14F-4D97-AF65-F5344CB8AC3E}">
        <p14:creationId xmlns:p14="http://schemas.microsoft.com/office/powerpoint/2010/main" val="14793019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normAutofit fontScale="90000"/>
          </a:bodyPr>
          <a:lstStyle/>
          <a:p>
            <a:r>
              <a:rPr lang="en-GB" altLang="en-US" dirty="0" smtClean="0"/>
              <a:t>A Forest School Session</a:t>
            </a:r>
            <a:br>
              <a:rPr lang="en-GB" altLang="en-US" dirty="0" smtClean="0"/>
            </a:br>
            <a:r>
              <a:rPr lang="en-GB" altLang="en-US" dirty="0" err="1" smtClean="0"/>
              <a:t>Sesiwn</a:t>
            </a:r>
            <a:r>
              <a:rPr lang="en-GB" altLang="en-US" dirty="0" smtClean="0"/>
              <a:t> Ysgol </a:t>
            </a:r>
            <a:r>
              <a:rPr lang="en-GB" altLang="en-US" dirty="0" err="1"/>
              <a:t>G</a:t>
            </a:r>
            <a:r>
              <a:rPr lang="en-GB" altLang="en-US" dirty="0" err="1" smtClean="0"/>
              <a:t>oedwig</a:t>
            </a:r>
            <a:endParaRPr lang="en-GB" altLang="en-US" dirty="0" smtClean="0"/>
          </a:p>
        </p:txBody>
      </p:sp>
      <p:sp>
        <p:nvSpPr>
          <p:cNvPr id="33795" name="Rectangle 3"/>
          <p:cNvSpPr>
            <a:spLocks noGrp="1" noChangeArrowheads="1"/>
          </p:cNvSpPr>
          <p:nvPr>
            <p:ph type="body" sz="half" idx="1"/>
          </p:nvPr>
        </p:nvSpPr>
        <p:spPr/>
        <p:txBody>
          <a:bodyPr/>
          <a:lstStyle/>
          <a:p>
            <a:endParaRPr lang="en-GB" altLang="en-US" smtClean="0"/>
          </a:p>
          <a:p>
            <a:r>
              <a:rPr lang="en-US" altLang="en-US" smtClean="0"/>
              <a:t>Cyfansoddi a dysgu cân</a:t>
            </a:r>
          </a:p>
          <a:p>
            <a:r>
              <a:rPr lang="en-US" altLang="en-US" smtClean="0"/>
              <a:t>Rheolau – cadw’n ddiogel yn yr Ysgol Goedwig</a:t>
            </a:r>
          </a:p>
          <a:p>
            <a:r>
              <a:rPr lang="en-US" altLang="en-US" smtClean="0"/>
              <a:t>Cylch – cylch o goed</a:t>
            </a:r>
          </a:p>
          <a:p>
            <a:r>
              <a:rPr lang="en-US" altLang="en-US" smtClean="0"/>
              <a:t>Gweithgareddau</a:t>
            </a:r>
          </a:p>
          <a:p>
            <a:r>
              <a:rPr lang="en-US" altLang="en-US" smtClean="0"/>
              <a:t>Cylch – cylch o goed</a:t>
            </a:r>
          </a:p>
          <a:p>
            <a:r>
              <a:rPr lang="en-US" altLang="en-US" smtClean="0"/>
              <a:t>Sesiwn adolygu</a:t>
            </a:r>
          </a:p>
          <a:p>
            <a:endParaRPr lang="en-GB" altLang="en-US" dirty="0" smtClean="0"/>
          </a:p>
        </p:txBody>
      </p:sp>
      <p:sp>
        <p:nvSpPr>
          <p:cNvPr id="33796" name="Content Placeholder 1"/>
          <p:cNvSpPr>
            <a:spLocks noGrp="1"/>
          </p:cNvSpPr>
          <p:nvPr>
            <p:ph sz="half" idx="2"/>
          </p:nvPr>
        </p:nvSpPr>
        <p:spPr>
          <a:xfrm>
            <a:off x="6197600" y="2057400"/>
            <a:ext cx="5384800" cy="4073526"/>
          </a:xfrm>
        </p:spPr>
        <p:txBody>
          <a:bodyPr/>
          <a:lstStyle/>
          <a:p>
            <a:r>
              <a:rPr lang="en-GB" altLang="en-US" i="1" dirty="0" smtClean="0"/>
              <a:t>Composing and learning a song</a:t>
            </a:r>
          </a:p>
          <a:p>
            <a:r>
              <a:rPr lang="en-GB" altLang="en-US" i="1" dirty="0" smtClean="0"/>
              <a:t>Rules – keeping safe in Forest School</a:t>
            </a:r>
          </a:p>
          <a:p>
            <a:r>
              <a:rPr lang="en-GB" altLang="en-US" i="1" dirty="0" smtClean="0"/>
              <a:t>Circle – log circle </a:t>
            </a:r>
          </a:p>
          <a:p>
            <a:r>
              <a:rPr lang="en-GB" altLang="en-US" i="1" dirty="0" smtClean="0"/>
              <a:t>Activities</a:t>
            </a:r>
          </a:p>
          <a:p>
            <a:r>
              <a:rPr lang="en-GB" altLang="en-US" i="1" dirty="0" smtClean="0"/>
              <a:t>Circle – log circle</a:t>
            </a:r>
          </a:p>
          <a:p>
            <a:r>
              <a:rPr lang="en-GB" altLang="en-US" i="1" dirty="0" smtClean="0"/>
              <a:t>Review session</a:t>
            </a:r>
          </a:p>
          <a:p>
            <a:endParaRPr lang="en-US" altLang="en-US" dirty="0"/>
          </a:p>
        </p:txBody>
      </p:sp>
    </p:spTree>
    <p:extLst>
      <p:ext uri="{BB962C8B-B14F-4D97-AF65-F5344CB8AC3E}">
        <p14:creationId xmlns:p14="http://schemas.microsoft.com/office/powerpoint/2010/main" val="194965591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794" y="404665"/>
            <a:ext cx="8445624" cy="1139825"/>
          </a:xfrm>
        </p:spPr>
        <p:txBody>
          <a:bodyPr>
            <a:normAutofit fontScale="90000"/>
          </a:bodyPr>
          <a:lstStyle/>
          <a:p>
            <a:r>
              <a:rPr lang="en-GB" dirty="0" smtClean="0"/>
              <a:t>Observing outdoors</a:t>
            </a:r>
            <a:br>
              <a:rPr lang="en-GB" dirty="0" smtClean="0"/>
            </a:br>
            <a:r>
              <a:rPr lang="en-GB" dirty="0" err="1" smtClean="0"/>
              <a:t>Arsylwi</a:t>
            </a:r>
            <a:r>
              <a:rPr lang="en-GB" dirty="0" smtClean="0"/>
              <a:t> </a:t>
            </a:r>
            <a:r>
              <a:rPr lang="en-GB" dirty="0" err="1"/>
              <a:t>tu</a:t>
            </a:r>
            <a:r>
              <a:rPr lang="en-GB" dirty="0"/>
              <a:t> </a:t>
            </a:r>
            <a:r>
              <a:rPr lang="en-GB" dirty="0" err="1"/>
              <a:t>allan</a:t>
            </a:r>
            <a:r>
              <a:rPr lang="en-US" dirty="0"/>
              <a:t/>
            </a:r>
            <a:br>
              <a:rPr lang="en-US" dirty="0"/>
            </a:br>
            <a:endParaRPr lang="en-US" dirty="0"/>
          </a:p>
        </p:txBody>
      </p:sp>
      <p:sp>
        <p:nvSpPr>
          <p:cNvPr id="3" name="Text Placeholder 2"/>
          <p:cNvSpPr>
            <a:spLocks noGrp="1"/>
          </p:cNvSpPr>
          <p:nvPr>
            <p:ph type="body" sz="half" idx="1"/>
          </p:nvPr>
        </p:nvSpPr>
        <p:spPr/>
        <p:txBody>
          <a:bodyPr>
            <a:normAutofit/>
          </a:bodyPr>
          <a:lstStyle/>
          <a:p>
            <a:pPr eaLnBrk="1" hangingPunct="1"/>
            <a:r>
              <a:rPr lang="en-GB" altLang="en-US" dirty="0"/>
              <a:t>Digital Blue / </a:t>
            </a:r>
            <a:r>
              <a:rPr lang="en-GB" altLang="en-US" dirty="0" smtClean="0"/>
              <a:t>Camcorder</a:t>
            </a:r>
          </a:p>
          <a:p>
            <a:pPr eaLnBrk="1" hangingPunct="1"/>
            <a:endParaRPr lang="en-GB" altLang="en-US" dirty="0" smtClean="0"/>
          </a:p>
          <a:p>
            <a:pPr eaLnBrk="1" hangingPunct="1"/>
            <a:r>
              <a:rPr lang="en-GB" altLang="en-US" dirty="0" smtClean="0"/>
              <a:t>Camera </a:t>
            </a:r>
            <a:r>
              <a:rPr lang="en-GB" altLang="en-US" dirty="0" err="1" smtClean="0"/>
              <a:t>digidol</a:t>
            </a:r>
            <a:r>
              <a:rPr lang="en-GB" altLang="en-US" dirty="0" smtClean="0"/>
              <a:t>/</a:t>
            </a:r>
            <a:r>
              <a:rPr lang="en-GB" altLang="en-US" dirty="0" err="1" smtClean="0"/>
              <a:t>fideo</a:t>
            </a:r>
            <a:r>
              <a:rPr lang="en-GB" altLang="en-US" dirty="0" smtClean="0"/>
              <a:t> – </a:t>
            </a:r>
            <a:r>
              <a:rPr lang="en-GB" altLang="en-US" dirty="0" err="1" smtClean="0"/>
              <a:t>dewiswch</a:t>
            </a:r>
            <a:r>
              <a:rPr lang="en-GB" altLang="en-US" dirty="0" smtClean="0"/>
              <a:t> </a:t>
            </a:r>
            <a:r>
              <a:rPr lang="en-GB" altLang="en-US" dirty="0" err="1" smtClean="0"/>
              <a:t>berson</a:t>
            </a:r>
            <a:r>
              <a:rPr lang="en-GB" altLang="en-US" dirty="0" smtClean="0"/>
              <a:t> camera </a:t>
            </a:r>
            <a:r>
              <a:rPr lang="en-GB" altLang="en-US" dirty="0" err="1" smtClean="0"/>
              <a:t>ar</a:t>
            </a:r>
            <a:r>
              <a:rPr lang="en-GB" altLang="en-US" dirty="0" smtClean="0"/>
              <a:t> </a:t>
            </a:r>
            <a:r>
              <a:rPr lang="en-GB" altLang="en-US" dirty="0" err="1" smtClean="0"/>
              <a:t>gyfer</a:t>
            </a:r>
            <a:r>
              <a:rPr lang="en-GB" altLang="en-US" dirty="0" smtClean="0"/>
              <a:t> </a:t>
            </a:r>
            <a:r>
              <a:rPr lang="en-GB" altLang="en-US" dirty="0" err="1" smtClean="0"/>
              <a:t>wythnos</a:t>
            </a:r>
            <a:r>
              <a:rPr lang="en-GB" altLang="en-US" dirty="0" smtClean="0"/>
              <a:t> </a:t>
            </a:r>
            <a:r>
              <a:rPr lang="en-GB" altLang="en-US" dirty="0" err="1" smtClean="0"/>
              <a:t>nesaf</a:t>
            </a:r>
            <a:endParaRPr lang="en-GB" altLang="en-US" dirty="0" smtClean="0"/>
          </a:p>
          <a:p>
            <a:pPr eaLnBrk="1" hangingPunct="1"/>
            <a:r>
              <a:rPr lang="en-GB" altLang="en-US" dirty="0" smtClean="0"/>
              <a:t>(</a:t>
            </a:r>
            <a:r>
              <a:rPr lang="en-GB" altLang="en-US" dirty="0" err="1" smtClean="0"/>
              <a:t>gellir</a:t>
            </a:r>
            <a:r>
              <a:rPr lang="en-GB" altLang="en-US" dirty="0" smtClean="0"/>
              <a:t> </a:t>
            </a:r>
            <a:r>
              <a:rPr lang="en-GB" altLang="en-US" dirty="0" err="1" smtClean="0"/>
              <a:t>defnyddio’r</a:t>
            </a:r>
            <a:r>
              <a:rPr lang="en-GB" altLang="en-US" dirty="0" smtClean="0"/>
              <a:t> </a:t>
            </a:r>
            <a:r>
              <a:rPr lang="en-GB" altLang="en-US" dirty="0" err="1" smtClean="0"/>
              <a:t>lluniau</a:t>
            </a:r>
            <a:r>
              <a:rPr lang="en-GB" altLang="en-US" dirty="0" smtClean="0"/>
              <a:t> </a:t>
            </a:r>
            <a:r>
              <a:rPr lang="en-GB" altLang="en-US" dirty="0" err="1" smtClean="0"/>
              <a:t>yn</a:t>
            </a:r>
            <a:r>
              <a:rPr lang="en-GB" altLang="en-US" dirty="0" smtClean="0"/>
              <a:t> </a:t>
            </a:r>
            <a:r>
              <a:rPr lang="en-GB" altLang="en-US" dirty="0" err="1" smtClean="0"/>
              <a:t>eich</a:t>
            </a:r>
            <a:r>
              <a:rPr lang="en-GB" altLang="en-US" dirty="0" smtClean="0"/>
              <a:t> </a:t>
            </a:r>
            <a:r>
              <a:rPr lang="en-GB" altLang="en-US" dirty="0" err="1" smtClean="0"/>
              <a:t>cyflwyniad</a:t>
            </a:r>
            <a:r>
              <a:rPr lang="en-GB" altLang="en-US" dirty="0" smtClean="0"/>
              <a:t>)</a:t>
            </a:r>
          </a:p>
          <a:p>
            <a:pPr eaLnBrk="1" hangingPunct="1"/>
            <a:endParaRPr lang="en-GB" altLang="en-US" dirty="0" smtClean="0"/>
          </a:p>
          <a:p>
            <a:pPr eaLnBrk="1" hangingPunct="1"/>
            <a:r>
              <a:rPr lang="en-GB" altLang="en-US" dirty="0" err="1" smtClean="0"/>
              <a:t>Microsgop</a:t>
            </a:r>
            <a:r>
              <a:rPr lang="en-GB" altLang="en-US" dirty="0" smtClean="0"/>
              <a:t>/</a:t>
            </a:r>
            <a:r>
              <a:rPr lang="en-GB" altLang="en-US" dirty="0"/>
              <a:t> </a:t>
            </a:r>
            <a:r>
              <a:rPr lang="en-GB" altLang="en-US" dirty="0" err="1" smtClean="0"/>
              <a:t>Easi</a:t>
            </a:r>
            <a:r>
              <a:rPr lang="en-GB" altLang="en-US" dirty="0" smtClean="0"/>
              <a:t> – scope</a:t>
            </a:r>
          </a:p>
          <a:p>
            <a:pPr eaLnBrk="1" hangingPunct="1"/>
            <a:endParaRPr lang="en-GB" altLang="en-US" dirty="0" smtClean="0"/>
          </a:p>
          <a:p>
            <a:pPr eaLnBrk="1" hangingPunct="1"/>
            <a:r>
              <a:rPr lang="en-GB" altLang="en-US" dirty="0" err="1" smtClean="0"/>
              <a:t>Nodiadau</a:t>
            </a:r>
            <a:r>
              <a:rPr lang="en-GB" altLang="en-US" dirty="0" smtClean="0"/>
              <a:t>/ </a:t>
            </a:r>
            <a:r>
              <a:rPr lang="en-GB" altLang="en-US" dirty="0" err="1" smtClean="0"/>
              <a:t>darluniau</a:t>
            </a:r>
            <a:endParaRPr lang="en-GB" altLang="en-US" dirty="0"/>
          </a:p>
        </p:txBody>
      </p:sp>
      <p:sp>
        <p:nvSpPr>
          <p:cNvPr id="4" name="Content Placeholder 3"/>
          <p:cNvSpPr>
            <a:spLocks noGrp="1"/>
          </p:cNvSpPr>
          <p:nvPr>
            <p:ph sz="half" idx="2"/>
          </p:nvPr>
        </p:nvSpPr>
        <p:spPr>
          <a:xfrm>
            <a:off x="5879976" y="1556793"/>
            <a:ext cx="4038600" cy="4530725"/>
          </a:xfrm>
        </p:spPr>
        <p:txBody>
          <a:bodyPr>
            <a:normAutofit/>
          </a:bodyPr>
          <a:lstStyle/>
          <a:p>
            <a:pPr eaLnBrk="1" hangingPunct="1"/>
            <a:r>
              <a:rPr lang="en-GB" altLang="en-US" i="1" dirty="0"/>
              <a:t>Digital Blue / Camcorder</a:t>
            </a:r>
          </a:p>
          <a:p>
            <a:pPr eaLnBrk="1" hangingPunct="1"/>
            <a:endParaRPr lang="en-GB" altLang="en-US" i="1" dirty="0"/>
          </a:p>
          <a:p>
            <a:pPr eaLnBrk="1" hangingPunct="1"/>
            <a:r>
              <a:rPr lang="en-GB" altLang="en-US" i="1" dirty="0"/>
              <a:t>Digital </a:t>
            </a:r>
            <a:r>
              <a:rPr lang="en-GB" altLang="en-US" i="1" dirty="0" smtClean="0"/>
              <a:t>camera/video – nominate a camera person for next week</a:t>
            </a:r>
          </a:p>
          <a:p>
            <a:pPr eaLnBrk="1" hangingPunct="1"/>
            <a:r>
              <a:rPr lang="en-GB" altLang="en-US" i="1" dirty="0" smtClean="0"/>
              <a:t>(You could include the pictures in your presentation)</a:t>
            </a:r>
            <a:endParaRPr lang="en-GB" altLang="en-US" i="1" dirty="0"/>
          </a:p>
          <a:p>
            <a:pPr eaLnBrk="1" hangingPunct="1"/>
            <a:endParaRPr lang="en-GB" altLang="en-US" i="1" dirty="0"/>
          </a:p>
          <a:p>
            <a:pPr eaLnBrk="1" hangingPunct="1"/>
            <a:r>
              <a:rPr lang="en-GB" altLang="en-US" i="1" dirty="0"/>
              <a:t>Microscope/</a:t>
            </a:r>
            <a:r>
              <a:rPr lang="en-GB" altLang="en-US" i="1" dirty="0" err="1"/>
              <a:t>Easi</a:t>
            </a:r>
            <a:r>
              <a:rPr lang="en-GB" altLang="en-US" i="1" dirty="0"/>
              <a:t>-scope</a:t>
            </a:r>
          </a:p>
          <a:p>
            <a:pPr eaLnBrk="1" hangingPunct="1"/>
            <a:endParaRPr lang="en-GB" altLang="en-US" i="1" dirty="0"/>
          </a:p>
          <a:p>
            <a:pPr eaLnBrk="1" hangingPunct="1"/>
            <a:r>
              <a:rPr lang="en-GB" altLang="en-US" i="1" dirty="0"/>
              <a:t> Notes / drawings </a:t>
            </a:r>
            <a:endParaRPr lang="en-US" altLang="en-US" i="1" dirty="0"/>
          </a:p>
          <a:p>
            <a:endParaRPr lang="en-US" dirty="0"/>
          </a:p>
        </p:txBody>
      </p:sp>
      <p:pic>
        <p:nvPicPr>
          <p:cNvPr id="3074" name="Picture 2" descr="C:\Users\s.ainsworth\AppData\Local\Microsoft\Windows\Temporary Internet Files\Content.IE5\YXWUDKOI\magnifying-glass[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8248" y="188640"/>
            <a:ext cx="2138526" cy="1050780"/>
          </a:xfrm>
          <a:prstGeom prst="rect">
            <a:avLst/>
          </a:prstGeom>
          <a:noFill/>
          <a:extLst>
            <a:ext uri="{909E8E84-426E-40DD-AFC4-6F175D3DCCD1}">
              <a14:hiddenFill xmlns:a14="http://schemas.microsoft.com/office/drawing/2010/main">
                <a:solidFill>
                  <a:srgbClr val="FFFFFF"/>
                </a:solidFill>
              </a14:hiddenFill>
            </a:ext>
          </a:extLst>
        </p:spPr>
      </p:pic>
      <p:sp>
        <p:nvSpPr>
          <p:cNvPr id="6" name="Title 1"/>
          <p:cNvSpPr txBox="1">
            <a:spLocks/>
          </p:cNvSpPr>
          <p:nvPr/>
        </p:nvSpPr>
        <p:spPr>
          <a:xfrm>
            <a:off x="1765176" y="260649"/>
            <a:ext cx="4114800" cy="1139825"/>
          </a:xfrm>
          <a:prstGeom prst="rect">
            <a:avLst/>
          </a:prstGeom>
        </p:spPr>
        <p:txBody>
          <a:bodyPr vert="horz" wrap="square" lIns="91440" tIns="45720" rIns="91440" bIns="45720" numCol="1" anchor="b" anchorCtr="0" compatLnSpc="1">
            <a:prstTxWarp prst="textNoShape">
              <a:avLst/>
            </a:prstTxWarp>
            <a:normAutofit/>
          </a:bodyPr>
          <a:lstStyle>
            <a:lvl1pPr algn="l" rtl="0" fontAlgn="base">
              <a:spcBef>
                <a:spcPct val="0"/>
              </a:spcBef>
              <a:spcAft>
                <a:spcPct val="0"/>
              </a:spcAft>
              <a:defRPr sz="3000" kern="1200" cap="small">
                <a:solidFill>
                  <a:schemeClr val="tx2"/>
                </a:solidFill>
                <a:latin typeface="+mj-lt"/>
                <a:ea typeface="ＭＳ Ｐゴシック" charset="-128"/>
                <a:cs typeface="+mj-cs"/>
              </a:defRPr>
            </a:lvl1pPr>
            <a:lvl2pPr algn="l" rtl="0" fontAlgn="base">
              <a:spcBef>
                <a:spcPct val="0"/>
              </a:spcBef>
              <a:spcAft>
                <a:spcPct val="0"/>
              </a:spcAft>
              <a:defRPr sz="3000">
                <a:solidFill>
                  <a:schemeClr val="tx2"/>
                </a:solidFill>
                <a:latin typeface="Century Schoolbook" charset="0"/>
                <a:ea typeface="ＭＳ Ｐゴシック" charset="-128"/>
              </a:defRPr>
            </a:lvl2pPr>
            <a:lvl3pPr algn="l" rtl="0" fontAlgn="base">
              <a:spcBef>
                <a:spcPct val="0"/>
              </a:spcBef>
              <a:spcAft>
                <a:spcPct val="0"/>
              </a:spcAft>
              <a:defRPr sz="3000">
                <a:solidFill>
                  <a:schemeClr val="tx2"/>
                </a:solidFill>
                <a:latin typeface="Century Schoolbook" charset="0"/>
                <a:ea typeface="ＭＳ Ｐゴシック" charset="-128"/>
              </a:defRPr>
            </a:lvl3pPr>
            <a:lvl4pPr algn="l" rtl="0" fontAlgn="base">
              <a:spcBef>
                <a:spcPct val="0"/>
              </a:spcBef>
              <a:spcAft>
                <a:spcPct val="0"/>
              </a:spcAft>
              <a:defRPr sz="3000">
                <a:solidFill>
                  <a:schemeClr val="tx2"/>
                </a:solidFill>
                <a:latin typeface="Century Schoolbook" charset="0"/>
                <a:ea typeface="ＭＳ Ｐゴシック" charset="-128"/>
              </a:defRPr>
            </a:lvl4pPr>
            <a:lvl5pPr algn="l" rtl="0" fontAlgn="base">
              <a:spcBef>
                <a:spcPct val="0"/>
              </a:spcBef>
              <a:spcAft>
                <a:spcPct val="0"/>
              </a:spcAft>
              <a:defRPr sz="3000">
                <a:solidFill>
                  <a:schemeClr val="tx2"/>
                </a:solidFill>
                <a:latin typeface="Century Schoolbook" charset="0"/>
                <a:ea typeface="ＭＳ Ｐゴシック" charset="-128"/>
              </a:defRPr>
            </a:lvl5pPr>
            <a:lvl6pPr marL="457200" algn="l" rtl="0" fontAlgn="base">
              <a:spcBef>
                <a:spcPct val="0"/>
              </a:spcBef>
              <a:spcAft>
                <a:spcPct val="0"/>
              </a:spcAft>
              <a:defRPr sz="3000">
                <a:solidFill>
                  <a:schemeClr val="tx2"/>
                </a:solidFill>
                <a:latin typeface="Century Schoolbook" charset="0"/>
                <a:ea typeface="ＭＳ Ｐゴシック" charset="-128"/>
              </a:defRPr>
            </a:lvl6pPr>
            <a:lvl7pPr marL="914400" algn="l" rtl="0" fontAlgn="base">
              <a:spcBef>
                <a:spcPct val="0"/>
              </a:spcBef>
              <a:spcAft>
                <a:spcPct val="0"/>
              </a:spcAft>
              <a:defRPr sz="3000">
                <a:solidFill>
                  <a:schemeClr val="tx2"/>
                </a:solidFill>
                <a:latin typeface="Century Schoolbook" charset="0"/>
                <a:ea typeface="ＭＳ Ｐゴシック" charset="-128"/>
              </a:defRPr>
            </a:lvl7pPr>
            <a:lvl8pPr marL="1371600" algn="l" rtl="0" fontAlgn="base">
              <a:spcBef>
                <a:spcPct val="0"/>
              </a:spcBef>
              <a:spcAft>
                <a:spcPct val="0"/>
              </a:spcAft>
              <a:defRPr sz="3000">
                <a:solidFill>
                  <a:schemeClr val="tx2"/>
                </a:solidFill>
                <a:latin typeface="Century Schoolbook" charset="0"/>
                <a:ea typeface="ＭＳ Ｐゴシック" charset="-128"/>
              </a:defRPr>
            </a:lvl8pPr>
            <a:lvl9pPr marL="1828800" algn="l" rtl="0" fontAlgn="base">
              <a:spcBef>
                <a:spcPct val="0"/>
              </a:spcBef>
              <a:spcAft>
                <a:spcPct val="0"/>
              </a:spcAft>
              <a:defRPr sz="3000">
                <a:solidFill>
                  <a:schemeClr val="tx2"/>
                </a:solidFill>
                <a:latin typeface="Century Schoolbook" charset="0"/>
                <a:ea typeface="ＭＳ Ｐゴシック" charset="-128"/>
              </a:defRPr>
            </a:lvl9pPr>
          </a:lstStyle>
          <a:p>
            <a:endParaRPr lang="en-US" dirty="0"/>
          </a:p>
        </p:txBody>
      </p:sp>
    </p:spTree>
    <p:extLst>
      <p:ext uri="{BB962C8B-B14F-4D97-AF65-F5344CB8AC3E}">
        <p14:creationId xmlns:p14="http://schemas.microsoft.com/office/powerpoint/2010/main" val="203772246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981200" y="1600200"/>
            <a:ext cx="8229600" cy="4925144"/>
          </a:xfrm>
        </p:spPr>
        <p:txBody>
          <a:bodyPr/>
          <a:lstStyle/>
          <a:p>
            <a:pPr marL="0" indent="0" algn="ctr">
              <a:buNone/>
            </a:pPr>
            <a:r>
              <a:rPr lang="en-GB" sz="4800" dirty="0"/>
              <a:t>‘Take only memories. Leave only footprints.’</a:t>
            </a:r>
          </a:p>
          <a:p>
            <a:pPr marL="0" indent="0" algn="ctr">
              <a:buNone/>
            </a:pPr>
            <a:r>
              <a:rPr lang="en-GB" sz="2400" i="1" dirty="0"/>
              <a:t>Forest School Leaders’ Pack </a:t>
            </a:r>
            <a:r>
              <a:rPr lang="en-GB" sz="2400" dirty="0"/>
              <a:t>(2004) </a:t>
            </a:r>
          </a:p>
          <a:p>
            <a:pPr marL="0" indent="0" algn="ctr">
              <a:buNone/>
            </a:pPr>
            <a:endParaRPr lang="en-US" sz="4800" dirty="0"/>
          </a:p>
        </p:txBody>
      </p:sp>
      <p:pic>
        <p:nvPicPr>
          <p:cNvPr id="4" name="Picture 2" descr="C:\Users\s.ainsworth\Pictures\education for sustainability.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91544" y="27552"/>
            <a:ext cx="7949108" cy="1601249"/>
          </a:xfrm>
          <a:prstGeom prst="rect">
            <a:avLst/>
          </a:prstGeom>
          <a:noFill/>
          <a:ln w="9525">
            <a:noFill/>
            <a:miter lim="800000"/>
            <a:headEnd/>
            <a:tailEnd/>
          </a:ln>
          <a:extLst>
            <a:ext uri="{909E8E84-426E-40DD-AFC4-6F175D3DCCD1}">
              <a14:hiddenFill xmlns:a14="http://schemas.microsoft.com/office/drawing/2010/main">
                <a:solidFill>
                  <a:srgbClr val="FFFFFF"/>
                </a:solidFill>
              </a14:hiddenFill>
            </a:ext>
          </a:extLst>
        </p:spPr>
      </p:pic>
      <p:pic>
        <p:nvPicPr>
          <p:cNvPr id="4098" name="Picture 2" descr="C:\Users\s.ainsworth\Pictures\use of natural material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7568" y="3672974"/>
            <a:ext cx="3096344" cy="2492330"/>
          </a:xfrm>
          <a:prstGeom prst="rect">
            <a:avLst/>
          </a:prstGeom>
          <a:noFill/>
          <a:extLst>
            <a:ext uri="{909E8E84-426E-40DD-AFC4-6F175D3DCCD1}">
              <a14:hiddenFill xmlns:a14="http://schemas.microsoft.com/office/drawing/2010/main">
                <a:solidFill>
                  <a:srgbClr val="FFFFFF"/>
                </a:solidFill>
              </a14:hiddenFill>
            </a:ext>
          </a:extLst>
        </p:spPr>
      </p:pic>
      <p:pic>
        <p:nvPicPr>
          <p:cNvPr id="4099" name="Picture 3" descr="C:\Users\s.ainsworth\Pictures\natural materials 2.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44072" y="3672974"/>
            <a:ext cx="3196580" cy="2420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635255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err="1" smtClean="0"/>
              <a:t>Rhestr</a:t>
            </a:r>
            <a:r>
              <a:rPr lang="en-GB" dirty="0" smtClean="0"/>
              <a:t> </a:t>
            </a:r>
            <a:r>
              <a:rPr lang="en-GB" dirty="0" err="1" smtClean="0"/>
              <a:t>gyfeirnodi</a:t>
            </a:r>
            <a:r>
              <a:rPr lang="en-GB" dirty="0" smtClean="0"/>
              <a:t/>
            </a:r>
            <a:br>
              <a:rPr lang="en-GB" dirty="0" smtClean="0"/>
            </a:br>
            <a:r>
              <a:rPr lang="en-GB" dirty="0" smtClean="0"/>
              <a:t>Reference list</a:t>
            </a:r>
            <a:endParaRPr lang="en-US" dirty="0"/>
          </a:p>
        </p:txBody>
      </p:sp>
      <p:sp>
        <p:nvSpPr>
          <p:cNvPr id="6" name="Content Placeholder 5"/>
          <p:cNvSpPr>
            <a:spLocks noGrp="1"/>
          </p:cNvSpPr>
          <p:nvPr>
            <p:ph idx="1"/>
          </p:nvPr>
        </p:nvSpPr>
        <p:spPr/>
        <p:txBody>
          <a:bodyPr/>
          <a:lstStyle/>
          <a:p>
            <a:r>
              <a:rPr lang="en-GB" dirty="0"/>
              <a:t>Forest Education Initiative </a:t>
            </a:r>
            <a:r>
              <a:rPr lang="en-GB" i="1" dirty="0"/>
              <a:t>Forest School Leaders’ Pack </a:t>
            </a:r>
            <a:r>
              <a:rPr lang="en-GB" dirty="0"/>
              <a:t>(2004) </a:t>
            </a:r>
            <a:endParaRPr lang="en-US" dirty="0"/>
          </a:p>
          <a:p>
            <a:r>
              <a:rPr lang="en-US" dirty="0" err="1"/>
              <a:t>Giardello</a:t>
            </a:r>
            <a:r>
              <a:rPr lang="en-US" dirty="0"/>
              <a:t>, P. (2013) </a:t>
            </a:r>
            <a:r>
              <a:rPr lang="en-US" i="1" dirty="0"/>
              <a:t>Pioneers in Early Childhood Education: The roots and legacies of Rachel and Margaret McMillan, Maria Montessori and Susan Isaacs </a:t>
            </a:r>
            <a:r>
              <a:rPr lang="en-US" dirty="0"/>
              <a:t>London: Routledge</a:t>
            </a:r>
          </a:p>
          <a:p>
            <a:r>
              <a:rPr lang="en-GB" dirty="0"/>
              <a:t>Wood, E. and </a:t>
            </a:r>
            <a:r>
              <a:rPr lang="en-GB" dirty="0" err="1"/>
              <a:t>Attfield</a:t>
            </a:r>
            <a:r>
              <a:rPr lang="en-GB" dirty="0"/>
              <a:t>, J. (1996) </a:t>
            </a:r>
            <a:r>
              <a:rPr lang="en-GB" i="1" dirty="0"/>
              <a:t>Play, Learning and Early Childhood Curriculum, </a:t>
            </a:r>
            <a:r>
              <a:rPr lang="en-GB" dirty="0"/>
              <a:t>London: Sage</a:t>
            </a:r>
          </a:p>
          <a:p>
            <a:r>
              <a:rPr lang="en-GB" dirty="0"/>
              <a:t>Welsh Government (2009) Foundation Phase: Outdoor Learning Handbook. Available online: </a:t>
            </a:r>
            <a:r>
              <a:rPr lang="en-GB" dirty="0">
                <a:hlinkClick r:id="rId2"/>
              </a:rPr>
              <a:t>http://learning.gov.wales/docs/learningwales/publications/140828-foundation-phase-outdoor-learning-handbook-en.pdf</a:t>
            </a:r>
            <a:r>
              <a:rPr lang="en-GB" dirty="0"/>
              <a:t> (accessed 26/6/17)</a:t>
            </a:r>
            <a:endParaRPr lang="en-US" dirty="0"/>
          </a:p>
        </p:txBody>
      </p:sp>
    </p:spTree>
    <p:extLst>
      <p:ext uri="{BB962C8B-B14F-4D97-AF65-F5344CB8AC3E}">
        <p14:creationId xmlns:p14="http://schemas.microsoft.com/office/powerpoint/2010/main" val="2049269482"/>
      </p:ext>
    </p:extLst>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18</TotalTime>
  <Words>1895</Words>
  <Application>Microsoft Office PowerPoint</Application>
  <PresentationFormat>Widescreen</PresentationFormat>
  <Paragraphs>178</Paragraphs>
  <Slides>27</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27</vt:i4>
      </vt:variant>
    </vt:vector>
  </HeadingPairs>
  <TitlesOfParts>
    <vt:vector size="35" baseType="lpstr">
      <vt:lpstr>ＭＳ Ｐゴシック</vt:lpstr>
      <vt:lpstr>Arial</vt:lpstr>
      <vt:lpstr>Calibri</vt:lpstr>
      <vt:lpstr>Comic Sans MS</vt:lpstr>
      <vt:lpstr>Trebuchet MS</vt:lpstr>
      <vt:lpstr>Wingdings</vt:lpstr>
      <vt:lpstr>Wingdings 3</vt:lpstr>
      <vt:lpstr>Facet</vt:lpstr>
      <vt:lpstr>Dysgu yn yr 21ain Ganrif 21st Century Learning  </vt:lpstr>
      <vt:lpstr>Deilliannau Dysgu Learning Outcomes </vt:lpstr>
      <vt:lpstr>Deilliannau Dysgu Learning Outcomes</vt:lpstr>
      <vt:lpstr>Deilliannau Dysgu Learning Outcomes</vt:lpstr>
      <vt:lpstr>Deilliannau Dysgu Learning Outcomes</vt:lpstr>
      <vt:lpstr>Nôd Aims</vt:lpstr>
      <vt:lpstr>PowerPoint Presentation</vt:lpstr>
      <vt:lpstr>PowerPoint Presentation</vt:lpstr>
      <vt:lpstr>Cwricwlwm wedi ei gynllunio Planned curriculum </vt:lpstr>
      <vt:lpstr>Cwricwlwm wedi ei gynllunio Planned curriculum </vt:lpstr>
      <vt:lpstr>Preparation for an offsite visit Paratoi ar gyfer ymweliad allan o’r safle </vt:lpstr>
      <vt:lpstr>Preparation for an offsite visit Paratoi ar gyfer ymweliad allan o’r safle </vt:lpstr>
      <vt:lpstr>On arrival Wrth gyrraedd</vt:lpstr>
      <vt:lpstr>Setting boundaries Gosod ffiniau </vt:lpstr>
      <vt:lpstr>Activities Gweithgareddau </vt:lpstr>
      <vt:lpstr>         Tasg                        Task</vt:lpstr>
      <vt:lpstr>Behaviour Ymddygiad  </vt:lpstr>
      <vt:lpstr>PowerPoint Presentation</vt:lpstr>
      <vt:lpstr>Ending the session Gorffen y sesiwn </vt:lpstr>
      <vt:lpstr>Back in school Nôl yn yr ysgol</vt:lpstr>
      <vt:lpstr>Risk assessments Asesiad risg</vt:lpstr>
      <vt:lpstr>PowerPoint Presentation</vt:lpstr>
      <vt:lpstr>The benefits of Forest Schools Manteision Ysgolion Coedwig</vt:lpstr>
      <vt:lpstr>A Forest School Session Sesiwn Ysgol Goedwig</vt:lpstr>
      <vt:lpstr>Observing outdoors Arsylwi tu allan </vt:lpstr>
      <vt:lpstr>PowerPoint Presentation</vt:lpstr>
      <vt:lpstr>Rhestr gyfeirnodi 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Baggott</dc:creator>
  <cp:lastModifiedBy>Lynwen Roberts</cp:lastModifiedBy>
  <cp:revision>11</cp:revision>
  <dcterms:created xsi:type="dcterms:W3CDTF">2019-07-09T09:55:30Z</dcterms:created>
  <dcterms:modified xsi:type="dcterms:W3CDTF">2019-11-15T13:35:45Z</dcterms:modified>
</cp:coreProperties>
</file>