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59" r:id="rId4"/>
  </p:sldMasterIdLst>
  <p:notesMasterIdLst>
    <p:notesMasterId r:id="rId30"/>
  </p:notesMasterIdLst>
  <p:sldIdLst>
    <p:sldId id="256" r:id="rId5"/>
    <p:sldId id="257" r:id="rId6"/>
    <p:sldId id="258" r:id="rId7"/>
    <p:sldId id="259" r:id="rId8"/>
    <p:sldId id="260" r:id="rId9"/>
    <p:sldId id="261" r:id="rId10"/>
    <p:sldId id="263" r:id="rId11"/>
    <p:sldId id="262" r:id="rId12"/>
    <p:sldId id="264" r:id="rId13"/>
    <p:sldId id="265" r:id="rId14"/>
    <p:sldId id="266" r:id="rId15"/>
    <p:sldId id="267" r:id="rId16"/>
    <p:sldId id="268" r:id="rId17"/>
    <p:sldId id="269" r:id="rId18"/>
    <p:sldId id="270" r:id="rId19"/>
    <p:sldId id="271" r:id="rId20"/>
    <p:sldId id="272" r:id="rId21"/>
    <p:sldId id="273" r:id="rId22"/>
    <p:sldId id="275" r:id="rId23"/>
    <p:sldId id="274" r:id="rId24"/>
    <p:sldId id="276" r:id="rId25"/>
    <p:sldId id="277" r:id="rId26"/>
    <p:sldId id="278" r:id="rId27"/>
    <p:sldId id="279" r:id="rId28"/>
    <p:sldId id="280" r:id="rId29"/>
  </p:sldIdLst>
  <p:sldSz cx="9144000" cy="5143500" type="screen16x9"/>
  <p:notesSz cx="6858000" cy="9144000"/>
  <p:embeddedFontLst>
    <p:embeddedFont>
      <p:font typeface="Roboto" panose="02000000000000000000" pitchFamily="2" charset="0"/>
      <p:regular r:id="rId31"/>
      <p:bold r:id="rId32"/>
      <p:italic r:id="rId33"/>
      <p:boldItalic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FF659C6-1D5B-44D5-8403-8CD099EE18BE}">
  <a:tblStyle styleId="{EFF659C6-1D5B-44D5-8403-8CD099EE18B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2"/>
    <p:restoredTop sz="94570"/>
  </p:normalViewPr>
  <p:slideViewPr>
    <p:cSldViewPr snapToGrid="0">
      <p:cViewPr varScale="1">
        <p:scale>
          <a:sx n="78" d="100"/>
          <a:sy n="78" d="100"/>
        </p:scale>
        <p:origin x="940" y="5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3.fntdata"/><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2.fntdata"/><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131763740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c6f73a04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c6f73a04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34016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c6f73a04f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c6f73a04f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63805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c6f73a04f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c6f73a04f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70242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c6f73a04f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c6f73a04f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68332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4809ff3ad1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4809ff3ad1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7473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4809ff3ad1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4809ff3ad1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93671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4809ff3ad1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4809ff3ad1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716233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4809ff3ad1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4809ff3ad1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61752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4809ff3ad1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4809ff3ad1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544745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4809ff3ad1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4809ff3ad1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84400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4809ff3ad1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4809ff3ad1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471334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4809ff3ad1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4809ff3ad1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887653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4809ff3ad1_0_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4809ff3ad1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456293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4809ff3ad1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4809ff3ad1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209328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4809ff3ad1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4809ff3ad1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234784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4809ff3ad1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4809ff3ad1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324056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4809ff3ad1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4809ff3ad1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253753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4809ff3ad1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4809ff3ad1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502356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4809ff3ad1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4809ff3ad1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235404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4809ff3ad1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4809ff3ad1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91967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4809ff3ad1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4809ff3ad1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040274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4809ff3ad1_0_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4809ff3ad1_0_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658657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g4809ff3ad1_0_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 name="Google Shape;200;g4809ff3ad1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964631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4809ff3ad1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 name="Google Shape;206;g4809ff3ad1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725043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c6f73a04f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c6f73a04f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0978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flipH="1">
            <a:off x="8246400" y="4245925"/>
            <a:ext cx="897600" cy="897600"/>
          </a:xfrm>
          <a:prstGeom prst="rtTriangl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8246400" y="4245875"/>
            <a:ext cx="897600" cy="897600"/>
          </a:xfrm>
          <a:prstGeom prst="round1Rect">
            <a:avLst>
              <a:gd name="adj" fmla="val 16667"/>
            </a:avLst>
          </a:prstGeom>
          <a:solidFill>
            <a:schemeClr val="lt1">
              <a:alpha val="680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90525" y="1819275"/>
            <a:ext cx="8222100" cy="933600"/>
          </a:xfrm>
          <a:prstGeom prst="rect">
            <a:avLst/>
          </a:prstGeom>
        </p:spPr>
        <p:txBody>
          <a:bodyPr spcFirstLastPara="1" wrap="square" lIns="91425" tIns="91425" rIns="91425" bIns="91425" anchor="b"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3" name="Google Shape;13;p2"/>
          <p:cNvSpPr txBox="1">
            <a:spLocks noGrp="1"/>
          </p:cNvSpPr>
          <p:nvPr>
            <p:ph type="subTitle" idx="1"/>
          </p:nvPr>
        </p:nvSpPr>
        <p:spPr>
          <a:xfrm>
            <a:off x="390525" y="2789130"/>
            <a:ext cx="8222100" cy="432900"/>
          </a:xfrm>
          <a:prstGeom prst="rect">
            <a:avLst/>
          </a:prstGeom>
        </p:spPr>
        <p:txBody>
          <a:bodyPr spcFirstLastPara="1" wrap="square" lIns="91425" tIns="91425" rIns="91425" bIns="91425" anchor="t" anchorCtr="0"/>
          <a:lstStyle>
            <a:lvl1pPr lvl="0">
              <a:lnSpc>
                <a:spcPct val="100000"/>
              </a:lnSpc>
              <a:spcBef>
                <a:spcPts val="0"/>
              </a:spcBef>
              <a:spcAft>
                <a:spcPts val="0"/>
              </a:spcAft>
              <a:buClr>
                <a:schemeClr val="lt1"/>
              </a:buClr>
              <a:buSzPts val="1800"/>
              <a:buNone/>
              <a:defRPr>
                <a:solidFill>
                  <a:schemeClr val="lt1"/>
                </a:solidFill>
              </a:defRPr>
            </a:lvl1pPr>
            <a:lvl2pPr lvl="1">
              <a:lnSpc>
                <a:spcPct val="100000"/>
              </a:lnSpc>
              <a:spcBef>
                <a:spcPts val="0"/>
              </a:spcBef>
              <a:spcAft>
                <a:spcPts val="0"/>
              </a:spcAft>
              <a:buClr>
                <a:schemeClr val="lt1"/>
              </a:buClr>
              <a:buSzPts val="1800"/>
              <a:buNone/>
              <a:defRPr sz="1800">
                <a:solidFill>
                  <a:schemeClr val="lt1"/>
                </a:solidFill>
              </a:defRPr>
            </a:lvl2pPr>
            <a:lvl3pPr lvl="2">
              <a:lnSpc>
                <a:spcPct val="100000"/>
              </a:lnSpc>
              <a:spcBef>
                <a:spcPts val="0"/>
              </a:spcBef>
              <a:spcAft>
                <a:spcPts val="0"/>
              </a:spcAft>
              <a:buClr>
                <a:schemeClr val="lt1"/>
              </a:buClr>
              <a:buSzPts val="1800"/>
              <a:buNone/>
              <a:defRPr sz="1800">
                <a:solidFill>
                  <a:schemeClr val="lt1"/>
                </a:solidFill>
              </a:defRPr>
            </a:lvl3pPr>
            <a:lvl4pPr lvl="3">
              <a:lnSpc>
                <a:spcPct val="100000"/>
              </a:lnSpc>
              <a:spcBef>
                <a:spcPts val="0"/>
              </a:spcBef>
              <a:spcAft>
                <a:spcPts val="0"/>
              </a:spcAft>
              <a:buClr>
                <a:schemeClr val="lt1"/>
              </a:buClr>
              <a:buSzPts val="1800"/>
              <a:buNone/>
              <a:defRPr sz="1800">
                <a:solidFill>
                  <a:schemeClr val="lt1"/>
                </a:solidFill>
              </a:defRPr>
            </a:lvl4pPr>
            <a:lvl5pPr lvl="4">
              <a:lnSpc>
                <a:spcPct val="100000"/>
              </a:lnSpc>
              <a:spcBef>
                <a:spcPts val="0"/>
              </a:spcBef>
              <a:spcAft>
                <a:spcPts val="0"/>
              </a:spcAft>
              <a:buClr>
                <a:schemeClr val="lt1"/>
              </a:buClr>
              <a:buSzPts val="1800"/>
              <a:buNone/>
              <a:defRPr sz="1800">
                <a:solidFill>
                  <a:schemeClr val="lt1"/>
                </a:solidFill>
              </a:defRPr>
            </a:lvl5pPr>
            <a:lvl6pPr lvl="5">
              <a:lnSpc>
                <a:spcPct val="100000"/>
              </a:lnSpc>
              <a:spcBef>
                <a:spcPts val="0"/>
              </a:spcBef>
              <a:spcAft>
                <a:spcPts val="0"/>
              </a:spcAft>
              <a:buClr>
                <a:schemeClr val="lt1"/>
              </a:buClr>
              <a:buSzPts val="1800"/>
              <a:buNone/>
              <a:defRPr sz="1800">
                <a:solidFill>
                  <a:schemeClr val="lt1"/>
                </a:solidFill>
              </a:defRPr>
            </a:lvl6pPr>
            <a:lvl7pPr lvl="6">
              <a:lnSpc>
                <a:spcPct val="100000"/>
              </a:lnSpc>
              <a:spcBef>
                <a:spcPts val="0"/>
              </a:spcBef>
              <a:spcAft>
                <a:spcPts val="0"/>
              </a:spcAft>
              <a:buClr>
                <a:schemeClr val="lt1"/>
              </a:buClr>
              <a:buSzPts val="1800"/>
              <a:buNone/>
              <a:defRPr sz="1800">
                <a:solidFill>
                  <a:schemeClr val="lt1"/>
                </a:solidFill>
              </a:defRPr>
            </a:lvl7pPr>
            <a:lvl8pPr lvl="7">
              <a:lnSpc>
                <a:spcPct val="100000"/>
              </a:lnSpc>
              <a:spcBef>
                <a:spcPts val="0"/>
              </a:spcBef>
              <a:spcAft>
                <a:spcPts val="0"/>
              </a:spcAft>
              <a:buClr>
                <a:schemeClr val="lt1"/>
              </a:buClr>
              <a:buSzPts val="1800"/>
              <a:buNone/>
              <a:defRPr sz="1800">
                <a:solidFill>
                  <a:schemeClr val="lt1"/>
                </a:solidFill>
              </a:defRPr>
            </a:lvl8pPr>
            <a:lvl9pPr lvl="8">
              <a:lnSpc>
                <a:spcPct val="100000"/>
              </a:lnSpc>
              <a:spcBef>
                <a:spcPts val="0"/>
              </a:spcBef>
              <a:spcAft>
                <a:spcPts val="0"/>
              </a:spcAft>
              <a:buClr>
                <a:schemeClr val="lt1"/>
              </a:buClr>
              <a:buSzPts val="1800"/>
              <a:buNone/>
              <a:defRPr sz="1800">
                <a:solidFill>
                  <a:schemeClr val="lt1"/>
                </a:solidFill>
              </a:defRPr>
            </a:lvl9pPr>
          </a:lstStyle>
          <a:p>
            <a:endParaRPr/>
          </a:p>
        </p:txBody>
      </p:sp>
      <p:sp>
        <p:nvSpPr>
          <p:cNvPr id="14" name="Google Shape;14;p2"/>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460950" y="2065350"/>
            <a:ext cx="8222100" cy="1012800"/>
          </a:xfrm>
          <a:prstGeom prst="rect">
            <a:avLst/>
          </a:prstGeom>
        </p:spPr>
        <p:txBody>
          <a:bodyPr spcFirstLastPara="1" wrap="square" lIns="91425" tIns="91425" rIns="91425" bIns="91425" anchor="ctr" anchorCtr="0"/>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7" name="Google Shape;17;p3"/>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rot="10800000" flipH="1">
            <a:off x="0" y="1686000"/>
            <a:ext cx="9144000" cy="3457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txBox="1">
            <a:spLocks noGrp="1"/>
          </p:cNvSpPr>
          <p:nvPr>
            <p:ph type="title"/>
          </p:nvPr>
        </p:nvSpPr>
        <p:spPr>
          <a:xfrm>
            <a:off x="471900" y="738725"/>
            <a:ext cx="8222100" cy="767700"/>
          </a:xfrm>
          <a:prstGeom prst="rect">
            <a:avLst/>
          </a:prstGeom>
        </p:spPr>
        <p:txBody>
          <a:bodyPr spcFirstLastPara="1" wrap="square" lIns="91425" tIns="91425" rIns="91425" bIns="91425" anchor="b" anchorCtr="0"/>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2" name="Google Shape;22;p4"/>
          <p:cNvSpPr txBox="1">
            <a:spLocks noGrp="1"/>
          </p:cNvSpPr>
          <p:nvPr>
            <p:ph type="body" idx="1"/>
          </p:nvPr>
        </p:nvSpPr>
        <p:spPr>
          <a:xfrm>
            <a:off x="471900" y="1919075"/>
            <a:ext cx="8222100" cy="27102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3" name="Google Shape;23;p4"/>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p:nvPr/>
        </p:nvSpPr>
        <p:spPr>
          <a:xfrm rot="10800000" flipH="1">
            <a:off x="0" y="1686000"/>
            <a:ext cx="9144000" cy="3457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5"/>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5"/>
          <p:cNvSpPr txBox="1">
            <a:spLocks noGrp="1"/>
          </p:cNvSpPr>
          <p:nvPr>
            <p:ph type="title"/>
          </p:nvPr>
        </p:nvSpPr>
        <p:spPr>
          <a:xfrm>
            <a:off x="471900" y="738725"/>
            <a:ext cx="8222100" cy="767700"/>
          </a:xfrm>
          <a:prstGeom prst="rect">
            <a:avLst/>
          </a:prstGeom>
        </p:spPr>
        <p:txBody>
          <a:bodyPr spcFirstLastPara="1" wrap="square" lIns="91425" tIns="91425" rIns="91425" bIns="91425" anchor="b" anchorCtr="0"/>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8" name="Google Shape;28;p5"/>
          <p:cNvSpPr txBox="1">
            <a:spLocks noGrp="1"/>
          </p:cNvSpPr>
          <p:nvPr>
            <p:ph type="body" idx="1"/>
          </p:nvPr>
        </p:nvSpPr>
        <p:spPr>
          <a:xfrm>
            <a:off x="471900" y="1919075"/>
            <a:ext cx="3999900" cy="27102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9" name="Google Shape;29;p5"/>
          <p:cNvSpPr txBox="1">
            <a:spLocks noGrp="1"/>
          </p:cNvSpPr>
          <p:nvPr>
            <p:ph type="body" idx="2"/>
          </p:nvPr>
        </p:nvSpPr>
        <p:spPr>
          <a:xfrm>
            <a:off x="4694250" y="1919075"/>
            <a:ext cx="3999900" cy="27102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0" name="Google Shape;30;p5"/>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1"/>
        <p:cNvGrpSpPr/>
        <p:nvPr/>
      </p:nvGrpSpPr>
      <p:grpSpPr>
        <a:xfrm>
          <a:off x="0" y="0"/>
          <a:ext cx="0" cy="0"/>
          <a:chOff x="0" y="0"/>
          <a:chExt cx="0" cy="0"/>
        </a:xfrm>
      </p:grpSpPr>
      <p:sp>
        <p:nvSpPr>
          <p:cNvPr id="32" name="Google Shape;32;p6"/>
          <p:cNvSpPr/>
          <p:nvPr/>
        </p:nvSpPr>
        <p:spPr>
          <a:xfrm rot="10800000" flipH="1">
            <a:off x="0" y="656400"/>
            <a:ext cx="9144000" cy="4487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6"/>
          <p:cNvSpPr/>
          <p:nvPr/>
        </p:nvSpPr>
        <p:spPr>
          <a:xfrm>
            <a:off x="0" y="65635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35" name="Google Shape;35;p6"/>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txBox="1"/>
          <p:nvPr/>
        </p:nvSpPr>
        <p:spPr>
          <a:xfrm rot="10800000" flipH="1">
            <a:off x="3276600" y="25"/>
            <a:ext cx="58674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p:nvPr/>
        </p:nvSpPr>
        <p:spPr>
          <a:xfrm rot="-5400000">
            <a:off x="759150" y="2517450"/>
            <a:ext cx="51435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7"/>
          <p:cNvSpPr txBox="1">
            <a:spLocks noGrp="1"/>
          </p:cNvSpPr>
          <p:nvPr>
            <p:ph type="title"/>
          </p:nvPr>
        </p:nvSpPr>
        <p:spPr>
          <a:xfrm>
            <a:off x="226078" y="357800"/>
            <a:ext cx="2808000" cy="9534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0" name="Google Shape;40;p7"/>
          <p:cNvSpPr txBox="1">
            <a:spLocks noGrp="1"/>
          </p:cNvSpPr>
          <p:nvPr>
            <p:ph type="body" idx="1"/>
          </p:nvPr>
        </p:nvSpPr>
        <p:spPr>
          <a:xfrm>
            <a:off x="226075" y="1465800"/>
            <a:ext cx="2808000" cy="3163500"/>
          </a:xfrm>
          <a:prstGeom prst="rect">
            <a:avLst/>
          </a:prstGeom>
        </p:spPr>
        <p:txBody>
          <a:bodyPr spcFirstLastPara="1" wrap="square" lIns="91425" tIns="91425" rIns="91425" bIns="91425" anchor="t" anchorCtr="0"/>
          <a:lstStyle>
            <a:lvl1pPr marL="457200" lvl="0" indent="-304800">
              <a:spcBef>
                <a:spcPts val="0"/>
              </a:spcBef>
              <a:spcAft>
                <a:spcPts val="0"/>
              </a:spcAft>
              <a:buClr>
                <a:schemeClr val="lt1"/>
              </a:buClr>
              <a:buSzPts val="1200"/>
              <a:buChar char="●"/>
              <a:defRPr sz="1200">
                <a:solidFill>
                  <a:schemeClr val="lt1"/>
                </a:solidFill>
              </a:defRPr>
            </a:lvl1pPr>
            <a:lvl2pPr marL="914400" lvl="1" indent="-304800">
              <a:spcBef>
                <a:spcPts val="1600"/>
              </a:spcBef>
              <a:spcAft>
                <a:spcPts val="0"/>
              </a:spcAft>
              <a:buClr>
                <a:schemeClr val="lt1"/>
              </a:buClr>
              <a:buSzPts val="1200"/>
              <a:buChar char="○"/>
              <a:defRPr sz="1200">
                <a:solidFill>
                  <a:schemeClr val="lt1"/>
                </a:solidFill>
              </a:defRPr>
            </a:lvl2pPr>
            <a:lvl3pPr marL="1371600" lvl="2" indent="-304800">
              <a:spcBef>
                <a:spcPts val="1600"/>
              </a:spcBef>
              <a:spcAft>
                <a:spcPts val="0"/>
              </a:spcAft>
              <a:buClr>
                <a:schemeClr val="lt1"/>
              </a:buClr>
              <a:buSzPts val="1200"/>
              <a:buChar char="■"/>
              <a:defRPr sz="1200">
                <a:solidFill>
                  <a:schemeClr val="lt1"/>
                </a:solidFill>
              </a:defRPr>
            </a:lvl3pPr>
            <a:lvl4pPr marL="1828800" lvl="3" indent="-304800">
              <a:spcBef>
                <a:spcPts val="1600"/>
              </a:spcBef>
              <a:spcAft>
                <a:spcPts val="0"/>
              </a:spcAft>
              <a:buClr>
                <a:schemeClr val="lt1"/>
              </a:buClr>
              <a:buSzPts val="1200"/>
              <a:buChar char="●"/>
              <a:defRPr sz="1200">
                <a:solidFill>
                  <a:schemeClr val="lt1"/>
                </a:solidFill>
              </a:defRPr>
            </a:lvl4pPr>
            <a:lvl5pPr marL="2286000" lvl="4" indent="-304800">
              <a:spcBef>
                <a:spcPts val="1600"/>
              </a:spcBef>
              <a:spcAft>
                <a:spcPts val="0"/>
              </a:spcAft>
              <a:buClr>
                <a:schemeClr val="lt1"/>
              </a:buClr>
              <a:buSzPts val="1200"/>
              <a:buChar char="○"/>
              <a:defRPr sz="1200">
                <a:solidFill>
                  <a:schemeClr val="lt1"/>
                </a:solidFill>
              </a:defRPr>
            </a:lvl5pPr>
            <a:lvl6pPr marL="2743200" lvl="5" indent="-304800">
              <a:spcBef>
                <a:spcPts val="1600"/>
              </a:spcBef>
              <a:spcAft>
                <a:spcPts val="0"/>
              </a:spcAft>
              <a:buClr>
                <a:schemeClr val="lt1"/>
              </a:buClr>
              <a:buSzPts val="1200"/>
              <a:buChar char="■"/>
              <a:defRPr sz="1200">
                <a:solidFill>
                  <a:schemeClr val="lt1"/>
                </a:solidFill>
              </a:defRPr>
            </a:lvl6pPr>
            <a:lvl7pPr marL="3200400" lvl="6" indent="-304800">
              <a:spcBef>
                <a:spcPts val="1600"/>
              </a:spcBef>
              <a:spcAft>
                <a:spcPts val="0"/>
              </a:spcAft>
              <a:buClr>
                <a:schemeClr val="lt1"/>
              </a:buClr>
              <a:buSzPts val="1200"/>
              <a:buChar char="●"/>
              <a:defRPr sz="1200">
                <a:solidFill>
                  <a:schemeClr val="lt1"/>
                </a:solidFill>
              </a:defRPr>
            </a:lvl7pPr>
            <a:lvl8pPr marL="3657600" lvl="7" indent="-304800">
              <a:spcBef>
                <a:spcPts val="1600"/>
              </a:spcBef>
              <a:spcAft>
                <a:spcPts val="0"/>
              </a:spcAft>
              <a:buClr>
                <a:schemeClr val="lt1"/>
              </a:buClr>
              <a:buSzPts val="1200"/>
              <a:buChar char="○"/>
              <a:defRPr sz="1200">
                <a:solidFill>
                  <a:schemeClr val="lt1"/>
                </a:solidFill>
              </a:defRPr>
            </a:lvl8pPr>
            <a:lvl9pPr marL="4114800" lvl="8" indent="-304800">
              <a:spcBef>
                <a:spcPts val="1600"/>
              </a:spcBef>
              <a:spcAft>
                <a:spcPts val="1600"/>
              </a:spcAft>
              <a:buClr>
                <a:schemeClr val="lt1"/>
              </a:buClr>
              <a:buSzPts val="1200"/>
              <a:buChar char="■"/>
              <a:defRPr sz="1200">
                <a:solidFill>
                  <a:schemeClr val="lt1"/>
                </a:solidFill>
              </a:defRPr>
            </a:lvl9pPr>
          </a:lstStyle>
          <a:p>
            <a:endParaRPr/>
          </a:p>
        </p:txBody>
      </p:sp>
      <p:sp>
        <p:nvSpPr>
          <p:cNvPr id="41" name="Google Shape;41;p7"/>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490250" y="488250"/>
            <a:ext cx="6227100" cy="4090800"/>
          </a:xfrm>
          <a:prstGeom prst="rect">
            <a:avLst/>
          </a:prstGeom>
        </p:spPr>
        <p:txBody>
          <a:bodyPr spcFirstLastPara="1" wrap="square" lIns="91425" tIns="91425" rIns="91425" bIns="91425" anchor="ctr" anchorCtr="0"/>
          <a:lstStyle>
            <a:lvl1pPr lvl="0">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endParaRPr/>
          </a:p>
        </p:txBody>
      </p:sp>
      <p:sp>
        <p:nvSpPr>
          <p:cNvPr id="44" name="Google Shape;44;p8"/>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Google Shape;46;p9"/>
          <p:cNvSpPr/>
          <p:nvPr/>
        </p:nvSpPr>
        <p:spPr>
          <a:xfrm flipH="1">
            <a:off x="0" y="0"/>
            <a:ext cx="45720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9"/>
          <p:cNvSpPr/>
          <p:nvPr/>
        </p:nvSpPr>
        <p:spPr>
          <a:xfrm rot="5400000">
            <a:off x="1946425" y="2517750"/>
            <a:ext cx="51429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Clr>
                <a:schemeClr val="dk2"/>
              </a:buClr>
              <a:buSzPts val="4200"/>
              <a:buNone/>
              <a:defRPr sz="4200">
                <a:solidFill>
                  <a:schemeClr val="dk2"/>
                </a:solidFill>
              </a:defRPr>
            </a:lvl1pPr>
            <a:lvl2pPr lvl="1" algn="ctr">
              <a:spcBef>
                <a:spcPts val="0"/>
              </a:spcBef>
              <a:spcAft>
                <a:spcPts val="0"/>
              </a:spcAft>
              <a:buClr>
                <a:schemeClr val="dk2"/>
              </a:buClr>
              <a:buSzPts val="4200"/>
              <a:buNone/>
              <a:defRPr sz="4200">
                <a:solidFill>
                  <a:schemeClr val="dk2"/>
                </a:solidFill>
              </a:defRPr>
            </a:lvl2pPr>
            <a:lvl3pPr lvl="2" algn="ctr">
              <a:spcBef>
                <a:spcPts val="0"/>
              </a:spcBef>
              <a:spcAft>
                <a:spcPts val="0"/>
              </a:spcAft>
              <a:buClr>
                <a:schemeClr val="dk2"/>
              </a:buClr>
              <a:buSzPts val="4200"/>
              <a:buNone/>
              <a:defRPr sz="4200">
                <a:solidFill>
                  <a:schemeClr val="dk2"/>
                </a:solidFill>
              </a:defRPr>
            </a:lvl3pPr>
            <a:lvl4pPr lvl="3" algn="ctr">
              <a:spcBef>
                <a:spcPts val="0"/>
              </a:spcBef>
              <a:spcAft>
                <a:spcPts val="0"/>
              </a:spcAft>
              <a:buClr>
                <a:schemeClr val="dk2"/>
              </a:buClr>
              <a:buSzPts val="4200"/>
              <a:buNone/>
              <a:defRPr sz="4200">
                <a:solidFill>
                  <a:schemeClr val="dk2"/>
                </a:solidFill>
              </a:defRPr>
            </a:lvl4pPr>
            <a:lvl5pPr lvl="4" algn="ctr">
              <a:spcBef>
                <a:spcPts val="0"/>
              </a:spcBef>
              <a:spcAft>
                <a:spcPts val="0"/>
              </a:spcAft>
              <a:buClr>
                <a:schemeClr val="dk2"/>
              </a:buClr>
              <a:buSzPts val="4200"/>
              <a:buNone/>
              <a:defRPr sz="4200">
                <a:solidFill>
                  <a:schemeClr val="dk2"/>
                </a:solidFill>
              </a:defRPr>
            </a:lvl5pPr>
            <a:lvl6pPr lvl="5" algn="ctr">
              <a:spcBef>
                <a:spcPts val="0"/>
              </a:spcBef>
              <a:spcAft>
                <a:spcPts val="0"/>
              </a:spcAft>
              <a:buClr>
                <a:schemeClr val="dk2"/>
              </a:buClr>
              <a:buSzPts val="4200"/>
              <a:buNone/>
              <a:defRPr sz="4200">
                <a:solidFill>
                  <a:schemeClr val="dk2"/>
                </a:solidFill>
              </a:defRPr>
            </a:lvl6pPr>
            <a:lvl7pPr lvl="6" algn="ctr">
              <a:spcBef>
                <a:spcPts val="0"/>
              </a:spcBef>
              <a:spcAft>
                <a:spcPts val="0"/>
              </a:spcAft>
              <a:buClr>
                <a:schemeClr val="dk2"/>
              </a:buClr>
              <a:buSzPts val="4200"/>
              <a:buNone/>
              <a:defRPr sz="4200">
                <a:solidFill>
                  <a:schemeClr val="dk2"/>
                </a:solidFill>
              </a:defRPr>
            </a:lvl7pPr>
            <a:lvl8pPr lvl="7" algn="ctr">
              <a:spcBef>
                <a:spcPts val="0"/>
              </a:spcBef>
              <a:spcAft>
                <a:spcPts val="0"/>
              </a:spcAft>
              <a:buClr>
                <a:schemeClr val="dk2"/>
              </a:buClr>
              <a:buSzPts val="4200"/>
              <a:buNone/>
              <a:defRPr sz="4200">
                <a:solidFill>
                  <a:schemeClr val="dk2"/>
                </a:solidFill>
              </a:defRPr>
            </a:lvl8pPr>
            <a:lvl9pPr lvl="8" algn="ctr">
              <a:spcBef>
                <a:spcPts val="0"/>
              </a:spcBef>
              <a:spcAft>
                <a:spcPts val="0"/>
              </a:spcAft>
              <a:buClr>
                <a:schemeClr val="dk2"/>
              </a:buClr>
              <a:buSzPts val="4200"/>
              <a:buNone/>
              <a:defRPr sz="4200">
                <a:solidFill>
                  <a:schemeClr val="dk2"/>
                </a:solidFill>
              </a:defRPr>
            </a:lvl9pPr>
          </a:lstStyle>
          <a:p>
            <a:endParaRPr/>
          </a:p>
        </p:txBody>
      </p:sp>
      <p:sp>
        <p:nvSpPr>
          <p:cNvPr id="49" name="Google Shape;49;p9"/>
          <p:cNvSpPr txBox="1">
            <a:spLocks noGrp="1"/>
          </p:cNvSpPr>
          <p:nvPr>
            <p:ph type="subTitle" idx="1"/>
          </p:nvPr>
        </p:nvSpPr>
        <p:spPr>
          <a:xfrm>
            <a:off x="265500" y="2779467"/>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0" name="Google Shape;50;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1600"/>
              </a:spcBef>
              <a:spcAft>
                <a:spcPts val="0"/>
              </a:spcAft>
              <a:buClr>
                <a:schemeClr val="lt1"/>
              </a:buClr>
              <a:buSzPts val="1400"/>
              <a:buChar char="○"/>
              <a:defRPr>
                <a:solidFill>
                  <a:schemeClr val="lt1"/>
                </a:solidFill>
              </a:defRPr>
            </a:lvl2pPr>
            <a:lvl3pPr marL="1371600" lvl="2" indent="-317500">
              <a:spcBef>
                <a:spcPts val="1600"/>
              </a:spcBef>
              <a:spcAft>
                <a:spcPts val="0"/>
              </a:spcAft>
              <a:buClr>
                <a:schemeClr val="lt1"/>
              </a:buClr>
              <a:buSzPts val="1400"/>
              <a:buChar char="■"/>
              <a:defRPr>
                <a:solidFill>
                  <a:schemeClr val="lt1"/>
                </a:solidFill>
              </a:defRPr>
            </a:lvl3pPr>
            <a:lvl4pPr marL="1828800" lvl="3" indent="-317500">
              <a:spcBef>
                <a:spcPts val="1600"/>
              </a:spcBef>
              <a:spcAft>
                <a:spcPts val="0"/>
              </a:spcAft>
              <a:buClr>
                <a:schemeClr val="lt1"/>
              </a:buClr>
              <a:buSzPts val="1400"/>
              <a:buChar char="●"/>
              <a:defRPr>
                <a:solidFill>
                  <a:schemeClr val="lt1"/>
                </a:solidFill>
              </a:defRPr>
            </a:lvl4pPr>
            <a:lvl5pPr marL="2286000" lvl="4" indent="-317500">
              <a:spcBef>
                <a:spcPts val="1600"/>
              </a:spcBef>
              <a:spcAft>
                <a:spcPts val="0"/>
              </a:spcAft>
              <a:buClr>
                <a:schemeClr val="lt1"/>
              </a:buClr>
              <a:buSzPts val="1400"/>
              <a:buChar char="○"/>
              <a:defRPr>
                <a:solidFill>
                  <a:schemeClr val="lt1"/>
                </a:solidFill>
              </a:defRPr>
            </a:lvl5pPr>
            <a:lvl6pPr marL="2743200" lvl="5" indent="-317500">
              <a:spcBef>
                <a:spcPts val="1600"/>
              </a:spcBef>
              <a:spcAft>
                <a:spcPts val="0"/>
              </a:spcAft>
              <a:buClr>
                <a:schemeClr val="lt1"/>
              </a:buClr>
              <a:buSzPts val="1400"/>
              <a:buChar char="■"/>
              <a:defRPr>
                <a:solidFill>
                  <a:schemeClr val="lt1"/>
                </a:solidFill>
              </a:defRPr>
            </a:lvl6pPr>
            <a:lvl7pPr marL="3200400" lvl="6" indent="-317500">
              <a:spcBef>
                <a:spcPts val="1600"/>
              </a:spcBef>
              <a:spcAft>
                <a:spcPts val="0"/>
              </a:spcAft>
              <a:buClr>
                <a:schemeClr val="lt1"/>
              </a:buClr>
              <a:buSzPts val="1400"/>
              <a:buChar char="●"/>
              <a:defRPr>
                <a:solidFill>
                  <a:schemeClr val="lt1"/>
                </a:solidFill>
              </a:defRPr>
            </a:lvl7pPr>
            <a:lvl8pPr marL="3657600" lvl="7" indent="-317500">
              <a:spcBef>
                <a:spcPts val="1600"/>
              </a:spcBef>
              <a:spcAft>
                <a:spcPts val="0"/>
              </a:spcAft>
              <a:buClr>
                <a:schemeClr val="lt1"/>
              </a:buClr>
              <a:buSzPts val="1400"/>
              <a:buChar char="○"/>
              <a:defRPr>
                <a:solidFill>
                  <a:schemeClr val="lt1"/>
                </a:solidFill>
              </a:defRPr>
            </a:lvl8pPr>
            <a:lvl9pPr marL="4114800" lvl="8" indent="-317500">
              <a:spcBef>
                <a:spcPts val="1600"/>
              </a:spcBef>
              <a:spcAft>
                <a:spcPts val="1600"/>
              </a:spcAft>
              <a:buClr>
                <a:schemeClr val="lt1"/>
              </a:buClr>
              <a:buSzPts val="1400"/>
              <a:buChar char="■"/>
              <a:defRPr>
                <a:solidFill>
                  <a:schemeClr val="lt1"/>
                </a:solidFill>
              </a:defRPr>
            </a:lvl9pPr>
          </a:lstStyle>
          <a:p>
            <a:endParaRPr/>
          </a:p>
        </p:txBody>
      </p:sp>
      <p:sp>
        <p:nvSpPr>
          <p:cNvPr id="51" name="Google Shape;51;p9"/>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2"/>
        <p:cNvGrpSpPr/>
        <p:nvPr/>
      </p:nvGrpSpPr>
      <p:grpSpPr>
        <a:xfrm>
          <a:off x="0" y="0"/>
          <a:ext cx="0" cy="0"/>
          <a:chOff x="0" y="0"/>
          <a:chExt cx="0" cy="0"/>
        </a:xfrm>
      </p:grpSpPr>
      <p:sp>
        <p:nvSpPr>
          <p:cNvPr id="53" name="Google Shape;53;p10"/>
          <p:cNvSpPr txBox="1"/>
          <p:nvPr/>
        </p:nvSpPr>
        <p:spPr>
          <a:xfrm rot="10800000" flipH="1">
            <a:off x="0" y="0"/>
            <a:ext cx="9144000" cy="4695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10"/>
          <p:cNvSpPr/>
          <p:nvPr/>
        </p:nvSpPr>
        <p:spPr>
          <a:xfrm rot="10800000" flipH="1">
            <a:off x="0" y="4622725"/>
            <a:ext cx="9144000" cy="741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10"/>
          <p:cNvSpPr txBox="1">
            <a:spLocks noGrp="1"/>
          </p:cNvSpPr>
          <p:nvPr>
            <p:ph type="body" idx="1"/>
          </p:nvPr>
        </p:nvSpPr>
        <p:spPr>
          <a:xfrm>
            <a:off x="57150" y="4696825"/>
            <a:ext cx="8382000" cy="4467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Clr>
                <a:schemeClr val="lt1"/>
              </a:buClr>
              <a:buSzPts val="1200"/>
              <a:buNone/>
              <a:defRPr sz="1200">
                <a:solidFill>
                  <a:schemeClr val="lt1"/>
                </a:solidFill>
              </a:defRPr>
            </a:lvl1pPr>
          </a:lstStyle>
          <a:p>
            <a:endParaRPr/>
          </a:p>
        </p:txBody>
      </p:sp>
      <p:sp>
        <p:nvSpPr>
          <p:cNvPr id="56" name="Google Shape;56;p10"/>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4"/>
        </a:solidFill>
        <a:effectLst/>
      </p:bgPr>
    </p:bg>
    <p:spTree>
      <p:nvGrpSpPr>
        <p:cNvPr id="1" name="Shape 57"/>
        <p:cNvGrpSpPr/>
        <p:nvPr/>
      </p:nvGrpSpPr>
      <p:grpSpPr>
        <a:xfrm>
          <a:off x="0" y="0"/>
          <a:ext cx="0" cy="0"/>
          <a:chOff x="0" y="0"/>
          <a:chExt cx="0" cy="0"/>
        </a:xfrm>
      </p:grpSpPr>
      <p:sp>
        <p:nvSpPr>
          <p:cNvPr id="58" name="Google Shape;58;p11"/>
          <p:cNvSpPr txBox="1">
            <a:spLocks noGrp="1"/>
          </p:cNvSpPr>
          <p:nvPr>
            <p:ph type="title" hasCustomPrompt="1"/>
          </p:nvPr>
        </p:nvSpPr>
        <p:spPr>
          <a:xfrm>
            <a:off x="475500" y="1258525"/>
            <a:ext cx="8222100" cy="1963500"/>
          </a:xfrm>
          <a:prstGeom prst="rect">
            <a:avLst/>
          </a:prstGeom>
        </p:spPr>
        <p:txBody>
          <a:bodyPr spcFirstLastPara="1" wrap="square" lIns="91425" tIns="91425" rIns="91425" bIns="91425" anchor="b" anchorCtr="0"/>
          <a:lstStyle>
            <a:lvl1pPr lvl="0" algn="ctr">
              <a:spcBef>
                <a:spcPts val="0"/>
              </a:spcBef>
              <a:spcAft>
                <a:spcPts val="0"/>
              </a:spcAft>
              <a:buClr>
                <a:schemeClr val="dk2"/>
              </a:buClr>
              <a:buSzPts val="12000"/>
              <a:buNone/>
              <a:defRPr sz="12000">
                <a:solidFill>
                  <a:schemeClr val="dk2"/>
                </a:solidFill>
              </a:defRPr>
            </a:lvl1pPr>
            <a:lvl2pPr lvl="1" algn="ctr">
              <a:spcBef>
                <a:spcPts val="0"/>
              </a:spcBef>
              <a:spcAft>
                <a:spcPts val="0"/>
              </a:spcAft>
              <a:buClr>
                <a:schemeClr val="dk2"/>
              </a:buClr>
              <a:buSzPts val="12000"/>
              <a:buNone/>
              <a:defRPr sz="12000">
                <a:solidFill>
                  <a:schemeClr val="dk2"/>
                </a:solidFill>
              </a:defRPr>
            </a:lvl2pPr>
            <a:lvl3pPr lvl="2" algn="ctr">
              <a:spcBef>
                <a:spcPts val="0"/>
              </a:spcBef>
              <a:spcAft>
                <a:spcPts val="0"/>
              </a:spcAft>
              <a:buClr>
                <a:schemeClr val="dk2"/>
              </a:buClr>
              <a:buSzPts val="12000"/>
              <a:buNone/>
              <a:defRPr sz="12000">
                <a:solidFill>
                  <a:schemeClr val="dk2"/>
                </a:solidFill>
              </a:defRPr>
            </a:lvl3pPr>
            <a:lvl4pPr lvl="3" algn="ctr">
              <a:spcBef>
                <a:spcPts val="0"/>
              </a:spcBef>
              <a:spcAft>
                <a:spcPts val="0"/>
              </a:spcAft>
              <a:buClr>
                <a:schemeClr val="dk2"/>
              </a:buClr>
              <a:buSzPts val="12000"/>
              <a:buNone/>
              <a:defRPr sz="12000">
                <a:solidFill>
                  <a:schemeClr val="dk2"/>
                </a:solidFill>
              </a:defRPr>
            </a:lvl4pPr>
            <a:lvl5pPr lvl="4" algn="ctr">
              <a:spcBef>
                <a:spcPts val="0"/>
              </a:spcBef>
              <a:spcAft>
                <a:spcPts val="0"/>
              </a:spcAft>
              <a:buClr>
                <a:schemeClr val="dk2"/>
              </a:buClr>
              <a:buSzPts val="12000"/>
              <a:buNone/>
              <a:defRPr sz="12000">
                <a:solidFill>
                  <a:schemeClr val="dk2"/>
                </a:solidFill>
              </a:defRPr>
            </a:lvl5pPr>
            <a:lvl6pPr lvl="5" algn="ctr">
              <a:spcBef>
                <a:spcPts val="0"/>
              </a:spcBef>
              <a:spcAft>
                <a:spcPts val="0"/>
              </a:spcAft>
              <a:buClr>
                <a:schemeClr val="dk2"/>
              </a:buClr>
              <a:buSzPts val="12000"/>
              <a:buNone/>
              <a:defRPr sz="12000">
                <a:solidFill>
                  <a:schemeClr val="dk2"/>
                </a:solidFill>
              </a:defRPr>
            </a:lvl6pPr>
            <a:lvl7pPr lvl="6" algn="ctr">
              <a:spcBef>
                <a:spcPts val="0"/>
              </a:spcBef>
              <a:spcAft>
                <a:spcPts val="0"/>
              </a:spcAft>
              <a:buClr>
                <a:schemeClr val="dk2"/>
              </a:buClr>
              <a:buSzPts val="12000"/>
              <a:buNone/>
              <a:defRPr sz="12000">
                <a:solidFill>
                  <a:schemeClr val="dk2"/>
                </a:solidFill>
              </a:defRPr>
            </a:lvl7pPr>
            <a:lvl8pPr lvl="7" algn="ctr">
              <a:spcBef>
                <a:spcPts val="0"/>
              </a:spcBef>
              <a:spcAft>
                <a:spcPts val="0"/>
              </a:spcAft>
              <a:buClr>
                <a:schemeClr val="dk2"/>
              </a:buClr>
              <a:buSzPts val="12000"/>
              <a:buNone/>
              <a:defRPr sz="12000">
                <a:solidFill>
                  <a:schemeClr val="dk2"/>
                </a:solidFill>
              </a:defRPr>
            </a:lvl8pPr>
            <a:lvl9pPr lvl="8" algn="ctr">
              <a:spcBef>
                <a:spcPts val="0"/>
              </a:spcBef>
              <a:spcAft>
                <a:spcPts val="0"/>
              </a:spcAft>
              <a:buClr>
                <a:schemeClr val="dk2"/>
              </a:buClr>
              <a:buSzPts val="12000"/>
              <a:buNone/>
              <a:defRPr sz="12000">
                <a:solidFill>
                  <a:schemeClr val="dk2"/>
                </a:solidFill>
              </a:defRPr>
            </a:lvl9pPr>
          </a:lstStyle>
          <a:p>
            <a:r>
              <a:t>xx%</a:t>
            </a:r>
          </a:p>
        </p:txBody>
      </p:sp>
      <p:sp>
        <p:nvSpPr>
          <p:cNvPr id="59" name="Google Shape;59;p11"/>
          <p:cNvSpPr txBox="1">
            <a:spLocks noGrp="1"/>
          </p:cNvSpPr>
          <p:nvPr>
            <p:ph type="body" idx="1"/>
          </p:nvPr>
        </p:nvSpPr>
        <p:spPr>
          <a:xfrm>
            <a:off x="475500" y="3304625"/>
            <a:ext cx="82221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60" name="Google Shape;60;p11"/>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4"/>
        </a:solidFill>
        <a:effectLst/>
      </p:bgPr>
    </p:bg>
    <p:spTree>
      <p:nvGrpSpPr>
        <p:cNvPr id="1" name="Shape 61"/>
        <p:cNvGrpSpPr/>
        <p:nvPr/>
      </p:nvGrpSpPr>
      <p:grpSpPr>
        <a:xfrm>
          <a:off x="0" y="0"/>
          <a:ext cx="0" cy="0"/>
          <a:chOff x="0" y="0"/>
          <a:chExt cx="0" cy="0"/>
        </a:xfrm>
      </p:grpSpPr>
      <p:sp>
        <p:nvSpPr>
          <p:cNvPr id="62" name="Google Shape;62;p12"/>
          <p:cNvSpPr txBox="1">
            <a:spLocks noGrp="1"/>
          </p:cNvSpPr>
          <p:nvPr>
            <p:ph type="sldNum" idx="12"/>
          </p:nvPr>
        </p:nvSpPr>
        <p:spPr>
          <a:xfrm>
            <a:off x="8523541" y="4695623"/>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terial">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lstStyle>
            <a:lvl1pPr lvl="0">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1pPr>
            <a:lvl2pPr lvl="1">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2pPr>
            <a:lvl3pPr lvl="2">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3pPr>
            <a:lvl4pPr lvl="3">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4pPr>
            <a:lvl5pPr lvl="4">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5pPr>
            <a:lvl6pPr lvl="5">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6pPr>
            <a:lvl7pPr lvl="6">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7pPr>
            <a:lvl8pPr lvl="7">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8pPr>
            <a:lvl9pPr lvl="8">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471900" y="1919075"/>
            <a:ext cx="8222100" cy="27102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lt2"/>
              </a:buClr>
              <a:buSzPts val="1800"/>
              <a:buFont typeface="Roboto"/>
              <a:buChar char="●"/>
              <a:defRPr sz="1800">
                <a:solidFill>
                  <a:schemeClr val="lt2"/>
                </a:solidFill>
                <a:latin typeface="Roboto"/>
                <a:ea typeface="Roboto"/>
                <a:cs typeface="Roboto"/>
                <a:sym typeface="Roboto"/>
              </a:defRPr>
            </a:lvl1pPr>
            <a:lvl2pPr marL="914400" lvl="1" indent="-317500">
              <a:lnSpc>
                <a:spcPct val="115000"/>
              </a:lnSpc>
              <a:spcBef>
                <a:spcPts val="1600"/>
              </a:spcBef>
              <a:spcAft>
                <a:spcPts val="0"/>
              </a:spcAft>
              <a:buClr>
                <a:schemeClr val="lt2"/>
              </a:buClr>
              <a:buSzPts val="1400"/>
              <a:buFont typeface="Roboto"/>
              <a:buChar char="○"/>
              <a:defRPr>
                <a:solidFill>
                  <a:schemeClr val="lt2"/>
                </a:solidFill>
                <a:latin typeface="Roboto"/>
                <a:ea typeface="Roboto"/>
                <a:cs typeface="Roboto"/>
                <a:sym typeface="Roboto"/>
              </a:defRPr>
            </a:lvl2pPr>
            <a:lvl3pPr marL="1371600" lvl="2" indent="-317500">
              <a:lnSpc>
                <a:spcPct val="115000"/>
              </a:lnSpc>
              <a:spcBef>
                <a:spcPts val="1600"/>
              </a:spcBef>
              <a:spcAft>
                <a:spcPts val="0"/>
              </a:spcAft>
              <a:buClr>
                <a:schemeClr val="lt2"/>
              </a:buClr>
              <a:buSzPts val="1400"/>
              <a:buFont typeface="Roboto"/>
              <a:buChar char="■"/>
              <a:defRPr>
                <a:solidFill>
                  <a:schemeClr val="lt2"/>
                </a:solidFill>
                <a:latin typeface="Roboto"/>
                <a:ea typeface="Roboto"/>
                <a:cs typeface="Roboto"/>
                <a:sym typeface="Roboto"/>
              </a:defRPr>
            </a:lvl3pPr>
            <a:lvl4pPr marL="1828800" lvl="3" indent="-317500">
              <a:lnSpc>
                <a:spcPct val="115000"/>
              </a:lnSpc>
              <a:spcBef>
                <a:spcPts val="1600"/>
              </a:spcBef>
              <a:spcAft>
                <a:spcPts val="0"/>
              </a:spcAft>
              <a:buClr>
                <a:schemeClr val="lt2"/>
              </a:buClr>
              <a:buSzPts val="1400"/>
              <a:buFont typeface="Roboto"/>
              <a:buChar char="●"/>
              <a:defRPr>
                <a:solidFill>
                  <a:schemeClr val="lt2"/>
                </a:solidFill>
                <a:latin typeface="Roboto"/>
                <a:ea typeface="Roboto"/>
                <a:cs typeface="Roboto"/>
                <a:sym typeface="Roboto"/>
              </a:defRPr>
            </a:lvl4pPr>
            <a:lvl5pPr marL="2286000" lvl="4" indent="-317500">
              <a:lnSpc>
                <a:spcPct val="115000"/>
              </a:lnSpc>
              <a:spcBef>
                <a:spcPts val="1600"/>
              </a:spcBef>
              <a:spcAft>
                <a:spcPts val="0"/>
              </a:spcAft>
              <a:buClr>
                <a:schemeClr val="lt2"/>
              </a:buClr>
              <a:buSzPts val="1400"/>
              <a:buFont typeface="Roboto"/>
              <a:buChar char="○"/>
              <a:defRPr>
                <a:solidFill>
                  <a:schemeClr val="lt2"/>
                </a:solidFill>
                <a:latin typeface="Roboto"/>
                <a:ea typeface="Roboto"/>
                <a:cs typeface="Roboto"/>
                <a:sym typeface="Roboto"/>
              </a:defRPr>
            </a:lvl5pPr>
            <a:lvl6pPr marL="2743200" lvl="5" indent="-317500">
              <a:lnSpc>
                <a:spcPct val="115000"/>
              </a:lnSpc>
              <a:spcBef>
                <a:spcPts val="1600"/>
              </a:spcBef>
              <a:spcAft>
                <a:spcPts val="0"/>
              </a:spcAft>
              <a:buClr>
                <a:schemeClr val="lt2"/>
              </a:buClr>
              <a:buSzPts val="1400"/>
              <a:buFont typeface="Roboto"/>
              <a:buChar char="■"/>
              <a:defRPr>
                <a:solidFill>
                  <a:schemeClr val="lt2"/>
                </a:solidFill>
                <a:latin typeface="Roboto"/>
                <a:ea typeface="Roboto"/>
                <a:cs typeface="Roboto"/>
                <a:sym typeface="Roboto"/>
              </a:defRPr>
            </a:lvl6pPr>
            <a:lvl7pPr marL="3200400" lvl="6" indent="-317500">
              <a:lnSpc>
                <a:spcPct val="115000"/>
              </a:lnSpc>
              <a:spcBef>
                <a:spcPts val="1600"/>
              </a:spcBef>
              <a:spcAft>
                <a:spcPts val="0"/>
              </a:spcAft>
              <a:buClr>
                <a:schemeClr val="lt2"/>
              </a:buClr>
              <a:buSzPts val="1400"/>
              <a:buFont typeface="Roboto"/>
              <a:buChar char="●"/>
              <a:defRPr>
                <a:solidFill>
                  <a:schemeClr val="lt2"/>
                </a:solidFill>
                <a:latin typeface="Roboto"/>
                <a:ea typeface="Roboto"/>
                <a:cs typeface="Roboto"/>
                <a:sym typeface="Roboto"/>
              </a:defRPr>
            </a:lvl7pPr>
            <a:lvl8pPr marL="3657600" lvl="7" indent="-317500">
              <a:lnSpc>
                <a:spcPct val="115000"/>
              </a:lnSpc>
              <a:spcBef>
                <a:spcPts val="1600"/>
              </a:spcBef>
              <a:spcAft>
                <a:spcPts val="0"/>
              </a:spcAft>
              <a:buClr>
                <a:schemeClr val="lt2"/>
              </a:buClr>
              <a:buSzPts val="1400"/>
              <a:buFont typeface="Roboto"/>
              <a:buChar char="○"/>
              <a:defRPr>
                <a:solidFill>
                  <a:schemeClr val="lt2"/>
                </a:solidFill>
                <a:latin typeface="Roboto"/>
                <a:ea typeface="Roboto"/>
                <a:cs typeface="Roboto"/>
                <a:sym typeface="Roboto"/>
              </a:defRPr>
            </a:lvl8pPr>
            <a:lvl9pPr marL="4114800" lvl="8" indent="-317500">
              <a:lnSpc>
                <a:spcPct val="115000"/>
              </a:lnSpc>
              <a:spcBef>
                <a:spcPts val="1600"/>
              </a:spcBef>
              <a:spcAft>
                <a:spcPts val="1600"/>
              </a:spcAft>
              <a:buClr>
                <a:schemeClr val="lt2"/>
              </a:buClr>
              <a:buSzPts val="1400"/>
              <a:buFont typeface="Roboto"/>
              <a:buChar char="■"/>
              <a:defRPr>
                <a:solidFill>
                  <a:schemeClr val="lt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lt2"/>
                </a:solidFill>
                <a:latin typeface="Roboto"/>
                <a:ea typeface="Roboto"/>
                <a:cs typeface="Roboto"/>
                <a:sym typeface="Roboto"/>
              </a:defRPr>
            </a:lvl1pPr>
            <a:lvl2pPr lvl="1" algn="r">
              <a:buNone/>
              <a:defRPr sz="1000">
                <a:solidFill>
                  <a:schemeClr val="lt2"/>
                </a:solidFill>
                <a:latin typeface="Roboto"/>
                <a:ea typeface="Roboto"/>
                <a:cs typeface="Roboto"/>
                <a:sym typeface="Roboto"/>
              </a:defRPr>
            </a:lvl2pPr>
            <a:lvl3pPr lvl="2" algn="r">
              <a:buNone/>
              <a:defRPr sz="1000">
                <a:solidFill>
                  <a:schemeClr val="lt2"/>
                </a:solidFill>
                <a:latin typeface="Roboto"/>
                <a:ea typeface="Roboto"/>
                <a:cs typeface="Roboto"/>
                <a:sym typeface="Roboto"/>
              </a:defRPr>
            </a:lvl3pPr>
            <a:lvl4pPr lvl="3" algn="r">
              <a:buNone/>
              <a:defRPr sz="1000">
                <a:solidFill>
                  <a:schemeClr val="lt2"/>
                </a:solidFill>
                <a:latin typeface="Roboto"/>
                <a:ea typeface="Roboto"/>
                <a:cs typeface="Roboto"/>
                <a:sym typeface="Roboto"/>
              </a:defRPr>
            </a:lvl4pPr>
            <a:lvl5pPr lvl="4" algn="r">
              <a:buNone/>
              <a:defRPr sz="1000">
                <a:solidFill>
                  <a:schemeClr val="lt2"/>
                </a:solidFill>
                <a:latin typeface="Roboto"/>
                <a:ea typeface="Roboto"/>
                <a:cs typeface="Roboto"/>
                <a:sym typeface="Roboto"/>
              </a:defRPr>
            </a:lvl5pPr>
            <a:lvl6pPr lvl="5" algn="r">
              <a:buNone/>
              <a:defRPr sz="1000">
                <a:solidFill>
                  <a:schemeClr val="lt2"/>
                </a:solidFill>
                <a:latin typeface="Roboto"/>
                <a:ea typeface="Roboto"/>
                <a:cs typeface="Roboto"/>
                <a:sym typeface="Roboto"/>
              </a:defRPr>
            </a:lvl6pPr>
            <a:lvl7pPr lvl="6" algn="r">
              <a:buNone/>
              <a:defRPr sz="1000">
                <a:solidFill>
                  <a:schemeClr val="lt2"/>
                </a:solidFill>
                <a:latin typeface="Roboto"/>
                <a:ea typeface="Roboto"/>
                <a:cs typeface="Roboto"/>
                <a:sym typeface="Roboto"/>
              </a:defRPr>
            </a:lvl7pPr>
            <a:lvl8pPr lvl="7" algn="r">
              <a:buNone/>
              <a:defRPr sz="1000">
                <a:solidFill>
                  <a:schemeClr val="lt2"/>
                </a:solidFill>
                <a:latin typeface="Roboto"/>
                <a:ea typeface="Roboto"/>
                <a:cs typeface="Roboto"/>
                <a:sym typeface="Roboto"/>
              </a:defRPr>
            </a:lvl8pPr>
            <a:lvl9pPr lvl="8" algn="r">
              <a:buNone/>
              <a:defRPr sz="1000">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3"/>
          <p:cNvSpPr txBox="1">
            <a:spLocks noGrp="1"/>
          </p:cNvSpPr>
          <p:nvPr>
            <p:ph type="ctrTitle"/>
          </p:nvPr>
        </p:nvSpPr>
        <p:spPr>
          <a:xfrm>
            <a:off x="390525" y="1819275"/>
            <a:ext cx="8222100" cy="9336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6000" b="1"/>
              <a:t>BONDS</a:t>
            </a:r>
            <a:endParaRPr sz="6000" b="1"/>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4"/>
          <p:cNvSpPr txBox="1">
            <a:spLocks noGrp="1"/>
          </p:cNvSpPr>
          <p:nvPr>
            <p:ph type="title"/>
          </p:nvPr>
        </p:nvSpPr>
        <p:spPr>
          <a:xfrm>
            <a:off x="339850" y="176000"/>
            <a:ext cx="8222100" cy="1012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b="1"/>
              <a:t>Session outline</a:t>
            </a:r>
            <a:endParaRPr b="1"/>
          </a:p>
        </p:txBody>
      </p:sp>
      <p:sp>
        <p:nvSpPr>
          <p:cNvPr id="74" name="Google Shape;74;p14"/>
          <p:cNvSpPr txBox="1"/>
          <p:nvPr/>
        </p:nvSpPr>
        <p:spPr>
          <a:xfrm>
            <a:off x="520775" y="1188800"/>
            <a:ext cx="7849200" cy="3037800"/>
          </a:xfrm>
          <a:prstGeom prst="rect">
            <a:avLst/>
          </a:prstGeom>
          <a:noFill/>
          <a:ln>
            <a:noFill/>
          </a:ln>
        </p:spPr>
        <p:txBody>
          <a:bodyPr spcFirstLastPara="1" wrap="square" lIns="91425" tIns="91425" rIns="91425" bIns="91425" anchor="t" anchorCtr="0">
            <a:noAutofit/>
          </a:bodyPr>
          <a:lstStyle/>
          <a:p>
            <a:pPr marL="457200" lvl="0" indent="-355600" algn="l" rtl="0">
              <a:lnSpc>
                <a:spcPct val="200000"/>
              </a:lnSpc>
              <a:spcBef>
                <a:spcPts val="0"/>
              </a:spcBef>
              <a:spcAft>
                <a:spcPts val="0"/>
              </a:spcAft>
              <a:buClr>
                <a:srgbClr val="FFFFFF"/>
              </a:buClr>
              <a:buSzPts val="2000"/>
              <a:buFont typeface="Roboto"/>
              <a:buChar char="●"/>
            </a:pPr>
            <a:r>
              <a:rPr lang="en" sz="2000" b="1">
                <a:solidFill>
                  <a:srgbClr val="FFFFFF"/>
                </a:solidFill>
                <a:latin typeface="Roboto"/>
                <a:ea typeface="Roboto"/>
                <a:cs typeface="Roboto"/>
                <a:sym typeface="Roboto"/>
              </a:rPr>
              <a:t>Introduction</a:t>
            </a:r>
            <a:endParaRPr sz="2000" b="1">
              <a:solidFill>
                <a:srgbClr val="FFFFFF"/>
              </a:solidFill>
              <a:latin typeface="Roboto"/>
              <a:ea typeface="Roboto"/>
              <a:cs typeface="Roboto"/>
              <a:sym typeface="Roboto"/>
            </a:endParaRPr>
          </a:p>
          <a:p>
            <a:pPr marL="457200" lvl="0" indent="-355600" algn="l" rtl="0">
              <a:lnSpc>
                <a:spcPct val="200000"/>
              </a:lnSpc>
              <a:spcBef>
                <a:spcPts val="0"/>
              </a:spcBef>
              <a:spcAft>
                <a:spcPts val="0"/>
              </a:spcAft>
              <a:buClr>
                <a:srgbClr val="FFFFFF"/>
              </a:buClr>
              <a:buSzPts val="2000"/>
              <a:buFont typeface="Roboto"/>
              <a:buChar char="●"/>
            </a:pPr>
            <a:r>
              <a:rPr lang="en" sz="2000" b="1">
                <a:solidFill>
                  <a:srgbClr val="FFFFFF"/>
                </a:solidFill>
                <a:latin typeface="Roboto"/>
                <a:ea typeface="Roboto"/>
                <a:cs typeface="Roboto"/>
                <a:sym typeface="Roboto"/>
              </a:rPr>
              <a:t>Characteristics of Bonds</a:t>
            </a:r>
            <a:endParaRPr sz="2000" b="1">
              <a:solidFill>
                <a:srgbClr val="FFFFFF"/>
              </a:solidFill>
              <a:latin typeface="Roboto"/>
              <a:ea typeface="Roboto"/>
              <a:cs typeface="Roboto"/>
              <a:sym typeface="Roboto"/>
            </a:endParaRPr>
          </a:p>
          <a:p>
            <a:pPr marL="457200" lvl="0" indent="-355600" algn="l" rtl="0">
              <a:lnSpc>
                <a:spcPct val="200000"/>
              </a:lnSpc>
              <a:spcBef>
                <a:spcPts val="0"/>
              </a:spcBef>
              <a:spcAft>
                <a:spcPts val="0"/>
              </a:spcAft>
              <a:buClr>
                <a:srgbClr val="FFFFFF"/>
              </a:buClr>
              <a:buSzPts val="2000"/>
              <a:buFont typeface="Roboto"/>
              <a:buChar char="●"/>
            </a:pPr>
            <a:r>
              <a:rPr lang="en" sz="2000" b="1">
                <a:solidFill>
                  <a:srgbClr val="FFFFFF"/>
                </a:solidFill>
                <a:latin typeface="Roboto"/>
                <a:ea typeface="Roboto"/>
                <a:cs typeface="Roboto"/>
                <a:sym typeface="Roboto"/>
              </a:rPr>
              <a:t>Overview of Government Bonds</a:t>
            </a:r>
            <a:endParaRPr sz="2000" b="1">
              <a:solidFill>
                <a:srgbClr val="FFFFFF"/>
              </a:solidFill>
              <a:latin typeface="Roboto"/>
              <a:ea typeface="Roboto"/>
              <a:cs typeface="Roboto"/>
              <a:sym typeface="Roboto"/>
            </a:endParaRPr>
          </a:p>
          <a:p>
            <a:pPr marL="457200" lvl="0" indent="-355600" algn="l" rtl="0">
              <a:lnSpc>
                <a:spcPct val="200000"/>
              </a:lnSpc>
              <a:spcBef>
                <a:spcPts val="0"/>
              </a:spcBef>
              <a:spcAft>
                <a:spcPts val="0"/>
              </a:spcAft>
              <a:buClr>
                <a:srgbClr val="FFFFFF"/>
              </a:buClr>
              <a:buSzPts val="2000"/>
              <a:buFont typeface="Roboto"/>
              <a:buChar char="●"/>
            </a:pPr>
            <a:r>
              <a:rPr lang="en" sz="2000" b="1">
                <a:solidFill>
                  <a:srgbClr val="FFFFFF"/>
                </a:solidFill>
                <a:latin typeface="Roboto"/>
                <a:ea typeface="Roboto"/>
                <a:cs typeface="Roboto"/>
                <a:sym typeface="Roboto"/>
              </a:rPr>
              <a:t>Overview of Corporate Bonds</a:t>
            </a:r>
            <a:endParaRPr sz="2000" b="1">
              <a:solidFill>
                <a:srgbClr val="FFFFFF"/>
              </a:solidFill>
              <a:latin typeface="Roboto"/>
              <a:ea typeface="Roboto"/>
              <a:cs typeface="Roboto"/>
              <a:sym typeface="Roboto"/>
            </a:endParaRPr>
          </a:p>
          <a:p>
            <a:pPr marL="457200" lvl="0" indent="-355600" algn="l" rtl="0">
              <a:lnSpc>
                <a:spcPct val="200000"/>
              </a:lnSpc>
              <a:spcBef>
                <a:spcPts val="0"/>
              </a:spcBef>
              <a:spcAft>
                <a:spcPts val="0"/>
              </a:spcAft>
              <a:buClr>
                <a:srgbClr val="FFFFFF"/>
              </a:buClr>
              <a:buSzPts val="2000"/>
              <a:buFont typeface="Roboto"/>
              <a:buChar char="●"/>
            </a:pPr>
            <a:r>
              <a:rPr lang="en" sz="2000" b="1">
                <a:solidFill>
                  <a:srgbClr val="FFFFFF"/>
                </a:solidFill>
                <a:latin typeface="Roboto"/>
                <a:ea typeface="Roboto"/>
                <a:cs typeface="Roboto"/>
                <a:sym typeface="Roboto"/>
              </a:rPr>
              <a:t>Investing in Bonds: the mechanics</a:t>
            </a:r>
            <a:endParaRPr sz="2000" b="1">
              <a:solidFill>
                <a:srgbClr val="FFFFFF"/>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5"/>
          <p:cNvSpPr txBox="1">
            <a:spLocks noGrp="1"/>
          </p:cNvSpPr>
          <p:nvPr>
            <p:ph type="title"/>
          </p:nvPr>
        </p:nvSpPr>
        <p:spPr>
          <a:xfrm>
            <a:off x="471900" y="738725"/>
            <a:ext cx="8222100" cy="767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b="1"/>
              <a:t>Introduction</a:t>
            </a:r>
            <a:endParaRPr b="1"/>
          </a:p>
        </p:txBody>
      </p:sp>
      <p:sp>
        <p:nvSpPr>
          <p:cNvPr id="80" name="Google Shape;80;p15"/>
          <p:cNvSpPr txBox="1">
            <a:spLocks noGrp="1"/>
          </p:cNvSpPr>
          <p:nvPr>
            <p:ph type="body" idx="1"/>
          </p:nvPr>
        </p:nvSpPr>
        <p:spPr>
          <a:xfrm>
            <a:off x="302350" y="1822175"/>
            <a:ext cx="8611500" cy="31071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 dirty="0"/>
              <a:t>A company that needs to raise money to finance an investment could borrow money from their bank, or alternatively they could issue a </a:t>
            </a:r>
            <a:r>
              <a:rPr lang="en" b="1" dirty="0"/>
              <a:t>bond</a:t>
            </a:r>
            <a:r>
              <a:rPr lang="en" dirty="0"/>
              <a:t> to raise the funds they need.</a:t>
            </a:r>
            <a:endParaRPr dirty="0"/>
          </a:p>
          <a:p>
            <a:pPr marL="457200" lvl="0" indent="-342900" algn="l" rtl="0">
              <a:spcBef>
                <a:spcPts val="0"/>
              </a:spcBef>
              <a:spcAft>
                <a:spcPts val="0"/>
              </a:spcAft>
              <a:buSzPts val="1800"/>
              <a:buChar char="●"/>
            </a:pPr>
            <a:r>
              <a:rPr lang="en" dirty="0"/>
              <a:t>Bonds are, simply, loans</a:t>
            </a:r>
            <a:endParaRPr dirty="0"/>
          </a:p>
          <a:p>
            <a:pPr marL="914400" lvl="1" indent="-317500" algn="l" rtl="0">
              <a:spcBef>
                <a:spcPts val="0"/>
              </a:spcBef>
              <a:spcAft>
                <a:spcPts val="0"/>
              </a:spcAft>
              <a:buSzPts val="1400"/>
              <a:buChar char="○"/>
            </a:pPr>
            <a:r>
              <a:rPr lang="en" dirty="0"/>
              <a:t>Bank loans</a:t>
            </a:r>
            <a:endParaRPr dirty="0"/>
          </a:p>
          <a:p>
            <a:pPr marL="914400" lvl="1" indent="-317500" algn="l" rtl="0">
              <a:spcBef>
                <a:spcPts val="0"/>
              </a:spcBef>
              <a:spcAft>
                <a:spcPts val="0"/>
              </a:spcAft>
              <a:buSzPts val="1400"/>
              <a:buChar char="○"/>
            </a:pPr>
            <a:r>
              <a:rPr lang="en" dirty="0"/>
              <a:t>Bonds</a:t>
            </a:r>
            <a:endParaRPr dirty="0"/>
          </a:p>
          <a:p>
            <a:pPr marL="457200" lvl="0" indent="-342900" algn="l" rtl="0">
              <a:spcBef>
                <a:spcPts val="0"/>
              </a:spcBef>
              <a:spcAft>
                <a:spcPts val="0"/>
              </a:spcAft>
              <a:buSzPts val="1800"/>
              <a:buChar char="●"/>
            </a:pPr>
            <a:r>
              <a:rPr lang="en" dirty="0"/>
              <a:t>With a bond, an investor lends in return for the promise to have the </a:t>
            </a:r>
            <a:r>
              <a:rPr lang="en" b="1" dirty="0"/>
              <a:t>loan repaid</a:t>
            </a:r>
            <a:r>
              <a:rPr lang="en" dirty="0"/>
              <a:t> on a </a:t>
            </a:r>
            <a:r>
              <a:rPr lang="en" b="1" dirty="0"/>
              <a:t>fixed date</a:t>
            </a:r>
            <a:r>
              <a:rPr lang="en" dirty="0"/>
              <a:t> plus (usually) a </a:t>
            </a:r>
            <a:r>
              <a:rPr lang="en" b="1" dirty="0"/>
              <a:t>series of interest payments</a:t>
            </a:r>
            <a:r>
              <a:rPr lang="en" dirty="0"/>
              <a:t>.</a:t>
            </a:r>
            <a:endParaRPr dirty="0"/>
          </a:p>
          <a:p>
            <a:pPr marL="457200" lvl="0" indent="-342900" algn="l" rtl="0">
              <a:spcBef>
                <a:spcPts val="0"/>
              </a:spcBef>
              <a:spcAft>
                <a:spcPts val="0"/>
              </a:spcAft>
              <a:buSzPts val="1800"/>
              <a:buChar char="●"/>
            </a:pPr>
            <a:r>
              <a:rPr lang="en" dirty="0"/>
              <a:t>Bonds are commonly referred to as </a:t>
            </a:r>
            <a:r>
              <a:rPr lang="en" b="1" dirty="0"/>
              <a:t>loan stock</a:t>
            </a:r>
            <a:r>
              <a:rPr lang="en" dirty="0"/>
              <a:t>, </a:t>
            </a:r>
            <a:r>
              <a:rPr lang="en" b="1" dirty="0"/>
              <a:t>debt</a:t>
            </a:r>
            <a:r>
              <a:rPr lang="en" dirty="0"/>
              <a:t> and (in the case of those that pay fixed income) </a:t>
            </a:r>
            <a:r>
              <a:rPr lang="en" b="1" dirty="0"/>
              <a:t>fixed-interest securities</a:t>
            </a:r>
            <a:r>
              <a:rPr lang="en" dirty="0"/>
              <a:t>.</a:t>
            </a:r>
            <a:endParaRPr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0">
                                            <p:txEl>
                                              <p:pRg st="0" end="0"/>
                                            </p:txEl>
                                          </p:spTgt>
                                        </p:tgtEl>
                                        <p:attrNameLst>
                                          <p:attrName>style.visibility</p:attrName>
                                        </p:attrNameLst>
                                      </p:cBhvr>
                                      <p:to>
                                        <p:strVal val="visible"/>
                                      </p:to>
                                    </p:set>
                                    <p:animEffect transition="in" filter="wipe(down)">
                                      <p:cBhvr>
                                        <p:cTn id="7" dur="500"/>
                                        <p:tgtEl>
                                          <p:spTgt spid="8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0">
                                            <p:txEl>
                                              <p:pRg st="1" end="1"/>
                                            </p:txEl>
                                          </p:spTgt>
                                        </p:tgtEl>
                                        <p:attrNameLst>
                                          <p:attrName>style.visibility</p:attrName>
                                        </p:attrNameLst>
                                      </p:cBhvr>
                                      <p:to>
                                        <p:strVal val="visible"/>
                                      </p:to>
                                    </p:set>
                                    <p:animEffect transition="in" filter="wipe(down)">
                                      <p:cBhvr>
                                        <p:cTn id="12" dur="500"/>
                                        <p:tgtEl>
                                          <p:spTgt spid="80">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80">
                                            <p:txEl>
                                              <p:pRg st="2" end="2"/>
                                            </p:txEl>
                                          </p:spTgt>
                                        </p:tgtEl>
                                        <p:attrNameLst>
                                          <p:attrName>style.visibility</p:attrName>
                                        </p:attrNameLst>
                                      </p:cBhvr>
                                      <p:to>
                                        <p:strVal val="visible"/>
                                      </p:to>
                                    </p:set>
                                    <p:animEffect transition="in" filter="wipe(down)">
                                      <p:cBhvr>
                                        <p:cTn id="15" dur="500"/>
                                        <p:tgtEl>
                                          <p:spTgt spid="80">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80">
                                            <p:txEl>
                                              <p:pRg st="3" end="3"/>
                                            </p:txEl>
                                          </p:spTgt>
                                        </p:tgtEl>
                                        <p:attrNameLst>
                                          <p:attrName>style.visibility</p:attrName>
                                        </p:attrNameLst>
                                      </p:cBhvr>
                                      <p:to>
                                        <p:strVal val="visible"/>
                                      </p:to>
                                    </p:set>
                                    <p:animEffect transition="in" filter="wipe(down)">
                                      <p:cBhvr>
                                        <p:cTn id="18" dur="500"/>
                                        <p:tgtEl>
                                          <p:spTgt spid="80">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80">
                                            <p:txEl>
                                              <p:pRg st="4" end="4"/>
                                            </p:txEl>
                                          </p:spTgt>
                                        </p:tgtEl>
                                        <p:attrNameLst>
                                          <p:attrName>style.visibility</p:attrName>
                                        </p:attrNameLst>
                                      </p:cBhvr>
                                      <p:to>
                                        <p:strVal val="visible"/>
                                      </p:to>
                                    </p:set>
                                    <p:animEffect transition="in" filter="wipe(down)">
                                      <p:cBhvr>
                                        <p:cTn id="23" dur="500"/>
                                        <p:tgtEl>
                                          <p:spTgt spid="80">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80">
                                            <p:txEl>
                                              <p:pRg st="5" end="5"/>
                                            </p:txEl>
                                          </p:spTgt>
                                        </p:tgtEl>
                                        <p:attrNameLst>
                                          <p:attrName>style.visibility</p:attrName>
                                        </p:attrNameLst>
                                      </p:cBhvr>
                                      <p:to>
                                        <p:strVal val="visible"/>
                                      </p:to>
                                    </p:set>
                                    <p:animEffect transition="in" filter="wipe(down)">
                                      <p:cBhvr>
                                        <p:cTn id="28" dur="500"/>
                                        <p:tgtEl>
                                          <p:spTgt spid="8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6"/>
          <p:cNvSpPr txBox="1">
            <a:spLocks noGrp="1"/>
          </p:cNvSpPr>
          <p:nvPr>
            <p:ph type="title"/>
          </p:nvPr>
        </p:nvSpPr>
        <p:spPr>
          <a:xfrm>
            <a:off x="471900" y="738725"/>
            <a:ext cx="8222100" cy="767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b="1"/>
              <a:t>Characteristics of Bonds</a:t>
            </a:r>
            <a:endParaRPr b="1"/>
          </a:p>
        </p:txBody>
      </p:sp>
      <p:sp>
        <p:nvSpPr>
          <p:cNvPr id="86" name="Google Shape;86;p16"/>
          <p:cNvSpPr txBox="1">
            <a:spLocks noGrp="1"/>
          </p:cNvSpPr>
          <p:nvPr>
            <p:ph type="body" idx="1"/>
          </p:nvPr>
        </p:nvSpPr>
        <p:spPr>
          <a:xfrm>
            <a:off x="0" y="1688950"/>
            <a:ext cx="5510700" cy="32040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SzPts val="1600"/>
              <a:buChar char="●"/>
            </a:pPr>
            <a:r>
              <a:rPr lang="en" sz="1600" dirty="0"/>
              <a:t>The feature that distinguishes a bond from most loans is that a bond is </a:t>
            </a:r>
            <a:r>
              <a:rPr lang="en" sz="1600" b="1" dirty="0"/>
              <a:t>tradable</a:t>
            </a:r>
            <a:r>
              <a:rPr lang="en" sz="1600" dirty="0"/>
              <a:t>!</a:t>
            </a:r>
            <a:endParaRPr sz="1600" dirty="0"/>
          </a:p>
          <a:p>
            <a:pPr marL="457200" lvl="0" indent="-330200" algn="l" rtl="0">
              <a:spcBef>
                <a:spcPts val="1000"/>
              </a:spcBef>
              <a:spcAft>
                <a:spcPts val="0"/>
              </a:spcAft>
              <a:buSzPts val="1600"/>
              <a:buChar char="●"/>
            </a:pPr>
            <a:r>
              <a:rPr lang="en" sz="1600" dirty="0"/>
              <a:t>Which means investors can </a:t>
            </a:r>
            <a:r>
              <a:rPr lang="en" sz="1600" i="1" dirty="0"/>
              <a:t>buy</a:t>
            </a:r>
            <a:r>
              <a:rPr lang="en" sz="1600" dirty="0"/>
              <a:t> and </a:t>
            </a:r>
            <a:r>
              <a:rPr lang="en" sz="1600" i="1" dirty="0"/>
              <a:t>sell</a:t>
            </a:r>
            <a:r>
              <a:rPr lang="en" sz="1600" dirty="0"/>
              <a:t> bonds without the need to refer to the original borrower.</a:t>
            </a:r>
            <a:endParaRPr sz="1600" dirty="0"/>
          </a:p>
          <a:p>
            <a:pPr marL="457200" lvl="0" indent="-330200" algn="l" rtl="0">
              <a:spcBef>
                <a:spcPts val="1000"/>
              </a:spcBef>
              <a:spcAft>
                <a:spcPts val="0"/>
              </a:spcAft>
              <a:buSzPts val="1600"/>
              <a:buChar char="●"/>
            </a:pPr>
            <a:r>
              <a:rPr lang="en" sz="1600" dirty="0"/>
              <a:t>Although there are a wide variety of bonds in issue, they all share similar characteristics.</a:t>
            </a:r>
            <a:endParaRPr sz="1600" dirty="0"/>
          </a:p>
          <a:p>
            <a:pPr marL="457200" lvl="0" indent="-330200" algn="l" rtl="0">
              <a:spcBef>
                <a:spcPts val="1000"/>
              </a:spcBef>
              <a:spcAft>
                <a:spcPts val="1000"/>
              </a:spcAft>
              <a:buSzPts val="1600"/>
              <a:buChar char="●"/>
            </a:pPr>
            <a:r>
              <a:rPr lang="en" sz="1600" dirty="0"/>
              <a:t>To explain the terminologies associated with bonds, let’s assume an investor has purchased a holding of </a:t>
            </a:r>
            <a:r>
              <a:rPr lang="en" sz="1600" b="1" i="1" dirty="0"/>
              <a:t>£10,000 nominal of 5% Treasury stock at a price of £133.20, with a redemption date of 2025.</a:t>
            </a:r>
            <a:endParaRPr sz="1600" b="1" i="1" dirty="0"/>
          </a:p>
        </p:txBody>
      </p:sp>
      <p:graphicFrame>
        <p:nvGraphicFramePr>
          <p:cNvPr id="87" name="Google Shape;87;p16"/>
          <p:cNvGraphicFramePr/>
          <p:nvPr/>
        </p:nvGraphicFramePr>
        <p:xfrm>
          <a:off x="5350950" y="1948125"/>
          <a:ext cx="3670200" cy="2424775"/>
        </p:xfrm>
        <a:graphic>
          <a:graphicData uri="http://schemas.openxmlformats.org/drawingml/2006/table">
            <a:tbl>
              <a:tblPr>
                <a:noFill/>
                <a:tableStyleId>{EFF659C6-1D5B-44D5-8403-8CD099EE18BE}</a:tableStyleId>
              </a:tblPr>
              <a:tblGrid>
                <a:gridCol w="1835100">
                  <a:extLst>
                    <a:ext uri="{9D8B030D-6E8A-4147-A177-3AD203B41FA5}">
                      <a16:colId xmlns:a16="http://schemas.microsoft.com/office/drawing/2014/main" val="20000"/>
                    </a:ext>
                  </a:extLst>
                </a:gridCol>
                <a:gridCol w="1835100">
                  <a:extLst>
                    <a:ext uri="{9D8B030D-6E8A-4147-A177-3AD203B41FA5}">
                      <a16:colId xmlns:a16="http://schemas.microsoft.com/office/drawing/2014/main" val="20001"/>
                    </a:ext>
                  </a:extLst>
                </a:gridCol>
              </a:tblGrid>
              <a:tr h="407400">
                <a:tc>
                  <a:txBody>
                    <a:bodyPr/>
                    <a:lstStyle/>
                    <a:p>
                      <a:pPr marL="0" lvl="0" indent="0" algn="l" rtl="0">
                        <a:spcBef>
                          <a:spcPts val="0"/>
                        </a:spcBef>
                        <a:spcAft>
                          <a:spcPts val="0"/>
                        </a:spcAft>
                        <a:buNone/>
                      </a:pPr>
                      <a:r>
                        <a:rPr lang="en" b="1">
                          <a:solidFill>
                            <a:srgbClr val="666666"/>
                          </a:solidFill>
                          <a:latin typeface="Roboto"/>
                          <a:ea typeface="Roboto"/>
                          <a:cs typeface="Roboto"/>
                          <a:sym typeface="Roboto"/>
                        </a:rPr>
                        <a:t>Nominal</a:t>
                      </a:r>
                      <a:endParaRPr b="1">
                        <a:solidFill>
                          <a:srgbClr val="666666"/>
                        </a:solidFill>
                        <a:latin typeface="Roboto"/>
                        <a:ea typeface="Roboto"/>
                        <a:cs typeface="Roboto"/>
                        <a:sym typeface="Roboto"/>
                      </a:endParaRPr>
                    </a:p>
                  </a:txBody>
                  <a:tcPr marL="91425" marR="91425" marT="91425" marB="91425"/>
                </a:tc>
                <a:tc>
                  <a:txBody>
                    <a:bodyPr/>
                    <a:lstStyle/>
                    <a:p>
                      <a:pPr marL="0" lvl="0" indent="0" algn="l" rtl="0">
                        <a:spcBef>
                          <a:spcPts val="0"/>
                        </a:spcBef>
                        <a:spcAft>
                          <a:spcPts val="0"/>
                        </a:spcAft>
                        <a:buNone/>
                      </a:pPr>
                      <a:r>
                        <a:rPr lang="en">
                          <a:solidFill>
                            <a:srgbClr val="666666"/>
                          </a:solidFill>
                          <a:latin typeface="Roboto"/>
                          <a:ea typeface="Roboto"/>
                          <a:cs typeface="Roboto"/>
                          <a:sym typeface="Roboto"/>
                        </a:rPr>
                        <a:t>£10,000</a:t>
                      </a:r>
                      <a:endParaRPr>
                        <a:solidFill>
                          <a:srgbClr val="666666"/>
                        </a:solidFill>
                        <a:latin typeface="Roboto"/>
                        <a:ea typeface="Roboto"/>
                        <a:cs typeface="Roboto"/>
                        <a:sym typeface="Roboto"/>
                      </a:endParaRPr>
                    </a:p>
                  </a:txBody>
                  <a:tcPr marL="91425" marR="91425" marT="91425" marB="91425"/>
                </a:tc>
                <a:extLst>
                  <a:ext uri="{0D108BD9-81ED-4DB2-BD59-A6C34878D82A}">
                    <a16:rowId xmlns:a16="http://schemas.microsoft.com/office/drawing/2014/main" val="10000"/>
                  </a:ext>
                </a:extLst>
              </a:tr>
              <a:tr h="403475">
                <a:tc>
                  <a:txBody>
                    <a:bodyPr/>
                    <a:lstStyle/>
                    <a:p>
                      <a:pPr marL="0" lvl="0" indent="0" algn="l" rtl="0">
                        <a:spcBef>
                          <a:spcPts val="0"/>
                        </a:spcBef>
                        <a:spcAft>
                          <a:spcPts val="0"/>
                        </a:spcAft>
                        <a:buNone/>
                      </a:pPr>
                      <a:r>
                        <a:rPr lang="en" b="1">
                          <a:solidFill>
                            <a:srgbClr val="666666"/>
                          </a:solidFill>
                          <a:latin typeface="Roboto"/>
                          <a:ea typeface="Roboto"/>
                          <a:cs typeface="Roboto"/>
                          <a:sym typeface="Roboto"/>
                        </a:rPr>
                        <a:t>Stock</a:t>
                      </a:r>
                      <a:endParaRPr b="1">
                        <a:solidFill>
                          <a:srgbClr val="666666"/>
                        </a:solidFill>
                        <a:latin typeface="Roboto"/>
                        <a:ea typeface="Roboto"/>
                        <a:cs typeface="Roboto"/>
                        <a:sym typeface="Roboto"/>
                      </a:endParaRPr>
                    </a:p>
                  </a:txBody>
                  <a:tcPr marL="91425" marR="91425" marT="91425" marB="91425"/>
                </a:tc>
                <a:tc>
                  <a:txBody>
                    <a:bodyPr/>
                    <a:lstStyle/>
                    <a:p>
                      <a:pPr marL="0" lvl="0" indent="0" algn="l" rtl="0">
                        <a:spcBef>
                          <a:spcPts val="0"/>
                        </a:spcBef>
                        <a:spcAft>
                          <a:spcPts val="0"/>
                        </a:spcAft>
                        <a:buNone/>
                      </a:pPr>
                      <a:r>
                        <a:rPr lang="en">
                          <a:solidFill>
                            <a:srgbClr val="666666"/>
                          </a:solidFill>
                          <a:latin typeface="Roboto"/>
                          <a:ea typeface="Roboto"/>
                          <a:cs typeface="Roboto"/>
                          <a:sym typeface="Roboto"/>
                        </a:rPr>
                        <a:t>Treasury stock</a:t>
                      </a:r>
                      <a:endParaRPr>
                        <a:solidFill>
                          <a:srgbClr val="666666"/>
                        </a:solidFill>
                        <a:latin typeface="Roboto"/>
                        <a:ea typeface="Roboto"/>
                        <a:cs typeface="Roboto"/>
                        <a:sym typeface="Roboto"/>
                      </a:endParaRPr>
                    </a:p>
                  </a:txBody>
                  <a:tcPr marL="91425" marR="91425" marT="91425" marB="91425"/>
                </a:tc>
                <a:extLst>
                  <a:ext uri="{0D108BD9-81ED-4DB2-BD59-A6C34878D82A}">
                    <a16:rowId xmlns:a16="http://schemas.microsoft.com/office/drawing/2014/main" val="10001"/>
                  </a:ext>
                </a:extLst>
              </a:tr>
              <a:tr h="403475">
                <a:tc>
                  <a:txBody>
                    <a:bodyPr/>
                    <a:lstStyle/>
                    <a:p>
                      <a:pPr marL="0" lvl="0" indent="0" algn="l" rtl="0">
                        <a:spcBef>
                          <a:spcPts val="0"/>
                        </a:spcBef>
                        <a:spcAft>
                          <a:spcPts val="0"/>
                        </a:spcAft>
                        <a:buNone/>
                      </a:pPr>
                      <a:r>
                        <a:rPr lang="en" b="1" dirty="0">
                          <a:solidFill>
                            <a:srgbClr val="666666"/>
                          </a:solidFill>
                          <a:latin typeface="Roboto"/>
                          <a:ea typeface="Roboto"/>
                          <a:cs typeface="Roboto"/>
                          <a:sym typeface="Roboto"/>
                        </a:rPr>
                        <a:t>Coupon</a:t>
                      </a:r>
                      <a:endParaRPr b="1" dirty="0">
                        <a:solidFill>
                          <a:srgbClr val="666666"/>
                        </a:solidFill>
                        <a:latin typeface="Roboto"/>
                        <a:ea typeface="Roboto"/>
                        <a:cs typeface="Roboto"/>
                        <a:sym typeface="Roboto"/>
                      </a:endParaRPr>
                    </a:p>
                  </a:txBody>
                  <a:tcPr marL="91425" marR="91425" marT="91425" marB="91425"/>
                </a:tc>
                <a:tc>
                  <a:txBody>
                    <a:bodyPr/>
                    <a:lstStyle/>
                    <a:p>
                      <a:pPr marL="0" lvl="0" indent="0" algn="l" rtl="0">
                        <a:spcBef>
                          <a:spcPts val="0"/>
                        </a:spcBef>
                        <a:spcAft>
                          <a:spcPts val="0"/>
                        </a:spcAft>
                        <a:buNone/>
                      </a:pPr>
                      <a:r>
                        <a:rPr lang="en">
                          <a:solidFill>
                            <a:srgbClr val="666666"/>
                          </a:solidFill>
                          <a:latin typeface="Roboto"/>
                          <a:ea typeface="Roboto"/>
                          <a:cs typeface="Roboto"/>
                          <a:sym typeface="Roboto"/>
                        </a:rPr>
                        <a:t>5%</a:t>
                      </a:r>
                      <a:endParaRPr>
                        <a:solidFill>
                          <a:srgbClr val="666666"/>
                        </a:solidFill>
                        <a:latin typeface="Roboto"/>
                        <a:ea typeface="Roboto"/>
                        <a:cs typeface="Roboto"/>
                        <a:sym typeface="Roboto"/>
                      </a:endParaRPr>
                    </a:p>
                  </a:txBody>
                  <a:tcPr marL="91425" marR="91425" marT="91425" marB="91425"/>
                </a:tc>
                <a:extLst>
                  <a:ext uri="{0D108BD9-81ED-4DB2-BD59-A6C34878D82A}">
                    <a16:rowId xmlns:a16="http://schemas.microsoft.com/office/drawing/2014/main" val="10002"/>
                  </a:ext>
                </a:extLst>
              </a:tr>
              <a:tr h="403475">
                <a:tc>
                  <a:txBody>
                    <a:bodyPr/>
                    <a:lstStyle/>
                    <a:p>
                      <a:pPr marL="0" lvl="0" indent="0" algn="l" rtl="0">
                        <a:spcBef>
                          <a:spcPts val="0"/>
                        </a:spcBef>
                        <a:spcAft>
                          <a:spcPts val="0"/>
                        </a:spcAft>
                        <a:buNone/>
                      </a:pPr>
                      <a:r>
                        <a:rPr lang="en" b="1">
                          <a:solidFill>
                            <a:srgbClr val="666666"/>
                          </a:solidFill>
                          <a:latin typeface="Roboto"/>
                          <a:ea typeface="Roboto"/>
                          <a:cs typeface="Roboto"/>
                          <a:sym typeface="Roboto"/>
                        </a:rPr>
                        <a:t>Redemption date</a:t>
                      </a:r>
                      <a:endParaRPr b="1">
                        <a:solidFill>
                          <a:srgbClr val="666666"/>
                        </a:solidFill>
                        <a:latin typeface="Roboto"/>
                        <a:ea typeface="Roboto"/>
                        <a:cs typeface="Roboto"/>
                        <a:sym typeface="Roboto"/>
                      </a:endParaRPr>
                    </a:p>
                  </a:txBody>
                  <a:tcPr marL="91425" marR="91425" marT="91425" marB="91425"/>
                </a:tc>
                <a:tc>
                  <a:txBody>
                    <a:bodyPr/>
                    <a:lstStyle/>
                    <a:p>
                      <a:pPr marL="0" lvl="0" indent="0" algn="l" rtl="0">
                        <a:spcBef>
                          <a:spcPts val="0"/>
                        </a:spcBef>
                        <a:spcAft>
                          <a:spcPts val="0"/>
                        </a:spcAft>
                        <a:buNone/>
                      </a:pPr>
                      <a:r>
                        <a:rPr lang="en">
                          <a:solidFill>
                            <a:srgbClr val="666666"/>
                          </a:solidFill>
                          <a:latin typeface="Roboto"/>
                          <a:ea typeface="Roboto"/>
                          <a:cs typeface="Roboto"/>
                          <a:sym typeface="Roboto"/>
                        </a:rPr>
                        <a:t>2025</a:t>
                      </a:r>
                      <a:endParaRPr>
                        <a:solidFill>
                          <a:srgbClr val="666666"/>
                        </a:solidFill>
                        <a:latin typeface="Roboto"/>
                        <a:ea typeface="Roboto"/>
                        <a:cs typeface="Roboto"/>
                        <a:sym typeface="Roboto"/>
                      </a:endParaRPr>
                    </a:p>
                  </a:txBody>
                  <a:tcPr marL="91425" marR="91425" marT="91425" marB="91425"/>
                </a:tc>
                <a:extLst>
                  <a:ext uri="{0D108BD9-81ED-4DB2-BD59-A6C34878D82A}">
                    <a16:rowId xmlns:a16="http://schemas.microsoft.com/office/drawing/2014/main" val="10003"/>
                  </a:ext>
                </a:extLst>
              </a:tr>
              <a:tr h="403475">
                <a:tc>
                  <a:txBody>
                    <a:bodyPr/>
                    <a:lstStyle/>
                    <a:p>
                      <a:pPr marL="0" lvl="0" indent="0" algn="l" rtl="0">
                        <a:spcBef>
                          <a:spcPts val="0"/>
                        </a:spcBef>
                        <a:spcAft>
                          <a:spcPts val="0"/>
                        </a:spcAft>
                        <a:buNone/>
                      </a:pPr>
                      <a:r>
                        <a:rPr lang="en" b="1">
                          <a:solidFill>
                            <a:srgbClr val="666666"/>
                          </a:solidFill>
                          <a:latin typeface="Roboto"/>
                          <a:ea typeface="Roboto"/>
                          <a:cs typeface="Roboto"/>
                          <a:sym typeface="Roboto"/>
                        </a:rPr>
                        <a:t>Price</a:t>
                      </a:r>
                      <a:endParaRPr b="1">
                        <a:solidFill>
                          <a:srgbClr val="666666"/>
                        </a:solidFill>
                        <a:latin typeface="Roboto"/>
                        <a:ea typeface="Roboto"/>
                        <a:cs typeface="Roboto"/>
                        <a:sym typeface="Roboto"/>
                      </a:endParaRPr>
                    </a:p>
                  </a:txBody>
                  <a:tcPr marL="91425" marR="91425" marT="91425" marB="91425"/>
                </a:tc>
                <a:tc>
                  <a:txBody>
                    <a:bodyPr/>
                    <a:lstStyle/>
                    <a:p>
                      <a:pPr marL="0" lvl="0" indent="0" algn="l" rtl="0">
                        <a:spcBef>
                          <a:spcPts val="0"/>
                        </a:spcBef>
                        <a:spcAft>
                          <a:spcPts val="0"/>
                        </a:spcAft>
                        <a:buNone/>
                      </a:pPr>
                      <a:r>
                        <a:rPr lang="en">
                          <a:solidFill>
                            <a:srgbClr val="666666"/>
                          </a:solidFill>
                          <a:latin typeface="Roboto"/>
                          <a:ea typeface="Roboto"/>
                          <a:cs typeface="Roboto"/>
                          <a:sym typeface="Roboto"/>
                        </a:rPr>
                        <a:t>£133.20</a:t>
                      </a:r>
                      <a:endParaRPr>
                        <a:solidFill>
                          <a:srgbClr val="666666"/>
                        </a:solidFill>
                        <a:latin typeface="Roboto"/>
                        <a:ea typeface="Roboto"/>
                        <a:cs typeface="Roboto"/>
                        <a:sym typeface="Roboto"/>
                      </a:endParaRPr>
                    </a:p>
                  </a:txBody>
                  <a:tcPr marL="91425" marR="91425" marT="91425" marB="91425"/>
                </a:tc>
                <a:extLst>
                  <a:ext uri="{0D108BD9-81ED-4DB2-BD59-A6C34878D82A}">
                    <a16:rowId xmlns:a16="http://schemas.microsoft.com/office/drawing/2014/main" val="10004"/>
                  </a:ext>
                </a:extLst>
              </a:tr>
              <a:tr h="403475">
                <a:tc>
                  <a:txBody>
                    <a:bodyPr/>
                    <a:lstStyle/>
                    <a:p>
                      <a:pPr marL="0" lvl="0" indent="0" algn="l" rtl="0">
                        <a:spcBef>
                          <a:spcPts val="0"/>
                        </a:spcBef>
                        <a:spcAft>
                          <a:spcPts val="0"/>
                        </a:spcAft>
                        <a:buNone/>
                      </a:pPr>
                      <a:r>
                        <a:rPr lang="en" b="1">
                          <a:solidFill>
                            <a:srgbClr val="666666"/>
                          </a:solidFill>
                          <a:latin typeface="Roboto"/>
                          <a:ea typeface="Roboto"/>
                          <a:cs typeface="Roboto"/>
                          <a:sym typeface="Roboto"/>
                        </a:rPr>
                        <a:t>Value</a:t>
                      </a:r>
                      <a:endParaRPr b="1">
                        <a:solidFill>
                          <a:srgbClr val="666666"/>
                        </a:solidFill>
                        <a:latin typeface="Roboto"/>
                        <a:ea typeface="Roboto"/>
                        <a:cs typeface="Roboto"/>
                        <a:sym typeface="Roboto"/>
                      </a:endParaRPr>
                    </a:p>
                  </a:txBody>
                  <a:tcPr marL="91425" marR="91425" marT="91425" marB="91425"/>
                </a:tc>
                <a:tc>
                  <a:txBody>
                    <a:bodyPr/>
                    <a:lstStyle/>
                    <a:p>
                      <a:pPr marL="0" lvl="0" indent="0" algn="l" rtl="0">
                        <a:spcBef>
                          <a:spcPts val="0"/>
                        </a:spcBef>
                        <a:spcAft>
                          <a:spcPts val="0"/>
                        </a:spcAft>
                        <a:buNone/>
                      </a:pPr>
                      <a:r>
                        <a:rPr lang="en" dirty="0">
                          <a:solidFill>
                            <a:srgbClr val="666666"/>
                          </a:solidFill>
                          <a:latin typeface="Roboto"/>
                          <a:ea typeface="Roboto"/>
                          <a:cs typeface="Roboto"/>
                          <a:sym typeface="Roboto"/>
                        </a:rPr>
                        <a:t>£13,320.00</a:t>
                      </a:r>
                      <a:endParaRPr dirty="0">
                        <a:solidFill>
                          <a:srgbClr val="666666"/>
                        </a:solidFill>
                        <a:latin typeface="Roboto"/>
                        <a:ea typeface="Roboto"/>
                        <a:cs typeface="Roboto"/>
                        <a:sym typeface="Roboto"/>
                      </a:endParaRPr>
                    </a:p>
                  </a:txBody>
                  <a:tcPr marL="91425" marR="91425" marT="91425" marB="91425"/>
                </a:tc>
                <a:extLst>
                  <a:ext uri="{0D108BD9-81ED-4DB2-BD59-A6C34878D82A}">
                    <a16:rowId xmlns:a16="http://schemas.microsoft.com/office/drawing/2014/main" val="10005"/>
                  </a:ext>
                </a:extLst>
              </a:tr>
            </a:tbl>
          </a:graphicData>
        </a:graphic>
      </p:graphicFrame>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6">
                                            <p:txEl>
                                              <p:pRg st="0" end="0"/>
                                            </p:txEl>
                                          </p:spTgt>
                                        </p:tgtEl>
                                        <p:attrNameLst>
                                          <p:attrName>style.visibility</p:attrName>
                                        </p:attrNameLst>
                                      </p:cBhvr>
                                      <p:to>
                                        <p:strVal val="visible"/>
                                      </p:to>
                                    </p:set>
                                    <p:animEffect transition="in" filter="wipe(down)">
                                      <p:cBhvr>
                                        <p:cTn id="7" dur="500"/>
                                        <p:tgtEl>
                                          <p:spTgt spid="8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6">
                                            <p:txEl>
                                              <p:pRg st="1" end="1"/>
                                            </p:txEl>
                                          </p:spTgt>
                                        </p:tgtEl>
                                        <p:attrNameLst>
                                          <p:attrName>style.visibility</p:attrName>
                                        </p:attrNameLst>
                                      </p:cBhvr>
                                      <p:to>
                                        <p:strVal val="visible"/>
                                      </p:to>
                                    </p:set>
                                    <p:animEffect transition="in" filter="wipe(down)">
                                      <p:cBhvr>
                                        <p:cTn id="12" dur="500"/>
                                        <p:tgtEl>
                                          <p:spTgt spid="8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6">
                                            <p:txEl>
                                              <p:pRg st="2" end="2"/>
                                            </p:txEl>
                                          </p:spTgt>
                                        </p:tgtEl>
                                        <p:attrNameLst>
                                          <p:attrName>style.visibility</p:attrName>
                                        </p:attrNameLst>
                                      </p:cBhvr>
                                      <p:to>
                                        <p:strVal val="visible"/>
                                      </p:to>
                                    </p:set>
                                    <p:animEffect transition="in" filter="wipe(down)">
                                      <p:cBhvr>
                                        <p:cTn id="17" dur="500"/>
                                        <p:tgtEl>
                                          <p:spTgt spid="8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6">
                                            <p:txEl>
                                              <p:pRg st="3" end="3"/>
                                            </p:txEl>
                                          </p:spTgt>
                                        </p:tgtEl>
                                        <p:attrNameLst>
                                          <p:attrName>style.visibility</p:attrName>
                                        </p:attrNameLst>
                                      </p:cBhvr>
                                      <p:to>
                                        <p:strVal val="visible"/>
                                      </p:to>
                                    </p:set>
                                    <p:animEffect transition="in" filter="wipe(down)">
                                      <p:cBhvr>
                                        <p:cTn id="22" dur="500"/>
                                        <p:tgtEl>
                                          <p:spTgt spid="8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87"/>
                                        </p:tgtEl>
                                        <p:attrNameLst>
                                          <p:attrName>style.visibility</p:attrName>
                                        </p:attrNameLst>
                                      </p:cBhvr>
                                      <p:to>
                                        <p:strVal val="visible"/>
                                      </p:to>
                                    </p:set>
                                    <p:animEffect transition="in" filter="wipe(down)">
                                      <p:cBhvr>
                                        <p:cTn id="27" dur="50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7"/>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Bond Terminologies </a:t>
            </a:r>
            <a:endParaRPr sz="3000" b="1"/>
          </a:p>
        </p:txBody>
      </p:sp>
      <p:sp>
        <p:nvSpPr>
          <p:cNvPr id="93" name="Google Shape;93;p17"/>
          <p:cNvSpPr txBox="1"/>
          <p:nvPr/>
        </p:nvSpPr>
        <p:spPr>
          <a:xfrm>
            <a:off x="0" y="670350"/>
            <a:ext cx="9071100" cy="4377900"/>
          </a:xfrm>
          <a:prstGeom prst="rect">
            <a:avLst/>
          </a:prstGeom>
          <a:noFill/>
          <a:ln>
            <a:noFill/>
          </a:ln>
        </p:spPr>
        <p:txBody>
          <a:bodyPr spcFirstLastPara="1" wrap="square" lIns="91425" tIns="91425" rIns="91425" bIns="91425" anchor="t" anchorCtr="0">
            <a:noAutofit/>
          </a:bodyPr>
          <a:lstStyle/>
          <a:p>
            <a:pPr marL="457200" lvl="0" indent="-317500" algn="l" rtl="0">
              <a:spcBef>
                <a:spcPts val="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Nominal</a:t>
            </a:r>
            <a:r>
              <a:rPr lang="en" dirty="0">
                <a:solidFill>
                  <a:srgbClr val="434343"/>
                </a:solidFill>
                <a:latin typeface="Roboto"/>
                <a:ea typeface="Roboto"/>
                <a:cs typeface="Roboto"/>
                <a:sym typeface="Roboto"/>
              </a:rPr>
              <a:t> - this is the amount of stock purchased and should not be confused with the amount invested or the cost of purchased. </a:t>
            </a:r>
            <a:endParaRPr dirty="0">
              <a:solidFill>
                <a:srgbClr val="434343"/>
              </a:solidFill>
              <a:latin typeface="Roboto"/>
              <a:ea typeface="Roboto"/>
              <a:cs typeface="Roboto"/>
              <a:sym typeface="Roboto"/>
            </a:endParaRPr>
          </a:p>
          <a:p>
            <a:pPr marL="914400" lvl="1" indent="-317500" algn="l" rtl="0">
              <a:spcBef>
                <a:spcPts val="0"/>
              </a:spcBef>
              <a:spcAft>
                <a:spcPts val="0"/>
              </a:spcAft>
              <a:buClr>
                <a:srgbClr val="434343"/>
              </a:buClr>
              <a:buSzPts val="1400"/>
              <a:buFont typeface="Roboto"/>
              <a:buChar char="○"/>
            </a:pPr>
            <a:r>
              <a:rPr lang="en" i="1" dirty="0">
                <a:solidFill>
                  <a:srgbClr val="434343"/>
                </a:solidFill>
                <a:latin typeface="Roboto"/>
                <a:ea typeface="Roboto"/>
                <a:cs typeface="Roboto"/>
                <a:sym typeface="Roboto"/>
              </a:rPr>
              <a:t>This is the amount on which interest will be paid and the amount that will eventually be repaid.</a:t>
            </a:r>
            <a:r>
              <a:rPr lang="en" dirty="0">
                <a:solidFill>
                  <a:srgbClr val="434343"/>
                </a:solidFill>
                <a:latin typeface="Roboto"/>
                <a:ea typeface="Roboto"/>
                <a:cs typeface="Roboto"/>
                <a:sym typeface="Roboto"/>
              </a:rPr>
              <a:t> </a:t>
            </a:r>
            <a:endParaRPr dirty="0">
              <a:solidFill>
                <a:srgbClr val="434343"/>
              </a:solidFill>
              <a:latin typeface="Roboto"/>
              <a:ea typeface="Roboto"/>
              <a:cs typeface="Roboto"/>
              <a:sym typeface="Roboto"/>
            </a:endParaRPr>
          </a:p>
          <a:p>
            <a:pPr marL="914400" lvl="1" indent="-317500" algn="l" rtl="0">
              <a:spcBef>
                <a:spcPts val="0"/>
              </a:spcBef>
              <a:spcAft>
                <a:spcPts val="0"/>
              </a:spcAft>
              <a:buClr>
                <a:srgbClr val="434343"/>
              </a:buClr>
              <a:buSzPts val="1400"/>
              <a:buFont typeface="Roboto"/>
              <a:buChar char="○"/>
            </a:pPr>
            <a:r>
              <a:rPr lang="en" i="1" dirty="0">
                <a:solidFill>
                  <a:srgbClr val="434343"/>
                </a:solidFill>
                <a:latin typeface="Roboto"/>
                <a:ea typeface="Roboto"/>
                <a:cs typeface="Roboto"/>
                <a:sym typeface="Roboto"/>
              </a:rPr>
              <a:t>It is also known as the </a:t>
            </a:r>
            <a:r>
              <a:rPr lang="en" b="1" i="1" dirty="0">
                <a:solidFill>
                  <a:srgbClr val="434343"/>
                </a:solidFill>
                <a:latin typeface="Roboto"/>
                <a:ea typeface="Roboto"/>
                <a:cs typeface="Roboto"/>
                <a:sym typeface="Roboto"/>
              </a:rPr>
              <a:t>par</a:t>
            </a:r>
            <a:r>
              <a:rPr lang="en" i="1" dirty="0">
                <a:solidFill>
                  <a:srgbClr val="434343"/>
                </a:solidFill>
                <a:latin typeface="Roboto"/>
                <a:ea typeface="Roboto"/>
                <a:cs typeface="Roboto"/>
                <a:sym typeface="Roboto"/>
              </a:rPr>
              <a:t>, </a:t>
            </a:r>
            <a:r>
              <a:rPr lang="en" b="1" i="1" dirty="0">
                <a:solidFill>
                  <a:srgbClr val="434343"/>
                </a:solidFill>
                <a:latin typeface="Roboto"/>
                <a:ea typeface="Roboto"/>
                <a:cs typeface="Roboto"/>
                <a:sym typeface="Roboto"/>
              </a:rPr>
              <a:t>redemption</a:t>
            </a:r>
            <a:r>
              <a:rPr lang="en" i="1" dirty="0">
                <a:solidFill>
                  <a:srgbClr val="434343"/>
                </a:solidFill>
                <a:latin typeface="Roboto"/>
                <a:ea typeface="Roboto"/>
                <a:cs typeface="Roboto"/>
                <a:sym typeface="Roboto"/>
              </a:rPr>
              <a:t>, </a:t>
            </a:r>
            <a:r>
              <a:rPr lang="en" b="1" i="1" dirty="0">
                <a:solidFill>
                  <a:srgbClr val="434343"/>
                </a:solidFill>
                <a:latin typeface="Roboto"/>
                <a:ea typeface="Roboto"/>
                <a:cs typeface="Roboto"/>
                <a:sym typeface="Roboto"/>
              </a:rPr>
              <a:t>maturity</a:t>
            </a:r>
            <a:r>
              <a:rPr lang="en" i="1" dirty="0">
                <a:solidFill>
                  <a:srgbClr val="434343"/>
                </a:solidFill>
                <a:latin typeface="Roboto"/>
                <a:ea typeface="Roboto"/>
                <a:cs typeface="Roboto"/>
                <a:sym typeface="Roboto"/>
              </a:rPr>
              <a:t> or </a:t>
            </a:r>
            <a:r>
              <a:rPr lang="en" b="1" i="1" dirty="0">
                <a:solidFill>
                  <a:srgbClr val="434343"/>
                </a:solidFill>
                <a:latin typeface="Roboto"/>
                <a:ea typeface="Roboto"/>
                <a:cs typeface="Roboto"/>
                <a:sym typeface="Roboto"/>
              </a:rPr>
              <a:t>face value</a:t>
            </a:r>
            <a:r>
              <a:rPr lang="en" i="1" dirty="0">
                <a:solidFill>
                  <a:srgbClr val="434343"/>
                </a:solidFill>
                <a:latin typeface="Roboto"/>
                <a:ea typeface="Roboto"/>
                <a:cs typeface="Roboto"/>
                <a:sym typeface="Roboto"/>
              </a:rPr>
              <a:t> of the bond.</a:t>
            </a:r>
            <a:endParaRPr i="1" dirty="0">
              <a:solidFill>
                <a:srgbClr val="434343"/>
              </a:solidFill>
              <a:latin typeface="Roboto"/>
              <a:ea typeface="Roboto"/>
              <a:cs typeface="Roboto"/>
              <a:sym typeface="Roboto"/>
            </a:endParaRPr>
          </a:p>
          <a:p>
            <a:pPr marL="457200" lvl="0"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Stock</a:t>
            </a:r>
            <a:r>
              <a:rPr lang="en" dirty="0">
                <a:solidFill>
                  <a:srgbClr val="434343"/>
                </a:solidFill>
                <a:latin typeface="Roboto"/>
                <a:ea typeface="Roboto"/>
                <a:cs typeface="Roboto"/>
                <a:sym typeface="Roboto"/>
              </a:rPr>
              <a:t> - the name given to identify the security.</a:t>
            </a:r>
            <a:endParaRPr dirty="0">
              <a:solidFill>
                <a:srgbClr val="434343"/>
              </a:solidFill>
              <a:latin typeface="Roboto"/>
              <a:ea typeface="Roboto"/>
              <a:cs typeface="Roboto"/>
              <a:sym typeface="Roboto"/>
            </a:endParaRPr>
          </a:p>
          <a:p>
            <a:pPr marL="457200" lvl="0"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Coupon </a:t>
            </a:r>
            <a:r>
              <a:rPr lang="en" dirty="0">
                <a:solidFill>
                  <a:srgbClr val="434343"/>
                </a:solidFill>
                <a:latin typeface="Roboto"/>
                <a:ea typeface="Roboto"/>
                <a:cs typeface="Roboto"/>
                <a:sym typeface="Roboto"/>
              </a:rPr>
              <a:t>- this is the amount of </a:t>
            </a:r>
            <a:r>
              <a:rPr lang="en" b="1" i="1" dirty="0">
                <a:solidFill>
                  <a:srgbClr val="434343"/>
                </a:solidFill>
                <a:latin typeface="Roboto"/>
                <a:ea typeface="Roboto"/>
                <a:cs typeface="Roboto"/>
                <a:sym typeface="Roboto"/>
              </a:rPr>
              <a:t>nominal interest</a:t>
            </a:r>
            <a:r>
              <a:rPr lang="en" dirty="0">
                <a:solidFill>
                  <a:srgbClr val="434343"/>
                </a:solidFill>
                <a:latin typeface="Roboto"/>
                <a:ea typeface="Roboto"/>
                <a:cs typeface="Roboto"/>
                <a:sym typeface="Roboto"/>
              </a:rPr>
              <a:t> payable on the stock. </a:t>
            </a:r>
            <a:endParaRPr dirty="0">
              <a:solidFill>
                <a:srgbClr val="434343"/>
              </a:solidFill>
              <a:latin typeface="Roboto"/>
              <a:ea typeface="Roboto"/>
              <a:cs typeface="Roboto"/>
              <a:sym typeface="Roboto"/>
            </a:endParaRPr>
          </a:p>
          <a:p>
            <a:pPr marL="914400" lvl="1" indent="-317500" algn="l" rtl="0">
              <a:spcBef>
                <a:spcPts val="0"/>
              </a:spcBef>
              <a:spcAft>
                <a:spcPts val="0"/>
              </a:spcAft>
              <a:buClr>
                <a:srgbClr val="434343"/>
              </a:buClr>
              <a:buSzPts val="1400"/>
              <a:buFont typeface="Roboto"/>
              <a:buChar char="○"/>
            </a:pPr>
            <a:r>
              <a:rPr lang="en" i="1" dirty="0">
                <a:solidFill>
                  <a:srgbClr val="434343"/>
                </a:solidFill>
                <a:latin typeface="Roboto"/>
                <a:ea typeface="Roboto"/>
                <a:cs typeface="Roboto"/>
                <a:sym typeface="Roboto"/>
              </a:rPr>
              <a:t>The coupon rate is quoted gross and will normally be paid in two separate and equal half-yearly interest payments. </a:t>
            </a:r>
            <a:endParaRPr i="1" dirty="0">
              <a:solidFill>
                <a:srgbClr val="434343"/>
              </a:solidFill>
              <a:latin typeface="Roboto"/>
              <a:ea typeface="Roboto"/>
              <a:cs typeface="Roboto"/>
              <a:sym typeface="Roboto"/>
            </a:endParaRPr>
          </a:p>
          <a:p>
            <a:pPr marL="914400" lvl="1" indent="-317500" algn="l" rtl="0">
              <a:spcBef>
                <a:spcPts val="0"/>
              </a:spcBef>
              <a:spcAft>
                <a:spcPts val="0"/>
              </a:spcAft>
              <a:buClr>
                <a:srgbClr val="434343"/>
              </a:buClr>
              <a:buSzPts val="1400"/>
              <a:buFont typeface="Roboto"/>
              <a:buChar char="○"/>
            </a:pPr>
            <a:r>
              <a:rPr lang="en" i="1" dirty="0">
                <a:solidFill>
                  <a:srgbClr val="434343"/>
                </a:solidFill>
                <a:latin typeface="Roboto"/>
                <a:ea typeface="Roboto"/>
                <a:cs typeface="Roboto"/>
                <a:sym typeface="Roboto"/>
              </a:rPr>
              <a:t>The annual amount of interest paid is calculated by multiplying the nominal amount of stock (the face value) by the coupon rate.</a:t>
            </a:r>
            <a:endParaRPr i="1" dirty="0">
              <a:solidFill>
                <a:srgbClr val="434343"/>
              </a:solidFill>
              <a:latin typeface="Roboto"/>
              <a:ea typeface="Roboto"/>
              <a:cs typeface="Roboto"/>
              <a:sym typeface="Roboto"/>
            </a:endParaRPr>
          </a:p>
          <a:p>
            <a:pPr marL="457200" lvl="0"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Redemption date</a:t>
            </a:r>
            <a:r>
              <a:rPr lang="en" dirty="0">
                <a:solidFill>
                  <a:srgbClr val="434343"/>
                </a:solidFill>
                <a:latin typeface="Roboto"/>
                <a:ea typeface="Roboto"/>
                <a:cs typeface="Roboto"/>
                <a:sym typeface="Roboto"/>
              </a:rPr>
              <a:t> - this is the year in which the stock will be repaid, also known as the maturity date.</a:t>
            </a:r>
            <a:endParaRPr dirty="0">
              <a:solidFill>
                <a:srgbClr val="434343"/>
              </a:solidFill>
              <a:latin typeface="Roboto"/>
              <a:ea typeface="Roboto"/>
              <a:cs typeface="Roboto"/>
              <a:sym typeface="Roboto"/>
            </a:endParaRPr>
          </a:p>
          <a:p>
            <a:pPr marL="914400" lvl="1" indent="-317500" algn="l" rtl="0">
              <a:spcBef>
                <a:spcPts val="0"/>
              </a:spcBef>
              <a:spcAft>
                <a:spcPts val="0"/>
              </a:spcAft>
              <a:buClr>
                <a:srgbClr val="434343"/>
              </a:buClr>
              <a:buSzPts val="1400"/>
              <a:buFont typeface="Roboto"/>
              <a:buChar char="○"/>
            </a:pPr>
            <a:r>
              <a:rPr lang="en" i="1" dirty="0">
                <a:solidFill>
                  <a:srgbClr val="434343"/>
                </a:solidFill>
                <a:latin typeface="Roboto"/>
                <a:ea typeface="Roboto"/>
                <a:cs typeface="Roboto"/>
                <a:sym typeface="Roboto"/>
              </a:rPr>
              <a:t>Repayment will take place at the same time as the final interest payment is made. </a:t>
            </a:r>
            <a:endParaRPr i="1" dirty="0">
              <a:solidFill>
                <a:srgbClr val="434343"/>
              </a:solidFill>
              <a:latin typeface="Roboto"/>
              <a:ea typeface="Roboto"/>
              <a:cs typeface="Roboto"/>
              <a:sym typeface="Roboto"/>
            </a:endParaRPr>
          </a:p>
          <a:p>
            <a:pPr marL="914400" lvl="1" indent="-317500" algn="l" rtl="0">
              <a:spcBef>
                <a:spcPts val="0"/>
              </a:spcBef>
              <a:spcAft>
                <a:spcPts val="0"/>
              </a:spcAft>
              <a:buClr>
                <a:srgbClr val="434343"/>
              </a:buClr>
              <a:buSzPts val="1400"/>
              <a:buFont typeface="Roboto"/>
              <a:buChar char="○"/>
            </a:pPr>
            <a:r>
              <a:rPr lang="en" i="1" dirty="0">
                <a:solidFill>
                  <a:srgbClr val="434343"/>
                </a:solidFill>
                <a:latin typeface="Roboto"/>
                <a:ea typeface="Roboto"/>
                <a:cs typeface="Roboto"/>
                <a:sym typeface="Roboto"/>
              </a:rPr>
              <a:t>The amount repaid will be the nominal amount of stock (the face value).</a:t>
            </a:r>
            <a:endParaRPr i="1" dirty="0">
              <a:solidFill>
                <a:srgbClr val="434343"/>
              </a:solidFill>
              <a:latin typeface="Roboto"/>
              <a:ea typeface="Roboto"/>
              <a:cs typeface="Roboto"/>
              <a:sym typeface="Roboto"/>
            </a:endParaRPr>
          </a:p>
          <a:p>
            <a:pPr marL="457200" lvl="0"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Price</a:t>
            </a:r>
            <a:r>
              <a:rPr lang="en" dirty="0">
                <a:solidFill>
                  <a:srgbClr val="434343"/>
                </a:solidFill>
                <a:latin typeface="Roboto"/>
                <a:ea typeface="Roboto"/>
                <a:cs typeface="Roboto"/>
                <a:sym typeface="Roboto"/>
              </a:rPr>
              <a:t> - the convention in the bond markets is to quote price per £100 (or £1000) nominal of stock. In this example, the price is £133.30 for each £100 nominal of stock. </a:t>
            </a:r>
            <a:endParaRPr dirty="0">
              <a:solidFill>
                <a:srgbClr val="434343"/>
              </a:solidFill>
              <a:latin typeface="Roboto"/>
              <a:ea typeface="Roboto"/>
              <a:cs typeface="Roboto"/>
              <a:sym typeface="Roboto"/>
            </a:endParaRPr>
          </a:p>
          <a:p>
            <a:pPr marL="457200" lvl="0"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Value</a:t>
            </a:r>
            <a:r>
              <a:rPr lang="en" dirty="0">
                <a:solidFill>
                  <a:srgbClr val="434343"/>
                </a:solidFill>
                <a:latin typeface="Roboto"/>
                <a:ea typeface="Roboto"/>
                <a:cs typeface="Roboto"/>
                <a:sym typeface="Roboto"/>
              </a:rPr>
              <a:t> - the holding value of the stock is calculated by multiplying the nominal amount of stock by the current price</a:t>
            </a:r>
            <a:endParaRPr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3">
                                            <p:txEl>
                                              <p:pRg st="0" end="0"/>
                                            </p:txEl>
                                          </p:spTgt>
                                        </p:tgtEl>
                                        <p:attrNameLst>
                                          <p:attrName>style.visibility</p:attrName>
                                        </p:attrNameLst>
                                      </p:cBhvr>
                                      <p:to>
                                        <p:strVal val="visible"/>
                                      </p:to>
                                    </p:set>
                                    <p:animEffect transition="in" filter="wipe(down)">
                                      <p:cBhvr>
                                        <p:cTn id="7" dur="500"/>
                                        <p:tgtEl>
                                          <p:spTgt spid="93">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93">
                                            <p:txEl>
                                              <p:pRg st="1" end="1"/>
                                            </p:txEl>
                                          </p:spTgt>
                                        </p:tgtEl>
                                        <p:attrNameLst>
                                          <p:attrName>style.visibility</p:attrName>
                                        </p:attrNameLst>
                                      </p:cBhvr>
                                      <p:to>
                                        <p:strVal val="visible"/>
                                      </p:to>
                                    </p:set>
                                    <p:animEffect transition="in" filter="wipe(down)">
                                      <p:cBhvr>
                                        <p:cTn id="10" dur="500"/>
                                        <p:tgtEl>
                                          <p:spTgt spid="93">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93">
                                            <p:txEl>
                                              <p:pRg st="2" end="2"/>
                                            </p:txEl>
                                          </p:spTgt>
                                        </p:tgtEl>
                                        <p:attrNameLst>
                                          <p:attrName>style.visibility</p:attrName>
                                        </p:attrNameLst>
                                      </p:cBhvr>
                                      <p:to>
                                        <p:strVal val="visible"/>
                                      </p:to>
                                    </p:set>
                                    <p:animEffect transition="in" filter="wipe(down)">
                                      <p:cBhvr>
                                        <p:cTn id="13" dur="500"/>
                                        <p:tgtEl>
                                          <p:spTgt spid="9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93">
                                            <p:txEl>
                                              <p:pRg st="3" end="3"/>
                                            </p:txEl>
                                          </p:spTgt>
                                        </p:tgtEl>
                                        <p:attrNameLst>
                                          <p:attrName>style.visibility</p:attrName>
                                        </p:attrNameLst>
                                      </p:cBhvr>
                                      <p:to>
                                        <p:strVal val="visible"/>
                                      </p:to>
                                    </p:set>
                                    <p:animEffect transition="in" filter="wipe(down)">
                                      <p:cBhvr>
                                        <p:cTn id="18" dur="500"/>
                                        <p:tgtEl>
                                          <p:spTgt spid="9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93">
                                            <p:txEl>
                                              <p:pRg st="4" end="4"/>
                                            </p:txEl>
                                          </p:spTgt>
                                        </p:tgtEl>
                                        <p:attrNameLst>
                                          <p:attrName>style.visibility</p:attrName>
                                        </p:attrNameLst>
                                      </p:cBhvr>
                                      <p:to>
                                        <p:strVal val="visible"/>
                                      </p:to>
                                    </p:set>
                                    <p:animEffect transition="in" filter="wipe(down)">
                                      <p:cBhvr>
                                        <p:cTn id="23" dur="500"/>
                                        <p:tgtEl>
                                          <p:spTgt spid="93">
                                            <p:txEl>
                                              <p:pRg st="4" end="4"/>
                                            </p:txEl>
                                          </p:spTgt>
                                        </p:tgtEl>
                                      </p:cBhvr>
                                    </p:animEffect>
                                  </p:childTnLst>
                                </p:cTn>
                              </p:par>
                              <p:par>
                                <p:cTn id="24" presetID="22" presetClass="entr" presetSubtype="4" fill="hold" grpId="0" nodeType="withEffect">
                                  <p:stCondLst>
                                    <p:cond delay="0"/>
                                  </p:stCondLst>
                                  <p:childTnLst>
                                    <p:set>
                                      <p:cBhvr>
                                        <p:cTn id="25" dur="1" fill="hold">
                                          <p:stCondLst>
                                            <p:cond delay="0"/>
                                          </p:stCondLst>
                                        </p:cTn>
                                        <p:tgtEl>
                                          <p:spTgt spid="93">
                                            <p:txEl>
                                              <p:pRg st="5" end="5"/>
                                            </p:txEl>
                                          </p:spTgt>
                                        </p:tgtEl>
                                        <p:attrNameLst>
                                          <p:attrName>style.visibility</p:attrName>
                                        </p:attrNameLst>
                                      </p:cBhvr>
                                      <p:to>
                                        <p:strVal val="visible"/>
                                      </p:to>
                                    </p:set>
                                    <p:animEffect transition="in" filter="wipe(down)">
                                      <p:cBhvr>
                                        <p:cTn id="26" dur="500"/>
                                        <p:tgtEl>
                                          <p:spTgt spid="93">
                                            <p:txEl>
                                              <p:pRg st="5" end="5"/>
                                            </p:txEl>
                                          </p:spTgt>
                                        </p:tgtEl>
                                      </p:cBhvr>
                                    </p:animEffect>
                                  </p:childTnLst>
                                </p:cTn>
                              </p:par>
                              <p:par>
                                <p:cTn id="27" presetID="22" presetClass="entr" presetSubtype="4" fill="hold" grpId="0" nodeType="withEffect">
                                  <p:stCondLst>
                                    <p:cond delay="0"/>
                                  </p:stCondLst>
                                  <p:childTnLst>
                                    <p:set>
                                      <p:cBhvr>
                                        <p:cTn id="28" dur="1" fill="hold">
                                          <p:stCondLst>
                                            <p:cond delay="0"/>
                                          </p:stCondLst>
                                        </p:cTn>
                                        <p:tgtEl>
                                          <p:spTgt spid="93">
                                            <p:txEl>
                                              <p:pRg st="6" end="6"/>
                                            </p:txEl>
                                          </p:spTgt>
                                        </p:tgtEl>
                                        <p:attrNameLst>
                                          <p:attrName>style.visibility</p:attrName>
                                        </p:attrNameLst>
                                      </p:cBhvr>
                                      <p:to>
                                        <p:strVal val="visible"/>
                                      </p:to>
                                    </p:set>
                                    <p:animEffect transition="in" filter="wipe(down)">
                                      <p:cBhvr>
                                        <p:cTn id="29" dur="500"/>
                                        <p:tgtEl>
                                          <p:spTgt spid="9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93">
                                            <p:txEl>
                                              <p:pRg st="7" end="7"/>
                                            </p:txEl>
                                          </p:spTgt>
                                        </p:tgtEl>
                                        <p:attrNameLst>
                                          <p:attrName>style.visibility</p:attrName>
                                        </p:attrNameLst>
                                      </p:cBhvr>
                                      <p:to>
                                        <p:strVal val="visible"/>
                                      </p:to>
                                    </p:set>
                                    <p:animEffect transition="in" filter="wipe(down)">
                                      <p:cBhvr>
                                        <p:cTn id="34" dur="500"/>
                                        <p:tgtEl>
                                          <p:spTgt spid="93">
                                            <p:txEl>
                                              <p:pRg st="7" end="7"/>
                                            </p:txEl>
                                          </p:spTgt>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93">
                                            <p:txEl>
                                              <p:pRg st="8" end="8"/>
                                            </p:txEl>
                                          </p:spTgt>
                                        </p:tgtEl>
                                        <p:attrNameLst>
                                          <p:attrName>style.visibility</p:attrName>
                                        </p:attrNameLst>
                                      </p:cBhvr>
                                      <p:to>
                                        <p:strVal val="visible"/>
                                      </p:to>
                                    </p:set>
                                    <p:animEffect transition="in" filter="wipe(down)">
                                      <p:cBhvr>
                                        <p:cTn id="37" dur="500"/>
                                        <p:tgtEl>
                                          <p:spTgt spid="93">
                                            <p:txEl>
                                              <p:pRg st="8" end="8"/>
                                            </p:txEl>
                                          </p:spTgt>
                                        </p:tgtEl>
                                      </p:cBhvr>
                                    </p:animEffect>
                                  </p:childTnLst>
                                </p:cTn>
                              </p:par>
                              <p:par>
                                <p:cTn id="38" presetID="22" presetClass="entr" presetSubtype="4" fill="hold" grpId="0" nodeType="withEffect">
                                  <p:stCondLst>
                                    <p:cond delay="0"/>
                                  </p:stCondLst>
                                  <p:childTnLst>
                                    <p:set>
                                      <p:cBhvr>
                                        <p:cTn id="39" dur="1" fill="hold">
                                          <p:stCondLst>
                                            <p:cond delay="0"/>
                                          </p:stCondLst>
                                        </p:cTn>
                                        <p:tgtEl>
                                          <p:spTgt spid="93">
                                            <p:txEl>
                                              <p:pRg st="9" end="9"/>
                                            </p:txEl>
                                          </p:spTgt>
                                        </p:tgtEl>
                                        <p:attrNameLst>
                                          <p:attrName>style.visibility</p:attrName>
                                        </p:attrNameLst>
                                      </p:cBhvr>
                                      <p:to>
                                        <p:strVal val="visible"/>
                                      </p:to>
                                    </p:set>
                                    <p:animEffect transition="in" filter="wipe(down)">
                                      <p:cBhvr>
                                        <p:cTn id="40" dur="500"/>
                                        <p:tgtEl>
                                          <p:spTgt spid="93">
                                            <p:txEl>
                                              <p:pRg st="9" end="9"/>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93">
                                            <p:txEl>
                                              <p:pRg st="10" end="10"/>
                                            </p:txEl>
                                          </p:spTgt>
                                        </p:tgtEl>
                                        <p:attrNameLst>
                                          <p:attrName>style.visibility</p:attrName>
                                        </p:attrNameLst>
                                      </p:cBhvr>
                                      <p:to>
                                        <p:strVal val="visible"/>
                                      </p:to>
                                    </p:set>
                                    <p:animEffect transition="in" filter="wipe(down)">
                                      <p:cBhvr>
                                        <p:cTn id="45" dur="500"/>
                                        <p:tgtEl>
                                          <p:spTgt spid="93">
                                            <p:txEl>
                                              <p:pRg st="10" end="1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4" fill="hold" grpId="0" nodeType="clickEffect">
                                  <p:stCondLst>
                                    <p:cond delay="0"/>
                                  </p:stCondLst>
                                  <p:childTnLst>
                                    <p:set>
                                      <p:cBhvr>
                                        <p:cTn id="49" dur="1" fill="hold">
                                          <p:stCondLst>
                                            <p:cond delay="0"/>
                                          </p:stCondLst>
                                        </p:cTn>
                                        <p:tgtEl>
                                          <p:spTgt spid="93">
                                            <p:txEl>
                                              <p:pRg st="11" end="11"/>
                                            </p:txEl>
                                          </p:spTgt>
                                        </p:tgtEl>
                                        <p:attrNameLst>
                                          <p:attrName>style.visibility</p:attrName>
                                        </p:attrNameLst>
                                      </p:cBhvr>
                                      <p:to>
                                        <p:strVal val="visible"/>
                                      </p:to>
                                    </p:set>
                                    <p:animEffect transition="in" filter="wipe(down)">
                                      <p:cBhvr>
                                        <p:cTn id="50" dur="500"/>
                                        <p:tgtEl>
                                          <p:spTgt spid="9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8"/>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Bond Terminologies </a:t>
            </a:r>
            <a:endParaRPr sz="3000" b="1"/>
          </a:p>
        </p:txBody>
      </p:sp>
      <p:sp>
        <p:nvSpPr>
          <p:cNvPr id="99" name="Google Shape;99;p18"/>
          <p:cNvSpPr txBox="1"/>
          <p:nvPr/>
        </p:nvSpPr>
        <p:spPr>
          <a:xfrm>
            <a:off x="198375" y="1035850"/>
            <a:ext cx="8826600" cy="3690900"/>
          </a:xfrm>
          <a:prstGeom prst="rect">
            <a:avLst/>
          </a:prstGeom>
          <a:noFill/>
          <a:ln>
            <a:noFill/>
          </a:ln>
        </p:spPr>
        <p:txBody>
          <a:bodyPr spcFirstLastPara="1" wrap="square" lIns="91425" tIns="91425" rIns="91425" bIns="91425" anchor="t" anchorCtr="0">
            <a:noAutofit/>
          </a:bodyPr>
          <a:lstStyle/>
          <a:p>
            <a:pPr marL="457200" lvl="0" indent="-342900" algn="l" rtl="0">
              <a:spcBef>
                <a:spcPts val="0"/>
              </a:spcBef>
              <a:spcAft>
                <a:spcPts val="0"/>
              </a:spcAft>
              <a:buClr>
                <a:srgbClr val="434343"/>
              </a:buClr>
              <a:buSzPts val="1800"/>
              <a:buFont typeface="Roboto"/>
              <a:buChar char="●"/>
            </a:pPr>
            <a:r>
              <a:rPr lang="en" sz="1800" dirty="0">
                <a:solidFill>
                  <a:srgbClr val="434343"/>
                </a:solidFill>
                <a:latin typeface="Roboto"/>
                <a:ea typeface="Roboto"/>
                <a:cs typeface="Roboto"/>
                <a:sym typeface="Roboto"/>
              </a:rPr>
              <a:t>In some cases, bond prices are also usually quoted as a percentage of their par value.</a:t>
            </a:r>
            <a:endParaRPr sz="1800"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i="1" dirty="0">
                <a:solidFill>
                  <a:srgbClr val="434343"/>
                </a:solidFill>
                <a:latin typeface="Roboto"/>
                <a:ea typeface="Roboto"/>
                <a:cs typeface="Roboto"/>
                <a:sym typeface="Roboto"/>
              </a:rPr>
              <a:t>For example, given that a bond’s par value is $1,000, a quote of 90 implies that the bond’s current price is $900 (= 90% x $1,000).</a:t>
            </a:r>
            <a:endParaRPr i="1" dirty="0">
              <a:solidFill>
                <a:srgbClr val="434343"/>
              </a:solidFill>
              <a:latin typeface="Roboto"/>
              <a:ea typeface="Roboto"/>
              <a:cs typeface="Roboto"/>
              <a:sym typeface="Roboto"/>
            </a:endParaRPr>
          </a:p>
          <a:p>
            <a:pPr marL="457200" lvl="0" indent="-342900" algn="l" rtl="0">
              <a:spcBef>
                <a:spcPts val="1000"/>
              </a:spcBef>
              <a:spcAft>
                <a:spcPts val="0"/>
              </a:spcAft>
              <a:buClr>
                <a:srgbClr val="434343"/>
              </a:buClr>
              <a:buSzPts val="1800"/>
              <a:buFont typeface="Roboto"/>
              <a:buChar char="●"/>
            </a:pPr>
            <a:r>
              <a:rPr lang="en" sz="1800" dirty="0">
                <a:solidFill>
                  <a:srgbClr val="434343"/>
                </a:solidFill>
                <a:latin typeface="Roboto"/>
                <a:ea typeface="Roboto"/>
                <a:cs typeface="Roboto"/>
                <a:sym typeface="Roboto"/>
              </a:rPr>
              <a:t>When a bond’s price is above 100% of par, it is said to be trading at a </a:t>
            </a:r>
            <a:r>
              <a:rPr lang="en" sz="1800" b="1" i="1" dirty="0">
                <a:solidFill>
                  <a:srgbClr val="20124D"/>
                </a:solidFill>
                <a:latin typeface="Roboto"/>
                <a:ea typeface="Roboto"/>
                <a:cs typeface="Roboto"/>
                <a:sym typeface="Roboto"/>
              </a:rPr>
              <a:t>premium</a:t>
            </a:r>
            <a:r>
              <a:rPr lang="en" sz="1800" dirty="0">
                <a:solidFill>
                  <a:srgbClr val="434343"/>
                </a:solidFill>
                <a:latin typeface="Roboto"/>
                <a:ea typeface="Roboto"/>
                <a:cs typeface="Roboto"/>
                <a:sym typeface="Roboto"/>
              </a:rPr>
              <a:t>.</a:t>
            </a:r>
            <a:endParaRPr sz="1800" dirty="0">
              <a:solidFill>
                <a:srgbClr val="434343"/>
              </a:solidFill>
              <a:latin typeface="Roboto"/>
              <a:ea typeface="Roboto"/>
              <a:cs typeface="Roboto"/>
              <a:sym typeface="Roboto"/>
            </a:endParaRPr>
          </a:p>
          <a:p>
            <a:pPr marL="457200" lvl="0" indent="-342900" algn="l" rtl="0">
              <a:spcBef>
                <a:spcPts val="1000"/>
              </a:spcBef>
              <a:spcAft>
                <a:spcPts val="0"/>
              </a:spcAft>
              <a:buClr>
                <a:srgbClr val="434343"/>
              </a:buClr>
              <a:buSzPts val="1800"/>
              <a:buFont typeface="Roboto"/>
              <a:buChar char="●"/>
            </a:pPr>
            <a:r>
              <a:rPr lang="en" sz="1800" dirty="0">
                <a:solidFill>
                  <a:srgbClr val="434343"/>
                </a:solidFill>
                <a:latin typeface="Roboto"/>
                <a:ea typeface="Roboto"/>
                <a:cs typeface="Roboto"/>
                <a:sym typeface="Roboto"/>
              </a:rPr>
              <a:t>When a bond’s price is at 100% of par, it is said to be trading at </a:t>
            </a:r>
            <a:r>
              <a:rPr lang="en" sz="1800" b="1" i="1" dirty="0">
                <a:solidFill>
                  <a:srgbClr val="20124D"/>
                </a:solidFill>
                <a:latin typeface="Roboto"/>
                <a:ea typeface="Roboto"/>
                <a:cs typeface="Roboto"/>
                <a:sym typeface="Roboto"/>
              </a:rPr>
              <a:t>par</a:t>
            </a:r>
            <a:r>
              <a:rPr lang="en" sz="1800" dirty="0">
                <a:solidFill>
                  <a:srgbClr val="434343"/>
                </a:solidFill>
                <a:latin typeface="Roboto"/>
                <a:ea typeface="Roboto"/>
                <a:cs typeface="Roboto"/>
                <a:sym typeface="Roboto"/>
              </a:rPr>
              <a:t>.</a:t>
            </a:r>
            <a:endParaRPr sz="1800" dirty="0">
              <a:solidFill>
                <a:srgbClr val="434343"/>
              </a:solidFill>
              <a:latin typeface="Roboto"/>
              <a:ea typeface="Roboto"/>
              <a:cs typeface="Roboto"/>
              <a:sym typeface="Roboto"/>
            </a:endParaRPr>
          </a:p>
          <a:p>
            <a:pPr marL="457200" lvl="0" indent="-342900" algn="l" rtl="0">
              <a:spcBef>
                <a:spcPts val="1000"/>
              </a:spcBef>
              <a:spcAft>
                <a:spcPts val="1000"/>
              </a:spcAft>
              <a:buClr>
                <a:srgbClr val="434343"/>
              </a:buClr>
              <a:buSzPts val="1800"/>
              <a:buFont typeface="Roboto"/>
              <a:buChar char="●"/>
            </a:pPr>
            <a:r>
              <a:rPr lang="en" sz="1800" dirty="0">
                <a:solidFill>
                  <a:srgbClr val="434343"/>
                </a:solidFill>
                <a:latin typeface="Roboto"/>
                <a:ea typeface="Roboto"/>
                <a:cs typeface="Roboto"/>
                <a:sym typeface="Roboto"/>
              </a:rPr>
              <a:t>When a bond’s price is below 100% of par, it is said to be trading at a </a:t>
            </a:r>
            <a:r>
              <a:rPr lang="en" sz="1800" b="1" i="1" dirty="0">
                <a:solidFill>
                  <a:srgbClr val="20124D"/>
                </a:solidFill>
                <a:latin typeface="Roboto"/>
                <a:ea typeface="Roboto"/>
                <a:cs typeface="Roboto"/>
                <a:sym typeface="Roboto"/>
              </a:rPr>
              <a:t>discount</a:t>
            </a:r>
            <a:r>
              <a:rPr lang="en" sz="1800" dirty="0">
                <a:solidFill>
                  <a:srgbClr val="434343"/>
                </a:solidFill>
                <a:latin typeface="Roboto"/>
                <a:ea typeface="Roboto"/>
                <a:cs typeface="Roboto"/>
                <a:sym typeface="Roboto"/>
              </a:rPr>
              <a:t>. </a:t>
            </a:r>
            <a:endParaRPr sz="1800"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9">
                                            <p:txEl>
                                              <p:pRg st="0" end="0"/>
                                            </p:txEl>
                                          </p:spTgt>
                                        </p:tgtEl>
                                        <p:attrNameLst>
                                          <p:attrName>style.visibility</p:attrName>
                                        </p:attrNameLst>
                                      </p:cBhvr>
                                      <p:to>
                                        <p:strVal val="visible"/>
                                      </p:to>
                                    </p:set>
                                    <p:animEffect transition="in" filter="wipe(down)">
                                      <p:cBhvr>
                                        <p:cTn id="7" dur="500"/>
                                        <p:tgtEl>
                                          <p:spTgt spid="99">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99">
                                            <p:txEl>
                                              <p:pRg st="1" end="1"/>
                                            </p:txEl>
                                          </p:spTgt>
                                        </p:tgtEl>
                                        <p:attrNameLst>
                                          <p:attrName>style.visibility</p:attrName>
                                        </p:attrNameLst>
                                      </p:cBhvr>
                                      <p:to>
                                        <p:strVal val="visible"/>
                                      </p:to>
                                    </p:set>
                                    <p:animEffect transition="in" filter="wipe(down)">
                                      <p:cBhvr>
                                        <p:cTn id="10" dur="500"/>
                                        <p:tgtEl>
                                          <p:spTgt spid="99">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99">
                                            <p:txEl>
                                              <p:pRg st="2" end="2"/>
                                            </p:txEl>
                                          </p:spTgt>
                                        </p:tgtEl>
                                        <p:attrNameLst>
                                          <p:attrName>style.visibility</p:attrName>
                                        </p:attrNameLst>
                                      </p:cBhvr>
                                      <p:to>
                                        <p:strVal val="visible"/>
                                      </p:to>
                                    </p:set>
                                    <p:animEffect transition="in" filter="wipe(down)">
                                      <p:cBhvr>
                                        <p:cTn id="15" dur="500"/>
                                        <p:tgtEl>
                                          <p:spTgt spid="99">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99">
                                            <p:txEl>
                                              <p:pRg st="3" end="3"/>
                                            </p:txEl>
                                          </p:spTgt>
                                        </p:tgtEl>
                                        <p:attrNameLst>
                                          <p:attrName>style.visibility</p:attrName>
                                        </p:attrNameLst>
                                      </p:cBhvr>
                                      <p:to>
                                        <p:strVal val="visible"/>
                                      </p:to>
                                    </p:set>
                                    <p:animEffect transition="in" filter="wipe(down)">
                                      <p:cBhvr>
                                        <p:cTn id="20" dur="500"/>
                                        <p:tgtEl>
                                          <p:spTgt spid="99">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99">
                                            <p:txEl>
                                              <p:pRg st="4" end="4"/>
                                            </p:txEl>
                                          </p:spTgt>
                                        </p:tgtEl>
                                        <p:attrNameLst>
                                          <p:attrName>style.visibility</p:attrName>
                                        </p:attrNameLst>
                                      </p:cBhvr>
                                      <p:to>
                                        <p:strVal val="visible"/>
                                      </p:to>
                                    </p:set>
                                    <p:animEffect transition="in" filter="wipe(down)">
                                      <p:cBhvr>
                                        <p:cTn id="25" dur="500"/>
                                        <p:tgtEl>
                                          <p:spTgt spid="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0"/>
          <p:cNvSpPr txBox="1">
            <a:spLocks noGrp="1"/>
          </p:cNvSpPr>
          <p:nvPr>
            <p:ph type="title"/>
          </p:nvPr>
        </p:nvSpPr>
        <p:spPr>
          <a:xfrm>
            <a:off x="92850" y="-84775"/>
            <a:ext cx="2808000" cy="5385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b="1"/>
              <a:t>Extended Example</a:t>
            </a:r>
            <a:endParaRPr b="1"/>
          </a:p>
        </p:txBody>
      </p:sp>
      <p:sp>
        <p:nvSpPr>
          <p:cNvPr id="111" name="Google Shape;111;p20"/>
          <p:cNvSpPr txBox="1">
            <a:spLocks noGrp="1"/>
          </p:cNvSpPr>
          <p:nvPr>
            <p:ph type="body" idx="1"/>
          </p:nvPr>
        </p:nvSpPr>
        <p:spPr>
          <a:xfrm>
            <a:off x="-96900" y="346125"/>
            <a:ext cx="3363900" cy="4305900"/>
          </a:xfrm>
          <a:prstGeom prst="rect">
            <a:avLst/>
          </a:prstGeom>
        </p:spPr>
        <p:txBody>
          <a:bodyPr spcFirstLastPara="1" wrap="square" lIns="91425" tIns="91425" rIns="91425" bIns="91425" anchor="t" anchorCtr="0">
            <a:noAutofit/>
          </a:bodyPr>
          <a:lstStyle/>
          <a:p>
            <a:pPr marL="457200" lvl="0" indent="-311150" algn="l" rtl="0">
              <a:spcBef>
                <a:spcPts val="0"/>
              </a:spcBef>
              <a:spcAft>
                <a:spcPts val="0"/>
              </a:spcAft>
              <a:buClr>
                <a:srgbClr val="FFFFFF"/>
              </a:buClr>
              <a:buSzPts val="1300"/>
              <a:buChar char="-"/>
            </a:pPr>
            <a:r>
              <a:rPr lang="en" sz="1300" dirty="0">
                <a:solidFill>
                  <a:srgbClr val="FFFFFF"/>
                </a:solidFill>
              </a:rPr>
              <a:t>Government bonds are named by their coupon rate and their redemption rate;</a:t>
            </a:r>
            <a:endParaRPr sz="1300" dirty="0">
              <a:solidFill>
                <a:srgbClr val="FFFFFF"/>
              </a:solidFill>
            </a:endParaRPr>
          </a:p>
          <a:p>
            <a:pPr marL="457200" lvl="0" indent="-311150" algn="l" rtl="0">
              <a:spcBef>
                <a:spcPts val="1000"/>
              </a:spcBef>
              <a:spcAft>
                <a:spcPts val="0"/>
              </a:spcAft>
              <a:buClr>
                <a:srgbClr val="FFFFFF"/>
              </a:buClr>
              <a:buSzPts val="1300"/>
              <a:buChar char="-"/>
            </a:pPr>
            <a:r>
              <a:rPr lang="en" sz="1300" dirty="0">
                <a:solidFill>
                  <a:srgbClr val="FFFFFF"/>
                </a:solidFill>
              </a:rPr>
              <a:t>For example, 6% Treasury stock 2028.</a:t>
            </a:r>
            <a:endParaRPr sz="1300" dirty="0">
              <a:solidFill>
                <a:srgbClr val="FFFFFF"/>
              </a:solidFill>
            </a:endParaRPr>
          </a:p>
          <a:p>
            <a:pPr marL="457200" lvl="0" indent="-311150" algn="l" rtl="0">
              <a:spcBef>
                <a:spcPts val="1000"/>
              </a:spcBef>
              <a:spcAft>
                <a:spcPts val="0"/>
              </a:spcAft>
              <a:buClr>
                <a:srgbClr val="FFFFFF"/>
              </a:buClr>
              <a:buSzPts val="1300"/>
              <a:buChar char="-"/>
            </a:pPr>
            <a:r>
              <a:rPr lang="en" sz="1300" dirty="0">
                <a:solidFill>
                  <a:srgbClr val="FFFFFF"/>
                </a:solidFill>
              </a:rPr>
              <a:t>The coupon indicates the cash payment per the nominal value that the holder will receive each year (unless tax is deducted at source).</a:t>
            </a:r>
            <a:endParaRPr sz="1300" dirty="0">
              <a:solidFill>
                <a:srgbClr val="FFFFFF"/>
              </a:solidFill>
            </a:endParaRPr>
          </a:p>
          <a:p>
            <a:pPr marL="457200" lvl="0" indent="-311150" algn="l" rtl="0">
              <a:spcBef>
                <a:spcPts val="1000"/>
              </a:spcBef>
              <a:spcAft>
                <a:spcPts val="0"/>
              </a:spcAft>
              <a:buClr>
                <a:srgbClr val="FFFFFF"/>
              </a:buClr>
              <a:buSzPts val="1300"/>
              <a:buChar char="-"/>
            </a:pPr>
            <a:r>
              <a:rPr lang="en" sz="1300" dirty="0">
                <a:solidFill>
                  <a:srgbClr val="FFFFFF"/>
                </a:solidFill>
              </a:rPr>
              <a:t>This interest is usually made in two equal semi-annual payments on fixed dates, six months apart.</a:t>
            </a:r>
            <a:endParaRPr sz="1300" dirty="0">
              <a:solidFill>
                <a:srgbClr val="FFFFFF"/>
              </a:solidFill>
            </a:endParaRPr>
          </a:p>
          <a:p>
            <a:pPr marL="457200" lvl="0" indent="-311150" algn="l" rtl="0">
              <a:lnSpc>
                <a:spcPct val="100000"/>
              </a:lnSpc>
              <a:spcBef>
                <a:spcPts val="1000"/>
              </a:spcBef>
              <a:spcAft>
                <a:spcPts val="1000"/>
              </a:spcAft>
              <a:buClr>
                <a:srgbClr val="FFFFFF"/>
              </a:buClr>
              <a:buSzPts val="1300"/>
              <a:buChar char="-"/>
            </a:pPr>
            <a:r>
              <a:rPr lang="en" sz="1300" dirty="0">
                <a:solidFill>
                  <a:srgbClr val="FFFFFF"/>
                </a:solidFill>
              </a:rPr>
              <a:t>So, an investor holding £1,000 nominal of 6% treasury stock 2028 will receive two coupon payments of £30 each, on (say) 7 June and 7 December each year, until the repayment of £1,000 on 7 December 2028.</a:t>
            </a:r>
            <a:endParaRPr sz="1300" dirty="0">
              <a:solidFill>
                <a:srgbClr val="FFFFFF"/>
              </a:solidFill>
            </a:endParaRPr>
          </a:p>
        </p:txBody>
      </p:sp>
      <p:sp>
        <p:nvSpPr>
          <p:cNvPr id="112" name="Google Shape;112;p20"/>
          <p:cNvSpPr txBox="1"/>
          <p:nvPr/>
        </p:nvSpPr>
        <p:spPr>
          <a:xfrm>
            <a:off x="3267000" y="-19125"/>
            <a:ext cx="5631600" cy="5036400"/>
          </a:xfrm>
          <a:prstGeom prst="rect">
            <a:avLst/>
          </a:prstGeom>
          <a:noFill/>
          <a:ln>
            <a:noFill/>
          </a:ln>
        </p:spPr>
        <p:txBody>
          <a:bodyPr spcFirstLastPara="1" wrap="square" lIns="91425" tIns="91425" rIns="91425" bIns="91425" anchor="t" anchorCtr="0">
            <a:noAutofit/>
          </a:bodyPr>
          <a:lstStyle/>
          <a:p>
            <a:pPr marL="457200" lvl="0" indent="-311150" algn="l" rtl="0">
              <a:spcBef>
                <a:spcPts val="0"/>
              </a:spcBef>
              <a:spcAft>
                <a:spcPts val="0"/>
              </a:spcAft>
              <a:buClr>
                <a:srgbClr val="434343"/>
              </a:buClr>
              <a:buSzPts val="1300"/>
              <a:buFont typeface="Roboto"/>
              <a:buChar char="-"/>
            </a:pPr>
            <a:r>
              <a:rPr lang="en" sz="1300" dirty="0">
                <a:solidFill>
                  <a:srgbClr val="434343"/>
                </a:solidFill>
                <a:latin typeface="Roboto"/>
                <a:ea typeface="Roboto"/>
                <a:cs typeface="Roboto"/>
                <a:sym typeface="Roboto"/>
              </a:rPr>
              <a:t>UK government bonds are referred to as ‘</a:t>
            </a:r>
            <a:r>
              <a:rPr lang="en" sz="1300" b="1" dirty="0">
                <a:solidFill>
                  <a:srgbClr val="434343"/>
                </a:solidFill>
                <a:latin typeface="Roboto"/>
                <a:ea typeface="Roboto"/>
                <a:cs typeface="Roboto"/>
                <a:sym typeface="Roboto"/>
              </a:rPr>
              <a:t>Treasury Gilts</a:t>
            </a:r>
            <a:r>
              <a:rPr lang="en" sz="1300" dirty="0">
                <a:solidFill>
                  <a:srgbClr val="434343"/>
                </a:solidFill>
                <a:latin typeface="Roboto"/>
                <a:ea typeface="Roboto"/>
                <a:cs typeface="Roboto"/>
                <a:sym typeface="Roboto"/>
              </a:rPr>
              <a:t>’</a:t>
            </a:r>
            <a:endParaRPr sz="1300" dirty="0">
              <a:solidFill>
                <a:srgbClr val="434343"/>
              </a:solidFill>
              <a:latin typeface="Roboto"/>
              <a:ea typeface="Roboto"/>
              <a:cs typeface="Roboto"/>
              <a:sym typeface="Roboto"/>
            </a:endParaRPr>
          </a:p>
          <a:p>
            <a:pPr marL="914400" lvl="1" indent="-311150" algn="l" rtl="0">
              <a:spcBef>
                <a:spcPts val="1000"/>
              </a:spcBef>
              <a:spcAft>
                <a:spcPts val="0"/>
              </a:spcAft>
              <a:buClr>
                <a:srgbClr val="434343"/>
              </a:buClr>
              <a:buSzPts val="1300"/>
              <a:buFont typeface="Roboto"/>
              <a:buChar char="-"/>
            </a:pPr>
            <a:r>
              <a:rPr lang="en" sz="1300" dirty="0">
                <a:solidFill>
                  <a:srgbClr val="434343"/>
                </a:solidFill>
                <a:latin typeface="Roboto"/>
                <a:ea typeface="Roboto"/>
                <a:cs typeface="Roboto"/>
                <a:sym typeface="Roboto"/>
              </a:rPr>
              <a:t>Historically, they used to have a </a:t>
            </a:r>
            <a:r>
              <a:rPr lang="en" sz="1300" b="1" i="1" dirty="0">
                <a:solidFill>
                  <a:srgbClr val="BF9000"/>
                </a:solidFill>
                <a:latin typeface="Roboto"/>
                <a:ea typeface="Roboto"/>
                <a:cs typeface="Roboto"/>
                <a:sym typeface="Roboto"/>
              </a:rPr>
              <a:t>gold or gilt edge</a:t>
            </a:r>
            <a:r>
              <a:rPr lang="en" sz="1300" i="1" dirty="0">
                <a:solidFill>
                  <a:srgbClr val="BF9000"/>
                </a:solidFill>
                <a:latin typeface="Roboto"/>
                <a:ea typeface="Roboto"/>
                <a:cs typeface="Roboto"/>
                <a:sym typeface="Roboto"/>
              </a:rPr>
              <a:t> </a:t>
            </a:r>
            <a:r>
              <a:rPr lang="en" sz="1300" dirty="0">
                <a:solidFill>
                  <a:srgbClr val="434343"/>
                </a:solidFill>
                <a:latin typeface="Roboto"/>
                <a:ea typeface="Roboto"/>
                <a:cs typeface="Roboto"/>
                <a:sym typeface="Roboto"/>
              </a:rPr>
              <a:t>to them (when they were issued as physical certificates).</a:t>
            </a:r>
            <a:endParaRPr sz="1300" dirty="0">
              <a:solidFill>
                <a:srgbClr val="434343"/>
              </a:solidFill>
              <a:latin typeface="Roboto"/>
              <a:ea typeface="Roboto"/>
              <a:cs typeface="Roboto"/>
              <a:sym typeface="Roboto"/>
            </a:endParaRPr>
          </a:p>
          <a:p>
            <a:pPr marL="914400" lvl="1" indent="-311150" algn="l" rtl="0">
              <a:spcBef>
                <a:spcPts val="1000"/>
              </a:spcBef>
              <a:spcAft>
                <a:spcPts val="0"/>
              </a:spcAft>
              <a:buClr>
                <a:srgbClr val="434343"/>
              </a:buClr>
              <a:buSzPts val="1300"/>
              <a:buFont typeface="Roboto"/>
              <a:buChar char="-"/>
            </a:pPr>
            <a:r>
              <a:rPr lang="en" sz="1300" dirty="0">
                <a:solidFill>
                  <a:srgbClr val="434343"/>
                </a:solidFill>
                <a:latin typeface="Roboto"/>
                <a:ea typeface="Roboto"/>
                <a:cs typeface="Roboto"/>
                <a:sym typeface="Roboto"/>
              </a:rPr>
              <a:t>The bonds are issued on behalf of the government by the </a:t>
            </a:r>
            <a:r>
              <a:rPr lang="en" sz="1300" b="1" dirty="0">
                <a:solidFill>
                  <a:srgbClr val="434343"/>
                </a:solidFill>
                <a:latin typeface="Roboto"/>
                <a:ea typeface="Roboto"/>
                <a:cs typeface="Roboto"/>
                <a:sym typeface="Roboto"/>
              </a:rPr>
              <a:t>Debt Management Office (DMO)</a:t>
            </a:r>
            <a:r>
              <a:rPr lang="en" sz="1300" dirty="0">
                <a:solidFill>
                  <a:srgbClr val="434343"/>
                </a:solidFill>
                <a:latin typeface="Roboto"/>
                <a:ea typeface="Roboto"/>
                <a:cs typeface="Roboto"/>
                <a:sym typeface="Roboto"/>
              </a:rPr>
              <a:t>. </a:t>
            </a:r>
            <a:endParaRPr sz="1300" dirty="0">
              <a:solidFill>
                <a:srgbClr val="434343"/>
              </a:solidFill>
              <a:latin typeface="Roboto"/>
              <a:ea typeface="Roboto"/>
              <a:cs typeface="Roboto"/>
              <a:sym typeface="Roboto"/>
            </a:endParaRPr>
          </a:p>
          <a:p>
            <a:pPr marL="457200" lvl="0" indent="-311150" algn="l" rtl="0">
              <a:spcBef>
                <a:spcPts val="1000"/>
              </a:spcBef>
              <a:spcAft>
                <a:spcPts val="0"/>
              </a:spcAft>
              <a:buClr>
                <a:srgbClr val="434343"/>
              </a:buClr>
              <a:buSzPts val="1300"/>
              <a:buFont typeface="Roboto"/>
              <a:buChar char="-"/>
            </a:pPr>
            <a:r>
              <a:rPr lang="en" sz="1300" dirty="0">
                <a:solidFill>
                  <a:srgbClr val="434343"/>
                </a:solidFill>
              </a:rPr>
              <a:t>U.S. Treasuries can be divided into three main categories: </a:t>
            </a:r>
            <a:r>
              <a:rPr lang="en" sz="1300" b="1" dirty="0">
                <a:solidFill>
                  <a:srgbClr val="434343"/>
                </a:solidFill>
              </a:rPr>
              <a:t>Treasury bills (T-bills), Treasury notes (T-notes) </a:t>
            </a:r>
            <a:r>
              <a:rPr lang="en" sz="1300" dirty="0">
                <a:solidFill>
                  <a:srgbClr val="434343"/>
                </a:solidFill>
              </a:rPr>
              <a:t>and</a:t>
            </a:r>
            <a:r>
              <a:rPr lang="en" sz="1300" b="1" dirty="0">
                <a:solidFill>
                  <a:srgbClr val="434343"/>
                </a:solidFill>
              </a:rPr>
              <a:t> Treasury bonds (T-bonds) </a:t>
            </a:r>
            <a:r>
              <a:rPr lang="en" sz="1300" dirty="0">
                <a:solidFill>
                  <a:srgbClr val="434343"/>
                </a:solidFill>
              </a:rPr>
              <a:t>which are designated according to their lengths of maturity. </a:t>
            </a:r>
            <a:endParaRPr sz="1300" dirty="0">
              <a:solidFill>
                <a:srgbClr val="434343"/>
              </a:solidFill>
            </a:endParaRPr>
          </a:p>
          <a:p>
            <a:pPr marL="914400" lvl="1" indent="-311150" algn="l" rtl="0">
              <a:spcBef>
                <a:spcPts val="1000"/>
              </a:spcBef>
              <a:spcAft>
                <a:spcPts val="0"/>
              </a:spcAft>
              <a:buClr>
                <a:srgbClr val="434343"/>
              </a:buClr>
              <a:buSzPts val="1300"/>
              <a:buFont typeface="Roboto"/>
              <a:buChar char="-"/>
            </a:pPr>
            <a:r>
              <a:rPr lang="en" sz="1300" b="1" dirty="0">
                <a:solidFill>
                  <a:srgbClr val="434343"/>
                </a:solidFill>
              </a:rPr>
              <a:t>Treasury bills</a:t>
            </a:r>
            <a:r>
              <a:rPr lang="en" sz="1300" dirty="0">
                <a:solidFill>
                  <a:srgbClr val="434343"/>
                </a:solidFill>
              </a:rPr>
              <a:t> are short-term, zero-coupon bonds that are issued in maturities with lengths of 4, 13 or 26 weeks. </a:t>
            </a:r>
            <a:r>
              <a:rPr lang="en" sz="1300" b="1" dirty="0">
                <a:solidFill>
                  <a:srgbClr val="434343"/>
                </a:solidFill>
              </a:rPr>
              <a:t>Treasury notes</a:t>
            </a:r>
            <a:r>
              <a:rPr lang="en" sz="1300" dirty="0">
                <a:solidFill>
                  <a:srgbClr val="434343"/>
                </a:solidFill>
              </a:rPr>
              <a:t> are intermediate-term bonds issued by a federal government with maturities of 2, 3, 5 or 10 years.  </a:t>
            </a:r>
            <a:r>
              <a:rPr lang="en" sz="1300" b="1" dirty="0">
                <a:solidFill>
                  <a:srgbClr val="434343"/>
                </a:solidFill>
              </a:rPr>
              <a:t>Treasury bonds</a:t>
            </a:r>
            <a:r>
              <a:rPr lang="en" sz="1300" dirty="0">
                <a:solidFill>
                  <a:srgbClr val="434343"/>
                </a:solidFill>
              </a:rPr>
              <a:t> are long-term, semi-annual coupon bonds issued by a federal government. Their maturities range from 10 to 30 years.</a:t>
            </a:r>
            <a:endParaRPr sz="1300" dirty="0">
              <a:solidFill>
                <a:srgbClr val="434343"/>
              </a:solidFill>
            </a:endParaRPr>
          </a:p>
          <a:p>
            <a:pPr marL="914400" lvl="1" indent="-311150" algn="l" rtl="0">
              <a:spcBef>
                <a:spcPts val="1000"/>
              </a:spcBef>
              <a:spcAft>
                <a:spcPts val="1000"/>
              </a:spcAft>
              <a:buClr>
                <a:srgbClr val="434343"/>
              </a:buClr>
              <a:buSzPts val="1300"/>
              <a:buFont typeface="Roboto"/>
              <a:buChar char="-"/>
            </a:pPr>
            <a:r>
              <a:rPr lang="en" sz="1300" dirty="0">
                <a:solidFill>
                  <a:srgbClr val="434343"/>
                </a:solidFill>
              </a:rPr>
              <a:t>U.S. Treasuries are considered the safest investment in the world because the U.S. government has never defaulted on any debt it has issued. For this reason, Treasuries serve as a </a:t>
            </a:r>
            <a:r>
              <a:rPr lang="en" sz="1300" b="1" i="1" dirty="0">
                <a:solidFill>
                  <a:srgbClr val="434343"/>
                </a:solidFill>
              </a:rPr>
              <a:t>benchmark for the risk-free rate of return </a:t>
            </a:r>
            <a:r>
              <a:rPr lang="en" sz="1300" dirty="0">
                <a:solidFill>
                  <a:srgbClr val="434343"/>
                </a:solidFill>
              </a:rPr>
              <a:t>when determining the amount of expected risk for other types of assets.</a:t>
            </a:r>
            <a:endParaRPr sz="1300"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1">
                                            <p:txEl>
                                              <p:pRg st="0" end="0"/>
                                            </p:txEl>
                                          </p:spTgt>
                                        </p:tgtEl>
                                        <p:attrNameLst>
                                          <p:attrName>style.visibility</p:attrName>
                                        </p:attrNameLst>
                                      </p:cBhvr>
                                      <p:to>
                                        <p:strVal val="visible"/>
                                      </p:to>
                                    </p:set>
                                    <p:animEffect transition="in" filter="wipe(down)">
                                      <p:cBhvr>
                                        <p:cTn id="7" dur="500"/>
                                        <p:tgtEl>
                                          <p:spTgt spid="1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11">
                                            <p:txEl>
                                              <p:pRg st="1" end="1"/>
                                            </p:txEl>
                                          </p:spTgt>
                                        </p:tgtEl>
                                        <p:attrNameLst>
                                          <p:attrName>style.visibility</p:attrName>
                                        </p:attrNameLst>
                                      </p:cBhvr>
                                      <p:to>
                                        <p:strVal val="visible"/>
                                      </p:to>
                                    </p:set>
                                    <p:animEffect transition="in" filter="wipe(down)">
                                      <p:cBhvr>
                                        <p:cTn id="12" dur="500"/>
                                        <p:tgtEl>
                                          <p:spTgt spid="1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11">
                                            <p:txEl>
                                              <p:pRg st="2" end="2"/>
                                            </p:txEl>
                                          </p:spTgt>
                                        </p:tgtEl>
                                        <p:attrNameLst>
                                          <p:attrName>style.visibility</p:attrName>
                                        </p:attrNameLst>
                                      </p:cBhvr>
                                      <p:to>
                                        <p:strVal val="visible"/>
                                      </p:to>
                                    </p:set>
                                    <p:animEffect transition="in" filter="wipe(down)">
                                      <p:cBhvr>
                                        <p:cTn id="17" dur="500"/>
                                        <p:tgtEl>
                                          <p:spTgt spid="1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11">
                                            <p:txEl>
                                              <p:pRg st="3" end="3"/>
                                            </p:txEl>
                                          </p:spTgt>
                                        </p:tgtEl>
                                        <p:attrNameLst>
                                          <p:attrName>style.visibility</p:attrName>
                                        </p:attrNameLst>
                                      </p:cBhvr>
                                      <p:to>
                                        <p:strVal val="visible"/>
                                      </p:to>
                                    </p:set>
                                    <p:animEffect transition="in" filter="wipe(down)">
                                      <p:cBhvr>
                                        <p:cTn id="22" dur="500"/>
                                        <p:tgtEl>
                                          <p:spTgt spid="11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11">
                                            <p:txEl>
                                              <p:pRg st="4" end="4"/>
                                            </p:txEl>
                                          </p:spTgt>
                                        </p:tgtEl>
                                        <p:attrNameLst>
                                          <p:attrName>style.visibility</p:attrName>
                                        </p:attrNameLst>
                                      </p:cBhvr>
                                      <p:to>
                                        <p:strVal val="visible"/>
                                      </p:to>
                                    </p:set>
                                    <p:animEffect transition="in" filter="wipe(down)">
                                      <p:cBhvr>
                                        <p:cTn id="27" dur="500"/>
                                        <p:tgtEl>
                                          <p:spTgt spid="11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112">
                                            <p:txEl>
                                              <p:pRg st="0" end="0"/>
                                            </p:txEl>
                                          </p:spTgt>
                                        </p:tgtEl>
                                        <p:attrNameLst>
                                          <p:attrName>style.visibility</p:attrName>
                                        </p:attrNameLst>
                                      </p:cBhvr>
                                      <p:to>
                                        <p:strVal val="visible"/>
                                      </p:to>
                                    </p:set>
                                    <p:animEffect transition="in" filter="wipe(down)">
                                      <p:cBhvr>
                                        <p:cTn id="32" dur="500"/>
                                        <p:tgtEl>
                                          <p:spTgt spid="112">
                                            <p:txEl>
                                              <p:pRg st="0" end="0"/>
                                            </p:txEl>
                                          </p:spTgt>
                                        </p:tgtEl>
                                      </p:cBhvr>
                                    </p:animEffect>
                                  </p:childTnLst>
                                </p:cTn>
                              </p:par>
                              <p:par>
                                <p:cTn id="33" presetID="22" presetClass="entr" presetSubtype="4" fill="hold" grpId="0" nodeType="withEffect">
                                  <p:stCondLst>
                                    <p:cond delay="0"/>
                                  </p:stCondLst>
                                  <p:childTnLst>
                                    <p:set>
                                      <p:cBhvr>
                                        <p:cTn id="34" dur="1" fill="hold">
                                          <p:stCondLst>
                                            <p:cond delay="0"/>
                                          </p:stCondLst>
                                        </p:cTn>
                                        <p:tgtEl>
                                          <p:spTgt spid="112">
                                            <p:txEl>
                                              <p:pRg st="1" end="1"/>
                                            </p:txEl>
                                          </p:spTgt>
                                        </p:tgtEl>
                                        <p:attrNameLst>
                                          <p:attrName>style.visibility</p:attrName>
                                        </p:attrNameLst>
                                      </p:cBhvr>
                                      <p:to>
                                        <p:strVal val="visible"/>
                                      </p:to>
                                    </p:set>
                                    <p:animEffect transition="in" filter="wipe(down)">
                                      <p:cBhvr>
                                        <p:cTn id="35" dur="500"/>
                                        <p:tgtEl>
                                          <p:spTgt spid="112">
                                            <p:txEl>
                                              <p:pRg st="1" end="1"/>
                                            </p:txEl>
                                          </p:spTgt>
                                        </p:tgtEl>
                                      </p:cBhvr>
                                    </p:animEffect>
                                  </p:childTnLst>
                                </p:cTn>
                              </p:par>
                              <p:par>
                                <p:cTn id="36" presetID="22" presetClass="entr" presetSubtype="4" fill="hold" grpId="0" nodeType="withEffect">
                                  <p:stCondLst>
                                    <p:cond delay="0"/>
                                  </p:stCondLst>
                                  <p:childTnLst>
                                    <p:set>
                                      <p:cBhvr>
                                        <p:cTn id="37" dur="1" fill="hold">
                                          <p:stCondLst>
                                            <p:cond delay="0"/>
                                          </p:stCondLst>
                                        </p:cTn>
                                        <p:tgtEl>
                                          <p:spTgt spid="112">
                                            <p:txEl>
                                              <p:pRg st="2" end="2"/>
                                            </p:txEl>
                                          </p:spTgt>
                                        </p:tgtEl>
                                        <p:attrNameLst>
                                          <p:attrName>style.visibility</p:attrName>
                                        </p:attrNameLst>
                                      </p:cBhvr>
                                      <p:to>
                                        <p:strVal val="visible"/>
                                      </p:to>
                                    </p:set>
                                    <p:animEffect transition="in" filter="wipe(down)">
                                      <p:cBhvr>
                                        <p:cTn id="38" dur="500"/>
                                        <p:tgtEl>
                                          <p:spTgt spid="112">
                                            <p:txEl>
                                              <p:pRg st="2" end="2"/>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112">
                                            <p:txEl>
                                              <p:pRg st="3" end="3"/>
                                            </p:txEl>
                                          </p:spTgt>
                                        </p:tgtEl>
                                        <p:attrNameLst>
                                          <p:attrName>style.visibility</p:attrName>
                                        </p:attrNameLst>
                                      </p:cBhvr>
                                      <p:to>
                                        <p:strVal val="visible"/>
                                      </p:to>
                                    </p:set>
                                    <p:animEffect transition="in" filter="wipe(down)">
                                      <p:cBhvr>
                                        <p:cTn id="43" dur="500"/>
                                        <p:tgtEl>
                                          <p:spTgt spid="112">
                                            <p:txEl>
                                              <p:pRg st="3" end="3"/>
                                            </p:txEl>
                                          </p:spTgt>
                                        </p:tgtEl>
                                      </p:cBhvr>
                                    </p:animEffect>
                                  </p:childTnLst>
                                </p:cTn>
                              </p:par>
                              <p:par>
                                <p:cTn id="44" presetID="22" presetClass="entr" presetSubtype="4" fill="hold" grpId="0" nodeType="withEffect">
                                  <p:stCondLst>
                                    <p:cond delay="0"/>
                                  </p:stCondLst>
                                  <p:childTnLst>
                                    <p:set>
                                      <p:cBhvr>
                                        <p:cTn id="45" dur="1" fill="hold">
                                          <p:stCondLst>
                                            <p:cond delay="0"/>
                                          </p:stCondLst>
                                        </p:cTn>
                                        <p:tgtEl>
                                          <p:spTgt spid="112">
                                            <p:txEl>
                                              <p:pRg st="4" end="4"/>
                                            </p:txEl>
                                          </p:spTgt>
                                        </p:tgtEl>
                                        <p:attrNameLst>
                                          <p:attrName>style.visibility</p:attrName>
                                        </p:attrNameLst>
                                      </p:cBhvr>
                                      <p:to>
                                        <p:strVal val="visible"/>
                                      </p:to>
                                    </p:set>
                                    <p:animEffect transition="in" filter="wipe(down)">
                                      <p:cBhvr>
                                        <p:cTn id="46" dur="500"/>
                                        <p:tgtEl>
                                          <p:spTgt spid="112">
                                            <p:txEl>
                                              <p:pRg st="4" end="4"/>
                                            </p:txEl>
                                          </p:spTgt>
                                        </p:tgtEl>
                                      </p:cBhvr>
                                    </p:animEffect>
                                  </p:childTnLst>
                                </p:cTn>
                              </p:par>
                              <p:par>
                                <p:cTn id="47" presetID="22" presetClass="entr" presetSubtype="4" fill="hold" grpId="0" nodeType="withEffect">
                                  <p:stCondLst>
                                    <p:cond delay="0"/>
                                  </p:stCondLst>
                                  <p:childTnLst>
                                    <p:set>
                                      <p:cBhvr>
                                        <p:cTn id="48" dur="1" fill="hold">
                                          <p:stCondLst>
                                            <p:cond delay="0"/>
                                          </p:stCondLst>
                                        </p:cTn>
                                        <p:tgtEl>
                                          <p:spTgt spid="112">
                                            <p:txEl>
                                              <p:pRg st="5" end="5"/>
                                            </p:txEl>
                                          </p:spTgt>
                                        </p:tgtEl>
                                        <p:attrNameLst>
                                          <p:attrName>style.visibility</p:attrName>
                                        </p:attrNameLst>
                                      </p:cBhvr>
                                      <p:to>
                                        <p:strVal val="visible"/>
                                      </p:to>
                                    </p:set>
                                    <p:animEffect transition="in" filter="wipe(down)">
                                      <p:cBhvr>
                                        <p:cTn id="49" dur="500"/>
                                        <p:tgtEl>
                                          <p:spTgt spid="11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 grpId="0" build="p"/>
      <p:bldP spid="11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9"/>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The Bond indenture</a:t>
            </a:r>
            <a:endParaRPr sz="3000" b="1"/>
          </a:p>
        </p:txBody>
      </p:sp>
      <p:sp>
        <p:nvSpPr>
          <p:cNvPr id="105" name="Google Shape;105;p19"/>
          <p:cNvSpPr txBox="1"/>
          <p:nvPr/>
        </p:nvSpPr>
        <p:spPr>
          <a:xfrm>
            <a:off x="98250" y="702500"/>
            <a:ext cx="8826600" cy="4321800"/>
          </a:xfrm>
          <a:prstGeom prst="rect">
            <a:avLst/>
          </a:prstGeom>
          <a:noFill/>
          <a:ln>
            <a:noFill/>
          </a:ln>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dirty="0"/>
              <a:t>The </a:t>
            </a:r>
            <a:r>
              <a:rPr lang="en" b="1" dirty="0">
                <a:solidFill>
                  <a:srgbClr val="20124D"/>
                </a:solidFill>
              </a:rPr>
              <a:t>bond indenture</a:t>
            </a:r>
            <a:r>
              <a:rPr lang="en" dirty="0"/>
              <a:t> or the </a:t>
            </a:r>
            <a:r>
              <a:rPr lang="en" b="1" dirty="0">
                <a:solidFill>
                  <a:srgbClr val="20124D"/>
                </a:solidFill>
              </a:rPr>
              <a:t>trust deed</a:t>
            </a:r>
            <a:r>
              <a:rPr lang="en" dirty="0"/>
              <a:t> is the legal contract that describes the form of the bond, obligations of the issuer, and the rights of bondholders.</a:t>
            </a:r>
            <a:endParaRPr dirty="0"/>
          </a:p>
          <a:p>
            <a:pPr marL="457200" lvl="0" indent="-317500" algn="l" rtl="0">
              <a:spcBef>
                <a:spcPts val="0"/>
              </a:spcBef>
              <a:spcAft>
                <a:spcPts val="0"/>
              </a:spcAft>
              <a:buSzPts val="1400"/>
              <a:buChar char="●"/>
            </a:pPr>
            <a:r>
              <a:rPr lang="en" dirty="0"/>
              <a:t>The indenture captures the following information:</a:t>
            </a:r>
            <a:endParaRPr dirty="0"/>
          </a:p>
          <a:p>
            <a:pPr marL="914400" lvl="1" indent="-317500" algn="l" rtl="0">
              <a:spcBef>
                <a:spcPts val="0"/>
              </a:spcBef>
              <a:spcAft>
                <a:spcPts val="0"/>
              </a:spcAft>
              <a:buSzPts val="1400"/>
              <a:buChar char="○"/>
            </a:pPr>
            <a:r>
              <a:rPr lang="en" dirty="0"/>
              <a:t>The legal name of the issuer obligated to make principal and interest payments</a:t>
            </a:r>
            <a:endParaRPr dirty="0"/>
          </a:p>
          <a:p>
            <a:pPr marL="914400" lvl="1" indent="-317500" algn="l" rtl="0">
              <a:spcBef>
                <a:spcPts val="0"/>
              </a:spcBef>
              <a:spcAft>
                <a:spcPts val="0"/>
              </a:spcAft>
              <a:buSzPts val="1400"/>
              <a:buChar char="○"/>
            </a:pPr>
            <a:r>
              <a:rPr lang="en" dirty="0"/>
              <a:t>The principal value of the bond</a:t>
            </a:r>
            <a:endParaRPr dirty="0"/>
          </a:p>
          <a:p>
            <a:pPr marL="914400" lvl="1" indent="-317500" algn="l" rtl="0">
              <a:spcBef>
                <a:spcPts val="0"/>
              </a:spcBef>
              <a:spcAft>
                <a:spcPts val="0"/>
              </a:spcAft>
              <a:buSzPts val="1400"/>
              <a:buChar char="○"/>
            </a:pPr>
            <a:r>
              <a:rPr lang="en" dirty="0"/>
              <a:t>The coupon rate</a:t>
            </a:r>
            <a:endParaRPr dirty="0"/>
          </a:p>
          <a:p>
            <a:pPr marL="914400" lvl="1" indent="-317500" algn="l" rtl="0">
              <a:spcBef>
                <a:spcPts val="0"/>
              </a:spcBef>
              <a:spcAft>
                <a:spcPts val="0"/>
              </a:spcAft>
              <a:buSzPts val="1400"/>
              <a:buChar char="○"/>
            </a:pPr>
            <a:r>
              <a:rPr lang="en" dirty="0"/>
              <a:t>Dates when the interest payments will be made</a:t>
            </a:r>
            <a:endParaRPr dirty="0"/>
          </a:p>
          <a:p>
            <a:pPr marL="914400" lvl="1" indent="-317500" algn="l" rtl="0">
              <a:spcBef>
                <a:spcPts val="0"/>
              </a:spcBef>
              <a:spcAft>
                <a:spcPts val="0"/>
              </a:spcAft>
              <a:buSzPts val="1400"/>
              <a:buChar char="○"/>
            </a:pPr>
            <a:r>
              <a:rPr lang="en" dirty="0"/>
              <a:t>The maturity date</a:t>
            </a:r>
            <a:endParaRPr dirty="0"/>
          </a:p>
          <a:p>
            <a:pPr marL="914400" lvl="1" indent="-317500" algn="l" rtl="0">
              <a:spcBef>
                <a:spcPts val="0"/>
              </a:spcBef>
              <a:spcAft>
                <a:spcPts val="0"/>
              </a:spcAft>
              <a:buSzPts val="1400"/>
              <a:buChar char="○"/>
            </a:pPr>
            <a:r>
              <a:rPr lang="en" dirty="0"/>
              <a:t>Funding sources for the interest payments and principal repayments</a:t>
            </a:r>
            <a:endParaRPr dirty="0"/>
          </a:p>
          <a:p>
            <a:pPr marL="914400" lvl="1" indent="-317500" algn="l" rtl="0">
              <a:spcBef>
                <a:spcPts val="0"/>
              </a:spcBef>
              <a:spcAft>
                <a:spcPts val="0"/>
              </a:spcAft>
              <a:buSzPts val="1400"/>
              <a:buChar char="○"/>
            </a:pPr>
            <a:r>
              <a:rPr lang="en" dirty="0"/>
              <a:t>Collaterals (i.e., assets or financial guarantees underlying the debt obligation above and beyond the issuer’s promise to pay).</a:t>
            </a:r>
            <a:endParaRPr dirty="0"/>
          </a:p>
          <a:p>
            <a:pPr marL="914400" lvl="1" indent="-317500" algn="l" rtl="0">
              <a:spcBef>
                <a:spcPts val="0"/>
              </a:spcBef>
              <a:spcAft>
                <a:spcPts val="0"/>
              </a:spcAft>
              <a:buSzPts val="1400"/>
              <a:buChar char="○"/>
            </a:pPr>
            <a:r>
              <a:rPr lang="en" dirty="0"/>
              <a:t>Covenants (i.e., actions that the issuer is obligated to perform or prohibited from performing).</a:t>
            </a:r>
            <a:endParaRPr dirty="0"/>
          </a:p>
          <a:p>
            <a:pPr marL="914400" lvl="1" indent="-317500" algn="l" rtl="0">
              <a:spcBef>
                <a:spcPts val="0"/>
              </a:spcBef>
              <a:spcAft>
                <a:spcPts val="0"/>
              </a:spcAft>
              <a:buSzPts val="1400"/>
              <a:buChar char="○"/>
            </a:pPr>
            <a:r>
              <a:rPr lang="en" dirty="0"/>
              <a:t>Credit enhancements (i.e., provisions designed to reduce the bond’s credit risk).</a:t>
            </a:r>
            <a:endParaRPr dirty="0"/>
          </a:p>
          <a:p>
            <a:pPr marL="457200" lvl="0" indent="-317500" algn="l" rtl="0">
              <a:spcBef>
                <a:spcPts val="0"/>
              </a:spcBef>
              <a:spcAft>
                <a:spcPts val="0"/>
              </a:spcAft>
              <a:buSzPts val="1400"/>
              <a:buChar char="●"/>
            </a:pPr>
            <a:r>
              <a:rPr lang="en" dirty="0"/>
              <a:t>The indenture is held by a </a:t>
            </a:r>
            <a:r>
              <a:rPr lang="en" b="1" dirty="0"/>
              <a:t>trustee</a:t>
            </a:r>
            <a:r>
              <a:rPr lang="en" dirty="0"/>
              <a:t> who, although appointed by the issuer, owes a fiduciary duty to bondholders. </a:t>
            </a:r>
            <a:endParaRPr dirty="0"/>
          </a:p>
          <a:p>
            <a:pPr marL="457200" lvl="0" indent="-317500" algn="l" rtl="0">
              <a:spcBef>
                <a:spcPts val="0"/>
              </a:spcBef>
              <a:spcAft>
                <a:spcPts val="0"/>
              </a:spcAft>
              <a:buSzPts val="1400"/>
              <a:buChar char="●"/>
            </a:pPr>
            <a:r>
              <a:rPr lang="en" dirty="0"/>
              <a:t>The trustee is primarily responsible for ensuring that the issuer complies with the obligations specified in the bond indenture.</a:t>
            </a:r>
            <a:endParaRPr dirty="0"/>
          </a:p>
          <a:p>
            <a:pPr marL="457200" lvl="0" indent="-317500" algn="l" rtl="0">
              <a:spcBef>
                <a:spcPts val="0"/>
              </a:spcBef>
              <a:spcAft>
                <a:spcPts val="0"/>
              </a:spcAft>
              <a:buSzPts val="1400"/>
              <a:buChar char="●"/>
            </a:pPr>
            <a:r>
              <a:rPr lang="en" dirty="0"/>
              <a:t>Also, in the event of a default, the trustee is responsible for calling meetings of bondholders to determine an appropriate course of action, and may also bring legal action against the issuer on behalf of bondholders.</a:t>
            </a:r>
            <a:endParaRPr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5">
                                            <p:txEl>
                                              <p:pRg st="0" end="0"/>
                                            </p:txEl>
                                          </p:spTgt>
                                        </p:tgtEl>
                                        <p:attrNameLst>
                                          <p:attrName>style.visibility</p:attrName>
                                        </p:attrNameLst>
                                      </p:cBhvr>
                                      <p:to>
                                        <p:strVal val="visible"/>
                                      </p:to>
                                    </p:set>
                                    <p:animEffect transition="in" filter="wipe(down)">
                                      <p:cBhvr>
                                        <p:cTn id="7" dur="500"/>
                                        <p:tgtEl>
                                          <p:spTgt spid="10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05">
                                            <p:txEl>
                                              <p:pRg st="1" end="1"/>
                                            </p:txEl>
                                          </p:spTgt>
                                        </p:tgtEl>
                                        <p:attrNameLst>
                                          <p:attrName>style.visibility</p:attrName>
                                        </p:attrNameLst>
                                      </p:cBhvr>
                                      <p:to>
                                        <p:strVal val="visible"/>
                                      </p:to>
                                    </p:set>
                                    <p:animEffect transition="in" filter="wipe(down)">
                                      <p:cBhvr>
                                        <p:cTn id="12" dur="500"/>
                                        <p:tgtEl>
                                          <p:spTgt spid="105">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105">
                                            <p:txEl>
                                              <p:pRg st="2" end="2"/>
                                            </p:txEl>
                                          </p:spTgt>
                                        </p:tgtEl>
                                        <p:attrNameLst>
                                          <p:attrName>style.visibility</p:attrName>
                                        </p:attrNameLst>
                                      </p:cBhvr>
                                      <p:to>
                                        <p:strVal val="visible"/>
                                      </p:to>
                                    </p:set>
                                    <p:animEffect transition="in" filter="wipe(down)">
                                      <p:cBhvr>
                                        <p:cTn id="15" dur="500"/>
                                        <p:tgtEl>
                                          <p:spTgt spid="105">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105">
                                            <p:txEl>
                                              <p:pRg st="3" end="3"/>
                                            </p:txEl>
                                          </p:spTgt>
                                        </p:tgtEl>
                                        <p:attrNameLst>
                                          <p:attrName>style.visibility</p:attrName>
                                        </p:attrNameLst>
                                      </p:cBhvr>
                                      <p:to>
                                        <p:strVal val="visible"/>
                                      </p:to>
                                    </p:set>
                                    <p:animEffect transition="in" filter="wipe(down)">
                                      <p:cBhvr>
                                        <p:cTn id="18" dur="500"/>
                                        <p:tgtEl>
                                          <p:spTgt spid="105">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105">
                                            <p:txEl>
                                              <p:pRg st="4" end="4"/>
                                            </p:txEl>
                                          </p:spTgt>
                                        </p:tgtEl>
                                        <p:attrNameLst>
                                          <p:attrName>style.visibility</p:attrName>
                                        </p:attrNameLst>
                                      </p:cBhvr>
                                      <p:to>
                                        <p:strVal val="visible"/>
                                      </p:to>
                                    </p:set>
                                    <p:animEffect transition="in" filter="wipe(down)">
                                      <p:cBhvr>
                                        <p:cTn id="21" dur="500"/>
                                        <p:tgtEl>
                                          <p:spTgt spid="105">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105">
                                            <p:txEl>
                                              <p:pRg st="5" end="5"/>
                                            </p:txEl>
                                          </p:spTgt>
                                        </p:tgtEl>
                                        <p:attrNameLst>
                                          <p:attrName>style.visibility</p:attrName>
                                        </p:attrNameLst>
                                      </p:cBhvr>
                                      <p:to>
                                        <p:strVal val="visible"/>
                                      </p:to>
                                    </p:set>
                                    <p:animEffect transition="in" filter="wipe(down)">
                                      <p:cBhvr>
                                        <p:cTn id="24" dur="500"/>
                                        <p:tgtEl>
                                          <p:spTgt spid="105">
                                            <p:txEl>
                                              <p:pRg st="5" end="5"/>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105">
                                            <p:txEl>
                                              <p:pRg st="6" end="6"/>
                                            </p:txEl>
                                          </p:spTgt>
                                        </p:tgtEl>
                                        <p:attrNameLst>
                                          <p:attrName>style.visibility</p:attrName>
                                        </p:attrNameLst>
                                      </p:cBhvr>
                                      <p:to>
                                        <p:strVal val="visible"/>
                                      </p:to>
                                    </p:set>
                                    <p:animEffect transition="in" filter="wipe(down)">
                                      <p:cBhvr>
                                        <p:cTn id="27" dur="500"/>
                                        <p:tgtEl>
                                          <p:spTgt spid="105">
                                            <p:txEl>
                                              <p:pRg st="6" end="6"/>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105">
                                            <p:txEl>
                                              <p:pRg st="7" end="7"/>
                                            </p:txEl>
                                          </p:spTgt>
                                        </p:tgtEl>
                                        <p:attrNameLst>
                                          <p:attrName>style.visibility</p:attrName>
                                        </p:attrNameLst>
                                      </p:cBhvr>
                                      <p:to>
                                        <p:strVal val="visible"/>
                                      </p:to>
                                    </p:set>
                                    <p:animEffect transition="in" filter="wipe(down)">
                                      <p:cBhvr>
                                        <p:cTn id="30" dur="500"/>
                                        <p:tgtEl>
                                          <p:spTgt spid="105">
                                            <p:txEl>
                                              <p:pRg st="7" end="7"/>
                                            </p:txEl>
                                          </p:spTgt>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105">
                                            <p:txEl>
                                              <p:pRg st="8" end="8"/>
                                            </p:txEl>
                                          </p:spTgt>
                                        </p:tgtEl>
                                        <p:attrNameLst>
                                          <p:attrName>style.visibility</p:attrName>
                                        </p:attrNameLst>
                                      </p:cBhvr>
                                      <p:to>
                                        <p:strVal val="visible"/>
                                      </p:to>
                                    </p:set>
                                    <p:animEffect transition="in" filter="wipe(down)">
                                      <p:cBhvr>
                                        <p:cTn id="33" dur="500"/>
                                        <p:tgtEl>
                                          <p:spTgt spid="105">
                                            <p:txEl>
                                              <p:pRg st="8" end="8"/>
                                            </p:txEl>
                                          </p:spTgt>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105">
                                            <p:txEl>
                                              <p:pRg st="9" end="9"/>
                                            </p:txEl>
                                          </p:spTgt>
                                        </p:tgtEl>
                                        <p:attrNameLst>
                                          <p:attrName>style.visibility</p:attrName>
                                        </p:attrNameLst>
                                      </p:cBhvr>
                                      <p:to>
                                        <p:strVal val="visible"/>
                                      </p:to>
                                    </p:set>
                                    <p:animEffect transition="in" filter="wipe(down)">
                                      <p:cBhvr>
                                        <p:cTn id="36" dur="500"/>
                                        <p:tgtEl>
                                          <p:spTgt spid="105">
                                            <p:txEl>
                                              <p:pRg st="9" end="9"/>
                                            </p:txEl>
                                          </p:spTgt>
                                        </p:tgtEl>
                                      </p:cBhvr>
                                    </p:animEffect>
                                  </p:childTnLst>
                                </p:cTn>
                              </p:par>
                              <p:par>
                                <p:cTn id="37" presetID="22" presetClass="entr" presetSubtype="4" fill="hold" grpId="0" nodeType="withEffect">
                                  <p:stCondLst>
                                    <p:cond delay="0"/>
                                  </p:stCondLst>
                                  <p:childTnLst>
                                    <p:set>
                                      <p:cBhvr>
                                        <p:cTn id="38" dur="1" fill="hold">
                                          <p:stCondLst>
                                            <p:cond delay="0"/>
                                          </p:stCondLst>
                                        </p:cTn>
                                        <p:tgtEl>
                                          <p:spTgt spid="105">
                                            <p:txEl>
                                              <p:pRg st="10" end="10"/>
                                            </p:txEl>
                                          </p:spTgt>
                                        </p:tgtEl>
                                        <p:attrNameLst>
                                          <p:attrName>style.visibility</p:attrName>
                                        </p:attrNameLst>
                                      </p:cBhvr>
                                      <p:to>
                                        <p:strVal val="visible"/>
                                      </p:to>
                                    </p:set>
                                    <p:animEffect transition="in" filter="wipe(down)">
                                      <p:cBhvr>
                                        <p:cTn id="39" dur="500"/>
                                        <p:tgtEl>
                                          <p:spTgt spid="105">
                                            <p:txEl>
                                              <p:pRg st="10" end="1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105">
                                            <p:txEl>
                                              <p:pRg st="11" end="11"/>
                                            </p:txEl>
                                          </p:spTgt>
                                        </p:tgtEl>
                                        <p:attrNameLst>
                                          <p:attrName>style.visibility</p:attrName>
                                        </p:attrNameLst>
                                      </p:cBhvr>
                                      <p:to>
                                        <p:strVal val="visible"/>
                                      </p:to>
                                    </p:set>
                                    <p:animEffect transition="in" filter="wipe(down)">
                                      <p:cBhvr>
                                        <p:cTn id="44" dur="500"/>
                                        <p:tgtEl>
                                          <p:spTgt spid="105">
                                            <p:txEl>
                                              <p:pRg st="11" end="11"/>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grpId="0" nodeType="clickEffect">
                                  <p:stCondLst>
                                    <p:cond delay="0"/>
                                  </p:stCondLst>
                                  <p:childTnLst>
                                    <p:set>
                                      <p:cBhvr>
                                        <p:cTn id="48" dur="1" fill="hold">
                                          <p:stCondLst>
                                            <p:cond delay="0"/>
                                          </p:stCondLst>
                                        </p:cTn>
                                        <p:tgtEl>
                                          <p:spTgt spid="105">
                                            <p:txEl>
                                              <p:pRg st="12" end="12"/>
                                            </p:txEl>
                                          </p:spTgt>
                                        </p:tgtEl>
                                        <p:attrNameLst>
                                          <p:attrName>style.visibility</p:attrName>
                                        </p:attrNameLst>
                                      </p:cBhvr>
                                      <p:to>
                                        <p:strVal val="visible"/>
                                      </p:to>
                                    </p:set>
                                    <p:animEffect transition="in" filter="wipe(down)">
                                      <p:cBhvr>
                                        <p:cTn id="49" dur="500"/>
                                        <p:tgtEl>
                                          <p:spTgt spid="105">
                                            <p:txEl>
                                              <p:pRg st="12" end="1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grpId="0" nodeType="clickEffect">
                                  <p:stCondLst>
                                    <p:cond delay="0"/>
                                  </p:stCondLst>
                                  <p:childTnLst>
                                    <p:set>
                                      <p:cBhvr>
                                        <p:cTn id="53" dur="1" fill="hold">
                                          <p:stCondLst>
                                            <p:cond delay="0"/>
                                          </p:stCondLst>
                                        </p:cTn>
                                        <p:tgtEl>
                                          <p:spTgt spid="105">
                                            <p:txEl>
                                              <p:pRg st="13" end="13"/>
                                            </p:txEl>
                                          </p:spTgt>
                                        </p:tgtEl>
                                        <p:attrNameLst>
                                          <p:attrName>style.visibility</p:attrName>
                                        </p:attrNameLst>
                                      </p:cBhvr>
                                      <p:to>
                                        <p:strVal val="visible"/>
                                      </p:to>
                                    </p:set>
                                    <p:animEffect transition="in" filter="wipe(down)">
                                      <p:cBhvr>
                                        <p:cTn id="54" dur="500"/>
                                        <p:tgtEl>
                                          <p:spTgt spid="105">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1"/>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Types of Bonds</a:t>
            </a:r>
            <a:endParaRPr sz="3000" b="1"/>
          </a:p>
        </p:txBody>
      </p:sp>
      <p:sp>
        <p:nvSpPr>
          <p:cNvPr id="118" name="Google Shape;118;p21"/>
          <p:cNvSpPr txBox="1"/>
          <p:nvPr/>
        </p:nvSpPr>
        <p:spPr>
          <a:xfrm>
            <a:off x="204900" y="714375"/>
            <a:ext cx="8734200" cy="4322100"/>
          </a:xfrm>
          <a:prstGeom prst="rect">
            <a:avLst/>
          </a:prstGeom>
          <a:noFill/>
          <a:ln>
            <a:noFill/>
          </a:ln>
        </p:spPr>
        <p:txBody>
          <a:bodyPr spcFirstLastPara="1" wrap="square" lIns="91425" tIns="91425" rIns="91425" bIns="91425" anchor="t" anchorCtr="0">
            <a:noAutofit/>
          </a:bodyPr>
          <a:lstStyle/>
          <a:p>
            <a:pPr marL="457200" lvl="0" indent="-342900" algn="l" rtl="0">
              <a:spcBef>
                <a:spcPts val="0"/>
              </a:spcBef>
              <a:spcAft>
                <a:spcPts val="0"/>
              </a:spcAft>
              <a:buClr>
                <a:srgbClr val="434343"/>
              </a:buClr>
              <a:buSzPts val="1800"/>
              <a:buChar char="●"/>
            </a:pPr>
            <a:r>
              <a:rPr lang="en" sz="1800" dirty="0">
                <a:solidFill>
                  <a:srgbClr val="434343"/>
                </a:solidFill>
              </a:rPr>
              <a:t>Bonds are generally categorised as </a:t>
            </a:r>
            <a:r>
              <a:rPr lang="en" sz="1800" b="1" dirty="0">
                <a:solidFill>
                  <a:srgbClr val="20124D"/>
                </a:solidFill>
              </a:rPr>
              <a:t>Securitized</a:t>
            </a:r>
            <a:r>
              <a:rPr lang="en" sz="1800" dirty="0">
                <a:solidFill>
                  <a:srgbClr val="434343"/>
                </a:solidFill>
              </a:rPr>
              <a:t> or </a:t>
            </a:r>
            <a:r>
              <a:rPr lang="en" sz="1800" b="1" dirty="0">
                <a:solidFill>
                  <a:srgbClr val="20124D"/>
                </a:solidFill>
              </a:rPr>
              <a:t>Non-Securitized (Traditional)</a:t>
            </a:r>
            <a:r>
              <a:rPr lang="en" sz="1800" dirty="0">
                <a:solidFill>
                  <a:srgbClr val="434343"/>
                </a:solidFill>
              </a:rPr>
              <a:t> bonds</a:t>
            </a:r>
            <a:endParaRPr sz="1800" dirty="0">
              <a:solidFill>
                <a:srgbClr val="434343"/>
              </a:solidFill>
            </a:endParaRPr>
          </a:p>
          <a:p>
            <a:pPr marL="457200" lvl="0" indent="-342900" algn="l" rtl="0">
              <a:spcBef>
                <a:spcPts val="1000"/>
              </a:spcBef>
              <a:spcAft>
                <a:spcPts val="0"/>
              </a:spcAft>
              <a:buClr>
                <a:srgbClr val="434343"/>
              </a:buClr>
              <a:buSzPts val="1800"/>
              <a:buChar char="●"/>
            </a:pPr>
            <a:r>
              <a:rPr lang="en" sz="1800" dirty="0">
                <a:solidFill>
                  <a:srgbClr val="434343"/>
                </a:solidFill>
              </a:rPr>
              <a:t>Securitized bonds are created by moving assets (e.g. residential and commercial mortgages [MBS], automobile loans, student loans, and credit card loans) by the </a:t>
            </a:r>
            <a:r>
              <a:rPr lang="en" sz="1800" b="1" i="1" dirty="0">
                <a:solidFill>
                  <a:srgbClr val="20124D"/>
                </a:solidFill>
              </a:rPr>
              <a:t>originator</a:t>
            </a:r>
            <a:r>
              <a:rPr lang="en" sz="1800" dirty="0">
                <a:solidFill>
                  <a:srgbClr val="434343"/>
                </a:solidFill>
              </a:rPr>
              <a:t> or </a:t>
            </a:r>
            <a:r>
              <a:rPr lang="en" sz="1800" b="1" i="1" dirty="0">
                <a:solidFill>
                  <a:srgbClr val="20124D"/>
                </a:solidFill>
              </a:rPr>
              <a:t>sponsor</a:t>
            </a:r>
            <a:r>
              <a:rPr lang="en" sz="1800" dirty="0">
                <a:solidFill>
                  <a:srgbClr val="434343"/>
                </a:solidFill>
              </a:rPr>
              <a:t> into a special legal entity (</a:t>
            </a:r>
            <a:r>
              <a:rPr lang="en" sz="1800" b="1" dirty="0">
                <a:solidFill>
                  <a:srgbClr val="20124D"/>
                </a:solidFill>
              </a:rPr>
              <a:t>SPE or SPV</a:t>
            </a:r>
            <a:r>
              <a:rPr lang="en" sz="1800" dirty="0">
                <a:solidFill>
                  <a:srgbClr val="434343"/>
                </a:solidFill>
              </a:rPr>
              <a:t>), which then uses those assets to guarantee a bond issue - this process is known as a </a:t>
            </a:r>
            <a:r>
              <a:rPr lang="en" sz="1800" b="1" i="1" dirty="0">
                <a:solidFill>
                  <a:srgbClr val="20124D"/>
                </a:solidFill>
              </a:rPr>
              <a:t>securitization</a:t>
            </a:r>
            <a:r>
              <a:rPr lang="en" sz="1800" dirty="0">
                <a:solidFill>
                  <a:srgbClr val="434343"/>
                </a:solidFill>
              </a:rPr>
              <a:t>.</a:t>
            </a:r>
            <a:endParaRPr sz="1800" dirty="0">
              <a:solidFill>
                <a:srgbClr val="434343"/>
              </a:solidFill>
            </a:endParaRPr>
          </a:p>
          <a:p>
            <a:pPr marL="457200" lvl="0" indent="-342900" algn="l" rtl="0">
              <a:spcBef>
                <a:spcPts val="1000"/>
              </a:spcBef>
              <a:spcAft>
                <a:spcPts val="0"/>
              </a:spcAft>
              <a:buClr>
                <a:srgbClr val="434343"/>
              </a:buClr>
              <a:buSzPts val="1800"/>
              <a:buChar char="●"/>
            </a:pPr>
            <a:r>
              <a:rPr lang="en" sz="1800" dirty="0">
                <a:solidFill>
                  <a:srgbClr val="434343"/>
                </a:solidFill>
              </a:rPr>
              <a:t>For securitised bonds, repayment depends on the cash flow generated by the underlying pool of financial assets.</a:t>
            </a:r>
            <a:endParaRPr sz="1800" dirty="0">
              <a:solidFill>
                <a:srgbClr val="434343"/>
              </a:solidFill>
            </a:endParaRPr>
          </a:p>
          <a:p>
            <a:pPr marL="457200" lvl="0" indent="-342900" algn="l" rtl="0">
              <a:spcBef>
                <a:spcPts val="1000"/>
              </a:spcBef>
              <a:spcAft>
                <a:spcPts val="0"/>
              </a:spcAft>
              <a:buClr>
                <a:srgbClr val="434343"/>
              </a:buClr>
              <a:buSzPts val="1800"/>
              <a:buChar char="●"/>
            </a:pPr>
            <a:r>
              <a:rPr lang="en" sz="1800" dirty="0">
                <a:solidFill>
                  <a:srgbClr val="434343"/>
                </a:solidFill>
              </a:rPr>
              <a:t>Securitised bonds are generally amortized loans - i.e., the principal amount is gradually repaid during the term of the loan instead of in one lump sum payment at maturity. </a:t>
            </a:r>
            <a:endParaRPr sz="1800" dirty="0">
              <a:solidFill>
                <a:srgbClr val="434343"/>
              </a:solidFill>
            </a:endParaRPr>
          </a:p>
          <a:p>
            <a:pPr marL="457200" lvl="0" indent="-342900" algn="l" rtl="0">
              <a:spcBef>
                <a:spcPts val="1000"/>
              </a:spcBef>
              <a:spcAft>
                <a:spcPts val="1000"/>
              </a:spcAft>
              <a:buClr>
                <a:srgbClr val="434343"/>
              </a:buClr>
              <a:buSzPts val="1800"/>
              <a:buChar char="●"/>
            </a:pPr>
            <a:r>
              <a:rPr lang="en" sz="1800" dirty="0">
                <a:solidFill>
                  <a:srgbClr val="434343"/>
                </a:solidFill>
              </a:rPr>
              <a:t>We will focus on traditional bonds in this module. </a:t>
            </a:r>
            <a:endParaRPr sz="1800" dirty="0">
              <a:solidFill>
                <a:srgbClr val="434343"/>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8">
                                            <p:txEl>
                                              <p:pRg st="0" end="0"/>
                                            </p:txEl>
                                          </p:spTgt>
                                        </p:tgtEl>
                                        <p:attrNameLst>
                                          <p:attrName>style.visibility</p:attrName>
                                        </p:attrNameLst>
                                      </p:cBhvr>
                                      <p:to>
                                        <p:strVal val="visible"/>
                                      </p:to>
                                    </p:set>
                                    <p:animEffect transition="in" filter="wipe(down)">
                                      <p:cBhvr>
                                        <p:cTn id="7" dur="500"/>
                                        <p:tgtEl>
                                          <p:spTgt spid="11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18">
                                            <p:txEl>
                                              <p:pRg st="1" end="1"/>
                                            </p:txEl>
                                          </p:spTgt>
                                        </p:tgtEl>
                                        <p:attrNameLst>
                                          <p:attrName>style.visibility</p:attrName>
                                        </p:attrNameLst>
                                      </p:cBhvr>
                                      <p:to>
                                        <p:strVal val="visible"/>
                                      </p:to>
                                    </p:set>
                                    <p:animEffect transition="in" filter="wipe(down)">
                                      <p:cBhvr>
                                        <p:cTn id="12" dur="500"/>
                                        <p:tgtEl>
                                          <p:spTgt spid="11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18">
                                            <p:txEl>
                                              <p:pRg st="2" end="2"/>
                                            </p:txEl>
                                          </p:spTgt>
                                        </p:tgtEl>
                                        <p:attrNameLst>
                                          <p:attrName>style.visibility</p:attrName>
                                        </p:attrNameLst>
                                      </p:cBhvr>
                                      <p:to>
                                        <p:strVal val="visible"/>
                                      </p:to>
                                    </p:set>
                                    <p:animEffect transition="in" filter="wipe(down)">
                                      <p:cBhvr>
                                        <p:cTn id="17" dur="500"/>
                                        <p:tgtEl>
                                          <p:spTgt spid="11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18">
                                            <p:txEl>
                                              <p:pRg st="3" end="3"/>
                                            </p:txEl>
                                          </p:spTgt>
                                        </p:tgtEl>
                                        <p:attrNameLst>
                                          <p:attrName>style.visibility</p:attrName>
                                        </p:attrNameLst>
                                      </p:cBhvr>
                                      <p:to>
                                        <p:strVal val="visible"/>
                                      </p:to>
                                    </p:set>
                                    <p:animEffect transition="in" filter="wipe(down)">
                                      <p:cBhvr>
                                        <p:cTn id="22" dur="500"/>
                                        <p:tgtEl>
                                          <p:spTgt spid="11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18">
                                            <p:txEl>
                                              <p:pRg st="4" end="4"/>
                                            </p:txEl>
                                          </p:spTgt>
                                        </p:tgtEl>
                                        <p:attrNameLst>
                                          <p:attrName>style.visibility</p:attrName>
                                        </p:attrNameLst>
                                      </p:cBhvr>
                                      <p:to>
                                        <p:strVal val="visible"/>
                                      </p:to>
                                    </p:set>
                                    <p:animEffect transition="in" filter="wipe(down)">
                                      <p:cBhvr>
                                        <p:cTn id="27" dur="500"/>
                                        <p:tgtEl>
                                          <p:spTgt spid="11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2"/>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Types of Bonds</a:t>
            </a:r>
            <a:endParaRPr sz="3000" b="1"/>
          </a:p>
        </p:txBody>
      </p:sp>
      <p:sp>
        <p:nvSpPr>
          <p:cNvPr id="124" name="Google Shape;124;p22"/>
          <p:cNvSpPr txBox="1"/>
          <p:nvPr/>
        </p:nvSpPr>
        <p:spPr>
          <a:xfrm>
            <a:off x="302700" y="940625"/>
            <a:ext cx="8519700" cy="3976800"/>
          </a:xfrm>
          <a:prstGeom prst="rect">
            <a:avLst/>
          </a:prstGeom>
          <a:noFill/>
          <a:ln>
            <a:noFill/>
          </a:ln>
        </p:spPr>
        <p:txBody>
          <a:bodyPr spcFirstLastPara="1" wrap="square" lIns="91425" tIns="91425" rIns="91425" bIns="91425" anchor="t" anchorCtr="0">
            <a:noAutofit/>
          </a:bodyPr>
          <a:lstStyle/>
          <a:p>
            <a:pPr marL="457200" lvl="0" indent="-330200" algn="l" rtl="0">
              <a:spcBef>
                <a:spcPts val="0"/>
              </a:spcBef>
              <a:spcAft>
                <a:spcPts val="0"/>
              </a:spcAft>
              <a:buClr>
                <a:srgbClr val="434343"/>
              </a:buClr>
              <a:buSzPts val="1600"/>
              <a:buFont typeface="Roboto"/>
              <a:buChar char="●"/>
            </a:pPr>
            <a:r>
              <a:rPr lang="en" sz="1600" dirty="0">
                <a:solidFill>
                  <a:srgbClr val="434343"/>
                </a:solidFill>
                <a:latin typeface="Roboto"/>
                <a:ea typeface="Roboto"/>
                <a:cs typeface="Roboto"/>
                <a:sym typeface="Roboto"/>
              </a:rPr>
              <a:t>Non-securitized (traditional) bonds can be classified as </a:t>
            </a:r>
            <a:r>
              <a:rPr lang="en" sz="1600" b="1" dirty="0">
                <a:solidFill>
                  <a:srgbClr val="20124D"/>
                </a:solidFill>
                <a:latin typeface="Roboto"/>
                <a:ea typeface="Roboto"/>
                <a:cs typeface="Roboto"/>
                <a:sym typeface="Roboto"/>
              </a:rPr>
              <a:t>secured </a:t>
            </a:r>
            <a:r>
              <a:rPr lang="en" sz="1600" dirty="0">
                <a:solidFill>
                  <a:srgbClr val="434343"/>
                </a:solidFill>
                <a:latin typeface="Roboto"/>
                <a:ea typeface="Roboto"/>
                <a:cs typeface="Roboto"/>
                <a:sym typeface="Roboto"/>
              </a:rPr>
              <a:t>or </a:t>
            </a:r>
            <a:r>
              <a:rPr lang="en" sz="1600" b="1" dirty="0">
                <a:solidFill>
                  <a:srgbClr val="20124D"/>
                </a:solidFill>
                <a:latin typeface="Roboto"/>
                <a:ea typeface="Roboto"/>
                <a:cs typeface="Roboto"/>
                <a:sym typeface="Roboto"/>
              </a:rPr>
              <a:t>unsecured</a:t>
            </a:r>
            <a:r>
              <a:rPr lang="en" sz="1600" dirty="0">
                <a:solidFill>
                  <a:srgbClr val="434343"/>
                </a:solidFill>
                <a:latin typeface="Roboto"/>
                <a:ea typeface="Roboto"/>
                <a:cs typeface="Roboto"/>
                <a:sym typeface="Roboto"/>
              </a:rPr>
              <a:t> bonds.</a:t>
            </a:r>
            <a:endParaRPr sz="1600" dirty="0">
              <a:solidFill>
                <a:srgbClr val="434343"/>
              </a:solidFill>
              <a:latin typeface="Roboto"/>
              <a:ea typeface="Roboto"/>
              <a:cs typeface="Roboto"/>
              <a:sym typeface="Roboto"/>
            </a:endParaRPr>
          </a:p>
          <a:p>
            <a:pPr marL="457200" lvl="0" indent="-330200" algn="l" rtl="0">
              <a:spcBef>
                <a:spcPts val="1000"/>
              </a:spcBef>
              <a:spcAft>
                <a:spcPts val="0"/>
              </a:spcAft>
              <a:buClr>
                <a:srgbClr val="434343"/>
              </a:buClr>
              <a:buSzPts val="1600"/>
              <a:buFont typeface="Roboto"/>
              <a:buChar char="●"/>
            </a:pPr>
            <a:r>
              <a:rPr lang="en" sz="1600" dirty="0">
                <a:solidFill>
                  <a:srgbClr val="434343"/>
                </a:solidFill>
                <a:latin typeface="Roboto"/>
                <a:ea typeface="Roboto"/>
                <a:cs typeface="Roboto"/>
                <a:sym typeface="Roboto"/>
              </a:rPr>
              <a:t>Secured bonds are backed by assets or financial guarantees to ensure debt repayment in case of default.</a:t>
            </a:r>
            <a:endParaRPr sz="1600"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i="1" dirty="0">
                <a:solidFill>
                  <a:srgbClr val="434343"/>
                </a:solidFill>
                <a:latin typeface="Roboto"/>
                <a:ea typeface="Roboto"/>
                <a:cs typeface="Roboto"/>
                <a:sym typeface="Roboto"/>
              </a:rPr>
              <a:t>Unsecured bonds are not protected by a pledge of any specific assets (i.e., they only have a general claim on the issuer’s assets and cash flow).</a:t>
            </a:r>
            <a:endParaRPr i="1"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i="1" dirty="0">
                <a:solidFill>
                  <a:srgbClr val="434343"/>
                </a:solidFill>
                <a:latin typeface="Roboto"/>
                <a:ea typeface="Roboto"/>
                <a:cs typeface="Roboto"/>
                <a:sym typeface="Roboto"/>
              </a:rPr>
              <a:t>In the event of default, unsecured bonds are repaid after secured bonds have been paid off, which makes unsecured bonds more risky, entailing a higher yield.</a:t>
            </a:r>
            <a:endParaRPr i="1" dirty="0">
              <a:solidFill>
                <a:srgbClr val="434343"/>
              </a:solidFill>
              <a:latin typeface="Roboto"/>
              <a:ea typeface="Roboto"/>
              <a:cs typeface="Roboto"/>
              <a:sym typeface="Roboto"/>
            </a:endParaRPr>
          </a:p>
          <a:p>
            <a:pPr marL="457200" lvl="0" indent="-330200" algn="l" rtl="0">
              <a:spcBef>
                <a:spcPts val="1000"/>
              </a:spcBef>
              <a:spcAft>
                <a:spcPts val="0"/>
              </a:spcAft>
              <a:buClr>
                <a:srgbClr val="434343"/>
              </a:buClr>
              <a:buSzPts val="1600"/>
              <a:buFont typeface="Roboto"/>
              <a:buChar char="●"/>
            </a:pPr>
            <a:r>
              <a:rPr lang="en" sz="1600" dirty="0">
                <a:solidFill>
                  <a:srgbClr val="434343"/>
                </a:solidFill>
                <a:latin typeface="Roboto"/>
                <a:ea typeface="Roboto"/>
                <a:cs typeface="Roboto"/>
                <a:sym typeface="Roboto"/>
              </a:rPr>
              <a:t>Within the general class of secured bonds, different issues have different seniority ranking, which dictates the order of payment to secured bondholders in case of bankruptcy. </a:t>
            </a:r>
            <a:endParaRPr sz="1600" dirty="0">
              <a:solidFill>
                <a:srgbClr val="434343"/>
              </a:solidFill>
              <a:latin typeface="Roboto"/>
              <a:ea typeface="Roboto"/>
              <a:cs typeface="Roboto"/>
              <a:sym typeface="Roboto"/>
            </a:endParaRPr>
          </a:p>
          <a:p>
            <a:pPr marL="914400" lvl="1" indent="-330200" algn="l" rtl="0">
              <a:spcBef>
                <a:spcPts val="1000"/>
              </a:spcBef>
              <a:spcAft>
                <a:spcPts val="0"/>
              </a:spcAft>
              <a:buClr>
                <a:srgbClr val="434343"/>
              </a:buClr>
              <a:buSzPts val="1600"/>
              <a:buFont typeface="Roboto"/>
              <a:buChar char="○"/>
            </a:pPr>
            <a:r>
              <a:rPr lang="en" sz="1600" b="1" i="1" dirty="0">
                <a:solidFill>
                  <a:srgbClr val="20124D"/>
                </a:solidFill>
                <a:latin typeface="Roboto"/>
                <a:ea typeface="Roboto"/>
                <a:cs typeface="Roboto"/>
                <a:sym typeface="Roboto"/>
              </a:rPr>
              <a:t>Senior secured bond</a:t>
            </a:r>
            <a:r>
              <a:rPr lang="en" sz="1600" dirty="0">
                <a:solidFill>
                  <a:srgbClr val="434343"/>
                </a:solidFill>
                <a:latin typeface="Roboto"/>
                <a:ea typeface="Roboto"/>
                <a:cs typeface="Roboto"/>
                <a:sym typeface="Roboto"/>
              </a:rPr>
              <a:t> is paid off before </a:t>
            </a:r>
            <a:r>
              <a:rPr lang="en" sz="1600" b="1" i="1" dirty="0">
                <a:solidFill>
                  <a:srgbClr val="20124D"/>
                </a:solidFill>
                <a:latin typeface="Roboto"/>
                <a:ea typeface="Roboto"/>
                <a:cs typeface="Roboto"/>
                <a:sym typeface="Roboto"/>
              </a:rPr>
              <a:t>subordinated or junior secured bond</a:t>
            </a:r>
            <a:endParaRPr sz="1600" b="1" i="1" dirty="0">
              <a:solidFill>
                <a:srgbClr val="20124D"/>
              </a:solidFill>
              <a:latin typeface="Roboto"/>
              <a:ea typeface="Roboto"/>
              <a:cs typeface="Roboto"/>
              <a:sym typeface="Roboto"/>
            </a:endParaRPr>
          </a:p>
          <a:p>
            <a:pPr marL="457200" lvl="0" indent="-330200" algn="l" rtl="0">
              <a:spcBef>
                <a:spcPts val="1000"/>
              </a:spcBef>
              <a:spcAft>
                <a:spcPts val="1000"/>
              </a:spcAft>
              <a:buClr>
                <a:srgbClr val="434343"/>
              </a:buClr>
              <a:buSzPts val="1600"/>
              <a:buFont typeface="Roboto"/>
              <a:buChar char="●"/>
            </a:pPr>
            <a:r>
              <a:rPr lang="en" sz="1600" dirty="0">
                <a:solidFill>
                  <a:srgbClr val="434343"/>
                </a:solidFill>
                <a:latin typeface="Roboto"/>
                <a:ea typeface="Roboto"/>
                <a:cs typeface="Roboto"/>
                <a:sym typeface="Roboto"/>
              </a:rPr>
              <a:t>Debentures are a type of bond that may be secured (e.g., in the U.S.) or may not be secured (e.g., in the U.K.). </a:t>
            </a:r>
            <a:endParaRPr sz="1600"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4">
                                            <p:txEl>
                                              <p:pRg st="0" end="0"/>
                                            </p:txEl>
                                          </p:spTgt>
                                        </p:tgtEl>
                                        <p:attrNameLst>
                                          <p:attrName>style.visibility</p:attrName>
                                        </p:attrNameLst>
                                      </p:cBhvr>
                                      <p:to>
                                        <p:strVal val="visible"/>
                                      </p:to>
                                    </p:set>
                                    <p:animEffect transition="in" filter="wipe(down)">
                                      <p:cBhvr>
                                        <p:cTn id="7" dur="500"/>
                                        <p:tgtEl>
                                          <p:spTgt spid="1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24">
                                            <p:txEl>
                                              <p:pRg st="1" end="1"/>
                                            </p:txEl>
                                          </p:spTgt>
                                        </p:tgtEl>
                                        <p:attrNameLst>
                                          <p:attrName>style.visibility</p:attrName>
                                        </p:attrNameLst>
                                      </p:cBhvr>
                                      <p:to>
                                        <p:strVal val="visible"/>
                                      </p:to>
                                    </p:set>
                                    <p:animEffect transition="in" filter="wipe(down)">
                                      <p:cBhvr>
                                        <p:cTn id="12" dur="500"/>
                                        <p:tgtEl>
                                          <p:spTgt spid="124">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124">
                                            <p:txEl>
                                              <p:pRg st="2" end="2"/>
                                            </p:txEl>
                                          </p:spTgt>
                                        </p:tgtEl>
                                        <p:attrNameLst>
                                          <p:attrName>style.visibility</p:attrName>
                                        </p:attrNameLst>
                                      </p:cBhvr>
                                      <p:to>
                                        <p:strVal val="visible"/>
                                      </p:to>
                                    </p:set>
                                    <p:animEffect transition="in" filter="wipe(down)">
                                      <p:cBhvr>
                                        <p:cTn id="15" dur="500"/>
                                        <p:tgtEl>
                                          <p:spTgt spid="124">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124">
                                            <p:txEl>
                                              <p:pRg st="3" end="3"/>
                                            </p:txEl>
                                          </p:spTgt>
                                        </p:tgtEl>
                                        <p:attrNameLst>
                                          <p:attrName>style.visibility</p:attrName>
                                        </p:attrNameLst>
                                      </p:cBhvr>
                                      <p:to>
                                        <p:strVal val="visible"/>
                                      </p:to>
                                    </p:set>
                                    <p:animEffect transition="in" filter="wipe(down)">
                                      <p:cBhvr>
                                        <p:cTn id="18" dur="500"/>
                                        <p:tgtEl>
                                          <p:spTgt spid="12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124">
                                            <p:txEl>
                                              <p:pRg st="4" end="4"/>
                                            </p:txEl>
                                          </p:spTgt>
                                        </p:tgtEl>
                                        <p:attrNameLst>
                                          <p:attrName>style.visibility</p:attrName>
                                        </p:attrNameLst>
                                      </p:cBhvr>
                                      <p:to>
                                        <p:strVal val="visible"/>
                                      </p:to>
                                    </p:set>
                                    <p:animEffect transition="in" filter="wipe(down)">
                                      <p:cBhvr>
                                        <p:cTn id="23" dur="500"/>
                                        <p:tgtEl>
                                          <p:spTgt spid="124">
                                            <p:txEl>
                                              <p:pRg st="4" end="4"/>
                                            </p:txEl>
                                          </p:spTgt>
                                        </p:tgtEl>
                                      </p:cBhvr>
                                    </p:animEffect>
                                  </p:childTnLst>
                                </p:cTn>
                              </p:par>
                              <p:par>
                                <p:cTn id="24" presetID="22" presetClass="entr" presetSubtype="4" fill="hold" grpId="0" nodeType="withEffect">
                                  <p:stCondLst>
                                    <p:cond delay="0"/>
                                  </p:stCondLst>
                                  <p:childTnLst>
                                    <p:set>
                                      <p:cBhvr>
                                        <p:cTn id="25" dur="1" fill="hold">
                                          <p:stCondLst>
                                            <p:cond delay="0"/>
                                          </p:stCondLst>
                                        </p:cTn>
                                        <p:tgtEl>
                                          <p:spTgt spid="124">
                                            <p:txEl>
                                              <p:pRg st="5" end="5"/>
                                            </p:txEl>
                                          </p:spTgt>
                                        </p:tgtEl>
                                        <p:attrNameLst>
                                          <p:attrName>style.visibility</p:attrName>
                                        </p:attrNameLst>
                                      </p:cBhvr>
                                      <p:to>
                                        <p:strVal val="visible"/>
                                      </p:to>
                                    </p:set>
                                    <p:animEffect transition="in" filter="wipe(down)">
                                      <p:cBhvr>
                                        <p:cTn id="26" dur="500"/>
                                        <p:tgtEl>
                                          <p:spTgt spid="12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124">
                                            <p:txEl>
                                              <p:pRg st="6" end="6"/>
                                            </p:txEl>
                                          </p:spTgt>
                                        </p:tgtEl>
                                        <p:attrNameLst>
                                          <p:attrName>style.visibility</p:attrName>
                                        </p:attrNameLst>
                                      </p:cBhvr>
                                      <p:to>
                                        <p:strVal val="visible"/>
                                      </p:to>
                                    </p:set>
                                    <p:animEffect transition="in" filter="wipe(down)">
                                      <p:cBhvr>
                                        <p:cTn id="31" dur="500"/>
                                        <p:tgtEl>
                                          <p:spTgt spid="12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3"/>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Types of collateral backing </a:t>
            </a:r>
            <a:endParaRPr sz="3000" b="1"/>
          </a:p>
        </p:txBody>
      </p:sp>
      <p:sp>
        <p:nvSpPr>
          <p:cNvPr id="130" name="Google Shape;130;p23"/>
          <p:cNvSpPr txBox="1"/>
          <p:nvPr/>
        </p:nvSpPr>
        <p:spPr>
          <a:xfrm>
            <a:off x="427650" y="928700"/>
            <a:ext cx="8167800" cy="3798000"/>
          </a:xfrm>
          <a:prstGeom prst="rect">
            <a:avLst/>
          </a:prstGeom>
          <a:noFill/>
          <a:ln>
            <a:noFill/>
          </a:ln>
        </p:spPr>
        <p:txBody>
          <a:bodyPr spcFirstLastPara="1" wrap="square" lIns="91425" tIns="91425" rIns="91425" bIns="91425" anchor="t" anchorCtr="0">
            <a:noAutofit/>
          </a:bodyPr>
          <a:lstStyle/>
          <a:p>
            <a:pPr marL="457200" lvl="0" indent="-330200" algn="l" rtl="0">
              <a:spcBef>
                <a:spcPts val="0"/>
              </a:spcBef>
              <a:spcAft>
                <a:spcPts val="0"/>
              </a:spcAft>
              <a:buClr>
                <a:srgbClr val="434343"/>
              </a:buClr>
              <a:buSzPts val="1600"/>
              <a:buFont typeface="Roboto"/>
              <a:buChar char="●"/>
            </a:pPr>
            <a:r>
              <a:rPr lang="en" sz="1600" dirty="0">
                <a:solidFill>
                  <a:srgbClr val="434343"/>
                </a:solidFill>
                <a:latin typeface="Roboto"/>
                <a:ea typeface="Roboto"/>
                <a:cs typeface="Roboto"/>
                <a:sym typeface="Roboto"/>
              </a:rPr>
              <a:t>Bonds can also be classified based on the type of collateral - </a:t>
            </a:r>
            <a:endParaRPr sz="1600" dirty="0">
              <a:solidFill>
                <a:srgbClr val="434343"/>
              </a:solidFill>
              <a:latin typeface="Roboto"/>
              <a:ea typeface="Roboto"/>
              <a:cs typeface="Roboto"/>
              <a:sym typeface="Roboto"/>
            </a:endParaRPr>
          </a:p>
          <a:p>
            <a:pPr marL="457200" lvl="0" indent="-330200" algn="l" rtl="0">
              <a:spcBef>
                <a:spcPts val="1000"/>
              </a:spcBef>
              <a:spcAft>
                <a:spcPts val="0"/>
              </a:spcAft>
              <a:buClr>
                <a:srgbClr val="434343"/>
              </a:buClr>
              <a:buSzPts val="1600"/>
              <a:buFont typeface="Roboto"/>
              <a:buChar char="●"/>
            </a:pPr>
            <a:r>
              <a:rPr lang="en" sz="1600" b="1" dirty="0">
                <a:solidFill>
                  <a:srgbClr val="434343"/>
                </a:solidFill>
                <a:latin typeface="Roboto"/>
                <a:ea typeface="Roboto"/>
                <a:cs typeface="Roboto"/>
                <a:sym typeface="Roboto"/>
              </a:rPr>
              <a:t>Collateral trust bonds</a:t>
            </a:r>
            <a:r>
              <a:rPr lang="en" sz="1600" dirty="0">
                <a:solidFill>
                  <a:srgbClr val="434343"/>
                </a:solidFill>
                <a:latin typeface="Roboto"/>
                <a:ea typeface="Roboto"/>
                <a:cs typeface="Roboto"/>
                <a:sym typeface="Roboto"/>
              </a:rPr>
              <a:t> - are secured by securities such as common stock, other bonds, or other financial assets.</a:t>
            </a:r>
            <a:endParaRPr sz="1600" dirty="0">
              <a:solidFill>
                <a:srgbClr val="434343"/>
              </a:solidFill>
              <a:latin typeface="Roboto"/>
              <a:ea typeface="Roboto"/>
              <a:cs typeface="Roboto"/>
              <a:sym typeface="Roboto"/>
            </a:endParaRPr>
          </a:p>
          <a:p>
            <a:pPr marL="457200" lvl="0" indent="-330200" algn="l" rtl="0">
              <a:spcBef>
                <a:spcPts val="1000"/>
              </a:spcBef>
              <a:spcAft>
                <a:spcPts val="0"/>
              </a:spcAft>
              <a:buClr>
                <a:srgbClr val="434343"/>
              </a:buClr>
              <a:buSzPts val="1600"/>
              <a:buFont typeface="Roboto"/>
              <a:buChar char="●"/>
            </a:pPr>
            <a:r>
              <a:rPr lang="en" sz="1600" b="1" dirty="0">
                <a:solidFill>
                  <a:srgbClr val="434343"/>
                </a:solidFill>
                <a:latin typeface="Roboto"/>
                <a:ea typeface="Roboto"/>
                <a:cs typeface="Roboto"/>
                <a:sym typeface="Roboto"/>
              </a:rPr>
              <a:t>Equipment trust certificates</a:t>
            </a:r>
            <a:r>
              <a:rPr lang="en" sz="1600" dirty="0">
                <a:solidFill>
                  <a:srgbClr val="434343"/>
                </a:solidFill>
                <a:latin typeface="Roboto"/>
                <a:ea typeface="Roboto"/>
                <a:cs typeface="Roboto"/>
                <a:sym typeface="Roboto"/>
              </a:rPr>
              <a:t> - are secured by specific types of equipment or physical assets (e.g. aircraft, railroad cars, or oil rigs).</a:t>
            </a:r>
            <a:endParaRPr sz="1600" dirty="0">
              <a:solidFill>
                <a:srgbClr val="434343"/>
              </a:solidFill>
              <a:latin typeface="Roboto"/>
              <a:ea typeface="Roboto"/>
              <a:cs typeface="Roboto"/>
              <a:sym typeface="Roboto"/>
            </a:endParaRPr>
          </a:p>
          <a:p>
            <a:pPr marL="457200" lvl="0" indent="-330200" algn="l" rtl="0">
              <a:spcBef>
                <a:spcPts val="1000"/>
              </a:spcBef>
              <a:spcAft>
                <a:spcPts val="0"/>
              </a:spcAft>
              <a:buClr>
                <a:srgbClr val="434343"/>
              </a:buClr>
              <a:buSzPts val="1600"/>
              <a:buFont typeface="Roboto"/>
              <a:buChar char="●"/>
            </a:pPr>
            <a:r>
              <a:rPr lang="en" sz="1600" b="1" dirty="0">
                <a:solidFill>
                  <a:srgbClr val="434343"/>
                </a:solidFill>
                <a:latin typeface="Roboto"/>
                <a:ea typeface="Roboto"/>
                <a:cs typeface="Roboto"/>
                <a:sym typeface="Roboto"/>
              </a:rPr>
              <a:t>Mortgage-backed securities (MBS)</a:t>
            </a:r>
            <a:r>
              <a:rPr lang="en" sz="1600" dirty="0">
                <a:solidFill>
                  <a:srgbClr val="434343"/>
                </a:solidFill>
                <a:latin typeface="Roboto"/>
                <a:ea typeface="Roboto"/>
                <a:cs typeface="Roboto"/>
                <a:sym typeface="Roboto"/>
              </a:rPr>
              <a:t> - are backed by a pool of mortgage loans. Cash flows generated by the pool are used to make payments on MBS.</a:t>
            </a:r>
            <a:endParaRPr sz="1600" dirty="0">
              <a:solidFill>
                <a:srgbClr val="434343"/>
              </a:solidFill>
              <a:latin typeface="Roboto"/>
              <a:ea typeface="Roboto"/>
              <a:cs typeface="Roboto"/>
              <a:sym typeface="Roboto"/>
            </a:endParaRPr>
          </a:p>
          <a:p>
            <a:pPr marL="457200" lvl="0" indent="-330200" algn="l" rtl="0">
              <a:spcBef>
                <a:spcPts val="1000"/>
              </a:spcBef>
              <a:spcAft>
                <a:spcPts val="0"/>
              </a:spcAft>
              <a:buClr>
                <a:srgbClr val="434343"/>
              </a:buClr>
              <a:buSzPts val="1600"/>
              <a:buFont typeface="Roboto"/>
              <a:buChar char="●"/>
            </a:pPr>
            <a:r>
              <a:rPr lang="en" sz="1600" b="1" dirty="0">
                <a:solidFill>
                  <a:srgbClr val="434343"/>
                </a:solidFill>
                <a:latin typeface="Roboto"/>
                <a:ea typeface="Roboto"/>
                <a:cs typeface="Roboto"/>
                <a:sym typeface="Roboto"/>
              </a:rPr>
              <a:t>Covered bonds</a:t>
            </a:r>
            <a:r>
              <a:rPr lang="en" sz="1600" dirty="0">
                <a:solidFill>
                  <a:srgbClr val="434343"/>
                </a:solidFill>
                <a:latin typeface="Roboto"/>
                <a:ea typeface="Roboto"/>
                <a:cs typeface="Roboto"/>
                <a:sym typeface="Roboto"/>
              </a:rPr>
              <a:t> - are backed by a segregated pool of assets (known as the cover pool).</a:t>
            </a:r>
            <a:endParaRPr sz="1600" dirty="0">
              <a:solidFill>
                <a:srgbClr val="434343"/>
              </a:solidFill>
              <a:latin typeface="Roboto"/>
              <a:ea typeface="Roboto"/>
              <a:cs typeface="Roboto"/>
              <a:sym typeface="Roboto"/>
            </a:endParaRPr>
          </a:p>
          <a:p>
            <a:pPr marL="914400" lvl="1" indent="-317500" algn="l" rtl="0">
              <a:spcBef>
                <a:spcPts val="1000"/>
              </a:spcBef>
              <a:spcAft>
                <a:spcPts val="1000"/>
              </a:spcAft>
              <a:buClr>
                <a:srgbClr val="434343"/>
              </a:buClr>
              <a:buSzPts val="1400"/>
              <a:buFont typeface="Roboto"/>
              <a:buChar char="○"/>
            </a:pPr>
            <a:r>
              <a:rPr lang="en" dirty="0">
                <a:solidFill>
                  <a:srgbClr val="434343"/>
                </a:solidFill>
                <a:latin typeface="Roboto"/>
                <a:ea typeface="Roboto"/>
                <a:cs typeface="Roboto"/>
                <a:sym typeface="Roboto"/>
              </a:rPr>
              <a:t>One of the things that differentiates covered bonds from securitised bonds is that the assets backing these bonds are still on the sponsor’s balance sheet (i.e., they are not transferred to an SPE).</a:t>
            </a:r>
            <a:endParaRPr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30">
                                            <p:txEl>
                                              <p:pRg st="0" end="0"/>
                                            </p:txEl>
                                          </p:spTgt>
                                        </p:tgtEl>
                                        <p:attrNameLst>
                                          <p:attrName>style.visibility</p:attrName>
                                        </p:attrNameLst>
                                      </p:cBhvr>
                                      <p:to>
                                        <p:strVal val="visible"/>
                                      </p:to>
                                    </p:set>
                                    <p:animEffect transition="in" filter="wipe(down)">
                                      <p:cBhvr>
                                        <p:cTn id="7" dur="500"/>
                                        <p:tgtEl>
                                          <p:spTgt spid="1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30">
                                            <p:txEl>
                                              <p:pRg st="1" end="1"/>
                                            </p:txEl>
                                          </p:spTgt>
                                        </p:tgtEl>
                                        <p:attrNameLst>
                                          <p:attrName>style.visibility</p:attrName>
                                        </p:attrNameLst>
                                      </p:cBhvr>
                                      <p:to>
                                        <p:strVal val="visible"/>
                                      </p:to>
                                    </p:set>
                                    <p:animEffect transition="in" filter="wipe(down)">
                                      <p:cBhvr>
                                        <p:cTn id="12" dur="500"/>
                                        <p:tgtEl>
                                          <p:spTgt spid="13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30">
                                            <p:txEl>
                                              <p:pRg st="2" end="2"/>
                                            </p:txEl>
                                          </p:spTgt>
                                        </p:tgtEl>
                                        <p:attrNameLst>
                                          <p:attrName>style.visibility</p:attrName>
                                        </p:attrNameLst>
                                      </p:cBhvr>
                                      <p:to>
                                        <p:strVal val="visible"/>
                                      </p:to>
                                    </p:set>
                                    <p:animEffect transition="in" filter="wipe(down)">
                                      <p:cBhvr>
                                        <p:cTn id="17" dur="500"/>
                                        <p:tgtEl>
                                          <p:spTgt spid="13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30">
                                            <p:txEl>
                                              <p:pRg st="3" end="3"/>
                                            </p:txEl>
                                          </p:spTgt>
                                        </p:tgtEl>
                                        <p:attrNameLst>
                                          <p:attrName>style.visibility</p:attrName>
                                        </p:attrNameLst>
                                      </p:cBhvr>
                                      <p:to>
                                        <p:strVal val="visible"/>
                                      </p:to>
                                    </p:set>
                                    <p:animEffect transition="in" filter="wipe(down)">
                                      <p:cBhvr>
                                        <p:cTn id="22" dur="500"/>
                                        <p:tgtEl>
                                          <p:spTgt spid="13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30">
                                            <p:txEl>
                                              <p:pRg st="4" end="4"/>
                                            </p:txEl>
                                          </p:spTgt>
                                        </p:tgtEl>
                                        <p:attrNameLst>
                                          <p:attrName>style.visibility</p:attrName>
                                        </p:attrNameLst>
                                      </p:cBhvr>
                                      <p:to>
                                        <p:strVal val="visible"/>
                                      </p:to>
                                    </p:set>
                                    <p:animEffect transition="in" filter="wipe(down)">
                                      <p:cBhvr>
                                        <p:cTn id="27" dur="500"/>
                                        <p:tgtEl>
                                          <p:spTgt spid="130">
                                            <p:txEl>
                                              <p:pRg st="4" end="4"/>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130">
                                            <p:txEl>
                                              <p:pRg st="5" end="5"/>
                                            </p:txEl>
                                          </p:spTgt>
                                        </p:tgtEl>
                                        <p:attrNameLst>
                                          <p:attrName>style.visibility</p:attrName>
                                        </p:attrNameLst>
                                      </p:cBhvr>
                                      <p:to>
                                        <p:strVal val="visible"/>
                                      </p:to>
                                    </p:set>
                                    <p:animEffect transition="in" filter="wipe(down)">
                                      <p:cBhvr>
                                        <p:cTn id="30" dur="500"/>
                                        <p:tgtEl>
                                          <p:spTgt spid="13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4"/>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Principal repayment structures </a:t>
            </a:r>
            <a:endParaRPr sz="3000" b="1"/>
          </a:p>
        </p:txBody>
      </p:sp>
      <p:sp>
        <p:nvSpPr>
          <p:cNvPr id="136" name="Google Shape;136;p24"/>
          <p:cNvSpPr txBox="1"/>
          <p:nvPr/>
        </p:nvSpPr>
        <p:spPr>
          <a:xfrm>
            <a:off x="150300" y="738200"/>
            <a:ext cx="8722500" cy="4083900"/>
          </a:xfrm>
          <a:prstGeom prst="rect">
            <a:avLst/>
          </a:prstGeom>
          <a:noFill/>
          <a:ln>
            <a:noFill/>
          </a:ln>
        </p:spPr>
        <p:txBody>
          <a:bodyPr spcFirstLastPara="1" wrap="square" lIns="91425" tIns="91425" rIns="91425" bIns="91425" anchor="t" anchorCtr="0">
            <a:noAutofit/>
          </a:bodyPr>
          <a:lstStyle/>
          <a:p>
            <a:pPr marL="457200" lvl="0" indent="-330200" algn="l" rtl="0">
              <a:spcBef>
                <a:spcPts val="0"/>
              </a:spcBef>
              <a:spcAft>
                <a:spcPts val="0"/>
              </a:spcAft>
              <a:buClr>
                <a:srgbClr val="434343"/>
              </a:buClr>
              <a:buSzPts val="1600"/>
              <a:buFont typeface="Roboto"/>
              <a:buChar char="●"/>
            </a:pPr>
            <a:r>
              <a:rPr lang="en" sz="1600" dirty="0">
                <a:solidFill>
                  <a:srgbClr val="434343"/>
                </a:solidFill>
                <a:latin typeface="Roboto"/>
                <a:ea typeface="Roboto"/>
                <a:cs typeface="Roboto"/>
                <a:sym typeface="Roboto"/>
              </a:rPr>
              <a:t>A </a:t>
            </a:r>
            <a:r>
              <a:rPr lang="en" sz="1600" b="1" dirty="0">
                <a:solidFill>
                  <a:srgbClr val="434343"/>
                </a:solidFill>
                <a:latin typeface="Roboto"/>
                <a:ea typeface="Roboto"/>
                <a:cs typeface="Roboto"/>
                <a:sym typeface="Roboto"/>
              </a:rPr>
              <a:t>bullet bond</a:t>
            </a:r>
            <a:r>
              <a:rPr lang="en" sz="1600" dirty="0">
                <a:solidFill>
                  <a:srgbClr val="434343"/>
                </a:solidFill>
                <a:latin typeface="Roboto"/>
                <a:ea typeface="Roboto"/>
                <a:cs typeface="Roboto"/>
                <a:sym typeface="Roboto"/>
              </a:rPr>
              <a:t> is one that only makes periodic interest payments, with the entire principal amount paid back at maturity.</a:t>
            </a:r>
            <a:endParaRPr sz="1600" dirty="0">
              <a:solidFill>
                <a:srgbClr val="434343"/>
              </a:solidFill>
              <a:latin typeface="Roboto"/>
              <a:ea typeface="Roboto"/>
              <a:cs typeface="Roboto"/>
              <a:sym typeface="Roboto"/>
            </a:endParaRPr>
          </a:p>
          <a:p>
            <a:pPr marL="457200" lvl="0" indent="-330200" algn="l" rtl="0">
              <a:spcBef>
                <a:spcPts val="1000"/>
              </a:spcBef>
              <a:spcAft>
                <a:spcPts val="0"/>
              </a:spcAft>
              <a:buClr>
                <a:srgbClr val="434343"/>
              </a:buClr>
              <a:buSzPts val="1600"/>
              <a:buFont typeface="Roboto"/>
              <a:buChar char="●"/>
            </a:pPr>
            <a:r>
              <a:rPr lang="en" sz="1600" dirty="0">
                <a:solidFill>
                  <a:srgbClr val="434343"/>
                </a:solidFill>
                <a:latin typeface="Roboto"/>
                <a:ea typeface="Roboto"/>
                <a:cs typeface="Roboto"/>
                <a:sym typeface="Roboto"/>
              </a:rPr>
              <a:t>An </a:t>
            </a:r>
            <a:r>
              <a:rPr lang="en" sz="1600" b="1" dirty="0">
                <a:solidFill>
                  <a:srgbClr val="434343"/>
                </a:solidFill>
                <a:latin typeface="Roboto"/>
                <a:ea typeface="Roboto"/>
                <a:cs typeface="Roboto"/>
                <a:sym typeface="Roboto"/>
              </a:rPr>
              <a:t>amortizing bond</a:t>
            </a:r>
            <a:r>
              <a:rPr lang="en" sz="1600" dirty="0">
                <a:solidFill>
                  <a:srgbClr val="434343"/>
                </a:solidFill>
                <a:latin typeface="Roboto"/>
                <a:ea typeface="Roboto"/>
                <a:cs typeface="Roboto"/>
                <a:sym typeface="Roboto"/>
              </a:rPr>
              <a:t> is one that makes periodic interest and principal payments over the term of the bond.</a:t>
            </a:r>
            <a:endParaRPr sz="1600" dirty="0">
              <a:solidFill>
                <a:srgbClr val="434343"/>
              </a:solidFill>
              <a:latin typeface="Roboto"/>
              <a:ea typeface="Roboto"/>
              <a:cs typeface="Roboto"/>
              <a:sym typeface="Roboto"/>
            </a:endParaRPr>
          </a:p>
          <a:p>
            <a:pPr marL="457200" lvl="0" indent="-330200" algn="l" rtl="0">
              <a:spcBef>
                <a:spcPts val="1000"/>
              </a:spcBef>
              <a:spcAft>
                <a:spcPts val="0"/>
              </a:spcAft>
              <a:buClr>
                <a:srgbClr val="434343"/>
              </a:buClr>
              <a:buSzPts val="1600"/>
              <a:buFont typeface="Roboto"/>
              <a:buChar char="●"/>
            </a:pPr>
            <a:r>
              <a:rPr lang="en" sz="1600" dirty="0">
                <a:solidFill>
                  <a:srgbClr val="434343"/>
                </a:solidFill>
                <a:latin typeface="Roboto"/>
                <a:ea typeface="Roboto"/>
                <a:cs typeface="Roboto"/>
                <a:sym typeface="Roboto"/>
              </a:rPr>
              <a:t>A bond may be fully or partially amortized until maturity:</a:t>
            </a:r>
            <a:endParaRPr sz="1600"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A fully amortized bond is one whose outstanding principal amount at maturity is reduced to zero through a fixed periodic payment schedule.</a:t>
            </a:r>
            <a:endParaRPr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A partially amortized bond also makes fixed periodic principal repayments, but the principal is not fully repaid by the maturity dates. Therefore, a balloon payment is required at maturity to repay the outstanding principal amount. </a:t>
            </a:r>
            <a:endParaRPr dirty="0">
              <a:solidFill>
                <a:srgbClr val="434343"/>
              </a:solidFill>
              <a:latin typeface="Roboto"/>
              <a:ea typeface="Roboto"/>
              <a:cs typeface="Roboto"/>
              <a:sym typeface="Roboto"/>
            </a:endParaRPr>
          </a:p>
          <a:p>
            <a:pPr marL="457200" lvl="0" indent="-330200" algn="l" rtl="0">
              <a:spcBef>
                <a:spcPts val="1000"/>
              </a:spcBef>
              <a:spcAft>
                <a:spcPts val="0"/>
              </a:spcAft>
              <a:buClr>
                <a:srgbClr val="434343"/>
              </a:buClr>
              <a:buSzPts val="1600"/>
              <a:buFont typeface="Roboto"/>
              <a:buChar char="●"/>
            </a:pPr>
            <a:r>
              <a:rPr lang="en" sz="1600" b="1" dirty="0">
                <a:solidFill>
                  <a:srgbClr val="434343"/>
                </a:solidFill>
                <a:latin typeface="Roboto"/>
                <a:ea typeface="Roboto"/>
                <a:cs typeface="Roboto"/>
                <a:sym typeface="Roboto"/>
              </a:rPr>
              <a:t>Sinking fund arrangement </a:t>
            </a:r>
            <a:r>
              <a:rPr lang="en" sz="1600" dirty="0">
                <a:solidFill>
                  <a:srgbClr val="434343"/>
                </a:solidFill>
                <a:latin typeface="Roboto"/>
                <a:ea typeface="Roboto"/>
                <a:cs typeface="Roboto"/>
                <a:sym typeface="Roboto"/>
              </a:rPr>
              <a:t>requires the issuer to repay a specified portion of the principal amount every year throughout the bond’ life or after a specified date.</a:t>
            </a:r>
            <a:endParaRPr sz="1600" dirty="0">
              <a:solidFill>
                <a:srgbClr val="434343"/>
              </a:solidFill>
              <a:latin typeface="Roboto"/>
              <a:ea typeface="Roboto"/>
              <a:cs typeface="Roboto"/>
              <a:sym typeface="Roboto"/>
            </a:endParaRPr>
          </a:p>
          <a:p>
            <a:pPr marL="914400" lvl="1" indent="-317500" algn="l" rtl="0">
              <a:spcBef>
                <a:spcPts val="1000"/>
              </a:spcBef>
              <a:spcAft>
                <a:spcPts val="1000"/>
              </a:spcAft>
              <a:buClr>
                <a:srgbClr val="434343"/>
              </a:buClr>
              <a:buSzPts val="1400"/>
              <a:buFont typeface="Roboto"/>
              <a:buChar char="○"/>
            </a:pPr>
            <a:r>
              <a:rPr lang="en" dirty="0">
                <a:solidFill>
                  <a:srgbClr val="434343"/>
                </a:solidFill>
                <a:latin typeface="Roboto"/>
                <a:ea typeface="Roboto"/>
                <a:cs typeface="Roboto"/>
                <a:sym typeface="Roboto"/>
              </a:rPr>
              <a:t>E.g., a $10 million issue with a term of 10 years could require the issuer to redeem bonds worth $2 million par each year starting Year 6 of the issue. </a:t>
            </a:r>
            <a:endParaRPr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36">
                                            <p:txEl>
                                              <p:pRg st="0" end="0"/>
                                            </p:txEl>
                                          </p:spTgt>
                                        </p:tgtEl>
                                        <p:attrNameLst>
                                          <p:attrName>style.visibility</p:attrName>
                                        </p:attrNameLst>
                                      </p:cBhvr>
                                      <p:to>
                                        <p:strVal val="visible"/>
                                      </p:to>
                                    </p:set>
                                    <p:animEffect transition="in" filter="wipe(down)">
                                      <p:cBhvr>
                                        <p:cTn id="7" dur="500"/>
                                        <p:tgtEl>
                                          <p:spTgt spid="13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36">
                                            <p:txEl>
                                              <p:pRg st="1" end="1"/>
                                            </p:txEl>
                                          </p:spTgt>
                                        </p:tgtEl>
                                        <p:attrNameLst>
                                          <p:attrName>style.visibility</p:attrName>
                                        </p:attrNameLst>
                                      </p:cBhvr>
                                      <p:to>
                                        <p:strVal val="visible"/>
                                      </p:to>
                                    </p:set>
                                    <p:animEffect transition="in" filter="wipe(down)">
                                      <p:cBhvr>
                                        <p:cTn id="12" dur="500"/>
                                        <p:tgtEl>
                                          <p:spTgt spid="13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36">
                                            <p:txEl>
                                              <p:pRg st="2" end="2"/>
                                            </p:txEl>
                                          </p:spTgt>
                                        </p:tgtEl>
                                        <p:attrNameLst>
                                          <p:attrName>style.visibility</p:attrName>
                                        </p:attrNameLst>
                                      </p:cBhvr>
                                      <p:to>
                                        <p:strVal val="visible"/>
                                      </p:to>
                                    </p:set>
                                    <p:animEffect transition="in" filter="wipe(down)">
                                      <p:cBhvr>
                                        <p:cTn id="17" dur="500"/>
                                        <p:tgtEl>
                                          <p:spTgt spid="136">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136">
                                            <p:txEl>
                                              <p:pRg st="3" end="3"/>
                                            </p:txEl>
                                          </p:spTgt>
                                        </p:tgtEl>
                                        <p:attrNameLst>
                                          <p:attrName>style.visibility</p:attrName>
                                        </p:attrNameLst>
                                      </p:cBhvr>
                                      <p:to>
                                        <p:strVal val="visible"/>
                                      </p:to>
                                    </p:set>
                                    <p:animEffect transition="in" filter="wipe(down)">
                                      <p:cBhvr>
                                        <p:cTn id="20" dur="500"/>
                                        <p:tgtEl>
                                          <p:spTgt spid="136">
                                            <p:txEl>
                                              <p:pRg st="3" end="3"/>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136">
                                            <p:txEl>
                                              <p:pRg st="4" end="4"/>
                                            </p:txEl>
                                          </p:spTgt>
                                        </p:tgtEl>
                                        <p:attrNameLst>
                                          <p:attrName>style.visibility</p:attrName>
                                        </p:attrNameLst>
                                      </p:cBhvr>
                                      <p:to>
                                        <p:strVal val="visible"/>
                                      </p:to>
                                    </p:set>
                                    <p:animEffect transition="in" filter="wipe(down)">
                                      <p:cBhvr>
                                        <p:cTn id="23" dur="500"/>
                                        <p:tgtEl>
                                          <p:spTgt spid="136">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136">
                                            <p:txEl>
                                              <p:pRg st="5" end="5"/>
                                            </p:txEl>
                                          </p:spTgt>
                                        </p:tgtEl>
                                        <p:attrNameLst>
                                          <p:attrName>style.visibility</p:attrName>
                                        </p:attrNameLst>
                                      </p:cBhvr>
                                      <p:to>
                                        <p:strVal val="visible"/>
                                      </p:to>
                                    </p:set>
                                    <p:animEffect transition="in" filter="wipe(down)">
                                      <p:cBhvr>
                                        <p:cTn id="28" dur="500"/>
                                        <p:tgtEl>
                                          <p:spTgt spid="136">
                                            <p:txEl>
                                              <p:pRg st="5" end="5"/>
                                            </p:txEl>
                                          </p:spTgt>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136">
                                            <p:txEl>
                                              <p:pRg st="6" end="6"/>
                                            </p:txEl>
                                          </p:spTgt>
                                        </p:tgtEl>
                                        <p:attrNameLst>
                                          <p:attrName>style.visibility</p:attrName>
                                        </p:attrNameLst>
                                      </p:cBhvr>
                                      <p:to>
                                        <p:strVal val="visible"/>
                                      </p:to>
                                    </p:set>
                                    <p:animEffect transition="in" filter="wipe(down)">
                                      <p:cBhvr>
                                        <p:cTn id="31" dur="500"/>
                                        <p:tgtEl>
                                          <p:spTgt spid="13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5"/>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Types of coupon</a:t>
            </a:r>
            <a:endParaRPr sz="3000" b="1"/>
          </a:p>
        </p:txBody>
      </p:sp>
      <p:sp>
        <p:nvSpPr>
          <p:cNvPr id="142" name="Google Shape;142;p25"/>
          <p:cNvSpPr txBox="1"/>
          <p:nvPr/>
        </p:nvSpPr>
        <p:spPr>
          <a:xfrm>
            <a:off x="547700" y="1000125"/>
            <a:ext cx="7727100" cy="3488400"/>
          </a:xfrm>
          <a:prstGeom prst="rect">
            <a:avLst/>
          </a:prstGeom>
          <a:noFill/>
          <a:ln>
            <a:noFill/>
          </a:ln>
        </p:spPr>
        <p:txBody>
          <a:bodyPr spcFirstLastPara="1" wrap="square" lIns="91425" tIns="91425" rIns="91425" bIns="91425" anchor="t" anchorCtr="0">
            <a:noAutofit/>
          </a:bodyPr>
          <a:lstStyle/>
          <a:p>
            <a:pPr marL="457200" lvl="0" indent="-342900" algn="l" rtl="0">
              <a:spcBef>
                <a:spcPts val="0"/>
              </a:spcBef>
              <a:spcAft>
                <a:spcPts val="0"/>
              </a:spcAft>
              <a:buSzPts val="1800"/>
              <a:buFont typeface="Roboto"/>
              <a:buChar char="●"/>
            </a:pPr>
            <a:r>
              <a:rPr lang="en" sz="1800" dirty="0">
                <a:latin typeface="Roboto"/>
                <a:ea typeface="Roboto"/>
                <a:cs typeface="Roboto"/>
                <a:sym typeface="Roboto"/>
              </a:rPr>
              <a:t>Bond markets may also be classified based on the type of coupon.</a:t>
            </a:r>
            <a:endParaRPr sz="1800" dirty="0">
              <a:latin typeface="Roboto"/>
              <a:ea typeface="Roboto"/>
              <a:cs typeface="Roboto"/>
              <a:sym typeface="Roboto"/>
            </a:endParaRPr>
          </a:p>
          <a:p>
            <a:pPr marL="457200" lvl="0" indent="-342900" algn="l" rtl="0">
              <a:spcBef>
                <a:spcPts val="1000"/>
              </a:spcBef>
              <a:spcAft>
                <a:spcPts val="0"/>
              </a:spcAft>
              <a:buSzPts val="1800"/>
              <a:buFont typeface="Roboto"/>
              <a:buChar char="●"/>
            </a:pPr>
            <a:r>
              <a:rPr lang="en" sz="1800" dirty="0">
                <a:latin typeface="Roboto"/>
                <a:ea typeface="Roboto"/>
                <a:cs typeface="Roboto"/>
                <a:sym typeface="Roboto"/>
              </a:rPr>
              <a:t>The coupon rate for a bond may -</a:t>
            </a:r>
            <a:endParaRPr sz="1800" dirty="0">
              <a:latin typeface="Roboto"/>
              <a:ea typeface="Roboto"/>
              <a:cs typeface="Roboto"/>
              <a:sym typeface="Roboto"/>
            </a:endParaRPr>
          </a:p>
          <a:p>
            <a:pPr marL="457200" lvl="0" indent="-342900" algn="l" rtl="0">
              <a:spcBef>
                <a:spcPts val="1000"/>
              </a:spcBef>
              <a:spcAft>
                <a:spcPts val="0"/>
              </a:spcAft>
              <a:buSzPts val="1800"/>
              <a:buFont typeface="Roboto"/>
              <a:buChar char="●"/>
            </a:pPr>
            <a:r>
              <a:rPr lang="en" sz="1800" dirty="0">
                <a:latin typeface="Roboto"/>
                <a:ea typeface="Roboto"/>
                <a:cs typeface="Roboto"/>
                <a:sym typeface="Roboto"/>
              </a:rPr>
              <a:t>Be </a:t>
            </a:r>
            <a:r>
              <a:rPr lang="en" sz="1800" b="1" dirty="0">
                <a:latin typeface="Roboto"/>
                <a:ea typeface="Roboto"/>
                <a:cs typeface="Roboto"/>
                <a:sym typeface="Roboto"/>
              </a:rPr>
              <a:t>fixed</a:t>
            </a:r>
            <a:r>
              <a:rPr lang="en" sz="1800" dirty="0">
                <a:latin typeface="Roboto"/>
                <a:ea typeface="Roboto"/>
                <a:cs typeface="Roboto"/>
                <a:sym typeface="Roboto"/>
              </a:rPr>
              <a:t> throughout its term (e.g., plain vanilla bond) or</a:t>
            </a:r>
            <a:endParaRPr sz="1800" dirty="0">
              <a:latin typeface="Roboto"/>
              <a:ea typeface="Roboto"/>
              <a:cs typeface="Roboto"/>
              <a:sym typeface="Roboto"/>
            </a:endParaRPr>
          </a:p>
          <a:p>
            <a:pPr marL="457200" lvl="0" indent="-342900" algn="l" rtl="0">
              <a:spcBef>
                <a:spcPts val="1000"/>
              </a:spcBef>
              <a:spcAft>
                <a:spcPts val="0"/>
              </a:spcAft>
              <a:buSzPts val="1800"/>
              <a:buFont typeface="Roboto"/>
              <a:buChar char="●"/>
            </a:pPr>
            <a:r>
              <a:rPr lang="en" sz="1800" dirty="0">
                <a:latin typeface="Roboto"/>
                <a:ea typeface="Roboto"/>
                <a:cs typeface="Roboto"/>
                <a:sym typeface="Roboto"/>
              </a:rPr>
              <a:t>May </a:t>
            </a:r>
            <a:r>
              <a:rPr lang="en" sz="1800" b="1" dirty="0">
                <a:latin typeface="Roboto"/>
                <a:ea typeface="Roboto"/>
                <a:cs typeface="Roboto"/>
                <a:sym typeface="Roboto"/>
              </a:rPr>
              <a:t>change periodically</a:t>
            </a:r>
            <a:r>
              <a:rPr lang="en" sz="1800" dirty="0">
                <a:latin typeface="Roboto"/>
                <a:ea typeface="Roboto"/>
                <a:cs typeface="Roboto"/>
                <a:sym typeface="Roboto"/>
              </a:rPr>
              <a:t> based on some reference rate (e.g., floating-rate notes).</a:t>
            </a:r>
            <a:endParaRPr sz="1800" dirty="0">
              <a:latin typeface="Roboto"/>
              <a:ea typeface="Roboto"/>
              <a:cs typeface="Roboto"/>
              <a:sym typeface="Roboto"/>
            </a:endParaRPr>
          </a:p>
          <a:p>
            <a:pPr marL="0" lvl="0" indent="0" algn="l" rtl="0">
              <a:spcBef>
                <a:spcPts val="1000"/>
              </a:spcBef>
              <a:spcAft>
                <a:spcPts val="1000"/>
              </a:spcAft>
              <a:buNone/>
            </a:pPr>
            <a:endParaRPr sz="1800" dirty="0">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42">
                                            <p:txEl>
                                              <p:pRg st="0" end="0"/>
                                            </p:txEl>
                                          </p:spTgt>
                                        </p:tgtEl>
                                        <p:attrNameLst>
                                          <p:attrName>style.visibility</p:attrName>
                                        </p:attrNameLst>
                                      </p:cBhvr>
                                      <p:to>
                                        <p:strVal val="visible"/>
                                      </p:to>
                                    </p:set>
                                    <p:animEffect transition="in" filter="wipe(down)">
                                      <p:cBhvr>
                                        <p:cTn id="7" dur="500"/>
                                        <p:tgtEl>
                                          <p:spTgt spid="1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42">
                                            <p:txEl>
                                              <p:pRg st="1" end="1"/>
                                            </p:txEl>
                                          </p:spTgt>
                                        </p:tgtEl>
                                        <p:attrNameLst>
                                          <p:attrName>style.visibility</p:attrName>
                                        </p:attrNameLst>
                                      </p:cBhvr>
                                      <p:to>
                                        <p:strVal val="visible"/>
                                      </p:to>
                                    </p:set>
                                    <p:animEffect transition="in" filter="wipe(down)">
                                      <p:cBhvr>
                                        <p:cTn id="12" dur="500"/>
                                        <p:tgtEl>
                                          <p:spTgt spid="14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42">
                                            <p:txEl>
                                              <p:pRg st="2" end="2"/>
                                            </p:txEl>
                                          </p:spTgt>
                                        </p:tgtEl>
                                        <p:attrNameLst>
                                          <p:attrName>style.visibility</p:attrName>
                                        </p:attrNameLst>
                                      </p:cBhvr>
                                      <p:to>
                                        <p:strVal val="visible"/>
                                      </p:to>
                                    </p:set>
                                    <p:animEffect transition="in" filter="wipe(down)">
                                      <p:cBhvr>
                                        <p:cTn id="17" dur="500"/>
                                        <p:tgtEl>
                                          <p:spTgt spid="14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42">
                                            <p:txEl>
                                              <p:pRg st="3" end="3"/>
                                            </p:txEl>
                                          </p:spTgt>
                                        </p:tgtEl>
                                        <p:attrNameLst>
                                          <p:attrName>style.visibility</p:attrName>
                                        </p:attrNameLst>
                                      </p:cBhvr>
                                      <p:to>
                                        <p:strVal val="visible"/>
                                      </p:to>
                                    </p:set>
                                    <p:animEffect transition="in" filter="wipe(down)">
                                      <p:cBhvr>
                                        <p:cTn id="22" dur="500"/>
                                        <p:tgtEl>
                                          <p:spTgt spid="14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6"/>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Coupon payment structure</a:t>
            </a:r>
            <a:endParaRPr sz="3000" b="1"/>
          </a:p>
        </p:txBody>
      </p:sp>
      <p:sp>
        <p:nvSpPr>
          <p:cNvPr id="148" name="Google Shape;148;p26"/>
          <p:cNvSpPr txBox="1"/>
          <p:nvPr/>
        </p:nvSpPr>
        <p:spPr>
          <a:xfrm>
            <a:off x="452450" y="1023950"/>
            <a:ext cx="8215200" cy="3702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9" name="Google Shape;149;p26"/>
          <p:cNvSpPr txBox="1"/>
          <p:nvPr/>
        </p:nvSpPr>
        <p:spPr>
          <a:xfrm>
            <a:off x="0" y="619050"/>
            <a:ext cx="8826600" cy="4262400"/>
          </a:xfrm>
          <a:prstGeom prst="rect">
            <a:avLst/>
          </a:prstGeom>
          <a:noFill/>
          <a:ln>
            <a:noFill/>
          </a:ln>
        </p:spPr>
        <p:txBody>
          <a:bodyPr spcFirstLastPara="1" wrap="square" lIns="91425" tIns="91425" rIns="91425" bIns="91425" anchor="t" anchorCtr="0">
            <a:noAutofit/>
          </a:bodyPr>
          <a:lstStyle/>
          <a:p>
            <a:pPr marL="457200" lvl="0" indent="-317500" algn="l" rtl="0">
              <a:spcBef>
                <a:spcPts val="0"/>
              </a:spcBef>
              <a:spcAft>
                <a:spcPts val="0"/>
              </a:spcAft>
              <a:buClr>
                <a:srgbClr val="434343"/>
              </a:buClr>
              <a:buSzPts val="1400"/>
              <a:buChar char="●"/>
            </a:pPr>
            <a:r>
              <a:rPr lang="en" b="1" dirty="0">
                <a:solidFill>
                  <a:srgbClr val="434343"/>
                </a:solidFill>
                <a:latin typeface="Roboto"/>
                <a:ea typeface="Roboto"/>
                <a:cs typeface="Roboto"/>
                <a:sym typeface="Roboto"/>
              </a:rPr>
              <a:t>Floating-Rate Notes (FRN)</a:t>
            </a:r>
            <a:r>
              <a:rPr lang="en" dirty="0">
                <a:solidFill>
                  <a:srgbClr val="434343"/>
                </a:solidFill>
                <a:latin typeface="Roboto"/>
                <a:ea typeface="Roboto"/>
                <a:cs typeface="Roboto"/>
                <a:sym typeface="Roboto"/>
              </a:rPr>
              <a:t> - the coupon rate of a FRN has two components: a </a:t>
            </a:r>
            <a:r>
              <a:rPr lang="en" b="1" dirty="0">
                <a:solidFill>
                  <a:srgbClr val="434343"/>
                </a:solidFill>
                <a:latin typeface="Roboto"/>
                <a:ea typeface="Roboto"/>
                <a:cs typeface="Roboto"/>
                <a:sym typeface="Roboto"/>
              </a:rPr>
              <a:t>reference rate </a:t>
            </a:r>
            <a:r>
              <a:rPr lang="en" dirty="0">
                <a:solidFill>
                  <a:srgbClr val="434343"/>
                </a:solidFill>
                <a:latin typeface="Roboto"/>
                <a:ea typeface="Roboto"/>
                <a:cs typeface="Roboto"/>
                <a:sym typeface="Roboto"/>
              </a:rPr>
              <a:t>(such as LIBOR) plus a </a:t>
            </a:r>
            <a:r>
              <a:rPr lang="en" b="1" dirty="0">
                <a:solidFill>
                  <a:srgbClr val="434343"/>
                </a:solidFill>
                <a:latin typeface="Roboto"/>
                <a:ea typeface="Roboto"/>
                <a:cs typeface="Roboto"/>
                <a:sym typeface="Roboto"/>
              </a:rPr>
              <a:t>spread </a:t>
            </a:r>
            <a:r>
              <a:rPr lang="en" dirty="0">
                <a:solidFill>
                  <a:srgbClr val="434343"/>
                </a:solidFill>
                <a:latin typeface="Roboto"/>
                <a:ea typeface="Roboto"/>
                <a:cs typeface="Roboto"/>
                <a:sym typeface="Roboto"/>
              </a:rPr>
              <a:t>(also known as </a:t>
            </a:r>
            <a:r>
              <a:rPr lang="en" b="1" dirty="0">
                <a:solidFill>
                  <a:srgbClr val="434343"/>
                </a:solidFill>
                <a:latin typeface="Roboto"/>
                <a:ea typeface="Roboto"/>
                <a:cs typeface="Roboto"/>
                <a:sym typeface="Roboto"/>
              </a:rPr>
              <a:t>margin</a:t>
            </a:r>
            <a:r>
              <a:rPr lang="en" dirty="0">
                <a:solidFill>
                  <a:srgbClr val="434343"/>
                </a:solidFill>
                <a:latin typeface="Roboto"/>
                <a:ea typeface="Roboto"/>
                <a:cs typeface="Roboto"/>
                <a:sym typeface="Roboto"/>
              </a:rPr>
              <a:t>).</a:t>
            </a:r>
            <a:endParaRPr dirty="0">
              <a:solidFill>
                <a:srgbClr val="434343"/>
              </a:solidFill>
              <a:latin typeface="Roboto"/>
              <a:ea typeface="Roboto"/>
              <a:cs typeface="Roboto"/>
              <a:sym typeface="Roboto"/>
            </a:endParaRPr>
          </a:p>
          <a:p>
            <a:pPr marL="914400" lvl="1" indent="-317500" algn="l" rtl="0">
              <a:spcBef>
                <a:spcPts val="5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The spread is typically fixed and expressed in basis points (a basis point equals 0.01% so there are 100 bps in 1%). </a:t>
            </a:r>
            <a:endParaRPr dirty="0">
              <a:solidFill>
                <a:srgbClr val="434343"/>
              </a:solidFill>
              <a:latin typeface="Roboto"/>
              <a:ea typeface="Roboto"/>
              <a:cs typeface="Roboto"/>
              <a:sym typeface="Roboto"/>
            </a:endParaRPr>
          </a:p>
          <a:p>
            <a:pPr marL="914400" lvl="1" indent="-317500" algn="l" rtl="0">
              <a:spcBef>
                <a:spcPts val="5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The spread on a FRN is determined at issuance and is based on the issuer’s credit rating at issuance - usually, the higher the issuer’s creditworthiness, the lower the spread.</a:t>
            </a:r>
            <a:endParaRPr dirty="0">
              <a:solidFill>
                <a:srgbClr val="434343"/>
              </a:solidFill>
              <a:latin typeface="Roboto"/>
              <a:ea typeface="Roboto"/>
              <a:cs typeface="Roboto"/>
              <a:sym typeface="Roboto"/>
            </a:endParaRPr>
          </a:p>
          <a:p>
            <a:pPr marL="914400" lvl="1" indent="-317500" algn="l" rtl="0">
              <a:spcBef>
                <a:spcPts val="5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The reference rate resets periodically based on market conditions. As the reference rate changes, the effective coupon rate on the FRN also changes.</a:t>
            </a:r>
            <a:endParaRPr dirty="0">
              <a:solidFill>
                <a:srgbClr val="434343"/>
              </a:solidFill>
              <a:latin typeface="Roboto"/>
              <a:ea typeface="Roboto"/>
              <a:cs typeface="Roboto"/>
              <a:sym typeface="Roboto"/>
            </a:endParaRPr>
          </a:p>
          <a:p>
            <a:pPr marL="457200" lvl="0" indent="-317500" algn="l" rtl="0">
              <a:spcBef>
                <a:spcPts val="5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Generally, FRNs make coupon payments quarterly. </a:t>
            </a:r>
            <a:endParaRPr dirty="0">
              <a:solidFill>
                <a:srgbClr val="434343"/>
              </a:solidFill>
              <a:latin typeface="Roboto"/>
              <a:ea typeface="Roboto"/>
              <a:cs typeface="Roboto"/>
              <a:sym typeface="Roboto"/>
            </a:endParaRPr>
          </a:p>
          <a:p>
            <a:pPr marL="457200" lvl="0" indent="-317500" algn="l" rtl="0">
              <a:spcBef>
                <a:spcPts val="5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Also, FRNs have less interest rate risk, because the coupon rate on a FRN is reset periodically and brought in line with current market rates (LIBOR) - if market interest rates rise (fall), the periodic coupon on a FRN increases (decreases).</a:t>
            </a:r>
            <a:endParaRPr dirty="0">
              <a:solidFill>
                <a:srgbClr val="434343"/>
              </a:solidFill>
              <a:latin typeface="Roboto"/>
              <a:ea typeface="Roboto"/>
              <a:cs typeface="Roboto"/>
              <a:sym typeface="Roboto"/>
            </a:endParaRPr>
          </a:p>
          <a:p>
            <a:pPr marL="457200" lvl="0" indent="-317500" algn="l" rtl="0">
              <a:spcBef>
                <a:spcPts val="500"/>
              </a:spcBef>
              <a:spcAft>
                <a:spcPts val="0"/>
              </a:spcAft>
              <a:buClr>
                <a:srgbClr val="434343"/>
              </a:buClr>
              <a:buSzPts val="1400"/>
              <a:buChar char="●"/>
            </a:pPr>
            <a:r>
              <a:rPr lang="en" dirty="0">
                <a:solidFill>
                  <a:srgbClr val="434343"/>
                </a:solidFill>
                <a:latin typeface="Roboto"/>
                <a:ea typeface="Roboto"/>
                <a:cs typeface="Roboto"/>
                <a:sym typeface="Roboto"/>
              </a:rPr>
              <a:t>FRNs may be structured to include a </a:t>
            </a:r>
            <a:r>
              <a:rPr lang="en" b="1" dirty="0">
                <a:solidFill>
                  <a:srgbClr val="434343"/>
                </a:solidFill>
                <a:latin typeface="Roboto"/>
                <a:ea typeface="Roboto"/>
                <a:cs typeface="Roboto"/>
                <a:sym typeface="Roboto"/>
              </a:rPr>
              <a:t>floor</a:t>
            </a:r>
            <a:r>
              <a:rPr lang="en" dirty="0">
                <a:solidFill>
                  <a:srgbClr val="434343"/>
                </a:solidFill>
                <a:latin typeface="Roboto"/>
                <a:ea typeface="Roboto"/>
                <a:cs typeface="Roboto"/>
                <a:sym typeface="Roboto"/>
              </a:rPr>
              <a:t> or a </a:t>
            </a:r>
            <a:r>
              <a:rPr lang="en" b="1" dirty="0">
                <a:solidFill>
                  <a:srgbClr val="434343"/>
                </a:solidFill>
                <a:latin typeface="Roboto"/>
                <a:ea typeface="Roboto"/>
                <a:cs typeface="Roboto"/>
                <a:sym typeface="Roboto"/>
              </a:rPr>
              <a:t>cap </a:t>
            </a:r>
            <a:r>
              <a:rPr lang="en" dirty="0">
                <a:solidFill>
                  <a:srgbClr val="434343"/>
                </a:solidFill>
                <a:latin typeface="Roboto"/>
                <a:ea typeface="Roboto"/>
                <a:cs typeface="Roboto"/>
                <a:sym typeface="Roboto"/>
              </a:rPr>
              <a:t>on the periodic coupon rate -</a:t>
            </a:r>
            <a:endParaRPr dirty="0">
              <a:solidFill>
                <a:srgbClr val="434343"/>
              </a:solidFill>
              <a:latin typeface="Roboto"/>
              <a:ea typeface="Roboto"/>
              <a:cs typeface="Roboto"/>
              <a:sym typeface="Roboto"/>
            </a:endParaRPr>
          </a:p>
          <a:p>
            <a:pPr marL="914400" lvl="1" indent="-317500" algn="l" rtl="0">
              <a:spcBef>
                <a:spcPts val="500"/>
              </a:spcBef>
              <a:spcAft>
                <a:spcPts val="0"/>
              </a:spcAft>
              <a:buClr>
                <a:srgbClr val="434343"/>
              </a:buClr>
              <a:buSzPts val="1400"/>
              <a:buChar char="○"/>
            </a:pPr>
            <a:r>
              <a:rPr lang="en" dirty="0">
                <a:solidFill>
                  <a:srgbClr val="434343"/>
                </a:solidFill>
                <a:latin typeface="Roboto"/>
                <a:ea typeface="Roboto"/>
                <a:cs typeface="Roboto"/>
                <a:sym typeface="Roboto"/>
              </a:rPr>
              <a:t>A </a:t>
            </a:r>
            <a:r>
              <a:rPr lang="en" b="1" dirty="0">
                <a:solidFill>
                  <a:srgbClr val="434343"/>
                </a:solidFill>
                <a:latin typeface="Roboto"/>
                <a:ea typeface="Roboto"/>
                <a:cs typeface="Roboto"/>
                <a:sym typeface="Roboto"/>
              </a:rPr>
              <a:t>floor</a:t>
            </a:r>
            <a:r>
              <a:rPr lang="en" dirty="0">
                <a:solidFill>
                  <a:srgbClr val="434343"/>
                </a:solidFill>
                <a:latin typeface="Roboto"/>
                <a:ea typeface="Roboto"/>
                <a:cs typeface="Roboto"/>
                <a:sym typeface="Roboto"/>
              </a:rPr>
              <a:t> prevents the periodic coupon rate on FRN from falling below a pre-specified minimum rate.</a:t>
            </a:r>
            <a:endParaRPr dirty="0">
              <a:solidFill>
                <a:srgbClr val="434343"/>
              </a:solidFill>
              <a:latin typeface="Roboto"/>
              <a:ea typeface="Roboto"/>
              <a:cs typeface="Roboto"/>
              <a:sym typeface="Roboto"/>
            </a:endParaRPr>
          </a:p>
          <a:p>
            <a:pPr marL="914400" lvl="1" indent="-317500" algn="l" rtl="0">
              <a:spcBef>
                <a:spcPts val="500"/>
              </a:spcBef>
              <a:spcAft>
                <a:spcPts val="0"/>
              </a:spcAft>
              <a:buClr>
                <a:srgbClr val="434343"/>
              </a:buClr>
              <a:buSzPts val="1400"/>
              <a:buChar char="○"/>
            </a:pPr>
            <a:r>
              <a:rPr lang="en" dirty="0">
                <a:solidFill>
                  <a:srgbClr val="434343"/>
                </a:solidFill>
                <a:latin typeface="Roboto"/>
                <a:ea typeface="Roboto"/>
                <a:cs typeface="Roboto"/>
                <a:sym typeface="Roboto"/>
              </a:rPr>
              <a:t>A </a:t>
            </a:r>
            <a:r>
              <a:rPr lang="en" b="1" dirty="0">
                <a:solidFill>
                  <a:srgbClr val="434343"/>
                </a:solidFill>
                <a:latin typeface="Roboto"/>
                <a:ea typeface="Roboto"/>
                <a:cs typeface="Roboto"/>
                <a:sym typeface="Roboto"/>
              </a:rPr>
              <a:t>cap</a:t>
            </a:r>
            <a:r>
              <a:rPr lang="en" dirty="0">
                <a:solidFill>
                  <a:srgbClr val="434343"/>
                </a:solidFill>
                <a:latin typeface="Roboto"/>
                <a:ea typeface="Roboto"/>
                <a:cs typeface="Roboto"/>
                <a:sym typeface="Roboto"/>
              </a:rPr>
              <a:t> prevents the periodic coupon rate on the FRN from rising above a pre-specified maximum rate</a:t>
            </a:r>
            <a:endParaRPr dirty="0">
              <a:solidFill>
                <a:srgbClr val="434343"/>
              </a:solidFill>
              <a:latin typeface="Roboto"/>
              <a:ea typeface="Roboto"/>
              <a:cs typeface="Roboto"/>
              <a:sym typeface="Roboto"/>
            </a:endParaRPr>
          </a:p>
          <a:p>
            <a:pPr marL="914400" lvl="1" indent="-317500" algn="l" rtl="0">
              <a:spcBef>
                <a:spcPts val="500"/>
              </a:spcBef>
              <a:spcAft>
                <a:spcPts val="500"/>
              </a:spcAft>
              <a:buClr>
                <a:srgbClr val="434343"/>
              </a:buClr>
              <a:buSzPts val="1400"/>
              <a:buChar char="○"/>
            </a:pPr>
            <a:r>
              <a:rPr lang="en" dirty="0">
                <a:solidFill>
                  <a:srgbClr val="434343"/>
                </a:solidFill>
                <a:latin typeface="Roboto"/>
                <a:ea typeface="Roboto"/>
                <a:cs typeface="Roboto"/>
                <a:sym typeface="Roboto"/>
              </a:rPr>
              <a:t>FRN may also be structured to have both a cap and a floor, in which, it is known as a </a:t>
            </a:r>
            <a:r>
              <a:rPr lang="en" b="1" dirty="0">
                <a:solidFill>
                  <a:srgbClr val="434343"/>
                </a:solidFill>
                <a:latin typeface="Roboto"/>
                <a:ea typeface="Roboto"/>
                <a:cs typeface="Roboto"/>
                <a:sym typeface="Roboto"/>
              </a:rPr>
              <a:t>collared</a:t>
            </a:r>
            <a:r>
              <a:rPr lang="en" dirty="0">
                <a:solidFill>
                  <a:srgbClr val="434343"/>
                </a:solidFill>
                <a:latin typeface="Roboto"/>
                <a:ea typeface="Roboto"/>
                <a:cs typeface="Roboto"/>
                <a:sym typeface="Roboto"/>
              </a:rPr>
              <a:t> FRN. </a:t>
            </a:r>
            <a:endParaRPr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49">
                                            <p:txEl>
                                              <p:pRg st="0" end="0"/>
                                            </p:txEl>
                                          </p:spTgt>
                                        </p:tgtEl>
                                        <p:attrNameLst>
                                          <p:attrName>style.visibility</p:attrName>
                                        </p:attrNameLst>
                                      </p:cBhvr>
                                      <p:to>
                                        <p:strVal val="visible"/>
                                      </p:to>
                                    </p:set>
                                    <p:animEffect transition="in" filter="wipe(down)">
                                      <p:cBhvr>
                                        <p:cTn id="7" dur="500"/>
                                        <p:tgtEl>
                                          <p:spTgt spid="149">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49">
                                            <p:txEl>
                                              <p:pRg st="1" end="1"/>
                                            </p:txEl>
                                          </p:spTgt>
                                        </p:tgtEl>
                                        <p:attrNameLst>
                                          <p:attrName>style.visibility</p:attrName>
                                        </p:attrNameLst>
                                      </p:cBhvr>
                                      <p:to>
                                        <p:strVal val="visible"/>
                                      </p:to>
                                    </p:set>
                                    <p:animEffect transition="in" filter="wipe(down)">
                                      <p:cBhvr>
                                        <p:cTn id="10" dur="500"/>
                                        <p:tgtEl>
                                          <p:spTgt spid="149">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49">
                                            <p:txEl>
                                              <p:pRg st="2" end="2"/>
                                            </p:txEl>
                                          </p:spTgt>
                                        </p:tgtEl>
                                        <p:attrNameLst>
                                          <p:attrName>style.visibility</p:attrName>
                                        </p:attrNameLst>
                                      </p:cBhvr>
                                      <p:to>
                                        <p:strVal val="visible"/>
                                      </p:to>
                                    </p:set>
                                    <p:animEffect transition="in" filter="wipe(down)">
                                      <p:cBhvr>
                                        <p:cTn id="13" dur="500"/>
                                        <p:tgtEl>
                                          <p:spTgt spid="149">
                                            <p:txEl>
                                              <p:pRg st="2" end="2"/>
                                            </p:txEl>
                                          </p:spTgt>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149">
                                            <p:txEl>
                                              <p:pRg st="3" end="3"/>
                                            </p:txEl>
                                          </p:spTgt>
                                        </p:tgtEl>
                                        <p:attrNameLst>
                                          <p:attrName>style.visibility</p:attrName>
                                        </p:attrNameLst>
                                      </p:cBhvr>
                                      <p:to>
                                        <p:strVal val="visible"/>
                                      </p:to>
                                    </p:set>
                                    <p:animEffect transition="in" filter="wipe(down)">
                                      <p:cBhvr>
                                        <p:cTn id="16" dur="500"/>
                                        <p:tgtEl>
                                          <p:spTgt spid="149">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149">
                                            <p:txEl>
                                              <p:pRg st="4" end="4"/>
                                            </p:txEl>
                                          </p:spTgt>
                                        </p:tgtEl>
                                        <p:attrNameLst>
                                          <p:attrName>style.visibility</p:attrName>
                                        </p:attrNameLst>
                                      </p:cBhvr>
                                      <p:to>
                                        <p:strVal val="visible"/>
                                      </p:to>
                                    </p:set>
                                    <p:animEffect transition="in" filter="wipe(down)">
                                      <p:cBhvr>
                                        <p:cTn id="21" dur="500"/>
                                        <p:tgtEl>
                                          <p:spTgt spid="149">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149">
                                            <p:txEl>
                                              <p:pRg st="5" end="5"/>
                                            </p:txEl>
                                          </p:spTgt>
                                        </p:tgtEl>
                                        <p:attrNameLst>
                                          <p:attrName>style.visibility</p:attrName>
                                        </p:attrNameLst>
                                      </p:cBhvr>
                                      <p:to>
                                        <p:strVal val="visible"/>
                                      </p:to>
                                    </p:set>
                                    <p:animEffect transition="in" filter="wipe(down)">
                                      <p:cBhvr>
                                        <p:cTn id="26" dur="500"/>
                                        <p:tgtEl>
                                          <p:spTgt spid="149">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149">
                                            <p:txEl>
                                              <p:pRg st="6" end="6"/>
                                            </p:txEl>
                                          </p:spTgt>
                                        </p:tgtEl>
                                        <p:attrNameLst>
                                          <p:attrName>style.visibility</p:attrName>
                                        </p:attrNameLst>
                                      </p:cBhvr>
                                      <p:to>
                                        <p:strVal val="visible"/>
                                      </p:to>
                                    </p:set>
                                    <p:animEffect transition="in" filter="wipe(down)">
                                      <p:cBhvr>
                                        <p:cTn id="31" dur="500"/>
                                        <p:tgtEl>
                                          <p:spTgt spid="149">
                                            <p:txEl>
                                              <p:pRg st="6" end="6"/>
                                            </p:txEl>
                                          </p:spTgt>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149">
                                            <p:txEl>
                                              <p:pRg st="7" end="7"/>
                                            </p:txEl>
                                          </p:spTgt>
                                        </p:tgtEl>
                                        <p:attrNameLst>
                                          <p:attrName>style.visibility</p:attrName>
                                        </p:attrNameLst>
                                      </p:cBhvr>
                                      <p:to>
                                        <p:strVal val="visible"/>
                                      </p:to>
                                    </p:set>
                                    <p:animEffect transition="in" filter="wipe(down)">
                                      <p:cBhvr>
                                        <p:cTn id="34" dur="500"/>
                                        <p:tgtEl>
                                          <p:spTgt spid="149">
                                            <p:txEl>
                                              <p:pRg st="7" end="7"/>
                                            </p:txEl>
                                          </p:spTgt>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149">
                                            <p:txEl>
                                              <p:pRg st="8" end="8"/>
                                            </p:txEl>
                                          </p:spTgt>
                                        </p:tgtEl>
                                        <p:attrNameLst>
                                          <p:attrName>style.visibility</p:attrName>
                                        </p:attrNameLst>
                                      </p:cBhvr>
                                      <p:to>
                                        <p:strVal val="visible"/>
                                      </p:to>
                                    </p:set>
                                    <p:animEffect transition="in" filter="wipe(down)">
                                      <p:cBhvr>
                                        <p:cTn id="37" dur="500"/>
                                        <p:tgtEl>
                                          <p:spTgt spid="149">
                                            <p:txEl>
                                              <p:pRg st="8" end="8"/>
                                            </p:txEl>
                                          </p:spTgt>
                                        </p:tgtEl>
                                      </p:cBhvr>
                                    </p:animEffect>
                                  </p:childTnLst>
                                </p:cTn>
                              </p:par>
                              <p:par>
                                <p:cTn id="38" presetID="22" presetClass="entr" presetSubtype="4" fill="hold" grpId="0" nodeType="withEffect">
                                  <p:stCondLst>
                                    <p:cond delay="0"/>
                                  </p:stCondLst>
                                  <p:childTnLst>
                                    <p:set>
                                      <p:cBhvr>
                                        <p:cTn id="39" dur="1" fill="hold">
                                          <p:stCondLst>
                                            <p:cond delay="0"/>
                                          </p:stCondLst>
                                        </p:cTn>
                                        <p:tgtEl>
                                          <p:spTgt spid="149">
                                            <p:txEl>
                                              <p:pRg st="9" end="9"/>
                                            </p:txEl>
                                          </p:spTgt>
                                        </p:tgtEl>
                                        <p:attrNameLst>
                                          <p:attrName>style.visibility</p:attrName>
                                        </p:attrNameLst>
                                      </p:cBhvr>
                                      <p:to>
                                        <p:strVal val="visible"/>
                                      </p:to>
                                    </p:set>
                                    <p:animEffect transition="in" filter="wipe(down)">
                                      <p:cBhvr>
                                        <p:cTn id="40" dur="500"/>
                                        <p:tgtEl>
                                          <p:spTgt spid="14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7"/>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Coupon payment structure </a:t>
            </a:r>
            <a:endParaRPr sz="3000" b="1"/>
          </a:p>
        </p:txBody>
      </p:sp>
      <p:sp>
        <p:nvSpPr>
          <p:cNvPr id="155" name="Google Shape;155;p27"/>
          <p:cNvSpPr txBox="1"/>
          <p:nvPr/>
        </p:nvSpPr>
        <p:spPr>
          <a:xfrm>
            <a:off x="285750" y="940600"/>
            <a:ext cx="8453400" cy="3869400"/>
          </a:xfrm>
          <a:prstGeom prst="rect">
            <a:avLst/>
          </a:prstGeom>
          <a:noFill/>
          <a:ln>
            <a:noFill/>
          </a:ln>
        </p:spPr>
        <p:txBody>
          <a:bodyPr spcFirstLastPara="1" wrap="square" lIns="91425" tIns="91425" rIns="91425" bIns="91425" anchor="t" anchorCtr="0">
            <a:noAutofit/>
          </a:bodyPr>
          <a:lstStyle/>
          <a:p>
            <a:pPr marL="457200" lvl="0" indent="-317500" algn="l" rtl="0">
              <a:spcBef>
                <a:spcPts val="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A </a:t>
            </a:r>
            <a:r>
              <a:rPr lang="en" b="1" dirty="0">
                <a:solidFill>
                  <a:srgbClr val="434343"/>
                </a:solidFill>
                <a:latin typeface="Roboto"/>
                <a:ea typeface="Roboto"/>
                <a:cs typeface="Roboto"/>
                <a:sym typeface="Roboto"/>
              </a:rPr>
              <a:t>step-up coupon bond</a:t>
            </a:r>
            <a:r>
              <a:rPr lang="en" dirty="0">
                <a:solidFill>
                  <a:srgbClr val="434343"/>
                </a:solidFill>
                <a:latin typeface="Roboto"/>
                <a:ea typeface="Roboto"/>
                <a:cs typeface="Roboto"/>
                <a:sym typeface="Roboto"/>
              </a:rPr>
              <a:t> - (which can be fixed or floating) is one where the periodic coupon rate increases by specified margins at specified dates.</a:t>
            </a:r>
            <a:endParaRPr dirty="0">
              <a:solidFill>
                <a:srgbClr val="434343"/>
              </a:solidFill>
              <a:latin typeface="Roboto"/>
              <a:ea typeface="Roboto"/>
              <a:cs typeface="Roboto"/>
              <a:sym typeface="Roboto"/>
            </a:endParaRPr>
          </a:p>
          <a:p>
            <a:pPr marL="457200" lvl="0"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Credit-Linked Coupon Bonds</a:t>
            </a:r>
            <a:r>
              <a:rPr lang="en" dirty="0">
                <a:solidFill>
                  <a:srgbClr val="434343"/>
                </a:solidFill>
                <a:latin typeface="Roboto"/>
                <a:ea typeface="Roboto"/>
                <a:cs typeface="Roboto"/>
                <a:sym typeface="Roboto"/>
              </a:rPr>
              <a:t> - the coupon rate on a credit-linked coupon bonds changes when the bond’s credit rating changes.</a:t>
            </a:r>
            <a:endParaRPr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E.g., a bond’s coupon rate may be structured to increase (decrease) by a specified margin for every credit rating downgrade (upgrade) below (above) the bond’s credit rating at issuance.</a:t>
            </a:r>
            <a:endParaRPr dirty="0">
              <a:solidFill>
                <a:srgbClr val="434343"/>
              </a:solidFill>
              <a:latin typeface="Roboto"/>
              <a:ea typeface="Roboto"/>
              <a:cs typeface="Roboto"/>
              <a:sym typeface="Roboto"/>
            </a:endParaRPr>
          </a:p>
          <a:p>
            <a:pPr marL="457200" lvl="0"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Payment-in-Kind (PIK) coupon bonds</a:t>
            </a:r>
            <a:r>
              <a:rPr lang="en" dirty="0">
                <a:solidFill>
                  <a:srgbClr val="434343"/>
                </a:solidFill>
                <a:latin typeface="Roboto"/>
                <a:ea typeface="Roboto"/>
                <a:cs typeface="Roboto"/>
                <a:sym typeface="Roboto"/>
              </a:rPr>
              <a:t> - allow the issuer to pay interest in the form of additional bonds (or common shares worth the amount of coupon due) instead of cash.</a:t>
            </a:r>
            <a:endParaRPr dirty="0">
              <a:solidFill>
                <a:srgbClr val="434343"/>
              </a:solidFill>
              <a:latin typeface="Roboto"/>
              <a:ea typeface="Roboto"/>
              <a:cs typeface="Roboto"/>
              <a:sym typeface="Roboto"/>
            </a:endParaRPr>
          </a:p>
          <a:p>
            <a:pPr marL="457200" lvl="0"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Deferred coupon bonds (or split coupon bonds) </a:t>
            </a:r>
            <a:r>
              <a:rPr lang="en" dirty="0">
                <a:solidFill>
                  <a:srgbClr val="434343"/>
                </a:solidFill>
                <a:latin typeface="Roboto"/>
                <a:ea typeface="Roboto"/>
                <a:cs typeface="Roboto"/>
                <a:sym typeface="Roboto"/>
              </a:rPr>
              <a:t>- these bonds do not pay any coupon for the first few years after issuance, but then pay a higher coupon than they normally would for the remainder of their terms.</a:t>
            </a:r>
            <a:endParaRPr dirty="0">
              <a:solidFill>
                <a:srgbClr val="434343"/>
              </a:solidFill>
              <a:latin typeface="Roboto"/>
              <a:ea typeface="Roboto"/>
              <a:cs typeface="Roboto"/>
              <a:sym typeface="Roboto"/>
            </a:endParaRPr>
          </a:p>
          <a:p>
            <a:pPr marL="457200" lvl="0" indent="-317500" algn="l" rtl="0">
              <a:spcBef>
                <a:spcPts val="1000"/>
              </a:spcBef>
              <a:spcAft>
                <a:spcPts val="1000"/>
              </a:spcAft>
              <a:buClr>
                <a:srgbClr val="434343"/>
              </a:buClr>
              <a:buSzPts val="1400"/>
              <a:buFont typeface="Roboto"/>
              <a:buChar char="●"/>
            </a:pPr>
            <a:r>
              <a:rPr lang="en" dirty="0">
                <a:solidFill>
                  <a:srgbClr val="434343"/>
                </a:solidFill>
                <a:latin typeface="Roboto"/>
                <a:ea typeface="Roboto"/>
                <a:cs typeface="Roboto"/>
                <a:sym typeface="Roboto"/>
              </a:rPr>
              <a:t>A </a:t>
            </a:r>
            <a:r>
              <a:rPr lang="en" b="1" dirty="0">
                <a:solidFill>
                  <a:srgbClr val="434343"/>
                </a:solidFill>
                <a:latin typeface="Roboto"/>
                <a:ea typeface="Roboto"/>
                <a:cs typeface="Roboto"/>
                <a:sym typeface="Roboto"/>
              </a:rPr>
              <a:t>zero-coupon bond</a:t>
            </a:r>
            <a:r>
              <a:rPr lang="en" dirty="0">
                <a:solidFill>
                  <a:srgbClr val="434343"/>
                </a:solidFill>
                <a:latin typeface="Roboto"/>
                <a:ea typeface="Roboto"/>
                <a:cs typeface="Roboto"/>
                <a:sym typeface="Roboto"/>
              </a:rPr>
              <a:t> can be viewed as an extreme form of a deferred coupon bond - they do not make any interest payments until maturity and are issued at a deep discount to par. Essentially, all the return is provided in the form of capital growth rather than income.</a:t>
            </a:r>
            <a:endParaRPr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55">
                                            <p:txEl>
                                              <p:pRg st="0" end="0"/>
                                            </p:txEl>
                                          </p:spTgt>
                                        </p:tgtEl>
                                        <p:attrNameLst>
                                          <p:attrName>style.visibility</p:attrName>
                                        </p:attrNameLst>
                                      </p:cBhvr>
                                      <p:to>
                                        <p:strVal val="visible"/>
                                      </p:to>
                                    </p:set>
                                    <p:animEffect transition="in" filter="wipe(down)">
                                      <p:cBhvr>
                                        <p:cTn id="7" dur="500"/>
                                        <p:tgtEl>
                                          <p:spTgt spid="1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55">
                                            <p:txEl>
                                              <p:pRg st="1" end="1"/>
                                            </p:txEl>
                                          </p:spTgt>
                                        </p:tgtEl>
                                        <p:attrNameLst>
                                          <p:attrName>style.visibility</p:attrName>
                                        </p:attrNameLst>
                                      </p:cBhvr>
                                      <p:to>
                                        <p:strVal val="visible"/>
                                      </p:to>
                                    </p:set>
                                    <p:animEffect transition="in" filter="wipe(down)">
                                      <p:cBhvr>
                                        <p:cTn id="12" dur="500"/>
                                        <p:tgtEl>
                                          <p:spTgt spid="155">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155">
                                            <p:txEl>
                                              <p:pRg st="2" end="2"/>
                                            </p:txEl>
                                          </p:spTgt>
                                        </p:tgtEl>
                                        <p:attrNameLst>
                                          <p:attrName>style.visibility</p:attrName>
                                        </p:attrNameLst>
                                      </p:cBhvr>
                                      <p:to>
                                        <p:strVal val="visible"/>
                                      </p:to>
                                    </p:set>
                                    <p:animEffect transition="in" filter="wipe(down)">
                                      <p:cBhvr>
                                        <p:cTn id="15" dur="500"/>
                                        <p:tgtEl>
                                          <p:spTgt spid="15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155">
                                            <p:txEl>
                                              <p:pRg st="3" end="3"/>
                                            </p:txEl>
                                          </p:spTgt>
                                        </p:tgtEl>
                                        <p:attrNameLst>
                                          <p:attrName>style.visibility</p:attrName>
                                        </p:attrNameLst>
                                      </p:cBhvr>
                                      <p:to>
                                        <p:strVal val="visible"/>
                                      </p:to>
                                    </p:set>
                                    <p:animEffect transition="in" filter="wipe(down)">
                                      <p:cBhvr>
                                        <p:cTn id="20" dur="500"/>
                                        <p:tgtEl>
                                          <p:spTgt spid="15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155">
                                            <p:txEl>
                                              <p:pRg st="4" end="4"/>
                                            </p:txEl>
                                          </p:spTgt>
                                        </p:tgtEl>
                                        <p:attrNameLst>
                                          <p:attrName>style.visibility</p:attrName>
                                        </p:attrNameLst>
                                      </p:cBhvr>
                                      <p:to>
                                        <p:strVal val="visible"/>
                                      </p:to>
                                    </p:set>
                                    <p:animEffect transition="in" filter="wipe(down)">
                                      <p:cBhvr>
                                        <p:cTn id="25" dur="500"/>
                                        <p:tgtEl>
                                          <p:spTgt spid="155">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155">
                                            <p:txEl>
                                              <p:pRg st="5" end="5"/>
                                            </p:txEl>
                                          </p:spTgt>
                                        </p:tgtEl>
                                        <p:attrNameLst>
                                          <p:attrName>style.visibility</p:attrName>
                                        </p:attrNameLst>
                                      </p:cBhvr>
                                      <p:to>
                                        <p:strVal val="visible"/>
                                      </p:to>
                                    </p:set>
                                    <p:animEffect transition="in" filter="wipe(down)">
                                      <p:cBhvr>
                                        <p:cTn id="30" dur="500"/>
                                        <p:tgtEl>
                                          <p:spTgt spid="1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8"/>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Coupon payment structure</a:t>
            </a:r>
            <a:endParaRPr sz="3000" b="1"/>
          </a:p>
        </p:txBody>
      </p:sp>
      <p:sp>
        <p:nvSpPr>
          <p:cNvPr id="161" name="Google Shape;161;p28"/>
          <p:cNvSpPr txBox="1"/>
          <p:nvPr/>
        </p:nvSpPr>
        <p:spPr>
          <a:xfrm>
            <a:off x="250025" y="1012050"/>
            <a:ext cx="8608200" cy="3726600"/>
          </a:xfrm>
          <a:prstGeom prst="rect">
            <a:avLst/>
          </a:prstGeom>
          <a:noFill/>
          <a:ln>
            <a:noFill/>
          </a:ln>
        </p:spPr>
        <p:txBody>
          <a:bodyPr spcFirstLastPara="1" wrap="square" lIns="91425" tIns="91425" rIns="91425" bIns="91425" anchor="t" anchorCtr="0">
            <a:noAutofit/>
          </a:bodyPr>
          <a:lstStyle/>
          <a:p>
            <a:pPr marL="457200" lvl="0" indent="-342900" algn="l" rtl="0">
              <a:spcBef>
                <a:spcPts val="0"/>
              </a:spcBef>
              <a:spcAft>
                <a:spcPts val="0"/>
              </a:spcAft>
              <a:buClr>
                <a:srgbClr val="434343"/>
              </a:buClr>
              <a:buSzPts val="1800"/>
              <a:buFont typeface="Roboto"/>
              <a:buChar char="●"/>
            </a:pPr>
            <a:r>
              <a:rPr lang="en" sz="1800" b="1" dirty="0">
                <a:solidFill>
                  <a:srgbClr val="434343"/>
                </a:solidFill>
                <a:latin typeface="Roboto"/>
                <a:ea typeface="Roboto"/>
                <a:cs typeface="Roboto"/>
                <a:sym typeface="Roboto"/>
              </a:rPr>
              <a:t>Index-linked bonds</a:t>
            </a:r>
            <a:r>
              <a:rPr lang="en" sz="1800" dirty="0">
                <a:solidFill>
                  <a:srgbClr val="434343"/>
                </a:solidFill>
                <a:latin typeface="Roboto"/>
                <a:ea typeface="Roboto"/>
                <a:cs typeface="Roboto"/>
                <a:sym typeface="Roboto"/>
              </a:rPr>
              <a:t> - are bonds whose coupon payments and/or principal repayments are linked to a specified index (such as inflation, commodity or equity index).</a:t>
            </a:r>
            <a:endParaRPr sz="1800" dirty="0">
              <a:solidFill>
                <a:srgbClr val="434343"/>
              </a:solidFill>
              <a:latin typeface="Roboto"/>
              <a:ea typeface="Roboto"/>
              <a:cs typeface="Roboto"/>
              <a:sym typeface="Roboto"/>
            </a:endParaRPr>
          </a:p>
          <a:p>
            <a:pPr marL="914400" lvl="1" indent="-330200" algn="l" rtl="0">
              <a:spcBef>
                <a:spcPts val="1000"/>
              </a:spcBef>
              <a:spcAft>
                <a:spcPts val="0"/>
              </a:spcAft>
              <a:buClr>
                <a:srgbClr val="434343"/>
              </a:buClr>
              <a:buSzPts val="1600"/>
              <a:buFont typeface="Roboto"/>
              <a:buChar char="○"/>
            </a:pPr>
            <a:r>
              <a:rPr lang="en" sz="1600" dirty="0">
                <a:solidFill>
                  <a:srgbClr val="434343"/>
                </a:solidFill>
                <a:latin typeface="Roboto"/>
                <a:ea typeface="Roboto"/>
                <a:cs typeface="Roboto"/>
                <a:sym typeface="Roboto"/>
              </a:rPr>
              <a:t>Inflation-linked bonds (also known as</a:t>
            </a:r>
            <a:r>
              <a:rPr lang="en" sz="1600" b="1" dirty="0">
                <a:solidFill>
                  <a:srgbClr val="434343"/>
                </a:solidFill>
                <a:latin typeface="Roboto"/>
                <a:ea typeface="Roboto"/>
                <a:cs typeface="Roboto"/>
                <a:sym typeface="Roboto"/>
              </a:rPr>
              <a:t> linkers</a:t>
            </a:r>
            <a:r>
              <a:rPr lang="en" sz="1600" dirty="0">
                <a:solidFill>
                  <a:srgbClr val="434343"/>
                </a:solidFill>
                <a:latin typeface="Roboto"/>
                <a:ea typeface="Roboto"/>
                <a:cs typeface="Roboto"/>
                <a:sym typeface="Roboto"/>
              </a:rPr>
              <a:t>) have coupons (and/or principal repayments) linked to an index of consumer prices (e.g., Treasury Inflation Protection Securities or </a:t>
            </a:r>
            <a:r>
              <a:rPr lang="en" sz="1600" b="1" dirty="0">
                <a:solidFill>
                  <a:srgbClr val="434343"/>
                </a:solidFill>
                <a:latin typeface="Roboto"/>
                <a:ea typeface="Roboto"/>
                <a:cs typeface="Roboto"/>
                <a:sym typeface="Roboto"/>
              </a:rPr>
              <a:t>TIPS</a:t>
            </a:r>
            <a:r>
              <a:rPr lang="en" sz="1600" dirty="0">
                <a:solidFill>
                  <a:srgbClr val="434343"/>
                </a:solidFill>
                <a:latin typeface="Roboto"/>
                <a:ea typeface="Roboto"/>
                <a:cs typeface="Roboto"/>
                <a:sym typeface="Roboto"/>
              </a:rPr>
              <a:t> issued by the US government, which are linked to the CPI in the United States).</a:t>
            </a:r>
            <a:endParaRPr sz="1600" dirty="0">
              <a:solidFill>
                <a:srgbClr val="434343"/>
              </a:solidFill>
              <a:latin typeface="Roboto"/>
              <a:ea typeface="Roboto"/>
              <a:cs typeface="Roboto"/>
              <a:sym typeface="Roboto"/>
            </a:endParaRPr>
          </a:p>
          <a:p>
            <a:pPr marL="457200" lvl="0" indent="0" algn="l" rtl="0">
              <a:spcBef>
                <a:spcPts val="1000"/>
              </a:spcBef>
              <a:spcAft>
                <a:spcPts val="1000"/>
              </a:spcAft>
              <a:buNone/>
            </a:pPr>
            <a:endParaRPr sz="1800"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61">
                                            <p:txEl>
                                              <p:pRg st="0" end="0"/>
                                            </p:txEl>
                                          </p:spTgt>
                                        </p:tgtEl>
                                        <p:attrNameLst>
                                          <p:attrName>style.visibility</p:attrName>
                                        </p:attrNameLst>
                                      </p:cBhvr>
                                      <p:to>
                                        <p:strVal val="visible"/>
                                      </p:to>
                                    </p:set>
                                    <p:animEffect transition="in" filter="wipe(down)">
                                      <p:cBhvr>
                                        <p:cTn id="7" dur="500"/>
                                        <p:tgtEl>
                                          <p:spTgt spid="161">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61">
                                            <p:txEl>
                                              <p:pRg st="1" end="1"/>
                                            </p:txEl>
                                          </p:spTgt>
                                        </p:tgtEl>
                                        <p:attrNameLst>
                                          <p:attrName>style.visibility</p:attrName>
                                        </p:attrNameLst>
                                      </p:cBhvr>
                                      <p:to>
                                        <p:strVal val="visible"/>
                                      </p:to>
                                    </p:set>
                                    <p:animEffect transition="in" filter="wipe(down)">
                                      <p:cBhvr>
                                        <p:cTn id="10" dur="500"/>
                                        <p:tgtEl>
                                          <p:spTgt spid="16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9"/>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Bonds with contingency provisions</a:t>
            </a:r>
            <a:endParaRPr sz="3000" b="1"/>
          </a:p>
        </p:txBody>
      </p:sp>
      <p:sp>
        <p:nvSpPr>
          <p:cNvPr id="167" name="Google Shape;167;p29"/>
          <p:cNvSpPr txBox="1"/>
          <p:nvPr/>
        </p:nvSpPr>
        <p:spPr>
          <a:xfrm>
            <a:off x="98250" y="779850"/>
            <a:ext cx="8826600" cy="4268400"/>
          </a:xfrm>
          <a:prstGeom prst="rect">
            <a:avLst/>
          </a:prstGeom>
          <a:noFill/>
          <a:ln>
            <a:noFill/>
          </a:ln>
        </p:spPr>
        <p:txBody>
          <a:bodyPr spcFirstLastPara="1" wrap="square" lIns="91425" tIns="91425" rIns="91425" bIns="91425" anchor="t" anchorCtr="0">
            <a:noAutofit/>
          </a:bodyPr>
          <a:lstStyle/>
          <a:p>
            <a:pPr marL="457200" lvl="0" indent="-317500" algn="l" rtl="0">
              <a:spcBef>
                <a:spcPts val="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A contingency provision allows for some action given the occurrence of a specified event in the future.</a:t>
            </a:r>
            <a:endParaRPr dirty="0">
              <a:solidFill>
                <a:srgbClr val="434343"/>
              </a:solidFill>
              <a:latin typeface="Roboto"/>
              <a:ea typeface="Roboto"/>
              <a:cs typeface="Roboto"/>
              <a:sym typeface="Roboto"/>
            </a:endParaRPr>
          </a:p>
          <a:p>
            <a:pPr marL="457200" lvl="0" indent="-317500" algn="l" rtl="0">
              <a:spcBef>
                <a:spcPts val="6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Common contingency provisions found in a bond’s indenture come under the heading of </a:t>
            </a:r>
            <a:r>
              <a:rPr lang="en" b="1" i="1" dirty="0">
                <a:solidFill>
                  <a:srgbClr val="434343"/>
                </a:solidFill>
                <a:latin typeface="Roboto"/>
                <a:ea typeface="Roboto"/>
                <a:cs typeface="Roboto"/>
                <a:sym typeface="Roboto"/>
              </a:rPr>
              <a:t>embedded options</a:t>
            </a:r>
            <a:r>
              <a:rPr lang="en" dirty="0">
                <a:solidFill>
                  <a:srgbClr val="434343"/>
                </a:solidFill>
                <a:latin typeface="Roboto"/>
                <a:ea typeface="Roboto"/>
                <a:cs typeface="Roboto"/>
                <a:sym typeface="Roboto"/>
              </a:rPr>
              <a:t>.</a:t>
            </a:r>
            <a:endParaRPr dirty="0">
              <a:solidFill>
                <a:srgbClr val="434343"/>
              </a:solidFill>
              <a:latin typeface="Roboto"/>
              <a:ea typeface="Roboto"/>
              <a:cs typeface="Roboto"/>
              <a:sym typeface="Roboto"/>
            </a:endParaRPr>
          </a:p>
          <a:p>
            <a:pPr marL="457200" lvl="0" indent="-317500" algn="l" rtl="0">
              <a:spcBef>
                <a:spcPts val="6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Some examples of contingency provisions -</a:t>
            </a:r>
            <a:endParaRPr dirty="0">
              <a:solidFill>
                <a:srgbClr val="434343"/>
              </a:solidFill>
              <a:latin typeface="Roboto"/>
              <a:ea typeface="Roboto"/>
              <a:cs typeface="Roboto"/>
              <a:sym typeface="Roboto"/>
            </a:endParaRPr>
          </a:p>
          <a:p>
            <a:pPr marL="457200" lvl="0" indent="-317500" algn="l" rtl="0">
              <a:spcBef>
                <a:spcPts val="6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Callable bonds </a:t>
            </a:r>
            <a:r>
              <a:rPr lang="en" dirty="0">
                <a:solidFill>
                  <a:srgbClr val="434343"/>
                </a:solidFill>
                <a:latin typeface="Roboto"/>
                <a:ea typeface="Roboto"/>
                <a:cs typeface="Roboto"/>
                <a:sym typeface="Roboto"/>
              </a:rPr>
              <a:t>- gives the </a:t>
            </a:r>
            <a:r>
              <a:rPr lang="en" b="1" i="1" dirty="0">
                <a:solidFill>
                  <a:srgbClr val="434343"/>
                </a:solidFill>
                <a:latin typeface="Roboto"/>
                <a:ea typeface="Roboto"/>
                <a:cs typeface="Roboto"/>
                <a:sym typeface="Roboto"/>
              </a:rPr>
              <a:t>issuer the right to redeem</a:t>
            </a:r>
            <a:r>
              <a:rPr lang="en" dirty="0">
                <a:solidFill>
                  <a:srgbClr val="434343"/>
                </a:solidFill>
                <a:latin typeface="Roboto"/>
                <a:ea typeface="Roboto"/>
                <a:cs typeface="Roboto"/>
                <a:sym typeface="Roboto"/>
              </a:rPr>
              <a:t> (or call) all or part of the bond before maturity.</a:t>
            </a:r>
            <a:endParaRPr dirty="0">
              <a:solidFill>
                <a:srgbClr val="434343"/>
              </a:solidFill>
              <a:latin typeface="Roboto"/>
              <a:ea typeface="Roboto"/>
              <a:cs typeface="Roboto"/>
              <a:sym typeface="Roboto"/>
            </a:endParaRPr>
          </a:p>
          <a:p>
            <a:pPr marL="457200" lvl="0" indent="-317500" algn="l" rtl="0">
              <a:spcBef>
                <a:spcPts val="6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The bond indenture usually specifies the following details about the call provision -</a:t>
            </a:r>
            <a:endParaRPr dirty="0">
              <a:solidFill>
                <a:srgbClr val="434343"/>
              </a:solidFill>
              <a:latin typeface="Roboto"/>
              <a:ea typeface="Roboto"/>
              <a:cs typeface="Roboto"/>
              <a:sym typeface="Roboto"/>
            </a:endParaRPr>
          </a:p>
          <a:p>
            <a:pPr marL="914400" lvl="1" indent="-317500" algn="l" rtl="0">
              <a:spcBef>
                <a:spcPts val="6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Call price </a:t>
            </a:r>
            <a:r>
              <a:rPr lang="en" dirty="0">
                <a:solidFill>
                  <a:srgbClr val="434343"/>
                </a:solidFill>
                <a:latin typeface="Roboto"/>
                <a:ea typeface="Roboto"/>
                <a:cs typeface="Roboto"/>
                <a:sym typeface="Roboto"/>
              </a:rPr>
              <a:t>- which is the price paid to bondholders when the bond is called.</a:t>
            </a:r>
            <a:endParaRPr dirty="0">
              <a:solidFill>
                <a:srgbClr val="434343"/>
              </a:solidFill>
              <a:latin typeface="Roboto"/>
              <a:ea typeface="Roboto"/>
              <a:cs typeface="Roboto"/>
              <a:sym typeface="Roboto"/>
            </a:endParaRPr>
          </a:p>
          <a:p>
            <a:pPr marL="914400" lvl="1" indent="-317500" algn="l" rtl="0">
              <a:spcBef>
                <a:spcPts val="6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Call premium</a:t>
            </a:r>
            <a:r>
              <a:rPr lang="en" dirty="0">
                <a:solidFill>
                  <a:srgbClr val="434343"/>
                </a:solidFill>
                <a:latin typeface="Roboto"/>
                <a:ea typeface="Roboto"/>
                <a:cs typeface="Roboto"/>
                <a:sym typeface="Roboto"/>
              </a:rPr>
              <a:t> - which is the excess over par paid by the issuer to call the bond.</a:t>
            </a:r>
            <a:endParaRPr dirty="0">
              <a:solidFill>
                <a:srgbClr val="434343"/>
              </a:solidFill>
              <a:latin typeface="Roboto"/>
              <a:ea typeface="Roboto"/>
              <a:cs typeface="Roboto"/>
              <a:sym typeface="Roboto"/>
            </a:endParaRPr>
          </a:p>
          <a:p>
            <a:pPr marL="914400" lvl="1" indent="-317500" algn="l" rtl="0">
              <a:spcBef>
                <a:spcPts val="6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Call schedule</a:t>
            </a:r>
            <a:r>
              <a:rPr lang="en" dirty="0">
                <a:solidFill>
                  <a:srgbClr val="434343"/>
                </a:solidFill>
                <a:latin typeface="Roboto"/>
                <a:ea typeface="Roboto"/>
                <a:cs typeface="Roboto"/>
                <a:sym typeface="Roboto"/>
              </a:rPr>
              <a:t> - which specifies the dates and prices at which the bond may be called.</a:t>
            </a:r>
            <a:endParaRPr dirty="0">
              <a:solidFill>
                <a:srgbClr val="434343"/>
              </a:solidFill>
              <a:latin typeface="Roboto"/>
              <a:ea typeface="Roboto"/>
              <a:cs typeface="Roboto"/>
              <a:sym typeface="Roboto"/>
            </a:endParaRPr>
          </a:p>
          <a:p>
            <a:pPr marL="457200" lvl="0" indent="-317500" algn="l" rtl="0">
              <a:spcBef>
                <a:spcPts val="6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The following exercise styles are available for callable bonds:</a:t>
            </a:r>
            <a:endParaRPr dirty="0">
              <a:solidFill>
                <a:srgbClr val="434343"/>
              </a:solidFill>
              <a:latin typeface="Roboto"/>
              <a:ea typeface="Roboto"/>
              <a:cs typeface="Roboto"/>
              <a:sym typeface="Roboto"/>
            </a:endParaRPr>
          </a:p>
          <a:p>
            <a:pPr marL="914400" lvl="1" indent="-317500" algn="l" rtl="0">
              <a:spcBef>
                <a:spcPts val="6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American calls</a:t>
            </a:r>
            <a:r>
              <a:rPr lang="en" dirty="0">
                <a:solidFill>
                  <a:srgbClr val="434343"/>
                </a:solidFill>
                <a:latin typeface="Roboto"/>
                <a:ea typeface="Roboto"/>
                <a:cs typeface="Roboto"/>
                <a:sym typeface="Roboto"/>
              </a:rPr>
              <a:t> (also known as continuously callable) - can be called by the issuer at any time starting on the first call date.</a:t>
            </a:r>
            <a:endParaRPr dirty="0">
              <a:solidFill>
                <a:srgbClr val="434343"/>
              </a:solidFill>
              <a:latin typeface="Roboto"/>
              <a:ea typeface="Roboto"/>
              <a:cs typeface="Roboto"/>
              <a:sym typeface="Roboto"/>
            </a:endParaRPr>
          </a:p>
          <a:p>
            <a:pPr marL="914400" lvl="1" indent="-317500" algn="l" rtl="0">
              <a:spcBef>
                <a:spcPts val="6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European calls</a:t>
            </a:r>
            <a:r>
              <a:rPr lang="en" dirty="0">
                <a:solidFill>
                  <a:srgbClr val="434343"/>
                </a:solidFill>
                <a:latin typeface="Roboto"/>
                <a:ea typeface="Roboto"/>
                <a:cs typeface="Roboto"/>
                <a:sym typeface="Roboto"/>
              </a:rPr>
              <a:t> - can only be called by the issuer on the call date.</a:t>
            </a:r>
            <a:endParaRPr dirty="0">
              <a:solidFill>
                <a:srgbClr val="434343"/>
              </a:solidFill>
              <a:latin typeface="Roboto"/>
              <a:ea typeface="Roboto"/>
              <a:cs typeface="Roboto"/>
              <a:sym typeface="Roboto"/>
            </a:endParaRPr>
          </a:p>
          <a:p>
            <a:pPr marL="914400" lvl="1" indent="-317500" algn="l" rtl="0">
              <a:spcBef>
                <a:spcPts val="600"/>
              </a:spcBef>
              <a:spcAft>
                <a:spcPts val="600"/>
              </a:spcAft>
              <a:buClr>
                <a:srgbClr val="434343"/>
              </a:buClr>
              <a:buSzPts val="1400"/>
              <a:buFont typeface="Roboto"/>
              <a:buChar char="○"/>
            </a:pPr>
            <a:r>
              <a:rPr lang="en" b="1" dirty="0">
                <a:solidFill>
                  <a:srgbClr val="434343"/>
                </a:solidFill>
                <a:latin typeface="Roboto"/>
                <a:ea typeface="Roboto"/>
                <a:cs typeface="Roboto"/>
                <a:sym typeface="Roboto"/>
              </a:rPr>
              <a:t>Bermuda -style calls</a:t>
            </a:r>
            <a:r>
              <a:rPr lang="en" dirty="0">
                <a:solidFill>
                  <a:srgbClr val="434343"/>
                </a:solidFill>
                <a:latin typeface="Roboto"/>
                <a:ea typeface="Roboto"/>
                <a:cs typeface="Roboto"/>
                <a:sym typeface="Roboto"/>
              </a:rPr>
              <a:t> - can be called by the issuer on specified dates following the call protection period (period during which the issuer is prohibited from calling the bond)</a:t>
            </a:r>
            <a:endParaRPr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67">
                                            <p:txEl>
                                              <p:pRg st="0" end="0"/>
                                            </p:txEl>
                                          </p:spTgt>
                                        </p:tgtEl>
                                        <p:attrNameLst>
                                          <p:attrName>style.visibility</p:attrName>
                                        </p:attrNameLst>
                                      </p:cBhvr>
                                      <p:to>
                                        <p:strVal val="visible"/>
                                      </p:to>
                                    </p:set>
                                    <p:animEffect transition="in" filter="wipe(down)">
                                      <p:cBhvr>
                                        <p:cTn id="7" dur="500"/>
                                        <p:tgtEl>
                                          <p:spTgt spid="1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67">
                                            <p:txEl>
                                              <p:pRg st="1" end="1"/>
                                            </p:txEl>
                                          </p:spTgt>
                                        </p:tgtEl>
                                        <p:attrNameLst>
                                          <p:attrName>style.visibility</p:attrName>
                                        </p:attrNameLst>
                                      </p:cBhvr>
                                      <p:to>
                                        <p:strVal val="visible"/>
                                      </p:to>
                                    </p:set>
                                    <p:animEffect transition="in" filter="wipe(down)">
                                      <p:cBhvr>
                                        <p:cTn id="12" dur="500"/>
                                        <p:tgtEl>
                                          <p:spTgt spid="1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67">
                                            <p:txEl>
                                              <p:pRg st="2" end="2"/>
                                            </p:txEl>
                                          </p:spTgt>
                                        </p:tgtEl>
                                        <p:attrNameLst>
                                          <p:attrName>style.visibility</p:attrName>
                                        </p:attrNameLst>
                                      </p:cBhvr>
                                      <p:to>
                                        <p:strVal val="visible"/>
                                      </p:to>
                                    </p:set>
                                    <p:animEffect transition="in" filter="wipe(down)">
                                      <p:cBhvr>
                                        <p:cTn id="17" dur="500"/>
                                        <p:tgtEl>
                                          <p:spTgt spid="16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67">
                                            <p:txEl>
                                              <p:pRg st="3" end="3"/>
                                            </p:txEl>
                                          </p:spTgt>
                                        </p:tgtEl>
                                        <p:attrNameLst>
                                          <p:attrName>style.visibility</p:attrName>
                                        </p:attrNameLst>
                                      </p:cBhvr>
                                      <p:to>
                                        <p:strVal val="visible"/>
                                      </p:to>
                                    </p:set>
                                    <p:animEffect transition="in" filter="wipe(down)">
                                      <p:cBhvr>
                                        <p:cTn id="22" dur="500"/>
                                        <p:tgtEl>
                                          <p:spTgt spid="16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67">
                                            <p:txEl>
                                              <p:pRg st="4" end="4"/>
                                            </p:txEl>
                                          </p:spTgt>
                                        </p:tgtEl>
                                        <p:attrNameLst>
                                          <p:attrName>style.visibility</p:attrName>
                                        </p:attrNameLst>
                                      </p:cBhvr>
                                      <p:to>
                                        <p:strVal val="visible"/>
                                      </p:to>
                                    </p:set>
                                    <p:animEffect transition="in" filter="wipe(down)">
                                      <p:cBhvr>
                                        <p:cTn id="27" dur="500"/>
                                        <p:tgtEl>
                                          <p:spTgt spid="167">
                                            <p:txEl>
                                              <p:pRg st="4" end="4"/>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167">
                                            <p:txEl>
                                              <p:pRg st="5" end="5"/>
                                            </p:txEl>
                                          </p:spTgt>
                                        </p:tgtEl>
                                        <p:attrNameLst>
                                          <p:attrName>style.visibility</p:attrName>
                                        </p:attrNameLst>
                                      </p:cBhvr>
                                      <p:to>
                                        <p:strVal val="visible"/>
                                      </p:to>
                                    </p:set>
                                    <p:animEffect transition="in" filter="wipe(down)">
                                      <p:cBhvr>
                                        <p:cTn id="30" dur="500"/>
                                        <p:tgtEl>
                                          <p:spTgt spid="167">
                                            <p:txEl>
                                              <p:pRg st="5" end="5"/>
                                            </p:txEl>
                                          </p:spTgt>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167">
                                            <p:txEl>
                                              <p:pRg st="6" end="6"/>
                                            </p:txEl>
                                          </p:spTgt>
                                        </p:tgtEl>
                                        <p:attrNameLst>
                                          <p:attrName>style.visibility</p:attrName>
                                        </p:attrNameLst>
                                      </p:cBhvr>
                                      <p:to>
                                        <p:strVal val="visible"/>
                                      </p:to>
                                    </p:set>
                                    <p:animEffect transition="in" filter="wipe(down)">
                                      <p:cBhvr>
                                        <p:cTn id="33" dur="500"/>
                                        <p:tgtEl>
                                          <p:spTgt spid="167">
                                            <p:txEl>
                                              <p:pRg st="6" end="6"/>
                                            </p:txEl>
                                          </p:spTgt>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167">
                                            <p:txEl>
                                              <p:pRg st="7" end="7"/>
                                            </p:txEl>
                                          </p:spTgt>
                                        </p:tgtEl>
                                        <p:attrNameLst>
                                          <p:attrName>style.visibility</p:attrName>
                                        </p:attrNameLst>
                                      </p:cBhvr>
                                      <p:to>
                                        <p:strVal val="visible"/>
                                      </p:to>
                                    </p:set>
                                    <p:animEffect transition="in" filter="wipe(down)">
                                      <p:cBhvr>
                                        <p:cTn id="36" dur="500"/>
                                        <p:tgtEl>
                                          <p:spTgt spid="167">
                                            <p:txEl>
                                              <p:pRg st="7" end="7"/>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167">
                                            <p:txEl>
                                              <p:pRg st="8" end="8"/>
                                            </p:txEl>
                                          </p:spTgt>
                                        </p:tgtEl>
                                        <p:attrNameLst>
                                          <p:attrName>style.visibility</p:attrName>
                                        </p:attrNameLst>
                                      </p:cBhvr>
                                      <p:to>
                                        <p:strVal val="visible"/>
                                      </p:to>
                                    </p:set>
                                    <p:animEffect transition="in" filter="wipe(down)">
                                      <p:cBhvr>
                                        <p:cTn id="41" dur="500"/>
                                        <p:tgtEl>
                                          <p:spTgt spid="167">
                                            <p:txEl>
                                              <p:pRg st="8" end="8"/>
                                            </p:txEl>
                                          </p:spTgt>
                                        </p:tgtEl>
                                      </p:cBhvr>
                                    </p:animEffect>
                                  </p:childTnLst>
                                </p:cTn>
                              </p:par>
                              <p:par>
                                <p:cTn id="42" presetID="22" presetClass="entr" presetSubtype="4" fill="hold" grpId="0" nodeType="withEffect">
                                  <p:stCondLst>
                                    <p:cond delay="0"/>
                                  </p:stCondLst>
                                  <p:childTnLst>
                                    <p:set>
                                      <p:cBhvr>
                                        <p:cTn id="43" dur="1" fill="hold">
                                          <p:stCondLst>
                                            <p:cond delay="0"/>
                                          </p:stCondLst>
                                        </p:cTn>
                                        <p:tgtEl>
                                          <p:spTgt spid="167">
                                            <p:txEl>
                                              <p:pRg st="9" end="9"/>
                                            </p:txEl>
                                          </p:spTgt>
                                        </p:tgtEl>
                                        <p:attrNameLst>
                                          <p:attrName>style.visibility</p:attrName>
                                        </p:attrNameLst>
                                      </p:cBhvr>
                                      <p:to>
                                        <p:strVal val="visible"/>
                                      </p:to>
                                    </p:set>
                                    <p:animEffect transition="in" filter="wipe(down)">
                                      <p:cBhvr>
                                        <p:cTn id="44" dur="500"/>
                                        <p:tgtEl>
                                          <p:spTgt spid="167">
                                            <p:txEl>
                                              <p:pRg st="9" end="9"/>
                                            </p:txEl>
                                          </p:spTgt>
                                        </p:tgtEl>
                                      </p:cBhvr>
                                    </p:animEffect>
                                  </p:childTnLst>
                                </p:cTn>
                              </p:par>
                              <p:par>
                                <p:cTn id="45" presetID="22" presetClass="entr" presetSubtype="4" fill="hold" grpId="0" nodeType="withEffect">
                                  <p:stCondLst>
                                    <p:cond delay="0"/>
                                  </p:stCondLst>
                                  <p:childTnLst>
                                    <p:set>
                                      <p:cBhvr>
                                        <p:cTn id="46" dur="1" fill="hold">
                                          <p:stCondLst>
                                            <p:cond delay="0"/>
                                          </p:stCondLst>
                                        </p:cTn>
                                        <p:tgtEl>
                                          <p:spTgt spid="167">
                                            <p:txEl>
                                              <p:pRg st="10" end="10"/>
                                            </p:txEl>
                                          </p:spTgt>
                                        </p:tgtEl>
                                        <p:attrNameLst>
                                          <p:attrName>style.visibility</p:attrName>
                                        </p:attrNameLst>
                                      </p:cBhvr>
                                      <p:to>
                                        <p:strVal val="visible"/>
                                      </p:to>
                                    </p:set>
                                    <p:animEffect transition="in" filter="wipe(down)">
                                      <p:cBhvr>
                                        <p:cTn id="47" dur="500"/>
                                        <p:tgtEl>
                                          <p:spTgt spid="167">
                                            <p:txEl>
                                              <p:pRg st="10" end="10"/>
                                            </p:txEl>
                                          </p:spTgt>
                                        </p:tgtEl>
                                      </p:cBhvr>
                                    </p:animEffect>
                                  </p:childTnLst>
                                </p:cTn>
                              </p:par>
                              <p:par>
                                <p:cTn id="48" presetID="22" presetClass="entr" presetSubtype="4" fill="hold" grpId="0" nodeType="withEffect">
                                  <p:stCondLst>
                                    <p:cond delay="0"/>
                                  </p:stCondLst>
                                  <p:childTnLst>
                                    <p:set>
                                      <p:cBhvr>
                                        <p:cTn id="49" dur="1" fill="hold">
                                          <p:stCondLst>
                                            <p:cond delay="0"/>
                                          </p:stCondLst>
                                        </p:cTn>
                                        <p:tgtEl>
                                          <p:spTgt spid="167">
                                            <p:txEl>
                                              <p:pRg st="11" end="11"/>
                                            </p:txEl>
                                          </p:spTgt>
                                        </p:tgtEl>
                                        <p:attrNameLst>
                                          <p:attrName>style.visibility</p:attrName>
                                        </p:attrNameLst>
                                      </p:cBhvr>
                                      <p:to>
                                        <p:strVal val="visible"/>
                                      </p:to>
                                    </p:set>
                                    <p:animEffect transition="in" filter="wipe(down)">
                                      <p:cBhvr>
                                        <p:cTn id="50" dur="500"/>
                                        <p:tgtEl>
                                          <p:spTgt spid="167">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30"/>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Bonds with contingency provisions </a:t>
            </a:r>
            <a:endParaRPr sz="3000" b="1"/>
          </a:p>
        </p:txBody>
      </p:sp>
      <p:sp>
        <p:nvSpPr>
          <p:cNvPr id="173" name="Google Shape;173;p30"/>
          <p:cNvSpPr txBox="1"/>
          <p:nvPr/>
        </p:nvSpPr>
        <p:spPr>
          <a:xfrm>
            <a:off x="98250" y="773900"/>
            <a:ext cx="8826600" cy="4440900"/>
          </a:xfrm>
          <a:prstGeom prst="rect">
            <a:avLst/>
          </a:prstGeom>
          <a:noFill/>
          <a:ln>
            <a:noFill/>
          </a:ln>
        </p:spPr>
        <p:txBody>
          <a:bodyPr spcFirstLastPara="1" wrap="square" lIns="91425" tIns="91425" rIns="91425" bIns="91425" anchor="t" anchorCtr="0">
            <a:noAutofit/>
          </a:bodyPr>
          <a:lstStyle/>
          <a:p>
            <a:pPr marL="457200" lvl="0" indent="-330200" algn="l" rtl="0">
              <a:spcBef>
                <a:spcPts val="0"/>
              </a:spcBef>
              <a:spcAft>
                <a:spcPts val="0"/>
              </a:spcAft>
              <a:buClr>
                <a:srgbClr val="434343"/>
              </a:buClr>
              <a:buSzPts val="1600"/>
              <a:buFont typeface="Roboto"/>
              <a:buChar char="●"/>
            </a:pPr>
            <a:r>
              <a:rPr lang="en" sz="1600" b="1" dirty="0">
                <a:solidFill>
                  <a:srgbClr val="434343"/>
                </a:solidFill>
                <a:latin typeface="Roboto"/>
                <a:ea typeface="Roboto"/>
                <a:cs typeface="Roboto"/>
                <a:sym typeface="Roboto"/>
              </a:rPr>
              <a:t>Putable bonds</a:t>
            </a:r>
            <a:r>
              <a:rPr lang="en" sz="1600" dirty="0">
                <a:solidFill>
                  <a:srgbClr val="434343"/>
                </a:solidFill>
                <a:latin typeface="Roboto"/>
                <a:ea typeface="Roboto"/>
                <a:cs typeface="Roboto"/>
                <a:sym typeface="Roboto"/>
              </a:rPr>
              <a:t> - give </a:t>
            </a:r>
            <a:r>
              <a:rPr lang="en" sz="1600" b="1" i="1" dirty="0">
                <a:solidFill>
                  <a:srgbClr val="20124D"/>
                </a:solidFill>
                <a:latin typeface="Roboto"/>
                <a:ea typeface="Roboto"/>
                <a:cs typeface="Roboto"/>
                <a:sym typeface="Roboto"/>
              </a:rPr>
              <a:t>bondholders the right to sell</a:t>
            </a:r>
            <a:r>
              <a:rPr lang="en" sz="1600" dirty="0">
                <a:solidFill>
                  <a:srgbClr val="434343"/>
                </a:solidFill>
                <a:latin typeface="Roboto"/>
                <a:ea typeface="Roboto"/>
                <a:cs typeface="Roboto"/>
                <a:sym typeface="Roboto"/>
              </a:rPr>
              <a:t> (or put) the bond back to the issuer at a predetermined price on specified dates.</a:t>
            </a:r>
            <a:endParaRPr sz="1600" dirty="0">
              <a:solidFill>
                <a:srgbClr val="434343"/>
              </a:solidFill>
              <a:latin typeface="Roboto"/>
              <a:ea typeface="Roboto"/>
              <a:cs typeface="Roboto"/>
              <a:sym typeface="Roboto"/>
            </a:endParaRPr>
          </a:p>
          <a:p>
            <a:pPr marL="457200" lvl="0" indent="-330200" algn="l" rtl="0">
              <a:spcBef>
                <a:spcPts val="600"/>
              </a:spcBef>
              <a:spcAft>
                <a:spcPts val="0"/>
              </a:spcAft>
              <a:buClr>
                <a:srgbClr val="434343"/>
              </a:buClr>
              <a:buSzPts val="1600"/>
              <a:buFont typeface="Roboto"/>
              <a:buChar char="●"/>
            </a:pPr>
            <a:r>
              <a:rPr lang="en" sz="1600" dirty="0">
                <a:solidFill>
                  <a:srgbClr val="434343"/>
                </a:solidFill>
                <a:latin typeface="Roboto"/>
                <a:ea typeface="Roboto"/>
                <a:cs typeface="Roboto"/>
                <a:sym typeface="Roboto"/>
              </a:rPr>
              <a:t>Details regarding redemption dates and prices at which the bond can be sold back to the issuer are included in the bond’s indenture.</a:t>
            </a:r>
            <a:endParaRPr sz="1600" dirty="0">
              <a:solidFill>
                <a:srgbClr val="434343"/>
              </a:solidFill>
              <a:latin typeface="Roboto"/>
              <a:ea typeface="Roboto"/>
              <a:cs typeface="Roboto"/>
              <a:sym typeface="Roboto"/>
            </a:endParaRPr>
          </a:p>
          <a:p>
            <a:pPr marL="457200" lvl="0" indent="-330200" algn="l" rtl="0">
              <a:spcBef>
                <a:spcPts val="600"/>
              </a:spcBef>
              <a:spcAft>
                <a:spcPts val="0"/>
              </a:spcAft>
              <a:buClr>
                <a:srgbClr val="434343"/>
              </a:buClr>
              <a:buSzPts val="1600"/>
              <a:buFont typeface="Roboto"/>
              <a:buChar char="●"/>
            </a:pPr>
            <a:r>
              <a:rPr lang="en" sz="1600" dirty="0">
                <a:solidFill>
                  <a:srgbClr val="434343"/>
                </a:solidFill>
                <a:latin typeface="Roboto"/>
                <a:ea typeface="Roboto"/>
                <a:cs typeface="Roboto"/>
                <a:sym typeface="Roboto"/>
              </a:rPr>
              <a:t>Putable bonds may give investors an opportunity to sell the bond back to the issuer once or multiple times.</a:t>
            </a:r>
            <a:endParaRPr sz="1600" dirty="0">
              <a:solidFill>
                <a:srgbClr val="434343"/>
              </a:solidFill>
              <a:latin typeface="Roboto"/>
              <a:ea typeface="Roboto"/>
              <a:cs typeface="Roboto"/>
              <a:sym typeface="Roboto"/>
            </a:endParaRPr>
          </a:p>
          <a:p>
            <a:pPr marL="914400" lvl="1" indent="-317500" algn="l" rtl="0">
              <a:spcBef>
                <a:spcPts val="6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Putable bonds that only give a single sellback opportunity are called </a:t>
            </a:r>
            <a:r>
              <a:rPr lang="en" b="1" dirty="0">
                <a:solidFill>
                  <a:srgbClr val="434343"/>
                </a:solidFill>
                <a:latin typeface="Roboto"/>
                <a:ea typeface="Roboto"/>
                <a:cs typeface="Roboto"/>
                <a:sym typeface="Roboto"/>
              </a:rPr>
              <a:t>one-time put bonds</a:t>
            </a:r>
            <a:r>
              <a:rPr lang="en" dirty="0">
                <a:solidFill>
                  <a:srgbClr val="434343"/>
                </a:solidFill>
                <a:latin typeface="Roboto"/>
                <a:ea typeface="Roboto"/>
                <a:cs typeface="Roboto"/>
                <a:sym typeface="Roboto"/>
              </a:rPr>
              <a:t>.</a:t>
            </a:r>
            <a:endParaRPr dirty="0">
              <a:solidFill>
                <a:srgbClr val="434343"/>
              </a:solidFill>
              <a:latin typeface="Roboto"/>
              <a:ea typeface="Roboto"/>
              <a:cs typeface="Roboto"/>
              <a:sym typeface="Roboto"/>
            </a:endParaRPr>
          </a:p>
          <a:p>
            <a:pPr marL="914400" lvl="1" indent="-317500" algn="l" rtl="0">
              <a:spcBef>
                <a:spcPts val="6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Putable bonds that give multiple opportunities are called </a:t>
            </a:r>
            <a:r>
              <a:rPr lang="en" b="1" dirty="0">
                <a:solidFill>
                  <a:srgbClr val="434343"/>
                </a:solidFill>
                <a:latin typeface="Roboto"/>
                <a:ea typeface="Roboto"/>
                <a:cs typeface="Roboto"/>
                <a:sym typeface="Roboto"/>
              </a:rPr>
              <a:t>multiple put bonds</a:t>
            </a:r>
            <a:r>
              <a:rPr lang="en" dirty="0">
                <a:solidFill>
                  <a:srgbClr val="434343"/>
                </a:solidFill>
                <a:latin typeface="Roboto"/>
                <a:ea typeface="Roboto"/>
                <a:cs typeface="Roboto"/>
                <a:sym typeface="Roboto"/>
              </a:rPr>
              <a:t>.</a:t>
            </a:r>
            <a:endParaRPr dirty="0">
              <a:solidFill>
                <a:srgbClr val="434343"/>
              </a:solidFill>
              <a:latin typeface="Roboto"/>
              <a:ea typeface="Roboto"/>
              <a:cs typeface="Roboto"/>
              <a:sym typeface="Roboto"/>
            </a:endParaRPr>
          </a:p>
          <a:p>
            <a:pPr marL="914400" lvl="1" indent="-317500" algn="l" rtl="0">
              <a:spcBef>
                <a:spcPts val="6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The exercise style used for putable bonds are similar to those used for callable bond</a:t>
            </a:r>
            <a:endParaRPr dirty="0">
              <a:solidFill>
                <a:srgbClr val="434343"/>
              </a:solidFill>
              <a:latin typeface="Roboto"/>
              <a:ea typeface="Roboto"/>
              <a:cs typeface="Roboto"/>
              <a:sym typeface="Roboto"/>
            </a:endParaRPr>
          </a:p>
          <a:p>
            <a:pPr marL="457200" lvl="0" indent="-330200" algn="l" rtl="0">
              <a:spcBef>
                <a:spcPts val="600"/>
              </a:spcBef>
              <a:spcAft>
                <a:spcPts val="0"/>
              </a:spcAft>
              <a:buClr>
                <a:srgbClr val="434343"/>
              </a:buClr>
              <a:buSzPts val="1600"/>
              <a:buFont typeface="Roboto"/>
              <a:buChar char="●"/>
            </a:pPr>
            <a:r>
              <a:rPr lang="en" sz="1600" b="1" dirty="0">
                <a:solidFill>
                  <a:srgbClr val="434343"/>
                </a:solidFill>
                <a:latin typeface="Roboto"/>
                <a:ea typeface="Roboto"/>
                <a:cs typeface="Roboto"/>
                <a:sym typeface="Roboto"/>
              </a:rPr>
              <a:t>Convertible bonds</a:t>
            </a:r>
            <a:r>
              <a:rPr lang="en" sz="1600" dirty="0">
                <a:solidFill>
                  <a:srgbClr val="434343"/>
                </a:solidFill>
                <a:latin typeface="Roboto"/>
                <a:ea typeface="Roboto"/>
                <a:cs typeface="Roboto"/>
                <a:sym typeface="Roboto"/>
              </a:rPr>
              <a:t> - gives the bondholder the right to convert the bond into a pre-specified number of common shares of the issuer</a:t>
            </a:r>
            <a:endParaRPr sz="1600" dirty="0">
              <a:solidFill>
                <a:srgbClr val="434343"/>
              </a:solidFill>
              <a:latin typeface="Roboto"/>
              <a:ea typeface="Roboto"/>
              <a:cs typeface="Roboto"/>
              <a:sym typeface="Roboto"/>
            </a:endParaRPr>
          </a:p>
          <a:p>
            <a:pPr marL="914400" lvl="1" indent="-317500" algn="l" rtl="0">
              <a:spcBef>
                <a:spcPts val="6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It can be viewed as a straight bond and an embedded call option on the issuer’s stock</a:t>
            </a:r>
            <a:endParaRPr dirty="0">
              <a:solidFill>
                <a:srgbClr val="434343"/>
              </a:solidFill>
              <a:latin typeface="Roboto"/>
              <a:ea typeface="Roboto"/>
              <a:cs typeface="Roboto"/>
              <a:sym typeface="Roboto"/>
            </a:endParaRPr>
          </a:p>
          <a:p>
            <a:pPr marL="457200" lvl="0" indent="-330200" algn="l" rtl="0">
              <a:spcBef>
                <a:spcPts val="600"/>
              </a:spcBef>
              <a:spcAft>
                <a:spcPts val="600"/>
              </a:spcAft>
              <a:buClr>
                <a:srgbClr val="434343"/>
              </a:buClr>
              <a:buSzPts val="1600"/>
              <a:buFont typeface="Roboto"/>
              <a:buChar char="●"/>
            </a:pPr>
            <a:r>
              <a:rPr lang="en" sz="1600" dirty="0">
                <a:solidFill>
                  <a:srgbClr val="434343"/>
                </a:solidFill>
                <a:latin typeface="Roboto"/>
                <a:ea typeface="Roboto"/>
                <a:cs typeface="Roboto"/>
                <a:sym typeface="Roboto"/>
              </a:rPr>
              <a:t>A </a:t>
            </a:r>
            <a:r>
              <a:rPr lang="en" sz="1600" b="1" dirty="0">
                <a:solidFill>
                  <a:srgbClr val="434343"/>
                </a:solidFill>
                <a:latin typeface="Roboto"/>
                <a:ea typeface="Roboto"/>
                <a:cs typeface="Roboto"/>
                <a:sym typeface="Roboto"/>
              </a:rPr>
              <a:t>warrant</a:t>
            </a:r>
            <a:r>
              <a:rPr lang="en" sz="1600" dirty="0">
                <a:solidFill>
                  <a:srgbClr val="434343"/>
                </a:solidFill>
                <a:latin typeface="Roboto"/>
                <a:ea typeface="Roboto"/>
                <a:cs typeface="Roboto"/>
                <a:sym typeface="Roboto"/>
              </a:rPr>
              <a:t> is somewhat similar to a conversion option, but it is not embedded in the bond’s structure - it offers the holder the right to purchase the issuer’s stock at a fixed exercise price until the expiration date.</a:t>
            </a:r>
            <a:endParaRPr sz="1600"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73">
                                            <p:txEl>
                                              <p:pRg st="0" end="0"/>
                                            </p:txEl>
                                          </p:spTgt>
                                        </p:tgtEl>
                                        <p:attrNameLst>
                                          <p:attrName>style.visibility</p:attrName>
                                        </p:attrNameLst>
                                      </p:cBhvr>
                                      <p:to>
                                        <p:strVal val="visible"/>
                                      </p:to>
                                    </p:set>
                                    <p:animEffect transition="in" filter="wipe(down)">
                                      <p:cBhvr>
                                        <p:cTn id="7" dur="500"/>
                                        <p:tgtEl>
                                          <p:spTgt spid="17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73">
                                            <p:txEl>
                                              <p:pRg st="1" end="1"/>
                                            </p:txEl>
                                          </p:spTgt>
                                        </p:tgtEl>
                                        <p:attrNameLst>
                                          <p:attrName>style.visibility</p:attrName>
                                        </p:attrNameLst>
                                      </p:cBhvr>
                                      <p:to>
                                        <p:strVal val="visible"/>
                                      </p:to>
                                    </p:set>
                                    <p:animEffect transition="in" filter="wipe(down)">
                                      <p:cBhvr>
                                        <p:cTn id="12" dur="500"/>
                                        <p:tgtEl>
                                          <p:spTgt spid="17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73">
                                            <p:txEl>
                                              <p:pRg st="2" end="2"/>
                                            </p:txEl>
                                          </p:spTgt>
                                        </p:tgtEl>
                                        <p:attrNameLst>
                                          <p:attrName>style.visibility</p:attrName>
                                        </p:attrNameLst>
                                      </p:cBhvr>
                                      <p:to>
                                        <p:strVal val="visible"/>
                                      </p:to>
                                    </p:set>
                                    <p:animEffect transition="in" filter="wipe(down)">
                                      <p:cBhvr>
                                        <p:cTn id="17" dur="500"/>
                                        <p:tgtEl>
                                          <p:spTgt spid="173">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173">
                                            <p:txEl>
                                              <p:pRg st="3" end="3"/>
                                            </p:txEl>
                                          </p:spTgt>
                                        </p:tgtEl>
                                        <p:attrNameLst>
                                          <p:attrName>style.visibility</p:attrName>
                                        </p:attrNameLst>
                                      </p:cBhvr>
                                      <p:to>
                                        <p:strVal val="visible"/>
                                      </p:to>
                                    </p:set>
                                    <p:animEffect transition="in" filter="wipe(down)">
                                      <p:cBhvr>
                                        <p:cTn id="20" dur="500"/>
                                        <p:tgtEl>
                                          <p:spTgt spid="173">
                                            <p:txEl>
                                              <p:pRg st="3" end="3"/>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173">
                                            <p:txEl>
                                              <p:pRg st="4" end="4"/>
                                            </p:txEl>
                                          </p:spTgt>
                                        </p:tgtEl>
                                        <p:attrNameLst>
                                          <p:attrName>style.visibility</p:attrName>
                                        </p:attrNameLst>
                                      </p:cBhvr>
                                      <p:to>
                                        <p:strVal val="visible"/>
                                      </p:to>
                                    </p:set>
                                    <p:animEffect transition="in" filter="wipe(down)">
                                      <p:cBhvr>
                                        <p:cTn id="23" dur="500"/>
                                        <p:tgtEl>
                                          <p:spTgt spid="173">
                                            <p:txEl>
                                              <p:pRg st="4" end="4"/>
                                            </p:txEl>
                                          </p:spTgt>
                                        </p:tgtEl>
                                      </p:cBhvr>
                                    </p:animEffect>
                                  </p:childTnLst>
                                </p:cTn>
                              </p:par>
                              <p:par>
                                <p:cTn id="24" presetID="22" presetClass="entr" presetSubtype="4" fill="hold" grpId="0" nodeType="withEffect">
                                  <p:stCondLst>
                                    <p:cond delay="0"/>
                                  </p:stCondLst>
                                  <p:childTnLst>
                                    <p:set>
                                      <p:cBhvr>
                                        <p:cTn id="25" dur="1" fill="hold">
                                          <p:stCondLst>
                                            <p:cond delay="0"/>
                                          </p:stCondLst>
                                        </p:cTn>
                                        <p:tgtEl>
                                          <p:spTgt spid="173">
                                            <p:txEl>
                                              <p:pRg st="5" end="5"/>
                                            </p:txEl>
                                          </p:spTgt>
                                        </p:tgtEl>
                                        <p:attrNameLst>
                                          <p:attrName>style.visibility</p:attrName>
                                        </p:attrNameLst>
                                      </p:cBhvr>
                                      <p:to>
                                        <p:strVal val="visible"/>
                                      </p:to>
                                    </p:set>
                                    <p:animEffect transition="in" filter="wipe(down)">
                                      <p:cBhvr>
                                        <p:cTn id="26" dur="500"/>
                                        <p:tgtEl>
                                          <p:spTgt spid="17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173">
                                            <p:txEl>
                                              <p:pRg st="6" end="6"/>
                                            </p:txEl>
                                          </p:spTgt>
                                        </p:tgtEl>
                                        <p:attrNameLst>
                                          <p:attrName>style.visibility</p:attrName>
                                        </p:attrNameLst>
                                      </p:cBhvr>
                                      <p:to>
                                        <p:strVal val="visible"/>
                                      </p:to>
                                    </p:set>
                                    <p:animEffect transition="in" filter="wipe(down)">
                                      <p:cBhvr>
                                        <p:cTn id="31" dur="500"/>
                                        <p:tgtEl>
                                          <p:spTgt spid="173">
                                            <p:txEl>
                                              <p:pRg st="6" end="6"/>
                                            </p:txEl>
                                          </p:spTgt>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173">
                                            <p:txEl>
                                              <p:pRg st="7" end="7"/>
                                            </p:txEl>
                                          </p:spTgt>
                                        </p:tgtEl>
                                        <p:attrNameLst>
                                          <p:attrName>style.visibility</p:attrName>
                                        </p:attrNameLst>
                                      </p:cBhvr>
                                      <p:to>
                                        <p:strVal val="visible"/>
                                      </p:to>
                                    </p:set>
                                    <p:animEffect transition="in" filter="wipe(down)">
                                      <p:cBhvr>
                                        <p:cTn id="34" dur="500"/>
                                        <p:tgtEl>
                                          <p:spTgt spid="173">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173">
                                            <p:txEl>
                                              <p:pRg st="8" end="8"/>
                                            </p:txEl>
                                          </p:spTgt>
                                        </p:tgtEl>
                                        <p:attrNameLst>
                                          <p:attrName>style.visibility</p:attrName>
                                        </p:attrNameLst>
                                      </p:cBhvr>
                                      <p:to>
                                        <p:strVal val="visible"/>
                                      </p:to>
                                    </p:set>
                                    <p:animEffect transition="in" filter="wipe(down)">
                                      <p:cBhvr>
                                        <p:cTn id="39" dur="500"/>
                                        <p:tgtEl>
                                          <p:spTgt spid="17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32"/>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b="1"/>
              <a:t>Issuers of Bonds</a:t>
            </a:r>
            <a:endParaRPr sz="2400" b="1"/>
          </a:p>
        </p:txBody>
      </p:sp>
      <p:sp>
        <p:nvSpPr>
          <p:cNvPr id="185" name="Google Shape;185;p32"/>
          <p:cNvSpPr txBox="1"/>
          <p:nvPr/>
        </p:nvSpPr>
        <p:spPr>
          <a:xfrm>
            <a:off x="227700" y="785825"/>
            <a:ext cx="8571000" cy="4191000"/>
          </a:xfrm>
          <a:prstGeom prst="rect">
            <a:avLst/>
          </a:prstGeom>
          <a:noFill/>
          <a:ln>
            <a:noFill/>
          </a:ln>
        </p:spPr>
        <p:txBody>
          <a:bodyPr spcFirstLastPara="1" wrap="square" lIns="91425" tIns="91425" rIns="91425" bIns="91425" anchor="t" anchorCtr="0">
            <a:noAutofit/>
          </a:bodyPr>
          <a:lstStyle/>
          <a:p>
            <a:pPr marL="457200" lvl="0" indent="-330200" algn="l" rtl="0">
              <a:spcBef>
                <a:spcPts val="0"/>
              </a:spcBef>
              <a:spcAft>
                <a:spcPts val="0"/>
              </a:spcAft>
              <a:buClr>
                <a:srgbClr val="434343"/>
              </a:buClr>
              <a:buSzPts val="1600"/>
              <a:buFont typeface="Roboto"/>
              <a:buChar char="●"/>
            </a:pPr>
            <a:r>
              <a:rPr lang="en" sz="1600" dirty="0">
                <a:solidFill>
                  <a:srgbClr val="434343"/>
                </a:solidFill>
                <a:latin typeface="Roboto"/>
                <a:ea typeface="Roboto"/>
                <a:cs typeface="Roboto"/>
                <a:sym typeface="Roboto"/>
              </a:rPr>
              <a:t>Bond issuers can be classified based on their characteristics. Major types of issuers include:</a:t>
            </a:r>
            <a:endParaRPr sz="1600"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Supranational organizations</a:t>
            </a:r>
            <a:r>
              <a:rPr lang="en" dirty="0">
                <a:solidFill>
                  <a:srgbClr val="434343"/>
                </a:solidFill>
                <a:latin typeface="Roboto"/>
                <a:ea typeface="Roboto"/>
                <a:cs typeface="Roboto"/>
                <a:sym typeface="Roboto"/>
              </a:rPr>
              <a:t> - e.g., the World Bank and the International Monetary Fund.</a:t>
            </a:r>
            <a:endParaRPr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Sovereign (national) governments</a:t>
            </a:r>
            <a:r>
              <a:rPr lang="en" dirty="0">
                <a:solidFill>
                  <a:srgbClr val="434343"/>
                </a:solidFill>
                <a:latin typeface="Roboto"/>
                <a:ea typeface="Roboto"/>
                <a:cs typeface="Roboto"/>
                <a:sym typeface="Roboto"/>
              </a:rPr>
              <a:t> - e.g., the United States, the United Kingdom, etc.</a:t>
            </a:r>
            <a:endParaRPr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Non-sovereign (local/municipal) governments</a:t>
            </a:r>
            <a:r>
              <a:rPr lang="en" dirty="0">
                <a:solidFill>
                  <a:srgbClr val="434343"/>
                </a:solidFill>
                <a:latin typeface="Roboto"/>
                <a:ea typeface="Roboto"/>
                <a:cs typeface="Roboto"/>
                <a:sym typeface="Roboto"/>
              </a:rPr>
              <a:t> - e.g., the state of Pennsylvania in the United States.</a:t>
            </a:r>
            <a:endParaRPr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Quasi-government entities</a:t>
            </a:r>
            <a:r>
              <a:rPr lang="en" dirty="0">
                <a:solidFill>
                  <a:srgbClr val="434343"/>
                </a:solidFill>
                <a:latin typeface="Roboto"/>
                <a:ea typeface="Roboto"/>
                <a:cs typeface="Roboto"/>
                <a:sym typeface="Roboto"/>
              </a:rPr>
              <a:t> - agencies owned or sponsored by governments; e.g., the postal services)</a:t>
            </a:r>
            <a:endParaRPr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Companies or corporate issuers </a:t>
            </a:r>
            <a:r>
              <a:rPr lang="en" dirty="0">
                <a:solidFill>
                  <a:srgbClr val="434343"/>
                </a:solidFill>
                <a:latin typeface="Roboto"/>
                <a:ea typeface="Roboto"/>
                <a:cs typeface="Roboto"/>
                <a:sym typeface="Roboto"/>
              </a:rPr>
              <a:t>- include financial issuers (e.g., banks) and non-financial issuers (e.g., pharmaceuticals).</a:t>
            </a:r>
            <a:endParaRPr dirty="0">
              <a:solidFill>
                <a:srgbClr val="434343"/>
              </a:solidFill>
              <a:latin typeface="Roboto"/>
              <a:ea typeface="Roboto"/>
              <a:cs typeface="Roboto"/>
              <a:sym typeface="Roboto"/>
            </a:endParaRPr>
          </a:p>
          <a:p>
            <a:pPr marL="457200" lvl="0" indent="-330200" algn="l" rtl="0">
              <a:spcBef>
                <a:spcPts val="1000"/>
              </a:spcBef>
              <a:spcAft>
                <a:spcPts val="0"/>
              </a:spcAft>
              <a:buClr>
                <a:srgbClr val="434343"/>
              </a:buClr>
              <a:buSzPts val="1600"/>
              <a:buFont typeface="Roboto"/>
              <a:buChar char="●"/>
            </a:pPr>
            <a:r>
              <a:rPr lang="en" sz="1600" dirty="0">
                <a:solidFill>
                  <a:srgbClr val="434343"/>
                </a:solidFill>
                <a:latin typeface="Roboto"/>
                <a:ea typeface="Roboto"/>
                <a:cs typeface="Roboto"/>
                <a:sym typeface="Roboto"/>
              </a:rPr>
              <a:t>Bond issuers can also be classified based on their creditworthiness as judged by credit rating agencies.</a:t>
            </a:r>
            <a:endParaRPr sz="1600"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Bonds can broadly be categorised as </a:t>
            </a:r>
            <a:r>
              <a:rPr lang="en" b="1" i="1" dirty="0">
                <a:solidFill>
                  <a:srgbClr val="434343"/>
                </a:solidFill>
                <a:latin typeface="Roboto"/>
                <a:ea typeface="Roboto"/>
                <a:cs typeface="Roboto"/>
                <a:sym typeface="Roboto"/>
              </a:rPr>
              <a:t>investment-grade</a:t>
            </a:r>
            <a:r>
              <a:rPr lang="en" dirty="0">
                <a:solidFill>
                  <a:srgbClr val="434343"/>
                </a:solidFill>
                <a:latin typeface="Roboto"/>
                <a:ea typeface="Roboto"/>
                <a:cs typeface="Roboto"/>
                <a:sym typeface="Roboto"/>
              </a:rPr>
              <a:t> or </a:t>
            </a:r>
            <a:r>
              <a:rPr lang="en" b="1" i="1" dirty="0">
                <a:solidFill>
                  <a:srgbClr val="434343"/>
                </a:solidFill>
                <a:latin typeface="Roboto"/>
                <a:ea typeface="Roboto"/>
                <a:cs typeface="Roboto"/>
                <a:sym typeface="Roboto"/>
              </a:rPr>
              <a:t>non-investment grade (or high-yield, speculative or junk</a:t>
            </a:r>
            <a:r>
              <a:rPr lang="en" dirty="0">
                <a:solidFill>
                  <a:srgbClr val="434343"/>
                </a:solidFill>
                <a:latin typeface="Roboto"/>
                <a:ea typeface="Roboto"/>
                <a:cs typeface="Roboto"/>
                <a:sym typeface="Roboto"/>
              </a:rPr>
              <a:t>) bonds.</a:t>
            </a:r>
            <a:endParaRPr dirty="0">
              <a:solidFill>
                <a:srgbClr val="434343"/>
              </a:solidFill>
              <a:latin typeface="Roboto"/>
              <a:ea typeface="Roboto"/>
              <a:cs typeface="Roboto"/>
              <a:sym typeface="Roboto"/>
            </a:endParaRPr>
          </a:p>
          <a:p>
            <a:pPr marL="0" lvl="0" indent="0" algn="l" rtl="0">
              <a:spcBef>
                <a:spcPts val="1000"/>
              </a:spcBef>
              <a:spcAft>
                <a:spcPts val="1000"/>
              </a:spcAft>
              <a:buNone/>
            </a:pPr>
            <a:endParaRPr sz="1600"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85">
                                            <p:txEl>
                                              <p:pRg st="0" end="0"/>
                                            </p:txEl>
                                          </p:spTgt>
                                        </p:tgtEl>
                                        <p:attrNameLst>
                                          <p:attrName>style.visibility</p:attrName>
                                        </p:attrNameLst>
                                      </p:cBhvr>
                                      <p:to>
                                        <p:strVal val="visible"/>
                                      </p:to>
                                    </p:set>
                                    <p:animEffect transition="in" filter="wipe(down)">
                                      <p:cBhvr>
                                        <p:cTn id="7" dur="500"/>
                                        <p:tgtEl>
                                          <p:spTgt spid="185">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85">
                                            <p:txEl>
                                              <p:pRg st="1" end="1"/>
                                            </p:txEl>
                                          </p:spTgt>
                                        </p:tgtEl>
                                        <p:attrNameLst>
                                          <p:attrName>style.visibility</p:attrName>
                                        </p:attrNameLst>
                                      </p:cBhvr>
                                      <p:to>
                                        <p:strVal val="visible"/>
                                      </p:to>
                                    </p:set>
                                    <p:animEffect transition="in" filter="wipe(down)">
                                      <p:cBhvr>
                                        <p:cTn id="10" dur="500"/>
                                        <p:tgtEl>
                                          <p:spTgt spid="185">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85">
                                            <p:txEl>
                                              <p:pRg st="2" end="2"/>
                                            </p:txEl>
                                          </p:spTgt>
                                        </p:tgtEl>
                                        <p:attrNameLst>
                                          <p:attrName>style.visibility</p:attrName>
                                        </p:attrNameLst>
                                      </p:cBhvr>
                                      <p:to>
                                        <p:strVal val="visible"/>
                                      </p:to>
                                    </p:set>
                                    <p:animEffect transition="in" filter="wipe(down)">
                                      <p:cBhvr>
                                        <p:cTn id="13" dur="500"/>
                                        <p:tgtEl>
                                          <p:spTgt spid="185">
                                            <p:txEl>
                                              <p:pRg st="2" end="2"/>
                                            </p:txEl>
                                          </p:spTgt>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185">
                                            <p:txEl>
                                              <p:pRg st="3" end="3"/>
                                            </p:txEl>
                                          </p:spTgt>
                                        </p:tgtEl>
                                        <p:attrNameLst>
                                          <p:attrName>style.visibility</p:attrName>
                                        </p:attrNameLst>
                                      </p:cBhvr>
                                      <p:to>
                                        <p:strVal val="visible"/>
                                      </p:to>
                                    </p:set>
                                    <p:animEffect transition="in" filter="wipe(down)">
                                      <p:cBhvr>
                                        <p:cTn id="16" dur="500"/>
                                        <p:tgtEl>
                                          <p:spTgt spid="185">
                                            <p:txEl>
                                              <p:pRg st="3" end="3"/>
                                            </p:txEl>
                                          </p:spTgt>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185">
                                            <p:txEl>
                                              <p:pRg st="4" end="4"/>
                                            </p:txEl>
                                          </p:spTgt>
                                        </p:tgtEl>
                                        <p:attrNameLst>
                                          <p:attrName>style.visibility</p:attrName>
                                        </p:attrNameLst>
                                      </p:cBhvr>
                                      <p:to>
                                        <p:strVal val="visible"/>
                                      </p:to>
                                    </p:set>
                                    <p:animEffect transition="in" filter="wipe(down)">
                                      <p:cBhvr>
                                        <p:cTn id="19" dur="500"/>
                                        <p:tgtEl>
                                          <p:spTgt spid="185">
                                            <p:txEl>
                                              <p:pRg st="4" end="4"/>
                                            </p:txEl>
                                          </p:spTgt>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185">
                                            <p:txEl>
                                              <p:pRg st="5" end="5"/>
                                            </p:txEl>
                                          </p:spTgt>
                                        </p:tgtEl>
                                        <p:attrNameLst>
                                          <p:attrName>style.visibility</p:attrName>
                                        </p:attrNameLst>
                                      </p:cBhvr>
                                      <p:to>
                                        <p:strVal val="visible"/>
                                      </p:to>
                                    </p:set>
                                    <p:animEffect transition="in" filter="wipe(down)">
                                      <p:cBhvr>
                                        <p:cTn id="22" dur="500"/>
                                        <p:tgtEl>
                                          <p:spTgt spid="185">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85">
                                            <p:txEl>
                                              <p:pRg st="6" end="6"/>
                                            </p:txEl>
                                          </p:spTgt>
                                        </p:tgtEl>
                                        <p:attrNameLst>
                                          <p:attrName>style.visibility</p:attrName>
                                        </p:attrNameLst>
                                      </p:cBhvr>
                                      <p:to>
                                        <p:strVal val="visible"/>
                                      </p:to>
                                    </p:set>
                                    <p:animEffect transition="in" filter="wipe(down)">
                                      <p:cBhvr>
                                        <p:cTn id="27" dur="500"/>
                                        <p:tgtEl>
                                          <p:spTgt spid="185">
                                            <p:txEl>
                                              <p:pRg st="6" end="6"/>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185">
                                            <p:txEl>
                                              <p:pRg st="7" end="7"/>
                                            </p:txEl>
                                          </p:spTgt>
                                        </p:tgtEl>
                                        <p:attrNameLst>
                                          <p:attrName>style.visibility</p:attrName>
                                        </p:attrNameLst>
                                      </p:cBhvr>
                                      <p:to>
                                        <p:strVal val="visible"/>
                                      </p:to>
                                    </p:set>
                                    <p:animEffect transition="in" filter="wipe(down)">
                                      <p:cBhvr>
                                        <p:cTn id="30" dur="500"/>
                                        <p:tgtEl>
                                          <p:spTgt spid="18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31"/>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Bonds with contingency provisions </a:t>
            </a:r>
            <a:endParaRPr sz="3000" b="1"/>
          </a:p>
        </p:txBody>
      </p:sp>
      <p:sp>
        <p:nvSpPr>
          <p:cNvPr id="179" name="Google Shape;179;p31"/>
          <p:cNvSpPr txBox="1"/>
          <p:nvPr/>
        </p:nvSpPr>
        <p:spPr>
          <a:xfrm>
            <a:off x="464350" y="940600"/>
            <a:ext cx="8334300" cy="3917100"/>
          </a:xfrm>
          <a:prstGeom prst="rect">
            <a:avLst/>
          </a:prstGeom>
          <a:noFill/>
          <a:ln>
            <a:noFill/>
          </a:ln>
        </p:spPr>
        <p:txBody>
          <a:bodyPr spcFirstLastPara="1" wrap="square" lIns="91425" tIns="91425" rIns="91425" bIns="91425" anchor="t" anchorCtr="0">
            <a:noAutofit/>
          </a:bodyPr>
          <a:lstStyle/>
          <a:p>
            <a:pPr marL="457200" lvl="0" indent="-342900" algn="l" rtl="0">
              <a:spcBef>
                <a:spcPts val="0"/>
              </a:spcBef>
              <a:spcAft>
                <a:spcPts val="0"/>
              </a:spcAft>
              <a:buClr>
                <a:srgbClr val="434343"/>
              </a:buClr>
              <a:buSzPts val="1800"/>
              <a:buFont typeface="Roboto"/>
              <a:buChar char="●"/>
            </a:pPr>
            <a:r>
              <a:rPr lang="en" sz="1800" b="1" dirty="0">
                <a:solidFill>
                  <a:srgbClr val="434343"/>
                </a:solidFill>
                <a:latin typeface="Roboto"/>
                <a:ea typeface="Roboto"/>
                <a:cs typeface="Roboto"/>
                <a:sym typeface="Roboto"/>
              </a:rPr>
              <a:t>Contingent Convertible Bonds</a:t>
            </a:r>
            <a:r>
              <a:rPr lang="en" sz="1800" dirty="0">
                <a:solidFill>
                  <a:srgbClr val="434343"/>
                </a:solidFill>
                <a:latin typeface="Roboto"/>
                <a:ea typeface="Roboto"/>
                <a:cs typeface="Roboto"/>
                <a:sym typeface="Roboto"/>
              </a:rPr>
              <a:t> (‘</a:t>
            </a:r>
            <a:r>
              <a:rPr lang="en" sz="1800" b="1" i="1" dirty="0">
                <a:solidFill>
                  <a:srgbClr val="434343"/>
                </a:solidFill>
                <a:latin typeface="Roboto"/>
                <a:ea typeface="Roboto"/>
                <a:cs typeface="Roboto"/>
                <a:sym typeface="Roboto"/>
              </a:rPr>
              <a:t>CoCos</a:t>
            </a:r>
            <a:r>
              <a:rPr lang="en" sz="1800" dirty="0">
                <a:solidFill>
                  <a:srgbClr val="434343"/>
                </a:solidFill>
                <a:latin typeface="Roboto"/>
                <a:ea typeface="Roboto"/>
                <a:cs typeface="Roboto"/>
                <a:sym typeface="Roboto"/>
              </a:rPr>
              <a:t>’) - are bonds with contingent write-down provisions.</a:t>
            </a:r>
            <a:endParaRPr sz="1800" dirty="0">
              <a:solidFill>
                <a:srgbClr val="434343"/>
              </a:solidFill>
              <a:latin typeface="Roboto"/>
              <a:ea typeface="Roboto"/>
              <a:cs typeface="Roboto"/>
              <a:sym typeface="Roboto"/>
            </a:endParaRPr>
          </a:p>
          <a:p>
            <a:pPr marL="457200" lvl="0" indent="-342900" algn="l" rtl="0">
              <a:spcBef>
                <a:spcPts val="1000"/>
              </a:spcBef>
              <a:spcAft>
                <a:spcPts val="0"/>
              </a:spcAft>
              <a:buClr>
                <a:srgbClr val="434343"/>
              </a:buClr>
              <a:buSzPts val="1800"/>
              <a:buFont typeface="Roboto"/>
              <a:buChar char="●"/>
            </a:pPr>
            <a:r>
              <a:rPr lang="en" sz="1800" dirty="0">
                <a:solidFill>
                  <a:srgbClr val="434343"/>
                </a:solidFill>
                <a:latin typeface="Roboto"/>
                <a:ea typeface="Roboto"/>
                <a:cs typeface="Roboto"/>
                <a:sym typeface="Roboto"/>
              </a:rPr>
              <a:t>They differ from traditional bonds in two ways -</a:t>
            </a:r>
            <a:endParaRPr sz="1800" dirty="0">
              <a:solidFill>
                <a:srgbClr val="434343"/>
              </a:solidFill>
              <a:latin typeface="Roboto"/>
              <a:ea typeface="Roboto"/>
              <a:cs typeface="Roboto"/>
              <a:sym typeface="Roboto"/>
            </a:endParaRPr>
          </a:p>
          <a:p>
            <a:pPr marL="914400" lvl="1" indent="-342900" algn="l" rtl="0">
              <a:spcBef>
                <a:spcPts val="1000"/>
              </a:spcBef>
              <a:spcAft>
                <a:spcPts val="0"/>
              </a:spcAft>
              <a:buClr>
                <a:srgbClr val="434343"/>
              </a:buClr>
              <a:buSzPts val="1800"/>
              <a:buFont typeface="Roboto"/>
              <a:buChar char="○"/>
            </a:pPr>
            <a:r>
              <a:rPr lang="en" sz="1800" dirty="0">
                <a:solidFill>
                  <a:srgbClr val="434343"/>
                </a:solidFill>
                <a:latin typeface="Roboto"/>
                <a:ea typeface="Roboto"/>
                <a:cs typeface="Roboto"/>
                <a:sym typeface="Roboto"/>
              </a:rPr>
              <a:t>Unlike traditional convertible bonds, which are convertible at the </a:t>
            </a:r>
            <a:r>
              <a:rPr lang="en" sz="1800" b="1" dirty="0">
                <a:solidFill>
                  <a:srgbClr val="434343"/>
                </a:solidFill>
                <a:latin typeface="Roboto"/>
                <a:ea typeface="Roboto"/>
                <a:cs typeface="Roboto"/>
                <a:sym typeface="Roboto"/>
              </a:rPr>
              <a:t>option</a:t>
            </a:r>
            <a:r>
              <a:rPr lang="en" sz="1800" dirty="0">
                <a:solidFill>
                  <a:srgbClr val="434343"/>
                </a:solidFill>
                <a:latin typeface="Roboto"/>
                <a:ea typeface="Roboto"/>
                <a:cs typeface="Roboto"/>
                <a:sym typeface="Roboto"/>
              </a:rPr>
              <a:t> of the bondholder, CoCos convert </a:t>
            </a:r>
            <a:r>
              <a:rPr lang="en" sz="1800" b="1" dirty="0">
                <a:solidFill>
                  <a:srgbClr val="434343"/>
                </a:solidFill>
                <a:latin typeface="Roboto"/>
                <a:ea typeface="Roboto"/>
                <a:cs typeface="Roboto"/>
                <a:sym typeface="Roboto"/>
              </a:rPr>
              <a:t>automatically </a:t>
            </a:r>
            <a:r>
              <a:rPr lang="en" sz="1800" dirty="0">
                <a:solidFill>
                  <a:srgbClr val="434343"/>
                </a:solidFill>
                <a:latin typeface="Roboto"/>
                <a:ea typeface="Roboto"/>
                <a:cs typeface="Roboto"/>
                <a:sym typeface="Roboto"/>
              </a:rPr>
              <a:t>upon the occurrence of a pre-specified event.</a:t>
            </a:r>
            <a:endParaRPr sz="1800" dirty="0">
              <a:solidFill>
                <a:srgbClr val="434343"/>
              </a:solidFill>
              <a:latin typeface="Roboto"/>
              <a:ea typeface="Roboto"/>
              <a:cs typeface="Roboto"/>
              <a:sym typeface="Roboto"/>
            </a:endParaRPr>
          </a:p>
          <a:p>
            <a:pPr marL="914400" lvl="1" indent="-342900" algn="l" rtl="0">
              <a:spcBef>
                <a:spcPts val="1000"/>
              </a:spcBef>
              <a:spcAft>
                <a:spcPts val="1000"/>
              </a:spcAft>
              <a:buClr>
                <a:srgbClr val="434343"/>
              </a:buClr>
              <a:buSzPts val="1800"/>
              <a:buFont typeface="Roboto"/>
              <a:buChar char="○"/>
            </a:pPr>
            <a:r>
              <a:rPr lang="en" sz="1800" dirty="0">
                <a:solidFill>
                  <a:srgbClr val="434343"/>
                </a:solidFill>
                <a:latin typeface="Roboto"/>
                <a:ea typeface="Roboto"/>
                <a:cs typeface="Roboto"/>
                <a:sym typeface="Roboto"/>
              </a:rPr>
              <a:t>Unlike traditional convertible bonds, in which conversion occurs if the issuer’s share price increases (i.e., on the </a:t>
            </a:r>
            <a:r>
              <a:rPr lang="en" sz="1800" b="1" dirty="0">
                <a:solidFill>
                  <a:srgbClr val="434343"/>
                </a:solidFill>
                <a:latin typeface="Roboto"/>
                <a:ea typeface="Roboto"/>
                <a:cs typeface="Roboto"/>
                <a:sym typeface="Roboto"/>
              </a:rPr>
              <a:t>upside</a:t>
            </a:r>
            <a:r>
              <a:rPr lang="en" sz="1800" dirty="0">
                <a:solidFill>
                  <a:srgbClr val="434343"/>
                </a:solidFill>
                <a:latin typeface="Roboto"/>
                <a:ea typeface="Roboto"/>
                <a:cs typeface="Roboto"/>
                <a:sym typeface="Roboto"/>
              </a:rPr>
              <a:t>), contingent write-down provisions are convertible on the </a:t>
            </a:r>
            <a:r>
              <a:rPr lang="en" sz="1800" b="1" dirty="0">
                <a:solidFill>
                  <a:srgbClr val="434343"/>
                </a:solidFill>
                <a:latin typeface="Roboto"/>
                <a:ea typeface="Roboto"/>
                <a:cs typeface="Roboto"/>
                <a:sym typeface="Roboto"/>
              </a:rPr>
              <a:t>downside</a:t>
            </a:r>
            <a:r>
              <a:rPr lang="en" sz="1800" dirty="0">
                <a:solidFill>
                  <a:srgbClr val="434343"/>
                </a:solidFill>
                <a:latin typeface="Roboto"/>
                <a:ea typeface="Roboto"/>
                <a:cs typeface="Roboto"/>
                <a:sym typeface="Roboto"/>
              </a:rPr>
              <a:t>.  </a:t>
            </a:r>
            <a:endParaRPr sz="1800"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79">
                                            <p:txEl>
                                              <p:pRg st="0" end="0"/>
                                            </p:txEl>
                                          </p:spTgt>
                                        </p:tgtEl>
                                        <p:attrNameLst>
                                          <p:attrName>style.visibility</p:attrName>
                                        </p:attrNameLst>
                                      </p:cBhvr>
                                      <p:to>
                                        <p:strVal val="visible"/>
                                      </p:to>
                                    </p:set>
                                    <p:animEffect transition="in" filter="wipe(down)">
                                      <p:cBhvr>
                                        <p:cTn id="7" dur="500"/>
                                        <p:tgtEl>
                                          <p:spTgt spid="17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79">
                                            <p:txEl>
                                              <p:pRg st="1" end="1"/>
                                            </p:txEl>
                                          </p:spTgt>
                                        </p:tgtEl>
                                        <p:attrNameLst>
                                          <p:attrName>style.visibility</p:attrName>
                                        </p:attrNameLst>
                                      </p:cBhvr>
                                      <p:to>
                                        <p:strVal val="visible"/>
                                      </p:to>
                                    </p:set>
                                    <p:animEffect transition="in" filter="wipe(down)">
                                      <p:cBhvr>
                                        <p:cTn id="12" dur="500"/>
                                        <p:tgtEl>
                                          <p:spTgt spid="179">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179">
                                            <p:txEl>
                                              <p:pRg st="2" end="2"/>
                                            </p:txEl>
                                          </p:spTgt>
                                        </p:tgtEl>
                                        <p:attrNameLst>
                                          <p:attrName>style.visibility</p:attrName>
                                        </p:attrNameLst>
                                      </p:cBhvr>
                                      <p:to>
                                        <p:strVal val="visible"/>
                                      </p:to>
                                    </p:set>
                                    <p:animEffect transition="in" filter="wipe(down)">
                                      <p:cBhvr>
                                        <p:cTn id="15" dur="500"/>
                                        <p:tgtEl>
                                          <p:spTgt spid="179">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179">
                                            <p:txEl>
                                              <p:pRg st="3" end="3"/>
                                            </p:txEl>
                                          </p:spTgt>
                                        </p:tgtEl>
                                        <p:attrNameLst>
                                          <p:attrName>style.visibility</p:attrName>
                                        </p:attrNameLst>
                                      </p:cBhvr>
                                      <p:to>
                                        <p:strVal val="visible"/>
                                      </p:to>
                                    </p:set>
                                    <p:animEffect transition="in" filter="wipe(down)">
                                      <p:cBhvr>
                                        <p:cTn id="18" dur="500"/>
                                        <p:tgtEl>
                                          <p:spTgt spid="17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33"/>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Types of Government Bonds</a:t>
            </a:r>
            <a:endParaRPr sz="3000" b="1"/>
          </a:p>
        </p:txBody>
      </p:sp>
      <p:sp>
        <p:nvSpPr>
          <p:cNvPr id="191" name="Google Shape;191;p33"/>
          <p:cNvSpPr txBox="1"/>
          <p:nvPr/>
        </p:nvSpPr>
        <p:spPr>
          <a:xfrm>
            <a:off x="107850" y="619050"/>
            <a:ext cx="8928300" cy="4524600"/>
          </a:xfrm>
          <a:prstGeom prst="rect">
            <a:avLst/>
          </a:prstGeom>
          <a:noFill/>
          <a:ln>
            <a:noFill/>
          </a:ln>
        </p:spPr>
        <p:txBody>
          <a:bodyPr spcFirstLastPara="1" wrap="square" lIns="91425" tIns="91425" rIns="91425" bIns="91425" anchor="t" anchorCtr="0">
            <a:noAutofit/>
          </a:bodyPr>
          <a:lstStyle/>
          <a:p>
            <a:pPr marL="457200" lvl="0" indent="-317500" algn="l" rtl="0">
              <a:spcBef>
                <a:spcPts val="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There are two main types of UK government bond in issue - </a:t>
            </a:r>
            <a:r>
              <a:rPr lang="en" b="1" i="1" dirty="0">
                <a:solidFill>
                  <a:srgbClr val="434343"/>
                </a:solidFill>
                <a:latin typeface="Roboto"/>
                <a:ea typeface="Roboto"/>
                <a:cs typeface="Roboto"/>
                <a:sym typeface="Roboto"/>
              </a:rPr>
              <a:t>Conventional bonds </a:t>
            </a:r>
            <a:r>
              <a:rPr lang="en" dirty="0">
                <a:solidFill>
                  <a:srgbClr val="434343"/>
                </a:solidFill>
                <a:latin typeface="Roboto"/>
                <a:ea typeface="Roboto"/>
                <a:cs typeface="Roboto"/>
                <a:sym typeface="Roboto"/>
              </a:rPr>
              <a:t>and </a:t>
            </a:r>
            <a:r>
              <a:rPr lang="en" b="1" i="1" dirty="0">
                <a:solidFill>
                  <a:srgbClr val="434343"/>
                </a:solidFill>
                <a:latin typeface="Roboto"/>
                <a:ea typeface="Roboto"/>
                <a:cs typeface="Roboto"/>
                <a:sym typeface="Roboto"/>
              </a:rPr>
              <a:t>index-linked bond</a:t>
            </a:r>
            <a:r>
              <a:rPr lang="en" dirty="0">
                <a:solidFill>
                  <a:srgbClr val="434343"/>
                </a:solidFill>
                <a:latin typeface="Roboto"/>
                <a:ea typeface="Roboto"/>
                <a:cs typeface="Roboto"/>
                <a:sym typeface="Roboto"/>
              </a:rPr>
              <a:t>s. </a:t>
            </a:r>
            <a:endParaRPr dirty="0">
              <a:solidFill>
                <a:srgbClr val="434343"/>
              </a:solidFill>
              <a:latin typeface="Roboto"/>
              <a:ea typeface="Roboto"/>
              <a:cs typeface="Roboto"/>
              <a:sym typeface="Roboto"/>
            </a:endParaRPr>
          </a:p>
          <a:p>
            <a:pPr marL="457200" lvl="0"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Conventional government bonds</a:t>
            </a:r>
            <a:r>
              <a:rPr lang="en" dirty="0">
                <a:solidFill>
                  <a:srgbClr val="434343"/>
                </a:solidFill>
                <a:latin typeface="Roboto"/>
                <a:ea typeface="Roboto"/>
                <a:cs typeface="Roboto"/>
                <a:sym typeface="Roboto"/>
              </a:rPr>
              <a:t> are instruments that carry a fixed coupon and a single repayment date.</a:t>
            </a:r>
            <a:endParaRPr dirty="0">
              <a:solidFill>
                <a:srgbClr val="434343"/>
              </a:solidFill>
              <a:latin typeface="Roboto"/>
              <a:ea typeface="Roboto"/>
              <a:cs typeface="Roboto"/>
              <a:sym typeface="Roboto"/>
            </a:endParaRPr>
          </a:p>
          <a:p>
            <a:pPr marL="914400" lvl="1" indent="-304800" algn="l" rtl="0">
              <a:spcBef>
                <a:spcPts val="1000"/>
              </a:spcBef>
              <a:spcAft>
                <a:spcPts val="0"/>
              </a:spcAft>
              <a:buClr>
                <a:srgbClr val="434343"/>
              </a:buClr>
              <a:buSzPts val="1200"/>
              <a:buFont typeface="Roboto"/>
              <a:buChar char="○"/>
            </a:pPr>
            <a:r>
              <a:rPr lang="en" sz="1200" i="1" dirty="0">
                <a:solidFill>
                  <a:srgbClr val="434343"/>
                </a:solidFill>
                <a:latin typeface="Roboto"/>
                <a:ea typeface="Roboto"/>
                <a:cs typeface="Roboto"/>
                <a:sym typeface="Roboto"/>
              </a:rPr>
              <a:t>E.g. a 5% Treasury gilt 2025.</a:t>
            </a:r>
            <a:endParaRPr sz="1200" i="1" dirty="0">
              <a:solidFill>
                <a:srgbClr val="434343"/>
              </a:solidFill>
              <a:latin typeface="Roboto"/>
              <a:ea typeface="Roboto"/>
              <a:cs typeface="Roboto"/>
              <a:sym typeface="Roboto"/>
            </a:endParaRPr>
          </a:p>
          <a:p>
            <a:pPr marL="914400" lvl="1" indent="-304800" algn="l" rtl="0">
              <a:spcBef>
                <a:spcPts val="1000"/>
              </a:spcBef>
              <a:spcAft>
                <a:spcPts val="0"/>
              </a:spcAft>
              <a:buClr>
                <a:srgbClr val="434343"/>
              </a:buClr>
              <a:buSzPts val="1200"/>
              <a:buFont typeface="Roboto"/>
              <a:buChar char="○"/>
            </a:pPr>
            <a:r>
              <a:rPr lang="en" sz="1200" i="1" dirty="0">
                <a:solidFill>
                  <a:srgbClr val="434343"/>
                </a:solidFill>
                <a:latin typeface="Roboto"/>
                <a:ea typeface="Roboto"/>
                <a:cs typeface="Roboto"/>
                <a:sym typeface="Roboto"/>
              </a:rPr>
              <a:t>Conventional bonds typically represent around 75% of bonds in issue.</a:t>
            </a:r>
            <a:endParaRPr sz="1200" i="1" dirty="0">
              <a:solidFill>
                <a:srgbClr val="434343"/>
              </a:solidFill>
              <a:latin typeface="Roboto"/>
              <a:ea typeface="Roboto"/>
              <a:cs typeface="Roboto"/>
              <a:sym typeface="Roboto"/>
            </a:endParaRPr>
          </a:p>
          <a:p>
            <a:pPr marL="457200" lvl="0" indent="-317500" algn="l" rtl="0">
              <a:spcBef>
                <a:spcPts val="1000"/>
              </a:spcBef>
              <a:spcAft>
                <a:spcPts val="0"/>
              </a:spcAft>
              <a:buClr>
                <a:srgbClr val="434343"/>
              </a:buClr>
              <a:buSzPts val="1400"/>
              <a:buFont typeface="Roboto"/>
              <a:buChar char="●"/>
            </a:pPr>
            <a:r>
              <a:rPr lang="en" b="1" dirty="0">
                <a:solidFill>
                  <a:srgbClr val="434343"/>
                </a:solidFill>
                <a:latin typeface="Roboto"/>
                <a:ea typeface="Roboto"/>
                <a:cs typeface="Roboto"/>
                <a:sym typeface="Roboto"/>
              </a:rPr>
              <a:t>Index-linked bonds</a:t>
            </a:r>
            <a:r>
              <a:rPr lang="en" dirty="0">
                <a:solidFill>
                  <a:srgbClr val="434343"/>
                </a:solidFill>
                <a:latin typeface="Roboto"/>
                <a:ea typeface="Roboto"/>
                <a:cs typeface="Roboto"/>
                <a:sym typeface="Roboto"/>
              </a:rPr>
              <a:t> are instruments whose coupon and redemption amount are increased by the amount of inflation over its lifetime.</a:t>
            </a:r>
            <a:endParaRPr dirty="0">
              <a:solidFill>
                <a:srgbClr val="434343"/>
              </a:solidFill>
              <a:latin typeface="Roboto"/>
              <a:ea typeface="Roboto"/>
              <a:cs typeface="Roboto"/>
              <a:sym typeface="Roboto"/>
            </a:endParaRPr>
          </a:p>
          <a:p>
            <a:pPr marL="914400" lvl="1" indent="-304800" algn="l" rtl="0">
              <a:spcBef>
                <a:spcPts val="1000"/>
              </a:spcBef>
              <a:spcAft>
                <a:spcPts val="0"/>
              </a:spcAft>
              <a:buClr>
                <a:srgbClr val="434343"/>
              </a:buClr>
              <a:buSzPts val="1200"/>
              <a:buFont typeface="Roboto"/>
              <a:buChar char="○"/>
            </a:pPr>
            <a:r>
              <a:rPr lang="en" sz="1200" i="1" dirty="0">
                <a:solidFill>
                  <a:srgbClr val="434343"/>
                </a:solidFill>
                <a:latin typeface="Roboto"/>
                <a:ea typeface="Roboto"/>
                <a:cs typeface="Roboto"/>
                <a:sym typeface="Roboto"/>
              </a:rPr>
              <a:t>An example is 2.5% Treasury index-linked stock 2020; when this stock was issued, it carried a coupon of 2.5%, but this is uplifted by the amount of inflation at each interest payment. Similarly, the amount that will be repaid in 2020 will be adjusted. </a:t>
            </a:r>
            <a:endParaRPr sz="1200" i="1" dirty="0">
              <a:solidFill>
                <a:srgbClr val="434343"/>
              </a:solidFill>
              <a:latin typeface="Roboto"/>
              <a:ea typeface="Roboto"/>
              <a:cs typeface="Roboto"/>
              <a:sym typeface="Roboto"/>
            </a:endParaRPr>
          </a:p>
          <a:p>
            <a:pPr marL="457200" lvl="0" indent="-317500" algn="l" rtl="0">
              <a:spcBef>
                <a:spcPts val="10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Overall, index-linked bonds are attractive in periods when a government’s control of inflation is uncertain because they provide extra protection to the investor. </a:t>
            </a:r>
            <a:endParaRPr dirty="0">
              <a:solidFill>
                <a:srgbClr val="434343"/>
              </a:solidFill>
              <a:latin typeface="Roboto"/>
              <a:ea typeface="Roboto"/>
              <a:cs typeface="Roboto"/>
              <a:sym typeface="Roboto"/>
            </a:endParaRPr>
          </a:p>
          <a:p>
            <a:pPr marL="457200" lvl="0" indent="-317500" algn="l" rtl="0">
              <a:spcBef>
                <a:spcPts val="10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In the past, there have also been other types of govt. bonds - </a:t>
            </a:r>
            <a:r>
              <a:rPr lang="en" b="1" i="1" dirty="0">
                <a:solidFill>
                  <a:srgbClr val="434343"/>
                </a:solidFill>
                <a:latin typeface="Roboto"/>
                <a:ea typeface="Roboto"/>
                <a:cs typeface="Roboto"/>
                <a:sym typeface="Roboto"/>
              </a:rPr>
              <a:t>dual-dated</a:t>
            </a:r>
            <a:r>
              <a:rPr lang="en" dirty="0">
                <a:solidFill>
                  <a:srgbClr val="434343"/>
                </a:solidFill>
                <a:latin typeface="Roboto"/>
                <a:ea typeface="Roboto"/>
                <a:cs typeface="Roboto"/>
                <a:sym typeface="Roboto"/>
              </a:rPr>
              <a:t> and </a:t>
            </a:r>
            <a:r>
              <a:rPr lang="en" b="1" dirty="0">
                <a:solidFill>
                  <a:srgbClr val="434343"/>
                </a:solidFill>
                <a:latin typeface="Roboto"/>
                <a:ea typeface="Roboto"/>
                <a:cs typeface="Roboto"/>
                <a:sym typeface="Roboto"/>
              </a:rPr>
              <a:t>undated</a:t>
            </a:r>
            <a:r>
              <a:rPr lang="en" dirty="0">
                <a:solidFill>
                  <a:srgbClr val="434343"/>
                </a:solidFill>
                <a:latin typeface="Roboto"/>
                <a:ea typeface="Roboto"/>
                <a:cs typeface="Roboto"/>
                <a:sym typeface="Roboto"/>
              </a:rPr>
              <a:t>.</a:t>
            </a:r>
            <a:endParaRPr dirty="0">
              <a:solidFill>
                <a:srgbClr val="434343"/>
              </a:solidFill>
              <a:latin typeface="Roboto"/>
              <a:ea typeface="Roboto"/>
              <a:cs typeface="Roboto"/>
              <a:sym typeface="Roboto"/>
            </a:endParaRPr>
          </a:p>
          <a:p>
            <a:pPr marL="914400" lvl="1" indent="-304800" algn="l" rtl="0">
              <a:spcBef>
                <a:spcPts val="1000"/>
              </a:spcBef>
              <a:spcAft>
                <a:spcPts val="0"/>
              </a:spcAft>
              <a:buClr>
                <a:srgbClr val="434343"/>
              </a:buClr>
              <a:buSzPts val="1200"/>
              <a:buFont typeface="Roboto"/>
              <a:buChar char="○"/>
            </a:pPr>
            <a:r>
              <a:rPr lang="en" sz="1200" i="1" dirty="0">
                <a:solidFill>
                  <a:srgbClr val="434343"/>
                </a:solidFill>
                <a:latin typeface="Roboto"/>
                <a:ea typeface="Roboto"/>
                <a:cs typeface="Roboto"/>
                <a:sym typeface="Roboto"/>
              </a:rPr>
              <a:t>Dual-dated bonds carried a fixed coupon but showed two dates between which they can be repaid. The decision as to when to repay is made by the government and depends on the prevailing rates of interest at that time.</a:t>
            </a:r>
            <a:endParaRPr sz="1200" i="1" dirty="0">
              <a:solidFill>
                <a:srgbClr val="434343"/>
              </a:solidFill>
              <a:latin typeface="Roboto"/>
              <a:ea typeface="Roboto"/>
              <a:cs typeface="Roboto"/>
              <a:sym typeface="Roboto"/>
            </a:endParaRPr>
          </a:p>
          <a:p>
            <a:pPr marL="914400" lvl="1" indent="-304800" algn="l" rtl="0">
              <a:spcBef>
                <a:spcPts val="1000"/>
              </a:spcBef>
              <a:spcAft>
                <a:spcPts val="1000"/>
              </a:spcAft>
              <a:buClr>
                <a:srgbClr val="434343"/>
              </a:buClr>
              <a:buSzPts val="1200"/>
              <a:buFont typeface="Roboto"/>
              <a:buChar char="○"/>
            </a:pPr>
            <a:r>
              <a:rPr lang="en" sz="1200" i="1" dirty="0">
                <a:solidFill>
                  <a:srgbClr val="434343"/>
                </a:solidFill>
                <a:latin typeface="Roboto"/>
                <a:ea typeface="Roboto"/>
                <a:cs typeface="Roboto"/>
                <a:sym typeface="Roboto"/>
              </a:rPr>
              <a:t>Undated bonds are irredeemable, i.e., they had no fixed repayment date. These are referred as </a:t>
            </a:r>
            <a:r>
              <a:rPr lang="en" sz="1200" b="1" i="1" dirty="0">
                <a:solidFill>
                  <a:srgbClr val="434343"/>
                </a:solidFill>
                <a:latin typeface="Roboto"/>
                <a:ea typeface="Roboto"/>
                <a:cs typeface="Roboto"/>
                <a:sym typeface="Roboto"/>
              </a:rPr>
              <a:t>perpetual bonds </a:t>
            </a:r>
            <a:r>
              <a:rPr lang="en" sz="1200" i="1" dirty="0">
                <a:solidFill>
                  <a:srgbClr val="434343"/>
                </a:solidFill>
                <a:latin typeface="Roboto"/>
                <a:ea typeface="Roboto"/>
                <a:cs typeface="Roboto"/>
                <a:sym typeface="Roboto"/>
              </a:rPr>
              <a:t>or </a:t>
            </a:r>
            <a:r>
              <a:rPr lang="en" sz="1200" b="1" i="1" dirty="0">
                <a:solidFill>
                  <a:srgbClr val="434343"/>
                </a:solidFill>
                <a:latin typeface="Roboto"/>
                <a:ea typeface="Roboto"/>
                <a:cs typeface="Roboto"/>
                <a:sym typeface="Roboto"/>
              </a:rPr>
              <a:t>permanent interest-bearing stock (PIBS) - </a:t>
            </a:r>
            <a:r>
              <a:rPr lang="en" sz="1200" i="1" dirty="0">
                <a:solidFill>
                  <a:srgbClr val="434343"/>
                </a:solidFill>
                <a:latin typeface="Roboto"/>
                <a:ea typeface="Roboto"/>
                <a:cs typeface="Roboto"/>
                <a:sym typeface="Roboto"/>
              </a:rPr>
              <a:t>carry fixed coupons and are irredeemable. </a:t>
            </a:r>
            <a:endParaRPr sz="1200" i="1"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91">
                                            <p:txEl>
                                              <p:pRg st="0" end="0"/>
                                            </p:txEl>
                                          </p:spTgt>
                                        </p:tgtEl>
                                        <p:attrNameLst>
                                          <p:attrName>style.visibility</p:attrName>
                                        </p:attrNameLst>
                                      </p:cBhvr>
                                      <p:to>
                                        <p:strVal val="visible"/>
                                      </p:to>
                                    </p:set>
                                    <p:animEffect transition="in" filter="wipe(down)">
                                      <p:cBhvr>
                                        <p:cTn id="7" dur="500"/>
                                        <p:tgtEl>
                                          <p:spTgt spid="1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91">
                                            <p:txEl>
                                              <p:pRg st="1" end="1"/>
                                            </p:txEl>
                                          </p:spTgt>
                                        </p:tgtEl>
                                        <p:attrNameLst>
                                          <p:attrName>style.visibility</p:attrName>
                                        </p:attrNameLst>
                                      </p:cBhvr>
                                      <p:to>
                                        <p:strVal val="visible"/>
                                      </p:to>
                                    </p:set>
                                    <p:animEffect transition="in" filter="wipe(down)">
                                      <p:cBhvr>
                                        <p:cTn id="12" dur="500"/>
                                        <p:tgtEl>
                                          <p:spTgt spid="191">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191">
                                            <p:txEl>
                                              <p:pRg st="2" end="2"/>
                                            </p:txEl>
                                          </p:spTgt>
                                        </p:tgtEl>
                                        <p:attrNameLst>
                                          <p:attrName>style.visibility</p:attrName>
                                        </p:attrNameLst>
                                      </p:cBhvr>
                                      <p:to>
                                        <p:strVal val="visible"/>
                                      </p:to>
                                    </p:set>
                                    <p:animEffect transition="in" filter="wipe(down)">
                                      <p:cBhvr>
                                        <p:cTn id="15" dur="500"/>
                                        <p:tgtEl>
                                          <p:spTgt spid="191">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191">
                                            <p:txEl>
                                              <p:pRg st="3" end="3"/>
                                            </p:txEl>
                                          </p:spTgt>
                                        </p:tgtEl>
                                        <p:attrNameLst>
                                          <p:attrName>style.visibility</p:attrName>
                                        </p:attrNameLst>
                                      </p:cBhvr>
                                      <p:to>
                                        <p:strVal val="visible"/>
                                      </p:to>
                                    </p:set>
                                    <p:animEffect transition="in" filter="wipe(down)">
                                      <p:cBhvr>
                                        <p:cTn id="18" dur="500"/>
                                        <p:tgtEl>
                                          <p:spTgt spid="191">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191">
                                            <p:txEl>
                                              <p:pRg st="4" end="4"/>
                                            </p:txEl>
                                          </p:spTgt>
                                        </p:tgtEl>
                                        <p:attrNameLst>
                                          <p:attrName>style.visibility</p:attrName>
                                        </p:attrNameLst>
                                      </p:cBhvr>
                                      <p:to>
                                        <p:strVal val="visible"/>
                                      </p:to>
                                    </p:set>
                                    <p:animEffect transition="in" filter="wipe(down)">
                                      <p:cBhvr>
                                        <p:cTn id="23" dur="500"/>
                                        <p:tgtEl>
                                          <p:spTgt spid="191">
                                            <p:txEl>
                                              <p:pRg st="4" end="4"/>
                                            </p:txEl>
                                          </p:spTgt>
                                        </p:tgtEl>
                                      </p:cBhvr>
                                    </p:animEffect>
                                  </p:childTnLst>
                                </p:cTn>
                              </p:par>
                              <p:par>
                                <p:cTn id="24" presetID="22" presetClass="entr" presetSubtype="4" fill="hold" grpId="0" nodeType="withEffect">
                                  <p:stCondLst>
                                    <p:cond delay="0"/>
                                  </p:stCondLst>
                                  <p:childTnLst>
                                    <p:set>
                                      <p:cBhvr>
                                        <p:cTn id="25" dur="1" fill="hold">
                                          <p:stCondLst>
                                            <p:cond delay="0"/>
                                          </p:stCondLst>
                                        </p:cTn>
                                        <p:tgtEl>
                                          <p:spTgt spid="191">
                                            <p:txEl>
                                              <p:pRg st="5" end="5"/>
                                            </p:txEl>
                                          </p:spTgt>
                                        </p:tgtEl>
                                        <p:attrNameLst>
                                          <p:attrName>style.visibility</p:attrName>
                                        </p:attrNameLst>
                                      </p:cBhvr>
                                      <p:to>
                                        <p:strVal val="visible"/>
                                      </p:to>
                                    </p:set>
                                    <p:animEffect transition="in" filter="wipe(down)">
                                      <p:cBhvr>
                                        <p:cTn id="26" dur="500"/>
                                        <p:tgtEl>
                                          <p:spTgt spid="191">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191">
                                            <p:txEl>
                                              <p:pRg st="6" end="6"/>
                                            </p:txEl>
                                          </p:spTgt>
                                        </p:tgtEl>
                                        <p:attrNameLst>
                                          <p:attrName>style.visibility</p:attrName>
                                        </p:attrNameLst>
                                      </p:cBhvr>
                                      <p:to>
                                        <p:strVal val="visible"/>
                                      </p:to>
                                    </p:set>
                                    <p:animEffect transition="in" filter="wipe(down)">
                                      <p:cBhvr>
                                        <p:cTn id="31" dur="500"/>
                                        <p:tgtEl>
                                          <p:spTgt spid="191">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191">
                                            <p:txEl>
                                              <p:pRg st="7" end="7"/>
                                            </p:txEl>
                                          </p:spTgt>
                                        </p:tgtEl>
                                        <p:attrNameLst>
                                          <p:attrName>style.visibility</p:attrName>
                                        </p:attrNameLst>
                                      </p:cBhvr>
                                      <p:to>
                                        <p:strVal val="visible"/>
                                      </p:to>
                                    </p:set>
                                    <p:animEffect transition="in" filter="wipe(down)">
                                      <p:cBhvr>
                                        <p:cTn id="36" dur="500"/>
                                        <p:tgtEl>
                                          <p:spTgt spid="191">
                                            <p:txEl>
                                              <p:pRg st="7" end="7"/>
                                            </p:txEl>
                                          </p:spTgt>
                                        </p:tgtEl>
                                      </p:cBhvr>
                                    </p:animEffect>
                                  </p:childTnLst>
                                </p:cTn>
                              </p:par>
                              <p:par>
                                <p:cTn id="37" presetID="22" presetClass="entr" presetSubtype="4" fill="hold" grpId="0" nodeType="withEffect">
                                  <p:stCondLst>
                                    <p:cond delay="0"/>
                                  </p:stCondLst>
                                  <p:childTnLst>
                                    <p:set>
                                      <p:cBhvr>
                                        <p:cTn id="38" dur="1" fill="hold">
                                          <p:stCondLst>
                                            <p:cond delay="0"/>
                                          </p:stCondLst>
                                        </p:cTn>
                                        <p:tgtEl>
                                          <p:spTgt spid="191">
                                            <p:txEl>
                                              <p:pRg st="8" end="8"/>
                                            </p:txEl>
                                          </p:spTgt>
                                        </p:tgtEl>
                                        <p:attrNameLst>
                                          <p:attrName>style.visibility</p:attrName>
                                        </p:attrNameLst>
                                      </p:cBhvr>
                                      <p:to>
                                        <p:strVal val="visible"/>
                                      </p:to>
                                    </p:set>
                                    <p:animEffect transition="in" filter="wipe(down)">
                                      <p:cBhvr>
                                        <p:cTn id="39" dur="500"/>
                                        <p:tgtEl>
                                          <p:spTgt spid="191">
                                            <p:txEl>
                                              <p:pRg st="8" end="8"/>
                                            </p:txEl>
                                          </p:spTgt>
                                        </p:tgtEl>
                                      </p:cBhvr>
                                    </p:animEffect>
                                  </p:childTnLst>
                                </p:cTn>
                              </p:par>
                              <p:par>
                                <p:cTn id="40" presetID="22" presetClass="entr" presetSubtype="4" fill="hold" grpId="0" nodeType="withEffect">
                                  <p:stCondLst>
                                    <p:cond delay="0"/>
                                  </p:stCondLst>
                                  <p:childTnLst>
                                    <p:set>
                                      <p:cBhvr>
                                        <p:cTn id="41" dur="1" fill="hold">
                                          <p:stCondLst>
                                            <p:cond delay="0"/>
                                          </p:stCondLst>
                                        </p:cTn>
                                        <p:tgtEl>
                                          <p:spTgt spid="191">
                                            <p:txEl>
                                              <p:pRg st="9" end="9"/>
                                            </p:txEl>
                                          </p:spTgt>
                                        </p:tgtEl>
                                        <p:attrNameLst>
                                          <p:attrName>style.visibility</p:attrName>
                                        </p:attrNameLst>
                                      </p:cBhvr>
                                      <p:to>
                                        <p:strVal val="visible"/>
                                      </p:to>
                                    </p:set>
                                    <p:animEffect transition="in" filter="wipe(down)">
                                      <p:cBhvr>
                                        <p:cTn id="42" dur="500"/>
                                        <p:tgtEl>
                                          <p:spTgt spid="191">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34"/>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Yield measures</a:t>
            </a:r>
            <a:endParaRPr sz="3000" b="1"/>
          </a:p>
        </p:txBody>
      </p:sp>
      <p:sp>
        <p:nvSpPr>
          <p:cNvPr id="197" name="Google Shape;197;p34"/>
          <p:cNvSpPr txBox="1"/>
          <p:nvPr/>
        </p:nvSpPr>
        <p:spPr>
          <a:xfrm>
            <a:off x="214325" y="750100"/>
            <a:ext cx="8572500" cy="3905100"/>
          </a:xfrm>
          <a:prstGeom prst="rect">
            <a:avLst/>
          </a:prstGeom>
          <a:noFill/>
          <a:ln>
            <a:noFill/>
          </a:ln>
        </p:spPr>
        <p:txBody>
          <a:bodyPr spcFirstLastPara="1" wrap="square" lIns="91425" tIns="91425" rIns="91425" bIns="91425" anchor="t" anchorCtr="0">
            <a:noAutofit/>
          </a:bodyPr>
          <a:lstStyle/>
          <a:p>
            <a:pPr marL="457200" lvl="0" indent="-317500" algn="l" rtl="0">
              <a:spcBef>
                <a:spcPts val="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Market participants use several different yield measures to describe a bond.</a:t>
            </a:r>
            <a:endParaRPr dirty="0">
              <a:solidFill>
                <a:srgbClr val="434343"/>
              </a:solidFill>
              <a:latin typeface="Roboto"/>
              <a:ea typeface="Roboto"/>
              <a:cs typeface="Roboto"/>
              <a:sym typeface="Roboto"/>
            </a:endParaRPr>
          </a:p>
          <a:p>
            <a:pPr marL="457200" lvl="0" indent="-317500" algn="l" rtl="0">
              <a:spcBef>
                <a:spcPts val="10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The </a:t>
            </a:r>
            <a:r>
              <a:rPr lang="en" b="1" dirty="0">
                <a:solidFill>
                  <a:srgbClr val="434343"/>
                </a:solidFill>
                <a:latin typeface="Roboto"/>
                <a:ea typeface="Roboto"/>
                <a:cs typeface="Roboto"/>
                <a:sym typeface="Roboto"/>
              </a:rPr>
              <a:t>current yield</a:t>
            </a:r>
            <a:r>
              <a:rPr lang="en" dirty="0">
                <a:solidFill>
                  <a:srgbClr val="434343"/>
                </a:solidFill>
                <a:latin typeface="Roboto"/>
                <a:ea typeface="Roboto"/>
                <a:cs typeface="Roboto"/>
                <a:sym typeface="Roboto"/>
              </a:rPr>
              <a:t> or </a:t>
            </a:r>
            <a:r>
              <a:rPr lang="en" b="1" dirty="0">
                <a:solidFill>
                  <a:srgbClr val="434343"/>
                </a:solidFill>
                <a:latin typeface="Roboto"/>
                <a:ea typeface="Roboto"/>
                <a:cs typeface="Roboto"/>
                <a:sym typeface="Roboto"/>
              </a:rPr>
              <a:t>running yield</a:t>
            </a:r>
            <a:r>
              <a:rPr lang="en" dirty="0">
                <a:solidFill>
                  <a:srgbClr val="434343"/>
                </a:solidFill>
                <a:latin typeface="Roboto"/>
                <a:ea typeface="Roboto"/>
                <a:cs typeface="Roboto"/>
                <a:sym typeface="Roboto"/>
              </a:rPr>
              <a:t> or </a:t>
            </a:r>
            <a:r>
              <a:rPr lang="en" b="1" dirty="0">
                <a:solidFill>
                  <a:srgbClr val="434343"/>
                </a:solidFill>
                <a:latin typeface="Roboto"/>
                <a:ea typeface="Roboto"/>
                <a:cs typeface="Roboto"/>
                <a:sym typeface="Roboto"/>
              </a:rPr>
              <a:t>flat yield</a:t>
            </a:r>
            <a:r>
              <a:rPr lang="en" dirty="0">
                <a:solidFill>
                  <a:srgbClr val="434343"/>
                </a:solidFill>
                <a:latin typeface="Roboto"/>
                <a:ea typeface="Roboto"/>
                <a:cs typeface="Roboto"/>
                <a:sym typeface="Roboto"/>
              </a:rPr>
              <a:t> equals the bond’s annual coupon amount divided by its current price (not par value), expressed as a percentage.</a:t>
            </a:r>
            <a:endParaRPr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E.g., the flat yield of a $1,000 par bond with a coupon rate of 5% and a current price of $980 equals 5.102% [= ($50/$980) x 100].</a:t>
            </a:r>
            <a:endParaRPr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E.g., a £100 par bond with a coupon of 4%, issued by ABC plc, redeemable in 2025, is currently trading at £78. The flat yield will be 5.13% [= (£4/£78) x 100).</a:t>
            </a:r>
            <a:endParaRPr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E.g., a 5% Treasury stock 2028 is priced at £104 per £100 nominal. The flat yield on this gilt will be 4.81% [= (£5/£104) x 100].</a:t>
            </a:r>
            <a:endParaRPr dirty="0">
              <a:solidFill>
                <a:srgbClr val="434343"/>
              </a:solidFill>
              <a:latin typeface="Roboto"/>
              <a:ea typeface="Roboto"/>
              <a:cs typeface="Roboto"/>
              <a:sym typeface="Roboto"/>
            </a:endParaRPr>
          </a:p>
          <a:p>
            <a:pPr marL="457200" lvl="0" indent="-317500" algn="l" rtl="0">
              <a:spcBef>
                <a:spcPts val="10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The </a:t>
            </a:r>
            <a:r>
              <a:rPr lang="en" b="1" dirty="0">
                <a:solidFill>
                  <a:srgbClr val="434343"/>
                </a:solidFill>
                <a:latin typeface="Roboto"/>
                <a:ea typeface="Roboto"/>
                <a:cs typeface="Roboto"/>
                <a:sym typeface="Roboto"/>
              </a:rPr>
              <a:t>yield-to-maturity (YTM)</a:t>
            </a:r>
            <a:r>
              <a:rPr lang="en" dirty="0">
                <a:solidFill>
                  <a:srgbClr val="434343"/>
                </a:solidFill>
                <a:latin typeface="Roboto"/>
                <a:ea typeface="Roboto"/>
                <a:cs typeface="Roboto"/>
                <a:sym typeface="Roboto"/>
              </a:rPr>
              <a:t>, also known as </a:t>
            </a:r>
            <a:r>
              <a:rPr lang="en" b="1" dirty="0">
                <a:solidFill>
                  <a:srgbClr val="434343"/>
                </a:solidFill>
                <a:latin typeface="Roboto"/>
                <a:ea typeface="Roboto"/>
                <a:cs typeface="Roboto"/>
                <a:sym typeface="Roboto"/>
              </a:rPr>
              <a:t>yield-to-redemption</a:t>
            </a:r>
            <a:r>
              <a:rPr lang="en" dirty="0">
                <a:solidFill>
                  <a:srgbClr val="434343"/>
                </a:solidFill>
                <a:latin typeface="Roboto"/>
                <a:ea typeface="Roboto"/>
                <a:cs typeface="Roboto"/>
                <a:sym typeface="Roboto"/>
              </a:rPr>
              <a:t> or </a:t>
            </a:r>
            <a:r>
              <a:rPr lang="en" b="1" dirty="0">
                <a:solidFill>
                  <a:srgbClr val="434343"/>
                </a:solidFill>
                <a:latin typeface="Roboto"/>
                <a:ea typeface="Roboto"/>
                <a:cs typeface="Roboto"/>
                <a:sym typeface="Roboto"/>
              </a:rPr>
              <a:t>redemption yield</a:t>
            </a:r>
            <a:r>
              <a:rPr lang="en" dirty="0">
                <a:solidFill>
                  <a:srgbClr val="434343"/>
                </a:solidFill>
                <a:latin typeface="Roboto"/>
                <a:ea typeface="Roboto"/>
                <a:cs typeface="Roboto"/>
                <a:sym typeface="Roboto"/>
              </a:rPr>
              <a:t>, is calculated as the discount rate that equates the present value of a bond’s expected future cash flows until maturity to its current price - it i essentially the </a:t>
            </a:r>
            <a:r>
              <a:rPr lang="en" b="1" i="1" dirty="0">
                <a:solidFill>
                  <a:srgbClr val="20124D"/>
                </a:solidFill>
                <a:latin typeface="Roboto"/>
                <a:ea typeface="Roboto"/>
                <a:cs typeface="Roboto"/>
                <a:sym typeface="Roboto"/>
              </a:rPr>
              <a:t>internal rate of return (IRR)</a:t>
            </a:r>
            <a:r>
              <a:rPr lang="en" dirty="0">
                <a:solidFill>
                  <a:srgbClr val="434343"/>
                </a:solidFill>
                <a:latin typeface="Roboto"/>
                <a:ea typeface="Roboto"/>
                <a:cs typeface="Roboto"/>
                <a:sym typeface="Roboto"/>
              </a:rPr>
              <a:t> on the bond’s expected cash flow.</a:t>
            </a:r>
            <a:endParaRPr dirty="0">
              <a:solidFill>
                <a:srgbClr val="434343"/>
              </a:solidFill>
              <a:latin typeface="Roboto"/>
              <a:ea typeface="Roboto"/>
              <a:cs typeface="Roboto"/>
              <a:sym typeface="Roboto"/>
            </a:endParaRPr>
          </a:p>
          <a:p>
            <a:pPr marL="914400" lvl="1" indent="-317500" algn="l" rtl="0">
              <a:spcBef>
                <a:spcPts val="1000"/>
              </a:spcBef>
              <a:spcAft>
                <a:spcPts val="0"/>
              </a:spcAft>
              <a:buClr>
                <a:srgbClr val="434343"/>
              </a:buClr>
              <a:buSzPts val="1400"/>
              <a:buFont typeface="Roboto"/>
              <a:buChar char="○"/>
            </a:pPr>
            <a:r>
              <a:rPr lang="en" dirty="0">
                <a:solidFill>
                  <a:srgbClr val="434343"/>
                </a:solidFill>
                <a:latin typeface="Roboto"/>
                <a:ea typeface="Roboto"/>
                <a:cs typeface="Roboto"/>
                <a:sym typeface="Roboto"/>
              </a:rPr>
              <a:t>This is beyond the scope of this module, so will no be treated here.</a:t>
            </a:r>
            <a:endParaRPr dirty="0">
              <a:solidFill>
                <a:srgbClr val="434343"/>
              </a:solidFill>
              <a:latin typeface="Roboto"/>
              <a:ea typeface="Roboto"/>
              <a:cs typeface="Roboto"/>
              <a:sym typeface="Roboto"/>
            </a:endParaRPr>
          </a:p>
          <a:p>
            <a:pPr marL="457200" lvl="0" indent="-317500" algn="l" rtl="0">
              <a:spcBef>
                <a:spcPts val="1000"/>
              </a:spcBef>
              <a:spcAft>
                <a:spcPts val="1000"/>
              </a:spcAft>
              <a:buClr>
                <a:srgbClr val="434343"/>
              </a:buClr>
              <a:buSzPts val="1400"/>
              <a:buFont typeface="Roboto"/>
              <a:buChar char="●"/>
            </a:pPr>
            <a:r>
              <a:rPr lang="en" dirty="0">
                <a:solidFill>
                  <a:srgbClr val="434343"/>
                </a:solidFill>
                <a:latin typeface="Roboto"/>
                <a:ea typeface="Roboto"/>
                <a:cs typeface="Roboto"/>
                <a:sym typeface="Roboto"/>
              </a:rPr>
              <a:t>All else equal, a bond’s yield-to-maturity or flat yield is inversely related to its price.</a:t>
            </a:r>
            <a:endParaRPr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97">
                                            <p:txEl>
                                              <p:pRg st="0" end="0"/>
                                            </p:txEl>
                                          </p:spTgt>
                                        </p:tgtEl>
                                        <p:attrNameLst>
                                          <p:attrName>style.visibility</p:attrName>
                                        </p:attrNameLst>
                                      </p:cBhvr>
                                      <p:to>
                                        <p:strVal val="visible"/>
                                      </p:to>
                                    </p:set>
                                    <p:animEffect transition="in" filter="wipe(down)">
                                      <p:cBhvr>
                                        <p:cTn id="7" dur="500"/>
                                        <p:tgtEl>
                                          <p:spTgt spid="19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97">
                                            <p:txEl>
                                              <p:pRg st="1" end="1"/>
                                            </p:txEl>
                                          </p:spTgt>
                                        </p:tgtEl>
                                        <p:attrNameLst>
                                          <p:attrName>style.visibility</p:attrName>
                                        </p:attrNameLst>
                                      </p:cBhvr>
                                      <p:to>
                                        <p:strVal val="visible"/>
                                      </p:to>
                                    </p:set>
                                    <p:animEffect transition="in" filter="wipe(down)">
                                      <p:cBhvr>
                                        <p:cTn id="12" dur="500"/>
                                        <p:tgtEl>
                                          <p:spTgt spid="197">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197">
                                            <p:txEl>
                                              <p:pRg st="2" end="2"/>
                                            </p:txEl>
                                          </p:spTgt>
                                        </p:tgtEl>
                                        <p:attrNameLst>
                                          <p:attrName>style.visibility</p:attrName>
                                        </p:attrNameLst>
                                      </p:cBhvr>
                                      <p:to>
                                        <p:strVal val="visible"/>
                                      </p:to>
                                    </p:set>
                                    <p:animEffect transition="in" filter="wipe(down)">
                                      <p:cBhvr>
                                        <p:cTn id="15" dur="500"/>
                                        <p:tgtEl>
                                          <p:spTgt spid="197">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197">
                                            <p:txEl>
                                              <p:pRg st="3" end="3"/>
                                            </p:txEl>
                                          </p:spTgt>
                                        </p:tgtEl>
                                        <p:attrNameLst>
                                          <p:attrName>style.visibility</p:attrName>
                                        </p:attrNameLst>
                                      </p:cBhvr>
                                      <p:to>
                                        <p:strVal val="visible"/>
                                      </p:to>
                                    </p:set>
                                    <p:animEffect transition="in" filter="wipe(down)">
                                      <p:cBhvr>
                                        <p:cTn id="18" dur="500"/>
                                        <p:tgtEl>
                                          <p:spTgt spid="197">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197">
                                            <p:txEl>
                                              <p:pRg st="4" end="4"/>
                                            </p:txEl>
                                          </p:spTgt>
                                        </p:tgtEl>
                                        <p:attrNameLst>
                                          <p:attrName>style.visibility</p:attrName>
                                        </p:attrNameLst>
                                      </p:cBhvr>
                                      <p:to>
                                        <p:strVal val="visible"/>
                                      </p:to>
                                    </p:set>
                                    <p:animEffect transition="in" filter="wipe(down)">
                                      <p:cBhvr>
                                        <p:cTn id="21" dur="500"/>
                                        <p:tgtEl>
                                          <p:spTgt spid="197">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197">
                                            <p:txEl>
                                              <p:pRg st="5" end="5"/>
                                            </p:txEl>
                                          </p:spTgt>
                                        </p:tgtEl>
                                        <p:attrNameLst>
                                          <p:attrName>style.visibility</p:attrName>
                                        </p:attrNameLst>
                                      </p:cBhvr>
                                      <p:to>
                                        <p:strVal val="visible"/>
                                      </p:to>
                                    </p:set>
                                    <p:animEffect transition="in" filter="wipe(down)">
                                      <p:cBhvr>
                                        <p:cTn id="26" dur="500"/>
                                        <p:tgtEl>
                                          <p:spTgt spid="197">
                                            <p:txEl>
                                              <p:pRg st="5" end="5"/>
                                            </p:txEl>
                                          </p:spTgt>
                                        </p:tgtEl>
                                      </p:cBhvr>
                                    </p:animEffect>
                                  </p:childTnLst>
                                </p:cTn>
                              </p:par>
                              <p:par>
                                <p:cTn id="27" presetID="22" presetClass="entr" presetSubtype="4" fill="hold" grpId="0" nodeType="withEffect">
                                  <p:stCondLst>
                                    <p:cond delay="0"/>
                                  </p:stCondLst>
                                  <p:childTnLst>
                                    <p:set>
                                      <p:cBhvr>
                                        <p:cTn id="28" dur="1" fill="hold">
                                          <p:stCondLst>
                                            <p:cond delay="0"/>
                                          </p:stCondLst>
                                        </p:cTn>
                                        <p:tgtEl>
                                          <p:spTgt spid="197">
                                            <p:txEl>
                                              <p:pRg st="6" end="6"/>
                                            </p:txEl>
                                          </p:spTgt>
                                        </p:tgtEl>
                                        <p:attrNameLst>
                                          <p:attrName>style.visibility</p:attrName>
                                        </p:attrNameLst>
                                      </p:cBhvr>
                                      <p:to>
                                        <p:strVal val="visible"/>
                                      </p:to>
                                    </p:set>
                                    <p:animEffect transition="in" filter="wipe(down)">
                                      <p:cBhvr>
                                        <p:cTn id="29" dur="500"/>
                                        <p:tgtEl>
                                          <p:spTgt spid="197">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197">
                                            <p:txEl>
                                              <p:pRg st="7" end="7"/>
                                            </p:txEl>
                                          </p:spTgt>
                                        </p:tgtEl>
                                        <p:attrNameLst>
                                          <p:attrName>style.visibility</p:attrName>
                                        </p:attrNameLst>
                                      </p:cBhvr>
                                      <p:to>
                                        <p:strVal val="visible"/>
                                      </p:to>
                                    </p:set>
                                    <p:animEffect transition="in" filter="wipe(down)">
                                      <p:cBhvr>
                                        <p:cTn id="34" dur="500"/>
                                        <p:tgtEl>
                                          <p:spTgt spid="19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35"/>
          <p:cNvSpPr txBox="1">
            <a:spLocks noGrp="1"/>
          </p:cNvSpPr>
          <p:nvPr>
            <p:ph type="title"/>
          </p:nvPr>
        </p:nvSpPr>
        <p:spPr>
          <a:xfrm>
            <a:off x="98250" y="16350"/>
            <a:ext cx="8826600" cy="60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000" b="1"/>
              <a:t>Rating Agencies</a:t>
            </a:r>
            <a:endParaRPr sz="3000" b="1"/>
          </a:p>
        </p:txBody>
      </p:sp>
      <p:sp>
        <p:nvSpPr>
          <p:cNvPr id="203" name="Google Shape;203;p35"/>
          <p:cNvSpPr txBox="1"/>
          <p:nvPr/>
        </p:nvSpPr>
        <p:spPr>
          <a:xfrm>
            <a:off x="252000" y="904875"/>
            <a:ext cx="8640000" cy="4071900"/>
          </a:xfrm>
          <a:prstGeom prst="rect">
            <a:avLst/>
          </a:prstGeom>
          <a:noFill/>
          <a:ln>
            <a:noFill/>
          </a:ln>
        </p:spPr>
        <p:txBody>
          <a:bodyPr spcFirstLastPara="1" wrap="square" lIns="91425" tIns="91425" rIns="91425" bIns="91425" anchor="t" anchorCtr="0">
            <a:noAutofit/>
          </a:bodyPr>
          <a:lstStyle/>
          <a:p>
            <a:pPr marL="457200" lvl="0" indent="-342900" algn="l" rtl="0">
              <a:spcBef>
                <a:spcPts val="0"/>
              </a:spcBef>
              <a:spcAft>
                <a:spcPts val="0"/>
              </a:spcAft>
              <a:buClr>
                <a:srgbClr val="434343"/>
              </a:buClr>
              <a:buSzPts val="1800"/>
              <a:buFont typeface="Roboto"/>
              <a:buChar char="●"/>
            </a:pPr>
            <a:r>
              <a:rPr lang="en" sz="1800" dirty="0">
                <a:solidFill>
                  <a:srgbClr val="434343"/>
                </a:solidFill>
                <a:latin typeface="Roboto"/>
                <a:ea typeface="Roboto"/>
                <a:cs typeface="Roboto"/>
                <a:sym typeface="Roboto"/>
              </a:rPr>
              <a:t>The three most prominent credit rating agencies that provide independent credit ratings to most bond issues are - </a:t>
            </a:r>
            <a:r>
              <a:rPr lang="en" sz="1800" b="1" dirty="0">
                <a:solidFill>
                  <a:srgbClr val="434343"/>
                </a:solidFill>
                <a:latin typeface="Roboto"/>
                <a:ea typeface="Roboto"/>
                <a:cs typeface="Roboto"/>
                <a:sym typeface="Roboto"/>
              </a:rPr>
              <a:t>Standard &amp; Poor’s</a:t>
            </a:r>
            <a:r>
              <a:rPr lang="en" sz="1800" dirty="0">
                <a:solidFill>
                  <a:srgbClr val="434343"/>
                </a:solidFill>
                <a:latin typeface="Roboto"/>
                <a:ea typeface="Roboto"/>
                <a:cs typeface="Roboto"/>
                <a:sym typeface="Roboto"/>
              </a:rPr>
              <a:t>; </a:t>
            </a:r>
            <a:r>
              <a:rPr lang="en" sz="1800" b="1" dirty="0">
                <a:solidFill>
                  <a:srgbClr val="434343"/>
                </a:solidFill>
                <a:latin typeface="Roboto"/>
                <a:ea typeface="Roboto"/>
                <a:cs typeface="Roboto"/>
                <a:sym typeface="Roboto"/>
              </a:rPr>
              <a:t>Moody’s</a:t>
            </a:r>
            <a:r>
              <a:rPr lang="en" sz="1800" dirty="0">
                <a:solidFill>
                  <a:srgbClr val="434343"/>
                </a:solidFill>
                <a:latin typeface="Roboto"/>
                <a:ea typeface="Roboto"/>
                <a:cs typeface="Roboto"/>
                <a:sym typeface="Roboto"/>
              </a:rPr>
              <a:t>; and </a:t>
            </a:r>
            <a:r>
              <a:rPr lang="en" sz="1800" b="1" dirty="0">
                <a:solidFill>
                  <a:srgbClr val="434343"/>
                </a:solidFill>
                <a:latin typeface="Roboto"/>
                <a:ea typeface="Roboto"/>
                <a:cs typeface="Roboto"/>
                <a:sym typeface="Roboto"/>
              </a:rPr>
              <a:t>Fitch ratings</a:t>
            </a:r>
            <a:r>
              <a:rPr lang="en" sz="1800" dirty="0">
                <a:solidFill>
                  <a:srgbClr val="434343"/>
                </a:solidFill>
                <a:latin typeface="Roboto"/>
                <a:ea typeface="Roboto"/>
                <a:cs typeface="Roboto"/>
                <a:sym typeface="Roboto"/>
              </a:rPr>
              <a:t>.</a:t>
            </a:r>
            <a:endParaRPr sz="1800" dirty="0">
              <a:solidFill>
                <a:srgbClr val="434343"/>
              </a:solidFill>
              <a:latin typeface="Roboto"/>
              <a:ea typeface="Roboto"/>
              <a:cs typeface="Roboto"/>
              <a:sym typeface="Roboto"/>
            </a:endParaRPr>
          </a:p>
          <a:p>
            <a:pPr marL="457200" lvl="0" indent="-342900" algn="l" rtl="0">
              <a:spcBef>
                <a:spcPts val="1000"/>
              </a:spcBef>
              <a:spcAft>
                <a:spcPts val="0"/>
              </a:spcAft>
              <a:buClr>
                <a:srgbClr val="434343"/>
              </a:buClr>
              <a:buSzPts val="1800"/>
              <a:buFont typeface="Roboto"/>
              <a:buChar char="●"/>
            </a:pPr>
            <a:r>
              <a:rPr lang="en" sz="1800" dirty="0">
                <a:solidFill>
                  <a:srgbClr val="434343"/>
                </a:solidFill>
                <a:latin typeface="Roboto"/>
                <a:ea typeface="Roboto"/>
                <a:cs typeface="Roboto"/>
                <a:sym typeface="Roboto"/>
              </a:rPr>
              <a:t>Bonds will be assessed and given a credit rating when they are first issued and then reassessed if circumstances change, so that their rating can be upgraded or downgraded with a consequent effect on their price.</a:t>
            </a:r>
            <a:endParaRPr sz="1800" dirty="0">
              <a:solidFill>
                <a:srgbClr val="434343"/>
              </a:solidFill>
              <a:latin typeface="Roboto"/>
              <a:ea typeface="Roboto"/>
              <a:cs typeface="Roboto"/>
              <a:sym typeface="Roboto"/>
            </a:endParaRPr>
          </a:p>
          <a:p>
            <a:pPr marL="457200" lvl="0" indent="0" algn="l" rtl="0">
              <a:spcBef>
                <a:spcPts val="1000"/>
              </a:spcBef>
              <a:spcAft>
                <a:spcPts val="1000"/>
              </a:spcAft>
              <a:buNone/>
            </a:pPr>
            <a:endParaRPr sz="1800" dirty="0">
              <a:solidFill>
                <a:srgbClr val="434343"/>
              </a:solidFill>
              <a:latin typeface="Roboto"/>
              <a:ea typeface="Roboto"/>
              <a:cs typeface="Roboto"/>
              <a:sym typeface="Robot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03">
                                            <p:txEl>
                                              <p:pRg st="0" end="0"/>
                                            </p:txEl>
                                          </p:spTgt>
                                        </p:tgtEl>
                                        <p:attrNameLst>
                                          <p:attrName>style.visibility</p:attrName>
                                        </p:attrNameLst>
                                      </p:cBhvr>
                                      <p:to>
                                        <p:strVal val="visible"/>
                                      </p:to>
                                    </p:set>
                                    <p:animEffect transition="in" filter="wipe(down)">
                                      <p:cBhvr>
                                        <p:cTn id="7" dur="500"/>
                                        <p:tgtEl>
                                          <p:spTgt spid="2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03">
                                            <p:txEl>
                                              <p:pRg st="1" end="1"/>
                                            </p:txEl>
                                          </p:spTgt>
                                        </p:tgtEl>
                                        <p:attrNameLst>
                                          <p:attrName>style.visibility</p:attrName>
                                        </p:attrNameLst>
                                      </p:cBhvr>
                                      <p:to>
                                        <p:strVal val="visible"/>
                                      </p:to>
                                    </p:set>
                                    <p:animEffect transition="in" filter="wipe(down)">
                                      <p:cBhvr>
                                        <p:cTn id="12" dur="500"/>
                                        <p:tgtEl>
                                          <p:spTgt spid="20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graphicFrame>
        <p:nvGraphicFramePr>
          <p:cNvPr id="208" name="Google Shape;208;p36"/>
          <p:cNvGraphicFramePr/>
          <p:nvPr/>
        </p:nvGraphicFramePr>
        <p:xfrm>
          <a:off x="71425" y="178788"/>
          <a:ext cx="9001125" cy="4937370"/>
        </p:xfrm>
        <a:graphic>
          <a:graphicData uri="http://schemas.openxmlformats.org/drawingml/2006/table">
            <a:tbl>
              <a:tblPr>
                <a:noFill/>
                <a:tableStyleId>{EFF659C6-1D5B-44D5-8403-8CD099EE18BE}</a:tableStyleId>
              </a:tblPr>
              <a:tblGrid>
                <a:gridCol w="2078925">
                  <a:extLst>
                    <a:ext uri="{9D8B030D-6E8A-4147-A177-3AD203B41FA5}">
                      <a16:colId xmlns:a16="http://schemas.microsoft.com/office/drawing/2014/main" val="20000"/>
                    </a:ext>
                  </a:extLst>
                </a:gridCol>
                <a:gridCol w="1521525">
                  <a:extLst>
                    <a:ext uri="{9D8B030D-6E8A-4147-A177-3AD203B41FA5}">
                      <a16:colId xmlns:a16="http://schemas.microsoft.com/office/drawing/2014/main" val="20001"/>
                    </a:ext>
                  </a:extLst>
                </a:gridCol>
                <a:gridCol w="1800225">
                  <a:extLst>
                    <a:ext uri="{9D8B030D-6E8A-4147-A177-3AD203B41FA5}">
                      <a16:colId xmlns:a16="http://schemas.microsoft.com/office/drawing/2014/main" val="20002"/>
                    </a:ext>
                  </a:extLst>
                </a:gridCol>
                <a:gridCol w="1800225">
                  <a:extLst>
                    <a:ext uri="{9D8B030D-6E8A-4147-A177-3AD203B41FA5}">
                      <a16:colId xmlns:a16="http://schemas.microsoft.com/office/drawing/2014/main" val="20003"/>
                    </a:ext>
                  </a:extLst>
                </a:gridCol>
                <a:gridCol w="1800225">
                  <a:extLst>
                    <a:ext uri="{9D8B030D-6E8A-4147-A177-3AD203B41FA5}">
                      <a16:colId xmlns:a16="http://schemas.microsoft.com/office/drawing/2014/main" val="20004"/>
                    </a:ext>
                  </a:extLst>
                </a:gridCol>
              </a:tblGrid>
              <a:tr h="365725">
                <a:tc>
                  <a:txBody>
                    <a:bodyPr/>
                    <a:lstStyle/>
                    <a:p>
                      <a:pPr marL="0" lvl="0" indent="0" algn="l" rtl="0">
                        <a:spcBef>
                          <a:spcPts val="0"/>
                        </a:spcBef>
                        <a:spcAft>
                          <a:spcPts val="0"/>
                        </a:spcAft>
                        <a:buNone/>
                      </a:pPr>
                      <a:r>
                        <a:rPr lang="en" sz="1200"/>
                        <a:t>Credit risk</a:t>
                      </a:r>
                      <a:endParaRPr sz="1200"/>
                    </a:p>
                  </a:txBody>
                  <a:tcPr marL="91425" marR="91425" marT="91425" marB="91425"/>
                </a:tc>
                <a:tc>
                  <a:txBody>
                    <a:bodyPr/>
                    <a:lstStyle/>
                    <a:p>
                      <a:pPr marL="0" lvl="0" indent="0" algn="l" rtl="0">
                        <a:spcBef>
                          <a:spcPts val="0"/>
                        </a:spcBef>
                        <a:spcAft>
                          <a:spcPts val="0"/>
                        </a:spcAft>
                        <a:buNone/>
                      </a:pPr>
                      <a:endParaRPr sz="1200"/>
                    </a:p>
                  </a:txBody>
                  <a:tcPr marL="91425" marR="91425" marT="91425" marB="91425"/>
                </a:tc>
                <a:tc>
                  <a:txBody>
                    <a:bodyPr/>
                    <a:lstStyle/>
                    <a:p>
                      <a:pPr marL="0" lvl="0" indent="0" algn="ctr" rtl="0">
                        <a:spcBef>
                          <a:spcPts val="0"/>
                        </a:spcBef>
                        <a:spcAft>
                          <a:spcPts val="0"/>
                        </a:spcAft>
                        <a:buNone/>
                      </a:pPr>
                      <a:r>
                        <a:rPr lang="en" sz="1200"/>
                        <a:t>Moody’s</a:t>
                      </a:r>
                      <a:endParaRPr sz="1200"/>
                    </a:p>
                  </a:txBody>
                  <a:tcPr marL="91425" marR="91425" marT="91425" marB="91425"/>
                </a:tc>
                <a:tc>
                  <a:txBody>
                    <a:bodyPr/>
                    <a:lstStyle/>
                    <a:p>
                      <a:pPr marL="0" lvl="0" indent="0" algn="ctr" rtl="0">
                        <a:spcBef>
                          <a:spcPts val="0"/>
                        </a:spcBef>
                        <a:spcAft>
                          <a:spcPts val="0"/>
                        </a:spcAft>
                        <a:buNone/>
                      </a:pPr>
                      <a:r>
                        <a:rPr lang="en" sz="1200"/>
                        <a:t>Standard &amp; Poor’s</a:t>
                      </a:r>
                      <a:endParaRPr sz="1200"/>
                    </a:p>
                  </a:txBody>
                  <a:tcPr marL="91425" marR="91425" marT="91425" marB="91425"/>
                </a:tc>
                <a:tc>
                  <a:txBody>
                    <a:bodyPr/>
                    <a:lstStyle/>
                    <a:p>
                      <a:pPr marL="0" lvl="0" indent="0" algn="ctr" rtl="0">
                        <a:spcBef>
                          <a:spcPts val="0"/>
                        </a:spcBef>
                        <a:spcAft>
                          <a:spcPts val="0"/>
                        </a:spcAft>
                        <a:buNone/>
                      </a:pPr>
                      <a:r>
                        <a:rPr lang="en" sz="1200"/>
                        <a:t>Fitch Ratings</a:t>
                      </a:r>
                      <a:endParaRPr sz="1200"/>
                    </a:p>
                  </a:txBody>
                  <a:tcPr marL="91425" marR="91425" marT="91425" marB="91425"/>
                </a:tc>
                <a:extLst>
                  <a:ext uri="{0D108BD9-81ED-4DB2-BD59-A6C34878D82A}">
                    <a16:rowId xmlns:a16="http://schemas.microsoft.com/office/drawing/2014/main" val="10000"/>
                  </a:ext>
                </a:extLst>
              </a:tr>
              <a:tr h="359275">
                <a:tc gridSpan="5">
                  <a:txBody>
                    <a:bodyPr/>
                    <a:lstStyle/>
                    <a:p>
                      <a:pPr marL="0" lvl="0" indent="0" algn="ctr" rtl="0">
                        <a:spcBef>
                          <a:spcPts val="0"/>
                        </a:spcBef>
                        <a:spcAft>
                          <a:spcPts val="0"/>
                        </a:spcAft>
                        <a:buNone/>
                      </a:pPr>
                      <a:r>
                        <a:rPr lang="en" sz="1200" b="1"/>
                        <a:t>Investment grade</a:t>
                      </a:r>
                      <a:r>
                        <a:rPr lang="en" sz="1200"/>
                        <a:t> (often low yield, selling at a premium)</a:t>
                      </a:r>
                      <a:endParaRPr sz="1200"/>
                    </a:p>
                  </a:txBody>
                  <a:tcPr marL="91425" marR="91425" marT="91425" marB="91425"/>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365725">
                <a:tc>
                  <a:txBody>
                    <a:bodyPr/>
                    <a:lstStyle/>
                    <a:p>
                      <a:pPr marL="0" lvl="0" indent="0" algn="l" rtl="0">
                        <a:spcBef>
                          <a:spcPts val="0"/>
                        </a:spcBef>
                        <a:spcAft>
                          <a:spcPts val="0"/>
                        </a:spcAft>
                        <a:buNone/>
                      </a:pPr>
                      <a:r>
                        <a:rPr lang="en" sz="1200"/>
                        <a:t>Highest quality</a:t>
                      </a:r>
                      <a:endParaRPr sz="1200"/>
                    </a:p>
                  </a:txBody>
                  <a:tcPr marL="91425" marR="91425" marT="91425" marB="91425"/>
                </a:tc>
                <a:tc>
                  <a:txBody>
                    <a:bodyPr/>
                    <a:lstStyle/>
                    <a:p>
                      <a:pPr marL="0" lvl="0" indent="0" algn="l" rtl="0">
                        <a:spcBef>
                          <a:spcPts val="0"/>
                        </a:spcBef>
                        <a:spcAft>
                          <a:spcPts val="0"/>
                        </a:spcAft>
                        <a:buNone/>
                      </a:pPr>
                      <a:endParaRPr sz="1200"/>
                    </a:p>
                  </a:txBody>
                  <a:tcPr marL="91425" marR="91425" marT="91425" marB="91425"/>
                </a:tc>
                <a:tc>
                  <a:txBody>
                    <a:bodyPr/>
                    <a:lstStyle/>
                    <a:p>
                      <a:pPr marL="0" lvl="0" indent="0" algn="ctr" rtl="0">
                        <a:spcBef>
                          <a:spcPts val="0"/>
                        </a:spcBef>
                        <a:spcAft>
                          <a:spcPts val="0"/>
                        </a:spcAft>
                        <a:buNone/>
                      </a:pPr>
                      <a:r>
                        <a:rPr lang="en" sz="1200"/>
                        <a:t>Aaa</a:t>
                      </a:r>
                      <a:endParaRPr sz="1200"/>
                    </a:p>
                  </a:txBody>
                  <a:tcPr marL="91425" marR="91425" marT="91425" marB="91425"/>
                </a:tc>
                <a:tc>
                  <a:txBody>
                    <a:bodyPr/>
                    <a:lstStyle/>
                    <a:p>
                      <a:pPr marL="0" lvl="0" indent="0" algn="ctr" rtl="0">
                        <a:spcBef>
                          <a:spcPts val="0"/>
                        </a:spcBef>
                        <a:spcAft>
                          <a:spcPts val="0"/>
                        </a:spcAft>
                        <a:buNone/>
                      </a:pPr>
                      <a:r>
                        <a:rPr lang="en" sz="1200"/>
                        <a:t>AAA</a:t>
                      </a:r>
                      <a:endParaRPr sz="1200"/>
                    </a:p>
                  </a:txBody>
                  <a:tcPr marL="91425" marR="91425" marT="91425" marB="91425"/>
                </a:tc>
                <a:tc>
                  <a:txBody>
                    <a:bodyPr/>
                    <a:lstStyle/>
                    <a:p>
                      <a:pPr marL="0" lvl="0" indent="0" algn="ctr" rtl="0">
                        <a:spcBef>
                          <a:spcPts val="0"/>
                        </a:spcBef>
                        <a:spcAft>
                          <a:spcPts val="0"/>
                        </a:spcAft>
                        <a:buNone/>
                      </a:pPr>
                      <a:r>
                        <a:rPr lang="en" sz="1200"/>
                        <a:t>AAA</a:t>
                      </a:r>
                      <a:endParaRPr sz="1200"/>
                    </a:p>
                  </a:txBody>
                  <a:tcPr marL="91425" marR="91425" marT="91425" marB="91425"/>
                </a:tc>
                <a:extLst>
                  <a:ext uri="{0D108BD9-81ED-4DB2-BD59-A6C34878D82A}">
                    <a16:rowId xmlns:a16="http://schemas.microsoft.com/office/drawing/2014/main" val="10002"/>
                  </a:ext>
                </a:extLst>
              </a:tr>
              <a:tr h="359275">
                <a:tc>
                  <a:txBody>
                    <a:bodyPr/>
                    <a:lstStyle/>
                    <a:p>
                      <a:pPr marL="0" lvl="0" indent="0" algn="l" rtl="0">
                        <a:spcBef>
                          <a:spcPts val="0"/>
                        </a:spcBef>
                        <a:spcAft>
                          <a:spcPts val="0"/>
                        </a:spcAft>
                        <a:buNone/>
                      </a:pPr>
                      <a:r>
                        <a:rPr lang="en" sz="1200"/>
                        <a:t>High quality</a:t>
                      </a:r>
                      <a:endParaRPr sz="1200"/>
                    </a:p>
                  </a:txBody>
                  <a:tcPr marL="91425" marR="91425" marT="91425" marB="91425"/>
                </a:tc>
                <a:tc>
                  <a:txBody>
                    <a:bodyPr/>
                    <a:lstStyle/>
                    <a:p>
                      <a:pPr marL="0" lvl="0" indent="0" algn="l" rtl="0">
                        <a:spcBef>
                          <a:spcPts val="0"/>
                        </a:spcBef>
                        <a:spcAft>
                          <a:spcPts val="0"/>
                        </a:spcAft>
                        <a:buNone/>
                      </a:pPr>
                      <a:r>
                        <a:rPr lang="en" sz="1200"/>
                        <a:t>Very strong</a:t>
                      </a:r>
                      <a:endParaRPr sz="1200"/>
                    </a:p>
                  </a:txBody>
                  <a:tcPr marL="91425" marR="91425" marT="91425" marB="91425"/>
                </a:tc>
                <a:tc>
                  <a:txBody>
                    <a:bodyPr/>
                    <a:lstStyle/>
                    <a:p>
                      <a:pPr marL="0" lvl="0" indent="0" algn="ctr" rtl="0">
                        <a:spcBef>
                          <a:spcPts val="0"/>
                        </a:spcBef>
                        <a:spcAft>
                          <a:spcPts val="0"/>
                        </a:spcAft>
                        <a:buNone/>
                      </a:pPr>
                      <a:r>
                        <a:rPr lang="en" sz="1200"/>
                        <a:t>Aa</a:t>
                      </a:r>
                      <a:endParaRPr sz="1200"/>
                    </a:p>
                  </a:txBody>
                  <a:tcPr marL="91425" marR="91425" marT="91425" marB="91425"/>
                </a:tc>
                <a:tc>
                  <a:txBody>
                    <a:bodyPr/>
                    <a:lstStyle/>
                    <a:p>
                      <a:pPr marL="0" lvl="0" indent="0" algn="ctr" rtl="0">
                        <a:spcBef>
                          <a:spcPts val="0"/>
                        </a:spcBef>
                        <a:spcAft>
                          <a:spcPts val="0"/>
                        </a:spcAft>
                        <a:buNone/>
                      </a:pPr>
                      <a:r>
                        <a:rPr lang="en" sz="1200"/>
                        <a:t>AA</a:t>
                      </a:r>
                      <a:endParaRPr sz="1200"/>
                    </a:p>
                  </a:txBody>
                  <a:tcPr marL="91425" marR="91425" marT="91425" marB="91425"/>
                </a:tc>
                <a:tc>
                  <a:txBody>
                    <a:bodyPr/>
                    <a:lstStyle/>
                    <a:p>
                      <a:pPr marL="0" lvl="0" indent="0" algn="ctr" rtl="0">
                        <a:spcBef>
                          <a:spcPts val="0"/>
                        </a:spcBef>
                        <a:spcAft>
                          <a:spcPts val="0"/>
                        </a:spcAft>
                        <a:buNone/>
                      </a:pPr>
                      <a:r>
                        <a:rPr lang="en" sz="1200"/>
                        <a:t>AA</a:t>
                      </a:r>
                      <a:endParaRPr sz="1200"/>
                    </a:p>
                  </a:txBody>
                  <a:tcPr marL="91425" marR="91425" marT="91425" marB="91425"/>
                </a:tc>
                <a:extLst>
                  <a:ext uri="{0D108BD9-81ED-4DB2-BD59-A6C34878D82A}">
                    <a16:rowId xmlns:a16="http://schemas.microsoft.com/office/drawing/2014/main" val="10003"/>
                  </a:ext>
                </a:extLst>
              </a:tr>
              <a:tr h="359275">
                <a:tc>
                  <a:txBody>
                    <a:bodyPr/>
                    <a:lstStyle/>
                    <a:p>
                      <a:pPr marL="0" lvl="0" indent="0" algn="l" rtl="0">
                        <a:spcBef>
                          <a:spcPts val="0"/>
                        </a:spcBef>
                        <a:spcAft>
                          <a:spcPts val="0"/>
                        </a:spcAft>
                        <a:buNone/>
                      </a:pPr>
                      <a:r>
                        <a:rPr lang="en" sz="1200"/>
                        <a:t>Upper medium grade</a:t>
                      </a:r>
                      <a:endParaRPr sz="1200"/>
                    </a:p>
                  </a:txBody>
                  <a:tcPr marL="91425" marR="91425" marT="91425" marB="91425"/>
                </a:tc>
                <a:tc>
                  <a:txBody>
                    <a:bodyPr/>
                    <a:lstStyle/>
                    <a:p>
                      <a:pPr marL="0" lvl="0" indent="0" algn="l" rtl="0">
                        <a:spcBef>
                          <a:spcPts val="0"/>
                        </a:spcBef>
                        <a:spcAft>
                          <a:spcPts val="0"/>
                        </a:spcAft>
                        <a:buNone/>
                      </a:pPr>
                      <a:r>
                        <a:rPr lang="en" sz="1200"/>
                        <a:t>strong</a:t>
                      </a:r>
                      <a:endParaRPr sz="1200"/>
                    </a:p>
                  </a:txBody>
                  <a:tcPr marL="91425" marR="91425" marT="91425" marB="91425"/>
                </a:tc>
                <a:tc>
                  <a:txBody>
                    <a:bodyPr/>
                    <a:lstStyle/>
                    <a:p>
                      <a:pPr marL="0" lvl="0" indent="0" algn="ctr" rtl="0">
                        <a:spcBef>
                          <a:spcPts val="0"/>
                        </a:spcBef>
                        <a:spcAft>
                          <a:spcPts val="0"/>
                        </a:spcAft>
                        <a:buNone/>
                      </a:pPr>
                      <a:r>
                        <a:rPr lang="en" sz="1200"/>
                        <a:t>A</a:t>
                      </a:r>
                      <a:endParaRPr sz="1200"/>
                    </a:p>
                  </a:txBody>
                  <a:tcPr marL="91425" marR="91425" marT="91425" marB="91425"/>
                </a:tc>
                <a:tc>
                  <a:txBody>
                    <a:bodyPr/>
                    <a:lstStyle/>
                    <a:p>
                      <a:pPr marL="0" lvl="0" indent="0" algn="ctr" rtl="0">
                        <a:spcBef>
                          <a:spcPts val="0"/>
                        </a:spcBef>
                        <a:spcAft>
                          <a:spcPts val="0"/>
                        </a:spcAft>
                        <a:buNone/>
                      </a:pPr>
                      <a:r>
                        <a:rPr lang="en" sz="1200"/>
                        <a:t>A</a:t>
                      </a:r>
                      <a:endParaRPr sz="1200"/>
                    </a:p>
                  </a:txBody>
                  <a:tcPr marL="91425" marR="91425" marT="91425" marB="91425"/>
                </a:tc>
                <a:tc>
                  <a:txBody>
                    <a:bodyPr/>
                    <a:lstStyle/>
                    <a:p>
                      <a:pPr marL="0" lvl="0" indent="0" algn="ctr" rtl="0">
                        <a:spcBef>
                          <a:spcPts val="0"/>
                        </a:spcBef>
                        <a:spcAft>
                          <a:spcPts val="0"/>
                        </a:spcAft>
                        <a:buNone/>
                      </a:pPr>
                      <a:r>
                        <a:rPr lang="en" sz="1200"/>
                        <a:t>A</a:t>
                      </a:r>
                      <a:endParaRPr sz="1200"/>
                    </a:p>
                  </a:txBody>
                  <a:tcPr marL="91425" marR="91425" marT="91425" marB="91425"/>
                </a:tc>
                <a:extLst>
                  <a:ext uri="{0D108BD9-81ED-4DB2-BD59-A6C34878D82A}">
                    <a16:rowId xmlns:a16="http://schemas.microsoft.com/office/drawing/2014/main" val="10004"/>
                  </a:ext>
                </a:extLst>
              </a:tr>
              <a:tr h="359275">
                <a:tc gridSpan="2">
                  <a:txBody>
                    <a:bodyPr/>
                    <a:lstStyle/>
                    <a:p>
                      <a:pPr marL="0" lvl="0" indent="0" algn="ctr" rtl="0">
                        <a:spcBef>
                          <a:spcPts val="0"/>
                        </a:spcBef>
                        <a:spcAft>
                          <a:spcPts val="0"/>
                        </a:spcAft>
                        <a:buNone/>
                      </a:pPr>
                      <a:r>
                        <a:rPr lang="en" sz="1200"/>
                        <a:t>Medium grade</a:t>
                      </a:r>
                      <a:endParaRPr sz="1200"/>
                    </a:p>
                  </a:txBody>
                  <a:tcPr marL="91425" marR="91425" marT="91425" marB="91425"/>
                </a:tc>
                <a:tc hMerge="1">
                  <a:txBody>
                    <a:bodyPr/>
                    <a:lstStyle/>
                    <a:p>
                      <a:endParaRPr lang="en-US"/>
                    </a:p>
                  </a:txBody>
                  <a:tcPr/>
                </a:tc>
                <a:tc>
                  <a:txBody>
                    <a:bodyPr/>
                    <a:lstStyle/>
                    <a:p>
                      <a:pPr marL="0" lvl="0" indent="0" algn="ctr" rtl="0">
                        <a:spcBef>
                          <a:spcPts val="0"/>
                        </a:spcBef>
                        <a:spcAft>
                          <a:spcPts val="0"/>
                        </a:spcAft>
                        <a:buNone/>
                      </a:pPr>
                      <a:r>
                        <a:rPr lang="en" sz="1200"/>
                        <a:t>Baa</a:t>
                      </a:r>
                      <a:endParaRPr sz="1200"/>
                    </a:p>
                  </a:txBody>
                  <a:tcPr marL="91425" marR="91425" marT="91425" marB="91425"/>
                </a:tc>
                <a:tc>
                  <a:txBody>
                    <a:bodyPr/>
                    <a:lstStyle/>
                    <a:p>
                      <a:pPr marL="0" lvl="0" indent="0" algn="ctr" rtl="0">
                        <a:spcBef>
                          <a:spcPts val="0"/>
                        </a:spcBef>
                        <a:spcAft>
                          <a:spcPts val="0"/>
                        </a:spcAft>
                        <a:buNone/>
                      </a:pPr>
                      <a:r>
                        <a:rPr lang="en" sz="1200"/>
                        <a:t>BBB</a:t>
                      </a:r>
                      <a:endParaRPr sz="1200"/>
                    </a:p>
                  </a:txBody>
                  <a:tcPr marL="91425" marR="91425" marT="91425" marB="91425"/>
                </a:tc>
                <a:tc>
                  <a:txBody>
                    <a:bodyPr/>
                    <a:lstStyle/>
                    <a:p>
                      <a:pPr marL="0" lvl="0" indent="0" algn="ctr" rtl="0">
                        <a:spcBef>
                          <a:spcPts val="0"/>
                        </a:spcBef>
                        <a:spcAft>
                          <a:spcPts val="0"/>
                        </a:spcAft>
                        <a:buNone/>
                      </a:pPr>
                      <a:r>
                        <a:rPr lang="en" sz="1200"/>
                        <a:t>BBB</a:t>
                      </a:r>
                      <a:endParaRPr sz="1200"/>
                    </a:p>
                  </a:txBody>
                  <a:tcPr marL="91425" marR="91425" marT="91425" marB="91425"/>
                </a:tc>
                <a:extLst>
                  <a:ext uri="{0D108BD9-81ED-4DB2-BD59-A6C34878D82A}">
                    <a16:rowId xmlns:a16="http://schemas.microsoft.com/office/drawing/2014/main" val="10005"/>
                  </a:ext>
                </a:extLst>
              </a:tr>
              <a:tr h="359275">
                <a:tc gridSpan="5">
                  <a:txBody>
                    <a:bodyPr/>
                    <a:lstStyle/>
                    <a:p>
                      <a:pPr marL="0" lvl="0" indent="0" algn="ctr" rtl="0">
                        <a:spcBef>
                          <a:spcPts val="0"/>
                        </a:spcBef>
                        <a:spcAft>
                          <a:spcPts val="0"/>
                        </a:spcAft>
                        <a:buNone/>
                      </a:pPr>
                      <a:r>
                        <a:rPr lang="en" sz="1200" b="1"/>
                        <a:t>Non-investment grade</a:t>
                      </a:r>
                      <a:r>
                        <a:rPr lang="en" sz="1200"/>
                        <a:t> (junk = high yield, selling at a discount)</a:t>
                      </a:r>
                      <a:endParaRPr sz="1200"/>
                    </a:p>
                  </a:txBody>
                  <a:tcPr marL="91425" marR="91425" marT="91425" marB="91425"/>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6"/>
                  </a:ext>
                </a:extLst>
              </a:tr>
              <a:tr h="359275">
                <a:tc>
                  <a:txBody>
                    <a:bodyPr/>
                    <a:lstStyle/>
                    <a:p>
                      <a:pPr marL="0" lvl="0" indent="0" algn="l" rtl="0">
                        <a:spcBef>
                          <a:spcPts val="0"/>
                        </a:spcBef>
                        <a:spcAft>
                          <a:spcPts val="0"/>
                        </a:spcAft>
                        <a:buNone/>
                      </a:pPr>
                      <a:r>
                        <a:rPr lang="en" sz="1200"/>
                        <a:t>Lower medium grade</a:t>
                      </a:r>
                      <a:endParaRPr sz="1200"/>
                    </a:p>
                  </a:txBody>
                  <a:tcPr marL="91425" marR="91425" marT="91425" marB="91425"/>
                </a:tc>
                <a:tc>
                  <a:txBody>
                    <a:bodyPr/>
                    <a:lstStyle/>
                    <a:p>
                      <a:pPr marL="0" lvl="0" indent="0" algn="l" rtl="0">
                        <a:spcBef>
                          <a:spcPts val="0"/>
                        </a:spcBef>
                        <a:spcAft>
                          <a:spcPts val="0"/>
                        </a:spcAft>
                        <a:buNone/>
                      </a:pPr>
                      <a:r>
                        <a:rPr lang="en" sz="1200"/>
                        <a:t>Somewhat speculative</a:t>
                      </a:r>
                      <a:endParaRPr sz="1200"/>
                    </a:p>
                  </a:txBody>
                  <a:tcPr marL="91425" marR="91425" marT="91425" marB="91425"/>
                </a:tc>
                <a:tc>
                  <a:txBody>
                    <a:bodyPr/>
                    <a:lstStyle/>
                    <a:p>
                      <a:pPr marL="0" lvl="0" indent="0" algn="ctr" rtl="0">
                        <a:spcBef>
                          <a:spcPts val="0"/>
                        </a:spcBef>
                        <a:spcAft>
                          <a:spcPts val="0"/>
                        </a:spcAft>
                        <a:buNone/>
                      </a:pPr>
                      <a:r>
                        <a:rPr lang="en" sz="1200"/>
                        <a:t>Ba</a:t>
                      </a:r>
                      <a:endParaRPr sz="1200"/>
                    </a:p>
                  </a:txBody>
                  <a:tcPr marL="91425" marR="91425" marT="91425" marB="91425"/>
                </a:tc>
                <a:tc>
                  <a:txBody>
                    <a:bodyPr/>
                    <a:lstStyle/>
                    <a:p>
                      <a:pPr marL="0" lvl="0" indent="0" algn="ctr" rtl="0">
                        <a:spcBef>
                          <a:spcPts val="0"/>
                        </a:spcBef>
                        <a:spcAft>
                          <a:spcPts val="0"/>
                        </a:spcAft>
                        <a:buNone/>
                      </a:pPr>
                      <a:r>
                        <a:rPr lang="en" sz="1200"/>
                        <a:t>BB</a:t>
                      </a:r>
                      <a:endParaRPr sz="1200"/>
                    </a:p>
                  </a:txBody>
                  <a:tcPr marL="91425" marR="91425" marT="91425" marB="91425"/>
                </a:tc>
                <a:tc>
                  <a:txBody>
                    <a:bodyPr/>
                    <a:lstStyle/>
                    <a:p>
                      <a:pPr marL="0" lvl="0" indent="0" algn="ctr" rtl="0">
                        <a:spcBef>
                          <a:spcPts val="0"/>
                        </a:spcBef>
                        <a:spcAft>
                          <a:spcPts val="0"/>
                        </a:spcAft>
                        <a:buNone/>
                      </a:pPr>
                      <a:r>
                        <a:rPr lang="en" sz="1200"/>
                        <a:t>BB</a:t>
                      </a:r>
                      <a:endParaRPr sz="1200"/>
                    </a:p>
                  </a:txBody>
                  <a:tcPr marL="91425" marR="91425" marT="91425" marB="91425"/>
                </a:tc>
                <a:extLst>
                  <a:ext uri="{0D108BD9-81ED-4DB2-BD59-A6C34878D82A}">
                    <a16:rowId xmlns:a16="http://schemas.microsoft.com/office/drawing/2014/main" val="10007"/>
                  </a:ext>
                </a:extLst>
              </a:tr>
              <a:tr h="359275">
                <a:tc>
                  <a:txBody>
                    <a:bodyPr/>
                    <a:lstStyle/>
                    <a:p>
                      <a:pPr marL="0" lvl="0" indent="0" algn="l" rtl="0">
                        <a:spcBef>
                          <a:spcPts val="0"/>
                        </a:spcBef>
                        <a:spcAft>
                          <a:spcPts val="0"/>
                        </a:spcAft>
                        <a:buNone/>
                      </a:pPr>
                      <a:r>
                        <a:rPr lang="en" sz="1200"/>
                        <a:t>Low grade</a:t>
                      </a:r>
                      <a:endParaRPr sz="1200"/>
                    </a:p>
                  </a:txBody>
                  <a:tcPr marL="91425" marR="91425" marT="91425" marB="91425"/>
                </a:tc>
                <a:tc>
                  <a:txBody>
                    <a:bodyPr/>
                    <a:lstStyle/>
                    <a:p>
                      <a:pPr marL="0" lvl="0" indent="0" algn="l" rtl="0">
                        <a:spcBef>
                          <a:spcPts val="0"/>
                        </a:spcBef>
                        <a:spcAft>
                          <a:spcPts val="0"/>
                        </a:spcAft>
                        <a:buNone/>
                      </a:pPr>
                      <a:r>
                        <a:rPr lang="en" sz="1200"/>
                        <a:t>speculative</a:t>
                      </a:r>
                      <a:endParaRPr sz="1200"/>
                    </a:p>
                  </a:txBody>
                  <a:tcPr marL="91425" marR="91425" marT="91425" marB="91425"/>
                </a:tc>
                <a:tc>
                  <a:txBody>
                    <a:bodyPr/>
                    <a:lstStyle/>
                    <a:p>
                      <a:pPr marL="0" lvl="0" indent="0" algn="ctr" rtl="0">
                        <a:spcBef>
                          <a:spcPts val="0"/>
                        </a:spcBef>
                        <a:spcAft>
                          <a:spcPts val="0"/>
                        </a:spcAft>
                        <a:buNone/>
                      </a:pPr>
                      <a:r>
                        <a:rPr lang="en" sz="1200"/>
                        <a:t>B</a:t>
                      </a:r>
                      <a:endParaRPr sz="1200"/>
                    </a:p>
                  </a:txBody>
                  <a:tcPr marL="91425" marR="91425" marT="91425" marB="91425"/>
                </a:tc>
                <a:tc>
                  <a:txBody>
                    <a:bodyPr/>
                    <a:lstStyle/>
                    <a:p>
                      <a:pPr marL="0" lvl="0" indent="0" algn="ctr" rtl="0">
                        <a:spcBef>
                          <a:spcPts val="0"/>
                        </a:spcBef>
                        <a:spcAft>
                          <a:spcPts val="0"/>
                        </a:spcAft>
                        <a:buNone/>
                      </a:pPr>
                      <a:r>
                        <a:rPr lang="en" sz="1200"/>
                        <a:t>B</a:t>
                      </a:r>
                      <a:endParaRPr sz="1200"/>
                    </a:p>
                  </a:txBody>
                  <a:tcPr marL="91425" marR="91425" marT="91425" marB="91425"/>
                </a:tc>
                <a:tc>
                  <a:txBody>
                    <a:bodyPr/>
                    <a:lstStyle/>
                    <a:p>
                      <a:pPr marL="0" lvl="0" indent="0" algn="ctr" rtl="0">
                        <a:spcBef>
                          <a:spcPts val="0"/>
                        </a:spcBef>
                        <a:spcAft>
                          <a:spcPts val="0"/>
                        </a:spcAft>
                        <a:buNone/>
                      </a:pPr>
                      <a:r>
                        <a:rPr lang="en" sz="1200"/>
                        <a:t>B</a:t>
                      </a:r>
                      <a:endParaRPr sz="1200"/>
                    </a:p>
                  </a:txBody>
                  <a:tcPr marL="91425" marR="91425" marT="91425" marB="91425"/>
                </a:tc>
                <a:extLst>
                  <a:ext uri="{0D108BD9-81ED-4DB2-BD59-A6C34878D82A}">
                    <a16:rowId xmlns:a16="http://schemas.microsoft.com/office/drawing/2014/main" val="10008"/>
                  </a:ext>
                </a:extLst>
              </a:tr>
              <a:tr h="359275">
                <a:tc>
                  <a:txBody>
                    <a:bodyPr/>
                    <a:lstStyle/>
                    <a:p>
                      <a:pPr marL="0" lvl="0" indent="0" algn="l" rtl="0">
                        <a:spcBef>
                          <a:spcPts val="0"/>
                        </a:spcBef>
                        <a:spcAft>
                          <a:spcPts val="0"/>
                        </a:spcAft>
                        <a:buNone/>
                      </a:pPr>
                      <a:r>
                        <a:rPr lang="en" sz="1200"/>
                        <a:t>Poor quality</a:t>
                      </a:r>
                      <a:endParaRPr sz="1200"/>
                    </a:p>
                  </a:txBody>
                  <a:tcPr marL="91425" marR="91425" marT="91425" marB="91425"/>
                </a:tc>
                <a:tc>
                  <a:txBody>
                    <a:bodyPr/>
                    <a:lstStyle/>
                    <a:p>
                      <a:pPr marL="0" lvl="0" indent="0" algn="l" rtl="0">
                        <a:spcBef>
                          <a:spcPts val="0"/>
                        </a:spcBef>
                        <a:spcAft>
                          <a:spcPts val="0"/>
                        </a:spcAft>
                        <a:buNone/>
                      </a:pPr>
                      <a:r>
                        <a:rPr lang="en" sz="1200"/>
                        <a:t>May default</a:t>
                      </a:r>
                      <a:endParaRPr sz="1200"/>
                    </a:p>
                  </a:txBody>
                  <a:tcPr marL="91425" marR="91425" marT="91425" marB="91425"/>
                </a:tc>
                <a:tc>
                  <a:txBody>
                    <a:bodyPr/>
                    <a:lstStyle/>
                    <a:p>
                      <a:pPr marL="0" lvl="0" indent="0" algn="ctr" rtl="0">
                        <a:spcBef>
                          <a:spcPts val="0"/>
                        </a:spcBef>
                        <a:spcAft>
                          <a:spcPts val="0"/>
                        </a:spcAft>
                        <a:buNone/>
                      </a:pPr>
                      <a:r>
                        <a:rPr lang="en" sz="1200"/>
                        <a:t>Caa</a:t>
                      </a:r>
                      <a:endParaRPr sz="1200"/>
                    </a:p>
                  </a:txBody>
                  <a:tcPr marL="91425" marR="91425" marT="91425" marB="91425"/>
                </a:tc>
                <a:tc>
                  <a:txBody>
                    <a:bodyPr/>
                    <a:lstStyle/>
                    <a:p>
                      <a:pPr marL="0" lvl="0" indent="0" algn="ctr" rtl="0">
                        <a:spcBef>
                          <a:spcPts val="0"/>
                        </a:spcBef>
                        <a:spcAft>
                          <a:spcPts val="0"/>
                        </a:spcAft>
                        <a:buNone/>
                      </a:pPr>
                      <a:r>
                        <a:rPr lang="en" sz="1200"/>
                        <a:t>CCC</a:t>
                      </a:r>
                      <a:endParaRPr sz="1200"/>
                    </a:p>
                  </a:txBody>
                  <a:tcPr marL="91425" marR="91425" marT="91425" marB="91425"/>
                </a:tc>
                <a:tc>
                  <a:txBody>
                    <a:bodyPr/>
                    <a:lstStyle/>
                    <a:p>
                      <a:pPr marL="0" lvl="0" indent="0" algn="ctr" rtl="0">
                        <a:spcBef>
                          <a:spcPts val="0"/>
                        </a:spcBef>
                        <a:spcAft>
                          <a:spcPts val="0"/>
                        </a:spcAft>
                        <a:buNone/>
                      </a:pPr>
                      <a:r>
                        <a:rPr lang="en" sz="1200"/>
                        <a:t>CCC</a:t>
                      </a:r>
                      <a:endParaRPr sz="1200"/>
                    </a:p>
                  </a:txBody>
                  <a:tcPr marL="91425" marR="91425" marT="91425" marB="91425"/>
                </a:tc>
                <a:extLst>
                  <a:ext uri="{0D108BD9-81ED-4DB2-BD59-A6C34878D82A}">
                    <a16:rowId xmlns:a16="http://schemas.microsoft.com/office/drawing/2014/main" val="10009"/>
                  </a:ext>
                </a:extLst>
              </a:tr>
              <a:tr h="359275">
                <a:tc gridSpan="2">
                  <a:txBody>
                    <a:bodyPr/>
                    <a:lstStyle/>
                    <a:p>
                      <a:pPr marL="0" lvl="0" indent="0" algn="ctr" rtl="0">
                        <a:spcBef>
                          <a:spcPts val="0"/>
                        </a:spcBef>
                        <a:spcAft>
                          <a:spcPts val="0"/>
                        </a:spcAft>
                        <a:buNone/>
                      </a:pPr>
                      <a:r>
                        <a:rPr lang="en" sz="1200"/>
                        <a:t>Most speculative</a:t>
                      </a:r>
                      <a:endParaRPr sz="1200"/>
                    </a:p>
                  </a:txBody>
                  <a:tcPr marL="91425" marR="91425" marT="91425" marB="91425"/>
                </a:tc>
                <a:tc hMerge="1">
                  <a:txBody>
                    <a:bodyPr/>
                    <a:lstStyle/>
                    <a:p>
                      <a:endParaRPr lang="en-US"/>
                    </a:p>
                  </a:txBody>
                  <a:tcPr/>
                </a:tc>
                <a:tc>
                  <a:txBody>
                    <a:bodyPr/>
                    <a:lstStyle/>
                    <a:p>
                      <a:pPr marL="0" lvl="0" indent="0" algn="ctr" rtl="0">
                        <a:spcBef>
                          <a:spcPts val="0"/>
                        </a:spcBef>
                        <a:spcAft>
                          <a:spcPts val="0"/>
                        </a:spcAft>
                        <a:buNone/>
                      </a:pPr>
                      <a:r>
                        <a:rPr lang="en" sz="1200"/>
                        <a:t>C</a:t>
                      </a:r>
                      <a:endParaRPr sz="1200"/>
                    </a:p>
                  </a:txBody>
                  <a:tcPr marL="91425" marR="91425" marT="91425" marB="91425"/>
                </a:tc>
                <a:tc>
                  <a:txBody>
                    <a:bodyPr/>
                    <a:lstStyle/>
                    <a:p>
                      <a:pPr marL="0" lvl="0" indent="0" algn="ctr" rtl="0">
                        <a:spcBef>
                          <a:spcPts val="0"/>
                        </a:spcBef>
                        <a:spcAft>
                          <a:spcPts val="0"/>
                        </a:spcAft>
                        <a:buNone/>
                      </a:pPr>
                      <a:r>
                        <a:rPr lang="en" sz="1200"/>
                        <a:t>CC</a:t>
                      </a:r>
                      <a:endParaRPr sz="1200"/>
                    </a:p>
                  </a:txBody>
                  <a:tcPr marL="91425" marR="91425" marT="91425" marB="91425"/>
                </a:tc>
                <a:tc>
                  <a:txBody>
                    <a:bodyPr/>
                    <a:lstStyle/>
                    <a:p>
                      <a:pPr marL="0" lvl="0" indent="0" algn="ctr" rtl="0">
                        <a:spcBef>
                          <a:spcPts val="0"/>
                        </a:spcBef>
                        <a:spcAft>
                          <a:spcPts val="0"/>
                        </a:spcAft>
                        <a:buNone/>
                      </a:pPr>
                      <a:r>
                        <a:rPr lang="en" sz="1200"/>
                        <a:t>CC</a:t>
                      </a:r>
                      <a:endParaRPr sz="1200"/>
                    </a:p>
                  </a:txBody>
                  <a:tcPr marL="91425" marR="91425" marT="91425" marB="91425"/>
                </a:tc>
                <a:extLst>
                  <a:ext uri="{0D108BD9-81ED-4DB2-BD59-A6C34878D82A}">
                    <a16:rowId xmlns:a16="http://schemas.microsoft.com/office/drawing/2014/main" val="10010"/>
                  </a:ext>
                </a:extLst>
              </a:tr>
              <a:tr h="359275">
                <a:tc gridSpan="2">
                  <a:txBody>
                    <a:bodyPr/>
                    <a:lstStyle/>
                    <a:p>
                      <a:pPr marL="0" lvl="0" indent="0" algn="l" rtl="0">
                        <a:spcBef>
                          <a:spcPts val="0"/>
                        </a:spcBef>
                        <a:spcAft>
                          <a:spcPts val="0"/>
                        </a:spcAft>
                        <a:buNone/>
                      </a:pPr>
                      <a:r>
                        <a:rPr lang="en" sz="1200"/>
                        <a:t>No interest being paid or bankruptcy petition filed</a:t>
                      </a:r>
                      <a:endParaRPr sz="1200"/>
                    </a:p>
                  </a:txBody>
                  <a:tcPr marL="91425" marR="91425" marT="91425" marB="91425"/>
                </a:tc>
                <a:tc hMerge="1">
                  <a:txBody>
                    <a:bodyPr/>
                    <a:lstStyle/>
                    <a:p>
                      <a:endParaRPr lang="en-US"/>
                    </a:p>
                  </a:txBody>
                  <a:tcPr/>
                </a:tc>
                <a:tc>
                  <a:txBody>
                    <a:bodyPr/>
                    <a:lstStyle/>
                    <a:p>
                      <a:pPr marL="0" lvl="0" indent="0" algn="ctr" rtl="0">
                        <a:spcBef>
                          <a:spcPts val="0"/>
                        </a:spcBef>
                        <a:spcAft>
                          <a:spcPts val="0"/>
                        </a:spcAft>
                        <a:buNone/>
                      </a:pPr>
                      <a:r>
                        <a:rPr lang="en" sz="1200"/>
                        <a:t>C</a:t>
                      </a:r>
                      <a:endParaRPr sz="1200"/>
                    </a:p>
                  </a:txBody>
                  <a:tcPr marL="91425" marR="91425" marT="91425" marB="91425"/>
                </a:tc>
                <a:tc>
                  <a:txBody>
                    <a:bodyPr/>
                    <a:lstStyle/>
                    <a:p>
                      <a:pPr marL="0" lvl="0" indent="0" algn="ctr" rtl="0">
                        <a:spcBef>
                          <a:spcPts val="0"/>
                        </a:spcBef>
                        <a:spcAft>
                          <a:spcPts val="0"/>
                        </a:spcAft>
                        <a:buNone/>
                      </a:pPr>
                      <a:r>
                        <a:rPr lang="en" sz="1200"/>
                        <a:t>D</a:t>
                      </a:r>
                      <a:endParaRPr sz="1200"/>
                    </a:p>
                  </a:txBody>
                  <a:tcPr marL="91425" marR="91425" marT="91425" marB="91425"/>
                </a:tc>
                <a:tc>
                  <a:txBody>
                    <a:bodyPr/>
                    <a:lstStyle/>
                    <a:p>
                      <a:pPr marL="0" lvl="0" indent="0" algn="ctr" rtl="0">
                        <a:spcBef>
                          <a:spcPts val="0"/>
                        </a:spcBef>
                        <a:spcAft>
                          <a:spcPts val="0"/>
                        </a:spcAft>
                        <a:buNone/>
                      </a:pPr>
                      <a:r>
                        <a:rPr lang="en" sz="1200"/>
                        <a:t>C</a:t>
                      </a:r>
                      <a:endParaRPr sz="1200"/>
                    </a:p>
                  </a:txBody>
                  <a:tcPr marL="91425" marR="91425" marT="91425" marB="91425"/>
                </a:tc>
                <a:extLst>
                  <a:ext uri="{0D108BD9-81ED-4DB2-BD59-A6C34878D82A}">
                    <a16:rowId xmlns:a16="http://schemas.microsoft.com/office/drawing/2014/main" val="10011"/>
                  </a:ext>
                </a:extLst>
              </a:tr>
              <a:tr h="359275">
                <a:tc gridSpan="2">
                  <a:txBody>
                    <a:bodyPr/>
                    <a:lstStyle/>
                    <a:p>
                      <a:pPr marL="0" lvl="0" indent="0" algn="l" rtl="0">
                        <a:spcBef>
                          <a:spcPts val="0"/>
                        </a:spcBef>
                        <a:spcAft>
                          <a:spcPts val="0"/>
                        </a:spcAft>
                        <a:buNone/>
                      </a:pPr>
                      <a:r>
                        <a:rPr lang="en" sz="1200"/>
                        <a:t>In default</a:t>
                      </a:r>
                      <a:endParaRPr sz="1200"/>
                    </a:p>
                  </a:txBody>
                  <a:tcPr marL="91425" marR="91425" marT="91425" marB="91425"/>
                </a:tc>
                <a:tc hMerge="1">
                  <a:txBody>
                    <a:bodyPr/>
                    <a:lstStyle/>
                    <a:p>
                      <a:endParaRPr lang="en-US"/>
                    </a:p>
                  </a:txBody>
                  <a:tcPr/>
                </a:tc>
                <a:tc>
                  <a:txBody>
                    <a:bodyPr/>
                    <a:lstStyle/>
                    <a:p>
                      <a:pPr marL="0" lvl="0" indent="0" algn="ctr" rtl="0">
                        <a:spcBef>
                          <a:spcPts val="0"/>
                        </a:spcBef>
                        <a:spcAft>
                          <a:spcPts val="0"/>
                        </a:spcAft>
                        <a:buNone/>
                      </a:pPr>
                      <a:r>
                        <a:rPr lang="en" sz="1200"/>
                        <a:t>C</a:t>
                      </a:r>
                      <a:endParaRPr sz="1200"/>
                    </a:p>
                  </a:txBody>
                  <a:tcPr marL="91425" marR="91425" marT="91425" marB="91425"/>
                </a:tc>
                <a:tc>
                  <a:txBody>
                    <a:bodyPr/>
                    <a:lstStyle/>
                    <a:p>
                      <a:pPr marL="0" lvl="0" indent="0" algn="ctr" rtl="0">
                        <a:spcBef>
                          <a:spcPts val="0"/>
                        </a:spcBef>
                        <a:spcAft>
                          <a:spcPts val="0"/>
                        </a:spcAft>
                        <a:buNone/>
                      </a:pPr>
                      <a:r>
                        <a:rPr lang="en" sz="1200"/>
                        <a:t>D</a:t>
                      </a:r>
                      <a:endParaRPr sz="1200"/>
                    </a:p>
                  </a:txBody>
                  <a:tcPr marL="91425" marR="91425" marT="91425" marB="91425"/>
                </a:tc>
                <a:tc>
                  <a:txBody>
                    <a:bodyPr/>
                    <a:lstStyle/>
                    <a:p>
                      <a:pPr marL="0" lvl="0" indent="0" algn="ctr" rtl="0">
                        <a:spcBef>
                          <a:spcPts val="0"/>
                        </a:spcBef>
                        <a:spcAft>
                          <a:spcPts val="0"/>
                        </a:spcAft>
                        <a:buNone/>
                      </a:pPr>
                      <a:r>
                        <a:rPr lang="en" sz="1200"/>
                        <a:t>D</a:t>
                      </a:r>
                      <a:endParaRPr sz="1200"/>
                    </a:p>
                  </a:txBody>
                  <a:tcPr marL="91425" marR="91425" marT="91425" marB="91425"/>
                </a:tc>
                <a:extLst>
                  <a:ext uri="{0D108BD9-81ED-4DB2-BD59-A6C34878D82A}">
                    <a16:rowId xmlns:a16="http://schemas.microsoft.com/office/drawing/2014/main" val="10012"/>
                  </a:ext>
                </a:extLst>
              </a:tr>
            </a:tbl>
          </a:graphicData>
        </a:graphic>
      </p:graphicFrame>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37"/>
          <p:cNvSpPr txBox="1">
            <a:spLocks noGrp="1"/>
          </p:cNvSpPr>
          <p:nvPr>
            <p:ph type="title"/>
          </p:nvPr>
        </p:nvSpPr>
        <p:spPr>
          <a:xfrm>
            <a:off x="1458450" y="464425"/>
            <a:ext cx="6227100" cy="4090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800" b="1"/>
              <a:t>QUESTIONS?</a:t>
            </a:r>
            <a:endParaRPr sz="4800" b="1"/>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Material">
  <a:themeElements>
    <a:clrScheme name="Material">
      <a:dk1>
        <a:srgbClr val="4285F4"/>
      </a:dk1>
      <a:lt1>
        <a:srgbClr val="FFFFFF"/>
      </a:lt1>
      <a:dk2>
        <a:srgbClr val="424242"/>
      </a:dk2>
      <a:lt2>
        <a:srgbClr val="737373"/>
      </a:lt2>
      <a:accent1>
        <a:srgbClr val="0277BD"/>
      </a:accent1>
      <a:accent2>
        <a:srgbClr val="0F9D58"/>
      </a:accent2>
      <a:accent3>
        <a:srgbClr val="DB4437"/>
      </a:accent3>
      <a:accent4>
        <a:srgbClr val="FAFAFA"/>
      </a:accent4>
      <a:accent5>
        <a:srgbClr val="4FC3F7"/>
      </a:accent5>
      <a:accent6>
        <a:srgbClr val="F4B400"/>
      </a:accent6>
      <a:hlink>
        <a:srgbClr val="4FC3F7"/>
      </a:hlink>
      <a:folHlink>
        <a:srgbClr val="4FC3F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4" ma:contentTypeDescription="Create a new document." ma:contentTypeScope="" ma:versionID="71a28485b8660e6ab69df5372833b939">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5e022dfa2e199580382f4e6155003dcd"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6779CCC4-7848-4F1E-8910-6C02437131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5A7C9F-80C2-4A02-B540-C43CA88427CF}">
  <ds:schemaRefs>
    <ds:schemaRef ds:uri="http://schemas.microsoft.com/sharepoint/v3/contenttype/forms"/>
  </ds:schemaRefs>
</ds:datastoreItem>
</file>

<file path=customXml/itemProps3.xml><?xml version="1.0" encoding="utf-8"?>
<ds:datastoreItem xmlns:ds="http://schemas.openxmlformats.org/officeDocument/2006/customXml" ds:itemID="{039AA19B-332F-4C3E-860C-C97F1F8CCFA0}">
  <ds:schemaRefs>
    <ds:schemaRef ds:uri="47a3e2db-67be-4841-b3a5-2f2fb1d7c7b3"/>
    <ds:schemaRef ds:uri="http://purl.org/dc/terms/"/>
    <ds:schemaRef ds:uri="http://www.w3.org/XML/1998/namespace"/>
    <ds:schemaRef ds:uri="http://schemas.microsoft.com/office/2006/documentManagement/types"/>
    <ds:schemaRef ds:uri="http://purl.org/dc/elements/1.1/"/>
    <ds:schemaRef ds:uri="http://schemas.microsoft.com/office/2006/metadata/properties"/>
    <ds:schemaRef ds:uri="http://purl.org/dc/dcmitype/"/>
    <ds:schemaRef ds:uri="http://schemas.microsoft.com/office/infopath/2007/PartnerControls"/>
    <ds:schemaRef ds:uri="http://schemas.openxmlformats.org/package/2006/metadata/core-properties"/>
    <ds:schemaRef ds:uri="60ab93c2-c2e2-4a82-ab36-09e8ba3f753e"/>
  </ds:schemaRefs>
</ds:datastoreItem>
</file>

<file path=docProps/app.xml><?xml version="1.0" encoding="utf-8"?>
<Properties xmlns="http://schemas.openxmlformats.org/officeDocument/2006/extended-properties" xmlns:vt="http://schemas.openxmlformats.org/officeDocument/2006/docPropsVTypes">
  <TotalTime>130</TotalTime>
  <Words>3732</Words>
  <Application>Microsoft Office PowerPoint</Application>
  <PresentationFormat>On-screen Show (16:9)</PresentationFormat>
  <Paragraphs>244</Paragraphs>
  <Slides>25</Slides>
  <Notes>25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Roboto</vt:lpstr>
      <vt:lpstr>Material</vt:lpstr>
      <vt:lpstr>BONDS</vt:lpstr>
      <vt:lpstr>Session outline</vt:lpstr>
      <vt:lpstr>Introduction</vt:lpstr>
      <vt:lpstr>Characteristics of Bonds</vt:lpstr>
      <vt:lpstr>Bond Terminologies </vt:lpstr>
      <vt:lpstr>Bond Terminologies </vt:lpstr>
      <vt:lpstr>Extended Example</vt:lpstr>
      <vt:lpstr>The Bond indenture</vt:lpstr>
      <vt:lpstr>Types of Bonds</vt:lpstr>
      <vt:lpstr>Types of Bonds</vt:lpstr>
      <vt:lpstr>Types of collateral backing </vt:lpstr>
      <vt:lpstr>Principal repayment structures </vt:lpstr>
      <vt:lpstr>Types of coupon</vt:lpstr>
      <vt:lpstr>Coupon payment structure</vt:lpstr>
      <vt:lpstr>Coupon payment structure </vt:lpstr>
      <vt:lpstr>Coupon payment structure</vt:lpstr>
      <vt:lpstr>Bonds with contingency provisions</vt:lpstr>
      <vt:lpstr>Bonds with contingency provisions </vt:lpstr>
      <vt:lpstr>Issuers of Bonds</vt:lpstr>
      <vt:lpstr>Bonds with contingency provisions </vt:lpstr>
      <vt:lpstr>Types of Government Bonds</vt:lpstr>
      <vt:lpstr>Yield measures</vt:lpstr>
      <vt:lpstr>Rating Agencies</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BONDS</dc:title>
  <dc:creator>Ejike Udeogu</dc:creator>
  <cp:lastModifiedBy>Ejike Udeogu</cp:lastModifiedBy>
  <cp:revision>6</cp:revision>
  <dcterms:modified xsi:type="dcterms:W3CDTF">2023-10-28T11:52:00Z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