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rts/chart1.xml" ContentType="application/vnd.openxmlformats-officedocument.drawingml.char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1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12192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59" d="100"/>
          <a:sy n="59" d="100"/>
        </p:scale>
        <p:origin x="6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o-RO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Revenue share 2024</c:v>
                </c:pt>
              </c:strCache>
            </c:strRef>
          </c:tx>
          <c:spPr>
            <a:solidFill>
              <a:srgbClr val="FF5A5F"/>
            </a:solidFill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North America</c:v>
                </c:pt>
                <c:pt idx="1">
                  <c:v>EMEA</c:v>
                </c:pt>
                <c:pt idx="2">
                  <c:v>Asia Pacific</c:v>
                </c:pt>
                <c:pt idx="3">
                  <c:v>Latin America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46.8</c:v>
                </c:pt>
                <c:pt idx="1">
                  <c:v>36.5</c:v>
                </c:pt>
                <c:pt idx="2">
                  <c:v>9.9</c:v>
                </c:pt>
                <c:pt idx="3">
                  <c:v>6.8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51D-407C-9E31-EDF1B21884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000000"/>
                </a:solidFill>
                <a:latin typeface="Aptos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50"/>
        </c:scaling>
        <c:delete val="0"/>
        <c:axPos val="l"/>
        <c:majorGridlines>
          <c:spPr>
            <a:ln w="12700" cap="flat">
              <a:solidFill>
                <a:srgbClr val="888888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800" b="0" i="0" u="none" strike="noStrike">
                <a:solidFill>
                  <a:srgbClr val="000000"/>
                </a:solidFill>
                <a:latin typeface="Aptos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o-RO"/>
  <c:roundedCorners val="1"/>
  <c:style val="2"/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Revenue ($B)</c:v>
                </c:pt>
              </c:strCache>
            </c:strRef>
          </c:tx>
          <c:spPr>
            <a:ln w="25400" cap="flat">
              <a:solidFill>
                <a:srgbClr val="FF5A5F"/>
              </a:solidFill>
              <a:prstDash val="solid"/>
              <a:round/>
            </a:ln>
            <a:effectLst/>
          </c:spPr>
          <c:marker>
            <c:symbol val="circle"/>
            <c:size val="6"/>
            <c:spPr>
              <a:solidFill>
                <a:srgbClr val="FF5A5F"/>
              </a:solidFill>
              <a:ln w="9525" cap="flat">
                <a:solidFill>
                  <a:srgbClr val="FF5A5F"/>
                </a:solidFill>
                <a:prstDash val="solid"/>
                <a:round/>
              </a:ln>
              <a:effectLst/>
            </c:spPr>
          </c:marker>
          <c:cat>
            <c:strRef>
              <c:f>Sheet1!$A$2:$A$8</c:f>
              <c:strCache>
                <c:ptCount val="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4.8099999999999996</c:v>
                </c:pt>
                <c:pt idx="1">
                  <c:v>3.38</c:v>
                </c:pt>
                <c:pt idx="2">
                  <c:v>5.99</c:v>
                </c:pt>
                <c:pt idx="3">
                  <c:v>8.4</c:v>
                </c:pt>
                <c:pt idx="4">
                  <c:v>9.92</c:v>
                </c:pt>
                <c:pt idx="5">
                  <c:v>11.1</c:v>
                </c:pt>
                <c:pt idx="6">
                  <c:v>12.24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54F-4554-923F-72C8C96F34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094734554"/>
        <c:axId val="2094734552"/>
      </c:line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13"/>
          <c:min val="0"/>
        </c:scaling>
        <c:delete val="0"/>
        <c:axPos val="l"/>
        <c:majorGridlines>
          <c:spPr>
            <a:ln w="12700" cap="flat">
              <a:solidFill>
                <a:srgbClr val="888888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8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  <c:majorUnit val="2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o-RO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Nights booked (M)</c:v>
                </c:pt>
              </c:strCache>
            </c:strRef>
          </c:tx>
          <c:spPr>
            <a:solidFill>
              <a:srgbClr val="0E7C7B"/>
            </a:solidFill>
            <a:effectLst/>
          </c:spPr>
          <c:invertIfNegative val="0"/>
          <c:cat>
            <c:strRef>
              <c:f>Sheet1!$A$2:$A$8</c:f>
              <c:strCache>
                <c:ptCount val="7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  <c:pt idx="5">
                  <c:v>2024</c:v>
                </c:pt>
                <c:pt idx="6">
                  <c:v>2025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327</c:v>
                </c:pt>
                <c:pt idx="1">
                  <c:v>194</c:v>
                </c:pt>
                <c:pt idx="2">
                  <c:v>300</c:v>
                </c:pt>
                <c:pt idx="3">
                  <c:v>394</c:v>
                </c:pt>
                <c:pt idx="4">
                  <c:v>448</c:v>
                </c:pt>
                <c:pt idx="5">
                  <c:v>490</c:v>
                </c:pt>
                <c:pt idx="6">
                  <c:v>533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3F9-4CEB-93EE-733EC7F832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600"/>
          <c:min val="0"/>
        </c:scaling>
        <c:delete val="0"/>
        <c:axPos val="l"/>
        <c:majorGridlines>
          <c:spPr>
            <a:ln w="12700" cap="flat">
              <a:solidFill>
                <a:srgbClr val="888888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8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44587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o-RO"/>
              <a:t>Faceți clic pentru a edita stilul de subtitlu coordonator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26680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674594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5397502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48790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866763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1228759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662603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0219039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734009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u și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452710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2288406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406406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8981483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devărat sau f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362701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9435898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9313119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11579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7/12/2026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349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  <p:sldLayoutId id="2147483694" r:id="rId13"/>
    <p:sldLayoutId id="2147483695" r:id="rId14"/>
    <p:sldLayoutId id="2147483696" r:id="rId15"/>
    <p:sldLayoutId id="2147483697" r:id="rId16"/>
    <p:sldLayoutId id="2147483698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Relationship Id="rId4" Type="http://schemas.openxmlformats.org/officeDocument/2006/relationships/chart" Target="../charts/char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64592" y="0"/>
            <a:ext cx="12027103" cy="118872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" name="Image 0" descr="/mnt/data/crop_title.jpg"/>
          <p:cNvPicPr>
            <a:picLocks noChangeAspect="1"/>
          </p:cNvPicPr>
          <p:nvPr/>
        </p:nvPicPr>
        <p:blipFill>
          <a:blip r:embed="rId3"/>
          <a:srcRect t="8000" r="8786" b="10000"/>
          <a:stretch/>
        </p:blipFill>
        <p:spPr>
          <a:xfrm>
            <a:off x="6400800" y="320040"/>
            <a:ext cx="5532120" cy="580644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594360" y="960120"/>
            <a:ext cx="5303520" cy="5486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21354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AIRBNB</a:t>
            </a:r>
            <a:endParaRPr lang="en-US" sz="3600" dirty="0"/>
          </a:p>
        </p:txBody>
      </p:sp>
      <p:sp>
        <p:nvSpPr>
          <p:cNvPr id="6" name="Text 3"/>
          <p:cNvSpPr/>
          <p:nvPr/>
        </p:nvSpPr>
        <p:spPr>
          <a:xfrm>
            <a:off x="621792" y="1572768"/>
            <a:ext cx="5120640" cy="3657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2200" b="1" dirty="0">
                <a:solidFill>
                  <a:srgbClr val="FF5A5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Business Plan Presentation</a:t>
            </a:r>
            <a:endParaRPr lang="en-US" sz="2200" dirty="0"/>
          </a:p>
        </p:txBody>
      </p:sp>
      <p:sp>
        <p:nvSpPr>
          <p:cNvPr id="7" name="Text 4"/>
          <p:cNvSpPr/>
          <p:nvPr/>
        </p:nvSpPr>
        <p:spPr>
          <a:xfrm>
            <a:off x="679704" y="1993392"/>
            <a:ext cx="5303520" cy="2286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LCBB5013 Entrepreneurship | Task 2 </a:t>
            </a:r>
            <a:endParaRPr lang="en-US" sz="1400" dirty="0"/>
          </a:p>
        </p:txBody>
      </p:sp>
      <p:sp>
        <p:nvSpPr>
          <p:cNvPr id="8" name="Shape 5"/>
          <p:cNvSpPr/>
          <p:nvPr/>
        </p:nvSpPr>
        <p:spPr>
          <a:xfrm>
            <a:off x="594360" y="2542032"/>
            <a:ext cx="4709160" cy="1188720"/>
          </a:xfrm>
          <a:prstGeom prst="roundRect">
            <a:avLst>
              <a:gd name="adj" fmla="val 6154"/>
            </a:avLst>
          </a:prstGeom>
          <a:solidFill>
            <a:srgbClr val="FFFFFF"/>
          </a:solidFill>
          <a:ln w="12700">
            <a:solidFill>
              <a:srgbClr val="D8CFC2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749808" y="2537460"/>
            <a:ext cx="4297680" cy="124815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Airbnb, Inc.</a:t>
            </a:r>
          </a:p>
          <a:p>
            <a:r>
              <a:rPr lang="en-US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Aso Abdullah</a:t>
            </a:r>
            <a:endParaRPr lang="en-US" sz="1800" dirty="0"/>
          </a:p>
          <a:p>
            <a:pPr marL="0" indent="0" algn="l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Floarea-Stanca Costea</a:t>
            </a:r>
          </a:p>
          <a:p>
            <a:pPr marL="0" indent="0" algn="l">
              <a:buNone/>
            </a:pPr>
            <a:r>
              <a:rPr lang="en-US" dirty="0">
                <a:solidFill>
                  <a:srgbClr val="213547"/>
                </a:solidFill>
                <a:latin typeface="Aptos" pitchFamily="34" charset="0"/>
              </a:rPr>
              <a:t>2323250</a:t>
            </a:r>
            <a:endParaRPr lang="en-US" sz="1800" dirty="0"/>
          </a:p>
          <a:p>
            <a:pPr marL="0" indent="0" algn="l">
              <a:buNone/>
            </a:pPr>
            <a:endParaRPr lang="en-US" sz="1800" dirty="0"/>
          </a:p>
        </p:txBody>
      </p:sp>
      <p:sp>
        <p:nvSpPr>
          <p:cNvPr id="10" name="Shape 7"/>
          <p:cNvSpPr/>
          <p:nvPr/>
        </p:nvSpPr>
        <p:spPr>
          <a:xfrm>
            <a:off x="594360" y="5166360"/>
            <a:ext cx="4937760" cy="676656"/>
          </a:xfrm>
          <a:prstGeom prst="roundRect">
            <a:avLst>
              <a:gd name="adj" fmla="val 10811"/>
            </a:avLst>
          </a:prstGeom>
          <a:solidFill>
            <a:srgbClr val="FFE3E4"/>
          </a:solidFill>
          <a:ln w="12700">
            <a:solidFill>
              <a:srgbClr val="FF5A5F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667512" y="5286248"/>
            <a:ext cx="4617720" cy="32918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5A5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focus: How can Airbnb protect platform trust while sustaining growth under regulatory and competitive pressure?</a:t>
            </a: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457200" y="6565392"/>
            <a:ext cx="112014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60" dirty="0">
                <a:solidFill>
                  <a:srgbClr val="6B7280"/>
                </a:solidFill>
              </a:rPr>
              <a:t>LCBB5013 Entrepreneurship | Task 2 | Airbnb Business Plan</a:t>
            </a:r>
            <a:endParaRPr lang="en-US" sz="76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64592" y="0"/>
            <a:ext cx="12027103" cy="118872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310896"/>
            <a:ext cx="8412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21354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Company overview and what the company does</a:t>
            </a:r>
            <a:endParaRPr lang="en-US" sz="3000" dirty="0"/>
          </a:p>
        </p:txBody>
      </p:sp>
      <p:pic>
        <p:nvPicPr>
          <p:cNvPr id="6" name="Image 0" descr="/mnt/data/wide_high_end_modern_hotel_lobby_or_reception_int_batch_2.png"/>
          <p:cNvPicPr>
            <a:picLocks noChangeAspect="1"/>
          </p:cNvPicPr>
          <p:nvPr/>
        </p:nvPicPr>
        <p:blipFill>
          <a:blip r:embed="rId3"/>
          <a:srcRect l="5000" r="-50"/>
          <a:stretch/>
        </p:blipFill>
        <p:spPr>
          <a:xfrm>
            <a:off x="594360" y="1143000"/>
            <a:ext cx="3474720" cy="205740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4251960" y="1143000"/>
            <a:ext cx="3337560" cy="1207008"/>
          </a:xfrm>
          <a:prstGeom prst="roundRect">
            <a:avLst>
              <a:gd name="adj" fmla="val 6061"/>
            </a:avLst>
          </a:prstGeom>
          <a:solidFill>
            <a:srgbClr val="FFE3E4"/>
          </a:solidFill>
          <a:ln w="12700">
            <a:solidFill>
              <a:srgbClr val="FF5A5F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4251960" y="1143000"/>
            <a:ext cx="73152" cy="1207008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4416552" y="1142661"/>
            <a:ext cx="3017520" cy="102412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Business model</a:t>
            </a:r>
            <a:endParaRPr lang="en-US" sz="1800" dirty="0"/>
          </a:p>
          <a:p>
            <a:pPr marL="0" indent="0" algn="just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Asset-light marketplace: hosts supply stays, Airbnb earns service fees rather than owning hotels.</a:t>
            </a:r>
            <a:endParaRPr lang="en-US" sz="1800" dirty="0"/>
          </a:p>
          <a:p>
            <a:pPr marL="0" indent="0" algn="just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(Airbnb, 2025; Guttentag, 2019)</a:t>
            </a:r>
            <a:endParaRPr lang="en-US" sz="1800" dirty="0"/>
          </a:p>
        </p:txBody>
      </p:sp>
      <p:sp>
        <p:nvSpPr>
          <p:cNvPr id="10" name="Shape 7"/>
          <p:cNvSpPr/>
          <p:nvPr/>
        </p:nvSpPr>
        <p:spPr>
          <a:xfrm>
            <a:off x="7818120" y="1143000"/>
            <a:ext cx="3337560" cy="1207008"/>
          </a:xfrm>
          <a:prstGeom prst="roundRect">
            <a:avLst>
              <a:gd name="adj" fmla="val 6061"/>
            </a:avLst>
          </a:prstGeom>
          <a:solidFill>
            <a:srgbClr val="E7F2EE"/>
          </a:solidFill>
          <a:ln w="12700">
            <a:solidFill>
              <a:srgbClr val="0E7C7B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7818120" y="1143000"/>
            <a:ext cx="73152" cy="1207008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7936992" y="1142661"/>
            <a:ext cx="3017520" cy="102412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Origin</a:t>
            </a:r>
            <a:endParaRPr lang="en-US" sz="1800" dirty="0"/>
          </a:p>
          <a:p>
            <a:pPr marL="0" indent="0" algn="just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Founded in 2008 by Brian Chesky, Joe Gebbia and Nathan Blecharczyk in San Francisco.</a:t>
            </a:r>
            <a:endParaRPr lang="en-US" sz="1800" dirty="0"/>
          </a:p>
          <a:p>
            <a:pPr marL="0" indent="0" algn="just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(Gallagher, 2017)</a:t>
            </a:r>
            <a:endParaRPr lang="en-US" sz="1800" dirty="0"/>
          </a:p>
        </p:txBody>
      </p:sp>
      <p:sp>
        <p:nvSpPr>
          <p:cNvPr id="13" name="Shape 10"/>
          <p:cNvSpPr/>
          <p:nvPr/>
        </p:nvSpPr>
        <p:spPr>
          <a:xfrm>
            <a:off x="594360" y="3566160"/>
            <a:ext cx="2011680" cy="86868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12700">
            <a:solidFill>
              <a:srgbClr val="FF5A5F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685800" y="3675888"/>
            <a:ext cx="1828800" cy="34747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5A5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8M+</a:t>
            </a:r>
            <a:endParaRPr lang="en-US" sz="2400" dirty="0"/>
          </a:p>
        </p:txBody>
      </p:sp>
      <p:sp>
        <p:nvSpPr>
          <p:cNvPr id="15" name="Text 12"/>
          <p:cNvSpPr/>
          <p:nvPr/>
        </p:nvSpPr>
        <p:spPr>
          <a:xfrm>
            <a:off x="685800" y="4096512"/>
            <a:ext cx="1828800" cy="21945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10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active listings</a:t>
            </a:r>
            <a:endParaRPr lang="en-US" sz="1100" dirty="0"/>
          </a:p>
        </p:txBody>
      </p:sp>
      <p:sp>
        <p:nvSpPr>
          <p:cNvPr id="16" name="Shape 13"/>
          <p:cNvSpPr/>
          <p:nvPr/>
        </p:nvSpPr>
        <p:spPr>
          <a:xfrm>
            <a:off x="2788920" y="3566160"/>
            <a:ext cx="2011680" cy="86868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12700">
            <a:solidFill>
              <a:srgbClr val="0E7C7B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2880360" y="3675888"/>
            <a:ext cx="1828800" cy="34747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0E7C7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5M+</a:t>
            </a:r>
            <a:endParaRPr lang="en-US" sz="2400" dirty="0"/>
          </a:p>
        </p:txBody>
      </p:sp>
      <p:sp>
        <p:nvSpPr>
          <p:cNvPr id="18" name="Text 15"/>
          <p:cNvSpPr/>
          <p:nvPr/>
        </p:nvSpPr>
        <p:spPr>
          <a:xfrm>
            <a:off x="2880360" y="4096512"/>
            <a:ext cx="1828800" cy="21945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10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global hosts</a:t>
            </a:r>
            <a:endParaRPr lang="en-US" sz="1100" dirty="0"/>
          </a:p>
        </p:txBody>
      </p:sp>
      <p:sp>
        <p:nvSpPr>
          <p:cNvPr id="19" name="Shape 16"/>
          <p:cNvSpPr/>
          <p:nvPr/>
        </p:nvSpPr>
        <p:spPr>
          <a:xfrm>
            <a:off x="4983480" y="3566160"/>
            <a:ext cx="2011680" cy="86868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12700">
            <a:solidFill>
              <a:srgbClr val="284B63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5074920" y="3675888"/>
            <a:ext cx="1828800" cy="34747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284B6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220+</a:t>
            </a:r>
            <a:endParaRPr lang="en-US" sz="2400" dirty="0"/>
          </a:p>
        </p:txBody>
      </p:sp>
      <p:sp>
        <p:nvSpPr>
          <p:cNvPr id="21" name="Text 18"/>
          <p:cNvSpPr/>
          <p:nvPr/>
        </p:nvSpPr>
        <p:spPr>
          <a:xfrm>
            <a:off x="5074920" y="4096512"/>
            <a:ext cx="1828800" cy="21945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10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countries</a:t>
            </a:r>
            <a:endParaRPr lang="en-US" sz="1100" dirty="0"/>
          </a:p>
        </p:txBody>
      </p:sp>
      <p:sp>
        <p:nvSpPr>
          <p:cNvPr id="22" name="Shape 19"/>
          <p:cNvSpPr/>
          <p:nvPr/>
        </p:nvSpPr>
        <p:spPr>
          <a:xfrm>
            <a:off x="7178040" y="3566160"/>
            <a:ext cx="2011680" cy="86868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12700">
            <a:solidFill>
              <a:srgbClr val="F6D365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7269480" y="3675888"/>
            <a:ext cx="1828800" cy="34747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6D3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2.5B+</a:t>
            </a:r>
            <a:endParaRPr lang="en-US" sz="2400" dirty="0"/>
          </a:p>
        </p:txBody>
      </p:sp>
      <p:sp>
        <p:nvSpPr>
          <p:cNvPr id="24" name="Text 21"/>
          <p:cNvSpPr/>
          <p:nvPr/>
        </p:nvSpPr>
        <p:spPr>
          <a:xfrm>
            <a:off x="7269480" y="4096512"/>
            <a:ext cx="1828800" cy="21945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10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guest arrivals</a:t>
            </a:r>
            <a:endParaRPr lang="en-US" sz="1100" dirty="0"/>
          </a:p>
        </p:txBody>
      </p:sp>
      <p:sp>
        <p:nvSpPr>
          <p:cNvPr id="25" name="Shape 22"/>
          <p:cNvSpPr/>
          <p:nvPr/>
        </p:nvSpPr>
        <p:spPr>
          <a:xfrm>
            <a:off x="9372600" y="3108960"/>
            <a:ext cx="2148840" cy="1783080"/>
          </a:xfrm>
          <a:prstGeom prst="roundRect">
            <a:avLst>
              <a:gd name="adj" fmla="val 4103"/>
            </a:avLst>
          </a:prstGeom>
          <a:solidFill>
            <a:srgbClr val="E8F1F4"/>
          </a:solidFill>
          <a:ln w="12700">
            <a:solidFill>
              <a:srgbClr val="284B63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Shape 23"/>
          <p:cNvSpPr/>
          <p:nvPr/>
        </p:nvSpPr>
        <p:spPr>
          <a:xfrm>
            <a:off x="9372600" y="3108960"/>
            <a:ext cx="73152" cy="1783080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4"/>
          <p:cNvSpPr/>
          <p:nvPr/>
        </p:nvSpPr>
        <p:spPr>
          <a:xfrm>
            <a:off x="9486900" y="3108960"/>
            <a:ext cx="2034540" cy="16002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view</a:t>
            </a:r>
            <a:endParaRPr lang="en-US" sz="1800" dirty="0"/>
          </a:p>
          <a:p>
            <a:pPr marL="0" indent="0" algn="just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Airbnb’s asset-light model enables scale, but quality control and regulation remain structural risks.</a:t>
            </a:r>
            <a:endParaRPr lang="en-US" sz="1800" dirty="0"/>
          </a:p>
          <a:p>
            <a:pPr marL="0" indent="0" algn="just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(Barron, Kung and Proserpio, 2021)</a:t>
            </a:r>
            <a:endParaRPr lang="en-US" sz="1800" dirty="0"/>
          </a:p>
        </p:txBody>
      </p:sp>
      <p:sp>
        <p:nvSpPr>
          <p:cNvPr id="28" name="Text 25"/>
          <p:cNvSpPr/>
          <p:nvPr/>
        </p:nvSpPr>
        <p:spPr>
          <a:xfrm>
            <a:off x="457200" y="6565392"/>
            <a:ext cx="112014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60" dirty="0">
                <a:solidFill>
                  <a:srgbClr val="6B7280"/>
                </a:solidFill>
              </a:rPr>
              <a:t>Sources: Airbnb (2025; 2026a); Gallagher (2017); Guttentag (2019)</a:t>
            </a:r>
            <a:endParaRPr lang="en-US" sz="76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64592" y="0"/>
            <a:ext cx="12027103" cy="118872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310896"/>
            <a:ext cx="8412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21354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Main products/services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30352" y="749808"/>
            <a:ext cx="7772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Three core service categories that widen Airbnb’s addressable market</a:t>
            </a:r>
            <a:endParaRPr lang="en-US" sz="1050" dirty="0"/>
          </a:p>
        </p:txBody>
      </p:sp>
      <p:pic>
        <p:nvPicPr>
          <p:cNvPr id="6" name="Image 0" descr="/mnt/data/a_wide_angle_interior_photo_of_a_modern_upscale_h_batch_1.png"/>
          <p:cNvPicPr>
            <a:picLocks noChangeAspect="1"/>
          </p:cNvPicPr>
          <p:nvPr/>
        </p:nvPicPr>
        <p:blipFill>
          <a:blip r:embed="rId3"/>
          <a:srcRect l="5000" t="8000" r="34371" b="17000"/>
          <a:stretch/>
        </p:blipFill>
        <p:spPr>
          <a:xfrm>
            <a:off x="7863840" y="1097280"/>
            <a:ext cx="3611880" cy="251460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731520" y="1261872"/>
            <a:ext cx="329184" cy="329184"/>
          </a:xfrm>
          <a:prstGeom prst="ellipse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31520" y="1321308"/>
            <a:ext cx="329184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lang="en-US" sz="1200" dirty="0"/>
          </a:p>
        </p:txBody>
      </p:sp>
      <p:sp>
        <p:nvSpPr>
          <p:cNvPr id="9" name="Shape 6"/>
          <p:cNvSpPr/>
          <p:nvPr/>
        </p:nvSpPr>
        <p:spPr>
          <a:xfrm>
            <a:off x="1234440" y="1115568"/>
            <a:ext cx="6080760" cy="868680"/>
          </a:xfrm>
          <a:prstGeom prst="roundRect">
            <a:avLst>
              <a:gd name="adj" fmla="val 8421"/>
            </a:avLst>
          </a:prstGeom>
          <a:solidFill>
            <a:srgbClr val="FFE3E4"/>
          </a:solidFill>
          <a:ln w="12700">
            <a:solidFill>
              <a:srgbClr val="FF5A5F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1234440" y="1115568"/>
            <a:ext cx="73152" cy="868680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1399031" y="1225296"/>
            <a:ext cx="5823035" cy="6858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70000" lnSpcReduction="20000"/>
          </a:bodyPr>
          <a:lstStyle/>
          <a:p>
            <a:pPr marL="0" indent="0" algn="just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Stays</a:t>
            </a:r>
            <a:endParaRPr lang="en-US" sz="1800" dirty="0"/>
          </a:p>
          <a:p>
            <a:pPr marL="0" indent="0" algn="just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Rooms, apartments, homes, villas and unique properties for short and long stays.</a:t>
            </a:r>
            <a:endParaRPr lang="en-US" sz="1800" dirty="0"/>
          </a:p>
          <a:p>
            <a:pPr marL="0" indent="0" algn="just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(Airbnb, 2025)</a:t>
            </a:r>
            <a:endParaRPr lang="en-US" sz="1800" dirty="0"/>
          </a:p>
        </p:txBody>
      </p:sp>
      <p:sp>
        <p:nvSpPr>
          <p:cNvPr id="12" name="Shape 9"/>
          <p:cNvSpPr/>
          <p:nvPr/>
        </p:nvSpPr>
        <p:spPr>
          <a:xfrm>
            <a:off x="731520" y="2450592"/>
            <a:ext cx="329184" cy="329184"/>
          </a:xfrm>
          <a:prstGeom prst="ellipse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31520" y="2510028"/>
            <a:ext cx="329184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lang="en-US" sz="1200" dirty="0"/>
          </a:p>
        </p:txBody>
      </p:sp>
      <p:sp>
        <p:nvSpPr>
          <p:cNvPr id="14" name="Shape 11"/>
          <p:cNvSpPr/>
          <p:nvPr/>
        </p:nvSpPr>
        <p:spPr>
          <a:xfrm>
            <a:off x="1234440" y="2304288"/>
            <a:ext cx="6080760" cy="868680"/>
          </a:xfrm>
          <a:prstGeom prst="roundRect">
            <a:avLst>
              <a:gd name="adj" fmla="val 8421"/>
            </a:avLst>
          </a:prstGeom>
          <a:solidFill>
            <a:srgbClr val="E7F2EE"/>
          </a:solidFill>
          <a:ln w="12700">
            <a:solidFill>
              <a:srgbClr val="0E7C7B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1234440" y="2304288"/>
            <a:ext cx="73152" cy="86868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1399032" y="2414016"/>
            <a:ext cx="5916168" cy="6858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>
              <a:buNone/>
            </a:pPr>
            <a:r>
              <a:rPr lang="en-US" sz="13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Experiences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Curated activities such as tours, cooking classes and local cultural workshops.</a:t>
            </a:r>
            <a:endParaRPr lang="en-US" sz="1300" dirty="0"/>
          </a:p>
        </p:txBody>
      </p:sp>
      <p:sp>
        <p:nvSpPr>
          <p:cNvPr id="17" name="Shape 14"/>
          <p:cNvSpPr/>
          <p:nvPr/>
        </p:nvSpPr>
        <p:spPr>
          <a:xfrm>
            <a:off x="731520" y="3639312"/>
            <a:ext cx="329184" cy="329184"/>
          </a:xfrm>
          <a:prstGeom prst="ellipse">
            <a:avLst/>
          </a:prstGeom>
          <a:solidFill>
            <a:srgbClr val="F6D365"/>
          </a:solidFill>
          <a:ln w="12700">
            <a:solidFill>
              <a:srgbClr val="F6D3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731520" y="3698748"/>
            <a:ext cx="329184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lang="en-US" sz="1200" dirty="0"/>
          </a:p>
        </p:txBody>
      </p:sp>
      <p:sp>
        <p:nvSpPr>
          <p:cNvPr id="19" name="Shape 16"/>
          <p:cNvSpPr/>
          <p:nvPr/>
        </p:nvSpPr>
        <p:spPr>
          <a:xfrm>
            <a:off x="1234440" y="3493008"/>
            <a:ext cx="6080760" cy="868680"/>
          </a:xfrm>
          <a:prstGeom prst="roundRect">
            <a:avLst>
              <a:gd name="adj" fmla="val 8421"/>
            </a:avLst>
          </a:prstGeom>
          <a:solidFill>
            <a:srgbClr val="FFF6E8"/>
          </a:solidFill>
          <a:ln w="12700">
            <a:solidFill>
              <a:srgbClr val="F6D365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7"/>
          <p:cNvSpPr/>
          <p:nvPr/>
        </p:nvSpPr>
        <p:spPr>
          <a:xfrm>
            <a:off x="1234440" y="3493008"/>
            <a:ext cx="73152" cy="868680"/>
          </a:xfrm>
          <a:prstGeom prst="rect">
            <a:avLst/>
          </a:prstGeom>
          <a:solidFill>
            <a:srgbClr val="F6D365"/>
          </a:solidFill>
          <a:ln w="12700">
            <a:solidFill>
              <a:srgbClr val="F6D3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1399032" y="3602736"/>
            <a:ext cx="5760720" cy="6858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>
              <a:buNone/>
            </a:pPr>
            <a:r>
              <a:rPr lang="en-US" sz="13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Airbnb for Business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Accommodation management for corporate and employee travel needs.</a:t>
            </a:r>
            <a:endParaRPr lang="en-US" sz="1300" dirty="0"/>
          </a:p>
        </p:txBody>
      </p:sp>
      <p:sp>
        <p:nvSpPr>
          <p:cNvPr id="22" name="Shape 19"/>
          <p:cNvSpPr/>
          <p:nvPr/>
        </p:nvSpPr>
        <p:spPr>
          <a:xfrm>
            <a:off x="914400" y="4892040"/>
            <a:ext cx="10378440" cy="768096"/>
          </a:xfrm>
          <a:prstGeom prst="roundRect">
            <a:avLst>
              <a:gd name="adj" fmla="val 9524"/>
            </a:avLst>
          </a:prstGeom>
          <a:solidFill>
            <a:srgbClr val="EFEAF7"/>
          </a:solidFill>
          <a:ln w="12700">
            <a:solidFill>
              <a:srgbClr val="284B63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20"/>
          <p:cNvSpPr/>
          <p:nvPr/>
        </p:nvSpPr>
        <p:spPr>
          <a:xfrm>
            <a:off x="914400" y="4892040"/>
            <a:ext cx="73152" cy="768096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1"/>
          <p:cNvSpPr/>
          <p:nvPr/>
        </p:nvSpPr>
        <p:spPr>
          <a:xfrm>
            <a:off x="1078992" y="4873075"/>
            <a:ext cx="10396728" cy="58521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Autofit/>
          </a:bodyPr>
          <a:lstStyle/>
          <a:p>
            <a:pPr marL="0" indent="0">
              <a:buNone/>
            </a:pPr>
            <a:r>
              <a:rPr lang="en-US" sz="13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Strategic tension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same diversity that makes Airbnb attractive also creates inconsistent service quality because the company does not directly control accommodation delivery (Zervas, Proserpio and Byers, 2021)</a:t>
            </a:r>
            <a:endParaRPr lang="en-US" sz="1300" dirty="0"/>
          </a:p>
        </p:txBody>
      </p:sp>
      <p:sp>
        <p:nvSpPr>
          <p:cNvPr id="25" name="Text 22"/>
          <p:cNvSpPr/>
          <p:nvPr/>
        </p:nvSpPr>
        <p:spPr>
          <a:xfrm>
            <a:off x="457200" y="6565392"/>
            <a:ext cx="112014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60" dirty="0">
                <a:solidFill>
                  <a:srgbClr val="6B7280"/>
                </a:solidFill>
              </a:rPr>
              <a:t>Sources: Airbnb (2025); Guttentag (2015); Zervas, Proserpio and Byers (2021)</a:t>
            </a:r>
            <a:endParaRPr lang="en-US" sz="7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64592" y="0"/>
            <a:ext cx="12027103" cy="118872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310896"/>
            <a:ext cx="8412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21354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Objectives and USP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30352" y="749808"/>
            <a:ext cx="7772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Short-term improvement, long-term platform evolution and differentiated value</a:t>
            </a:r>
            <a:endParaRPr lang="en-US" sz="1050" dirty="0"/>
          </a:p>
        </p:txBody>
      </p:sp>
      <p:sp>
        <p:nvSpPr>
          <p:cNvPr id="6" name="Shape 4"/>
          <p:cNvSpPr/>
          <p:nvPr/>
        </p:nvSpPr>
        <p:spPr>
          <a:xfrm>
            <a:off x="594360" y="1234440"/>
            <a:ext cx="3429000" cy="2834640"/>
          </a:xfrm>
          <a:prstGeom prst="roundRect">
            <a:avLst>
              <a:gd name="adj" fmla="val 2581"/>
            </a:avLst>
          </a:prstGeom>
          <a:solidFill>
            <a:srgbClr val="FFE3E4"/>
          </a:solidFill>
          <a:ln w="12700">
            <a:solidFill>
              <a:srgbClr val="FF5A5F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594360" y="1234440"/>
            <a:ext cx="73152" cy="2834640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58952" y="1344168"/>
            <a:ext cx="3108960" cy="2651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Short-term objectives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Optimise core accommodation service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Expand payment options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Grow Co-Host Network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Target low double-digit revenue growth in 2026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(Airbnb, 2026b)</a:t>
            </a:r>
            <a:endParaRPr lang="en-US" sz="1800" dirty="0"/>
          </a:p>
        </p:txBody>
      </p:sp>
      <p:sp>
        <p:nvSpPr>
          <p:cNvPr id="9" name="Shape 7"/>
          <p:cNvSpPr/>
          <p:nvPr/>
        </p:nvSpPr>
        <p:spPr>
          <a:xfrm>
            <a:off x="4389120" y="1234440"/>
            <a:ext cx="3429000" cy="2834640"/>
          </a:xfrm>
          <a:prstGeom prst="roundRect">
            <a:avLst>
              <a:gd name="adj" fmla="val 2581"/>
            </a:avLst>
          </a:prstGeom>
          <a:solidFill>
            <a:srgbClr val="E8F1F4"/>
          </a:solidFill>
          <a:ln w="12700">
            <a:solidFill>
              <a:srgbClr val="284B63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4389120" y="1234440"/>
            <a:ext cx="73152" cy="2834640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553712" y="1344168"/>
            <a:ext cx="3108960" cy="2651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Long-term objectives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Become a broader travel/lifestyle platform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Scale AI personalisation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Deepen emerging-market growth in India, Brazil and Japan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(Airbnb, 2026b)</a:t>
            </a:r>
            <a:endParaRPr lang="en-US" sz="1800" dirty="0"/>
          </a:p>
        </p:txBody>
      </p:sp>
      <p:sp>
        <p:nvSpPr>
          <p:cNvPr id="12" name="Shape 10"/>
          <p:cNvSpPr/>
          <p:nvPr/>
        </p:nvSpPr>
        <p:spPr>
          <a:xfrm>
            <a:off x="8183880" y="1234440"/>
            <a:ext cx="3429000" cy="2834640"/>
          </a:xfrm>
          <a:prstGeom prst="roundRect">
            <a:avLst>
              <a:gd name="adj" fmla="val 2581"/>
            </a:avLst>
          </a:prstGeom>
          <a:solidFill>
            <a:srgbClr val="E7F2EE"/>
          </a:solidFill>
          <a:ln w="12700">
            <a:solidFill>
              <a:srgbClr val="0E7C7B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8183880" y="1234440"/>
            <a:ext cx="73152" cy="283464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348472" y="1344168"/>
            <a:ext cx="3108960" cy="2651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USP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Authentic local stays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Asset-light peer-to-peer model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8M+ listing variety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Trust through reviews and AirCover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(Guttentag, 2015; Ert et al., 2016)</a:t>
            </a:r>
            <a:endParaRPr lang="en-US" sz="1800" dirty="0"/>
          </a:p>
        </p:txBody>
      </p:sp>
      <p:sp>
        <p:nvSpPr>
          <p:cNvPr id="15" name="Shape 13"/>
          <p:cNvSpPr/>
          <p:nvPr/>
        </p:nvSpPr>
        <p:spPr>
          <a:xfrm>
            <a:off x="822960" y="4709160"/>
            <a:ext cx="10561320" cy="841248"/>
          </a:xfrm>
          <a:prstGeom prst="roundRect">
            <a:avLst>
              <a:gd name="adj" fmla="val 8696"/>
            </a:avLst>
          </a:prstGeom>
          <a:solidFill>
            <a:srgbClr val="FFF6E8"/>
          </a:solidFill>
          <a:ln w="12700">
            <a:solidFill>
              <a:srgbClr val="F6D365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822960" y="4709160"/>
            <a:ext cx="73152" cy="841248"/>
          </a:xfrm>
          <a:prstGeom prst="rect">
            <a:avLst/>
          </a:prstGeom>
          <a:solidFill>
            <a:srgbClr val="F6D365"/>
          </a:solidFill>
          <a:ln w="12700">
            <a:solidFill>
              <a:srgbClr val="F6D3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987552" y="4818888"/>
            <a:ext cx="10381488" cy="6583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evaluation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Airbnb’s USP is strong because it combines variety, trust and authenticity. However, the decentralised host model can weaken consistency and expose the company to ethical and regulatory criticism.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(Edelman, Luca and Svirsky, 2017)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457200" y="6565392"/>
            <a:ext cx="112014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60" dirty="0">
                <a:solidFill>
                  <a:srgbClr val="6B7280"/>
                </a:solidFill>
              </a:rPr>
              <a:t>Sources: Airbnb (2026b); Guttentag (2015); Ert, Fleischer and Magen (2016)</a:t>
            </a:r>
            <a:endParaRPr lang="en-US" sz="7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64592" y="0"/>
            <a:ext cx="12027103" cy="118872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310896"/>
            <a:ext cx="8412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21354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SWOT summary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30352" y="749808"/>
            <a:ext cx="7772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Internal strengths/weaknesses and external opportunities/threats</a:t>
            </a:r>
            <a:endParaRPr lang="en-US" sz="1050" dirty="0"/>
          </a:p>
        </p:txBody>
      </p:sp>
      <p:sp>
        <p:nvSpPr>
          <p:cNvPr id="6" name="Shape 4"/>
          <p:cNvSpPr/>
          <p:nvPr/>
        </p:nvSpPr>
        <p:spPr>
          <a:xfrm>
            <a:off x="640080" y="1115568"/>
            <a:ext cx="4983480" cy="1261872"/>
          </a:xfrm>
          <a:prstGeom prst="roundRect">
            <a:avLst>
              <a:gd name="adj" fmla="val 5797"/>
            </a:avLst>
          </a:prstGeom>
          <a:solidFill>
            <a:srgbClr val="E7F2EE"/>
          </a:solidFill>
          <a:ln w="12700">
            <a:solidFill>
              <a:srgbClr val="0E7C7B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640080" y="1115568"/>
            <a:ext cx="73152" cy="1261872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04672" y="1225296"/>
            <a:ext cx="4663440" cy="107899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Strengths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Global brand; asset-light scalability; strong free cash flow; trusted review ecosystem.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(Airbnb, 2026b; Skift, 2025)</a:t>
            </a:r>
            <a:endParaRPr lang="en-US" sz="1800" dirty="0"/>
          </a:p>
        </p:txBody>
      </p:sp>
      <p:sp>
        <p:nvSpPr>
          <p:cNvPr id="9" name="Shape 7"/>
          <p:cNvSpPr/>
          <p:nvPr/>
        </p:nvSpPr>
        <p:spPr>
          <a:xfrm>
            <a:off x="6400800" y="1115568"/>
            <a:ext cx="4983480" cy="1261872"/>
          </a:xfrm>
          <a:prstGeom prst="roundRect">
            <a:avLst>
              <a:gd name="adj" fmla="val 5797"/>
            </a:avLst>
          </a:prstGeom>
          <a:solidFill>
            <a:srgbClr val="FFE3E4"/>
          </a:solidFill>
          <a:ln w="12700">
            <a:solidFill>
              <a:srgbClr val="FF5A5F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6400800" y="1115568"/>
            <a:ext cx="73152" cy="1261872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565391" y="1225296"/>
            <a:ext cx="4729141" cy="107899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Weaknesses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Inconsistent quality; limited control over hosts; regulatory vulnerability; housing-affordability criticism.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(Barron, Kung and Proserpio, 2021)</a:t>
            </a:r>
            <a:endParaRPr lang="en-US" sz="1800" dirty="0"/>
          </a:p>
        </p:txBody>
      </p:sp>
      <p:sp>
        <p:nvSpPr>
          <p:cNvPr id="12" name="Shape 10"/>
          <p:cNvSpPr/>
          <p:nvPr/>
        </p:nvSpPr>
        <p:spPr>
          <a:xfrm>
            <a:off x="640080" y="3063240"/>
            <a:ext cx="4983480" cy="1261872"/>
          </a:xfrm>
          <a:prstGeom prst="roundRect">
            <a:avLst>
              <a:gd name="adj" fmla="val 5797"/>
            </a:avLst>
          </a:prstGeom>
          <a:solidFill>
            <a:srgbClr val="E8F1F4"/>
          </a:solidFill>
          <a:ln w="12700">
            <a:solidFill>
              <a:srgbClr val="284B63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40080" y="3063240"/>
            <a:ext cx="73152" cy="1261872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04672" y="3172968"/>
            <a:ext cx="4663440" cy="107899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925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Opportunities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Emerging markets; AI personalisation; long-stay demand; corporate travel and Experiences.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(Airbnb, 2026b; Dogru, Mody and Suess, 2019)</a:t>
            </a:r>
            <a:endParaRPr lang="en-US" sz="1800" dirty="0"/>
          </a:p>
        </p:txBody>
      </p:sp>
      <p:sp>
        <p:nvSpPr>
          <p:cNvPr id="15" name="Shape 13"/>
          <p:cNvSpPr/>
          <p:nvPr/>
        </p:nvSpPr>
        <p:spPr>
          <a:xfrm>
            <a:off x="6400800" y="3063240"/>
            <a:ext cx="4983480" cy="1261872"/>
          </a:xfrm>
          <a:prstGeom prst="roundRect">
            <a:avLst>
              <a:gd name="adj" fmla="val 5797"/>
            </a:avLst>
          </a:prstGeom>
          <a:solidFill>
            <a:srgbClr val="FFF6E8"/>
          </a:solidFill>
          <a:ln w="12700">
            <a:solidFill>
              <a:srgbClr val="F6D365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6400800" y="3063240"/>
            <a:ext cx="73152" cy="1261872"/>
          </a:xfrm>
          <a:prstGeom prst="rect">
            <a:avLst/>
          </a:prstGeom>
          <a:solidFill>
            <a:srgbClr val="F6D365"/>
          </a:solidFill>
          <a:ln w="12700">
            <a:solidFill>
              <a:srgbClr val="F6D3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565392" y="3172968"/>
            <a:ext cx="4729140" cy="107899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Threats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Booking.com growth; short-term rental regulation; downturn in travel demand; safety and discrimination risks.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(Skift, 2025; Edelman, Luca and Svirsky, 2017)</a:t>
            </a:r>
            <a:endParaRPr lang="en-US" sz="1800" dirty="0"/>
          </a:p>
        </p:txBody>
      </p:sp>
      <p:sp>
        <p:nvSpPr>
          <p:cNvPr id="18" name="Shape 16"/>
          <p:cNvSpPr/>
          <p:nvPr/>
        </p:nvSpPr>
        <p:spPr>
          <a:xfrm>
            <a:off x="914400" y="5074920"/>
            <a:ext cx="10149840" cy="667512"/>
          </a:xfrm>
          <a:prstGeom prst="roundRect">
            <a:avLst>
              <a:gd name="adj" fmla="val 10959"/>
            </a:avLst>
          </a:prstGeom>
          <a:solidFill>
            <a:srgbClr val="EFEAF7"/>
          </a:solidFill>
          <a:ln w="12700">
            <a:solidFill>
              <a:srgbClr val="284B63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914400" y="5074920"/>
            <a:ext cx="73152" cy="667512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1078992" y="5184648"/>
            <a:ext cx="9985248" cy="4846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Analytical takeaway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Airbnb’s biggest strength—scalable supply without property ownership—is also its biggest control problem.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(Helms and Nixon, 2010; Porter, 2008)</a:t>
            </a:r>
            <a:endParaRPr lang="en-US" sz="1800" dirty="0"/>
          </a:p>
        </p:txBody>
      </p:sp>
      <p:sp>
        <p:nvSpPr>
          <p:cNvPr id="21" name="Text 19"/>
          <p:cNvSpPr/>
          <p:nvPr/>
        </p:nvSpPr>
        <p:spPr>
          <a:xfrm>
            <a:off x="457200" y="6565392"/>
            <a:ext cx="112014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60" dirty="0">
                <a:solidFill>
                  <a:srgbClr val="6B7280"/>
                </a:solidFill>
              </a:rPr>
              <a:t>Sources: Helms and Nixon (2010); Airbnb (2026b); Skift (2025)</a:t>
            </a:r>
            <a:endParaRPr lang="en-US" sz="7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64592" y="0"/>
            <a:ext cx="12027103" cy="118872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310896"/>
            <a:ext cx="8412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21354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Competitor analysis summary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30352" y="749808"/>
            <a:ext cx="7772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Airbnb faces direct platform rivals and indirect hospitality substitutes</a:t>
            </a:r>
            <a:endParaRPr lang="en-US" sz="1050" dirty="0"/>
          </a:p>
        </p:txBody>
      </p:sp>
      <p:sp>
        <p:nvSpPr>
          <p:cNvPr id="6" name="Shape 4"/>
          <p:cNvSpPr/>
          <p:nvPr/>
        </p:nvSpPr>
        <p:spPr>
          <a:xfrm>
            <a:off x="685800" y="1143000"/>
            <a:ext cx="2331720" cy="1828800"/>
          </a:xfrm>
          <a:prstGeom prst="roundRect">
            <a:avLst>
              <a:gd name="adj" fmla="val 4000"/>
            </a:avLst>
          </a:prstGeom>
          <a:solidFill>
            <a:srgbClr val="FFF6E8"/>
          </a:solidFill>
          <a:ln w="12700">
            <a:solidFill>
              <a:srgbClr val="F6D365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685800" y="1143000"/>
            <a:ext cx="73152" cy="1828800"/>
          </a:xfrm>
          <a:prstGeom prst="rect">
            <a:avLst/>
          </a:prstGeom>
          <a:solidFill>
            <a:srgbClr val="F6D365"/>
          </a:solidFill>
          <a:ln w="12700">
            <a:solidFill>
              <a:srgbClr val="F6D3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50392" y="1252728"/>
            <a:ext cx="2011680" cy="1645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Vrbo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Whole-home rentals, strong family travel niche.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(Skift, 2025)</a:t>
            </a:r>
            <a:endParaRPr lang="en-US" sz="1800" dirty="0"/>
          </a:p>
        </p:txBody>
      </p:sp>
      <p:sp>
        <p:nvSpPr>
          <p:cNvPr id="9" name="Shape 7"/>
          <p:cNvSpPr/>
          <p:nvPr/>
        </p:nvSpPr>
        <p:spPr>
          <a:xfrm>
            <a:off x="3337560" y="1143000"/>
            <a:ext cx="2331720" cy="1828800"/>
          </a:xfrm>
          <a:prstGeom prst="roundRect">
            <a:avLst>
              <a:gd name="adj" fmla="val 4000"/>
            </a:avLst>
          </a:prstGeom>
          <a:solidFill>
            <a:srgbClr val="FFE3E4"/>
          </a:solidFill>
          <a:ln w="12700">
            <a:solidFill>
              <a:srgbClr val="FF5A5F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3337560" y="1143000"/>
            <a:ext cx="73152" cy="1828800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502152" y="1252728"/>
            <a:ext cx="2011680" cy="1645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Booking.com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Global OTA scale and fast short-term-rental share gains.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(Skift, 2025)</a:t>
            </a:r>
            <a:endParaRPr lang="en-US" sz="1800" dirty="0"/>
          </a:p>
        </p:txBody>
      </p:sp>
      <p:sp>
        <p:nvSpPr>
          <p:cNvPr id="12" name="Shape 10"/>
          <p:cNvSpPr/>
          <p:nvPr/>
        </p:nvSpPr>
        <p:spPr>
          <a:xfrm>
            <a:off x="5989320" y="1143000"/>
            <a:ext cx="2331720" cy="1828800"/>
          </a:xfrm>
          <a:prstGeom prst="roundRect">
            <a:avLst>
              <a:gd name="adj" fmla="val 4000"/>
            </a:avLst>
          </a:prstGeom>
          <a:solidFill>
            <a:srgbClr val="E8F1F4"/>
          </a:solidFill>
          <a:ln w="12700">
            <a:solidFill>
              <a:srgbClr val="284B63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5989320" y="1143000"/>
            <a:ext cx="73152" cy="1828800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153912" y="1252728"/>
            <a:ext cx="2011680" cy="1645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Marriott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Branded quality, loyalty programme and service consistency.</a:t>
            </a:r>
            <a:endParaRPr lang="en-US" sz="1800" dirty="0"/>
          </a:p>
        </p:txBody>
      </p:sp>
      <p:sp>
        <p:nvSpPr>
          <p:cNvPr id="15" name="Shape 13"/>
          <p:cNvSpPr/>
          <p:nvPr/>
        </p:nvSpPr>
        <p:spPr>
          <a:xfrm>
            <a:off x="8641080" y="1143000"/>
            <a:ext cx="2331720" cy="1828800"/>
          </a:xfrm>
          <a:prstGeom prst="roundRect">
            <a:avLst>
              <a:gd name="adj" fmla="val 4000"/>
            </a:avLst>
          </a:prstGeom>
          <a:solidFill>
            <a:srgbClr val="E7F2EE"/>
          </a:solidFill>
          <a:ln w="12700">
            <a:solidFill>
              <a:srgbClr val="0E7C7B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8641080" y="1143000"/>
            <a:ext cx="73152" cy="182880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805672" y="1252728"/>
            <a:ext cx="2011680" cy="1645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Hostelworld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Budget accommodation and social travel community.</a:t>
            </a:r>
            <a:endParaRPr lang="en-US" sz="1800" dirty="0"/>
          </a:p>
        </p:txBody>
      </p:sp>
      <p:pic>
        <p:nvPicPr>
          <p:cNvPr id="18" name="Image 0" descr="/mnt/data/a_modern_hotel_lobby_reception_scene_wide_indoor_batch_3.png"/>
          <p:cNvPicPr>
            <a:picLocks noChangeAspect="1"/>
          </p:cNvPicPr>
          <p:nvPr/>
        </p:nvPicPr>
        <p:blipFill>
          <a:blip r:embed="rId3"/>
          <a:srcRect t="10000" r="2712" b="12000"/>
          <a:stretch/>
        </p:blipFill>
        <p:spPr>
          <a:xfrm>
            <a:off x="685800" y="3429000"/>
            <a:ext cx="3749040" cy="1691640"/>
          </a:xfrm>
          <a:prstGeom prst="rect">
            <a:avLst/>
          </a:prstGeom>
        </p:spPr>
      </p:pic>
      <p:sp>
        <p:nvSpPr>
          <p:cNvPr id="19" name="Shape 16"/>
          <p:cNvSpPr/>
          <p:nvPr/>
        </p:nvSpPr>
        <p:spPr>
          <a:xfrm>
            <a:off x="4754880" y="3337560"/>
            <a:ext cx="2971800" cy="1417320"/>
          </a:xfrm>
          <a:prstGeom prst="roundRect">
            <a:avLst>
              <a:gd name="adj" fmla="val 5161"/>
            </a:avLst>
          </a:prstGeom>
          <a:solidFill>
            <a:srgbClr val="EFEAF7"/>
          </a:solidFill>
          <a:ln w="12700">
            <a:solidFill>
              <a:srgbClr val="284B63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7"/>
          <p:cNvSpPr/>
          <p:nvPr/>
        </p:nvSpPr>
        <p:spPr>
          <a:xfrm>
            <a:off x="4754880" y="3337560"/>
            <a:ext cx="73152" cy="1417320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4919472" y="3447288"/>
            <a:ext cx="2807208" cy="12344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Competitive insight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Airbnb’s advantage is differentiated experience and community. The threat is that large direct rivals can combine scale, trust and loyalty schemes.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(Porter, 2008)</a:t>
            </a:r>
            <a:endParaRPr lang="en-US" sz="1800" dirty="0"/>
          </a:p>
        </p:txBody>
      </p:sp>
      <p:sp>
        <p:nvSpPr>
          <p:cNvPr id="22" name="Shape 19"/>
          <p:cNvSpPr/>
          <p:nvPr/>
        </p:nvSpPr>
        <p:spPr>
          <a:xfrm>
            <a:off x="8046720" y="3337560"/>
            <a:ext cx="3291840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2700">
            <a:solidFill>
              <a:srgbClr val="D8CFC2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8229600" y="3456432"/>
            <a:ext cx="2011680" cy="2286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fontScale="92500" lnSpcReduction="20000"/>
          </a:bodyPr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Threat intensity</a:t>
            </a:r>
            <a:endParaRPr lang="en-US" sz="1800" dirty="0"/>
          </a:p>
        </p:txBody>
      </p:sp>
      <p:sp>
        <p:nvSpPr>
          <p:cNvPr id="24" name="Text 21"/>
          <p:cNvSpPr/>
          <p:nvPr/>
        </p:nvSpPr>
        <p:spPr>
          <a:xfrm>
            <a:off x="8229600" y="3813048"/>
            <a:ext cx="914400" cy="1463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00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Booking.com</a:t>
            </a:r>
            <a:endParaRPr lang="en-US" sz="1000" dirty="0"/>
          </a:p>
        </p:txBody>
      </p:sp>
      <p:sp>
        <p:nvSpPr>
          <p:cNvPr id="25" name="Shape 22"/>
          <p:cNvSpPr/>
          <p:nvPr/>
        </p:nvSpPr>
        <p:spPr>
          <a:xfrm>
            <a:off x="9235440" y="3849624"/>
            <a:ext cx="1645920" cy="82296"/>
          </a:xfrm>
          <a:prstGeom prst="rect">
            <a:avLst/>
          </a:prstGeom>
          <a:solidFill>
            <a:srgbClr val="D8CFC2"/>
          </a:solidFill>
          <a:ln w="12700">
            <a:solidFill>
              <a:srgbClr val="D8CFC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3"/>
          <p:cNvSpPr/>
          <p:nvPr/>
        </p:nvSpPr>
        <p:spPr>
          <a:xfrm>
            <a:off x="9235440" y="3849624"/>
            <a:ext cx="1508760" cy="82296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4"/>
          <p:cNvSpPr/>
          <p:nvPr/>
        </p:nvSpPr>
        <p:spPr>
          <a:xfrm>
            <a:off x="8229600" y="4142232"/>
            <a:ext cx="914400" cy="1463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00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Vrbo</a:t>
            </a:r>
            <a:endParaRPr lang="en-US" sz="1000" dirty="0"/>
          </a:p>
        </p:txBody>
      </p:sp>
      <p:sp>
        <p:nvSpPr>
          <p:cNvPr id="28" name="Shape 25"/>
          <p:cNvSpPr/>
          <p:nvPr/>
        </p:nvSpPr>
        <p:spPr>
          <a:xfrm>
            <a:off x="9235440" y="4178808"/>
            <a:ext cx="1645920" cy="82296"/>
          </a:xfrm>
          <a:prstGeom prst="rect">
            <a:avLst/>
          </a:prstGeom>
          <a:solidFill>
            <a:srgbClr val="D8CFC2"/>
          </a:solidFill>
          <a:ln w="12700">
            <a:solidFill>
              <a:srgbClr val="D8CFC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Shape 26"/>
          <p:cNvSpPr/>
          <p:nvPr/>
        </p:nvSpPr>
        <p:spPr>
          <a:xfrm>
            <a:off x="9235440" y="4178808"/>
            <a:ext cx="1051560" cy="82296"/>
          </a:xfrm>
          <a:prstGeom prst="rect">
            <a:avLst/>
          </a:prstGeom>
          <a:solidFill>
            <a:srgbClr val="F6D365"/>
          </a:solidFill>
          <a:ln w="12700">
            <a:solidFill>
              <a:srgbClr val="F6D3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7"/>
          <p:cNvSpPr/>
          <p:nvPr/>
        </p:nvSpPr>
        <p:spPr>
          <a:xfrm>
            <a:off x="8229600" y="4471416"/>
            <a:ext cx="914400" cy="1463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00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Marriott</a:t>
            </a:r>
            <a:endParaRPr lang="en-US" sz="1000" dirty="0"/>
          </a:p>
        </p:txBody>
      </p:sp>
      <p:sp>
        <p:nvSpPr>
          <p:cNvPr id="31" name="Shape 28"/>
          <p:cNvSpPr/>
          <p:nvPr/>
        </p:nvSpPr>
        <p:spPr>
          <a:xfrm>
            <a:off x="9235440" y="4507992"/>
            <a:ext cx="1645920" cy="82296"/>
          </a:xfrm>
          <a:prstGeom prst="rect">
            <a:avLst/>
          </a:prstGeom>
          <a:solidFill>
            <a:srgbClr val="D8CFC2"/>
          </a:solidFill>
          <a:ln w="12700">
            <a:solidFill>
              <a:srgbClr val="D8CFC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Shape 29"/>
          <p:cNvSpPr/>
          <p:nvPr/>
        </p:nvSpPr>
        <p:spPr>
          <a:xfrm>
            <a:off x="9235440" y="4507992"/>
            <a:ext cx="777240" cy="82296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Shape 30"/>
          <p:cNvSpPr/>
          <p:nvPr/>
        </p:nvSpPr>
        <p:spPr>
          <a:xfrm>
            <a:off x="914400" y="5440680"/>
            <a:ext cx="10149840" cy="502920"/>
          </a:xfrm>
          <a:prstGeom prst="roundRect">
            <a:avLst>
              <a:gd name="adj" fmla="val 14545"/>
            </a:avLst>
          </a:prstGeom>
          <a:solidFill>
            <a:srgbClr val="FFE3E4"/>
          </a:solidFill>
          <a:ln w="12700">
            <a:solidFill>
              <a:srgbClr val="FF5A5F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4" name="Shape 31"/>
          <p:cNvSpPr/>
          <p:nvPr/>
        </p:nvSpPr>
        <p:spPr>
          <a:xfrm>
            <a:off x="914400" y="5440680"/>
            <a:ext cx="73152" cy="502920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2"/>
          <p:cNvSpPr/>
          <p:nvPr/>
        </p:nvSpPr>
        <p:spPr>
          <a:xfrm>
            <a:off x="1042416" y="5407491"/>
            <a:ext cx="9893808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point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Airbnb must protect host quality and regulatory legitimacy because low switching costs make travellers sensitive to trust, price and service reliability.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(Dogru, Mody and Suess, 2019)</a:t>
            </a:r>
            <a:endParaRPr lang="en-US" sz="1200" dirty="0"/>
          </a:p>
        </p:txBody>
      </p:sp>
      <p:sp>
        <p:nvSpPr>
          <p:cNvPr id="36" name="Text 33"/>
          <p:cNvSpPr/>
          <p:nvPr/>
        </p:nvSpPr>
        <p:spPr>
          <a:xfrm>
            <a:off x="457200" y="6565392"/>
            <a:ext cx="112014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60" dirty="0">
                <a:solidFill>
                  <a:srgbClr val="6B7280"/>
                </a:solidFill>
              </a:rPr>
              <a:t>Sources: Skift (2025); Porter (2008); Dogru, Mody and Suess (2019)</a:t>
            </a:r>
            <a:endParaRPr lang="en-US" sz="7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64592" y="0"/>
            <a:ext cx="12027103" cy="118872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310896"/>
            <a:ext cx="8412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21354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Market segmentation and target customers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30352" y="749808"/>
            <a:ext cx="7772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Demographic, geographic, psychographic and behavioural segmentation</a:t>
            </a:r>
            <a:endParaRPr lang="en-US" sz="1050" dirty="0"/>
          </a:p>
        </p:txBody>
      </p:sp>
      <p:sp>
        <p:nvSpPr>
          <p:cNvPr id="6" name="Shape 4"/>
          <p:cNvSpPr/>
          <p:nvPr/>
        </p:nvSpPr>
        <p:spPr>
          <a:xfrm>
            <a:off x="731520" y="1234440"/>
            <a:ext cx="329184" cy="329184"/>
          </a:xfrm>
          <a:prstGeom prst="ellipse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31520" y="1293876"/>
            <a:ext cx="329184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658368" y="1627632"/>
            <a:ext cx="2423160" cy="1828800"/>
          </a:xfrm>
          <a:prstGeom prst="roundRect">
            <a:avLst>
              <a:gd name="adj" fmla="val 4000"/>
            </a:avLst>
          </a:prstGeom>
          <a:solidFill>
            <a:srgbClr val="FFE3E4"/>
          </a:solidFill>
          <a:ln w="12700">
            <a:solidFill>
              <a:srgbClr val="FF5A5F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58368" y="1627632"/>
            <a:ext cx="73152" cy="1828800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18388" y="1616287"/>
            <a:ext cx="2103120" cy="1645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Demographic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25–44 travellers; families, millennials, Gen Z and senior hosts.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(Kotler and Armstrong, 2021)</a:t>
            </a:r>
            <a:endParaRPr lang="en-US" sz="1800" dirty="0"/>
          </a:p>
        </p:txBody>
      </p:sp>
      <p:sp>
        <p:nvSpPr>
          <p:cNvPr id="11" name="Shape 9"/>
          <p:cNvSpPr/>
          <p:nvPr/>
        </p:nvSpPr>
        <p:spPr>
          <a:xfrm>
            <a:off x="3520440" y="1234440"/>
            <a:ext cx="329184" cy="329184"/>
          </a:xfrm>
          <a:prstGeom prst="ellipse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520440" y="1293876"/>
            <a:ext cx="329184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3447288" y="1627632"/>
            <a:ext cx="2423160" cy="1828800"/>
          </a:xfrm>
          <a:prstGeom prst="roundRect">
            <a:avLst>
              <a:gd name="adj" fmla="val 4000"/>
            </a:avLst>
          </a:prstGeom>
          <a:solidFill>
            <a:srgbClr val="E7F2EE"/>
          </a:solidFill>
          <a:ln w="12700">
            <a:solidFill>
              <a:srgbClr val="0E7C7B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3447288" y="1627632"/>
            <a:ext cx="73152" cy="182880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3611880" y="1737360"/>
            <a:ext cx="2103120" cy="1645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925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Geographic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220+ countries; strong North America/Europe base; rapid APAC and LatAm opportunity.</a:t>
            </a:r>
            <a:endParaRPr lang="en-US" sz="1800" dirty="0"/>
          </a:p>
        </p:txBody>
      </p:sp>
      <p:sp>
        <p:nvSpPr>
          <p:cNvPr id="16" name="Shape 14"/>
          <p:cNvSpPr/>
          <p:nvPr/>
        </p:nvSpPr>
        <p:spPr>
          <a:xfrm>
            <a:off x="6309360" y="1234440"/>
            <a:ext cx="329184" cy="329184"/>
          </a:xfrm>
          <a:prstGeom prst="ellipse">
            <a:avLst/>
          </a:prstGeom>
          <a:solidFill>
            <a:srgbClr val="F6D365"/>
          </a:solidFill>
          <a:ln w="12700">
            <a:solidFill>
              <a:srgbClr val="F6D3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309360" y="1293876"/>
            <a:ext cx="329184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lang="en-US" sz="1200" dirty="0"/>
          </a:p>
        </p:txBody>
      </p:sp>
      <p:sp>
        <p:nvSpPr>
          <p:cNvPr id="18" name="Shape 16"/>
          <p:cNvSpPr/>
          <p:nvPr/>
        </p:nvSpPr>
        <p:spPr>
          <a:xfrm>
            <a:off x="6236208" y="1627632"/>
            <a:ext cx="2423160" cy="1828800"/>
          </a:xfrm>
          <a:prstGeom prst="roundRect">
            <a:avLst>
              <a:gd name="adj" fmla="val 4000"/>
            </a:avLst>
          </a:prstGeom>
          <a:solidFill>
            <a:srgbClr val="FFF6E8"/>
          </a:solidFill>
          <a:ln w="12700">
            <a:solidFill>
              <a:srgbClr val="F6D365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236208" y="1627632"/>
            <a:ext cx="73152" cy="1828800"/>
          </a:xfrm>
          <a:prstGeom prst="rect">
            <a:avLst/>
          </a:prstGeom>
          <a:solidFill>
            <a:srgbClr val="F6D365"/>
          </a:solidFill>
          <a:ln w="12700">
            <a:solidFill>
              <a:srgbClr val="F6D3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400800" y="1737360"/>
            <a:ext cx="2103120" cy="1645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Psychographic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Experience-seekers who value authenticity, local culture and “bleisure” travel.</a:t>
            </a:r>
            <a:endParaRPr lang="en-US" sz="1800" dirty="0"/>
          </a:p>
        </p:txBody>
      </p:sp>
      <p:sp>
        <p:nvSpPr>
          <p:cNvPr id="21" name="Shape 19"/>
          <p:cNvSpPr/>
          <p:nvPr/>
        </p:nvSpPr>
        <p:spPr>
          <a:xfrm>
            <a:off x="9098280" y="1234440"/>
            <a:ext cx="329184" cy="329184"/>
          </a:xfrm>
          <a:prstGeom prst="ellipse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9098280" y="1293876"/>
            <a:ext cx="329184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lang="en-US" sz="1200" dirty="0"/>
          </a:p>
        </p:txBody>
      </p:sp>
      <p:sp>
        <p:nvSpPr>
          <p:cNvPr id="23" name="Shape 21"/>
          <p:cNvSpPr/>
          <p:nvPr/>
        </p:nvSpPr>
        <p:spPr>
          <a:xfrm>
            <a:off x="9025128" y="1627632"/>
            <a:ext cx="2423160" cy="1828800"/>
          </a:xfrm>
          <a:prstGeom prst="roundRect">
            <a:avLst>
              <a:gd name="adj" fmla="val 4000"/>
            </a:avLst>
          </a:prstGeom>
          <a:solidFill>
            <a:srgbClr val="E8F1F4"/>
          </a:solidFill>
          <a:ln w="12700">
            <a:solidFill>
              <a:srgbClr val="284B63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9025128" y="1627632"/>
            <a:ext cx="73152" cy="1828800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9189720" y="1737360"/>
            <a:ext cx="2103120" cy="1645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Behavioural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Long-stay guests, last-minute bookers, repeat users and business travellers.</a:t>
            </a:r>
            <a:endParaRPr lang="en-US" sz="1800" dirty="0"/>
          </a:p>
        </p:txBody>
      </p:sp>
      <p:graphicFrame>
        <p:nvGraphicFramePr>
          <p:cNvPr id="26" name="Chart 0"/>
          <p:cNvGraphicFramePr/>
          <p:nvPr/>
        </p:nvGraphicFramePr>
        <p:xfrm>
          <a:off x="777240" y="4160520"/>
          <a:ext cx="4754880" cy="14630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7" name="Shape 24"/>
          <p:cNvSpPr/>
          <p:nvPr/>
        </p:nvSpPr>
        <p:spPr>
          <a:xfrm>
            <a:off x="6035040" y="4069080"/>
            <a:ext cx="5074920" cy="1572768"/>
          </a:xfrm>
          <a:prstGeom prst="roundRect">
            <a:avLst>
              <a:gd name="adj" fmla="val 4651"/>
            </a:avLst>
          </a:prstGeom>
          <a:solidFill>
            <a:srgbClr val="EFEAF7"/>
          </a:solidFill>
          <a:ln w="12700">
            <a:solidFill>
              <a:srgbClr val="284B63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Shape 25"/>
          <p:cNvSpPr/>
          <p:nvPr/>
        </p:nvSpPr>
        <p:spPr>
          <a:xfrm>
            <a:off x="6035040" y="4069080"/>
            <a:ext cx="73152" cy="1572768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6"/>
          <p:cNvSpPr/>
          <p:nvPr/>
        </p:nvSpPr>
        <p:spPr>
          <a:xfrm>
            <a:off x="6199632" y="4178808"/>
            <a:ext cx="4754880" cy="138988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insight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Airbnb’s market reach is global, but revenue remains concentrated. Emerging-market expansion is therefore strategic, not optional.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(Airbnb, 2026b; Pine and Gilmore, 1998)</a:t>
            </a:r>
            <a:endParaRPr lang="en-US" sz="1800" dirty="0"/>
          </a:p>
        </p:txBody>
      </p:sp>
      <p:sp>
        <p:nvSpPr>
          <p:cNvPr id="30" name="Text 27"/>
          <p:cNvSpPr/>
          <p:nvPr/>
        </p:nvSpPr>
        <p:spPr>
          <a:xfrm>
            <a:off x="457200" y="6565392"/>
            <a:ext cx="112014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60" dirty="0">
                <a:solidFill>
                  <a:srgbClr val="6B7280"/>
                </a:solidFill>
              </a:rPr>
              <a:t>Sources: Kotler and Armstrong (2021); Airbnb (2026b); Pine and Gilmore (1998)</a:t>
            </a:r>
            <a:endParaRPr lang="en-US" sz="7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64592" y="0"/>
            <a:ext cx="12027103" cy="118872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310896"/>
            <a:ext cx="8412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21354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4Ps of Marketing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30352" y="749808"/>
            <a:ext cx="7772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Airbnb’s marketing mix as a platform business</a:t>
            </a:r>
            <a:endParaRPr lang="en-US" sz="1050" dirty="0"/>
          </a:p>
        </p:txBody>
      </p:sp>
      <p:sp>
        <p:nvSpPr>
          <p:cNvPr id="6" name="Shape 4"/>
          <p:cNvSpPr/>
          <p:nvPr/>
        </p:nvSpPr>
        <p:spPr>
          <a:xfrm>
            <a:off x="685800" y="1188720"/>
            <a:ext cx="4983480" cy="1216152"/>
          </a:xfrm>
          <a:prstGeom prst="roundRect">
            <a:avLst>
              <a:gd name="adj" fmla="val 6015"/>
            </a:avLst>
          </a:prstGeom>
          <a:solidFill>
            <a:srgbClr val="FFE3E4"/>
          </a:solidFill>
          <a:ln w="12700">
            <a:solidFill>
              <a:srgbClr val="FF5A5F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685800" y="1188720"/>
            <a:ext cx="73152" cy="1216152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50392" y="1298448"/>
            <a:ext cx="4663440" cy="10332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Product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platform for Stays, Experiences, Airbnb for Business and AirCover trust mechanisms.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(Guttentag, 2015)</a:t>
            </a:r>
            <a:endParaRPr lang="en-US" sz="1800" dirty="0"/>
          </a:p>
        </p:txBody>
      </p:sp>
      <p:sp>
        <p:nvSpPr>
          <p:cNvPr id="9" name="Shape 7"/>
          <p:cNvSpPr/>
          <p:nvPr/>
        </p:nvSpPr>
        <p:spPr>
          <a:xfrm>
            <a:off x="6400800" y="1188720"/>
            <a:ext cx="4983480" cy="1216152"/>
          </a:xfrm>
          <a:prstGeom prst="roundRect">
            <a:avLst>
              <a:gd name="adj" fmla="val 6015"/>
            </a:avLst>
          </a:prstGeom>
          <a:solidFill>
            <a:srgbClr val="E8F1F4"/>
          </a:solidFill>
          <a:ln w="12700">
            <a:solidFill>
              <a:srgbClr val="284B63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6400800" y="1188720"/>
            <a:ext cx="73152" cy="1216152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565392" y="1298448"/>
            <a:ext cx="4663440" cy="10332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Price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Host-set dynamic pricing with guest and host service fees; transparency remains a risk.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(Gibbs et al., 2018)</a:t>
            </a:r>
            <a:endParaRPr lang="en-US" sz="1800" dirty="0"/>
          </a:p>
        </p:txBody>
      </p:sp>
      <p:sp>
        <p:nvSpPr>
          <p:cNvPr id="12" name="Shape 10"/>
          <p:cNvSpPr/>
          <p:nvPr/>
        </p:nvSpPr>
        <p:spPr>
          <a:xfrm>
            <a:off x="685800" y="3200400"/>
            <a:ext cx="4983480" cy="1216152"/>
          </a:xfrm>
          <a:prstGeom prst="roundRect">
            <a:avLst>
              <a:gd name="adj" fmla="val 6015"/>
            </a:avLst>
          </a:prstGeom>
          <a:solidFill>
            <a:srgbClr val="E7F2EE"/>
          </a:solidFill>
          <a:ln w="12700">
            <a:solidFill>
              <a:srgbClr val="0E7C7B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85800" y="3200400"/>
            <a:ext cx="73152" cy="1216152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50392" y="3310128"/>
            <a:ext cx="4663440" cy="10332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Place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Website and mobile-app distribution across 220+ countries, with no owned accommodation assets.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(Airbnb, 2025)</a:t>
            </a:r>
            <a:endParaRPr lang="en-US" sz="1800" dirty="0"/>
          </a:p>
        </p:txBody>
      </p:sp>
      <p:sp>
        <p:nvSpPr>
          <p:cNvPr id="15" name="Shape 13"/>
          <p:cNvSpPr/>
          <p:nvPr/>
        </p:nvSpPr>
        <p:spPr>
          <a:xfrm>
            <a:off x="6400800" y="3200400"/>
            <a:ext cx="4983480" cy="1216152"/>
          </a:xfrm>
          <a:prstGeom prst="roundRect">
            <a:avLst>
              <a:gd name="adj" fmla="val 6015"/>
            </a:avLst>
          </a:prstGeom>
          <a:solidFill>
            <a:srgbClr val="FFF6E8"/>
          </a:solidFill>
          <a:ln w="12700">
            <a:solidFill>
              <a:srgbClr val="F6D365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6400800" y="3200400"/>
            <a:ext cx="73152" cy="1216152"/>
          </a:xfrm>
          <a:prstGeom prst="rect">
            <a:avLst/>
          </a:prstGeom>
          <a:solidFill>
            <a:srgbClr val="F6D365"/>
          </a:solidFill>
          <a:ln w="12700">
            <a:solidFill>
              <a:srgbClr val="F6D3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565392" y="3310128"/>
            <a:ext cx="4663440" cy="10332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Promotion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“Belong Anywhere”, social storytelling, UGC, reviews, influencers and seasonal campaigns.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(Solomon et al., 2019)</a:t>
            </a:r>
            <a:endParaRPr lang="en-US" sz="1800" dirty="0"/>
          </a:p>
        </p:txBody>
      </p:sp>
      <p:sp>
        <p:nvSpPr>
          <p:cNvPr id="18" name="Shape 16"/>
          <p:cNvSpPr/>
          <p:nvPr/>
        </p:nvSpPr>
        <p:spPr>
          <a:xfrm>
            <a:off x="914400" y="5257800"/>
            <a:ext cx="10058400" cy="548640"/>
          </a:xfrm>
          <a:prstGeom prst="roundRect">
            <a:avLst>
              <a:gd name="adj" fmla="val 13333"/>
            </a:avLst>
          </a:prstGeom>
          <a:solidFill>
            <a:srgbClr val="EFEAF7"/>
          </a:solidFill>
          <a:ln w="12700">
            <a:solidFill>
              <a:srgbClr val="284B63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914400" y="5257800"/>
            <a:ext cx="73152" cy="548640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1074420" y="5218853"/>
            <a:ext cx="9738360" cy="3657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judgement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4Ps work because the platform is scalable, but pricing opacity and public review visibility can damage perceived value if not managed carefully.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(McCarthy, 1960; Dogru, Mody and Suess, 2019)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457200" y="6565392"/>
            <a:ext cx="112014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60" dirty="0">
                <a:solidFill>
                  <a:srgbClr val="6B7280"/>
                </a:solidFill>
              </a:rPr>
              <a:t>Sources: McCarthy (1960); Guttentag (2015); Gibbs et al. (2018)</a:t>
            </a:r>
            <a:endParaRPr lang="en-US" sz="76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64592" y="0"/>
            <a:ext cx="12027103" cy="118872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310896"/>
            <a:ext cx="8412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21354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Online/digital marketing strategy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30352" y="749808"/>
            <a:ext cx="7772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funnel from awareness to retention</a:t>
            </a:r>
            <a:endParaRPr lang="en-US" sz="1050" dirty="0"/>
          </a:p>
        </p:txBody>
      </p:sp>
      <p:pic>
        <p:nvPicPr>
          <p:cNvPr id="6" name="Image 0" descr="/mnt/data/crop_hq_wide.jpg"/>
          <p:cNvPicPr>
            <a:picLocks noChangeAspect="1"/>
          </p:cNvPicPr>
          <p:nvPr/>
        </p:nvPicPr>
        <p:blipFill>
          <a:blip r:embed="rId3"/>
          <a:srcRect l="5000" t="5000" r="-14488" b="15000"/>
          <a:stretch/>
        </p:blipFill>
        <p:spPr>
          <a:xfrm>
            <a:off x="731520" y="3977640"/>
            <a:ext cx="3794760" cy="150876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731520" y="1417320"/>
            <a:ext cx="1463040" cy="411480"/>
          </a:xfrm>
          <a:prstGeom prst="roundRect">
            <a:avLst>
              <a:gd name="adj" fmla="val 22222"/>
            </a:avLst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31520" y="1490472"/>
            <a:ext cx="1463040" cy="33832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SEO &amp; paid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search</a:t>
            </a:r>
            <a:endParaRPr lang="en-US" sz="1300" dirty="0"/>
          </a:p>
        </p:txBody>
      </p:sp>
      <p:sp>
        <p:nvSpPr>
          <p:cNvPr id="9" name="Shape 6"/>
          <p:cNvSpPr/>
          <p:nvPr/>
        </p:nvSpPr>
        <p:spPr>
          <a:xfrm>
            <a:off x="2267712" y="1508760"/>
            <a:ext cx="228600" cy="210312"/>
          </a:xfrm>
          <a:prstGeom prst="chevron">
            <a:avLst/>
          </a:prstGeom>
          <a:solidFill>
            <a:srgbClr val="D8CFC2"/>
          </a:solidFill>
          <a:ln w="12700">
            <a:solidFill>
              <a:srgbClr val="D8CFC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2880360" y="1417320"/>
            <a:ext cx="1463040" cy="411480"/>
          </a:xfrm>
          <a:prstGeom prst="roundRect">
            <a:avLst>
              <a:gd name="adj" fmla="val 22222"/>
            </a:avLst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2880360" y="1490472"/>
            <a:ext cx="1463040" cy="33832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Social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media</a:t>
            </a:r>
            <a:endParaRPr lang="en-US" sz="1300" dirty="0"/>
          </a:p>
        </p:txBody>
      </p:sp>
      <p:sp>
        <p:nvSpPr>
          <p:cNvPr id="12" name="Shape 9"/>
          <p:cNvSpPr/>
          <p:nvPr/>
        </p:nvSpPr>
        <p:spPr>
          <a:xfrm>
            <a:off x="4416552" y="1508760"/>
            <a:ext cx="228600" cy="210312"/>
          </a:xfrm>
          <a:prstGeom prst="chevron">
            <a:avLst/>
          </a:prstGeom>
          <a:solidFill>
            <a:srgbClr val="D8CFC2"/>
          </a:solidFill>
          <a:ln w="12700">
            <a:solidFill>
              <a:srgbClr val="D8CFC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5029200" y="1417320"/>
            <a:ext cx="1463040" cy="411480"/>
          </a:xfrm>
          <a:prstGeom prst="roundRect">
            <a:avLst>
              <a:gd name="adj" fmla="val 22222"/>
            </a:avLst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5029200" y="1490472"/>
            <a:ext cx="1463040" cy="33832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Email &amp;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push</a:t>
            </a:r>
            <a:endParaRPr lang="en-US" sz="1300" dirty="0"/>
          </a:p>
        </p:txBody>
      </p:sp>
      <p:sp>
        <p:nvSpPr>
          <p:cNvPr id="15" name="Shape 12"/>
          <p:cNvSpPr/>
          <p:nvPr/>
        </p:nvSpPr>
        <p:spPr>
          <a:xfrm>
            <a:off x="6565392" y="1508760"/>
            <a:ext cx="228600" cy="210312"/>
          </a:xfrm>
          <a:prstGeom prst="chevron">
            <a:avLst/>
          </a:prstGeom>
          <a:solidFill>
            <a:srgbClr val="D8CFC2"/>
          </a:solidFill>
          <a:ln w="12700">
            <a:solidFill>
              <a:srgbClr val="D8CFC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7178040" y="1417320"/>
            <a:ext cx="1463040" cy="411480"/>
          </a:xfrm>
          <a:prstGeom prst="roundRect">
            <a:avLst>
              <a:gd name="adj" fmla="val 22222"/>
            </a:avLst>
          </a:prstGeom>
          <a:solidFill>
            <a:srgbClr val="F6D365"/>
          </a:solidFill>
          <a:ln w="12700">
            <a:solidFill>
              <a:srgbClr val="F6D3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7178040" y="1490472"/>
            <a:ext cx="1463040" cy="33832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App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optimisation</a:t>
            </a:r>
            <a:endParaRPr lang="en-US" sz="1300" dirty="0"/>
          </a:p>
        </p:txBody>
      </p:sp>
      <p:sp>
        <p:nvSpPr>
          <p:cNvPr id="18" name="Shape 15"/>
          <p:cNvSpPr/>
          <p:nvPr/>
        </p:nvSpPr>
        <p:spPr>
          <a:xfrm>
            <a:off x="8714232" y="1508760"/>
            <a:ext cx="228600" cy="210312"/>
          </a:xfrm>
          <a:prstGeom prst="chevron">
            <a:avLst/>
          </a:prstGeom>
          <a:solidFill>
            <a:srgbClr val="D8CFC2"/>
          </a:solidFill>
          <a:ln w="12700">
            <a:solidFill>
              <a:srgbClr val="D8CFC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6"/>
          <p:cNvSpPr/>
          <p:nvPr/>
        </p:nvSpPr>
        <p:spPr>
          <a:xfrm>
            <a:off x="9326880" y="1417320"/>
            <a:ext cx="1463040" cy="411480"/>
          </a:xfrm>
          <a:prstGeom prst="roundRect">
            <a:avLst>
              <a:gd name="adj" fmla="val 22222"/>
            </a:avLst>
          </a:prstGeom>
          <a:solidFill>
            <a:srgbClr val="8B5CF6"/>
          </a:solidFill>
          <a:ln w="12700">
            <a:solidFill>
              <a:srgbClr val="8B5CF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9326880" y="1490472"/>
            <a:ext cx="1463040" cy="33832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UGC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reviews</a:t>
            </a:r>
            <a:endParaRPr lang="en-US" sz="1300" dirty="0"/>
          </a:p>
        </p:txBody>
      </p:sp>
      <p:sp>
        <p:nvSpPr>
          <p:cNvPr id="21" name="Text 18"/>
          <p:cNvSpPr/>
          <p:nvPr/>
        </p:nvSpPr>
        <p:spPr>
          <a:xfrm>
            <a:off x="685800" y="1965960"/>
            <a:ext cx="1554480" cy="5943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13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capture accommodation intent</a:t>
            </a:r>
            <a:endParaRPr lang="en-US" sz="1300" dirty="0"/>
          </a:p>
        </p:txBody>
      </p:sp>
      <p:sp>
        <p:nvSpPr>
          <p:cNvPr id="22" name="Text 19"/>
          <p:cNvSpPr/>
          <p:nvPr/>
        </p:nvSpPr>
        <p:spPr>
          <a:xfrm>
            <a:off x="2834640" y="1965960"/>
            <a:ext cx="1554480" cy="5943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3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aspirational listings and host stories</a:t>
            </a:r>
            <a:endParaRPr lang="en-US" sz="1300" dirty="0"/>
          </a:p>
        </p:txBody>
      </p:sp>
      <p:sp>
        <p:nvSpPr>
          <p:cNvPr id="23" name="Text 20"/>
          <p:cNvSpPr/>
          <p:nvPr/>
        </p:nvSpPr>
        <p:spPr>
          <a:xfrm>
            <a:off x="4983480" y="1965960"/>
            <a:ext cx="1554480" cy="5943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13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personalised destination and price alerts</a:t>
            </a:r>
            <a:endParaRPr lang="en-US" sz="1300" dirty="0"/>
          </a:p>
        </p:txBody>
      </p:sp>
      <p:sp>
        <p:nvSpPr>
          <p:cNvPr id="24" name="Text 21"/>
          <p:cNvSpPr/>
          <p:nvPr/>
        </p:nvSpPr>
        <p:spPr>
          <a:xfrm>
            <a:off x="7132320" y="1965960"/>
            <a:ext cx="1554480" cy="5943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3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mobile booking and UX conversion</a:t>
            </a:r>
            <a:endParaRPr lang="en-US" sz="1300" dirty="0"/>
          </a:p>
        </p:txBody>
      </p:sp>
      <p:sp>
        <p:nvSpPr>
          <p:cNvPr id="25" name="Text 22"/>
          <p:cNvSpPr/>
          <p:nvPr/>
        </p:nvSpPr>
        <p:spPr>
          <a:xfrm>
            <a:off x="9281160" y="1965960"/>
            <a:ext cx="1554480" cy="5943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13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trust, quality assurance and retention</a:t>
            </a:r>
            <a:endParaRPr lang="en-US" sz="1300" dirty="0"/>
          </a:p>
        </p:txBody>
      </p:sp>
      <p:sp>
        <p:nvSpPr>
          <p:cNvPr id="26" name="Shape 23"/>
          <p:cNvSpPr/>
          <p:nvPr/>
        </p:nvSpPr>
        <p:spPr>
          <a:xfrm>
            <a:off x="4892040" y="3794760"/>
            <a:ext cx="3246120" cy="1097280"/>
          </a:xfrm>
          <a:prstGeom prst="roundRect">
            <a:avLst>
              <a:gd name="adj" fmla="val 6667"/>
            </a:avLst>
          </a:prstGeom>
          <a:solidFill>
            <a:srgbClr val="E7F2EE"/>
          </a:solidFill>
          <a:ln w="12700">
            <a:solidFill>
              <a:srgbClr val="0E7C7B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Shape 24"/>
          <p:cNvSpPr/>
          <p:nvPr/>
        </p:nvSpPr>
        <p:spPr>
          <a:xfrm>
            <a:off x="4892040" y="3794760"/>
            <a:ext cx="73152" cy="109728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5"/>
          <p:cNvSpPr/>
          <p:nvPr/>
        </p:nvSpPr>
        <p:spPr>
          <a:xfrm>
            <a:off x="5056632" y="3904488"/>
            <a:ext cx="3081528" cy="9144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Strategic value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marketing reduces customer-acquisition friction and strengthens direct platform relationships.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(Chaffey and Ellis-Chadwick, 2019)</a:t>
            </a:r>
            <a:endParaRPr lang="en-US" sz="1800" dirty="0"/>
          </a:p>
        </p:txBody>
      </p:sp>
      <p:sp>
        <p:nvSpPr>
          <p:cNvPr id="29" name="Shape 26"/>
          <p:cNvSpPr/>
          <p:nvPr/>
        </p:nvSpPr>
        <p:spPr>
          <a:xfrm>
            <a:off x="8412480" y="3794760"/>
            <a:ext cx="2743200" cy="1097280"/>
          </a:xfrm>
          <a:prstGeom prst="roundRect">
            <a:avLst>
              <a:gd name="adj" fmla="val 6667"/>
            </a:avLst>
          </a:prstGeom>
          <a:solidFill>
            <a:srgbClr val="FFE3E4"/>
          </a:solidFill>
          <a:ln w="12700">
            <a:solidFill>
              <a:srgbClr val="FF5A5F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7"/>
          <p:cNvSpPr/>
          <p:nvPr/>
        </p:nvSpPr>
        <p:spPr>
          <a:xfrm>
            <a:off x="8412480" y="3794760"/>
            <a:ext cx="73152" cy="1097280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8"/>
          <p:cNvSpPr/>
          <p:nvPr/>
        </p:nvSpPr>
        <p:spPr>
          <a:xfrm>
            <a:off x="8577072" y="3904488"/>
            <a:ext cx="2578608" cy="9144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Strategic risk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Dependence on search engines, app-store visibility and algorithmic targeting creates external platform dependency.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(Chaffey and Ellis-Chadwick, 2019)</a:t>
            </a:r>
            <a:endParaRPr lang="en-US" sz="1800" dirty="0"/>
          </a:p>
        </p:txBody>
      </p:sp>
      <p:sp>
        <p:nvSpPr>
          <p:cNvPr id="32" name="Text 29"/>
          <p:cNvSpPr/>
          <p:nvPr/>
        </p:nvSpPr>
        <p:spPr>
          <a:xfrm>
            <a:off x="457200" y="6565392"/>
            <a:ext cx="112014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60" dirty="0">
                <a:solidFill>
                  <a:srgbClr val="6B7280"/>
                </a:solidFill>
              </a:rPr>
              <a:t>Sources: Chaffey and Ellis-Chadwick (2019); Airbnb (2025); Gibbs et al. (2018)</a:t>
            </a:r>
            <a:endParaRPr lang="en-US" sz="7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64592" y="0"/>
            <a:ext cx="12027103" cy="118872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310896"/>
            <a:ext cx="8412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21354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Financial growth and early funding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30352" y="749808"/>
            <a:ext cx="7772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Revenue recovery, maturing growth and staged capital raising</a:t>
            </a:r>
            <a:endParaRPr lang="en-US" sz="1050" dirty="0"/>
          </a:p>
        </p:txBody>
      </p:sp>
      <p:graphicFrame>
        <p:nvGraphicFramePr>
          <p:cNvPr id="6" name="Chart 0"/>
          <p:cNvGraphicFramePr/>
          <p:nvPr/>
        </p:nvGraphicFramePr>
        <p:xfrm>
          <a:off x="777240" y="1325880"/>
          <a:ext cx="4572000" cy="1828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7" name="Chart 1"/>
          <p:cNvGraphicFramePr/>
          <p:nvPr/>
        </p:nvGraphicFramePr>
        <p:xfrm>
          <a:off x="6172200" y="1325880"/>
          <a:ext cx="4572000" cy="1828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8" name="Text 4"/>
          <p:cNvSpPr/>
          <p:nvPr/>
        </p:nvSpPr>
        <p:spPr>
          <a:xfrm>
            <a:off x="1828800" y="1078992"/>
            <a:ext cx="2560320" cy="20116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Revenue growth ($B)</a:t>
            </a:r>
            <a:endParaRPr lang="en-US" sz="1400" dirty="0"/>
          </a:p>
        </p:txBody>
      </p:sp>
      <p:sp>
        <p:nvSpPr>
          <p:cNvPr id="9" name="Text 5"/>
          <p:cNvSpPr/>
          <p:nvPr/>
        </p:nvSpPr>
        <p:spPr>
          <a:xfrm>
            <a:off x="7315200" y="1078992"/>
            <a:ext cx="2560320" cy="20116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Nights booked (M)</a:t>
            </a:r>
            <a:endParaRPr lang="en-US" sz="1400" dirty="0"/>
          </a:p>
        </p:txBody>
      </p:sp>
      <p:sp>
        <p:nvSpPr>
          <p:cNvPr id="10" name="Shape 6"/>
          <p:cNvSpPr/>
          <p:nvPr/>
        </p:nvSpPr>
        <p:spPr>
          <a:xfrm>
            <a:off x="777240" y="3703320"/>
            <a:ext cx="2011680" cy="749808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12700">
            <a:solidFill>
              <a:srgbClr val="FF5A5F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7"/>
          <p:cNvSpPr/>
          <p:nvPr/>
        </p:nvSpPr>
        <p:spPr>
          <a:xfrm>
            <a:off x="868680" y="3813048"/>
            <a:ext cx="1828800" cy="34747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5A5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$12.24B</a:t>
            </a:r>
            <a:endParaRPr lang="en-US" sz="2400" dirty="0"/>
          </a:p>
        </p:txBody>
      </p:sp>
      <p:sp>
        <p:nvSpPr>
          <p:cNvPr id="12" name="Text 8"/>
          <p:cNvSpPr/>
          <p:nvPr/>
        </p:nvSpPr>
        <p:spPr>
          <a:xfrm>
            <a:off x="868680" y="4233672"/>
            <a:ext cx="1828800" cy="21945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10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2025 revenue</a:t>
            </a:r>
            <a:endParaRPr lang="en-US" sz="1100" dirty="0"/>
          </a:p>
        </p:txBody>
      </p:sp>
      <p:sp>
        <p:nvSpPr>
          <p:cNvPr id="13" name="Shape 9"/>
          <p:cNvSpPr/>
          <p:nvPr/>
        </p:nvSpPr>
        <p:spPr>
          <a:xfrm>
            <a:off x="3017520" y="3703320"/>
            <a:ext cx="2011680" cy="749808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12700">
            <a:solidFill>
              <a:srgbClr val="0E7C7B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0"/>
          <p:cNvSpPr/>
          <p:nvPr/>
        </p:nvSpPr>
        <p:spPr>
          <a:xfrm>
            <a:off x="3108960" y="3813048"/>
            <a:ext cx="1828800" cy="34747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0E7C7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40%</a:t>
            </a:r>
            <a:endParaRPr lang="en-US" sz="2400" dirty="0"/>
          </a:p>
        </p:txBody>
      </p:sp>
      <p:sp>
        <p:nvSpPr>
          <p:cNvPr id="15" name="Text 11"/>
          <p:cNvSpPr/>
          <p:nvPr/>
        </p:nvSpPr>
        <p:spPr>
          <a:xfrm>
            <a:off x="3108960" y="4233672"/>
            <a:ext cx="1828800" cy="21945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10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2024 FCF margin</a:t>
            </a:r>
            <a:endParaRPr lang="en-US" sz="1100" dirty="0"/>
          </a:p>
        </p:txBody>
      </p:sp>
      <p:sp>
        <p:nvSpPr>
          <p:cNvPr id="16" name="Shape 12"/>
          <p:cNvSpPr/>
          <p:nvPr/>
        </p:nvSpPr>
        <p:spPr>
          <a:xfrm>
            <a:off x="5257800" y="3703320"/>
            <a:ext cx="2011680" cy="749808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12700">
            <a:solidFill>
              <a:srgbClr val="F6D365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3"/>
          <p:cNvSpPr/>
          <p:nvPr/>
        </p:nvSpPr>
        <p:spPr>
          <a:xfrm>
            <a:off x="5349240" y="3813048"/>
            <a:ext cx="1828800" cy="34747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6D36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100B+</a:t>
            </a:r>
            <a:endParaRPr lang="en-US" sz="2400" dirty="0"/>
          </a:p>
        </p:txBody>
      </p:sp>
      <p:sp>
        <p:nvSpPr>
          <p:cNvPr id="18" name="Text 14"/>
          <p:cNvSpPr/>
          <p:nvPr/>
        </p:nvSpPr>
        <p:spPr>
          <a:xfrm>
            <a:off x="5349240" y="4233672"/>
            <a:ext cx="1828800" cy="21945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10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IPO valuation</a:t>
            </a:r>
            <a:endParaRPr lang="en-US" sz="1100" dirty="0"/>
          </a:p>
        </p:txBody>
      </p:sp>
      <p:sp>
        <p:nvSpPr>
          <p:cNvPr id="19" name="Shape 15"/>
          <p:cNvSpPr/>
          <p:nvPr/>
        </p:nvSpPr>
        <p:spPr>
          <a:xfrm>
            <a:off x="7498080" y="3703320"/>
            <a:ext cx="2011680" cy="749808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12700">
            <a:solidFill>
              <a:srgbClr val="284B63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Text 16"/>
          <p:cNvSpPr/>
          <p:nvPr/>
        </p:nvSpPr>
        <p:spPr>
          <a:xfrm>
            <a:off x="7589520" y="3813048"/>
            <a:ext cx="1828800" cy="34747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284B6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533M</a:t>
            </a:r>
            <a:endParaRPr lang="en-US" sz="2400" dirty="0"/>
          </a:p>
        </p:txBody>
      </p:sp>
      <p:sp>
        <p:nvSpPr>
          <p:cNvPr id="21" name="Text 17"/>
          <p:cNvSpPr/>
          <p:nvPr/>
        </p:nvSpPr>
        <p:spPr>
          <a:xfrm>
            <a:off x="7589520" y="4233672"/>
            <a:ext cx="1828800" cy="21945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10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2025 nights</a:t>
            </a:r>
            <a:endParaRPr lang="en-US" sz="1100" dirty="0"/>
          </a:p>
        </p:txBody>
      </p:sp>
      <p:sp>
        <p:nvSpPr>
          <p:cNvPr id="22" name="Shape 18"/>
          <p:cNvSpPr/>
          <p:nvPr/>
        </p:nvSpPr>
        <p:spPr>
          <a:xfrm>
            <a:off x="868680" y="5074920"/>
            <a:ext cx="10241280" cy="658368"/>
          </a:xfrm>
          <a:prstGeom prst="roundRect">
            <a:avLst>
              <a:gd name="adj" fmla="val 11111"/>
            </a:avLst>
          </a:prstGeom>
          <a:solidFill>
            <a:srgbClr val="EFEAF7"/>
          </a:solidFill>
          <a:ln w="12700">
            <a:solidFill>
              <a:srgbClr val="284B63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19"/>
          <p:cNvSpPr/>
          <p:nvPr/>
        </p:nvSpPr>
        <p:spPr>
          <a:xfrm>
            <a:off x="868680" y="5074920"/>
            <a:ext cx="73152" cy="658368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0"/>
          <p:cNvSpPr/>
          <p:nvPr/>
        </p:nvSpPr>
        <p:spPr>
          <a:xfrm>
            <a:off x="1033271" y="5184648"/>
            <a:ext cx="9931061" cy="47548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47500" lnSpcReduction="2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interpretation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Growth is strong but slowing. The revenue curve shows recovery and scale; the key question is whether Airbnb can sustain double-digit growth as mature markets become more regulated.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(Airbnb, 2026b; Gallagher, 2017)</a:t>
            </a:r>
            <a:endParaRPr lang="en-US" sz="1800" dirty="0"/>
          </a:p>
        </p:txBody>
      </p:sp>
      <p:sp>
        <p:nvSpPr>
          <p:cNvPr id="25" name="Text 21"/>
          <p:cNvSpPr/>
          <p:nvPr/>
        </p:nvSpPr>
        <p:spPr>
          <a:xfrm>
            <a:off x="457200" y="6565392"/>
            <a:ext cx="112014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60" dirty="0">
                <a:solidFill>
                  <a:srgbClr val="6B7280"/>
                </a:solidFill>
              </a:rPr>
              <a:t>Sources: Airbnb Annual Reports (2019–2025); Airbnb (2026b); Gallagher (2017)</a:t>
            </a:r>
            <a:endParaRPr lang="en-US" sz="7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64592" y="0"/>
            <a:ext cx="12027103" cy="118872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310896"/>
            <a:ext cx="8412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21354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Conclusion and possible recommendations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30352" y="749808"/>
            <a:ext cx="7772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Summary judgement and strategic direction</a:t>
            </a:r>
            <a:endParaRPr lang="en-US" sz="1050" dirty="0"/>
          </a:p>
        </p:txBody>
      </p:sp>
      <p:pic>
        <p:nvPicPr>
          <p:cNvPr id="6" name="Image 0" descr="/mnt/data/a_wide_angle_interior_photo_of_a_modern_upscale_h_batch_1.png"/>
          <p:cNvPicPr>
            <a:picLocks noChangeAspect="1"/>
          </p:cNvPicPr>
          <p:nvPr/>
        </p:nvPicPr>
        <p:blipFill>
          <a:blip r:embed="rId3"/>
          <a:srcRect l="5000" t="10000" r="9439" b="15000"/>
          <a:stretch/>
        </p:blipFill>
        <p:spPr>
          <a:xfrm>
            <a:off x="7863840" y="1143000"/>
            <a:ext cx="3429000" cy="169164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685800" y="1143000"/>
            <a:ext cx="6766560" cy="1371600"/>
          </a:xfrm>
          <a:prstGeom prst="roundRect">
            <a:avLst>
              <a:gd name="adj" fmla="val 5333"/>
            </a:avLst>
          </a:prstGeom>
          <a:solidFill>
            <a:srgbClr val="FFE3E4"/>
          </a:solidFill>
          <a:ln w="12700">
            <a:solidFill>
              <a:srgbClr val="FF5A5F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685800" y="1143000"/>
            <a:ext cx="73152" cy="1371600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850392" y="1252728"/>
            <a:ext cx="6601968" cy="11887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Overall conclusion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Airbnb is a strong example of disruptive platform entrepreneurship: it scales without owning properties, but its competitiveness depends on trust, host quality and regulation management.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(Guttentag, 2015; Porter, 2008)</a:t>
            </a:r>
            <a:endParaRPr lang="en-US" sz="1800" dirty="0"/>
          </a:p>
        </p:txBody>
      </p:sp>
      <p:sp>
        <p:nvSpPr>
          <p:cNvPr id="10" name="Shape 7"/>
          <p:cNvSpPr/>
          <p:nvPr/>
        </p:nvSpPr>
        <p:spPr>
          <a:xfrm>
            <a:off x="731520" y="3099816"/>
            <a:ext cx="329184" cy="329184"/>
          </a:xfrm>
          <a:prstGeom prst="ellipse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31520" y="3159252"/>
            <a:ext cx="329184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lang="en-US" sz="1200" dirty="0"/>
          </a:p>
        </p:txBody>
      </p:sp>
      <p:sp>
        <p:nvSpPr>
          <p:cNvPr id="12" name="Shape 9"/>
          <p:cNvSpPr/>
          <p:nvPr/>
        </p:nvSpPr>
        <p:spPr>
          <a:xfrm>
            <a:off x="1170432" y="3035808"/>
            <a:ext cx="4663440" cy="694944"/>
          </a:xfrm>
          <a:prstGeom prst="roundRect">
            <a:avLst>
              <a:gd name="adj" fmla="val 10526"/>
            </a:avLst>
          </a:prstGeom>
          <a:solidFill>
            <a:srgbClr val="E7F2EE"/>
          </a:solidFill>
          <a:ln w="12700">
            <a:solidFill>
              <a:srgbClr val="0E7C7B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1170432" y="3035808"/>
            <a:ext cx="73152" cy="694944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1335024" y="3060954"/>
            <a:ext cx="4498848" cy="51206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</a:rPr>
              <a:t>Proactive regulatory engagement with cities to protect supply legitimacy.</a:t>
            </a:r>
          </a:p>
          <a:p>
            <a:pPr marL="0" indent="0">
              <a:buNone/>
            </a:pPr>
            <a:r>
              <a:rPr lang="en-US" sz="17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</a:rPr>
              <a:t>(Airbnb, 2026b)</a:t>
            </a:r>
          </a:p>
        </p:txBody>
      </p:sp>
      <p:sp>
        <p:nvSpPr>
          <p:cNvPr id="15" name="Shape 12"/>
          <p:cNvSpPr/>
          <p:nvPr/>
        </p:nvSpPr>
        <p:spPr>
          <a:xfrm>
            <a:off x="6263640" y="3099816"/>
            <a:ext cx="329184" cy="329184"/>
          </a:xfrm>
          <a:prstGeom prst="ellipse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6263640" y="3159252"/>
            <a:ext cx="329184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lang="en-US" sz="1200" dirty="0"/>
          </a:p>
        </p:txBody>
      </p:sp>
      <p:sp>
        <p:nvSpPr>
          <p:cNvPr id="17" name="Shape 14"/>
          <p:cNvSpPr/>
          <p:nvPr/>
        </p:nvSpPr>
        <p:spPr>
          <a:xfrm>
            <a:off x="6702552" y="3035808"/>
            <a:ext cx="4663440" cy="694944"/>
          </a:xfrm>
          <a:prstGeom prst="roundRect">
            <a:avLst>
              <a:gd name="adj" fmla="val 10526"/>
            </a:avLst>
          </a:prstGeom>
          <a:solidFill>
            <a:srgbClr val="E8F1F4"/>
          </a:solidFill>
          <a:ln w="12700">
            <a:solidFill>
              <a:srgbClr val="284B63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5"/>
          <p:cNvSpPr/>
          <p:nvPr/>
        </p:nvSpPr>
        <p:spPr>
          <a:xfrm>
            <a:off x="6702552" y="3035808"/>
            <a:ext cx="73152" cy="694944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6867144" y="3145536"/>
            <a:ext cx="4343400" cy="51206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Tiered host quality standards to reduce service inconsistency.</a:t>
            </a:r>
            <a:endParaRPr lang="en-US" sz="1800" dirty="0"/>
          </a:p>
        </p:txBody>
      </p:sp>
      <p:sp>
        <p:nvSpPr>
          <p:cNvPr id="20" name="Shape 17"/>
          <p:cNvSpPr/>
          <p:nvPr/>
        </p:nvSpPr>
        <p:spPr>
          <a:xfrm>
            <a:off x="731520" y="4059936"/>
            <a:ext cx="329184" cy="329184"/>
          </a:xfrm>
          <a:prstGeom prst="ellipse">
            <a:avLst/>
          </a:prstGeom>
          <a:solidFill>
            <a:srgbClr val="F6D365"/>
          </a:solidFill>
          <a:ln w="12700">
            <a:solidFill>
              <a:srgbClr val="F6D3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731520" y="4119372"/>
            <a:ext cx="329184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lang="en-US" sz="1200" dirty="0"/>
          </a:p>
        </p:txBody>
      </p:sp>
      <p:sp>
        <p:nvSpPr>
          <p:cNvPr id="22" name="Shape 19"/>
          <p:cNvSpPr/>
          <p:nvPr/>
        </p:nvSpPr>
        <p:spPr>
          <a:xfrm>
            <a:off x="1170432" y="3995928"/>
            <a:ext cx="4663440" cy="694944"/>
          </a:xfrm>
          <a:prstGeom prst="roundRect">
            <a:avLst>
              <a:gd name="adj" fmla="val 10526"/>
            </a:avLst>
          </a:prstGeom>
          <a:solidFill>
            <a:srgbClr val="FFF6E8"/>
          </a:solidFill>
          <a:ln w="12700">
            <a:solidFill>
              <a:srgbClr val="F6D365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20"/>
          <p:cNvSpPr/>
          <p:nvPr/>
        </p:nvSpPr>
        <p:spPr>
          <a:xfrm>
            <a:off x="1170432" y="3995928"/>
            <a:ext cx="73152" cy="694944"/>
          </a:xfrm>
          <a:prstGeom prst="rect">
            <a:avLst/>
          </a:prstGeom>
          <a:solidFill>
            <a:srgbClr val="F6D365"/>
          </a:solidFill>
          <a:ln w="12700">
            <a:solidFill>
              <a:srgbClr val="F6D3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1"/>
          <p:cNvSpPr/>
          <p:nvPr/>
        </p:nvSpPr>
        <p:spPr>
          <a:xfrm>
            <a:off x="1335024" y="4105656"/>
            <a:ext cx="4343400" cy="51206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 personalisation and clearer fee transparency to protect conversion.</a:t>
            </a:r>
            <a:endParaRPr lang="en-US" sz="1800" dirty="0"/>
          </a:p>
        </p:txBody>
      </p:sp>
      <p:sp>
        <p:nvSpPr>
          <p:cNvPr id="25" name="Shape 22"/>
          <p:cNvSpPr/>
          <p:nvPr/>
        </p:nvSpPr>
        <p:spPr>
          <a:xfrm>
            <a:off x="6263640" y="4059936"/>
            <a:ext cx="329184" cy="329184"/>
          </a:xfrm>
          <a:prstGeom prst="ellipse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/>
          <p:nvPr/>
        </p:nvSpPr>
        <p:spPr>
          <a:xfrm>
            <a:off x="6263640" y="4119372"/>
            <a:ext cx="329184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lang="en-US" sz="1200" dirty="0"/>
          </a:p>
        </p:txBody>
      </p:sp>
      <p:sp>
        <p:nvSpPr>
          <p:cNvPr id="27" name="Shape 24"/>
          <p:cNvSpPr/>
          <p:nvPr/>
        </p:nvSpPr>
        <p:spPr>
          <a:xfrm>
            <a:off x="6702552" y="3995928"/>
            <a:ext cx="4663440" cy="694944"/>
          </a:xfrm>
          <a:prstGeom prst="roundRect">
            <a:avLst>
              <a:gd name="adj" fmla="val 10526"/>
            </a:avLst>
          </a:prstGeom>
          <a:solidFill>
            <a:srgbClr val="FFE3E4"/>
          </a:solidFill>
          <a:ln w="12700">
            <a:solidFill>
              <a:srgbClr val="FF5A5F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Shape 25"/>
          <p:cNvSpPr/>
          <p:nvPr/>
        </p:nvSpPr>
        <p:spPr>
          <a:xfrm>
            <a:off x="6702552" y="3995928"/>
            <a:ext cx="73152" cy="694944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6"/>
          <p:cNvSpPr/>
          <p:nvPr/>
        </p:nvSpPr>
        <p:spPr>
          <a:xfrm>
            <a:off x="6867144" y="4105656"/>
            <a:ext cx="4343400" cy="51206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Revenue diversification through Experiences, long stays and business travel.</a:t>
            </a:r>
            <a:endParaRPr lang="en-US" sz="1800" dirty="0"/>
          </a:p>
        </p:txBody>
      </p:sp>
      <p:sp>
        <p:nvSpPr>
          <p:cNvPr id="30" name="Shape 27"/>
          <p:cNvSpPr/>
          <p:nvPr/>
        </p:nvSpPr>
        <p:spPr>
          <a:xfrm>
            <a:off x="868680" y="5532120"/>
            <a:ext cx="10424160" cy="438912"/>
          </a:xfrm>
          <a:prstGeom prst="roundRect">
            <a:avLst>
              <a:gd name="adj" fmla="val 16667"/>
            </a:avLst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1" name="Text 28"/>
          <p:cNvSpPr/>
          <p:nvPr/>
        </p:nvSpPr>
        <p:spPr>
          <a:xfrm>
            <a:off x="960120" y="5669280"/>
            <a:ext cx="10195560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Airbnb’s future advantage will depend less on simply adding listings and more on governing trust at global scale.</a:t>
            </a:r>
            <a:endParaRPr lang="en-US" sz="1600" dirty="0"/>
          </a:p>
        </p:txBody>
      </p:sp>
      <p:sp>
        <p:nvSpPr>
          <p:cNvPr id="32" name="Text 29"/>
          <p:cNvSpPr/>
          <p:nvPr/>
        </p:nvSpPr>
        <p:spPr>
          <a:xfrm>
            <a:off x="457200" y="6565392"/>
            <a:ext cx="112014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60" dirty="0">
                <a:solidFill>
                  <a:srgbClr val="6B7280"/>
                </a:solidFill>
              </a:rPr>
              <a:t>Sources: Porter (2008); Airbnb (2026b); Rosen, Ert, Fleischer and Magen (2016)</a:t>
            </a:r>
            <a:endParaRPr lang="en-US" sz="7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FF5A5F"/>
          </a:solidFill>
          <a:ln w="12700">
            <a:solidFill>
              <a:srgbClr val="FF5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64592" y="0"/>
            <a:ext cx="12027103" cy="118872"/>
          </a:xfrm>
          <a:prstGeom prst="rect">
            <a:avLst/>
          </a:prstGeom>
          <a:solidFill>
            <a:srgbClr val="284B63"/>
          </a:solidFill>
          <a:ln w="12700">
            <a:solidFill>
              <a:srgbClr val="284B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310896"/>
            <a:ext cx="8412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21354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30352" y="749808"/>
            <a:ext cx="7772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Harvard-style references used in the slides</a:t>
            </a:r>
            <a:endParaRPr lang="en-US" sz="1050" dirty="0"/>
          </a:p>
        </p:txBody>
      </p:sp>
      <p:sp>
        <p:nvSpPr>
          <p:cNvPr id="6" name="Shape 4"/>
          <p:cNvSpPr/>
          <p:nvPr/>
        </p:nvSpPr>
        <p:spPr>
          <a:xfrm>
            <a:off x="685800" y="1051560"/>
            <a:ext cx="10835640" cy="5166360"/>
          </a:xfrm>
          <a:prstGeom prst="roundRect">
            <a:avLst>
              <a:gd name="adj" fmla="val 1416"/>
            </a:avLst>
          </a:prstGeom>
          <a:solidFill>
            <a:srgbClr val="FFFFFF"/>
          </a:solidFill>
          <a:ln w="12700">
            <a:solidFill>
              <a:srgbClr val="D8CFC2"/>
            </a:solidFill>
            <a:prstDash val="solid"/>
          </a:ln>
          <a:effectLst>
            <a:outerShdw blurRad="12700" dist="50800" dir="2700000" algn="bl" rotWithShape="0">
              <a:srgbClr val="B8AFA2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68680" y="1325880"/>
            <a:ext cx="5074920" cy="45262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Airbnb (2025a) About Us. Available at: https://news.airbnb.com/about-us/ (Accessed: 20 June 2026).</a:t>
            </a:r>
          </a:p>
          <a:p>
            <a:pPr marL="0" indent="0" algn="l">
              <a:buNone/>
            </a:pP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Airbnb (2025b) Airbnb Q4 2024 Shareholder Letter. Available at: https://s26.q4cdn.com/656283129/files/doc_financials/2024/q4/Airbnb-Q4-2024-Shareholder-Letter.pdf (Accessed: 21 June 2026).</a:t>
            </a:r>
          </a:p>
          <a:p>
            <a:pPr marL="0" indent="0" algn="l">
              <a:buNone/>
            </a:pP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Airbnb (2026a) Airbnb Newsroom. Available at: https://news.airbnb.com/ (Accessed: 23 June 2026).</a:t>
            </a:r>
          </a:p>
          <a:p>
            <a:pPr marL="0" indent="0" algn="l">
              <a:buNone/>
            </a:pP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Airbnb (2026b) Airbnb Q4 2025 Shareholder Letter. Available at: https://investors.airbnb.com/financials/sec-filings/ (Accessed: 24 June 2026).</a:t>
            </a:r>
          </a:p>
          <a:p>
            <a:pPr marL="0" indent="0" algn="l">
              <a:buNone/>
            </a:pP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Airbnb, Inc. (2020) Form S-1 Registration Statement. Washington, DC: U.S. Securities and Exchange Commission. Available at: https://www.sec.gov/Archives/edgar/data/1559720/000119312520294801/d81668ds1.htm (Accessed: 20 June 2026).</a:t>
            </a:r>
          </a:p>
          <a:p>
            <a:pPr marL="0" indent="0" algn="l">
              <a:buNone/>
            </a:pP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Barron, K., Kung, E. and </a:t>
            </a:r>
            <a:r>
              <a:rPr lang="en-US" sz="1080" dirty="0" err="1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Proserpio</a:t>
            </a: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, D. (2021) 'The effect of home-sharing on house prices and rents: evidence from Airbnb', Marketing Science, 40(1), pp. 23–47. </a:t>
            </a:r>
            <a:r>
              <a:rPr lang="en-US" sz="1080" dirty="0" err="1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doi</a:t>
            </a: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: 10.1287/mksc.2020.1227.</a:t>
            </a:r>
          </a:p>
          <a:p>
            <a:pPr marL="0" indent="0" algn="l">
              <a:buNone/>
            </a:pP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Chaffey, D. and Ellis-Chadwick, F. (2019) Digital Marketing: Strategy, Implementation and Practice. 7th </a:t>
            </a:r>
            <a:r>
              <a:rPr lang="en-US" sz="1080" dirty="0" err="1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edn</a:t>
            </a: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. Harlow: Pearson.</a:t>
            </a:r>
          </a:p>
          <a:p>
            <a:pPr marL="0" indent="0" algn="l">
              <a:buNone/>
            </a:pPr>
            <a:r>
              <a:rPr lang="en-US" sz="1080" dirty="0" err="1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Dogru</a:t>
            </a: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, T., </a:t>
            </a:r>
            <a:r>
              <a:rPr lang="en-US" sz="1080" dirty="0" err="1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Mody</a:t>
            </a: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, M. and Suess, C. (2019) 'Adding evidence to the debate: quantifying Airbnb's disruptive impact on ten key hotel markets', Tourism Management, 72, pp. 27–38. </a:t>
            </a:r>
            <a:r>
              <a:rPr lang="en-US" sz="1080" dirty="0" err="1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doi</a:t>
            </a: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: 10.1016/j.tourman.2018.11.008.</a:t>
            </a:r>
          </a:p>
          <a:p>
            <a:pPr marL="0" indent="0" algn="l">
              <a:buNone/>
            </a:pP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Edelman, B., Luca, M. and Svirsky, D. (2017) 'Racial discrimination in the sharing economy: evidence from a field experiment', American Economic Journal: Applied Economics, 9(2), pp. 1–22. </a:t>
            </a:r>
            <a:r>
              <a:rPr lang="en-US" sz="1080" dirty="0" err="1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doi</a:t>
            </a: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: 10.1257/app.20160213.</a:t>
            </a:r>
          </a:p>
          <a:p>
            <a:pPr marL="0" indent="0" algn="l">
              <a:buNone/>
            </a:pPr>
            <a:r>
              <a:rPr lang="en-US" sz="1080" dirty="0" err="1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Ert</a:t>
            </a: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, E., Fleischer, A. and Magen, N. (2016) 'Trust and reputation in the sharing economy: the role of personal photos in Airbnb', Tourism Management, 55, pp. 62–73. </a:t>
            </a:r>
            <a:r>
              <a:rPr lang="en-US" sz="1080" dirty="0" err="1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doi</a:t>
            </a: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: 10.1016/j.tourman.2016.01.013.</a:t>
            </a:r>
            <a:endParaRPr lang="en-US" sz="1080" dirty="0"/>
          </a:p>
        </p:txBody>
      </p:sp>
      <p:sp>
        <p:nvSpPr>
          <p:cNvPr id="8" name="Text 6"/>
          <p:cNvSpPr/>
          <p:nvPr/>
        </p:nvSpPr>
        <p:spPr>
          <a:xfrm>
            <a:off x="6144768" y="1325880"/>
            <a:ext cx="5074920" cy="45262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Gallagher, L. (2017) The Airbnb Story. London: Virgin Books.</a:t>
            </a:r>
            <a:endParaRPr lang="en-US" sz="1080" dirty="0"/>
          </a:p>
          <a:p>
            <a:pPr marL="0" indent="0" algn="l">
              <a:buNone/>
            </a:pP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Gibbs, C. et al. (2018) Journal of Travel and Tourism Marketing, 35(1), pp. 46–56.</a:t>
            </a:r>
            <a:endParaRPr lang="en-US" sz="1080" dirty="0"/>
          </a:p>
          <a:p>
            <a:pPr marL="0" indent="0" algn="l">
              <a:buNone/>
            </a:pP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Guttentag, D. (2015) Current Issues in Tourism, 18(12), pp. 1192–1217.</a:t>
            </a:r>
            <a:endParaRPr lang="en-US" sz="1080" dirty="0"/>
          </a:p>
          <a:p>
            <a:pPr marL="0" indent="0" algn="l">
              <a:buNone/>
            </a:pP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Helms, M.M. and Nixon, J. (2010) Journal of Strategy and Management, 3(3), pp. 215–251.</a:t>
            </a:r>
            <a:endParaRPr lang="en-US" sz="1080" dirty="0"/>
          </a:p>
          <a:p>
            <a:pPr marL="0" indent="0" algn="l">
              <a:buNone/>
            </a:pP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Kotler, P. and Armstrong, G. (2021) Principles of Marketing. 18th edn. Pearson.</a:t>
            </a:r>
            <a:endParaRPr lang="en-US" sz="1080" dirty="0"/>
          </a:p>
          <a:p>
            <a:pPr marL="0" indent="0" algn="l">
              <a:buNone/>
            </a:pP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McCarthy, E.J. (1960) Basic Marketing: A Managerial Approach. Homewood, IL: Irwin.</a:t>
            </a:r>
            <a:endParaRPr lang="en-US" sz="1080" dirty="0"/>
          </a:p>
          <a:p>
            <a:pPr marL="0" indent="0" algn="l">
              <a:buNone/>
            </a:pP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Porter, M.E. (2008) Harvard Business Review, 86(1), pp. 78–93.</a:t>
            </a:r>
            <a:endParaRPr lang="en-US" sz="1080" dirty="0"/>
          </a:p>
          <a:p>
            <a:pPr marL="0" indent="0" algn="l">
              <a:buNone/>
            </a:pPr>
            <a:r>
              <a:rPr lang="en-US" sz="1080" dirty="0">
                <a:solidFill>
                  <a:srgbClr val="21354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Skift (2025) Short-Term Rentals: Airbnb’s Dominance and Booking’s Gains. Available at: https://skift.com/.</a:t>
            </a:r>
            <a:endParaRPr lang="en-US" sz="1080" dirty="0"/>
          </a:p>
        </p:txBody>
      </p:sp>
      <p:sp>
        <p:nvSpPr>
          <p:cNvPr id="10" name="Text 8"/>
          <p:cNvSpPr/>
          <p:nvPr/>
        </p:nvSpPr>
        <p:spPr>
          <a:xfrm>
            <a:off x="457200" y="6565392"/>
            <a:ext cx="112014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60" dirty="0">
                <a:solidFill>
                  <a:srgbClr val="6B7280"/>
                </a:solidFill>
              </a:rPr>
              <a:t>Source list compiled from Task 1 business plan and presentation references</a:t>
            </a:r>
            <a:endParaRPr lang="en-US" sz="7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1" name="Group 77">
            <a:extLst>
              <a:ext uri="{FF2B5EF4-FFF2-40B4-BE49-F238E27FC236}">
                <a16:creationId xmlns:a16="http://schemas.microsoft.com/office/drawing/2014/main" id="{58DF5B7A-7785-49C6-B4EB-252FF28C2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3" name="Freeform 11">
              <a:extLst>
                <a:ext uri="{FF2B5EF4-FFF2-40B4-BE49-F238E27FC236}">
                  <a16:creationId xmlns:a16="http://schemas.microsoft.com/office/drawing/2014/main" id="{78BD0529-90E2-47B4-8D13-CEE11A154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" name="Freeform 12">
              <a:extLst>
                <a:ext uri="{FF2B5EF4-FFF2-40B4-BE49-F238E27FC236}">
                  <a16:creationId xmlns:a16="http://schemas.microsoft.com/office/drawing/2014/main" id="{AE127430-162B-43FD-A02F-6E8AD8FD9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" name="Freeform 13">
              <a:extLst>
                <a:ext uri="{FF2B5EF4-FFF2-40B4-BE49-F238E27FC236}">
                  <a16:creationId xmlns:a16="http://schemas.microsoft.com/office/drawing/2014/main" id="{7A6023CB-BCF4-4A3C-B04B-EFF6779217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6" name="Freeform 14">
              <a:extLst>
                <a:ext uri="{FF2B5EF4-FFF2-40B4-BE49-F238E27FC236}">
                  <a16:creationId xmlns:a16="http://schemas.microsoft.com/office/drawing/2014/main" id="{98B0FCF0-0865-45E1-977A-5BFDD0EFC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7" name="Freeform 15">
              <a:extLst>
                <a:ext uri="{FF2B5EF4-FFF2-40B4-BE49-F238E27FC236}">
                  <a16:creationId xmlns:a16="http://schemas.microsoft.com/office/drawing/2014/main" id="{C1FF2792-ADB4-44D2-B7EF-6E3503725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8" name="Freeform 16">
              <a:extLst>
                <a:ext uri="{FF2B5EF4-FFF2-40B4-BE49-F238E27FC236}">
                  <a16:creationId xmlns:a16="http://schemas.microsoft.com/office/drawing/2014/main" id="{B7B0F0A2-D4CD-4EA5-96E9-9E282F25CD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9" name="Freeform 17">
              <a:extLst>
                <a:ext uri="{FF2B5EF4-FFF2-40B4-BE49-F238E27FC236}">
                  <a16:creationId xmlns:a16="http://schemas.microsoft.com/office/drawing/2014/main" id="{FBBC4912-27C6-4C5E-9C40-AE9B6644E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" name="Freeform 18">
              <a:extLst>
                <a:ext uri="{FF2B5EF4-FFF2-40B4-BE49-F238E27FC236}">
                  <a16:creationId xmlns:a16="http://schemas.microsoft.com/office/drawing/2014/main" id="{127E474D-BE64-49E8-8C82-691642D0BC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" name="Freeform 19">
              <a:extLst>
                <a:ext uri="{FF2B5EF4-FFF2-40B4-BE49-F238E27FC236}">
                  <a16:creationId xmlns:a16="http://schemas.microsoft.com/office/drawing/2014/main" id="{A385E451-43CB-441B-83EE-28ACB6BCBC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2" name="Freeform 20">
              <a:extLst>
                <a:ext uri="{FF2B5EF4-FFF2-40B4-BE49-F238E27FC236}">
                  <a16:creationId xmlns:a16="http://schemas.microsoft.com/office/drawing/2014/main" id="{5BF91B89-051C-49D8-9029-83A1F52B0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3" name="Freeform 21">
              <a:extLst>
                <a:ext uri="{FF2B5EF4-FFF2-40B4-BE49-F238E27FC236}">
                  <a16:creationId xmlns:a16="http://schemas.microsoft.com/office/drawing/2014/main" id="{42329880-D64F-4074-ABE4-348FDC7FB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4" name="Freeform 22">
              <a:extLst>
                <a:ext uri="{FF2B5EF4-FFF2-40B4-BE49-F238E27FC236}">
                  <a16:creationId xmlns:a16="http://schemas.microsoft.com/office/drawing/2014/main" id="{2FAD4595-5B16-442B-A756-924FB136A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5" name="Group 91">
            <a:extLst>
              <a:ext uri="{FF2B5EF4-FFF2-40B4-BE49-F238E27FC236}">
                <a16:creationId xmlns:a16="http://schemas.microsoft.com/office/drawing/2014/main" id="{9F9B151E-1B34-4FA6-A53D-B92F787D9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26" name="Freeform 27">
              <a:extLst>
                <a:ext uri="{FF2B5EF4-FFF2-40B4-BE49-F238E27FC236}">
                  <a16:creationId xmlns:a16="http://schemas.microsoft.com/office/drawing/2014/main" id="{617ED8F6-0AA2-4080-ADCB-6C7CE17598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7" name="Freeform 28">
              <a:extLst>
                <a:ext uri="{FF2B5EF4-FFF2-40B4-BE49-F238E27FC236}">
                  <a16:creationId xmlns:a16="http://schemas.microsoft.com/office/drawing/2014/main" id="{76F017FD-AF02-4E22-A564-5DCC93F536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8" name="Freeform 29">
              <a:extLst>
                <a:ext uri="{FF2B5EF4-FFF2-40B4-BE49-F238E27FC236}">
                  <a16:creationId xmlns:a16="http://schemas.microsoft.com/office/drawing/2014/main" id="{61F8A187-FAA8-4625-AC70-EE2C7499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9" name="Freeform 30">
              <a:extLst>
                <a:ext uri="{FF2B5EF4-FFF2-40B4-BE49-F238E27FC236}">
                  <a16:creationId xmlns:a16="http://schemas.microsoft.com/office/drawing/2014/main" id="{6D431C21-669A-42BC-A2DF-9092CA729B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0" name="Freeform 31">
              <a:extLst>
                <a:ext uri="{FF2B5EF4-FFF2-40B4-BE49-F238E27FC236}">
                  <a16:creationId xmlns:a16="http://schemas.microsoft.com/office/drawing/2014/main" id="{D143DDDF-3A80-4C43-BBCF-8EC1280102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1" name="Freeform 32">
              <a:extLst>
                <a:ext uri="{FF2B5EF4-FFF2-40B4-BE49-F238E27FC236}">
                  <a16:creationId xmlns:a16="http://schemas.microsoft.com/office/drawing/2014/main" id="{313BFF88-4BDD-4CC4-A514-C7D655779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2" name="Freeform 33">
              <a:extLst>
                <a:ext uri="{FF2B5EF4-FFF2-40B4-BE49-F238E27FC236}">
                  <a16:creationId xmlns:a16="http://schemas.microsoft.com/office/drawing/2014/main" id="{BA235B4A-F8AD-4C1E-9074-3562538136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3" name="Freeform 34">
              <a:extLst>
                <a:ext uri="{FF2B5EF4-FFF2-40B4-BE49-F238E27FC236}">
                  <a16:creationId xmlns:a16="http://schemas.microsoft.com/office/drawing/2014/main" id="{281D9204-5CB0-44D1-B01F-5FFF6BDB28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4" name="Freeform 35">
              <a:extLst>
                <a:ext uri="{FF2B5EF4-FFF2-40B4-BE49-F238E27FC236}">
                  <a16:creationId xmlns:a16="http://schemas.microsoft.com/office/drawing/2014/main" id="{4DD213C5-5C2A-403A-AAEF-E495E64AE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5" name="Freeform 36">
              <a:extLst>
                <a:ext uri="{FF2B5EF4-FFF2-40B4-BE49-F238E27FC236}">
                  <a16:creationId xmlns:a16="http://schemas.microsoft.com/office/drawing/2014/main" id="{3D07FF46-5E32-4BEE-B85D-107AD341D4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6" name="Freeform 37">
              <a:extLst>
                <a:ext uri="{FF2B5EF4-FFF2-40B4-BE49-F238E27FC236}">
                  <a16:creationId xmlns:a16="http://schemas.microsoft.com/office/drawing/2014/main" id="{4E5AE900-6815-4A65-9A96-CA280B3A8D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7" name="Freeform 38">
              <a:extLst>
                <a:ext uri="{FF2B5EF4-FFF2-40B4-BE49-F238E27FC236}">
                  <a16:creationId xmlns:a16="http://schemas.microsoft.com/office/drawing/2014/main" id="{45EA57FC-ADA4-45DD-98E7-B0615C5306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8" name="Rectangle 105">
            <a:extLst>
              <a:ext uri="{FF2B5EF4-FFF2-40B4-BE49-F238E27FC236}">
                <a16:creationId xmlns:a16="http://schemas.microsoft.com/office/drawing/2014/main" id="{9FFA7C60-EEB5-45DC-B964-20A76F776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9" name="Freeform 11">
            <a:extLst>
              <a:ext uri="{FF2B5EF4-FFF2-40B4-BE49-F238E27FC236}">
                <a16:creationId xmlns:a16="http://schemas.microsoft.com/office/drawing/2014/main" id="{7D84F46B-82DB-461C-88AC-F6C66B593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6A55F051-97DE-49FF-BB21-0EDA63C246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7E1612B4-AD89-404E-AE2A-48CCF1FE0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25400" cap="sq">
            <a:solidFill>
              <a:srgbClr val="F9A928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ine 3">
            <a:extLst>
              <a:ext uri="{FF2B5EF4-FFF2-40B4-BE49-F238E27FC236}">
                <a16:creationId xmlns:a16="http://schemas.microsoft.com/office/drawing/2014/main" id="{FEE49EB9-2FB0-2F88-FE7D-EAF65F8C23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9180"/>
          <a:stretch>
            <a:fillRect/>
          </a:stretch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8717794"/>
      </p:ext>
    </p:extLst>
  </p:cSld>
  <p:clrMapOvr>
    <a:masterClrMapping/>
  </p:clrMapOvr>
</p:sld>
</file>

<file path=ppt/theme/theme1.xml><?xml version="1.0" encoding="utf-8"?>
<a:theme xmlns:a="http://schemas.openxmlformats.org/drawingml/2006/main" name="Adiere">
  <a:themeElements>
    <a:clrScheme name="Adiere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Adier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Adiere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11</TotalTime>
  <Words>2000</Words>
  <Application>Microsoft Office PowerPoint</Application>
  <PresentationFormat>Ecran lat</PresentationFormat>
  <Paragraphs>233</Paragraphs>
  <Slides>13</Slides>
  <Notes>12</Notes>
  <HiddenSlides>0</HiddenSlides>
  <MMClips>0</MMClips>
  <ScaleCrop>false</ScaleCrop>
  <HeadingPairs>
    <vt:vector size="6" baseType="variant">
      <vt:variant>
        <vt:lpstr>Fonturi utilizate</vt:lpstr>
      </vt:variant>
      <vt:variant>
        <vt:i4>5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Century Gothic</vt:lpstr>
      <vt:lpstr>Wingdings 3</vt:lpstr>
      <vt:lpstr>Adiere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LCBB5013 Task 2 Airbnb Presentation</dc:title>
  <dc:subject>LCBB5013 Entrepreneurship Task 2 Airbnb presentation</dc:subject>
  <cp:lastModifiedBy>Floarea-Stanca Costea</cp:lastModifiedBy>
  <cp:revision>2</cp:revision>
  <dcterms:created xsi:type="dcterms:W3CDTF">2026-06-25T17:59:38Z</dcterms:created>
  <dcterms:modified xsi:type="dcterms:W3CDTF">2026-07-12T13:38:07Z</dcterms:modified>
</cp:coreProperties>
</file>