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0" r:id="rId14"/>
    <p:sldId id="269"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8" d="100"/>
          <a:sy n="78" d="100"/>
        </p:scale>
        <p:origin x="1594"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4E8F7D-EADF-4D74-9D27-4E53BEBA3DB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1545C84-F612-44B0-8612-54825BAEBC63}">
      <dgm:prSet/>
      <dgm:spPr/>
      <dgm:t>
        <a:bodyPr/>
        <a:lstStyle/>
        <a:p>
          <a:r>
            <a:rPr lang="en-US"/>
            <a:t>Digital transformation is central to modern UK health and social care</a:t>
          </a:r>
        </a:p>
      </dgm:t>
    </dgm:pt>
    <dgm:pt modelId="{2104F6CC-0C95-4DFE-8466-79345E9A7085}" type="parTrans" cxnId="{8DEDA8CE-BA75-490C-8D99-E7B9D5AC0B04}">
      <dgm:prSet/>
      <dgm:spPr/>
      <dgm:t>
        <a:bodyPr/>
        <a:lstStyle/>
        <a:p>
          <a:endParaRPr lang="en-US"/>
        </a:p>
      </dgm:t>
    </dgm:pt>
    <dgm:pt modelId="{724BF345-BF33-4ABD-B4B5-CB7FCB853161}" type="sibTrans" cxnId="{8DEDA8CE-BA75-490C-8D99-E7B9D5AC0B04}">
      <dgm:prSet/>
      <dgm:spPr/>
      <dgm:t>
        <a:bodyPr/>
        <a:lstStyle/>
        <a:p>
          <a:endParaRPr lang="en-US"/>
        </a:p>
      </dgm:t>
    </dgm:pt>
    <dgm:pt modelId="{664E5412-4579-49B0-AD7D-BFC82C7A1020}">
      <dgm:prSet/>
      <dgm:spPr/>
      <dgm:t>
        <a:bodyPr/>
        <a:lstStyle/>
        <a:p>
          <a:r>
            <a:rPr lang="en-US"/>
            <a:t>Focus on improving access, efficiency, and patient engagement</a:t>
          </a:r>
        </a:p>
      </dgm:t>
    </dgm:pt>
    <dgm:pt modelId="{1A544C34-66BA-4462-B596-C67B656BE6DB}" type="parTrans" cxnId="{15C7C917-1276-48E3-A78B-EE52977D0E14}">
      <dgm:prSet/>
      <dgm:spPr/>
      <dgm:t>
        <a:bodyPr/>
        <a:lstStyle/>
        <a:p>
          <a:endParaRPr lang="en-US"/>
        </a:p>
      </dgm:t>
    </dgm:pt>
    <dgm:pt modelId="{68CD3D85-DBDB-4070-A335-3C9991716B5C}" type="sibTrans" cxnId="{15C7C917-1276-48E3-A78B-EE52977D0E14}">
      <dgm:prSet/>
      <dgm:spPr/>
      <dgm:t>
        <a:bodyPr/>
        <a:lstStyle/>
        <a:p>
          <a:endParaRPr lang="en-US"/>
        </a:p>
      </dgm:t>
    </dgm:pt>
    <dgm:pt modelId="{5B14F7CD-10A5-4DB1-AB24-E53BCFF6C97C}">
      <dgm:prSet/>
      <dgm:spPr/>
      <dgm:t>
        <a:bodyPr/>
        <a:lstStyle/>
        <a:p>
          <a:r>
            <a:rPr lang="en-US"/>
            <a:t>The NHS App is a key national digital innovation launched in 2019</a:t>
          </a:r>
        </a:p>
      </dgm:t>
    </dgm:pt>
    <dgm:pt modelId="{A62FE962-E762-4A4B-BBED-D4398A1A3ECB}" type="parTrans" cxnId="{CDFA7B4B-F359-4349-A64A-E5B90E22FD97}">
      <dgm:prSet/>
      <dgm:spPr/>
      <dgm:t>
        <a:bodyPr/>
        <a:lstStyle/>
        <a:p>
          <a:endParaRPr lang="en-US"/>
        </a:p>
      </dgm:t>
    </dgm:pt>
    <dgm:pt modelId="{5E91B0D1-8F00-4F92-A3F0-9A87BEEC8306}" type="sibTrans" cxnId="{CDFA7B4B-F359-4349-A64A-E5B90E22FD97}">
      <dgm:prSet/>
      <dgm:spPr/>
      <dgm:t>
        <a:bodyPr/>
        <a:lstStyle/>
        <a:p>
          <a:endParaRPr lang="en-US"/>
        </a:p>
      </dgm:t>
    </dgm:pt>
    <dgm:pt modelId="{A9BD3FBE-FF28-4C24-B1B2-BB5226C80D93}">
      <dgm:prSet/>
      <dgm:spPr/>
      <dgm:t>
        <a:bodyPr/>
        <a:lstStyle/>
        <a:p>
          <a:r>
            <a:rPr lang="en-US" dirty="0"/>
            <a:t>This presentation evaluates its real-world impact</a:t>
          </a:r>
          <a:r>
            <a:rPr lang="en-GB" dirty="0"/>
            <a:t> </a:t>
          </a:r>
          <a:r>
            <a:rPr lang="de-DE" dirty="0"/>
            <a:t>NHS England (2019); NHS England (2023)</a:t>
          </a:r>
          <a:endParaRPr lang="en-US" dirty="0"/>
        </a:p>
      </dgm:t>
    </dgm:pt>
    <dgm:pt modelId="{448D3A32-EFF3-49E3-BE87-7DBF24712A64}" type="parTrans" cxnId="{D5658207-88A7-4CAC-A602-900FBFC4556A}">
      <dgm:prSet/>
      <dgm:spPr/>
      <dgm:t>
        <a:bodyPr/>
        <a:lstStyle/>
        <a:p>
          <a:endParaRPr lang="en-US"/>
        </a:p>
      </dgm:t>
    </dgm:pt>
    <dgm:pt modelId="{117003CC-404C-447B-B038-C57074543D14}" type="sibTrans" cxnId="{D5658207-88A7-4CAC-A602-900FBFC4556A}">
      <dgm:prSet/>
      <dgm:spPr/>
      <dgm:t>
        <a:bodyPr/>
        <a:lstStyle/>
        <a:p>
          <a:endParaRPr lang="en-US"/>
        </a:p>
      </dgm:t>
    </dgm:pt>
    <dgm:pt modelId="{26C0B5E6-16E4-486B-ABF2-DE0E1B1D8439}" type="pres">
      <dgm:prSet presAssocID="{D84E8F7D-EADF-4D74-9D27-4E53BEBA3DB0}" presName="linear" presStyleCnt="0">
        <dgm:presLayoutVars>
          <dgm:animLvl val="lvl"/>
          <dgm:resizeHandles val="exact"/>
        </dgm:presLayoutVars>
      </dgm:prSet>
      <dgm:spPr/>
    </dgm:pt>
    <dgm:pt modelId="{8833ABDF-C0BD-427F-95E1-53E0E2D1216F}" type="pres">
      <dgm:prSet presAssocID="{11545C84-F612-44B0-8612-54825BAEBC63}" presName="parentText" presStyleLbl="node1" presStyleIdx="0" presStyleCnt="4">
        <dgm:presLayoutVars>
          <dgm:chMax val="0"/>
          <dgm:bulletEnabled val="1"/>
        </dgm:presLayoutVars>
      </dgm:prSet>
      <dgm:spPr/>
    </dgm:pt>
    <dgm:pt modelId="{332DDBEF-B753-4D36-A70C-42AE603D19F6}" type="pres">
      <dgm:prSet presAssocID="{724BF345-BF33-4ABD-B4B5-CB7FCB853161}" presName="spacer" presStyleCnt="0"/>
      <dgm:spPr/>
    </dgm:pt>
    <dgm:pt modelId="{BE8D34DA-77A3-4E8F-990F-428311AA07B9}" type="pres">
      <dgm:prSet presAssocID="{664E5412-4579-49B0-AD7D-BFC82C7A1020}" presName="parentText" presStyleLbl="node1" presStyleIdx="1" presStyleCnt="4">
        <dgm:presLayoutVars>
          <dgm:chMax val="0"/>
          <dgm:bulletEnabled val="1"/>
        </dgm:presLayoutVars>
      </dgm:prSet>
      <dgm:spPr/>
    </dgm:pt>
    <dgm:pt modelId="{280AFD6E-26F4-4C7C-A224-E81B165FFBFF}" type="pres">
      <dgm:prSet presAssocID="{68CD3D85-DBDB-4070-A335-3C9991716B5C}" presName="spacer" presStyleCnt="0"/>
      <dgm:spPr/>
    </dgm:pt>
    <dgm:pt modelId="{879B5A75-01B2-40C9-A9C2-F14E220BAC05}" type="pres">
      <dgm:prSet presAssocID="{5B14F7CD-10A5-4DB1-AB24-E53BCFF6C97C}" presName="parentText" presStyleLbl="node1" presStyleIdx="2" presStyleCnt="4">
        <dgm:presLayoutVars>
          <dgm:chMax val="0"/>
          <dgm:bulletEnabled val="1"/>
        </dgm:presLayoutVars>
      </dgm:prSet>
      <dgm:spPr/>
    </dgm:pt>
    <dgm:pt modelId="{18654D58-465F-4118-AB41-7F4214FFAA17}" type="pres">
      <dgm:prSet presAssocID="{5E91B0D1-8F00-4F92-A3F0-9A87BEEC8306}" presName="spacer" presStyleCnt="0"/>
      <dgm:spPr/>
    </dgm:pt>
    <dgm:pt modelId="{05C949BF-A29B-49C8-9140-873F03ADB830}" type="pres">
      <dgm:prSet presAssocID="{A9BD3FBE-FF28-4C24-B1B2-BB5226C80D93}" presName="parentText" presStyleLbl="node1" presStyleIdx="3" presStyleCnt="4">
        <dgm:presLayoutVars>
          <dgm:chMax val="0"/>
          <dgm:bulletEnabled val="1"/>
        </dgm:presLayoutVars>
      </dgm:prSet>
      <dgm:spPr/>
    </dgm:pt>
  </dgm:ptLst>
  <dgm:cxnLst>
    <dgm:cxn modelId="{57D08F06-597F-4C2F-8435-9250241DC3F2}" type="presOf" srcId="{A9BD3FBE-FF28-4C24-B1B2-BB5226C80D93}" destId="{05C949BF-A29B-49C8-9140-873F03ADB830}" srcOrd="0" destOrd="0" presId="urn:microsoft.com/office/officeart/2005/8/layout/vList2"/>
    <dgm:cxn modelId="{D5658207-88A7-4CAC-A602-900FBFC4556A}" srcId="{D84E8F7D-EADF-4D74-9D27-4E53BEBA3DB0}" destId="{A9BD3FBE-FF28-4C24-B1B2-BB5226C80D93}" srcOrd="3" destOrd="0" parTransId="{448D3A32-EFF3-49E3-BE87-7DBF24712A64}" sibTransId="{117003CC-404C-447B-B038-C57074543D14}"/>
    <dgm:cxn modelId="{15C7C917-1276-48E3-A78B-EE52977D0E14}" srcId="{D84E8F7D-EADF-4D74-9D27-4E53BEBA3DB0}" destId="{664E5412-4579-49B0-AD7D-BFC82C7A1020}" srcOrd="1" destOrd="0" parTransId="{1A544C34-66BA-4462-B596-C67B656BE6DB}" sibTransId="{68CD3D85-DBDB-4070-A335-3C9991716B5C}"/>
    <dgm:cxn modelId="{CDFA7B4B-F359-4349-A64A-E5B90E22FD97}" srcId="{D84E8F7D-EADF-4D74-9D27-4E53BEBA3DB0}" destId="{5B14F7CD-10A5-4DB1-AB24-E53BCFF6C97C}" srcOrd="2" destOrd="0" parTransId="{A62FE962-E762-4A4B-BBED-D4398A1A3ECB}" sibTransId="{5E91B0D1-8F00-4F92-A3F0-9A87BEEC8306}"/>
    <dgm:cxn modelId="{8C9EEA92-78B0-4A2F-A47B-DD31206F4CB6}" type="presOf" srcId="{5B14F7CD-10A5-4DB1-AB24-E53BCFF6C97C}" destId="{879B5A75-01B2-40C9-A9C2-F14E220BAC05}" srcOrd="0" destOrd="0" presId="urn:microsoft.com/office/officeart/2005/8/layout/vList2"/>
    <dgm:cxn modelId="{9A1EC4C0-CEDC-47C4-A6F1-942AFCF59A22}" type="presOf" srcId="{664E5412-4579-49B0-AD7D-BFC82C7A1020}" destId="{BE8D34DA-77A3-4E8F-990F-428311AA07B9}" srcOrd="0" destOrd="0" presId="urn:microsoft.com/office/officeart/2005/8/layout/vList2"/>
    <dgm:cxn modelId="{539DD9CC-D9BD-424D-BD63-6803B8D1B5F9}" type="presOf" srcId="{D84E8F7D-EADF-4D74-9D27-4E53BEBA3DB0}" destId="{26C0B5E6-16E4-486B-ABF2-DE0E1B1D8439}" srcOrd="0" destOrd="0" presId="urn:microsoft.com/office/officeart/2005/8/layout/vList2"/>
    <dgm:cxn modelId="{8DEDA8CE-BA75-490C-8D99-E7B9D5AC0B04}" srcId="{D84E8F7D-EADF-4D74-9D27-4E53BEBA3DB0}" destId="{11545C84-F612-44B0-8612-54825BAEBC63}" srcOrd="0" destOrd="0" parTransId="{2104F6CC-0C95-4DFE-8466-79345E9A7085}" sibTransId="{724BF345-BF33-4ABD-B4B5-CB7FCB853161}"/>
    <dgm:cxn modelId="{B7A2C2DF-0965-468D-99D8-A7CC99955261}" type="presOf" srcId="{11545C84-F612-44B0-8612-54825BAEBC63}" destId="{8833ABDF-C0BD-427F-95E1-53E0E2D1216F}" srcOrd="0" destOrd="0" presId="urn:microsoft.com/office/officeart/2005/8/layout/vList2"/>
    <dgm:cxn modelId="{D230D465-F079-49D7-A485-D2839F507E50}" type="presParOf" srcId="{26C0B5E6-16E4-486B-ABF2-DE0E1B1D8439}" destId="{8833ABDF-C0BD-427F-95E1-53E0E2D1216F}" srcOrd="0" destOrd="0" presId="urn:microsoft.com/office/officeart/2005/8/layout/vList2"/>
    <dgm:cxn modelId="{1121EEB3-F7FD-43EC-9BDB-C55B565B70E4}" type="presParOf" srcId="{26C0B5E6-16E4-486B-ABF2-DE0E1B1D8439}" destId="{332DDBEF-B753-4D36-A70C-42AE603D19F6}" srcOrd="1" destOrd="0" presId="urn:microsoft.com/office/officeart/2005/8/layout/vList2"/>
    <dgm:cxn modelId="{B4032869-F330-4B87-9E58-DC4443F9B6A1}" type="presParOf" srcId="{26C0B5E6-16E4-486B-ABF2-DE0E1B1D8439}" destId="{BE8D34DA-77A3-4E8F-990F-428311AA07B9}" srcOrd="2" destOrd="0" presId="urn:microsoft.com/office/officeart/2005/8/layout/vList2"/>
    <dgm:cxn modelId="{1C5B987F-5F9A-4BB7-AEFE-EA1DE8D325B9}" type="presParOf" srcId="{26C0B5E6-16E4-486B-ABF2-DE0E1B1D8439}" destId="{280AFD6E-26F4-4C7C-A224-E81B165FFBFF}" srcOrd="3" destOrd="0" presId="urn:microsoft.com/office/officeart/2005/8/layout/vList2"/>
    <dgm:cxn modelId="{E338DFBC-596E-4B5B-B3FA-D128EFE438D6}" type="presParOf" srcId="{26C0B5E6-16E4-486B-ABF2-DE0E1B1D8439}" destId="{879B5A75-01B2-40C9-A9C2-F14E220BAC05}" srcOrd="4" destOrd="0" presId="urn:microsoft.com/office/officeart/2005/8/layout/vList2"/>
    <dgm:cxn modelId="{7347AFBF-60C5-41A9-AB46-1487B7243A29}" type="presParOf" srcId="{26C0B5E6-16E4-486B-ABF2-DE0E1B1D8439}" destId="{18654D58-465F-4118-AB41-7F4214FFAA17}" srcOrd="5" destOrd="0" presId="urn:microsoft.com/office/officeart/2005/8/layout/vList2"/>
    <dgm:cxn modelId="{71408010-2B82-4022-8C67-173F21D0F92B}" type="presParOf" srcId="{26C0B5E6-16E4-486B-ABF2-DE0E1B1D8439}" destId="{05C949BF-A29B-49C8-9140-873F03ADB83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A36960-6FDE-47AF-BE81-DCD07B47E160}"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2BC6C21-0D03-4590-ACB1-38EF2F43F0E0}">
      <dgm:prSet/>
      <dgm:spPr/>
      <dgm:t>
        <a:bodyPr/>
        <a:lstStyle/>
        <a:p>
          <a:r>
            <a:rPr lang="en-US"/>
            <a:t>Improved convenience and access to services</a:t>
          </a:r>
        </a:p>
      </dgm:t>
    </dgm:pt>
    <dgm:pt modelId="{4AD2EC8F-D465-4CF7-BBA0-0BF1F184C6CC}" type="parTrans" cxnId="{378E818C-34E0-40C9-8B7E-1252A344F27A}">
      <dgm:prSet/>
      <dgm:spPr/>
      <dgm:t>
        <a:bodyPr/>
        <a:lstStyle/>
        <a:p>
          <a:endParaRPr lang="en-US"/>
        </a:p>
      </dgm:t>
    </dgm:pt>
    <dgm:pt modelId="{0A08A1CD-3EB9-4ECC-9DEE-8D910D9654A7}" type="sibTrans" cxnId="{378E818C-34E0-40C9-8B7E-1252A344F27A}">
      <dgm:prSet/>
      <dgm:spPr/>
      <dgm:t>
        <a:bodyPr/>
        <a:lstStyle/>
        <a:p>
          <a:endParaRPr lang="en-US"/>
        </a:p>
      </dgm:t>
    </dgm:pt>
    <dgm:pt modelId="{8B0E82F0-F840-4FBD-92D3-5040F0619CB8}">
      <dgm:prSet/>
      <dgm:spPr/>
      <dgm:t>
        <a:bodyPr/>
        <a:lstStyle/>
        <a:p>
          <a:r>
            <a:rPr lang="en-US"/>
            <a:t>Greater patient autonomy and self-management</a:t>
          </a:r>
        </a:p>
      </dgm:t>
    </dgm:pt>
    <dgm:pt modelId="{2911A99A-FC2D-4C49-B464-94D971927310}" type="parTrans" cxnId="{94DF4816-A21B-4F78-9941-65BAEE844F4D}">
      <dgm:prSet/>
      <dgm:spPr/>
      <dgm:t>
        <a:bodyPr/>
        <a:lstStyle/>
        <a:p>
          <a:endParaRPr lang="en-US"/>
        </a:p>
      </dgm:t>
    </dgm:pt>
    <dgm:pt modelId="{AA25EB59-7225-47D9-A2E7-84516A557AB5}" type="sibTrans" cxnId="{94DF4816-A21B-4F78-9941-65BAEE844F4D}">
      <dgm:prSet/>
      <dgm:spPr/>
      <dgm:t>
        <a:bodyPr/>
        <a:lstStyle/>
        <a:p>
          <a:endParaRPr lang="en-US"/>
        </a:p>
      </dgm:t>
    </dgm:pt>
    <dgm:pt modelId="{74037A6E-750B-45D9-9910-96B18387F9EB}">
      <dgm:prSet/>
      <dgm:spPr/>
      <dgm:t>
        <a:bodyPr/>
        <a:lstStyle/>
        <a:p>
          <a:r>
            <a:rPr lang="en-US"/>
            <a:t>Reduced travel and waiting times</a:t>
          </a:r>
        </a:p>
      </dgm:t>
    </dgm:pt>
    <dgm:pt modelId="{09C1D991-76F4-4256-A4C6-3FDBC03473BC}" type="parTrans" cxnId="{B3106AE3-5693-4EAE-8A02-B1A8D59AAE18}">
      <dgm:prSet/>
      <dgm:spPr/>
      <dgm:t>
        <a:bodyPr/>
        <a:lstStyle/>
        <a:p>
          <a:endParaRPr lang="en-US"/>
        </a:p>
      </dgm:t>
    </dgm:pt>
    <dgm:pt modelId="{B3A2A439-708B-4A65-9366-348624C7966F}" type="sibTrans" cxnId="{B3106AE3-5693-4EAE-8A02-B1A8D59AAE18}">
      <dgm:prSet/>
      <dgm:spPr/>
      <dgm:t>
        <a:bodyPr/>
        <a:lstStyle/>
        <a:p>
          <a:endParaRPr lang="en-US"/>
        </a:p>
      </dgm:t>
    </dgm:pt>
    <dgm:pt modelId="{F7EB2C91-9B6D-483E-B55C-E77F0A85109B}">
      <dgm:prSet/>
      <dgm:spPr/>
      <dgm:t>
        <a:bodyPr/>
        <a:lstStyle/>
        <a:p>
          <a:r>
            <a:rPr lang="en-US" dirty="0"/>
            <a:t>Improved transparency through record access</a:t>
          </a:r>
          <a:r>
            <a:rPr lang="en-GB" dirty="0"/>
            <a:t>, </a:t>
          </a:r>
          <a:r>
            <a:rPr lang="en-US" dirty="0"/>
            <a:t>Baird et al. (2021); The King’s Fund (2024)</a:t>
          </a:r>
        </a:p>
      </dgm:t>
    </dgm:pt>
    <dgm:pt modelId="{F5730B8C-1D66-46C5-8D3B-456C1E10F749}" type="parTrans" cxnId="{14D1456A-3BE6-4BA7-A558-8F2C44F013D2}">
      <dgm:prSet/>
      <dgm:spPr/>
      <dgm:t>
        <a:bodyPr/>
        <a:lstStyle/>
        <a:p>
          <a:endParaRPr lang="en-US"/>
        </a:p>
      </dgm:t>
    </dgm:pt>
    <dgm:pt modelId="{3331F6D3-D589-4EC8-BB6E-C98C15600BD4}" type="sibTrans" cxnId="{14D1456A-3BE6-4BA7-A558-8F2C44F013D2}">
      <dgm:prSet/>
      <dgm:spPr/>
      <dgm:t>
        <a:bodyPr/>
        <a:lstStyle/>
        <a:p>
          <a:endParaRPr lang="en-US"/>
        </a:p>
      </dgm:t>
    </dgm:pt>
    <dgm:pt modelId="{4DF748A4-B882-4342-B9E6-3ACF9DE798A1}" type="pres">
      <dgm:prSet presAssocID="{8CA36960-6FDE-47AF-BE81-DCD07B47E160}" presName="root" presStyleCnt="0">
        <dgm:presLayoutVars>
          <dgm:dir/>
          <dgm:resizeHandles val="exact"/>
        </dgm:presLayoutVars>
      </dgm:prSet>
      <dgm:spPr/>
    </dgm:pt>
    <dgm:pt modelId="{DD112082-FB25-43C0-822F-BE9B49BFC771}" type="pres">
      <dgm:prSet presAssocID="{8CA36960-6FDE-47AF-BE81-DCD07B47E160}" presName="container" presStyleCnt="0">
        <dgm:presLayoutVars>
          <dgm:dir/>
          <dgm:resizeHandles val="exact"/>
        </dgm:presLayoutVars>
      </dgm:prSet>
      <dgm:spPr/>
    </dgm:pt>
    <dgm:pt modelId="{1D0F0CA3-40E8-462D-8BE3-6FFFEC2F662E}" type="pres">
      <dgm:prSet presAssocID="{92BC6C21-0D03-4590-ACB1-38EF2F43F0E0}" presName="compNode" presStyleCnt="0"/>
      <dgm:spPr/>
    </dgm:pt>
    <dgm:pt modelId="{5D1B74C9-73B2-4DA1-8924-EDC4C4A4CB63}" type="pres">
      <dgm:prSet presAssocID="{92BC6C21-0D03-4590-ACB1-38EF2F43F0E0}" presName="iconBgRect" presStyleLbl="bgShp" presStyleIdx="0" presStyleCnt="4"/>
      <dgm:spPr/>
    </dgm:pt>
    <dgm:pt modelId="{C51D887C-690E-4AA6-BE4D-C8DFDF7226E8}" type="pres">
      <dgm:prSet presAssocID="{92BC6C21-0D03-4590-ACB1-38EF2F43F0E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C322F1DD-26DF-4591-9CC3-8641E3549FB8}" type="pres">
      <dgm:prSet presAssocID="{92BC6C21-0D03-4590-ACB1-38EF2F43F0E0}" presName="spaceRect" presStyleCnt="0"/>
      <dgm:spPr/>
    </dgm:pt>
    <dgm:pt modelId="{932F4FC0-695F-419E-AF93-3F8E9C067D8E}" type="pres">
      <dgm:prSet presAssocID="{92BC6C21-0D03-4590-ACB1-38EF2F43F0E0}" presName="textRect" presStyleLbl="revTx" presStyleIdx="0" presStyleCnt="4">
        <dgm:presLayoutVars>
          <dgm:chMax val="1"/>
          <dgm:chPref val="1"/>
        </dgm:presLayoutVars>
      </dgm:prSet>
      <dgm:spPr/>
    </dgm:pt>
    <dgm:pt modelId="{49E2C812-0826-4961-9BAE-C4809E5A94B6}" type="pres">
      <dgm:prSet presAssocID="{0A08A1CD-3EB9-4ECC-9DEE-8D910D9654A7}" presName="sibTrans" presStyleLbl="sibTrans2D1" presStyleIdx="0" presStyleCnt="0"/>
      <dgm:spPr/>
    </dgm:pt>
    <dgm:pt modelId="{8B291F71-2F7D-4AE7-9B28-792B1D78CE65}" type="pres">
      <dgm:prSet presAssocID="{8B0E82F0-F840-4FBD-92D3-5040F0619CB8}" presName="compNode" presStyleCnt="0"/>
      <dgm:spPr/>
    </dgm:pt>
    <dgm:pt modelId="{25194E52-C5C6-4352-9A7E-AEE3B070B0F3}" type="pres">
      <dgm:prSet presAssocID="{8B0E82F0-F840-4FBD-92D3-5040F0619CB8}" presName="iconBgRect" presStyleLbl="bgShp" presStyleIdx="1" presStyleCnt="4"/>
      <dgm:spPr/>
    </dgm:pt>
    <dgm:pt modelId="{A8362276-0844-4B1D-9FA4-68A7CF6F4DBE}" type="pres">
      <dgm:prSet presAssocID="{8B0E82F0-F840-4FBD-92D3-5040F0619CB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478A23A3-0546-48F9-B8B2-1968CD12A26B}" type="pres">
      <dgm:prSet presAssocID="{8B0E82F0-F840-4FBD-92D3-5040F0619CB8}" presName="spaceRect" presStyleCnt="0"/>
      <dgm:spPr/>
    </dgm:pt>
    <dgm:pt modelId="{31B32175-61A2-45E3-9C8A-0139D8EE1EA0}" type="pres">
      <dgm:prSet presAssocID="{8B0E82F0-F840-4FBD-92D3-5040F0619CB8}" presName="textRect" presStyleLbl="revTx" presStyleIdx="1" presStyleCnt="4">
        <dgm:presLayoutVars>
          <dgm:chMax val="1"/>
          <dgm:chPref val="1"/>
        </dgm:presLayoutVars>
      </dgm:prSet>
      <dgm:spPr/>
    </dgm:pt>
    <dgm:pt modelId="{9B073EC2-FCEA-4295-AFFA-E6A51B8476D4}" type="pres">
      <dgm:prSet presAssocID="{AA25EB59-7225-47D9-A2E7-84516A557AB5}" presName="sibTrans" presStyleLbl="sibTrans2D1" presStyleIdx="0" presStyleCnt="0"/>
      <dgm:spPr/>
    </dgm:pt>
    <dgm:pt modelId="{F0D4E7F3-0ED3-4796-B203-0773C292039C}" type="pres">
      <dgm:prSet presAssocID="{74037A6E-750B-45D9-9910-96B18387F9EB}" presName="compNode" presStyleCnt="0"/>
      <dgm:spPr/>
    </dgm:pt>
    <dgm:pt modelId="{5979058D-494F-4877-963C-B43D1E7B3F52}" type="pres">
      <dgm:prSet presAssocID="{74037A6E-750B-45D9-9910-96B18387F9EB}" presName="iconBgRect" presStyleLbl="bgShp" presStyleIdx="2" presStyleCnt="4"/>
      <dgm:spPr/>
    </dgm:pt>
    <dgm:pt modelId="{665D58E0-CEC7-44CE-BF8F-F83A13E57E10}" type="pres">
      <dgm:prSet presAssocID="{74037A6E-750B-45D9-9910-96B18387F9E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0226A879-9160-4E7A-8429-149AC8AC8EFB}" type="pres">
      <dgm:prSet presAssocID="{74037A6E-750B-45D9-9910-96B18387F9EB}" presName="spaceRect" presStyleCnt="0"/>
      <dgm:spPr/>
    </dgm:pt>
    <dgm:pt modelId="{5A4BE217-5887-42A1-916A-E8343DA685CF}" type="pres">
      <dgm:prSet presAssocID="{74037A6E-750B-45D9-9910-96B18387F9EB}" presName="textRect" presStyleLbl="revTx" presStyleIdx="2" presStyleCnt="4">
        <dgm:presLayoutVars>
          <dgm:chMax val="1"/>
          <dgm:chPref val="1"/>
        </dgm:presLayoutVars>
      </dgm:prSet>
      <dgm:spPr/>
    </dgm:pt>
    <dgm:pt modelId="{1F0F4A7C-B6D9-4847-84C6-E56DF9D389B5}" type="pres">
      <dgm:prSet presAssocID="{B3A2A439-708B-4A65-9366-348624C7966F}" presName="sibTrans" presStyleLbl="sibTrans2D1" presStyleIdx="0" presStyleCnt="0"/>
      <dgm:spPr/>
    </dgm:pt>
    <dgm:pt modelId="{6945072D-6513-4F8D-A7D4-6D505859686C}" type="pres">
      <dgm:prSet presAssocID="{F7EB2C91-9B6D-483E-B55C-E77F0A85109B}" presName="compNode" presStyleCnt="0"/>
      <dgm:spPr/>
    </dgm:pt>
    <dgm:pt modelId="{337B9902-8D29-4870-A653-3E30D24D35F8}" type="pres">
      <dgm:prSet presAssocID="{F7EB2C91-9B6D-483E-B55C-E77F0A85109B}" presName="iconBgRect" presStyleLbl="bgShp" presStyleIdx="3" presStyleCnt="4"/>
      <dgm:spPr/>
    </dgm:pt>
    <dgm:pt modelId="{5FCA152A-DE77-4CBC-9679-FF7A241DCB1F}" type="pres">
      <dgm:prSet presAssocID="{F7EB2C91-9B6D-483E-B55C-E77F0A85109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nk Check"/>
        </a:ext>
      </dgm:extLst>
    </dgm:pt>
    <dgm:pt modelId="{A67A10CB-C43D-44C4-BED6-B90664B55EBB}" type="pres">
      <dgm:prSet presAssocID="{F7EB2C91-9B6D-483E-B55C-E77F0A85109B}" presName="spaceRect" presStyleCnt="0"/>
      <dgm:spPr/>
    </dgm:pt>
    <dgm:pt modelId="{BFD94DE4-6065-4324-9940-9D3CA1BF3753}" type="pres">
      <dgm:prSet presAssocID="{F7EB2C91-9B6D-483E-B55C-E77F0A85109B}" presName="textRect" presStyleLbl="revTx" presStyleIdx="3" presStyleCnt="4">
        <dgm:presLayoutVars>
          <dgm:chMax val="1"/>
          <dgm:chPref val="1"/>
        </dgm:presLayoutVars>
      </dgm:prSet>
      <dgm:spPr/>
    </dgm:pt>
  </dgm:ptLst>
  <dgm:cxnLst>
    <dgm:cxn modelId="{9783500D-DC5A-45DA-8F2F-C9496286D965}" type="presOf" srcId="{74037A6E-750B-45D9-9910-96B18387F9EB}" destId="{5A4BE217-5887-42A1-916A-E8343DA685CF}" srcOrd="0" destOrd="0" presId="urn:microsoft.com/office/officeart/2018/2/layout/IconCircleList"/>
    <dgm:cxn modelId="{94DF4816-A21B-4F78-9941-65BAEE844F4D}" srcId="{8CA36960-6FDE-47AF-BE81-DCD07B47E160}" destId="{8B0E82F0-F840-4FBD-92D3-5040F0619CB8}" srcOrd="1" destOrd="0" parTransId="{2911A99A-FC2D-4C49-B464-94D971927310}" sibTransId="{AA25EB59-7225-47D9-A2E7-84516A557AB5}"/>
    <dgm:cxn modelId="{2A1F571E-7335-40E7-94AB-F4E130C76F75}" type="presOf" srcId="{8B0E82F0-F840-4FBD-92D3-5040F0619CB8}" destId="{31B32175-61A2-45E3-9C8A-0139D8EE1EA0}" srcOrd="0" destOrd="0" presId="urn:microsoft.com/office/officeart/2018/2/layout/IconCircleList"/>
    <dgm:cxn modelId="{16EE1A37-C82C-45ED-8B40-32807D2A6F19}" type="presOf" srcId="{0A08A1CD-3EB9-4ECC-9DEE-8D910D9654A7}" destId="{49E2C812-0826-4961-9BAE-C4809E5A94B6}" srcOrd="0" destOrd="0" presId="urn:microsoft.com/office/officeart/2018/2/layout/IconCircleList"/>
    <dgm:cxn modelId="{14D1456A-3BE6-4BA7-A558-8F2C44F013D2}" srcId="{8CA36960-6FDE-47AF-BE81-DCD07B47E160}" destId="{F7EB2C91-9B6D-483E-B55C-E77F0A85109B}" srcOrd="3" destOrd="0" parTransId="{F5730B8C-1D66-46C5-8D3B-456C1E10F749}" sibTransId="{3331F6D3-D589-4EC8-BB6E-C98C15600BD4}"/>
    <dgm:cxn modelId="{9BAFA654-EF85-48A8-B4DA-121E0F4B643C}" type="presOf" srcId="{AA25EB59-7225-47D9-A2E7-84516A557AB5}" destId="{9B073EC2-FCEA-4295-AFFA-E6A51B8476D4}" srcOrd="0" destOrd="0" presId="urn:microsoft.com/office/officeart/2018/2/layout/IconCircleList"/>
    <dgm:cxn modelId="{061AE554-079D-47A1-9618-F690D7A36B92}" type="presOf" srcId="{8CA36960-6FDE-47AF-BE81-DCD07B47E160}" destId="{4DF748A4-B882-4342-B9E6-3ACF9DE798A1}" srcOrd="0" destOrd="0" presId="urn:microsoft.com/office/officeart/2018/2/layout/IconCircleList"/>
    <dgm:cxn modelId="{378E818C-34E0-40C9-8B7E-1252A344F27A}" srcId="{8CA36960-6FDE-47AF-BE81-DCD07B47E160}" destId="{92BC6C21-0D03-4590-ACB1-38EF2F43F0E0}" srcOrd="0" destOrd="0" parTransId="{4AD2EC8F-D465-4CF7-BBA0-0BF1F184C6CC}" sibTransId="{0A08A1CD-3EB9-4ECC-9DEE-8D910D9654A7}"/>
    <dgm:cxn modelId="{331EC8B9-0604-4DCA-B897-DA5D056CB331}" type="presOf" srcId="{F7EB2C91-9B6D-483E-B55C-E77F0A85109B}" destId="{BFD94DE4-6065-4324-9940-9D3CA1BF3753}" srcOrd="0" destOrd="0" presId="urn:microsoft.com/office/officeart/2018/2/layout/IconCircleList"/>
    <dgm:cxn modelId="{54BEDFBD-6518-4F0B-A056-F421A2AEBCD1}" type="presOf" srcId="{92BC6C21-0D03-4590-ACB1-38EF2F43F0E0}" destId="{932F4FC0-695F-419E-AF93-3F8E9C067D8E}" srcOrd="0" destOrd="0" presId="urn:microsoft.com/office/officeart/2018/2/layout/IconCircleList"/>
    <dgm:cxn modelId="{B3106AE3-5693-4EAE-8A02-B1A8D59AAE18}" srcId="{8CA36960-6FDE-47AF-BE81-DCD07B47E160}" destId="{74037A6E-750B-45D9-9910-96B18387F9EB}" srcOrd="2" destOrd="0" parTransId="{09C1D991-76F4-4256-A4C6-3FDBC03473BC}" sibTransId="{B3A2A439-708B-4A65-9366-348624C7966F}"/>
    <dgm:cxn modelId="{8B0520E5-31CD-43AB-B416-CF3EB0A6FFD4}" type="presOf" srcId="{B3A2A439-708B-4A65-9366-348624C7966F}" destId="{1F0F4A7C-B6D9-4847-84C6-E56DF9D389B5}" srcOrd="0" destOrd="0" presId="urn:microsoft.com/office/officeart/2018/2/layout/IconCircleList"/>
    <dgm:cxn modelId="{3BD88B1F-137D-4E1E-B024-8352453AE956}" type="presParOf" srcId="{4DF748A4-B882-4342-B9E6-3ACF9DE798A1}" destId="{DD112082-FB25-43C0-822F-BE9B49BFC771}" srcOrd="0" destOrd="0" presId="urn:microsoft.com/office/officeart/2018/2/layout/IconCircleList"/>
    <dgm:cxn modelId="{930B2D66-3189-46E6-B651-DB6D12CB9A29}" type="presParOf" srcId="{DD112082-FB25-43C0-822F-BE9B49BFC771}" destId="{1D0F0CA3-40E8-462D-8BE3-6FFFEC2F662E}" srcOrd="0" destOrd="0" presId="urn:microsoft.com/office/officeart/2018/2/layout/IconCircleList"/>
    <dgm:cxn modelId="{A8A64C50-1A65-4B18-A007-FBB8C822015A}" type="presParOf" srcId="{1D0F0CA3-40E8-462D-8BE3-6FFFEC2F662E}" destId="{5D1B74C9-73B2-4DA1-8924-EDC4C4A4CB63}" srcOrd="0" destOrd="0" presId="urn:microsoft.com/office/officeart/2018/2/layout/IconCircleList"/>
    <dgm:cxn modelId="{8E972768-548A-408C-8E7D-72B19B595192}" type="presParOf" srcId="{1D0F0CA3-40E8-462D-8BE3-6FFFEC2F662E}" destId="{C51D887C-690E-4AA6-BE4D-C8DFDF7226E8}" srcOrd="1" destOrd="0" presId="urn:microsoft.com/office/officeart/2018/2/layout/IconCircleList"/>
    <dgm:cxn modelId="{E5050D2C-4BA3-45CA-9531-2D4EF249498B}" type="presParOf" srcId="{1D0F0CA3-40E8-462D-8BE3-6FFFEC2F662E}" destId="{C322F1DD-26DF-4591-9CC3-8641E3549FB8}" srcOrd="2" destOrd="0" presId="urn:microsoft.com/office/officeart/2018/2/layout/IconCircleList"/>
    <dgm:cxn modelId="{7B5636C1-549C-43C3-8B9A-98425A4D2015}" type="presParOf" srcId="{1D0F0CA3-40E8-462D-8BE3-6FFFEC2F662E}" destId="{932F4FC0-695F-419E-AF93-3F8E9C067D8E}" srcOrd="3" destOrd="0" presId="urn:microsoft.com/office/officeart/2018/2/layout/IconCircleList"/>
    <dgm:cxn modelId="{DB48DC71-EE1D-4ACE-98AB-0D3CC81D9355}" type="presParOf" srcId="{DD112082-FB25-43C0-822F-BE9B49BFC771}" destId="{49E2C812-0826-4961-9BAE-C4809E5A94B6}" srcOrd="1" destOrd="0" presId="urn:microsoft.com/office/officeart/2018/2/layout/IconCircleList"/>
    <dgm:cxn modelId="{A61FE6F4-22E0-460A-8D56-2C675BAFF9F9}" type="presParOf" srcId="{DD112082-FB25-43C0-822F-BE9B49BFC771}" destId="{8B291F71-2F7D-4AE7-9B28-792B1D78CE65}" srcOrd="2" destOrd="0" presId="urn:microsoft.com/office/officeart/2018/2/layout/IconCircleList"/>
    <dgm:cxn modelId="{3201B2F9-E3AC-4105-8C65-505119F1C037}" type="presParOf" srcId="{8B291F71-2F7D-4AE7-9B28-792B1D78CE65}" destId="{25194E52-C5C6-4352-9A7E-AEE3B070B0F3}" srcOrd="0" destOrd="0" presId="urn:microsoft.com/office/officeart/2018/2/layout/IconCircleList"/>
    <dgm:cxn modelId="{47C21D2D-120C-4396-A868-581FBE85DD1A}" type="presParOf" srcId="{8B291F71-2F7D-4AE7-9B28-792B1D78CE65}" destId="{A8362276-0844-4B1D-9FA4-68A7CF6F4DBE}" srcOrd="1" destOrd="0" presId="urn:microsoft.com/office/officeart/2018/2/layout/IconCircleList"/>
    <dgm:cxn modelId="{08863211-880C-4FA1-B4ED-1C45FA483165}" type="presParOf" srcId="{8B291F71-2F7D-4AE7-9B28-792B1D78CE65}" destId="{478A23A3-0546-48F9-B8B2-1968CD12A26B}" srcOrd="2" destOrd="0" presId="urn:microsoft.com/office/officeart/2018/2/layout/IconCircleList"/>
    <dgm:cxn modelId="{7AF9DC8B-6D74-41C7-9C9C-10CECC2A2953}" type="presParOf" srcId="{8B291F71-2F7D-4AE7-9B28-792B1D78CE65}" destId="{31B32175-61A2-45E3-9C8A-0139D8EE1EA0}" srcOrd="3" destOrd="0" presId="urn:microsoft.com/office/officeart/2018/2/layout/IconCircleList"/>
    <dgm:cxn modelId="{55D11371-E475-4620-8186-FBB35CB322E8}" type="presParOf" srcId="{DD112082-FB25-43C0-822F-BE9B49BFC771}" destId="{9B073EC2-FCEA-4295-AFFA-E6A51B8476D4}" srcOrd="3" destOrd="0" presId="urn:microsoft.com/office/officeart/2018/2/layout/IconCircleList"/>
    <dgm:cxn modelId="{812424AF-9C0C-409C-A6DB-5709ACFC74E9}" type="presParOf" srcId="{DD112082-FB25-43C0-822F-BE9B49BFC771}" destId="{F0D4E7F3-0ED3-4796-B203-0773C292039C}" srcOrd="4" destOrd="0" presId="urn:microsoft.com/office/officeart/2018/2/layout/IconCircleList"/>
    <dgm:cxn modelId="{7D2BD94F-AF3D-4866-AC2F-1F02FE60C16C}" type="presParOf" srcId="{F0D4E7F3-0ED3-4796-B203-0773C292039C}" destId="{5979058D-494F-4877-963C-B43D1E7B3F52}" srcOrd="0" destOrd="0" presId="urn:microsoft.com/office/officeart/2018/2/layout/IconCircleList"/>
    <dgm:cxn modelId="{15F37761-142E-402C-817E-EFE31C277CAA}" type="presParOf" srcId="{F0D4E7F3-0ED3-4796-B203-0773C292039C}" destId="{665D58E0-CEC7-44CE-BF8F-F83A13E57E10}" srcOrd="1" destOrd="0" presId="urn:microsoft.com/office/officeart/2018/2/layout/IconCircleList"/>
    <dgm:cxn modelId="{A5339797-E2CF-412E-A2FF-C255808F0912}" type="presParOf" srcId="{F0D4E7F3-0ED3-4796-B203-0773C292039C}" destId="{0226A879-9160-4E7A-8429-149AC8AC8EFB}" srcOrd="2" destOrd="0" presId="urn:microsoft.com/office/officeart/2018/2/layout/IconCircleList"/>
    <dgm:cxn modelId="{01F1B3BA-FEC4-4A96-B733-24B8673DFEEF}" type="presParOf" srcId="{F0D4E7F3-0ED3-4796-B203-0773C292039C}" destId="{5A4BE217-5887-42A1-916A-E8343DA685CF}" srcOrd="3" destOrd="0" presId="urn:microsoft.com/office/officeart/2018/2/layout/IconCircleList"/>
    <dgm:cxn modelId="{473FEBC4-AACB-4996-AC4F-967FFF768EBC}" type="presParOf" srcId="{DD112082-FB25-43C0-822F-BE9B49BFC771}" destId="{1F0F4A7C-B6D9-4847-84C6-E56DF9D389B5}" srcOrd="5" destOrd="0" presId="urn:microsoft.com/office/officeart/2018/2/layout/IconCircleList"/>
    <dgm:cxn modelId="{BBAE54D0-D397-4CBA-959D-D485D425458C}" type="presParOf" srcId="{DD112082-FB25-43C0-822F-BE9B49BFC771}" destId="{6945072D-6513-4F8D-A7D4-6D505859686C}" srcOrd="6" destOrd="0" presId="urn:microsoft.com/office/officeart/2018/2/layout/IconCircleList"/>
    <dgm:cxn modelId="{41E61610-B545-49E7-AF4A-D6016AB9AC88}" type="presParOf" srcId="{6945072D-6513-4F8D-A7D4-6D505859686C}" destId="{337B9902-8D29-4870-A653-3E30D24D35F8}" srcOrd="0" destOrd="0" presId="urn:microsoft.com/office/officeart/2018/2/layout/IconCircleList"/>
    <dgm:cxn modelId="{024E818C-E6E5-476E-AAFB-EEAF8C473B28}" type="presParOf" srcId="{6945072D-6513-4F8D-A7D4-6D505859686C}" destId="{5FCA152A-DE77-4CBC-9679-FF7A241DCB1F}" srcOrd="1" destOrd="0" presId="urn:microsoft.com/office/officeart/2018/2/layout/IconCircleList"/>
    <dgm:cxn modelId="{916C097F-BB0E-4692-B523-01AB447E1F0C}" type="presParOf" srcId="{6945072D-6513-4F8D-A7D4-6D505859686C}" destId="{A67A10CB-C43D-44C4-BED6-B90664B55EBB}" srcOrd="2" destOrd="0" presId="urn:microsoft.com/office/officeart/2018/2/layout/IconCircleList"/>
    <dgm:cxn modelId="{03E4FF8B-9AF0-4C95-8279-4D083C6B3255}" type="presParOf" srcId="{6945072D-6513-4F8D-A7D4-6D505859686C}" destId="{BFD94DE4-6065-4324-9940-9D3CA1BF3753}"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7C4778B-71F1-49A8-854D-1F6956F6C9F0}"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741EE3D9-DB92-4EC2-8D5B-A4EBB1536E64}">
      <dgm:prSet/>
      <dgm:spPr/>
      <dgm:t>
        <a:bodyPr/>
        <a:lstStyle/>
        <a:p>
          <a:r>
            <a:rPr lang="en-US"/>
            <a:t>Maintain hybrid digital and non-digital access</a:t>
          </a:r>
        </a:p>
      </dgm:t>
    </dgm:pt>
    <dgm:pt modelId="{400C2283-3E78-4A2E-A18D-24A5AAC92153}" type="parTrans" cxnId="{40187103-0BED-4D26-9B11-25EF69CF7359}">
      <dgm:prSet/>
      <dgm:spPr/>
      <dgm:t>
        <a:bodyPr/>
        <a:lstStyle/>
        <a:p>
          <a:endParaRPr lang="en-US"/>
        </a:p>
      </dgm:t>
    </dgm:pt>
    <dgm:pt modelId="{813D8C73-4DE9-4EF9-94E2-CBDB71764A62}" type="sibTrans" cxnId="{40187103-0BED-4D26-9B11-25EF69CF7359}">
      <dgm:prSet phldrT="1" phldr="0"/>
      <dgm:spPr/>
      <dgm:t>
        <a:bodyPr/>
        <a:lstStyle/>
        <a:p>
          <a:r>
            <a:rPr lang="en-US"/>
            <a:t>1</a:t>
          </a:r>
        </a:p>
      </dgm:t>
    </dgm:pt>
    <dgm:pt modelId="{730AD114-F7C5-4A29-9D2F-F5E044655AAC}">
      <dgm:prSet/>
      <dgm:spPr/>
      <dgm:t>
        <a:bodyPr/>
        <a:lstStyle/>
        <a:p>
          <a:r>
            <a:rPr lang="en-US"/>
            <a:t>Provide digital literacy support</a:t>
          </a:r>
        </a:p>
      </dgm:t>
    </dgm:pt>
    <dgm:pt modelId="{BC236C91-B4BF-4105-AC87-3C62D33FCDAE}" type="parTrans" cxnId="{B1A1458A-EE36-4339-8035-584043424E9C}">
      <dgm:prSet/>
      <dgm:spPr/>
      <dgm:t>
        <a:bodyPr/>
        <a:lstStyle/>
        <a:p>
          <a:endParaRPr lang="en-US"/>
        </a:p>
      </dgm:t>
    </dgm:pt>
    <dgm:pt modelId="{42D42E02-7B84-41CE-B576-8DA7A5EA5DF5}" type="sibTrans" cxnId="{B1A1458A-EE36-4339-8035-584043424E9C}">
      <dgm:prSet phldrT="2" phldr="0"/>
      <dgm:spPr/>
      <dgm:t>
        <a:bodyPr/>
        <a:lstStyle/>
        <a:p>
          <a:r>
            <a:rPr lang="en-US"/>
            <a:t>2</a:t>
          </a:r>
        </a:p>
      </dgm:t>
    </dgm:pt>
    <dgm:pt modelId="{B80A7E2A-37DA-47C6-B286-F9C7F9A32417}">
      <dgm:prSet/>
      <dgm:spPr/>
      <dgm:t>
        <a:bodyPr/>
        <a:lstStyle/>
        <a:p>
          <a:r>
            <a:rPr lang="en-US"/>
            <a:t>Improve accessibility and usability</a:t>
          </a:r>
        </a:p>
      </dgm:t>
    </dgm:pt>
    <dgm:pt modelId="{8B16B082-7CCE-41A7-8C58-B036729B02F8}" type="parTrans" cxnId="{C6730E49-56DE-4537-9625-DF4B3E6F4183}">
      <dgm:prSet/>
      <dgm:spPr/>
      <dgm:t>
        <a:bodyPr/>
        <a:lstStyle/>
        <a:p>
          <a:endParaRPr lang="en-US"/>
        </a:p>
      </dgm:t>
    </dgm:pt>
    <dgm:pt modelId="{AA94DF41-CABB-4059-9740-C66D0F4D6CE9}" type="sibTrans" cxnId="{C6730E49-56DE-4537-9625-DF4B3E6F4183}">
      <dgm:prSet phldrT="3" phldr="0"/>
      <dgm:spPr/>
      <dgm:t>
        <a:bodyPr/>
        <a:lstStyle/>
        <a:p>
          <a:r>
            <a:rPr lang="en-US"/>
            <a:t>3</a:t>
          </a:r>
        </a:p>
      </dgm:t>
    </dgm:pt>
    <dgm:pt modelId="{BFD55161-2578-48AF-AF80-2C860FF58A64}">
      <dgm:prSet/>
      <dgm:spPr/>
      <dgm:t>
        <a:bodyPr/>
        <a:lstStyle/>
        <a:p>
          <a:r>
            <a:rPr lang="en-US"/>
            <a:t>Ensure strong governance and equity-focused evaluation</a:t>
          </a:r>
        </a:p>
      </dgm:t>
    </dgm:pt>
    <dgm:pt modelId="{667DC5DB-4E8C-42F0-B19F-8DE84486764C}" type="parTrans" cxnId="{FBE5982E-8F20-42F1-8277-0AB1DEFADBEF}">
      <dgm:prSet/>
      <dgm:spPr/>
      <dgm:t>
        <a:bodyPr/>
        <a:lstStyle/>
        <a:p>
          <a:endParaRPr lang="en-US"/>
        </a:p>
      </dgm:t>
    </dgm:pt>
    <dgm:pt modelId="{C2E6153A-FE5B-4343-BBE6-69A0F7F7BABB}" type="sibTrans" cxnId="{FBE5982E-8F20-42F1-8277-0AB1DEFADBEF}">
      <dgm:prSet phldrT="4" phldr="0"/>
      <dgm:spPr/>
      <dgm:t>
        <a:bodyPr/>
        <a:lstStyle/>
        <a:p>
          <a:r>
            <a:rPr lang="en-US"/>
            <a:t>4</a:t>
          </a:r>
        </a:p>
      </dgm:t>
    </dgm:pt>
    <dgm:pt modelId="{2D67F7E7-55F4-47DA-BB5E-381915B08D59}" type="pres">
      <dgm:prSet presAssocID="{07C4778B-71F1-49A8-854D-1F6956F6C9F0}" presName="Name0" presStyleCnt="0">
        <dgm:presLayoutVars>
          <dgm:animLvl val="lvl"/>
          <dgm:resizeHandles val="exact"/>
        </dgm:presLayoutVars>
      </dgm:prSet>
      <dgm:spPr/>
    </dgm:pt>
    <dgm:pt modelId="{F3E9D8AF-CD6B-4D4D-B16C-65BD2C1564A7}" type="pres">
      <dgm:prSet presAssocID="{741EE3D9-DB92-4EC2-8D5B-A4EBB1536E64}" presName="compositeNode" presStyleCnt="0">
        <dgm:presLayoutVars>
          <dgm:bulletEnabled val="1"/>
        </dgm:presLayoutVars>
      </dgm:prSet>
      <dgm:spPr/>
    </dgm:pt>
    <dgm:pt modelId="{5B286DA8-4B7E-4078-8FE8-FE0ADE738E4C}" type="pres">
      <dgm:prSet presAssocID="{741EE3D9-DB92-4EC2-8D5B-A4EBB1536E64}" presName="bgRect" presStyleLbl="bgAccFollowNode1" presStyleIdx="0" presStyleCnt="4"/>
      <dgm:spPr/>
    </dgm:pt>
    <dgm:pt modelId="{AFA53FF6-7021-4145-9FFC-B041115EE1E5}" type="pres">
      <dgm:prSet presAssocID="{813D8C73-4DE9-4EF9-94E2-CBDB71764A62}" presName="sibTransNodeCircle" presStyleLbl="alignNode1" presStyleIdx="0" presStyleCnt="8">
        <dgm:presLayoutVars>
          <dgm:chMax val="0"/>
          <dgm:bulletEnabled/>
        </dgm:presLayoutVars>
      </dgm:prSet>
      <dgm:spPr/>
    </dgm:pt>
    <dgm:pt modelId="{83AB71B7-3EE3-4278-BAD1-E005C9C4C595}" type="pres">
      <dgm:prSet presAssocID="{741EE3D9-DB92-4EC2-8D5B-A4EBB1536E64}" presName="bottomLine" presStyleLbl="alignNode1" presStyleIdx="1" presStyleCnt="8">
        <dgm:presLayoutVars/>
      </dgm:prSet>
      <dgm:spPr/>
    </dgm:pt>
    <dgm:pt modelId="{7BF82B2A-858E-4335-80C1-A22A53D2D99F}" type="pres">
      <dgm:prSet presAssocID="{741EE3D9-DB92-4EC2-8D5B-A4EBB1536E64}" presName="nodeText" presStyleLbl="bgAccFollowNode1" presStyleIdx="0" presStyleCnt="4">
        <dgm:presLayoutVars>
          <dgm:bulletEnabled val="1"/>
        </dgm:presLayoutVars>
      </dgm:prSet>
      <dgm:spPr/>
    </dgm:pt>
    <dgm:pt modelId="{EBF8E573-C7C3-4B50-B8B2-F6973EB3F69A}" type="pres">
      <dgm:prSet presAssocID="{813D8C73-4DE9-4EF9-94E2-CBDB71764A62}" presName="sibTrans" presStyleCnt="0"/>
      <dgm:spPr/>
    </dgm:pt>
    <dgm:pt modelId="{77A6EFDE-B986-47DA-B7AE-A91997D808ED}" type="pres">
      <dgm:prSet presAssocID="{730AD114-F7C5-4A29-9D2F-F5E044655AAC}" presName="compositeNode" presStyleCnt="0">
        <dgm:presLayoutVars>
          <dgm:bulletEnabled val="1"/>
        </dgm:presLayoutVars>
      </dgm:prSet>
      <dgm:spPr/>
    </dgm:pt>
    <dgm:pt modelId="{341F39C1-EE65-4FCC-A16B-163B5958CF14}" type="pres">
      <dgm:prSet presAssocID="{730AD114-F7C5-4A29-9D2F-F5E044655AAC}" presName="bgRect" presStyleLbl="bgAccFollowNode1" presStyleIdx="1" presStyleCnt="4"/>
      <dgm:spPr/>
    </dgm:pt>
    <dgm:pt modelId="{26D6DFAD-316E-4E5A-87DB-3B0EBA36F7A8}" type="pres">
      <dgm:prSet presAssocID="{42D42E02-7B84-41CE-B576-8DA7A5EA5DF5}" presName="sibTransNodeCircle" presStyleLbl="alignNode1" presStyleIdx="2" presStyleCnt="8">
        <dgm:presLayoutVars>
          <dgm:chMax val="0"/>
          <dgm:bulletEnabled/>
        </dgm:presLayoutVars>
      </dgm:prSet>
      <dgm:spPr/>
    </dgm:pt>
    <dgm:pt modelId="{8AD35F9E-47BC-44C7-A6F3-7E1BB6920F18}" type="pres">
      <dgm:prSet presAssocID="{730AD114-F7C5-4A29-9D2F-F5E044655AAC}" presName="bottomLine" presStyleLbl="alignNode1" presStyleIdx="3" presStyleCnt="8">
        <dgm:presLayoutVars/>
      </dgm:prSet>
      <dgm:spPr/>
    </dgm:pt>
    <dgm:pt modelId="{F827D45C-F6F8-4583-A515-5D4C7A4EE372}" type="pres">
      <dgm:prSet presAssocID="{730AD114-F7C5-4A29-9D2F-F5E044655AAC}" presName="nodeText" presStyleLbl="bgAccFollowNode1" presStyleIdx="1" presStyleCnt="4">
        <dgm:presLayoutVars>
          <dgm:bulletEnabled val="1"/>
        </dgm:presLayoutVars>
      </dgm:prSet>
      <dgm:spPr/>
    </dgm:pt>
    <dgm:pt modelId="{A8F2441F-F845-45C9-BE2C-C52C54F32A94}" type="pres">
      <dgm:prSet presAssocID="{42D42E02-7B84-41CE-B576-8DA7A5EA5DF5}" presName="sibTrans" presStyleCnt="0"/>
      <dgm:spPr/>
    </dgm:pt>
    <dgm:pt modelId="{D33B3B3A-C0A0-41C5-A787-D8B5FDFFEEB3}" type="pres">
      <dgm:prSet presAssocID="{B80A7E2A-37DA-47C6-B286-F9C7F9A32417}" presName="compositeNode" presStyleCnt="0">
        <dgm:presLayoutVars>
          <dgm:bulletEnabled val="1"/>
        </dgm:presLayoutVars>
      </dgm:prSet>
      <dgm:spPr/>
    </dgm:pt>
    <dgm:pt modelId="{90C9FBF7-8E71-467A-99FA-6DFBC24BC6F3}" type="pres">
      <dgm:prSet presAssocID="{B80A7E2A-37DA-47C6-B286-F9C7F9A32417}" presName="bgRect" presStyleLbl="bgAccFollowNode1" presStyleIdx="2" presStyleCnt="4"/>
      <dgm:spPr/>
    </dgm:pt>
    <dgm:pt modelId="{F58793FB-3054-4F17-A6AF-DCE285378097}" type="pres">
      <dgm:prSet presAssocID="{AA94DF41-CABB-4059-9740-C66D0F4D6CE9}" presName="sibTransNodeCircle" presStyleLbl="alignNode1" presStyleIdx="4" presStyleCnt="8">
        <dgm:presLayoutVars>
          <dgm:chMax val="0"/>
          <dgm:bulletEnabled/>
        </dgm:presLayoutVars>
      </dgm:prSet>
      <dgm:spPr/>
    </dgm:pt>
    <dgm:pt modelId="{1BD2E9E4-C2F4-4D35-865E-912228B9944C}" type="pres">
      <dgm:prSet presAssocID="{B80A7E2A-37DA-47C6-B286-F9C7F9A32417}" presName="bottomLine" presStyleLbl="alignNode1" presStyleIdx="5" presStyleCnt="8">
        <dgm:presLayoutVars/>
      </dgm:prSet>
      <dgm:spPr/>
    </dgm:pt>
    <dgm:pt modelId="{B6C9031B-78FD-4012-B504-C03B1A05198A}" type="pres">
      <dgm:prSet presAssocID="{B80A7E2A-37DA-47C6-B286-F9C7F9A32417}" presName="nodeText" presStyleLbl="bgAccFollowNode1" presStyleIdx="2" presStyleCnt="4">
        <dgm:presLayoutVars>
          <dgm:bulletEnabled val="1"/>
        </dgm:presLayoutVars>
      </dgm:prSet>
      <dgm:spPr/>
    </dgm:pt>
    <dgm:pt modelId="{5DEF5401-830D-42F7-9248-3CF8FF172430}" type="pres">
      <dgm:prSet presAssocID="{AA94DF41-CABB-4059-9740-C66D0F4D6CE9}" presName="sibTrans" presStyleCnt="0"/>
      <dgm:spPr/>
    </dgm:pt>
    <dgm:pt modelId="{B17E847B-32A1-4347-8122-220C955F0EE5}" type="pres">
      <dgm:prSet presAssocID="{BFD55161-2578-48AF-AF80-2C860FF58A64}" presName="compositeNode" presStyleCnt="0">
        <dgm:presLayoutVars>
          <dgm:bulletEnabled val="1"/>
        </dgm:presLayoutVars>
      </dgm:prSet>
      <dgm:spPr/>
    </dgm:pt>
    <dgm:pt modelId="{02F20A81-5509-4F8B-90D4-6ED0A2BC0DE2}" type="pres">
      <dgm:prSet presAssocID="{BFD55161-2578-48AF-AF80-2C860FF58A64}" presName="bgRect" presStyleLbl="bgAccFollowNode1" presStyleIdx="3" presStyleCnt="4"/>
      <dgm:spPr/>
    </dgm:pt>
    <dgm:pt modelId="{981AF3BC-A17E-497E-8103-C8FA3B52A179}" type="pres">
      <dgm:prSet presAssocID="{C2E6153A-FE5B-4343-BBE6-69A0F7F7BABB}" presName="sibTransNodeCircle" presStyleLbl="alignNode1" presStyleIdx="6" presStyleCnt="8">
        <dgm:presLayoutVars>
          <dgm:chMax val="0"/>
          <dgm:bulletEnabled/>
        </dgm:presLayoutVars>
      </dgm:prSet>
      <dgm:spPr/>
    </dgm:pt>
    <dgm:pt modelId="{0147A6B7-1591-409B-A85C-3FBDF8F75FD6}" type="pres">
      <dgm:prSet presAssocID="{BFD55161-2578-48AF-AF80-2C860FF58A64}" presName="bottomLine" presStyleLbl="alignNode1" presStyleIdx="7" presStyleCnt="8">
        <dgm:presLayoutVars/>
      </dgm:prSet>
      <dgm:spPr/>
    </dgm:pt>
    <dgm:pt modelId="{22E82F12-867B-425C-9FFF-24A118AA55EC}" type="pres">
      <dgm:prSet presAssocID="{BFD55161-2578-48AF-AF80-2C860FF58A64}" presName="nodeText" presStyleLbl="bgAccFollowNode1" presStyleIdx="3" presStyleCnt="4">
        <dgm:presLayoutVars>
          <dgm:bulletEnabled val="1"/>
        </dgm:presLayoutVars>
      </dgm:prSet>
      <dgm:spPr/>
    </dgm:pt>
  </dgm:ptLst>
  <dgm:cxnLst>
    <dgm:cxn modelId="{40187103-0BED-4D26-9B11-25EF69CF7359}" srcId="{07C4778B-71F1-49A8-854D-1F6956F6C9F0}" destId="{741EE3D9-DB92-4EC2-8D5B-A4EBB1536E64}" srcOrd="0" destOrd="0" parTransId="{400C2283-3E78-4A2E-A18D-24A5AAC92153}" sibTransId="{813D8C73-4DE9-4EF9-94E2-CBDB71764A62}"/>
    <dgm:cxn modelId="{8AD65F07-88C1-4C52-A407-6A3A64CD47BB}" type="presOf" srcId="{741EE3D9-DB92-4EC2-8D5B-A4EBB1536E64}" destId="{7BF82B2A-858E-4335-80C1-A22A53D2D99F}" srcOrd="1" destOrd="0" presId="urn:microsoft.com/office/officeart/2016/7/layout/BasicLinearProcessNumbered"/>
    <dgm:cxn modelId="{674A141A-FB0C-4A16-B21B-E28F9B9E594A}" type="presOf" srcId="{C2E6153A-FE5B-4343-BBE6-69A0F7F7BABB}" destId="{981AF3BC-A17E-497E-8103-C8FA3B52A179}" srcOrd="0" destOrd="0" presId="urn:microsoft.com/office/officeart/2016/7/layout/BasicLinearProcessNumbered"/>
    <dgm:cxn modelId="{FBE5982E-8F20-42F1-8277-0AB1DEFADBEF}" srcId="{07C4778B-71F1-49A8-854D-1F6956F6C9F0}" destId="{BFD55161-2578-48AF-AF80-2C860FF58A64}" srcOrd="3" destOrd="0" parTransId="{667DC5DB-4E8C-42F0-B19F-8DE84486764C}" sibTransId="{C2E6153A-FE5B-4343-BBE6-69A0F7F7BABB}"/>
    <dgm:cxn modelId="{D0C52A63-CD2E-4504-88D6-147B7405A16B}" type="presOf" srcId="{BFD55161-2578-48AF-AF80-2C860FF58A64}" destId="{22E82F12-867B-425C-9FFF-24A118AA55EC}" srcOrd="1" destOrd="0" presId="urn:microsoft.com/office/officeart/2016/7/layout/BasicLinearProcessNumbered"/>
    <dgm:cxn modelId="{E6183168-212A-4727-95A6-944C701D736F}" type="presOf" srcId="{07C4778B-71F1-49A8-854D-1F6956F6C9F0}" destId="{2D67F7E7-55F4-47DA-BB5E-381915B08D59}" srcOrd="0" destOrd="0" presId="urn:microsoft.com/office/officeart/2016/7/layout/BasicLinearProcessNumbered"/>
    <dgm:cxn modelId="{C6730E49-56DE-4537-9625-DF4B3E6F4183}" srcId="{07C4778B-71F1-49A8-854D-1F6956F6C9F0}" destId="{B80A7E2A-37DA-47C6-B286-F9C7F9A32417}" srcOrd="2" destOrd="0" parTransId="{8B16B082-7CCE-41A7-8C58-B036729B02F8}" sibTransId="{AA94DF41-CABB-4059-9740-C66D0F4D6CE9}"/>
    <dgm:cxn modelId="{202CEF4A-AF50-4AC1-9AEE-409242F9BE18}" type="presOf" srcId="{730AD114-F7C5-4A29-9D2F-F5E044655AAC}" destId="{F827D45C-F6F8-4583-A515-5D4C7A4EE372}" srcOrd="1" destOrd="0" presId="urn:microsoft.com/office/officeart/2016/7/layout/BasicLinearProcessNumbered"/>
    <dgm:cxn modelId="{D147586C-B888-4B21-91A6-43421A0AABB0}" type="presOf" srcId="{741EE3D9-DB92-4EC2-8D5B-A4EBB1536E64}" destId="{5B286DA8-4B7E-4078-8FE8-FE0ADE738E4C}" srcOrd="0" destOrd="0" presId="urn:microsoft.com/office/officeart/2016/7/layout/BasicLinearProcessNumbered"/>
    <dgm:cxn modelId="{58CC014F-8CBE-44C7-919D-88F8DB041FD9}" type="presOf" srcId="{B80A7E2A-37DA-47C6-B286-F9C7F9A32417}" destId="{90C9FBF7-8E71-467A-99FA-6DFBC24BC6F3}" srcOrd="0" destOrd="0" presId="urn:microsoft.com/office/officeart/2016/7/layout/BasicLinearProcessNumbered"/>
    <dgm:cxn modelId="{9FAD1D74-3594-41DC-ACFA-992430948C52}" type="presOf" srcId="{BFD55161-2578-48AF-AF80-2C860FF58A64}" destId="{02F20A81-5509-4F8B-90D4-6ED0A2BC0DE2}" srcOrd="0" destOrd="0" presId="urn:microsoft.com/office/officeart/2016/7/layout/BasicLinearProcessNumbered"/>
    <dgm:cxn modelId="{B1A1458A-EE36-4339-8035-584043424E9C}" srcId="{07C4778B-71F1-49A8-854D-1F6956F6C9F0}" destId="{730AD114-F7C5-4A29-9D2F-F5E044655AAC}" srcOrd="1" destOrd="0" parTransId="{BC236C91-B4BF-4105-AC87-3C62D33FCDAE}" sibTransId="{42D42E02-7B84-41CE-B576-8DA7A5EA5DF5}"/>
    <dgm:cxn modelId="{827E9FB2-FF3A-495A-BF28-EDB7EFF71EA7}" type="presOf" srcId="{730AD114-F7C5-4A29-9D2F-F5E044655AAC}" destId="{341F39C1-EE65-4FCC-A16B-163B5958CF14}" srcOrd="0" destOrd="0" presId="urn:microsoft.com/office/officeart/2016/7/layout/BasicLinearProcessNumbered"/>
    <dgm:cxn modelId="{EC2CFEB2-8F0F-4357-8385-02B508017D45}" type="presOf" srcId="{B80A7E2A-37DA-47C6-B286-F9C7F9A32417}" destId="{B6C9031B-78FD-4012-B504-C03B1A05198A}" srcOrd="1" destOrd="0" presId="urn:microsoft.com/office/officeart/2016/7/layout/BasicLinearProcessNumbered"/>
    <dgm:cxn modelId="{50CC9BBF-4409-4FCA-8BA6-47CC533CA0F0}" type="presOf" srcId="{813D8C73-4DE9-4EF9-94E2-CBDB71764A62}" destId="{AFA53FF6-7021-4145-9FFC-B041115EE1E5}" srcOrd="0" destOrd="0" presId="urn:microsoft.com/office/officeart/2016/7/layout/BasicLinearProcessNumbered"/>
    <dgm:cxn modelId="{B2084FD7-3C47-469B-9E26-5BA8AC785F6C}" type="presOf" srcId="{42D42E02-7B84-41CE-B576-8DA7A5EA5DF5}" destId="{26D6DFAD-316E-4E5A-87DB-3B0EBA36F7A8}" srcOrd="0" destOrd="0" presId="urn:microsoft.com/office/officeart/2016/7/layout/BasicLinearProcessNumbered"/>
    <dgm:cxn modelId="{A34C68F9-33A8-44E5-AB6C-97B7703D956D}" type="presOf" srcId="{AA94DF41-CABB-4059-9740-C66D0F4D6CE9}" destId="{F58793FB-3054-4F17-A6AF-DCE285378097}" srcOrd="0" destOrd="0" presId="urn:microsoft.com/office/officeart/2016/7/layout/BasicLinearProcessNumbered"/>
    <dgm:cxn modelId="{F7034827-3788-4F80-9AC7-1EA637D2EDF6}" type="presParOf" srcId="{2D67F7E7-55F4-47DA-BB5E-381915B08D59}" destId="{F3E9D8AF-CD6B-4D4D-B16C-65BD2C1564A7}" srcOrd="0" destOrd="0" presId="urn:microsoft.com/office/officeart/2016/7/layout/BasicLinearProcessNumbered"/>
    <dgm:cxn modelId="{BD68E994-15F0-4A8D-88FA-5D8250E44050}" type="presParOf" srcId="{F3E9D8AF-CD6B-4D4D-B16C-65BD2C1564A7}" destId="{5B286DA8-4B7E-4078-8FE8-FE0ADE738E4C}" srcOrd="0" destOrd="0" presId="urn:microsoft.com/office/officeart/2016/7/layout/BasicLinearProcessNumbered"/>
    <dgm:cxn modelId="{4A314E4A-D183-4237-B398-F4F664323E70}" type="presParOf" srcId="{F3E9D8AF-CD6B-4D4D-B16C-65BD2C1564A7}" destId="{AFA53FF6-7021-4145-9FFC-B041115EE1E5}" srcOrd="1" destOrd="0" presId="urn:microsoft.com/office/officeart/2016/7/layout/BasicLinearProcessNumbered"/>
    <dgm:cxn modelId="{F7B710AC-91E2-4D1E-BED7-0E55C8515286}" type="presParOf" srcId="{F3E9D8AF-CD6B-4D4D-B16C-65BD2C1564A7}" destId="{83AB71B7-3EE3-4278-BAD1-E005C9C4C595}" srcOrd="2" destOrd="0" presId="urn:microsoft.com/office/officeart/2016/7/layout/BasicLinearProcessNumbered"/>
    <dgm:cxn modelId="{CE4916B8-211C-4E35-B946-7A217EE1DF06}" type="presParOf" srcId="{F3E9D8AF-CD6B-4D4D-B16C-65BD2C1564A7}" destId="{7BF82B2A-858E-4335-80C1-A22A53D2D99F}" srcOrd="3" destOrd="0" presId="urn:microsoft.com/office/officeart/2016/7/layout/BasicLinearProcessNumbered"/>
    <dgm:cxn modelId="{EEF4AA23-5C0E-4D1B-B4E3-A084269F2EEF}" type="presParOf" srcId="{2D67F7E7-55F4-47DA-BB5E-381915B08D59}" destId="{EBF8E573-C7C3-4B50-B8B2-F6973EB3F69A}" srcOrd="1" destOrd="0" presId="urn:microsoft.com/office/officeart/2016/7/layout/BasicLinearProcessNumbered"/>
    <dgm:cxn modelId="{905EE4F7-D10C-4A89-857B-4A15C1202C9A}" type="presParOf" srcId="{2D67F7E7-55F4-47DA-BB5E-381915B08D59}" destId="{77A6EFDE-B986-47DA-B7AE-A91997D808ED}" srcOrd="2" destOrd="0" presId="urn:microsoft.com/office/officeart/2016/7/layout/BasicLinearProcessNumbered"/>
    <dgm:cxn modelId="{26178BFC-A758-4D2A-8516-4018650941D2}" type="presParOf" srcId="{77A6EFDE-B986-47DA-B7AE-A91997D808ED}" destId="{341F39C1-EE65-4FCC-A16B-163B5958CF14}" srcOrd="0" destOrd="0" presId="urn:microsoft.com/office/officeart/2016/7/layout/BasicLinearProcessNumbered"/>
    <dgm:cxn modelId="{02E8579D-DEAA-4C7F-BABA-EFC6AD1F2224}" type="presParOf" srcId="{77A6EFDE-B986-47DA-B7AE-A91997D808ED}" destId="{26D6DFAD-316E-4E5A-87DB-3B0EBA36F7A8}" srcOrd="1" destOrd="0" presId="urn:microsoft.com/office/officeart/2016/7/layout/BasicLinearProcessNumbered"/>
    <dgm:cxn modelId="{4AE103D3-3CF4-44E4-830B-3C43F93179A2}" type="presParOf" srcId="{77A6EFDE-B986-47DA-B7AE-A91997D808ED}" destId="{8AD35F9E-47BC-44C7-A6F3-7E1BB6920F18}" srcOrd="2" destOrd="0" presId="urn:microsoft.com/office/officeart/2016/7/layout/BasicLinearProcessNumbered"/>
    <dgm:cxn modelId="{464E333B-3A41-4939-B77C-7C2D32CFF166}" type="presParOf" srcId="{77A6EFDE-B986-47DA-B7AE-A91997D808ED}" destId="{F827D45C-F6F8-4583-A515-5D4C7A4EE372}" srcOrd="3" destOrd="0" presId="urn:microsoft.com/office/officeart/2016/7/layout/BasicLinearProcessNumbered"/>
    <dgm:cxn modelId="{71EE015C-200E-4CC5-AE20-69EFF9BDDBEE}" type="presParOf" srcId="{2D67F7E7-55F4-47DA-BB5E-381915B08D59}" destId="{A8F2441F-F845-45C9-BE2C-C52C54F32A94}" srcOrd="3" destOrd="0" presId="urn:microsoft.com/office/officeart/2016/7/layout/BasicLinearProcessNumbered"/>
    <dgm:cxn modelId="{A5938F41-8BD1-4E2B-9083-8B0F343C9CFE}" type="presParOf" srcId="{2D67F7E7-55F4-47DA-BB5E-381915B08D59}" destId="{D33B3B3A-C0A0-41C5-A787-D8B5FDFFEEB3}" srcOrd="4" destOrd="0" presId="urn:microsoft.com/office/officeart/2016/7/layout/BasicLinearProcessNumbered"/>
    <dgm:cxn modelId="{F8D04DA9-F1D9-4190-9924-32C5C74852EE}" type="presParOf" srcId="{D33B3B3A-C0A0-41C5-A787-D8B5FDFFEEB3}" destId="{90C9FBF7-8E71-467A-99FA-6DFBC24BC6F3}" srcOrd="0" destOrd="0" presId="urn:microsoft.com/office/officeart/2016/7/layout/BasicLinearProcessNumbered"/>
    <dgm:cxn modelId="{C65085A6-92BC-4404-A382-2D8BF7C17601}" type="presParOf" srcId="{D33B3B3A-C0A0-41C5-A787-D8B5FDFFEEB3}" destId="{F58793FB-3054-4F17-A6AF-DCE285378097}" srcOrd="1" destOrd="0" presId="urn:microsoft.com/office/officeart/2016/7/layout/BasicLinearProcessNumbered"/>
    <dgm:cxn modelId="{4A1F69A0-3F2A-4F62-A575-9FA8F8A71F77}" type="presParOf" srcId="{D33B3B3A-C0A0-41C5-A787-D8B5FDFFEEB3}" destId="{1BD2E9E4-C2F4-4D35-865E-912228B9944C}" srcOrd="2" destOrd="0" presId="urn:microsoft.com/office/officeart/2016/7/layout/BasicLinearProcessNumbered"/>
    <dgm:cxn modelId="{2F50279D-8BFF-4ED0-894A-ED81F57CF30A}" type="presParOf" srcId="{D33B3B3A-C0A0-41C5-A787-D8B5FDFFEEB3}" destId="{B6C9031B-78FD-4012-B504-C03B1A05198A}" srcOrd="3" destOrd="0" presId="urn:microsoft.com/office/officeart/2016/7/layout/BasicLinearProcessNumbered"/>
    <dgm:cxn modelId="{D07EB8A9-C5A8-49C9-80D1-EA6B412588B7}" type="presParOf" srcId="{2D67F7E7-55F4-47DA-BB5E-381915B08D59}" destId="{5DEF5401-830D-42F7-9248-3CF8FF172430}" srcOrd="5" destOrd="0" presId="urn:microsoft.com/office/officeart/2016/7/layout/BasicLinearProcessNumbered"/>
    <dgm:cxn modelId="{5846F206-7A93-48BA-944F-533ACE733389}" type="presParOf" srcId="{2D67F7E7-55F4-47DA-BB5E-381915B08D59}" destId="{B17E847B-32A1-4347-8122-220C955F0EE5}" srcOrd="6" destOrd="0" presId="urn:microsoft.com/office/officeart/2016/7/layout/BasicLinearProcessNumbered"/>
    <dgm:cxn modelId="{DDFCCFAF-1AAB-4720-A6CD-39837BD681FD}" type="presParOf" srcId="{B17E847B-32A1-4347-8122-220C955F0EE5}" destId="{02F20A81-5509-4F8B-90D4-6ED0A2BC0DE2}" srcOrd="0" destOrd="0" presId="urn:microsoft.com/office/officeart/2016/7/layout/BasicLinearProcessNumbered"/>
    <dgm:cxn modelId="{71D9BFE6-F8C8-49D7-887C-37D617FE8E04}" type="presParOf" srcId="{B17E847B-32A1-4347-8122-220C955F0EE5}" destId="{981AF3BC-A17E-497E-8103-C8FA3B52A179}" srcOrd="1" destOrd="0" presId="urn:microsoft.com/office/officeart/2016/7/layout/BasicLinearProcessNumbered"/>
    <dgm:cxn modelId="{A0D1B988-9C72-4198-B6F4-E57AFADFD2B0}" type="presParOf" srcId="{B17E847B-32A1-4347-8122-220C955F0EE5}" destId="{0147A6B7-1591-409B-A85C-3FBDF8F75FD6}" srcOrd="2" destOrd="0" presId="urn:microsoft.com/office/officeart/2016/7/layout/BasicLinearProcessNumbered"/>
    <dgm:cxn modelId="{BFB68954-EC2E-422C-B297-E7E2DC226247}" type="presParOf" srcId="{B17E847B-32A1-4347-8122-220C955F0EE5}" destId="{22E82F12-867B-425C-9FFF-24A118AA55EC}"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33ABDF-C0BD-427F-95E1-53E0E2D1216F}">
      <dsp:nvSpPr>
        <dsp:cNvPr id="0" name=""/>
        <dsp:cNvSpPr/>
      </dsp:nvSpPr>
      <dsp:spPr>
        <a:xfrm>
          <a:off x="0" y="68436"/>
          <a:ext cx="7772400"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Digital transformation is central to modern UK health and social care</a:t>
          </a:r>
        </a:p>
      </dsp:txBody>
      <dsp:txXfrm>
        <a:off x="45235" y="113671"/>
        <a:ext cx="7681930" cy="836169"/>
      </dsp:txXfrm>
    </dsp:sp>
    <dsp:sp modelId="{BE8D34DA-77A3-4E8F-990F-428311AA07B9}">
      <dsp:nvSpPr>
        <dsp:cNvPr id="0" name=""/>
        <dsp:cNvSpPr/>
      </dsp:nvSpPr>
      <dsp:spPr>
        <a:xfrm>
          <a:off x="0" y="1064196"/>
          <a:ext cx="7772400"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Focus on improving access, efficiency, and patient engagement</a:t>
          </a:r>
        </a:p>
      </dsp:txBody>
      <dsp:txXfrm>
        <a:off x="45235" y="1109431"/>
        <a:ext cx="7681930" cy="836169"/>
      </dsp:txXfrm>
    </dsp:sp>
    <dsp:sp modelId="{879B5A75-01B2-40C9-A9C2-F14E220BAC05}">
      <dsp:nvSpPr>
        <dsp:cNvPr id="0" name=""/>
        <dsp:cNvSpPr/>
      </dsp:nvSpPr>
      <dsp:spPr>
        <a:xfrm>
          <a:off x="0" y="2059956"/>
          <a:ext cx="7772400"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 NHS App is a key national digital innovation launched in 2019</a:t>
          </a:r>
        </a:p>
      </dsp:txBody>
      <dsp:txXfrm>
        <a:off x="45235" y="2105191"/>
        <a:ext cx="7681930" cy="836169"/>
      </dsp:txXfrm>
    </dsp:sp>
    <dsp:sp modelId="{05C949BF-A29B-49C8-9140-873F03ADB830}">
      <dsp:nvSpPr>
        <dsp:cNvPr id="0" name=""/>
        <dsp:cNvSpPr/>
      </dsp:nvSpPr>
      <dsp:spPr>
        <a:xfrm>
          <a:off x="0" y="3055716"/>
          <a:ext cx="7772400"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This presentation evaluates its real-world impact</a:t>
          </a:r>
          <a:r>
            <a:rPr lang="en-GB" sz="2400" kern="1200" dirty="0"/>
            <a:t> </a:t>
          </a:r>
          <a:r>
            <a:rPr lang="de-DE" sz="2400" kern="1200" dirty="0"/>
            <a:t>NHS England (2019); NHS England (2023)</a:t>
          </a:r>
          <a:endParaRPr lang="en-US" sz="2400" kern="1200" dirty="0"/>
        </a:p>
      </dsp:txBody>
      <dsp:txXfrm>
        <a:off x="45235" y="3100951"/>
        <a:ext cx="7681930" cy="8361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B74C9-73B2-4DA1-8924-EDC4C4A4CB63}">
      <dsp:nvSpPr>
        <dsp:cNvPr id="0" name=""/>
        <dsp:cNvSpPr/>
      </dsp:nvSpPr>
      <dsp:spPr>
        <a:xfrm>
          <a:off x="64357" y="519739"/>
          <a:ext cx="981666" cy="98166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1D887C-690E-4AA6-BE4D-C8DFDF7226E8}">
      <dsp:nvSpPr>
        <dsp:cNvPr id="0" name=""/>
        <dsp:cNvSpPr/>
      </dsp:nvSpPr>
      <dsp:spPr>
        <a:xfrm>
          <a:off x="270507" y="725889"/>
          <a:ext cx="569366" cy="5693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2F4FC0-695F-419E-AF93-3F8E9C067D8E}">
      <dsp:nvSpPr>
        <dsp:cNvPr id="0" name=""/>
        <dsp:cNvSpPr/>
      </dsp:nvSpPr>
      <dsp:spPr>
        <a:xfrm>
          <a:off x="1256380" y="519739"/>
          <a:ext cx="2313927" cy="981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Improved convenience and access to services</a:t>
          </a:r>
        </a:p>
      </dsp:txBody>
      <dsp:txXfrm>
        <a:off x="1256380" y="519739"/>
        <a:ext cx="2313927" cy="981666"/>
      </dsp:txXfrm>
    </dsp:sp>
    <dsp:sp modelId="{25194E52-C5C6-4352-9A7E-AEE3B070B0F3}">
      <dsp:nvSpPr>
        <dsp:cNvPr id="0" name=""/>
        <dsp:cNvSpPr/>
      </dsp:nvSpPr>
      <dsp:spPr>
        <a:xfrm>
          <a:off x="3973492" y="519739"/>
          <a:ext cx="981666" cy="98166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362276-0844-4B1D-9FA4-68A7CF6F4DBE}">
      <dsp:nvSpPr>
        <dsp:cNvPr id="0" name=""/>
        <dsp:cNvSpPr/>
      </dsp:nvSpPr>
      <dsp:spPr>
        <a:xfrm>
          <a:off x="4179641" y="725889"/>
          <a:ext cx="569366" cy="5693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B32175-61A2-45E3-9C8A-0139D8EE1EA0}">
      <dsp:nvSpPr>
        <dsp:cNvPr id="0" name=""/>
        <dsp:cNvSpPr/>
      </dsp:nvSpPr>
      <dsp:spPr>
        <a:xfrm>
          <a:off x="5165515" y="519739"/>
          <a:ext cx="2313927" cy="981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Greater patient autonomy and self-management</a:t>
          </a:r>
        </a:p>
      </dsp:txBody>
      <dsp:txXfrm>
        <a:off x="5165515" y="519739"/>
        <a:ext cx="2313927" cy="981666"/>
      </dsp:txXfrm>
    </dsp:sp>
    <dsp:sp modelId="{5979058D-494F-4877-963C-B43D1E7B3F52}">
      <dsp:nvSpPr>
        <dsp:cNvPr id="0" name=""/>
        <dsp:cNvSpPr/>
      </dsp:nvSpPr>
      <dsp:spPr>
        <a:xfrm>
          <a:off x="64357" y="2116439"/>
          <a:ext cx="981666" cy="98166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5D58E0-CEC7-44CE-BF8F-F83A13E57E10}">
      <dsp:nvSpPr>
        <dsp:cNvPr id="0" name=""/>
        <dsp:cNvSpPr/>
      </dsp:nvSpPr>
      <dsp:spPr>
        <a:xfrm>
          <a:off x="270507" y="2322589"/>
          <a:ext cx="569366" cy="5693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4BE217-5887-42A1-916A-E8343DA685CF}">
      <dsp:nvSpPr>
        <dsp:cNvPr id="0" name=""/>
        <dsp:cNvSpPr/>
      </dsp:nvSpPr>
      <dsp:spPr>
        <a:xfrm>
          <a:off x="1256380" y="2116439"/>
          <a:ext cx="2313927" cy="981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Reduced travel and waiting times</a:t>
          </a:r>
        </a:p>
      </dsp:txBody>
      <dsp:txXfrm>
        <a:off x="1256380" y="2116439"/>
        <a:ext cx="2313927" cy="981666"/>
      </dsp:txXfrm>
    </dsp:sp>
    <dsp:sp modelId="{337B9902-8D29-4870-A653-3E30D24D35F8}">
      <dsp:nvSpPr>
        <dsp:cNvPr id="0" name=""/>
        <dsp:cNvSpPr/>
      </dsp:nvSpPr>
      <dsp:spPr>
        <a:xfrm>
          <a:off x="3973492" y="2116439"/>
          <a:ext cx="981666" cy="98166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CA152A-DE77-4CBC-9679-FF7A241DCB1F}">
      <dsp:nvSpPr>
        <dsp:cNvPr id="0" name=""/>
        <dsp:cNvSpPr/>
      </dsp:nvSpPr>
      <dsp:spPr>
        <a:xfrm>
          <a:off x="4179641" y="2322589"/>
          <a:ext cx="569366" cy="5693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D94DE4-6065-4324-9940-9D3CA1BF3753}">
      <dsp:nvSpPr>
        <dsp:cNvPr id="0" name=""/>
        <dsp:cNvSpPr/>
      </dsp:nvSpPr>
      <dsp:spPr>
        <a:xfrm>
          <a:off x="5165515" y="2116439"/>
          <a:ext cx="2313927" cy="981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dirty="0"/>
            <a:t>Improved transparency through record access</a:t>
          </a:r>
          <a:r>
            <a:rPr lang="en-GB" sz="1600" kern="1200" dirty="0"/>
            <a:t>, </a:t>
          </a:r>
          <a:r>
            <a:rPr lang="en-US" sz="1600" kern="1200" dirty="0"/>
            <a:t>Baird et al. (2021); The King’s Fund (2024)</a:t>
          </a:r>
        </a:p>
      </dsp:txBody>
      <dsp:txXfrm>
        <a:off x="5165515" y="2116439"/>
        <a:ext cx="2313927" cy="9816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86DA8-4B7E-4078-8FE8-FE0ADE738E4C}">
      <dsp:nvSpPr>
        <dsp:cNvPr id="0" name=""/>
        <dsp:cNvSpPr/>
      </dsp:nvSpPr>
      <dsp:spPr>
        <a:xfrm>
          <a:off x="2277" y="760862"/>
          <a:ext cx="1806475" cy="252906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0840" tIns="330200" rIns="140840" bIns="330200" numCol="1" spcCol="1270" anchor="t" anchorCtr="0">
          <a:noAutofit/>
        </a:bodyPr>
        <a:lstStyle/>
        <a:p>
          <a:pPr marL="0" lvl="0" indent="0" algn="l" defTabSz="666750">
            <a:lnSpc>
              <a:spcPct val="90000"/>
            </a:lnSpc>
            <a:spcBef>
              <a:spcPct val="0"/>
            </a:spcBef>
            <a:spcAft>
              <a:spcPct val="35000"/>
            </a:spcAft>
            <a:buNone/>
          </a:pPr>
          <a:r>
            <a:rPr lang="en-US" sz="1500" kern="1200"/>
            <a:t>Maintain hybrid digital and non-digital access</a:t>
          </a:r>
        </a:p>
      </dsp:txBody>
      <dsp:txXfrm>
        <a:off x="2277" y="1721908"/>
        <a:ext cx="1806475" cy="1517439"/>
      </dsp:txXfrm>
    </dsp:sp>
    <dsp:sp modelId="{AFA53FF6-7021-4145-9FFC-B041115EE1E5}">
      <dsp:nvSpPr>
        <dsp:cNvPr id="0" name=""/>
        <dsp:cNvSpPr/>
      </dsp:nvSpPr>
      <dsp:spPr>
        <a:xfrm>
          <a:off x="526155" y="1013769"/>
          <a:ext cx="758719" cy="758719"/>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153" tIns="12700" rIns="59153" bIns="12700" numCol="1" spcCol="1270" anchor="ctr" anchorCtr="0">
          <a:noAutofit/>
        </a:bodyPr>
        <a:lstStyle/>
        <a:p>
          <a:pPr marL="0" lvl="0" indent="0" algn="ctr" defTabSz="1689100">
            <a:lnSpc>
              <a:spcPct val="90000"/>
            </a:lnSpc>
            <a:spcBef>
              <a:spcPct val="0"/>
            </a:spcBef>
            <a:spcAft>
              <a:spcPct val="35000"/>
            </a:spcAft>
            <a:buNone/>
          </a:pPr>
          <a:r>
            <a:rPr lang="en-US" sz="3800" kern="1200"/>
            <a:t>1</a:t>
          </a:r>
        </a:p>
      </dsp:txBody>
      <dsp:txXfrm>
        <a:off x="637267" y="1124881"/>
        <a:ext cx="536495" cy="536495"/>
      </dsp:txXfrm>
    </dsp:sp>
    <dsp:sp modelId="{83AB71B7-3EE3-4278-BAD1-E005C9C4C595}">
      <dsp:nvSpPr>
        <dsp:cNvPr id="0" name=""/>
        <dsp:cNvSpPr/>
      </dsp:nvSpPr>
      <dsp:spPr>
        <a:xfrm>
          <a:off x="2277" y="3289857"/>
          <a:ext cx="1806475"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1F39C1-EE65-4FCC-A16B-163B5958CF14}">
      <dsp:nvSpPr>
        <dsp:cNvPr id="0" name=""/>
        <dsp:cNvSpPr/>
      </dsp:nvSpPr>
      <dsp:spPr>
        <a:xfrm>
          <a:off x="1989400" y="760862"/>
          <a:ext cx="1806475" cy="252906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0840" tIns="330200" rIns="140840" bIns="330200" numCol="1" spcCol="1270" anchor="t" anchorCtr="0">
          <a:noAutofit/>
        </a:bodyPr>
        <a:lstStyle/>
        <a:p>
          <a:pPr marL="0" lvl="0" indent="0" algn="l" defTabSz="666750">
            <a:lnSpc>
              <a:spcPct val="90000"/>
            </a:lnSpc>
            <a:spcBef>
              <a:spcPct val="0"/>
            </a:spcBef>
            <a:spcAft>
              <a:spcPct val="35000"/>
            </a:spcAft>
            <a:buNone/>
          </a:pPr>
          <a:r>
            <a:rPr lang="en-US" sz="1500" kern="1200"/>
            <a:t>Provide digital literacy support</a:t>
          </a:r>
        </a:p>
      </dsp:txBody>
      <dsp:txXfrm>
        <a:off x="1989400" y="1721908"/>
        <a:ext cx="1806475" cy="1517439"/>
      </dsp:txXfrm>
    </dsp:sp>
    <dsp:sp modelId="{26D6DFAD-316E-4E5A-87DB-3B0EBA36F7A8}">
      <dsp:nvSpPr>
        <dsp:cNvPr id="0" name=""/>
        <dsp:cNvSpPr/>
      </dsp:nvSpPr>
      <dsp:spPr>
        <a:xfrm>
          <a:off x="2513278" y="1013769"/>
          <a:ext cx="758719" cy="758719"/>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153" tIns="12700" rIns="59153" bIns="12700" numCol="1" spcCol="1270" anchor="ctr" anchorCtr="0">
          <a:noAutofit/>
        </a:bodyPr>
        <a:lstStyle/>
        <a:p>
          <a:pPr marL="0" lvl="0" indent="0" algn="ctr" defTabSz="1689100">
            <a:lnSpc>
              <a:spcPct val="90000"/>
            </a:lnSpc>
            <a:spcBef>
              <a:spcPct val="0"/>
            </a:spcBef>
            <a:spcAft>
              <a:spcPct val="35000"/>
            </a:spcAft>
            <a:buNone/>
          </a:pPr>
          <a:r>
            <a:rPr lang="en-US" sz="3800" kern="1200"/>
            <a:t>2</a:t>
          </a:r>
        </a:p>
      </dsp:txBody>
      <dsp:txXfrm>
        <a:off x="2624390" y="1124881"/>
        <a:ext cx="536495" cy="536495"/>
      </dsp:txXfrm>
    </dsp:sp>
    <dsp:sp modelId="{8AD35F9E-47BC-44C7-A6F3-7E1BB6920F18}">
      <dsp:nvSpPr>
        <dsp:cNvPr id="0" name=""/>
        <dsp:cNvSpPr/>
      </dsp:nvSpPr>
      <dsp:spPr>
        <a:xfrm>
          <a:off x="1989400" y="3289857"/>
          <a:ext cx="1806475"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C9FBF7-8E71-467A-99FA-6DFBC24BC6F3}">
      <dsp:nvSpPr>
        <dsp:cNvPr id="0" name=""/>
        <dsp:cNvSpPr/>
      </dsp:nvSpPr>
      <dsp:spPr>
        <a:xfrm>
          <a:off x="3976523" y="760862"/>
          <a:ext cx="1806475" cy="252906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0840" tIns="330200" rIns="140840" bIns="330200" numCol="1" spcCol="1270" anchor="t" anchorCtr="0">
          <a:noAutofit/>
        </a:bodyPr>
        <a:lstStyle/>
        <a:p>
          <a:pPr marL="0" lvl="0" indent="0" algn="l" defTabSz="666750">
            <a:lnSpc>
              <a:spcPct val="90000"/>
            </a:lnSpc>
            <a:spcBef>
              <a:spcPct val="0"/>
            </a:spcBef>
            <a:spcAft>
              <a:spcPct val="35000"/>
            </a:spcAft>
            <a:buNone/>
          </a:pPr>
          <a:r>
            <a:rPr lang="en-US" sz="1500" kern="1200"/>
            <a:t>Improve accessibility and usability</a:t>
          </a:r>
        </a:p>
      </dsp:txBody>
      <dsp:txXfrm>
        <a:off x="3976523" y="1721908"/>
        <a:ext cx="1806475" cy="1517439"/>
      </dsp:txXfrm>
    </dsp:sp>
    <dsp:sp modelId="{F58793FB-3054-4F17-A6AF-DCE285378097}">
      <dsp:nvSpPr>
        <dsp:cNvPr id="0" name=""/>
        <dsp:cNvSpPr/>
      </dsp:nvSpPr>
      <dsp:spPr>
        <a:xfrm>
          <a:off x="4500401" y="1013769"/>
          <a:ext cx="758719" cy="758719"/>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153" tIns="12700" rIns="59153" bIns="12700" numCol="1" spcCol="1270" anchor="ctr" anchorCtr="0">
          <a:noAutofit/>
        </a:bodyPr>
        <a:lstStyle/>
        <a:p>
          <a:pPr marL="0" lvl="0" indent="0" algn="ctr" defTabSz="1689100">
            <a:lnSpc>
              <a:spcPct val="90000"/>
            </a:lnSpc>
            <a:spcBef>
              <a:spcPct val="0"/>
            </a:spcBef>
            <a:spcAft>
              <a:spcPct val="35000"/>
            </a:spcAft>
            <a:buNone/>
          </a:pPr>
          <a:r>
            <a:rPr lang="en-US" sz="3800" kern="1200"/>
            <a:t>3</a:t>
          </a:r>
        </a:p>
      </dsp:txBody>
      <dsp:txXfrm>
        <a:off x="4611513" y="1124881"/>
        <a:ext cx="536495" cy="536495"/>
      </dsp:txXfrm>
    </dsp:sp>
    <dsp:sp modelId="{1BD2E9E4-C2F4-4D35-865E-912228B9944C}">
      <dsp:nvSpPr>
        <dsp:cNvPr id="0" name=""/>
        <dsp:cNvSpPr/>
      </dsp:nvSpPr>
      <dsp:spPr>
        <a:xfrm>
          <a:off x="3976523" y="3289857"/>
          <a:ext cx="1806475"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F20A81-5509-4F8B-90D4-6ED0A2BC0DE2}">
      <dsp:nvSpPr>
        <dsp:cNvPr id="0" name=""/>
        <dsp:cNvSpPr/>
      </dsp:nvSpPr>
      <dsp:spPr>
        <a:xfrm>
          <a:off x="5963647" y="760862"/>
          <a:ext cx="1806475" cy="252906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0840" tIns="330200" rIns="140840" bIns="330200" numCol="1" spcCol="1270" anchor="t" anchorCtr="0">
          <a:noAutofit/>
        </a:bodyPr>
        <a:lstStyle/>
        <a:p>
          <a:pPr marL="0" lvl="0" indent="0" algn="l" defTabSz="666750">
            <a:lnSpc>
              <a:spcPct val="90000"/>
            </a:lnSpc>
            <a:spcBef>
              <a:spcPct val="0"/>
            </a:spcBef>
            <a:spcAft>
              <a:spcPct val="35000"/>
            </a:spcAft>
            <a:buNone/>
          </a:pPr>
          <a:r>
            <a:rPr lang="en-US" sz="1500" kern="1200"/>
            <a:t>Ensure strong governance and equity-focused evaluation</a:t>
          </a:r>
        </a:p>
      </dsp:txBody>
      <dsp:txXfrm>
        <a:off x="5963647" y="1721908"/>
        <a:ext cx="1806475" cy="1517439"/>
      </dsp:txXfrm>
    </dsp:sp>
    <dsp:sp modelId="{981AF3BC-A17E-497E-8103-C8FA3B52A179}">
      <dsp:nvSpPr>
        <dsp:cNvPr id="0" name=""/>
        <dsp:cNvSpPr/>
      </dsp:nvSpPr>
      <dsp:spPr>
        <a:xfrm>
          <a:off x="6487525" y="1013769"/>
          <a:ext cx="758719" cy="758719"/>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153" tIns="12700" rIns="59153" bIns="12700" numCol="1" spcCol="1270" anchor="ctr" anchorCtr="0">
          <a:noAutofit/>
        </a:bodyPr>
        <a:lstStyle/>
        <a:p>
          <a:pPr marL="0" lvl="0" indent="0" algn="ctr" defTabSz="1689100">
            <a:lnSpc>
              <a:spcPct val="90000"/>
            </a:lnSpc>
            <a:spcBef>
              <a:spcPct val="0"/>
            </a:spcBef>
            <a:spcAft>
              <a:spcPct val="35000"/>
            </a:spcAft>
            <a:buNone/>
          </a:pPr>
          <a:r>
            <a:rPr lang="en-US" sz="3800" kern="1200"/>
            <a:t>4</a:t>
          </a:r>
        </a:p>
      </dsp:txBody>
      <dsp:txXfrm>
        <a:off x="6598637" y="1124881"/>
        <a:ext cx="536495" cy="536495"/>
      </dsp:txXfrm>
    </dsp:sp>
    <dsp:sp modelId="{0147A6B7-1591-409B-A85C-3FBDF8F75FD6}">
      <dsp:nvSpPr>
        <dsp:cNvPr id="0" name=""/>
        <dsp:cNvSpPr/>
      </dsp:nvSpPr>
      <dsp:spPr>
        <a:xfrm>
          <a:off x="5963647" y="3289857"/>
          <a:ext cx="1806475"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E33A69-F23D-423D-BA7A-BAD7352A0EF7}" type="datetimeFigureOut">
              <a:rPr lang="en-GB" smtClean="0"/>
              <a:t>27/02/2026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E9C273-BC01-4D35-8598-92614ED6BC6E}" type="slidenum">
              <a:rPr lang="en-GB" smtClean="0"/>
              <a:t>‹#›</a:t>
            </a:fld>
            <a:endParaRPr lang="en-GB"/>
          </a:p>
        </p:txBody>
      </p:sp>
    </p:spTree>
    <p:extLst>
      <p:ext uri="{BB962C8B-B14F-4D97-AF65-F5344CB8AC3E}">
        <p14:creationId xmlns:p14="http://schemas.microsoft.com/office/powerpoint/2010/main" val="4043506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Digital transformation has become a key strategy within UK health and social care, particularly in response to rising patient demand, workforce pressures, and long-term conditions. One major example of this transformation is the NHS App, which was launched nationally in 2019. In this presentation, I will briefly outline what the NHS App is and then critically evaluate its impact across service delivery, patients and service users, and the wider community.</a:t>
            </a:r>
          </a:p>
          <a:p>
            <a:endParaRPr lang="en-GB" dirty="0"/>
          </a:p>
        </p:txBody>
      </p:sp>
      <p:sp>
        <p:nvSpPr>
          <p:cNvPr id="4" name="Slide Number Placeholder 3"/>
          <p:cNvSpPr>
            <a:spLocks noGrp="1"/>
          </p:cNvSpPr>
          <p:nvPr>
            <p:ph type="sldNum" sz="quarter" idx="5"/>
          </p:nvPr>
        </p:nvSpPr>
        <p:spPr/>
        <p:txBody>
          <a:bodyPr/>
          <a:lstStyle/>
          <a:p>
            <a:fld id="{9CE9C273-BC01-4D35-8598-92614ED6BC6E}" type="slidenum">
              <a:rPr lang="en-GB" smtClean="0"/>
              <a:t>2</a:t>
            </a:fld>
            <a:endParaRPr lang="en-GB"/>
          </a:p>
        </p:txBody>
      </p:sp>
    </p:spTree>
    <p:extLst>
      <p:ext uri="{BB962C8B-B14F-4D97-AF65-F5344CB8AC3E}">
        <p14:creationId xmlns:p14="http://schemas.microsoft.com/office/powerpoint/2010/main" val="782471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NHS App is a national digital platform developed by NHS England. It allows patients to manage appointments, order repeat prescriptions, and access parts of their health records. The app supports a digital-first approach by giving service users more control over how they access and manage healthcare services.</a:t>
            </a:r>
          </a:p>
          <a:p>
            <a:endParaRPr lang="en-GB" dirty="0"/>
          </a:p>
        </p:txBody>
      </p:sp>
      <p:sp>
        <p:nvSpPr>
          <p:cNvPr id="4" name="Slide Number Placeholder 3"/>
          <p:cNvSpPr>
            <a:spLocks noGrp="1"/>
          </p:cNvSpPr>
          <p:nvPr>
            <p:ph type="sldNum" sz="quarter" idx="5"/>
          </p:nvPr>
        </p:nvSpPr>
        <p:spPr/>
        <p:txBody>
          <a:bodyPr/>
          <a:lstStyle/>
          <a:p>
            <a:fld id="{9CE9C273-BC01-4D35-8598-92614ED6BC6E}" type="slidenum">
              <a:rPr lang="en-GB" smtClean="0"/>
              <a:t>3</a:t>
            </a:fld>
            <a:endParaRPr lang="en-GB"/>
          </a:p>
        </p:txBody>
      </p:sp>
    </p:spTree>
    <p:extLst>
      <p:ext uri="{BB962C8B-B14F-4D97-AF65-F5344CB8AC3E}">
        <p14:creationId xmlns:p14="http://schemas.microsoft.com/office/powerpoint/2010/main" val="1250719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NHS App is accessed through a secure NHS login, which includes digital identity verification to protect patient data. Once verified, users are linked to their registered GP practice. The app was rolled out nationally, but adoption has been phased, meaning that functionality varies depending on GP practice readiness and local digital infrastructure.</a:t>
            </a:r>
          </a:p>
          <a:p>
            <a:endParaRPr lang="en-GB" dirty="0"/>
          </a:p>
        </p:txBody>
      </p:sp>
      <p:sp>
        <p:nvSpPr>
          <p:cNvPr id="4" name="Slide Number Placeholder 3"/>
          <p:cNvSpPr>
            <a:spLocks noGrp="1"/>
          </p:cNvSpPr>
          <p:nvPr>
            <p:ph type="sldNum" sz="quarter" idx="5"/>
          </p:nvPr>
        </p:nvSpPr>
        <p:spPr/>
        <p:txBody>
          <a:bodyPr/>
          <a:lstStyle/>
          <a:p>
            <a:fld id="{9CE9C273-BC01-4D35-8598-92614ED6BC6E}" type="slidenum">
              <a:rPr lang="en-GB" smtClean="0"/>
              <a:t>4</a:t>
            </a:fld>
            <a:endParaRPr lang="en-GB"/>
          </a:p>
        </p:txBody>
      </p:sp>
    </p:spTree>
    <p:extLst>
      <p:ext uri="{BB962C8B-B14F-4D97-AF65-F5344CB8AC3E}">
        <p14:creationId xmlns:p14="http://schemas.microsoft.com/office/powerpoint/2010/main" val="8783703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terms of service delivery, the NHS App has reduced administrative workload in GP practices by allowing patients to book appointments and request prescriptions online. This has also reduced telephone traffic for routine enquiries and improved demand management, helping practices </a:t>
            </a:r>
            <a:r>
              <a:rPr lang="en-US" dirty="0" err="1"/>
              <a:t>prioritise</a:t>
            </a:r>
            <a:r>
              <a:rPr lang="en-US" dirty="0"/>
              <a:t> urgent care and streamline workflows.</a:t>
            </a:r>
          </a:p>
          <a:p>
            <a:endParaRPr lang="en-GB" dirty="0"/>
          </a:p>
        </p:txBody>
      </p:sp>
      <p:sp>
        <p:nvSpPr>
          <p:cNvPr id="4" name="Slide Number Placeholder 3"/>
          <p:cNvSpPr>
            <a:spLocks noGrp="1"/>
          </p:cNvSpPr>
          <p:nvPr>
            <p:ph type="sldNum" sz="quarter" idx="5"/>
          </p:nvPr>
        </p:nvSpPr>
        <p:spPr/>
        <p:txBody>
          <a:bodyPr/>
          <a:lstStyle/>
          <a:p>
            <a:fld id="{9CE9C273-BC01-4D35-8598-92614ED6BC6E}" type="slidenum">
              <a:rPr lang="en-GB" smtClean="0"/>
              <a:t>5</a:t>
            </a:fld>
            <a:endParaRPr lang="en-GB"/>
          </a:p>
        </p:txBody>
      </p:sp>
    </p:spTree>
    <p:extLst>
      <p:ext uri="{BB962C8B-B14F-4D97-AF65-F5344CB8AC3E}">
        <p14:creationId xmlns:p14="http://schemas.microsoft.com/office/powerpoint/2010/main" val="31296783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However, there are challenges. Digital systems can increase online messages and appointment requests, creating what is known as digital demand inflation. There are also issues around interoperability with GP IT systems, as well as training and change-management pressures for staff, particularly during early implementation.</a:t>
            </a:r>
          </a:p>
          <a:p>
            <a:endParaRPr lang="en-GB" dirty="0"/>
          </a:p>
        </p:txBody>
      </p:sp>
      <p:sp>
        <p:nvSpPr>
          <p:cNvPr id="4" name="Slide Number Placeholder 3"/>
          <p:cNvSpPr>
            <a:spLocks noGrp="1"/>
          </p:cNvSpPr>
          <p:nvPr>
            <p:ph type="sldNum" sz="quarter" idx="5"/>
          </p:nvPr>
        </p:nvSpPr>
        <p:spPr/>
        <p:txBody>
          <a:bodyPr/>
          <a:lstStyle/>
          <a:p>
            <a:fld id="{9CE9C273-BC01-4D35-8598-92614ED6BC6E}" type="slidenum">
              <a:rPr lang="en-GB" smtClean="0"/>
              <a:t>6</a:t>
            </a:fld>
            <a:endParaRPr lang="en-GB"/>
          </a:p>
        </p:txBody>
      </p:sp>
    </p:spTree>
    <p:extLst>
      <p:ext uri="{BB962C8B-B14F-4D97-AF65-F5344CB8AC3E}">
        <p14:creationId xmlns:p14="http://schemas.microsoft.com/office/powerpoint/2010/main" val="25604113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For patients, the NHS App improves access and convenience. It reduces travel and waiting times and supports self-management, particularly for people with long-term conditions. Access to records also improves transparency and can support more informed discussions with healthcare professionals.</a:t>
            </a:r>
          </a:p>
          <a:p>
            <a:endParaRPr lang="en-GB" dirty="0"/>
          </a:p>
        </p:txBody>
      </p:sp>
      <p:sp>
        <p:nvSpPr>
          <p:cNvPr id="4" name="Slide Number Placeholder 3"/>
          <p:cNvSpPr>
            <a:spLocks noGrp="1"/>
          </p:cNvSpPr>
          <p:nvPr>
            <p:ph type="sldNum" sz="quarter" idx="5"/>
          </p:nvPr>
        </p:nvSpPr>
        <p:spPr/>
        <p:txBody>
          <a:bodyPr/>
          <a:lstStyle/>
          <a:p>
            <a:fld id="{9CE9C273-BC01-4D35-8598-92614ED6BC6E}" type="slidenum">
              <a:rPr lang="en-GB" smtClean="0"/>
              <a:t>7</a:t>
            </a:fld>
            <a:endParaRPr lang="en-GB"/>
          </a:p>
        </p:txBody>
      </p:sp>
    </p:spTree>
    <p:extLst>
      <p:ext uri="{BB962C8B-B14F-4D97-AF65-F5344CB8AC3E}">
        <p14:creationId xmlns:p14="http://schemas.microsoft.com/office/powerpoint/2010/main" val="27450931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Despite these benefits, digital exclusion remains a significant issue. Older adults, people with low digital literacy, disabilities, or limited internet access may struggle to use the app. There are also concerns around privacy and data security, and some patients experience anxiety when viewing medical records without professional explanation.</a:t>
            </a:r>
          </a:p>
          <a:p>
            <a:endParaRPr lang="en-GB" dirty="0"/>
          </a:p>
        </p:txBody>
      </p:sp>
      <p:sp>
        <p:nvSpPr>
          <p:cNvPr id="4" name="Slide Number Placeholder 3"/>
          <p:cNvSpPr>
            <a:spLocks noGrp="1"/>
          </p:cNvSpPr>
          <p:nvPr>
            <p:ph type="sldNum" sz="quarter" idx="5"/>
          </p:nvPr>
        </p:nvSpPr>
        <p:spPr/>
        <p:txBody>
          <a:bodyPr/>
          <a:lstStyle/>
          <a:p>
            <a:fld id="{9CE9C273-BC01-4D35-8598-92614ED6BC6E}" type="slidenum">
              <a:rPr lang="en-GB" smtClean="0"/>
              <a:t>8</a:t>
            </a:fld>
            <a:endParaRPr lang="en-GB"/>
          </a:p>
        </p:txBody>
      </p:sp>
    </p:spTree>
    <p:extLst>
      <p:ext uri="{BB962C8B-B14F-4D97-AF65-F5344CB8AC3E}">
        <p14:creationId xmlns:p14="http://schemas.microsoft.com/office/powerpoint/2010/main" val="9540488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At a community level, the NHS App improves access in rural and underserved areas by reducing travel burden. It also supports families and unpaid carers by making it easier to manage appointments and prescriptions. In addition, the app provides a trusted platform for public health messaging and service navigation.</a:t>
            </a:r>
          </a:p>
          <a:p>
            <a:endParaRPr lang="en-GB" dirty="0"/>
          </a:p>
        </p:txBody>
      </p:sp>
      <p:sp>
        <p:nvSpPr>
          <p:cNvPr id="4" name="Slide Number Placeholder 3"/>
          <p:cNvSpPr>
            <a:spLocks noGrp="1"/>
          </p:cNvSpPr>
          <p:nvPr>
            <p:ph type="sldNum" sz="quarter" idx="5"/>
          </p:nvPr>
        </p:nvSpPr>
        <p:spPr/>
        <p:txBody>
          <a:bodyPr/>
          <a:lstStyle/>
          <a:p>
            <a:fld id="{9CE9C273-BC01-4D35-8598-92614ED6BC6E}" type="slidenum">
              <a:rPr lang="en-GB" smtClean="0"/>
              <a:t>9</a:t>
            </a:fld>
            <a:endParaRPr lang="en-GB"/>
          </a:p>
        </p:txBody>
      </p:sp>
    </p:spTree>
    <p:extLst>
      <p:ext uri="{BB962C8B-B14F-4D97-AF65-F5344CB8AC3E}">
        <p14:creationId xmlns:p14="http://schemas.microsoft.com/office/powerpoint/2010/main" val="8271186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However, there are important community-level concerns. Digital exclusion can widen health inequalities, and families may take on additional responsibilities, particularly unpaid carers. This creates hidden </a:t>
            </a:r>
            <a:r>
              <a:rPr lang="en-US" dirty="0" err="1"/>
              <a:t>labour</a:t>
            </a:r>
            <a:r>
              <a:rPr lang="en-US" dirty="0"/>
              <a:t> and raises concerns about care responsibilities shifting from services to households, especially where formal support is limited.</a:t>
            </a:r>
          </a:p>
          <a:p>
            <a:endParaRPr lang="en-GB" dirty="0"/>
          </a:p>
        </p:txBody>
      </p:sp>
      <p:sp>
        <p:nvSpPr>
          <p:cNvPr id="4" name="Slide Number Placeholder 3"/>
          <p:cNvSpPr>
            <a:spLocks noGrp="1"/>
          </p:cNvSpPr>
          <p:nvPr>
            <p:ph type="sldNum" sz="quarter" idx="5"/>
          </p:nvPr>
        </p:nvSpPr>
        <p:spPr/>
        <p:txBody>
          <a:bodyPr/>
          <a:lstStyle/>
          <a:p>
            <a:fld id="{9CE9C273-BC01-4D35-8598-92614ED6BC6E}" type="slidenum">
              <a:rPr lang="en-GB" smtClean="0"/>
              <a:t>10</a:t>
            </a:fld>
            <a:endParaRPr lang="en-GB"/>
          </a:p>
        </p:txBody>
      </p:sp>
    </p:spTree>
    <p:extLst>
      <p:ext uri="{BB962C8B-B14F-4D97-AF65-F5344CB8AC3E}">
        <p14:creationId xmlns:p14="http://schemas.microsoft.com/office/powerpoint/2010/main" val="30757038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conclusion, the NHS App has improved efficiency, access and coordination of care across the health system. However, its benefits are not equally experienced. Digital exclusion, increased workload and responsibility shifting remain significant challenges. A balanced and inclusive approach is therefore essential to ensure sustainable impact.</a:t>
            </a:r>
          </a:p>
          <a:p>
            <a:endParaRPr lang="en-GB" dirty="0"/>
          </a:p>
        </p:txBody>
      </p:sp>
      <p:sp>
        <p:nvSpPr>
          <p:cNvPr id="4" name="Slide Number Placeholder 3"/>
          <p:cNvSpPr>
            <a:spLocks noGrp="1"/>
          </p:cNvSpPr>
          <p:nvPr>
            <p:ph type="sldNum" sz="quarter" idx="5"/>
          </p:nvPr>
        </p:nvSpPr>
        <p:spPr/>
        <p:txBody>
          <a:bodyPr/>
          <a:lstStyle/>
          <a:p>
            <a:fld id="{9CE9C273-BC01-4D35-8598-92614ED6BC6E}" type="slidenum">
              <a:rPr lang="en-GB" smtClean="0"/>
              <a:t>11</a:t>
            </a:fld>
            <a:endParaRPr lang="en-GB"/>
          </a:p>
        </p:txBody>
      </p:sp>
    </p:spTree>
    <p:extLst>
      <p:ext uri="{BB962C8B-B14F-4D97-AF65-F5344CB8AC3E}">
        <p14:creationId xmlns:p14="http://schemas.microsoft.com/office/powerpoint/2010/main" val="6902421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Based on this evaluation, I recommend maintaining hybrid access so digital and non-digital routes remain available. Digital literacy support should be provided through GP practices, community hubs and carer services. Accessibility improvements are needed, alongside strong governance around privacy, security and interoperability. Finally, equity-focused evaluation should be used to identify who is excluded and why.</a:t>
            </a:r>
          </a:p>
          <a:p>
            <a:endParaRPr lang="en-GB" dirty="0"/>
          </a:p>
        </p:txBody>
      </p:sp>
      <p:sp>
        <p:nvSpPr>
          <p:cNvPr id="4" name="Slide Number Placeholder 3"/>
          <p:cNvSpPr>
            <a:spLocks noGrp="1"/>
          </p:cNvSpPr>
          <p:nvPr>
            <p:ph type="sldNum" sz="quarter" idx="5"/>
          </p:nvPr>
        </p:nvSpPr>
        <p:spPr/>
        <p:txBody>
          <a:bodyPr/>
          <a:lstStyle/>
          <a:p>
            <a:fld id="{9CE9C273-BC01-4D35-8598-92614ED6BC6E}" type="slidenum">
              <a:rPr lang="en-GB" smtClean="0"/>
              <a:t>12</a:t>
            </a:fld>
            <a:endParaRPr lang="en-GB"/>
          </a:p>
        </p:txBody>
      </p:sp>
    </p:spTree>
    <p:extLst>
      <p:ext uri="{BB962C8B-B14F-4D97-AF65-F5344CB8AC3E}">
        <p14:creationId xmlns:p14="http://schemas.microsoft.com/office/powerpoint/2010/main" val="4115009370"/>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90626" y="1346947"/>
            <a:ext cx="7667244"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690626" y="4282763"/>
            <a:ext cx="7667244"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690626" y="1484779"/>
            <a:ext cx="7667244"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0" name="Group 9"/>
          <p:cNvGrpSpPr>
            <a:grpSpLocks noChangeAspect="1"/>
          </p:cNvGrpSpPr>
          <p:nvPr/>
        </p:nvGrpSpPr>
        <p:grpSpPr>
          <a:xfrm>
            <a:off x="7234780" y="4107023"/>
            <a:ext cx="914400" cy="914400"/>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 name="Title 1"/>
          <p:cNvSpPr>
            <a:spLocks noGrp="1"/>
          </p:cNvSpPr>
          <p:nvPr>
            <p:ph type="ctrTitle"/>
          </p:nvPr>
        </p:nvSpPr>
        <p:spPr>
          <a:xfrm>
            <a:off x="788670" y="1432223"/>
            <a:ext cx="7475220" cy="3035808"/>
          </a:xfrm>
        </p:spPr>
        <p:txBody>
          <a:bodyPr anchor="ctr">
            <a:noAutofit/>
          </a:bodyPr>
          <a:lstStyle>
            <a:lvl1pPr algn="l">
              <a:lnSpc>
                <a:spcPct val="85000"/>
              </a:lnSpc>
              <a:defRPr sz="6600" b="1" cap="none"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802386" y="4389120"/>
            <a:ext cx="5918454" cy="1069848"/>
          </a:xfrm>
        </p:spPr>
        <p:txBody>
          <a:bodyPr>
            <a:normAutofit/>
          </a:bodyPr>
          <a:lstStyle>
            <a:lvl1pPr marL="0" indent="0" algn="l">
              <a:buNone/>
              <a:defRPr sz="1800" b="1">
                <a:solidFill>
                  <a:schemeClr val="accent2">
                    <a:lumMod val="7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244280" y="4227195"/>
            <a:ext cx="895401" cy="640080"/>
          </a:xfrm>
        </p:spPr>
        <p:txBody>
          <a:bodyPr/>
          <a:lstStyle>
            <a:lvl1pPr>
              <a:defRPr sz="2800" b="1"/>
            </a:lvl1pPr>
          </a:lstStyle>
          <a:p>
            <a:fld id="{C1FF6DA9-008F-8B48-92A6-B652298478BF}" type="slidenum">
              <a:rPr lang="en-US" smtClean="0"/>
              <a:t>‹#›</a:t>
            </a:fld>
            <a:endParaRPr lang="en-US"/>
          </a:p>
        </p:txBody>
      </p:sp>
    </p:spTree>
    <p:extLst>
      <p:ext uri="{BB962C8B-B14F-4D97-AF65-F5344CB8AC3E}">
        <p14:creationId xmlns:p14="http://schemas.microsoft.com/office/powerpoint/2010/main" val="4139128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47286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9144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5346" y="1225296"/>
            <a:ext cx="6960870" cy="3520440"/>
          </a:xfrm>
        </p:spPr>
        <p:txBody>
          <a:bodyPr anchor="ctr">
            <a:normAutofit/>
          </a:bodyPr>
          <a:lstStyle>
            <a:lvl1pPr>
              <a:lnSpc>
                <a:spcPct val="85000"/>
              </a:lnSpc>
              <a:defRPr sz="6600" b="1"/>
            </a:lvl1pPr>
          </a:lstStyle>
          <a:p>
            <a:r>
              <a:rPr lang="en-US"/>
              <a:t>Click to edit Master title style</a:t>
            </a:r>
            <a:endParaRPr lang="en-US" dirty="0"/>
          </a:p>
        </p:txBody>
      </p:sp>
      <p:sp>
        <p:nvSpPr>
          <p:cNvPr id="3" name="Text Placeholder 2"/>
          <p:cNvSpPr>
            <a:spLocks noGrp="1"/>
          </p:cNvSpPr>
          <p:nvPr>
            <p:ph type="body" idx="1"/>
          </p:nvPr>
        </p:nvSpPr>
        <p:spPr>
          <a:xfrm>
            <a:off x="1624330" y="5020056"/>
            <a:ext cx="6789420" cy="1066800"/>
          </a:xfrm>
        </p:spPr>
        <p:txBody>
          <a:bodyPr anchor="t">
            <a:normAutofit/>
          </a:bodyPr>
          <a:lstStyle>
            <a:lvl1pPr marL="0" indent="0">
              <a:buNone/>
              <a:defRPr sz="1800" b="1">
                <a:solidFill>
                  <a:schemeClr val="accent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6445251" y="6272785"/>
            <a:ext cx="1983232" cy="365125"/>
          </a:xfrm>
        </p:spPr>
        <p:txBody>
          <a:bodyPr/>
          <a:lstStyle/>
          <a:p>
            <a:fld id="{5BCAD085-E8A6-8845-BD4E-CB4CCA059FC4}" type="datetimeFigureOut">
              <a:rPr lang="en-US" smtClean="0"/>
              <a:t>2/27/2026</a:t>
            </a:fld>
            <a:endParaRPr lang="en-US"/>
          </a:p>
        </p:txBody>
      </p:sp>
      <p:sp>
        <p:nvSpPr>
          <p:cNvPr id="5" name="Footer Placeholder 4"/>
          <p:cNvSpPr>
            <a:spLocks noGrp="1"/>
          </p:cNvSpPr>
          <p:nvPr>
            <p:ph type="ftr" sz="quarter" idx="11"/>
          </p:nvPr>
        </p:nvSpPr>
        <p:spPr>
          <a:xfrm>
            <a:off x="1637031" y="6272785"/>
            <a:ext cx="4745736" cy="365125"/>
          </a:xfrm>
        </p:spPr>
        <p:txBody>
          <a:bodyPr/>
          <a:lstStyle/>
          <a:p>
            <a:endParaRPr lang="en-US"/>
          </a:p>
        </p:txBody>
      </p:sp>
      <p:grpSp>
        <p:nvGrpSpPr>
          <p:cNvPr id="8" name="Group 7"/>
          <p:cNvGrpSpPr>
            <a:grpSpLocks noChangeAspect="1"/>
          </p:cNvGrpSpPr>
          <p:nvPr/>
        </p:nvGrpSpPr>
        <p:grpSpPr>
          <a:xfrm>
            <a:off x="633862" y="2430623"/>
            <a:ext cx="914400" cy="914400"/>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645450" y="2508607"/>
            <a:ext cx="891224" cy="720332"/>
          </a:xfrm>
        </p:spPr>
        <p:txBody>
          <a:bodyPr/>
          <a:lstStyle>
            <a:lvl1pP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4172430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92218"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68677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85800" y="2048256"/>
            <a:ext cx="365760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20793" y="2048256"/>
            <a:ext cx="365760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820793"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2/27/2026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614878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2/27/2026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48311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3635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227806" y="1"/>
            <a:ext cx="2916194" cy="6857999"/>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1"/>
            </a:lvl1pPr>
          </a:lstStyle>
          <a:p>
            <a:r>
              <a:rPr lang="en-US"/>
              <a:t>Click to edit Master title style</a:t>
            </a:r>
            <a:endParaRPr lang="en-US" dirty="0"/>
          </a:p>
        </p:txBody>
      </p:sp>
      <p:sp>
        <p:nvSpPr>
          <p:cNvPr id="3" name="Content Placeholder 2"/>
          <p:cNvSpPr>
            <a:spLocks noGrp="1"/>
          </p:cNvSpPr>
          <p:nvPr>
            <p:ph idx="1"/>
          </p:nvPr>
        </p:nvSpPr>
        <p:spPr>
          <a:xfrm>
            <a:off x="628650" y="685800"/>
            <a:ext cx="5033772"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2/27/2026</a:t>
            </a:fld>
            <a:endParaRPr lang="en-US"/>
          </a:p>
        </p:txBody>
      </p:sp>
      <p:sp>
        <p:nvSpPr>
          <p:cNvPr id="6" name="Footer Placeholder 5"/>
          <p:cNvSpPr>
            <a:spLocks noGrp="1"/>
          </p:cNvSpPr>
          <p:nvPr>
            <p:ph type="ftr" sz="quarter" idx="11"/>
          </p:nvPr>
        </p:nvSpPr>
        <p:spPr/>
        <p:txBody>
          <a:bodyPr/>
          <a:lstStyle/>
          <a:p>
            <a:endParaRPr lang="en-US"/>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68841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227806" y="1"/>
            <a:ext cx="2916194" cy="6857999"/>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6227805"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2">
                    <a:lumMod val="50000"/>
                  </a:schemeClr>
                </a:solidFill>
              </a:defRPr>
            </a:lvl1pPr>
          </a:lstStyle>
          <a:p>
            <a:fld id="{5BCAD085-E8A6-8845-BD4E-CB4CCA059FC4}" type="datetimeFigureOut">
              <a:rPr lang="en-US" smtClean="0"/>
              <a:t>2/27/2026</a:t>
            </a:fld>
            <a:endParaRPr lang="en-US"/>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07398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21358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533400"/>
            <a:ext cx="1914525"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00100" y="533400"/>
            <a:ext cx="5629275"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11752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2" name="Group 11"/>
          <p:cNvGrpSpPr/>
          <p:nvPr/>
        </p:nvGrpSpPr>
        <p:grpSpPr>
          <a:xfrm>
            <a:off x="8522664" y="6255258"/>
            <a:ext cx="393192" cy="393192"/>
            <a:chOff x="8532189" y="5068824"/>
            <a:chExt cx="393192" cy="393192"/>
          </a:xfrm>
        </p:grpSpPr>
        <p:sp>
          <p:nvSpPr>
            <p:cNvPr id="8" name="Oval 7"/>
            <p:cNvSpPr>
              <a:spLocks noChangeAspect="1"/>
            </p:cNvSpPr>
            <p:nvPr/>
          </p:nvSpPr>
          <p:spPr>
            <a:xfrm>
              <a:off x="8532189" y="5068824"/>
              <a:ext cx="393192" cy="393192"/>
            </a:xfrm>
            <a:prstGeom prst="ellipse">
              <a:avLst/>
            </a:prstGeom>
            <a:blipFill dpi="0" rotWithShape="1">
              <a:blip r:embed="rId13">
                <a:duotone>
                  <a:schemeClr val="accent2">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9" name="Oval 8"/>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txBody>
            <a:bodyPr/>
            <a:lstStyle/>
            <a:p>
              <a:endParaRPr lang="en-GB"/>
            </a:p>
          </p:txBody>
        </p:sp>
      </p:grpSp>
      <p:sp>
        <p:nvSpPr>
          <p:cNvPr id="2" name="Title Placeholder 1"/>
          <p:cNvSpPr>
            <a:spLocks noGrp="1"/>
          </p:cNvSpPr>
          <p:nvPr>
            <p:ph type="title"/>
          </p:nvPr>
        </p:nvSpPr>
        <p:spPr>
          <a:xfrm>
            <a:off x="685800" y="484632"/>
            <a:ext cx="7772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21408"/>
            <a:ext cx="7772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2368" y="6272785"/>
            <a:ext cx="2455164" cy="365125"/>
          </a:xfrm>
          <a:prstGeom prst="rect">
            <a:avLst/>
          </a:prstGeom>
        </p:spPr>
        <p:txBody>
          <a:bodyPr vert="horz" lIns="91440" tIns="45720" rIns="91440" bIns="45720" rtlCol="0" anchor="ctr"/>
          <a:lstStyle>
            <a:lvl1pPr algn="r">
              <a:defRPr sz="1000">
                <a:solidFill>
                  <a:schemeClr val="accent2">
                    <a:lumMod val="50000"/>
                  </a:schemeClr>
                </a:solidFill>
              </a:defRPr>
            </a:lvl1pPr>
          </a:lstStyle>
          <a:p>
            <a:fld id="{5BCAD085-E8A6-8845-BD4E-CB4CCA059FC4}" type="datetimeFigureOut">
              <a:rPr lang="en-US" smtClean="0"/>
              <a:t>2/27/2026</a:t>
            </a:fld>
            <a:endParaRPr lang="en-US"/>
          </a:p>
        </p:txBody>
      </p:sp>
      <p:sp>
        <p:nvSpPr>
          <p:cNvPr id="5" name="Footer Placeholder 4"/>
          <p:cNvSpPr>
            <a:spLocks noGrp="1"/>
          </p:cNvSpPr>
          <p:nvPr>
            <p:ph type="ftr" sz="quarter" idx="3"/>
          </p:nvPr>
        </p:nvSpPr>
        <p:spPr>
          <a:xfrm>
            <a:off x="685800" y="6272785"/>
            <a:ext cx="4745736" cy="365125"/>
          </a:xfrm>
          <a:prstGeom prst="rect">
            <a:avLst/>
          </a:prstGeom>
        </p:spPr>
        <p:txBody>
          <a:bodyPr vert="horz" lIns="91440" tIns="45720" rIns="91440" bIns="45720" rtlCol="0" anchor="ctr"/>
          <a:lstStyle>
            <a:lvl1pPr algn="l">
              <a:defRPr sz="1000">
                <a:solidFill>
                  <a:schemeClr val="accent2">
                    <a:lumMod val="50000"/>
                  </a:schemeClr>
                </a:solidFill>
              </a:defRPr>
            </a:lvl1pPr>
          </a:lstStyle>
          <a:p>
            <a:endParaRPr lang="en-US"/>
          </a:p>
        </p:txBody>
      </p:sp>
      <p:sp>
        <p:nvSpPr>
          <p:cNvPr id="6" name="Slide Number Placeholder 5"/>
          <p:cNvSpPr>
            <a:spLocks noGrp="1"/>
          </p:cNvSpPr>
          <p:nvPr>
            <p:ph type="sldNum" sz="quarter" idx="4"/>
          </p:nvPr>
        </p:nvSpPr>
        <p:spPr>
          <a:xfrm>
            <a:off x="8483346" y="6272785"/>
            <a:ext cx="480060" cy="365125"/>
          </a:xfrm>
          <a:prstGeom prst="rect">
            <a:avLst/>
          </a:prstGeom>
        </p:spPr>
        <p:txBody>
          <a:bodyPr vert="horz" lIns="91440" tIns="45720" rIns="91440" bIns="45720" rtlCol="0" anchor="ctr"/>
          <a:lstStyle>
            <a:lvl1pPr algn="ctr">
              <a:defRPr sz="1100" b="1" spc="-70" baseline="0">
                <a:solidFill>
                  <a:srgbClr val="FFFFFF"/>
                </a:solidFill>
                <a:latin typeface="+mj-l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15690663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2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2"/>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4.png"/><Relationship Id="rId4" Type="http://schemas.microsoft.com/office/2007/relationships/hdphoto" Target="../media/hdphoto3.wdp"/></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4.png"/><Relationship Id="rId4" Type="http://schemas.microsoft.com/office/2007/relationships/hdphoto" Target="../media/hdphoto3.wdp"/></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4.png"/><Relationship Id="rId7" Type="http://schemas.openxmlformats.org/officeDocument/2006/relationships/diagramQuickStyle" Target="../diagrams/quickStyle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microsoft.com/office/2007/relationships/hdphoto" Target="../media/hdphoto2.wdp"/><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3.wdp"/></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3.wdp"/></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8" Type="http://schemas.openxmlformats.org/officeDocument/2006/relationships/hyperlink" Target="https://wenjibra.com/index.php/cn/article/view/194" TargetMode="External"/><Relationship Id="rId3" Type="http://schemas.microsoft.com/office/2007/relationships/hdphoto" Target="../media/hdphoto2.wdp"/><Relationship Id="rId7" Type="http://schemas.openxmlformats.org/officeDocument/2006/relationships/hyperlink" Target="https://www.gov.uk/government/publications/a-plan-for-digital-health-and-social-care/a-plan-for-digital-health-and-social-care"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s://www.carersuk.org/reports/state-of-caring-2022-report/" TargetMode="External"/><Relationship Id="rId5" Type="http://schemas.openxmlformats.org/officeDocument/2006/relationships/hyperlink" Target="https://doi.org/10.1080/10408398.2025.2460606" TargetMode="External"/><Relationship Id="rId4" Type="http://schemas.openxmlformats.org/officeDocument/2006/relationships/hyperlink" Target="https://assets.kingsfund.org.uk/f/256914/x/d7997f54a1/understanding_factors_digital_service_change_general_practice_covid-19_2021.pdf" TargetMode="External"/><Relationship Id="rId9"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openxmlformats.org/officeDocument/2006/relationships/hyperlink" Target="https://topol.hee.nhs.uk/" TargetMode="External"/><Relationship Id="rId3" Type="http://schemas.microsoft.com/office/2007/relationships/hdphoto" Target="../media/hdphoto2.wdp"/><Relationship Id="rId7" Type="http://schemas.openxmlformats.org/officeDocument/2006/relationships/hyperlink" Target="https://www.kingsfund.org.uk/"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s://www.england.nhs.uk/digitaltechnology/" TargetMode="External"/><Relationship Id="rId5" Type="http://schemas.openxmlformats.org/officeDocument/2006/relationships/hyperlink" Target="https://www.longtermplan.nhs.uk/" TargetMode="External"/><Relationship Id="rId4" Type="http://schemas.openxmlformats.org/officeDocument/2006/relationships/hyperlink" Target="https://doi.org/10.1192/bjo.2024.825" TargetMode="External"/><Relationship Id="rId9"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D25154-9EF7-4C33-9AAC-7B3BE089F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171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ctrTitle"/>
          </p:nvPr>
        </p:nvSpPr>
        <p:spPr>
          <a:xfrm>
            <a:off x="788670" y="643468"/>
            <a:ext cx="7475220" cy="3592432"/>
          </a:xfrm>
        </p:spPr>
        <p:txBody>
          <a:bodyPr>
            <a:normAutofit/>
          </a:bodyPr>
          <a:lstStyle/>
          <a:p>
            <a:r>
              <a:t>Digital Transformation in Health &amp; Social Care</a:t>
            </a:r>
          </a:p>
        </p:txBody>
      </p:sp>
      <p:sp>
        <p:nvSpPr>
          <p:cNvPr id="10" name="Rectangle 9">
            <a:extLst>
              <a:ext uri="{FF2B5EF4-FFF2-40B4-BE49-F238E27FC236}">
                <a16:creationId xmlns:a16="http://schemas.microsoft.com/office/drawing/2014/main" id="{1604E8C0-C927-4C06-A96A-BF3323BA7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0"/>
            <a:ext cx="9144000" cy="2295831"/>
          </a:xfrm>
          <a:prstGeom prst="rect">
            <a:avLst/>
          </a:prstGeom>
          <a:blipFill dpi="0" rotWithShape="1">
            <a:blip r:embed="rId2">
              <a:alphaModFix amt="85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802386" y="4913336"/>
            <a:ext cx="5918454" cy="1069848"/>
          </a:xfrm>
        </p:spPr>
        <p:txBody>
          <a:bodyPr>
            <a:normAutofit/>
          </a:bodyPr>
          <a:lstStyle/>
          <a:p>
            <a:r>
              <a:rPr lang="en-US" sz="1500" dirty="0">
                <a:solidFill>
                  <a:srgbClr val="000000"/>
                </a:solidFill>
              </a:rPr>
              <a:t>The NHS App (UK)</a:t>
            </a:r>
          </a:p>
          <a:p>
            <a:r>
              <a:rPr lang="en-US" sz="1500" dirty="0">
                <a:solidFill>
                  <a:srgbClr val="000000"/>
                </a:solidFill>
              </a:rPr>
              <a:t>BMHP6026 – Viva Voce</a:t>
            </a:r>
          </a:p>
          <a:p>
            <a:r>
              <a:rPr lang="en-US" sz="1500" dirty="0">
                <a:solidFill>
                  <a:srgbClr val="000000"/>
                </a:solidFill>
              </a:rPr>
              <a:t>Student Name Rohey Savage | Student Number 2246134</a:t>
            </a:r>
          </a:p>
        </p:txBody>
      </p:sp>
      <p:grpSp>
        <p:nvGrpSpPr>
          <p:cNvPr id="12" name="Group 11">
            <a:extLst>
              <a:ext uri="{FF2B5EF4-FFF2-40B4-BE49-F238E27FC236}">
                <a16:creationId xmlns:a16="http://schemas.microsoft.com/office/drawing/2014/main" id="{9DCECFD5-4C30-4892-9FF0-540E17955A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84192" y="5111496"/>
            <a:ext cx="810678" cy="1080902"/>
            <a:chOff x="10245590" y="5111496"/>
            <a:chExt cx="1080904" cy="1080902"/>
          </a:xfrm>
        </p:grpSpPr>
        <p:sp>
          <p:nvSpPr>
            <p:cNvPr id="13" name="Oval 12">
              <a:extLst>
                <a:ext uri="{FF2B5EF4-FFF2-40B4-BE49-F238E27FC236}">
                  <a16:creationId xmlns:a16="http://schemas.microsoft.com/office/drawing/2014/main" id="{95C67F70-EAFE-425C-8422-591620A96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5590" y="5111496"/>
              <a:ext cx="1080904" cy="1080902"/>
            </a:xfrm>
            <a:prstGeom prst="ellipse">
              <a:avLst/>
            </a:prstGeom>
            <a:blipFill dpi="0" rotWithShape="1">
              <a:blip r:embed="rId3">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D47FA16B-C217-4D91-84EA-5B0846BDD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53681" y="5219586"/>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a:t>
            </a:r>
          </a:p>
        </p:txBody>
      </p:sp>
      <p:graphicFrame>
        <p:nvGraphicFramePr>
          <p:cNvPr id="5" name="Content Placeholder 2">
            <a:extLst>
              <a:ext uri="{FF2B5EF4-FFF2-40B4-BE49-F238E27FC236}">
                <a16:creationId xmlns:a16="http://schemas.microsoft.com/office/drawing/2014/main" id="{BC16776E-1078-98A0-6607-44D42147E3A3}"/>
              </a:ext>
            </a:extLst>
          </p:cNvPr>
          <p:cNvGraphicFramePr>
            <a:graphicFrameLocks noGrp="1"/>
          </p:cNvGraphicFramePr>
          <p:nvPr>
            <p:ph idx="1"/>
            <p:extLst>
              <p:ext uri="{D42A27DB-BD31-4B8C-83A1-F6EECF244321}">
                <p14:modId xmlns:p14="http://schemas.microsoft.com/office/powerpoint/2010/main" val="1500120888"/>
              </p:ext>
            </p:extLst>
          </p:nvPr>
        </p:nvGraphicFramePr>
        <p:xfrm>
          <a:off x="685800" y="2121408"/>
          <a:ext cx="7772400" cy="4050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B6628C4-F314-4080-8D76-BCABDD6BC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9876" y="0"/>
            <a:ext cx="4594123"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0" y="484632"/>
            <a:ext cx="3974689" cy="1609344"/>
          </a:xfrm>
          <a:ln>
            <a:noFill/>
          </a:ln>
        </p:spPr>
        <p:txBody>
          <a:bodyPr>
            <a:normAutofit/>
          </a:bodyPr>
          <a:lstStyle/>
          <a:p>
            <a:r>
              <a:rPr lang="en-US" sz="3500"/>
              <a:t>Overview of the NHS App</a:t>
            </a:r>
          </a:p>
        </p:txBody>
      </p:sp>
      <p:pic>
        <p:nvPicPr>
          <p:cNvPr id="7" name="Graphic 6" descr="Stethoscope">
            <a:extLst>
              <a:ext uri="{FF2B5EF4-FFF2-40B4-BE49-F238E27FC236}">
                <a16:creationId xmlns:a16="http://schemas.microsoft.com/office/drawing/2014/main" id="{063DFFA4-5B83-E63C-E420-673DA812742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75499" y="1516957"/>
            <a:ext cx="3834346" cy="3834346"/>
          </a:xfrm>
          <a:prstGeom prst="rect">
            <a:avLst/>
          </a:prstGeom>
        </p:spPr>
      </p:pic>
      <p:sp>
        <p:nvSpPr>
          <p:cNvPr id="3" name="Content Placeholder 2"/>
          <p:cNvSpPr>
            <a:spLocks noGrp="1"/>
          </p:cNvSpPr>
          <p:nvPr>
            <p:ph idx="1"/>
          </p:nvPr>
        </p:nvSpPr>
        <p:spPr>
          <a:xfrm>
            <a:off x="4800599" y="2121408"/>
            <a:ext cx="3974689" cy="4050792"/>
          </a:xfrm>
        </p:spPr>
        <p:txBody>
          <a:bodyPr>
            <a:normAutofit/>
          </a:bodyPr>
          <a:lstStyle/>
          <a:p>
            <a:r>
              <a:rPr lang="en-US" sz="1600" dirty="0"/>
              <a:t>National digital platform developed by NHS England</a:t>
            </a:r>
          </a:p>
          <a:p>
            <a:r>
              <a:rPr lang="en-US" sz="1600" dirty="0"/>
              <a:t>Allows patients to manage appointments and prescriptions</a:t>
            </a:r>
          </a:p>
          <a:p>
            <a:r>
              <a:rPr lang="en-US" sz="1600" dirty="0"/>
              <a:t>Provides access to selected health records</a:t>
            </a:r>
          </a:p>
          <a:p>
            <a:r>
              <a:rPr lang="en-US" sz="1600" dirty="0"/>
              <a:t>Supports a digital-first care strategy, NHS England (2023)</a:t>
            </a:r>
          </a:p>
          <a:p>
            <a:pPr marL="0" indent="0">
              <a:buNone/>
            </a:pPr>
            <a:endParaRPr lang="en-US" sz="1600" dirty="0"/>
          </a:p>
        </p:txBody>
      </p:sp>
      <p:grpSp>
        <p:nvGrpSpPr>
          <p:cNvPr id="12" name="Group 11">
            <a:extLst>
              <a:ext uri="{FF2B5EF4-FFF2-40B4-BE49-F238E27FC236}">
                <a16:creationId xmlns:a16="http://schemas.microsoft.com/office/drawing/2014/main" id="{AC051C96-CCC6-4B6F-804C-54DDBDD6A7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51293" y="6229681"/>
            <a:ext cx="342900" cy="457200"/>
            <a:chOff x="11361456" y="6195813"/>
            <a:chExt cx="548640" cy="548640"/>
          </a:xfrm>
        </p:grpSpPr>
        <p:sp>
          <p:nvSpPr>
            <p:cNvPr id="13" name="Oval 12">
              <a:extLst>
                <a:ext uri="{FF2B5EF4-FFF2-40B4-BE49-F238E27FC236}">
                  <a16:creationId xmlns:a16="http://schemas.microsoft.com/office/drawing/2014/main" id="{5E4E8D1A-E723-4074-A77C-129268478A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2">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A92EF4C7-EA57-4269-959A-1BF8E9B48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286" y="0"/>
            <a:ext cx="914171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5776" y="1679569"/>
            <a:ext cx="2624148"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title"/>
          </p:nvPr>
        </p:nvSpPr>
        <p:spPr>
          <a:xfrm>
            <a:off x="1117608" y="2376862"/>
            <a:ext cx="1980485" cy="2104273"/>
          </a:xfrm>
          <a:noFill/>
        </p:spPr>
        <p:txBody>
          <a:bodyPr>
            <a:normAutofit/>
          </a:bodyPr>
          <a:lstStyle/>
          <a:p>
            <a:pPr algn="ctr"/>
            <a:r>
              <a:rPr lang="en-GB" sz="1800">
                <a:solidFill>
                  <a:srgbClr val="FFFFFF"/>
                </a:solidFill>
              </a:rPr>
              <a:t>Implementation Context</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169508" y="3398744"/>
            <a:ext cx="3657600" cy="60512"/>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4560816" y="725394"/>
            <a:ext cx="3856994" cy="5407212"/>
          </a:xfrm>
        </p:spPr>
        <p:txBody>
          <a:bodyPr anchor="ctr">
            <a:normAutofit/>
          </a:bodyPr>
          <a:lstStyle/>
          <a:p>
            <a:r>
              <a:rPr dirty="0"/>
              <a:t>Access via secure NHS login and identity verification</a:t>
            </a:r>
          </a:p>
          <a:p>
            <a:r>
              <a:rPr dirty="0"/>
              <a:t>Linked to individual GP practices</a:t>
            </a:r>
          </a:p>
          <a:p>
            <a:r>
              <a:rPr dirty="0"/>
              <a:t>Rolled out nationally with phased adoption</a:t>
            </a:r>
          </a:p>
          <a:p>
            <a:r>
              <a:rPr dirty="0"/>
              <a:t>Integrated into existing NHS digital systems</a:t>
            </a:r>
            <a:r>
              <a:rPr lang="en-GB" dirty="0"/>
              <a:t>, NHS England (2019)</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203" y="653241"/>
            <a:ext cx="8181594"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201" y="822324"/>
            <a:ext cx="3862197" cy="5228279"/>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200" y="1465790"/>
            <a:ext cx="2895599" cy="3941345"/>
          </a:xfrm>
        </p:spPr>
        <p:txBody>
          <a:bodyPr>
            <a:normAutofit/>
          </a:bodyPr>
          <a:lstStyle/>
          <a:p>
            <a:r>
              <a:rPr lang="en-GB" sz="4800"/>
              <a:t>Service Delivery: Positive Impacts</a:t>
            </a:r>
          </a:p>
        </p:txBody>
      </p:sp>
      <p:sp>
        <p:nvSpPr>
          <p:cNvPr id="11" name="Content Placeholder 2"/>
          <p:cNvSpPr>
            <a:spLocks noGrp="1"/>
          </p:cNvSpPr>
          <p:nvPr>
            <p:ph idx="1"/>
          </p:nvPr>
        </p:nvSpPr>
        <p:spPr>
          <a:xfrm>
            <a:off x="4813299" y="1359090"/>
            <a:ext cx="3849499" cy="4048046"/>
          </a:xfrm>
        </p:spPr>
        <p:txBody>
          <a:bodyPr anchor="ctr">
            <a:normAutofit/>
          </a:bodyPr>
          <a:lstStyle/>
          <a:p>
            <a:r>
              <a:rPr dirty="0"/>
              <a:t>Reduced administrative workload in GP practices</a:t>
            </a:r>
          </a:p>
          <a:p>
            <a:r>
              <a:rPr dirty="0"/>
              <a:t>Lower telephone demand for routine enquiries</a:t>
            </a:r>
          </a:p>
          <a:p>
            <a:r>
              <a:rPr dirty="0"/>
              <a:t>Improved demand management and service signposting</a:t>
            </a:r>
          </a:p>
          <a:p>
            <a:r>
              <a:rPr dirty="0"/>
              <a:t>Faster access to routine services</a:t>
            </a:r>
            <a:r>
              <a:rPr lang="en-GB" dirty="0"/>
              <a:t> (The King’s Fund, 2024)</a:t>
            </a:r>
          </a:p>
          <a:p>
            <a:pPr marL="0" indent="0">
              <a:buNone/>
            </a:pPr>
            <a:endParaRPr dirty="0"/>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203" y="6121662"/>
            <a:ext cx="8181594"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286" y="0"/>
            <a:ext cx="914171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5776" y="1679569"/>
            <a:ext cx="2624148"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title"/>
          </p:nvPr>
        </p:nvSpPr>
        <p:spPr>
          <a:xfrm>
            <a:off x="1117608" y="2376862"/>
            <a:ext cx="1980485" cy="2104273"/>
          </a:xfrm>
          <a:noFill/>
        </p:spPr>
        <p:txBody>
          <a:bodyPr>
            <a:normAutofit/>
          </a:bodyPr>
          <a:lstStyle/>
          <a:p>
            <a:pPr algn="ctr"/>
            <a:r>
              <a:rPr lang="en-GB" sz="2400">
                <a:solidFill>
                  <a:srgbClr val="FFFFFF"/>
                </a:solidFill>
              </a:rPr>
              <a:t>Service Delivery: Challenges</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169508" y="3398744"/>
            <a:ext cx="3657600" cy="60512"/>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4560816" y="725394"/>
            <a:ext cx="3856994" cy="5407212"/>
          </a:xfrm>
        </p:spPr>
        <p:txBody>
          <a:bodyPr anchor="ctr">
            <a:normAutofit/>
          </a:bodyPr>
          <a:lstStyle/>
          <a:p>
            <a:r>
              <a:rPr dirty="0"/>
              <a:t>Increased digital messages and online requests</a:t>
            </a:r>
          </a:p>
          <a:p>
            <a:r>
              <a:rPr dirty="0"/>
              <a:t>Risk of digital demand inflation</a:t>
            </a:r>
          </a:p>
          <a:p>
            <a:r>
              <a:rPr dirty="0"/>
              <a:t>Interoperability and system reliability issues</a:t>
            </a:r>
          </a:p>
          <a:p>
            <a:r>
              <a:rPr dirty="0"/>
              <a:t>Training and change-management pressures</a:t>
            </a:r>
            <a:r>
              <a:rPr lang="en-GB" dirty="0"/>
              <a:t>, NHS England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2386" y="484632"/>
            <a:ext cx="7543800" cy="1609344"/>
          </a:xfrm>
        </p:spPr>
        <p:txBody>
          <a:bodyPr>
            <a:normAutofit/>
          </a:bodyPr>
          <a:lstStyle/>
          <a:p>
            <a:r>
              <a:t>Patient &amp; Service User Impact: Benefits</a:t>
            </a:r>
          </a:p>
        </p:txBody>
      </p:sp>
      <p:sp>
        <p:nvSpPr>
          <p:cNvPr id="9" name="Rectangle 8">
            <a:extLst>
              <a:ext uri="{FF2B5EF4-FFF2-40B4-BE49-F238E27FC236}">
                <a16:creationId xmlns:a16="http://schemas.microsoft.com/office/drawing/2014/main" id="{73FAFB3F-DE4E-478C-9ECA-E9FAAE5A7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100" y="2013293"/>
            <a:ext cx="75438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8E5474F-62C0-F2B9-4438-903630CF623A}"/>
              </a:ext>
            </a:extLst>
          </p:cNvPr>
          <p:cNvGraphicFramePr>
            <a:graphicFrameLocks noGrp="1"/>
          </p:cNvGraphicFramePr>
          <p:nvPr>
            <p:ph idx="1"/>
            <p:extLst>
              <p:ext uri="{D42A27DB-BD31-4B8C-83A1-F6EECF244321}">
                <p14:modId xmlns:p14="http://schemas.microsoft.com/office/powerpoint/2010/main" val="1641950325"/>
              </p:ext>
            </p:extLst>
          </p:nvPr>
        </p:nvGraphicFramePr>
        <p:xfrm>
          <a:off x="802481" y="2385390"/>
          <a:ext cx="7543800" cy="36178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486648D-901F-431C-8FFE-6455ADDAC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4" y="0"/>
            <a:ext cx="9141492" cy="6858000"/>
          </a:xfrm>
          <a:prstGeom prst="rect">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p:cNvSpPr>
            <a:spLocks noGrp="1"/>
          </p:cNvSpPr>
          <p:nvPr>
            <p:ph type="title"/>
          </p:nvPr>
        </p:nvSpPr>
        <p:spPr>
          <a:xfrm>
            <a:off x="802386" y="484632"/>
            <a:ext cx="7543800" cy="1609344"/>
          </a:xfrm>
        </p:spPr>
        <p:txBody>
          <a:bodyPr>
            <a:normAutofit/>
          </a:bodyPr>
          <a:lstStyle/>
          <a:p>
            <a:r>
              <a:rPr lang="en-GB">
                <a:solidFill>
                  <a:srgbClr val="FFFFFF"/>
                </a:solidFill>
              </a:rPr>
              <a:t>Patient &amp; Service User Impact: Challenges</a:t>
            </a:r>
          </a:p>
        </p:txBody>
      </p:sp>
      <p:sp>
        <p:nvSpPr>
          <p:cNvPr id="3" name="Content Placeholder 2"/>
          <p:cNvSpPr>
            <a:spLocks noGrp="1"/>
          </p:cNvSpPr>
          <p:nvPr>
            <p:ph idx="1"/>
          </p:nvPr>
        </p:nvSpPr>
        <p:spPr>
          <a:xfrm>
            <a:off x="802386" y="2121408"/>
            <a:ext cx="7543800" cy="4050792"/>
          </a:xfrm>
        </p:spPr>
        <p:txBody>
          <a:bodyPr>
            <a:normAutofit/>
          </a:bodyPr>
          <a:lstStyle/>
          <a:p>
            <a:r>
              <a:rPr lang="en-US" dirty="0">
                <a:solidFill>
                  <a:srgbClr val="FFFFFF"/>
                </a:solidFill>
              </a:rPr>
              <a:t>Digital exclusion for some population groups</a:t>
            </a:r>
          </a:p>
          <a:p>
            <a:r>
              <a:rPr lang="en-US" dirty="0">
                <a:solidFill>
                  <a:srgbClr val="FFFFFF"/>
                </a:solidFill>
              </a:rPr>
              <a:t>Concerns around privacy and data security</a:t>
            </a:r>
          </a:p>
          <a:p>
            <a:r>
              <a:rPr lang="en-US" dirty="0">
                <a:solidFill>
                  <a:srgbClr val="FFFFFF"/>
                </a:solidFill>
              </a:rPr>
              <a:t>Potential anxiety from viewing records</a:t>
            </a:r>
          </a:p>
          <a:p>
            <a:r>
              <a:rPr lang="en-US" dirty="0">
                <a:solidFill>
                  <a:srgbClr val="FFFFFF"/>
                </a:solidFill>
              </a:rPr>
              <a:t>Reduced face-to-face interaction Topol (2019); NHS England (2023)</a:t>
            </a:r>
          </a:p>
          <a:p>
            <a:pPr marL="0" indent="0">
              <a:buNone/>
            </a:pPr>
            <a:endParaRPr lang="en-US" dirty="0">
              <a:solidFill>
                <a:srgbClr val="FFFFFF"/>
              </a:solidFill>
            </a:endParaRPr>
          </a:p>
        </p:txBody>
      </p:sp>
      <p:sp>
        <p:nvSpPr>
          <p:cNvPr id="10" name="Oval 9">
            <a:extLst>
              <a:ext uri="{FF2B5EF4-FFF2-40B4-BE49-F238E27FC236}">
                <a16:creationId xmlns:a16="http://schemas.microsoft.com/office/drawing/2014/main" id="{328E7ECE-D1D9-4A45-83E3-B3AAC21AF5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51293" y="6229681"/>
            <a:ext cx="3429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F2299C5D-8E7A-4F30-B5A0-E61C1AF51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73188" y="6258874"/>
            <a:ext cx="299110"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olorful carved figures of humans">
            <a:extLst>
              <a:ext uri="{FF2B5EF4-FFF2-40B4-BE49-F238E27FC236}">
                <a16:creationId xmlns:a16="http://schemas.microsoft.com/office/drawing/2014/main" id="{EB5D781F-7098-113F-34A6-DB994FDDC874}"/>
              </a:ext>
            </a:extLst>
          </p:cNvPr>
          <p:cNvPicPr>
            <a:picLocks noChangeAspect="1"/>
          </p:cNvPicPr>
          <p:nvPr/>
        </p:nvPicPr>
        <p:blipFill>
          <a:blip r:embed="rId3"/>
          <a:srcRect l="26481" r="26249"/>
          <a:stretch>
            <a:fillRect/>
          </a:stretch>
        </p:blipFill>
        <p:spPr>
          <a:xfrm>
            <a:off x="20" y="10"/>
            <a:ext cx="4549857" cy="6857989"/>
          </a:xfrm>
          <a:prstGeom prst="rect">
            <a:avLst/>
          </a:prstGeom>
        </p:spPr>
      </p:pic>
      <p:sp>
        <p:nvSpPr>
          <p:cNvPr id="9" name="Rectangle 8">
            <a:extLst>
              <a:ext uri="{FF2B5EF4-FFF2-40B4-BE49-F238E27FC236}">
                <a16:creationId xmlns:a16="http://schemas.microsoft.com/office/drawing/2014/main" id="{F701E16E-5C8B-4AD6-A431-CFCCEA373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9876" y="0"/>
            <a:ext cx="4594123" cy="6857999"/>
          </a:xfrm>
          <a:prstGeom prst="rect">
            <a:avLst/>
          </a:prstGeom>
          <a:blipFill dpi="0" rotWithShape="1">
            <a:blip r:embed="rId4">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0" y="484632"/>
            <a:ext cx="3974689" cy="1609344"/>
          </a:xfrm>
          <a:ln>
            <a:noFill/>
          </a:ln>
        </p:spPr>
        <p:txBody>
          <a:bodyPr>
            <a:normAutofit/>
          </a:bodyPr>
          <a:lstStyle/>
          <a:p>
            <a:r>
              <a:rPr lang="en-GB" sz="3500"/>
              <a:t>Community Impact</a:t>
            </a:r>
          </a:p>
        </p:txBody>
      </p:sp>
      <p:sp>
        <p:nvSpPr>
          <p:cNvPr id="3" name="Content Placeholder 2"/>
          <p:cNvSpPr>
            <a:spLocks noGrp="1"/>
          </p:cNvSpPr>
          <p:nvPr>
            <p:ph idx="1"/>
          </p:nvPr>
        </p:nvSpPr>
        <p:spPr>
          <a:xfrm>
            <a:off x="4800599" y="2121408"/>
            <a:ext cx="3974689" cy="4050792"/>
          </a:xfrm>
        </p:spPr>
        <p:txBody>
          <a:bodyPr>
            <a:normAutofit/>
          </a:bodyPr>
          <a:lstStyle/>
          <a:p>
            <a:r>
              <a:rPr lang="en-US" sz="1600" dirty="0"/>
              <a:t>Improved access for rural and underserved communities</a:t>
            </a:r>
          </a:p>
          <a:p>
            <a:r>
              <a:rPr lang="en-US" sz="1600" dirty="0"/>
              <a:t>Easier coordination for families and unpaid carers</a:t>
            </a:r>
          </a:p>
          <a:p>
            <a:r>
              <a:rPr lang="en-US" sz="1600" dirty="0"/>
              <a:t>Reduced travel burden</a:t>
            </a:r>
          </a:p>
          <a:p>
            <a:r>
              <a:rPr lang="en-US" sz="1600" dirty="0"/>
              <a:t>Support for public health messaging </a:t>
            </a:r>
            <a:r>
              <a:rPr lang="en-US" altLang="en-US" sz="1600" dirty="0">
                <a:latin typeface="Times New Roman" panose="02020603050405020304" pitchFamily="18" charset="0"/>
                <a:cs typeface="Times New Roman" panose="02020603050405020304" pitchFamily="18" charset="0"/>
              </a:rPr>
              <a:t>(Comerford et al., 2025)</a:t>
            </a:r>
            <a:endParaRPr lang="en-US" altLang="en-US" sz="2400" dirty="0">
              <a:latin typeface="Arial" panose="020B0604020202020204" pitchFamily="34" charset="0"/>
            </a:endParaRPr>
          </a:p>
          <a:p>
            <a:pPr marL="0" indent="0">
              <a:buNone/>
            </a:pPr>
            <a:endParaRPr lang="en-US" sz="1600" dirty="0"/>
          </a:p>
        </p:txBody>
      </p:sp>
      <p:grpSp>
        <p:nvGrpSpPr>
          <p:cNvPr id="11" name="Group 10">
            <a:extLst>
              <a:ext uri="{FF2B5EF4-FFF2-40B4-BE49-F238E27FC236}">
                <a16:creationId xmlns:a16="http://schemas.microsoft.com/office/drawing/2014/main" id="{762BB214-7D96-4929-9919-F629AD8AAA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51293" y="6229681"/>
            <a:ext cx="342900" cy="457200"/>
            <a:chOff x="11361456" y="6195813"/>
            <a:chExt cx="548640" cy="548640"/>
          </a:xfrm>
        </p:grpSpPr>
        <p:sp>
          <p:nvSpPr>
            <p:cNvPr id="12" name="Oval 11">
              <a:extLst>
                <a:ext uri="{FF2B5EF4-FFF2-40B4-BE49-F238E27FC236}">
                  <a16:creationId xmlns:a16="http://schemas.microsoft.com/office/drawing/2014/main" id="{685CD760-BC0D-4662-BC76-F3F722D07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2">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955ACAAE-0428-4CDE-B6E8-C50865B298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0EFCC383-D2FB-B2F4-BB77-DFA3EEB21FF8}"/>
              </a:ext>
            </a:extLst>
          </p:cNvPr>
          <p:cNvPicPr>
            <a:picLocks noChangeAspect="1"/>
          </p:cNvPicPr>
          <p:nvPr/>
        </p:nvPicPr>
        <p:blipFill>
          <a:blip r:embed="rId3"/>
          <a:srcRect l="23137" r="14946"/>
          <a:stretch>
            <a:fillRect/>
          </a:stretch>
        </p:blipFill>
        <p:spPr>
          <a:xfrm>
            <a:off x="2507" y="10"/>
            <a:ext cx="5661692" cy="6857990"/>
          </a:xfrm>
          <a:prstGeom prst="rect">
            <a:avLst/>
          </a:prstGeom>
        </p:spPr>
      </p:pic>
      <p:sp>
        <p:nvSpPr>
          <p:cNvPr id="9" name="Rectangle 8">
            <a:extLst>
              <a:ext uri="{FF2B5EF4-FFF2-40B4-BE49-F238E27FC236}">
                <a16:creationId xmlns:a16="http://schemas.microsoft.com/office/drawing/2014/main" id="{63013C51-71B3-435C-B784-A49C1A88C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4199" y="0"/>
            <a:ext cx="3479801"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12709" y="484632"/>
            <a:ext cx="2862580" cy="1609344"/>
          </a:xfrm>
          <a:ln>
            <a:noFill/>
          </a:ln>
        </p:spPr>
        <p:txBody>
          <a:bodyPr>
            <a:normAutofit/>
          </a:bodyPr>
          <a:lstStyle/>
          <a:p>
            <a:r>
              <a:rPr lang="en-GB" sz="2800"/>
              <a:t>Critical Community Issues</a:t>
            </a:r>
          </a:p>
        </p:txBody>
      </p:sp>
      <p:sp>
        <p:nvSpPr>
          <p:cNvPr id="3" name="Content Placeholder 2"/>
          <p:cNvSpPr>
            <a:spLocks noGrp="1"/>
          </p:cNvSpPr>
          <p:nvPr>
            <p:ph idx="1"/>
          </p:nvPr>
        </p:nvSpPr>
        <p:spPr>
          <a:xfrm>
            <a:off x="5912708" y="2121408"/>
            <a:ext cx="2862580" cy="4050792"/>
          </a:xfrm>
        </p:spPr>
        <p:txBody>
          <a:bodyPr>
            <a:normAutofit/>
          </a:bodyPr>
          <a:lstStyle/>
          <a:p>
            <a:r>
              <a:rPr lang="en-US" sz="1400" dirty="0"/>
              <a:t>Digital exclusion at community level</a:t>
            </a:r>
          </a:p>
          <a:p>
            <a:r>
              <a:rPr lang="en-US" sz="1400" dirty="0"/>
              <a:t>Increased reliance on unpaid carers</a:t>
            </a:r>
          </a:p>
          <a:p>
            <a:r>
              <a:rPr lang="en-US" sz="1400" dirty="0"/>
              <a:t>Risk of shifting care burden to households</a:t>
            </a:r>
          </a:p>
          <a:p>
            <a:r>
              <a:rPr lang="en-US" sz="1400" dirty="0"/>
              <a:t>Limited co-production in design</a:t>
            </a:r>
            <a:r>
              <a:rPr lang="en-US" altLang="en-US" sz="1400" dirty="0">
                <a:latin typeface="Times New Roman" panose="02020603050405020304" pitchFamily="18" charset="0"/>
                <a:cs typeface="Times New Roman" panose="02020603050405020304" pitchFamily="18" charset="0"/>
              </a:rPr>
              <a:t>(Meinert et al., 2024)</a:t>
            </a:r>
            <a:endParaRPr lang="en-US" altLang="en-US" dirty="0">
              <a:latin typeface="Arial" panose="020B0604020202020204" pitchFamily="34" charset="0"/>
            </a:endParaRPr>
          </a:p>
          <a:p>
            <a:pPr marL="0" indent="0">
              <a:buNone/>
            </a:pPr>
            <a:endParaRPr lang="en-US" sz="1400" dirty="0"/>
          </a:p>
        </p:txBody>
      </p:sp>
      <p:grpSp>
        <p:nvGrpSpPr>
          <p:cNvPr id="11" name="Group 10">
            <a:extLst>
              <a:ext uri="{FF2B5EF4-FFF2-40B4-BE49-F238E27FC236}">
                <a16:creationId xmlns:a16="http://schemas.microsoft.com/office/drawing/2014/main" id="{75189C0B-7EF9-428C-9434-BD9D5D77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51293" y="6229681"/>
            <a:ext cx="342900" cy="457200"/>
            <a:chOff x="11361456" y="6195813"/>
            <a:chExt cx="548640" cy="548640"/>
          </a:xfrm>
        </p:grpSpPr>
        <p:sp>
          <p:nvSpPr>
            <p:cNvPr id="12" name="Oval 11">
              <a:extLst>
                <a:ext uri="{FF2B5EF4-FFF2-40B4-BE49-F238E27FC236}">
                  <a16:creationId xmlns:a16="http://schemas.microsoft.com/office/drawing/2014/main" id="{EE538E51-693B-4B91-B863-B9295B864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2">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4ED1A356-FA76-4772-BA1E-B09C2555D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08" y="0"/>
            <a:ext cx="3486126" cy="6858000"/>
          </a:xfrm>
          <a:prstGeom prst="rect">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p:cNvSpPr>
            <a:spLocks noGrp="1"/>
          </p:cNvSpPr>
          <p:nvPr>
            <p:ph type="title"/>
          </p:nvPr>
        </p:nvSpPr>
        <p:spPr>
          <a:xfrm>
            <a:off x="482601" y="643466"/>
            <a:ext cx="2764734" cy="5528734"/>
          </a:xfrm>
        </p:spPr>
        <p:txBody>
          <a:bodyPr>
            <a:normAutofit/>
          </a:bodyPr>
          <a:lstStyle/>
          <a:p>
            <a:pPr algn="r"/>
            <a:r>
              <a:rPr lang="en-GB" sz="3600">
                <a:solidFill>
                  <a:srgbClr val="FFFFFF"/>
                </a:solidFill>
              </a:rPr>
              <a:t>Conclusion</a:t>
            </a:r>
          </a:p>
        </p:txBody>
      </p:sp>
      <p:sp>
        <p:nvSpPr>
          <p:cNvPr id="3" name="Content Placeholder 2"/>
          <p:cNvSpPr>
            <a:spLocks noGrp="1"/>
          </p:cNvSpPr>
          <p:nvPr>
            <p:ph idx="1"/>
          </p:nvPr>
        </p:nvSpPr>
        <p:spPr>
          <a:xfrm>
            <a:off x="3790335" y="599768"/>
            <a:ext cx="4555850" cy="5572432"/>
          </a:xfrm>
        </p:spPr>
        <p:txBody>
          <a:bodyPr anchor="ctr">
            <a:normAutofit/>
          </a:bodyPr>
          <a:lstStyle/>
          <a:p>
            <a:r>
              <a:rPr dirty="0"/>
              <a:t>The NHS App has improved access and efficiency</a:t>
            </a:r>
          </a:p>
          <a:p>
            <a:r>
              <a:rPr dirty="0"/>
              <a:t>Benefits are not equally experienced by all groups</a:t>
            </a:r>
          </a:p>
          <a:p>
            <a:r>
              <a:rPr dirty="0"/>
              <a:t>Digital exclusion and workload pressures remain</a:t>
            </a:r>
          </a:p>
          <a:p>
            <a:r>
              <a:rPr dirty="0"/>
              <a:t>Balanced approach is required for sustainable impact</a:t>
            </a:r>
            <a:r>
              <a:rPr lang="en-US" altLang="en-US" dirty="0">
                <a:latin typeface="Times New Roman" panose="02020603050405020304" pitchFamily="18" charset="0"/>
                <a:cs typeface="Times New Roman" panose="02020603050405020304" pitchFamily="18" charset="0"/>
              </a:rPr>
              <a:t>(Hassan, Khan and Hassan, 2025)</a:t>
            </a:r>
            <a:endParaRPr lang="en-US" altLang="en-US" sz="3200" dirty="0">
              <a:latin typeface="Arial" panose="020B0604020202020204" pitchFamily="34" charset="0"/>
            </a:endParaRPr>
          </a:p>
          <a:p>
            <a:pPr marL="0" indent="0">
              <a:buNone/>
            </a:pPr>
            <a:endParaRPr dirty="0"/>
          </a:p>
        </p:txBody>
      </p:sp>
      <p:sp>
        <p:nvSpPr>
          <p:cNvPr id="12"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51293" y="6229681"/>
            <a:ext cx="3429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73188" y="6258874"/>
            <a:ext cx="299110"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Recommendations</a:t>
            </a:r>
          </a:p>
        </p:txBody>
      </p:sp>
      <p:graphicFrame>
        <p:nvGraphicFramePr>
          <p:cNvPr id="8" name="Content Placeholder 2">
            <a:extLst>
              <a:ext uri="{FF2B5EF4-FFF2-40B4-BE49-F238E27FC236}">
                <a16:creationId xmlns:a16="http://schemas.microsoft.com/office/drawing/2014/main" id="{3F0E009A-438D-121D-D683-DDFC4BDED46F}"/>
              </a:ext>
            </a:extLst>
          </p:cNvPr>
          <p:cNvGraphicFramePr>
            <a:graphicFrameLocks noGrp="1"/>
          </p:cNvGraphicFramePr>
          <p:nvPr>
            <p:ph idx="1"/>
          </p:nvPr>
        </p:nvGraphicFramePr>
        <p:xfrm>
          <a:off x="685800" y="2121408"/>
          <a:ext cx="7772400" cy="4050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78" y="464119"/>
            <a:ext cx="7667244"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78" y="601952"/>
            <a:ext cx="7667244"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78" y="2038655"/>
            <a:ext cx="7667244"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1F71FFF-D2A5-362C-B49A-C9D28748DD85}"/>
              </a:ext>
            </a:extLst>
          </p:cNvPr>
          <p:cNvSpPr>
            <a:spLocks noGrp="1"/>
          </p:cNvSpPr>
          <p:nvPr>
            <p:ph type="title"/>
          </p:nvPr>
        </p:nvSpPr>
        <p:spPr>
          <a:xfrm>
            <a:off x="802386" y="484632"/>
            <a:ext cx="7543800" cy="1609344"/>
          </a:xfrm>
        </p:spPr>
        <p:txBody>
          <a:bodyPr>
            <a:normAutofit/>
          </a:bodyPr>
          <a:lstStyle/>
          <a:p>
            <a:r>
              <a:rPr lang="en-GB"/>
              <a:t>References </a:t>
            </a:r>
            <a:endParaRPr lang="en-GB" dirty="0"/>
          </a:p>
        </p:txBody>
      </p:sp>
      <p:sp>
        <p:nvSpPr>
          <p:cNvPr id="3" name="Content Placeholder 2">
            <a:extLst>
              <a:ext uri="{FF2B5EF4-FFF2-40B4-BE49-F238E27FC236}">
                <a16:creationId xmlns:a16="http://schemas.microsoft.com/office/drawing/2014/main" id="{7C99CE4A-DE18-E529-4E78-7C01B0213152}"/>
              </a:ext>
            </a:extLst>
          </p:cNvPr>
          <p:cNvSpPr>
            <a:spLocks noGrp="1"/>
          </p:cNvSpPr>
          <p:nvPr>
            <p:ph idx="1"/>
          </p:nvPr>
        </p:nvSpPr>
        <p:spPr>
          <a:xfrm>
            <a:off x="802386" y="2320412"/>
            <a:ext cx="7543800" cy="3851787"/>
          </a:xfrm>
        </p:spPr>
        <p:txBody>
          <a:bodyPr>
            <a:normAutofit/>
          </a:bodyPr>
          <a:lstStyle/>
          <a:p>
            <a:r>
              <a:rPr lang="en-US" sz="1100"/>
              <a:t>Baird, B. and Maguire, D. (2021). Understanding factors that enabled digital service change in general practice during the Covid-19 pandemic. [online] Available at: </a:t>
            </a:r>
            <a:r>
              <a:rPr lang="en-US" sz="1100">
                <a:hlinkClick r:id="rId4"/>
              </a:rPr>
              <a:t>https://assets.kingsfund.org.uk/f/256914/x/d7997f54a1/understanding_factors_digital_service_change_general_practice_covid-19_2021.pdf</a:t>
            </a:r>
            <a:r>
              <a:rPr lang="en-US" sz="1100"/>
              <a:t>.</a:t>
            </a:r>
          </a:p>
          <a:p>
            <a:r>
              <a:rPr lang="en-US" sz="1100"/>
              <a:t>Comerford, K.B., Unger, A.L., Cifelli, C.J., Feeney, E., Rowe, S., Weaver, C., and Brown, K. (2025). Decrypting the messages in the matrix: The proceedings of a symposium on dairy food matrix science and public health opportunities. Critical Reviews in Food Science and Nutrition, 65(30), pp.7105–7118. Doi: </a:t>
            </a:r>
            <a:r>
              <a:rPr lang="en-US" sz="1100">
                <a:hlinkClick r:id="rId5"/>
              </a:rPr>
              <a:t>HTTPs://doi.org/10.1080/10408398.2025.2460606</a:t>
            </a:r>
            <a:r>
              <a:rPr lang="en-US" sz="1100"/>
              <a:t>.</a:t>
            </a:r>
          </a:p>
          <a:p>
            <a:r>
              <a:rPr lang="en-US" sz="1100"/>
              <a:t>Carers UK (2022). State of Caring 2022 report. [online] Carers UK. Available at: </a:t>
            </a:r>
            <a:r>
              <a:rPr lang="en-US" sz="1100">
                <a:hlinkClick r:id="rId6"/>
              </a:rPr>
              <a:t>https://www.carersuk.org/reports/state-of-caring-2022-report/</a:t>
            </a:r>
            <a:r>
              <a:rPr lang="en-US" sz="1100"/>
              <a:t>.</a:t>
            </a:r>
          </a:p>
          <a:p>
            <a:r>
              <a:rPr lang="en-US" sz="1100"/>
              <a:t>Department of Health and Social Care (2022). A Plan for Digital Health and Social Care. [online] GOV.UK. Available at: </a:t>
            </a:r>
            <a:r>
              <a:rPr lang="en-US" sz="1100">
                <a:hlinkClick r:id="rId7"/>
              </a:rPr>
              <a:t>https://www.gov.uk/government/publications/a-plan-for-digital-health-and-social-care/a-plan-for-digital-health-and-social-care</a:t>
            </a:r>
            <a:r>
              <a:rPr lang="en-US" sz="1100"/>
              <a:t>.</a:t>
            </a:r>
          </a:p>
          <a:p>
            <a:r>
              <a:rPr lang="en-US" sz="1100"/>
              <a:t>Hassan, A., Khan, M.A., and Hassan, M.A. (2025). Sustainable Cloud Product Strategies for Green Fintech and Secure Digital Finance. </a:t>
            </a:r>
            <a:r>
              <a:rPr lang="en-US" sz="1100" err="1"/>
              <a:t>CogNexus</a:t>
            </a:r>
            <a:r>
              <a:rPr lang="en-US" sz="1100"/>
              <a:t>, [online] 1(03), pp.162–176. Available at: </a:t>
            </a:r>
            <a:r>
              <a:rPr lang="en-US" sz="1100">
                <a:hlinkClick r:id="rId8"/>
              </a:rPr>
              <a:t>https://wenjibra.com/index.php/cn/article/view/194</a:t>
            </a:r>
            <a:r>
              <a:rPr lang="en-US" sz="1100"/>
              <a:t> [Accessed 30 Jan. 2026].</a:t>
            </a:r>
          </a:p>
          <a:p>
            <a:pPr marL="0" indent="0">
              <a:buNone/>
            </a:pPr>
            <a:endParaRPr lang="en-GB" sz="1100"/>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51293" y="6229681"/>
            <a:ext cx="342900" cy="457200"/>
          </a:xfrm>
          <a:prstGeom prst="ellipse">
            <a:avLst/>
          </a:prstGeom>
          <a:blipFill dpi="0" rotWithShape="1">
            <a:blip r:embed="rId9">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73188" y="6258874"/>
            <a:ext cx="299110"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2110207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78" y="464119"/>
            <a:ext cx="7667244"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78" y="601952"/>
            <a:ext cx="7667244"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78" y="2038655"/>
            <a:ext cx="7667244"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6FC28B9-7CC6-FA11-0A37-6B89C1F25A62}"/>
              </a:ext>
            </a:extLst>
          </p:cNvPr>
          <p:cNvSpPr>
            <a:spLocks noGrp="1"/>
          </p:cNvSpPr>
          <p:nvPr>
            <p:ph type="title"/>
          </p:nvPr>
        </p:nvSpPr>
        <p:spPr>
          <a:xfrm>
            <a:off x="802386" y="484632"/>
            <a:ext cx="7543800" cy="1609344"/>
          </a:xfrm>
        </p:spPr>
        <p:txBody>
          <a:bodyPr>
            <a:normAutofit/>
          </a:bodyPr>
          <a:lstStyle/>
          <a:p>
            <a:r>
              <a:rPr lang="en-GB" dirty="0"/>
              <a:t>References </a:t>
            </a:r>
          </a:p>
        </p:txBody>
      </p:sp>
      <p:sp>
        <p:nvSpPr>
          <p:cNvPr id="3" name="Content Placeholder 2">
            <a:extLst>
              <a:ext uri="{FF2B5EF4-FFF2-40B4-BE49-F238E27FC236}">
                <a16:creationId xmlns:a16="http://schemas.microsoft.com/office/drawing/2014/main" id="{8C033300-D9DA-1914-25E8-DF4C6FAA69C7}"/>
              </a:ext>
            </a:extLst>
          </p:cNvPr>
          <p:cNvSpPr>
            <a:spLocks noGrp="1"/>
          </p:cNvSpPr>
          <p:nvPr>
            <p:ph idx="1"/>
          </p:nvPr>
        </p:nvSpPr>
        <p:spPr>
          <a:xfrm>
            <a:off x="802386" y="2320412"/>
            <a:ext cx="7543800" cy="3851787"/>
          </a:xfrm>
        </p:spPr>
        <p:txBody>
          <a:bodyPr>
            <a:normAutofit/>
          </a:bodyPr>
          <a:lstStyle/>
          <a:p>
            <a:r>
              <a:rPr lang="en-US" sz="1600"/>
              <a:t>Meinert, E., Milne-Ives, M., Sawyer, J., Boardman, L., Mitchell, S., Mclean, B., Richardson, M., and Shankar, R. (2024). Subcutaneous electroencephalography monitoring for people with epilepsy and intellectual disability: co-production workshops. </a:t>
            </a:r>
            <a:r>
              <a:rPr lang="en-US" sz="1600" err="1"/>
              <a:t>BJPsych</a:t>
            </a:r>
            <a:r>
              <a:rPr lang="en-US" sz="1600"/>
              <a:t> Open, [online] 11(1). Doi: </a:t>
            </a:r>
            <a:r>
              <a:rPr lang="en-US" sz="1600">
                <a:hlinkClick r:id="rId4"/>
              </a:rPr>
              <a:t>HTTPs://doi.org/10.1192/bjo.2024.825</a:t>
            </a:r>
            <a:r>
              <a:rPr lang="en-US" sz="1600"/>
              <a:t>.</a:t>
            </a:r>
          </a:p>
          <a:p>
            <a:r>
              <a:rPr lang="en-US" sz="1600"/>
              <a:t>NHS England (2019). NHS Long Term Plan. [online] NHS England. Available at: </a:t>
            </a:r>
            <a:r>
              <a:rPr lang="en-US" sz="1600">
                <a:hlinkClick r:id="rId5"/>
              </a:rPr>
              <a:t>https://www.longtermplan.nhs.uk/</a:t>
            </a:r>
            <a:r>
              <a:rPr lang="en-US" sz="1600"/>
              <a:t>.</a:t>
            </a:r>
          </a:p>
          <a:p>
            <a:r>
              <a:rPr lang="en-US" sz="1600"/>
              <a:t>NHS England (2023). Digital transformation. [online] England.nhs.uk. Available at: </a:t>
            </a:r>
            <a:r>
              <a:rPr lang="en-US" sz="1600">
                <a:hlinkClick r:id="rId6"/>
              </a:rPr>
              <a:t>https://www.england.nhs.uk/digitaltechnology/</a:t>
            </a:r>
            <a:r>
              <a:rPr lang="en-US" sz="1600"/>
              <a:t>.</a:t>
            </a:r>
          </a:p>
          <a:p>
            <a:r>
              <a:rPr lang="en-US" sz="1600"/>
              <a:t>The King's Fund (2024). The King’s Fund. [online] The King’s Fund. Available at: </a:t>
            </a:r>
            <a:r>
              <a:rPr lang="en-US" sz="1600">
                <a:hlinkClick r:id="rId7"/>
              </a:rPr>
              <a:t>https://www.kingsfund.org.uk/</a:t>
            </a:r>
            <a:r>
              <a:rPr lang="en-US" sz="1600"/>
              <a:t>.</a:t>
            </a:r>
          </a:p>
          <a:p>
            <a:r>
              <a:rPr lang="en-US" sz="1600"/>
              <a:t>Topol, E. (2019). The Topol Review — NHS Health Education England. [online] The Topol Review — NHS Health Education England. Available at: </a:t>
            </a:r>
            <a:r>
              <a:rPr lang="en-US" sz="1600">
                <a:hlinkClick r:id="rId8"/>
              </a:rPr>
              <a:t>https://topol.hee.nhs.uk/</a:t>
            </a:r>
            <a:r>
              <a:rPr lang="en-US" sz="1600"/>
              <a:t>.</a:t>
            </a:r>
          </a:p>
          <a:p>
            <a:pPr marL="0" indent="0">
              <a:buNone/>
            </a:pPr>
            <a:endParaRPr lang="en-GB" sz="1600"/>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51293" y="6229681"/>
            <a:ext cx="342900" cy="457200"/>
          </a:xfrm>
          <a:prstGeom prst="ellipse">
            <a:avLst/>
          </a:prstGeom>
          <a:blipFill dpi="0" rotWithShape="1">
            <a:blip r:embed="rId9">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73188" y="6258874"/>
            <a:ext cx="299110"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6312615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84ACB6"/>
      </a:dk2>
      <a:lt2>
        <a:srgbClr val="EBE9DD"/>
      </a:lt2>
      <a:accent1>
        <a:srgbClr val="6F8183"/>
      </a:accent1>
      <a:accent2>
        <a:srgbClr val="967E96"/>
      </a:accent2>
      <a:accent3>
        <a:srgbClr val="CCC893"/>
      </a:accent3>
      <a:accent4>
        <a:srgbClr val="A54D74"/>
      </a:accent4>
      <a:accent5>
        <a:srgbClr val="949C6B"/>
      </a:accent5>
      <a:accent6>
        <a:srgbClr val="766A50"/>
      </a:accent6>
      <a:hlink>
        <a:srgbClr val="CC6600"/>
      </a:hlink>
      <a:folHlink>
        <a:srgbClr val="777777"/>
      </a:folHlink>
    </a:clrScheme>
    <a:fontScheme name="Wood Type">
      <a:majorFont>
        <a:latin typeface="Century Gothic" panose="020B0502020202020204"/>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man Old Style" panose="02050604050505020204"/>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8E89CD47-BF55-4DDE-B823-2283AA7E76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Wood Type</Template>
  <TotalTime>829</TotalTime>
  <Words>1545</Words>
  <Application>Microsoft Office PowerPoint</Application>
  <PresentationFormat>On-screen Show (4:3)</PresentationFormat>
  <Paragraphs>97</Paragraphs>
  <Slides>14</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Aptos</vt:lpstr>
      <vt:lpstr>Arial</vt:lpstr>
      <vt:lpstr>Bookman Old Style</vt:lpstr>
      <vt:lpstr>Calibri</vt:lpstr>
      <vt:lpstr>Century Gothic</vt:lpstr>
      <vt:lpstr>Rockwell Extra Bold</vt:lpstr>
      <vt:lpstr>Times New Roman</vt:lpstr>
      <vt:lpstr>Wingdings</vt:lpstr>
      <vt:lpstr>Wood Type</vt:lpstr>
      <vt:lpstr>Digital Transformation in Health &amp; Social Care</vt:lpstr>
      <vt:lpstr>Introduction</vt:lpstr>
      <vt:lpstr>Overview of the NHS App</vt:lpstr>
      <vt:lpstr>Implementation Context</vt:lpstr>
      <vt:lpstr>Service Delivery: Positive Impacts</vt:lpstr>
      <vt:lpstr>Service Delivery: Challenges</vt:lpstr>
      <vt:lpstr>Patient &amp; Service User Impact: Benefits</vt:lpstr>
      <vt:lpstr>Patient &amp; Service User Impact: Challenges</vt:lpstr>
      <vt:lpstr>Community Impact</vt:lpstr>
      <vt:lpstr>Critical Community Issues</vt:lpstr>
      <vt:lpstr>Conclusion</vt:lpstr>
      <vt:lpstr>Recommendations</vt:lpstr>
      <vt:lpstr>References </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Fatima</dc:creator>
  <cp:keywords/>
  <dc:description>generated using python-pptx</dc:description>
  <cp:lastModifiedBy>rohey savage</cp:lastModifiedBy>
  <cp:revision>6</cp:revision>
  <dcterms:created xsi:type="dcterms:W3CDTF">2013-01-27T09:14:16Z</dcterms:created>
  <dcterms:modified xsi:type="dcterms:W3CDTF">2026-02-27T14:16:46Z</dcterms:modified>
  <cp:category/>
</cp:coreProperties>
</file>