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 id="2147483763" r:id="rId5"/>
  </p:sldMasterIdLst>
  <p:notesMasterIdLst>
    <p:notesMasterId r:id="rId24"/>
  </p:notesMasterIdLst>
  <p:sldIdLst>
    <p:sldId id="256" r:id="rId6"/>
    <p:sldId id="274" r:id="rId7"/>
    <p:sldId id="258" r:id="rId8"/>
    <p:sldId id="259" r:id="rId9"/>
    <p:sldId id="261" r:id="rId10"/>
    <p:sldId id="260" r:id="rId11"/>
    <p:sldId id="262" r:id="rId12"/>
    <p:sldId id="263" r:id="rId13"/>
    <p:sldId id="264" r:id="rId14"/>
    <p:sldId id="265" r:id="rId15"/>
    <p:sldId id="266" r:id="rId16"/>
    <p:sldId id="268" r:id="rId17"/>
    <p:sldId id="272" r:id="rId18"/>
    <p:sldId id="269" r:id="rId19"/>
    <p:sldId id="270" r:id="rId20"/>
    <p:sldId id="271" r:id="rId21"/>
    <p:sldId id="273" r:id="rId22"/>
    <p:sldId id="26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DC3C14-EEB9-43F4-966E-A25034CB4376}" v="26" dt="2023-02-08T21:14:28.6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9446" autoAdjust="0"/>
  </p:normalViewPr>
  <p:slideViewPr>
    <p:cSldViewPr snapToGrid="0">
      <p:cViewPr>
        <p:scale>
          <a:sx n="74" d="100"/>
          <a:sy n="74" d="100"/>
        </p:scale>
        <p:origin x="27"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Emanuel" userId="500375fa-2f0f-4385-97a1-bd3e0a106415" providerId="ADAL" clId="{F6DC3C14-EEB9-43F4-966E-A25034CB4376}"/>
    <pc:docChg chg="custSel addSld modSld modMainMaster">
      <pc:chgData name="Laura Emanuel" userId="500375fa-2f0f-4385-97a1-bd3e0a106415" providerId="ADAL" clId="{F6DC3C14-EEB9-43F4-966E-A25034CB4376}" dt="2023-02-08T21:14:46.336" v="197" actId="207"/>
      <pc:docMkLst>
        <pc:docMk/>
      </pc:docMkLst>
      <pc:sldChg chg="modSp mod">
        <pc:chgData name="Laura Emanuel" userId="500375fa-2f0f-4385-97a1-bd3e0a106415" providerId="ADAL" clId="{F6DC3C14-EEB9-43F4-966E-A25034CB4376}" dt="2023-02-08T19:31:03.528" v="53" actId="20577"/>
        <pc:sldMkLst>
          <pc:docMk/>
          <pc:sldMk cId="3408955283" sldId="256"/>
        </pc:sldMkLst>
        <pc:spChg chg="mod">
          <ac:chgData name="Laura Emanuel" userId="500375fa-2f0f-4385-97a1-bd3e0a106415" providerId="ADAL" clId="{F6DC3C14-EEB9-43F4-966E-A25034CB4376}" dt="2023-02-08T19:31:03.528" v="53" actId="20577"/>
          <ac:spMkLst>
            <pc:docMk/>
            <pc:sldMk cId="3408955283" sldId="256"/>
            <ac:spMk id="3" creationId="{0B552588-E8D9-4941-9281-CB60E054AFE1}"/>
          </ac:spMkLst>
        </pc:spChg>
      </pc:sldChg>
      <pc:sldChg chg="modSp mod setBg">
        <pc:chgData name="Laura Emanuel" userId="500375fa-2f0f-4385-97a1-bd3e0a106415" providerId="ADAL" clId="{F6DC3C14-EEB9-43F4-966E-A25034CB4376}" dt="2023-02-08T20:58:22.712" v="165"/>
        <pc:sldMkLst>
          <pc:docMk/>
          <pc:sldMk cId="4025947126" sldId="258"/>
        </pc:sldMkLst>
        <pc:spChg chg="mod">
          <ac:chgData name="Laura Emanuel" userId="500375fa-2f0f-4385-97a1-bd3e0a106415" providerId="ADAL" clId="{F6DC3C14-EEB9-43F4-966E-A25034CB4376}" dt="2023-02-08T19:31:47.124" v="58" actId="403"/>
          <ac:spMkLst>
            <pc:docMk/>
            <pc:sldMk cId="4025947126" sldId="258"/>
            <ac:spMk id="2" creationId="{798331AC-840A-46D9-857E-8768A3180FE1}"/>
          </ac:spMkLst>
        </pc:spChg>
        <pc:spChg chg="mod">
          <ac:chgData name="Laura Emanuel" userId="500375fa-2f0f-4385-97a1-bd3e0a106415" providerId="ADAL" clId="{F6DC3C14-EEB9-43F4-966E-A25034CB4376}" dt="2023-02-08T19:31:40.312" v="56" actId="2711"/>
          <ac:spMkLst>
            <pc:docMk/>
            <pc:sldMk cId="4025947126" sldId="258"/>
            <ac:spMk id="3" creationId="{7B6960A3-4D5E-4D63-87D3-7C4BA75474C6}"/>
          </ac:spMkLst>
        </pc:spChg>
      </pc:sldChg>
      <pc:sldChg chg="modSp mod setBg">
        <pc:chgData name="Laura Emanuel" userId="500375fa-2f0f-4385-97a1-bd3e0a106415" providerId="ADAL" clId="{F6DC3C14-EEB9-43F4-966E-A25034CB4376}" dt="2023-02-08T20:57:50.743" v="162"/>
        <pc:sldMkLst>
          <pc:docMk/>
          <pc:sldMk cId="415906242" sldId="259"/>
        </pc:sldMkLst>
        <pc:spChg chg="mod">
          <ac:chgData name="Laura Emanuel" userId="500375fa-2f0f-4385-97a1-bd3e0a106415" providerId="ADAL" clId="{F6DC3C14-EEB9-43F4-966E-A25034CB4376}" dt="2023-02-08T19:32:10.972" v="66" actId="403"/>
          <ac:spMkLst>
            <pc:docMk/>
            <pc:sldMk cId="415906242" sldId="259"/>
            <ac:spMk id="2" creationId="{D0B5C8E6-94F9-4070-B719-89B141FF5A09}"/>
          </ac:spMkLst>
        </pc:spChg>
      </pc:sldChg>
      <pc:sldChg chg="setBg">
        <pc:chgData name="Laura Emanuel" userId="500375fa-2f0f-4385-97a1-bd3e0a106415" providerId="ADAL" clId="{F6DC3C14-EEB9-43F4-966E-A25034CB4376}" dt="2023-02-08T20:58:35.058" v="167"/>
        <pc:sldMkLst>
          <pc:docMk/>
          <pc:sldMk cId="1170818197" sldId="260"/>
        </pc:sldMkLst>
      </pc:sldChg>
      <pc:sldChg chg="addSp modSp mod setBg modNotesTx">
        <pc:chgData name="Laura Emanuel" userId="500375fa-2f0f-4385-97a1-bd3e0a106415" providerId="ADAL" clId="{F6DC3C14-EEB9-43F4-966E-A25034CB4376}" dt="2023-02-08T20:58:28.709" v="166"/>
        <pc:sldMkLst>
          <pc:docMk/>
          <pc:sldMk cId="95009152" sldId="261"/>
        </pc:sldMkLst>
        <pc:spChg chg="mod">
          <ac:chgData name="Laura Emanuel" userId="500375fa-2f0f-4385-97a1-bd3e0a106415" providerId="ADAL" clId="{F6DC3C14-EEB9-43F4-966E-A25034CB4376}" dt="2023-02-08T20:27:58.494" v="96" actId="1076"/>
          <ac:spMkLst>
            <pc:docMk/>
            <pc:sldMk cId="95009152" sldId="261"/>
            <ac:spMk id="2" creationId="{4F689B45-FC2B-4DDF-B992-FB4425B87BB6}"/>
          </ac:spMkLst>
        </pc:spChg>
        <pc:spChg chg="mod">
          <ac:chgData name="Laura Emanuel" userId="500375fa-2f0f-4385-97a1-bd3e0a106415" providerId="ADAL" clId="{F6DC3C14-EEB9-43F4-966E-A25034CB4376}" dt="2023-02-08T20:28:15.980" v="99" actId="14100"/>
          <ac:spMkLst>
            <pc:docMk/>
            <pc:sldMk cId="95009152" sldId="261"/>
            <ac:spMk id="3" creationId="{5F87B20A-7F64-482C-9ECC-4B53373E61F9}"/>
          </ac:spMkLst>
        </pc:spChg>
        <pc:picChg chg="add mod">
          <ac:chgData name="Laura Emanuel" userId="500375fa-2f0f-4385-97a1-bd3e0a106415" providerId="ADAL" clId="{F6DC3C14-EEB9-43F4-966E-A25034CB4376}" dt="2023-02-08T20:28:19.351" v="100" actId="1076"/>
          <ac:picMkLst>
            <pc:docMk/>
            <pc:sldMk cId="95009152" sldId="261"/>
            <ac:picMk id="5" creationId="{0619EB61-283D-42D2-49C9-C2019981C43F}"/>
          </ac:picMkLst>
        </pc:picChg>
      </pc:sldChg>
      <pc:sldChg chg="setBg">
        <pc:chgData name="Laura Emanuel" userId="500375fa-2f0f-4385-97a1-bd3e0a106415" providerId="ADAL" clId="{F6DC3C14-EEB9-43F4-966E-A25034CB4376}" dt="2023-02-08T20:58:40.826" v="168"/>
        <pc:sldMkLst>
          <pc:docMk/>
          <pc:sldMk cId="3023888523" sldId="262"/>
        </pc:sldMkLst>
      </pc:sldChg>
      <pc:sldChg chg="setBg">
        <pc:chgData name="Laura Emanuel" userId="500375fa-2f0f-4385-97a1-bd3e0a106415" providerId="ADAL" clId="{F6DC3C14-EEB9-43F4-966E-A25034CB4376}" dt="2023-02-08T20:58:47.150" v="169"/>
        <pc:sldMkLst>
          <pc:docMk/>
          <pc:sldMk cId="1933253235" sldId="263"/>
        </pc:sldMkLst>
      </pc:sldChg>
      <pc:sldChg chg="setBg modNotesTx">
        <pc:chgData name="Laura Emanuel" userId="500375fa-2f0f-4385-97a1-bd3e0a106415" providerId="ADAL" clId="{F6DC3C14-EEB9-43F4-966E-A25034CB4376}" dt="2023-02-08T20:57:50.743" v="162"/>
        <pc:sldMkLst>
          <pc:docMk/>
          <pc:sldMk cId="1215573155" sldId="264"/>
        </pc:sldMkLst>
      </pc:sldChg>
      <pc:sldChg chg="setBg">
        <pc:chgData name="Laura Emanuel" userId="500375fa-2f0f-4385-97a1-bd3e0a106415" providerId="ADAL" clId="{F6DC3C14-EEB9-43F4-966E-A25034CB4376}" dt="2023-02-08T20:57:50.743" v="162"/>
        <pc:sldMkLst>
          <pc:docMk/>
          <pc:sldMk cId="2843608044" sldId="265"/>
        </pc:sldMkLst>
      </pc:sldChg>
      <pc:sldChg chg="setBg">
        <pc:chgData name="Laura Emanuel" userId="500375fa-2f0f-4385-97a1-bd3e0a106415" providerId="ADAL" clId="{F6DC3C14-EEB9-43F4-966E-A25034CB4376}" dt="2023-02-08T20:58:58.520" v="170"/>
        <pc:sldMkLst>
          <pc:docMk/>
          <pc:sldMk cId="700434773" sldId="266"/>
        </pc:sldMkLst>
      </pc:sldChg>
      <pc:sldChg chg="setBg">
        <pc:chgData name="Laura Emanuel" userId="500375fa-2f0f-4385-97a1-bd3e0a106415" providerId="ADAL" clId="{F6DC3C14-EEB9-43F4-966E-A25034CB4376}" dt="2023-02-08T21:01:32.905" v="180"/>
        <pc:sldMkLst>
          <pc:docMk/>
          <pc:sldMk cId="786284671" sldId="267"/>
        </pc:sldMkLst>
      </pc:sldChg>
      <pc:sldChg chg="setBg">
        <pc:chgData name="Laura Emanuel" userId="500375fa-2f0f-4385-97a1-bd3e0a106415" providerId="ADAL" clId="{F6DC3C14-EEB9-43F4-966E-A25034CB4376}" dt="2023-02-08T20:59:04.227" v="171"/>
        <pc:sldMkLst>
          <pc:docMk/>
          <pc:sldMk cId="4169296503" sldId="268"/>
        </pc:sldMkLst>
      </pc:sldChg>
      <pc:sldChg chg="setBg">
        <pc:chgData name="Laura Emanuel" userId="500375fa-2f0f-4385-97a1-bd3e0a106415" providerId="ADAL" clId="{F6DC3C14-EEB9-43F4-966E-A25034CB4376}" dt="2023-02-08T20:59:23.041" v="173"/>
        <pc:sldMkLst>
          <pc:docMk/>
          <pc:sldMk cId="3839997185" sldId="269"/>
        </pc:sldMkLst>
      </pc:sldChg>
      <pc:sldChg chg="setBg">
        <pc:chgData name="Laura Emanuel" userId="500375fa-2f0f-4385-97a1-bd3e0a106415" providerId="ADAL" clId="{F6DC3C14-EEB9-43F4-966E-A25034CB4376}" dt="2023-02-08T21:00:29.958" v="175"/>
        <pc:sldMkLst>
          <pc:docMk/>
          <pc:sldMk cId="3066529964" sldId="270"/>
        </pc:sldMkLst>
      </pc:sldChg>
      <pc:sldChg chg="setBg">
        <pc:chgData name="Laura Emanuel" userId="500375fa-2f0f-4385-97a1-bd3e0a106415" providerId="ADAL" clId="{F6DC3C14-EEB9-43F4-966E-A25034CB4376}" dt="2023-02-08T21:00:39.846" v="176"/>
        <pc:sldMkLst>
          <pc:docMk/>
          <pc:sldMk cId="2544556649" sldId="271"/>
        </pc:sldMkLst>
      </pc:sldChg>
      <pc:sldChg chg="modSp setBg">
        <pc:chgData name="Laura Emanuel" userId="500375fa-2f0f-4385-97a1-bd3e0a106415" providerId="ADAL" clId="{F6DC3C14-EEB9-43F4-966E-A25034CB4376}" dt="2023-02-08T20:59:30.892" v="174" actId="207"/>
        <pc:sldMkLst>
          <pc:docMk/>
          <pc:sldMk cId="3338958570" sldId="272"/>
        </pc:sldMkLst>
        <pc:spChg chg="mod">
          <ac:chgData name="Laura Emanuel" userId="500375fa-2f0f-4385-97a1-bd3e0a106415" providerId="ADAL" clId="{F6DC3C14-EEB9-43F4-966E-A25034CB4376}" dt="2023-02-08T20:59:30.892" v="174" actId="207"/>
          <ac:spMkLst>
            <pc:docMk/>
            <pc:sldMk cId="3338958570" sldId="272"/>
            <ac:spMk id="10" creationId="{2CECD838-A780-4BDE-A1D3-AE76660DF3FA}"/>
          </ac:spMkLst>
        </pc:spChg>
      </pc:sldChg>
      <pc:sldChg chg="addSp modSp mod setBg">
        <pc:chgData name="Laura Emanuel" userId="500375fa-2f0f-4385-97a1-bd3e0a106415" providerId="ADAL" clId="{F6DC3C14-EEB9-43F4-966E-A25034CB4376}" dt="2023-02-08T21:14:46.336" v="197" actId="207"/>
        <pc:sldMkLst>
          <pc:docMk/>
          <pc:sldMk cId="1987711557" sldId="273"/>
        </pc:sldMkLst>
        <pc:spChg chg="mod">
          <ac:chgData name="Laura Emanuel" userId="500375fa-2f0f-4385-97a1-bd3e0a106415" providerId="ADAL" clId="{F6DC3C14-EEB9-43F4-966E-A25034CB4376}" dt="2023-02-08T21:05:15.474" v="182" actId="1076"/>
          <ac:spMkLst>
            <pc:docMk/>
            <pc:sldMk cId="1987711557" sldId="273"/>
            <ac:spMk id="2" creationId="{2B26B1DA-F057-47BC-930F-CAF7315C2B99}"/>
          </ac:spMkLst>
        </pc:spChg>
        <pc:spChg chg="add mod">
          <ac:chgData name="Laura Emanuel" userId="500375fa-2f0f-4385-97a1-bd3e0a106415" providerId="ADAL" clId="{F6DC3C14-EEB9-43F4-966E-A25034CB4376}" dt="2023-02-08T21:14:46.336" v="197" actId="207"/>
          <ac:spMkLst>
            <pc:docMk/>
            <pc:sldMk cId="1987711557" sldId="273"/>
            <ac:spMk id="4" creationId="{47593BED-1A57-2A06-B6A1-D73359895D98}"/>
          </ac:spMkLst>
        </pc:spChg>
        <pc:spChg chg="mod">
          <ac:chgData name="Laura Emanuel" userId="500375fa-2f0f-4385-97a1-bd3e0a106415" providerId="ADAL" clId="{F6DC3C14-EEB9-43F4-966E-A25034CB4376}" dt="2023-02-08T21:05:20.183" v="183" actId="1076"/>
          <ac:spMkLst>
            <pc:docMk/>
            <pc:sldMk cId="1987711557" sldId="273"/>
            <ac:spMk id="5" creationId="{664B5BA6-5758-4DA2-9F04-29286DCDAE8D}"/>
          </ac:spMkLst>
        </pc:spChg>
        <pc:spChg chg="mod">
          <ac:chgData name="Laura Emanuel" userId="500375fa-2f0f-4385-97a1-bd3e0a106415" providerId="ADAL" clId="{F6DC3C14-EEB9-43F4-966E-A25034CB4376}" dt="2023-02-08T21:05:28.005" v="186" actId="1076"/>
          <ac:spMkLst>
            <pc:docMk/>
            <pc:sldMk cId="1987711557" sldId="273"/>
            <ac:spMk id="16" creationId="{FAEBEBAA-6B07-4E39-9F3C-8173C3664423}"/>
          </ac:spMkLst>
        </pc:spChg>
      </pc:sldChg>
      <pc:sldChg chg="addSp delSp modSp new mod setBg">
        <pc:chgData name="Laura Emanuel" userId="500375fa-2f0f-4385-97a1-bd3e0a106415" providerId="ADAL" clId="{F6DC3C14-EEB9-43F4-966E-A25034CB4376}" dt="2023-02-08T20:58:12.348" v="164"/>
        <pc:sldMkLst>
          <pc:docMk/>
          <pc:sldMk cId="1634374299" sldId="274"/>
        </pc:sldMkLst>
        <pc:spChg chg="mod">
          <ac:chgData name="Laura Emanuel" userId="500375fa-2f0f-4385-97a1-bd3e0a106415" providerId="ADAL" clId="{F6DC3C14-EEB9-43F4-966E-A25034CB4376}" dt="2023-02-08T20:53:14.426" v="135" actId="20577"/>
          <ac:spMkLst>
            <pc:docMk/>
            <pc:sldMk cId="1634374299" sldId="274"/>
            <ac:spMk id="2" creationId="{8525DE0B-7B62-1730-0753-85003D449341}"/>
          </ac:spMkLst>
        </pc:spChg>
        <pc:spChg chg="del">
          <ac:chgData name="Laura Emanuel" userId="500375fa-2f0f-4385-97a1-bd3e0a106415" providerId="ADAL" clId="{F6DC3C14-EEB9-43F4-966E-A25034CB4376}" dt="2023-02-08T20:53:17.752" v="136" actId="22"/>
          <ac:spMkLst>
            <pc:docMk/>
            <pc:sldMk cId="1634374299" sldId="274"/>
            <ac:spMk id="3" creationId="{32A4441D-617C-2324-B49C-6552F6101708}"/>
          </ac:spMkLst>
        </pc:spChg>
        <pc:picChg chg="add mod ord modCrop">
          <ac:chgData name="Laura Emanuel" userId="500375fa-2f0f-4385-97a1-bd3e0a106415" providerId="ADAL" clId="{F6DC3C14-EEB9-43F4-966E-A25034CB4376}" dt="2023-02-08T20:53:42.011" v="143" actId="1076"/>
          <ac:picMkLst>
            <pc:docMk/>
            <pc:sldMk cId="1634374299" sldId="274"/>
            <ac:picMk id="5" creationId="{DBB66199-90BD-BAC3-6118-D5349B220DE0}"/>
          </ac:picMkLst>
        </pc:picChg>
      </pc:sldChg>
      <pc:sldMasterChg chg="setBg modSldLayout">
        <pc:chgData name="Laura Emanuel" userId="500375fa-2f0f-4385-97a1-bd3e0a106415" providerId="ADAL" clId="{F6DC3C14-EEB9-43F4-966E-A25034CB4376}" dt="2023-02-08T20:57:50.743" v="162"/>
        <pc:sldMasterMkLst>
          <pc:docMk/>
          <pc:sldMasterMk cId="3000897896" sldId="2147483712"/>
        </pc:sldMasterMkLst>
        <pc:sldLayoutChg chg="setBg">
          <pc:chgData name="Laura Emanuel" userId="500375fa-2f0f-4385-97a1-bd3e0a106415" providerId="ADAL" clId="{F6DC3C14-EEB9-43F4-966E-A25034CB4376}" dt="2023-02-08T20:57:50.743" v="162"/>
          <pc:sldLayoutMkLst>
            <pc:docMk/>
            <pc:sldMasterMk cId="3000897896" sldId="2147483712"/>
            <pc:sldLayoutMk cId="1261766693" sldId="2147483706"/>
          </pc:sldLayoutMkLst>
        </pc:sldLayoutChg>
        <pc:sldLayoutChg chg="setBg">
          <pc:chgData name="Laura Emanuel" userId="500375fa-2f0f-4385-97a1-bd3e0a106415" providerId="ADAL" clId="{F6DC3C14-EEB9-43F4-966E-A25034CB4376}" dt="2023-02-08T20:57:50.743" v="162"/>
          <pc:sldLayoutMkLst>
            <pc:docMk/>
            <pc:sldMasterMk cId="3000897896" sldId="2147483712"/>
            <pc:sldLayoutMk cId="1283591147" sldId="2147483707"/>
          </pc:sldLayoutMkLst>
        </pc:sldLayoutChg>
        <pc:sldLayoutChg chg="setBg">
          <pc:chgData name="Laura Emanuel" userId="500375fa-2f0f-4385-97a1-bd3e0a106415" providerId="ADAL" clId="{F6DC3C14-EEB9-43F4-966E-A25034CB4376}" dt="2023-02-08T20:57:50.743" v="162"/>
          <pc:sldLayoutMkLst>
            <pc:docMk/>
            <pc:sldMasterMk cId="3000897896" sldId="2147483712"/>
            <pc:sldLayoutMk cId="3388849626" sldId="2147483708"/>
          </pc:sldLayoutMkLst>
        </pc:sldLayoutChg>
        <pc:sldLayoutChg chg="setBg">
          <pc:chgData name="Laura Emanuel" userId="500375fa-2f0f-4385-97a1-bd3e0a106415" providerId="ADAL" clId="{F6DC3C14-EEB9-43F4-966E-A25034CB4376}" dt="2023-02-08T20:57:50.743" v="162"/>
          <pc:sldLayoutMkLst>
            <pc:docMk/>
            <pc:sldMasterMk cId="3000897896" sldId="2147483712"/>
            <pc:sldLayoutMk cId="3573289553" sldId="2147483709"/>
          </pc:sldLayoutMkLst>
        </pc:sldLayoutChg>
        <pc:sldLayoutChg chg="setBg">
          <pc:chgData name="Laura Emanuel" userId="500375fa-2f0f-4385-97a1-bd3e0a106415" providerId="ADAL" clId="{F6DC3C14-EEB9-43F4-966E-A25034CB4376}" dt="2023-02-08T20:57:50.743" v="162"/>
          <pc:sldLayoutMkLst>
            <pc:docMk/>
            <pc:sldMasterMk cId="3000897896" sldId="2147483712"/>
            <pc:sldLayoutMk cId="1748046589" sldId="2147483711"/>
          </pc:sldLayoutMkLst>
        </pc:sldLayoutChg>
        <pc:sldLayoutChg chg="setBg">
          <pc:chgData name="Laura Emanuel" userId="500375fa-2f0f-4385-97a1-bd3e0a106415" providerId="ADAL" clId="{F6DC3C14-EEB9-43F4-966E-A25034CB4376}" dt="2023-02-08T20:57:50.743" v="162"/>
          <pc:sldLayoutMkLst>
            <pc:docMk/>
            <pc:sldMasterMk cId="3000897896" sldId="2147483712"/>
            <pc:sldLayoutMk cId="490017585" sldId="2147483756"/>
          </pc:sldLayoutMkLst>
        </pc:sldLayoutChg>
        <pc:sldLayoutChg chg="setBg">
          <pc:chgData name="Laura Emanuel" userId="500375fa-2f0f-4385-97a1-bd3e0a106415" providerId="ADAL" clId="{F6DC3C14-EEB9-43F4-966E-A25034CB4376}" dt="2023-02-08T20:57:50.743" v="162"/>
          <pc:sldLayoutMkLst>
            <pc:docMk/>
            <pc:sldMasterMk cId="3000897896" sldId="2147483712"/>
            <pc:sldLayoutMk cId="852443411" sldId="2147483757"/>
          </pc:sldLayoutMkLst>
        </pc:sldLayoutChg>
        <pc:sldLayoutChg chg="setBg">
          <pc:chgData name="Laura Emanuel" userId="500375fa-2f0f-4385-97a1-bd3e0a106415" providerId="ADAL" clId="{F6DC3C14-EEB9-43F4-966E-A25034CB4376}" dt="2023-02-08T20:57:50.743" v="162"/>
          <pc:sldLayoutMkLst>
            <pc:docMk/>
            <pc:sldMasterMk cId="3000897896" sldId="2147483712"/>
            <pc:sldLayoutMk cId="366680978" sldId="2147483758"/>
          </pc:sldLayoutMkLst>
        </pc:sldLayoutChg>
        <pc:sldLayoutChg chg="setBg">
          <pc:chgData name="Laura Emanuel" userId="500375fa-2f0f-4385-97a1-bd3e0a106415" providerId="ADAL" clId="{F6DC3C14-EEB9-43F4-966E-A25034CB4376}" dt="2023-02-08T20:57:50.743" v="162"/>
          <pc:sldLayoutMkLst>
            <pc:docMk/>
            <pc:sldMasterMk cId="3000897896" sldId="2147483712"/>
            <pc:sldLayoutMk cId="2483323219" sldId="2147483759"/>
          </pc:sldLayoutMkLst>
        </pc:sldLayoutChg>
        <pc:sldLayoutChg chg="setBg">
          <pc:chgData name="Laura Emanuel" userId="500375fa-2f0f-4385-97a1-bd3e0a106415" providerId="ADAL" clId="{F6DC3C14-EEB9-43F4-966E-A25034CB4376}" dt="2023-02-08T20:57:50.743" v="162"/>
          <pc:sldLayoutMkLst>
            <pc:docMk/>
            <pc:sldMasterMk cId="3000897896" sldId="2147483712"/>
            <pc:sldLayoutMk cId="112936382" sldId="2147483760"/>
          </pc:sldLayoutMkLst>
        </pc:sldLayoutChg>
        <pc:sldLayoutChg chg="setBg">
          <pc:chgData name="Laura Emanuel" userId="500375fa-2f0f-4385-97a1-bd3e0a106415" providerId="ADAL" clId="{F6DC3C14-EEB9-43F4-966E-A25034CB4376}" dt="2023-02-08T20:57:50.743" v="162"/>
          <pc:sldLayoutMkLst>
            <pc:docMk/>
            <pc:sldMasterMk cId="3000897896" sldId="2147483712"/>
            <pc:sldLayoutMk cId="1129494974" sldId="2147483762"/>
          </pc:sldLayoutMkLst>
        </pc:sldLayoutChg>
      </pc:sldMasterChg>
      <pc:sldMasterChg chg="setBg modSldLayout">
        <pc:chgData name="Laura Emanuel" userId="500375fa-2f0f-4385-97a1-bd3e0a106415" providerId="ADAL" clId="{F6DC3C14-EEB9-43F4-966E-A25034CB4376}" dt="2023-02-08T20:57:50.743" v="162"/>
        <pc:sldMasterMkLst>
          <pc:docMk/>
          <pc:sldMasterMk cId="1196335377" sldId="2147483763"/>
        </pc:sldMasterMkLst>
        <pc:sldLayoutChg chg="setBg">
          <pc:chgData name="Laura Emanuel" userId="500375fa-2f0f-4385-97a1-bd3e0a106415" providerId="ADAL" clId="{F6DC3C14-EEB9-43F4-966E-A25034CB4376}" dt="2023-02-08T20:57:50.743" v="162"/>
          <pc:sldLayoutMkLst>
            <pc:docMk/>
            <pc:sldMasterMk cId="1196335377" sldId="2147483763"/>
            <pc:sldLayoutMk cId="2217344468" sldId="2147483764"/>
          </pc:sldLayoutMkLst>
        </pc:sldLayoutChg>
        <pc:sldLayoutChg chg="setBg">
          <pc:chgData name="Laura Emanuel" userId="500375fa-2f0f-4385-97a1-bd3e0a106415" providerId="ADAL" clId="{F6DC3C14-EEB9-43F4-966E-A25034CB4376}" dt="2023-02-08T20:57:50.743" v="162"/>
          <pc:sldLayoutMkLst>
            <pc:docMk/>
            <pc:sldMasterMk cId="1196335377" sldId="2147483763"/>
            <pc:sldLayoutMk cId="1168730714" sldId="2147483765"/>
          </pc:sldLayoutMkLst>
        </pc:sldLayoutChg>
        <pc:sldLayoutChg chg="setBg">
          <pc:chgData name="Laura Emanuel" userId="500375fa-2f0f-4385-97a1-bd3e0a106415" providerId="ADAL" clId="{F6DC3C14-EEB9-43F4-966E-A25034CB4376}" dt="2023-02-08T20:57:50.743" v="162"/>
          <pc:sldLayoutMkLst>
            <pc:docMk/>
            <pc:sldMasterMk cId="1196335377" sldId="2147483763"/>
            <pc:sldLayoutMk cId="2267755235" sldId="2147483766"/>
          </pc:sldLayoutMkLst>
        </pc:sldLayoutChg>
        <pc:sldLayoutChg chg="setBg">
          <pc:chgData name="Laura Emanuel" userId="500375fa-2f0f-4385-97a1-bd3e0a106415" providerId="ADAL" clId="{F6DC3C14-EEB9-43F4-966E-A25034CB4376}" dt="2023-02-08T20:57:50.743" v="162"/>
          <pc:sldLayoutMkLst>
            <pc:docMk/>
            <pc:sldMasterMk cId="1196335377" sldId="2147483763"/>
            <pc:sldLayoutMk cId="1265358257" sldId="2147483767"/>
          </pc:sldLayoutMkLst>
        </pc:sldLayoutChg>
        <pc:sldLayoutChg chg="setBg">
          <pc:chgData name="Laura Emanuel" userId="500375fa-2f0f-4385-97a1-bd3e0a106415" providerId="ADAL" clId="{F6DC3C14-EEB9-43F4-966E-A25034CB4376}" dt="2023-02-08T20:57:50.743" v="162"/>
          <pc:sldLayoutMkLst>
            <pc:docMk/>
            <pc:sldMasterMk cId="1196335377" sldId="2147483763"/>
            <pc:sldLayoutMk cId="1859558474" sldId="2147483768"/>
          </pc:sldLayoutMkLst>
        </pc:sldLayoutChg>
        <pc:sldLayoutChg chg="setBg">
          <pc:chgData name="Laura Emanuel" userId="500375fa-2f0f-4385-97a1-bd3e0a106415" providerId="ADAL" clId="{F6DC3C14-EEB9-43F4-966E-A25034CB4376}" dt="2023-02-08T20:57:50.743" v="162"/>
          <pc:sldLayoutMkLst>
            <pc:docMk/>
            <pc:sldMasterMk cId="1196335377" sldId="2147483763"/>
            <pc:sldLayoutMk cId="3183088629" sldId="2147483769"/>
          </pc:sldLayoutMkLst>
        </pc:sldLayoutChg>
        <pc:sldLayoutChg chg="setBg">
          <pc:chgData name="Laura Emanuel" userId="500375fa-2f0f-4385-97a1-bd3e0a106415" providerId="ADAL" clId="{F6DC3C14-EEB9-43F4-966E-A25034CB4376}" dt="2023-02-08T20:57:50.743" v="162"/>
          <pc:sldLayoutMkLst>
            <pc:docMk/>
            <pc:sldMasterMk cId="1196335377" sldId="2147483763"/>
            <pc:sldLayoutMk cId="1946701388" sldId="2147483770"/>
          </pc:sldLayoutMkLst>
        </pc:sldLayoutChg>
        <pc:sldLayoutChg chg="setBg">
          <pc:chgData name="Laura Emanuel" userId="500375fa-2f0f-4385-97a1-bd3e0a106415" providerId="ADAL" clId="{F6DC3C14-EEB9-43F4-966E-A25034CB4376}" dt="2023-02-08T20:57:50.743" v="162"/>
          <pc:sldLayoutMkLst>
            <pc:docMk/>
            <pc:sldMasterMk cId="1196335377" sldId="2147483763"/>
            <pc:sldLayoutMk cId="2313607895" sldId="2147483771"/>
          </pc:sldLayoutMkLst>
        </pc:sldLayoutChg>
        <pc:sldLayoutChg chg="setBg">
          <pc:chgData name="Laura Emanuel" userId="500375fa-2f0f-4385-97a1-bd3e0a106415" providerId="ADAL" clId="{F6DC3C14-EEB9-43F4-966E-A25034CB4376}" dt="2023-02-08T20:57:50.743" v="162"/>
          <pc:sldLayoutMkLst>
            <pc:docMk/>
            <pc:sldMasterMk cId="1196335377" sldId="2147483763"/>
            <pc:sldLayoutMk cId="1246120316" sldId="2147483772"/>
          </pc:sldLayoutMkLst>
        </pc:sldLayoutChg>
        <pc:sldLayoutChg chg="setBg">
          <pc:chgData name="Laura Emanuel" userId="500375fa-2f0f-4385-97a1-bd3e0a106415" providerId="ADAL" clId="{F6DC3C14-EEB9-43F4-966E-A25034CB4376}" dt="2023-02-08T20:57:50.743" v="162"/>
          <pc:sldLayoutMkLst>
            <pc:docMk/>
            <pc:sldMasterMk cId="1196335377" sldId="2147483763"/>
            <pc:sldLayoutMk cId="3315534018" sldId="2147483773"/>
          </pc:sldLayoutMkLst>
        </pc:sldLayoutChg>
        <pc:sldLayoutChg chg="setBg">
          <pc:chgData name="Laura Emanuel" userId="500375fa-2f0f-4385-97a1-bd3e0a106415" providerId="ADAL" clId="{F6DC3C14-EEB9-43F4-966E-A25034CB4376}" dt="2023-02-08T20:57:50.743" v="162"/>
          <pc:sldLayoutMkLst>
            <pc:docMk/>
            <pc:sldMasterMk cId="1196335377" sldId="2147483763"/>
            <pc:sldLayoutMk cId="1186800578" sldId="214748377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A911B0-E894-4AC2-A8A4-74C664C550D8}"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DADBE872-9E11-4009-BA5D-8A2E81F074FB}">
      <dgm:prSet phldrT="[Text]"/>
      <dgm:spPr/>
      <dgm:t>
        <a:bodyPr/>
        <a:lstStyle/>
        <a:p>
          <a:r>
            <a:rPr lang="cy-GB" dirty="0"/>
            <a:t>MAT</a:t>
          </a:r>
        </a:p>
        <a:p>
          <a:r>
            <a:rPr lang="en-GB" dirty="0"/>
            <a:t>Definition</a:t>
          </a:r>
        </a:p>
      </dgm:t>
    </dgm:pt>
    <dgm:pt modelId="{A1B03371-4EF8-4A1F-B306-BD428EF8FE07}" type="parTrans" cxnId="{B5324630-54BA-4C1C-9630-AB051FE0DD7F}">
      <dgm:prSet/>
      <dgm:spPr/>
      <dgm:t>
        <a:bodyPr/>
        <a:lstStyle/>
        <a:p>
          <a:endParaRPr lang="en-GB"/>
        </a:p>
      </dgm:t>
    </dgm:pt>
    <dgm:pt modelId="{4F67B091-6905-423F-A50F-B2C83ED11198}" type="sibTrans" cxnId="{B5324630-54BA-4C1C-9630-AB051FE0DD7F}">
      <dgm:prSet/>
      <dgm:spPr/>
      <dgm:t>
        <a:bodyPr/>
        <a:lstStyle/>
        <a:p>
          <a:endParaRPr lang="en-GB"/>
        </a:p>
      </dgm:t>
    </dgm:pt>
    <dgm:pt modelId="{AF89E82D-A287-4A0A-AC78-229EE40FE917}">
      <dgm:prSet phldrT="[Text]"/>
      <dgm:spPr/>
      <dgm:t>
        <a:bodyPr/>
        <a:lstStyle/>
        <a:p>
          <a:r>
            <a:rPr lang="cy-GB" dirty="0"/>
            <a:t>?</a:t>
          </a:r>
          <a:endParaRPr lang="en-GB" dirty="0"/>
        </a:p>
      </dgm:t>
    </dgm:pt>
    <dgm:pt modelId="{F093F6C8-70CB-4491-91AC-A49B371C59DC}" type="parTrans" cxnId="{AFB0781F-2097-4A43-A07E-299C0462E02D}">
      <dgm:prSet/>
      <dgm:spPr/>
      <dgm:t>
        <a:bodyPr/>
        <a:lstStyle/>
        <a:p>
          <a:endParaRPr lang="en-GB"/>
        </a:p>
      </dgm:t>
    </dgm:pt>
    <dgm:pt modelId="{50658807-AAB1-40D9-8E0A-C07750D4F057}" type="sibTrans" cxnId="{AFB0781F-2097-4A43-A07E-299C0462E02D}">
      <dgm:prSet/>
      <dgm:spPr/>
      <dgm:t>
        <a:bodyPr/>
        <a:lstStyle/>
        <a:p>
          <a:endParaRPr lang="en-GB"/>
        </a:p>
      </dgm:t>
    </dgm:pt>
    <dgm:pt modelId="{A87400D9-4F5E-4358-A2A8-7EA660283AC1}">
      <dgm:prSet phldrT="[Text]"/>
      <dgm:spPr/>
      <dgm:t>
        <a:bodyPr/>
        <a:lstStyle/>
        <a:p>
          <a:r>
            <a:rPr lang="cy-GB" dirty="0"/>
            <a:t>?</a:t>
          </a:r>
          <a:endParaRPr lang="en-GB" dirty="0"/>
        </a:p>
      </dgm:t>
    </dgm:pt>
    <dgm:pt modelId="{F7CD060B-0B24-420B-88EF-EC90984ECB2E}" type="parTrans" cxnId="{4ACA118D-221A-404F-9E7E-45CAFF0B575C}">
      <dgm:prSet/>
      <dgm:spPr/>
      <dgm:t>
        <a:bodyPr/>
        <a:lstStyle/>
        <a:p>
          <a:endParaRPr lang="en-GB"/>
        </a:p>
      </dgm:t>
    </dgm:pt>
    <dgm:pt modelId="{D5FBEEA4-FE9F-4027-B9AD-D69364B7C455}" type="sibTrans" cxnId="{4ACA118D-221A-404F-9E7E-45CAFF0B575C}">
      <dgm:prSet/>
      <dgm:spPr/>
      <dgm:t>
        <a:bodyPr/>
        <a:lstStyle/>
        <a:p>
          <a:endParaRPr lang="en-GB"/>
        </a:p>
      </dgm:t>
    </dgm:pt>
    <dgm:pt modelId="{9516948C-203C-4683-B70A-B863AAC660D6}">
      <dgm:prSet phldrT="[Text]"/>
      <dgm:spPr/>
      <dgm:t>
        <a:bodyPr/>
        <a:lstStyle/>
        <a:p>
          <a:r>
            <a:rPr lang="cy-GB" dirty="0"/>
            <a:t>?</a:t>
          </a:r>
          <a:endParaRPr lang="en-GB" dirty="0"/>
        </a:p>
      </dgm:t>
    </dgm:pt>
    <dgm:pt modelId="{278A6E5A-1360-4B66-A96B-881E43E04B74}" type="parTrans" cxnId="{EF1E3093-F491-4A99-A7D6-AC612F7B4974}">
      <dgm:prSet/>
      <dgm:spPr/>
      <dgm:t>
        <a:bodyPr/>
        <a:lstStyle/>
        <a:p>
          <a:endParaRPr lang="en-GB"/>
        </a:p>
      </dgm:t>
    </dgm:pt>
    <dgm:pt modelId="{D4B798AF-5C0C-422E-B2F0-8F4D07B19138}" type="sibTrans" cxnId="{EF1E3093-F491-4A99-A7D6-AC612F7B4974}">
      <dgm:prSet/>
      <dgm:spPr/>
      <dgm:t>
        <a:bodyPr/>
        <a:lstStyle/>
        <a:p>
          <a:endParaRPr lang="en-GB"/>
        </a:p>
      </dgm:t>
    </dgm:pt>
    <dgm:pt modelId="{73E9388A-A066-46A2-833D-173DD833634E}">
      <dgm:prSet phldrT="[Text]"/>
      <dgm:spPr/>
      <dgm:t>
        <a:bodyPr/>
        <a:lstStyle/>
        <a:p>
          <a:r>
            <a:rPr lang="cy-GB" dirty="0"/>
            <a:t>?</a:t>
          </a:r>
          <a:endParaRPr lang="en-GB" dirty="0"/>
        </a:p>
      </dgm:t>
    </dgm:pt>
    <dgm:pt modelId="{8265C5BE-E0D8-4B7C-BDC3-44F68666319D}" type="parTrans" cxnId="{4FD124EE-907D-47F7-A2E7-420C3791813B}">
      <dgm:prSet/>
      <dgm:spPr/>
      <dgm:t>
        <a:bodyPr/>
        <a:lstStyle/>
        <a:p>
          <a:endParaRPr lang="en-GB"/>
        </a:p>
      </dgm:t>
    </dgm:pt>
    <dgm:pt modelId="{83088CC1-3919-4C6F-9804-E6C97ECBD182}" type="sibTrans" cxnId="{4FD124EE-907D-47F7-A2E7-420C3791813B}">
      <dgm:prSet/>
      <dgm:spPr/>
      <dgm:t>
        <a:bodyPr/>
        <a:lstStyle/>
        <a:p>
          <a:endParaRPr lang="en-GB"/>
        </a:p>
      </dgm:t>
    </dgm:pt>
    <dgm:pt modelId="{3A06CEDB-A1C5-4725-953C-ACB945833CBF}">
      <dgm:prSet/>
      <dgm:spPr/>
      <dgm:t>
        <a:bodyPr/>
        <a:lstStyle/>
        <a:p>
          <a:r>
            <a:rPr lang="cy-GB" dirty="0"/>
            <a:t>?</a:t>
          </a:r>
          <a:endParaRPr lang="en-GB" dirty="0"/>
        </a:p>
      </dgm:t>
    </dgm:pt>
    <dgm:pt modelId="{E7909DA8-1DC7-4A1B-80FE-F4A78625E1C7}" type="parTrans" cxnId="{81696174-59A3-43CE-8108-D91996687A4B}">
      <dgm:prSet/>
      <dgm:spPr/>
      <dgm:t>
        <a:bodyPr/>
        <a:lstStyle/>
        <a:p>
          <a:endParaRPr lang="en-GB"/>
        </a:p>
      </dgm:t>
    </dgm:pt>
    <dgm:pt modelId="{F44DCC6C-20DD-4D1F-90C2-051BA916ECE0}" type="sibTrans" cxnId="{81696174-59A3-43CE-8108-D91996687A4B}">
      <dgm:prSet/>
      <dgm:spPr/>
      <dgm:t>
        <a:bodyPr/>
        <a:lstStyle/>
        <a:p>
          <a:endParaRPr lang="en-GB"/>
        </a:p>
      </dgm:t>
    </dgm:pt>
    <dgm:pt modelId="{055D57F6-A849-411D-AB85-8677DBFC468C}">
      <dgm:prSet/>
      <dgm:spPr/>
      <dgm:t>
        <a:bodyPr/>
        <a:lstStyle/>
        <a:p>
          <a:r>
            <a:rPr lang="cy-GB" dirty="0"/>
            <a:t>?</a:t>
          </a:r>
          <a:endParaRPr lang="en-GB" dirty="0"/>
        </a:p>
      </dgm:t>
    </dgm:pt>
    <dgm:pt modelId="{8FDAC9B3-AA5F-439E-844A-6BF5064EEF40}" type="parTrans" cxnId="{DE004EE0-6609-4C10-964E-A05AB20E4C00}">
      <dgm:prSet/>
      <dgm:spPr/>
      <dgm:t>
        <a:bodyPr/>
        <a:lstStyle/>
        <a:p>
          <a:endParaRPr lang="en-GB"/>
        </a:p>
      </dgm:t>
    </dgm:pt>
    <dgm:pt modelId="{3E624B95-4578-415B-9D02-AB19B3958AC5}" type="sibTrans" cxnId="{DE004EE0-6609-4C10-964E-A05AB20E4C00}">
      <dgm:prSet/>
      <dgm:spPr/>
      <dgm:t>
        <a:bodyPr/>
        <a:lstStyle/>
        <a:p>
          <a:endParaRPr lang="en-GB"/>
        </a:p>
      </dgm:t>
    </dgm:pt>
    <dgm:pt modelId="{6AF163AD-6706-4917-A712-72133F9019D6}" type="pres">
      <dgm:prSet presAssocID="{B4A911B0-E894-4AC2-A8A4-74C664C550D8}" presName="cycle" presStyleCnt="0">
        <dgm:presLayoutVars>
          <dgm:chMax val="1"/>
          <dgm:dir/>
          <dgm:animLvl val="ctr"/>
          <dgm:resizeHandles val="exact"/>
        </dgm:presLayoutVars>
      </dgm:prSet>
      <dgm:spPr/>
    </dgm:pt>
    <dgm:pt modelId="{E3DBD461-6DF2-4202-AF4F-C183B2201B62}" type="pres">
      <dgm:prSet presAssocID="{DADBE872-9E11-4009-BA5D-8A2E81F074FB}" presName="centerShape" presStyleLbl="node0" presStyleIdx="0" presStyleCnt="1" custLinFactNeighborY="1084"/>
      <dgm:spPr/>
    </dgm:pt>
    <dgm:pt modelId="{6256FF57-41AD-4E74-9952-8C6DD54939BC}" type="pres">
      <dgm:prSet presAssocID="{F093F6C8-70CB-4491-91AC-A49B371C59DC}" presName="Name9" presStyleLbl="parChTrans1D2" presStyleIdx="0" presStyleCnt="6"/>
      <dgm:spPr/>
    </dgm:pt>
    <dgm:pt modelId="{A75E75E9-D293-4F69-AD75-6BA5E0208230}" type="pres">
      <dgm:prSet presAssocID="{F093F6C8-70CB-4491-91AC-A49B371C59DC}" presName="connTx" presStyleLbl="parChTrans1D2" presStyleIdx="0" presStyleCnt="6"/>
      <dgm:spPr/>
    </dgm:pt>
    <dgm:pt modelId="{FB9C5F7C-785E-402B-84B2-782FB6D822C7}" type="pres">
      <dgm:prSet presAssocID="{AF89E82D-A287-4A0A-AC78-229EE40FE917}" presName="node" presStyleLbl="node1" presStyleIdx="0" presStyleCnt="6">
        <dgm:presLayoutVars>
          <dgm:bulletEnabled val="1"/>
        </dgm:presLayoutVars>
      </dgm:prSet>
      <dgm:spPr/>
    </dgm:pt>
    <dgm:pt modelId="{19B75C4A-19EB-4568-9924-0A058EC66BFE}" type="pres">
      <dgm:prSet presAssocID="{8FDAC9B3-AA5F-439E-844A-6BF5064EEF40}" presName="Name9" presStyleLbl="parChTrans1D2" presStyleIdx="1" presStyleCnt="6"/>
      <dgm:spPr/>
    </dgm:pt>
    <dgm:pt modelId="{FB80E72B-34BA-4D3A-BA00-C0A6ABA295C7}" type="pres">
      <dgm:prSet presAssocID="{8FDAC9B3-AA5F-439E-844A-6BF5064EEF40}" presName="connTx" presStyleLbl="parChTrans1D2" presStyleIdx="1" presStyleCnt="6"/>
      <dgm:spPr/>
    </dgm:pt>
    <dgm:pt modelId="{779C22E2-DB77-41B3-9F79-E2B12B93D70E}" type="pres">
      <dgm:prSet presAssocID="{055D57F6-A849-411D-AB85-8677DBFC468C}" presName="node" presStyleLbl="node1" presStyleIdx="1" presStyleCnt="6">
        <dgm:presLayoutVars>
          <dgm:bulletEnabled val="1"/>
        </dgm:presLayoutVars>
      </dgm:prSet>
      <dgm:spPr/>
    </dgm:pt>
    <dgm:pt modelId="{E86CDB85-D4AA-45AB-A4C9-162AB61B787D}" type="pres">
      <dgm:prSet presAssocID="{E7909DA8-1DC7-4A1B-80FE-F4A78625E1C7}" presName="Name9" presStyleLbl="parChTrans1D2" presStyleIdx="2" presStyleCnt="6"/>
      <dgm:spPr/>
    </dgm:pt>
    <dgm:pt modelId="{21F8C6F1-6375-43B7-9C5C-52C6CC15572C}" type="pres">
      <dgm:prSet presAssocID="{E7909DA8-1DC7-4A1B-80FE-F4A78625E1C7}" presName="connTx" presStyleLbl="parChTrans1D2" presStyleIdx="2" presStyleCnt="6"/>
      <dgm:spPr/>
    </dgm:pt>
    <dgm:pt modelId="{B5A8BC17-D97A-4737-BEBB-C42CE3AA002E}" type="pres">
      <dgm:prSet presAssocID="{3A06CEDB-A1C5-4725-953C-ACB945833CBF}" presName="node" presStyleLbl="node1" presStyleIdx="2" presStyleCnt="6">
        <dgm:presLayoutVars>
          <dgm:bulletEnabled val="1"/>
        </dgm:presLayoutVars>
      </dgm:prSet>
      <dgm:spPr/>
    </dgm:pt>
    <dgm:pt modelId="{D03D1257-219F-4E1F-91B3-2373DBDD4583}" type="pres">
      <dgm:prSet presAssocID="{F7CD060B-0B24-420B-88EF-EC90984ECB2E}" presName="Name9" presStyleLbl="parChTrans1D2" presStyleIdx="3" presStyleCnt="6"/>
      <dgm:spPr/>
    </dgm:pt>
    <dgm:pt modelId="{91645071-97AF-4F56-95E9-328D73FABC25}" type="pres">
      <dgm:prSet presAssocID="{F7CD060B-0B24-420B-88EF-EC90984ECB2E}" presName="connTx" presStyleLbl="parChTrans1D2" presStyleIdx="3" presStyleCnt="6"/>
      <dgm:spPr/>
    </dgm:pt>
    <dgm:pt modelId="{36BEC592-D2BD-4239-B52F-78AA4298F193}" type="pres">
      <dgm:prSet presAssocID="{A87400D9-4F5E-4358-A2A8-7EA660283AC1}" presName="node" presStyleLbl="node1" presStyleIdx="3" presStyleCnt="6">
        <dgm:presLayoutVars>
          <dgm:bulletEnabled val="1"/>
        </dgm:presLayoutVars>
      </dgm:prSet>
      <dgm:spPr/>
    </dgm:pt>
    <dgm:pt modelId="{B8B7FA12-CCDA-419B-9BAC-C571C48D2A43}" type="pres">
      <dgm:prSet presAssocID="{278A6E5A-1360-4B66-A96B-881E43E04B74}" presName="Name9" presStyleLbl="parChTrans1D2" presStyleIdx="4" presStyleCnt="6"/>
      <dgm:spPr/>
    </dgm:pt>
    <dgm:pt modelId="{0696DFCA-4882-48BD-B6D6-62E08828991A}" type="pres">
      <dgm:prSet presAssocID="{278A6E5A-1360-4B66-A96B-881E43E04B74}" presName="connTx" presStyleLbl="parChTrans1D2" presStyleIdx="4" presStyleCnt="6"/>
      <dgm:spPr/>
    </dgm:pt>
    <dgm:pt modelId="{E39A2635-ADAB-4AB9-A2CF-D6149421F81B}" type="pres">
      <dgm:prSet presAssocID="{9516948C-203C-4683-B70A-B863AAC660D6}" presName="node" presStyleLbl="node1" presStyleIdx="4" presStyleCnt="6">
        <dgm:presLayoutVars>
          <dgm:bulletEnabled val="1"/>
        </dgm:presLayoutVars>
      </dgm:prSet>
      <dgm:spPr/>
    </dgm:pt>
    <dgm:pt modelId="{EE4E694B-0CAC-45B6-98E7-7EE3A4CB627C}" type="pres">
      <dgm:prSet presAssocID="{8265C5BE-E0D8-4B7C-BDC3-44F68666319D}" presName="Name9" presStyleLbl="parChTrans1D2" presStyleIdx="5" presStyleCnt="6"/>
      <dgm:spPr/>
    </dgm:pt>
    <dgm:pt modelId="{F02603BD-AF64-4EA6-A539-C57137F1D5C1}" type="pres">
      <dgm:prSet presAssocID="{8265C5BE-E0D8-4B7C-BDC3-44F68666319D}" presName="connTx" presStyleLbl="parChTrans1D2" presStyleIdx="5" presStyleCnt="6"/>
      <dgm:spPr/>
    </dgm:pt>
    <dgm:pt modelId="{596B8E75-7691-4B0A-9F63-FE0B52762DDC}" type="pres">
      <dgm:prSet presAssocID="{73E9388A-A066-46A2-833D-173DD833634E}" presName="node" presStyleLbl="node1" presStyleIdx="5" presStyleCnt="6">
        <dgm:presLayoutVars>
          <dgm:bulletEnabled val="1"/>
        </dgm:presLayoutVars>
      </dgm:prSet>
      <dgm:spPr/>
    </dgm:pt>
  </dgm:ptLst>
  <dgm:cxnLst>
    <dgm:cxn modelId="{FF8C3B04-D377-4F1F-99D5-E35BCBC5D119}" type="presOf" srcId="{73E9388A-A066-46A2-833D-173DD833634E}" destId="{596B8E75-7691-4B0A-9F63-FE0B52762DDC}" srcOrd="0" destOrd="0" presId="urn:microsoft.com/office/officeart/2005/8/layout/radial1"/>
    <dgm:cxn modelId="{09F9CE08-E010-470E-9578-8F35A76D9C8D}" type="presOf" srcId="{9516948C-203C-4683-B70A-B863AAC660D6}" destId="{E39A2635-ADAB-4AB9-A2CF-D6149421F81B}" srcOrd="0" destOrd="0" presId="urn:microsoft.com/office/officeart/2005/8/layout/radial1"/>
    <dgm:cxn modelId="{7041760B-1E08-4AE1-A6C5-95C4246B6632}" type="presOf" srcId="{AF89E82D-A287-4A0A-AC78-229EE40FE917}" destId="{FB9C5F7C-785E-402B-84B2-782FB6D822C7}" srcOrd="0" destOrd="0" presId="urn:microsoft.com/office/officeart/2005/8/layout/radial1"/>
    <dgm:cxn modelId="{2FE7C11C-3195-4806-B793-78A8AAF02593}" type="presOf" srcId="{8265C5BE-E0D8-4B7C-BDC3-44F68666319D}" destId="{F02603BD-AF64-4EA6-A539-C57137F1D5C1}" srcOrd="1" destOrd="0" presId="urn:microsoft.com/office/officeart/2005/8/layout/radial1"/>
    <dgm:cxn modelId="{AFB0781F-2097-4A43-A07E-299C0462E02D}" srcId="{DADBE872-9E11-4009-BA5D-8A2E81F074FB}" destId="{AF89E82D-A287-4A0A-AC78-229EE40FE917}" srcOrd="0" destOrd="0" parTransId="{F093F6C8-70CB-4491-91AC-A49B371C59DC}" sibTransId="{50658807-AAB1-40D9-8E0A-C07750D4F057}"/>
    <dgm:cxn modelId="{CDDC4821-D551-4864-AE41-C63CCE2AD11C}" type="presOf" srcId="{E7909DA8-1DC7-4A1B-80FE-F4A78625E1C7}" destId="{E86CDB85-D4AA-45AB-A4C9-162AB61B787D}" srcOrd="0" destOrd="0" presId="urn:microsoft.com/office/officeart/2005/8/layout/radial1"/>
    <dgm:cxn modelId="{B5324630-54BA-4C1C-9630-AB051FE0DD7F}" srcId="{B4A911B0-E894-4AC2-A8A4-74C664C550D8}" destId="{DADBE872-9E11-4009-BA5D-8A2E81F074FB}" srcOrd="0" destOrd="0" parTransId="{A1B03371-4EF8-4A1F-B306-BD428EF8FE07}" sibTransId="{4F67B091-6905-423F-A50F-B2C83ED11198}"/>
    <dgm:cxn modelId="{35716737-597E-4638-BC18-7790A68A2A66}" type="presOf" srcId="{F7CD060B-0B24-420B-88EF-EC90984ECB2E}" destId="{91645071-97AF-4F56-95E9-328D73FABC25}" srcOrd="1" destOrd="0" presId="urn:microsoft.com/office/officeart/2005/8/layout/radial1"/>
    <dgm:cxn modelId="{8020AA39-1BA7-4EA4-8744-53A692D76F3D}" type="presOf" srcId="{278A6E5A-1360-4B66-A96B-881E43E04B74}" destId="{0696DFCA-4882-48BD-B6D6-62E08828991A}" srcOrd="1" destOrd="0" presId="urn:microsoft.com/office/officeart/2005/8/layout/radial1"/>
    <dgm:cxn modelId="{8EC0783D-C3EA-4C72-ACF3-A5F54D6A1C51}" type="presOf" srcId="{055D57F6-A849-411D-AB85-8677DBFC468C}" destId="{779C22E2-DB77-41B3-9F79-E2B12B93D70E}" srcOrd="0" destOrd="0" presId="urn:microsoft.com/office/officeart/2005/8/layout/radial1"/>
    <dgm:cxn modelId="{643C3341-77F2-450B-BCEA-2477B8FE637C}" type="presOf" srcId="{B4A911B0-E894-4AC2-A8A4-74C664C550D8}" destId="{6AF163AD-6706-4917-A712-72133F9019D6}" srcOrd="0" destOrd="0" presId="urn:microsoft.com/office/officeart/2005/8/layout/radial1"/>
    <dgm:cxn modelId="{A40F0968-00AA-432E-8DE2-D59DC0E3B922}" type="presOf" srcId="{A87400D9-4F5E-4358-A2A8-7EA660283AC1}" destId="{36BEC592-D2BD-4239-B52F-78AA4298F193}" srcOrd="0" destOrd="0" presId="urn:microsoft.com/office/officeart/2005/8/layout/radial1"/>
    <dgm:cxn modelId="{ED8D9A68-1E12-4D6F-90E2-F05999DE38E7}" type="presOf" srcId="{8FDAC9B3-AA5F-439E-844A-6BF5064EEF40}" destId="{FB80E72B-34BA-4D3A-BA00-C0A6ABA295C7}" srcOrd="1" destOrd="0" presId="urn:microsoft.com/office/officeart/2005/8/layout/radial1"/>
    <dgm:cxn modelId="{06C62769-A696-49D3-B8E0-B0303F356A30}" type="presOf" srcId="{F7CD060B-0B24-420B-88EF-EC90984ECB2E}" destId="{D03D1257-219F-4E1F-91B3-2373DBDD4583}" srcOrd="0" destOrd="0" presId="urn:microsoft.com/office/officeart/2005/8/layout/radial1"/>
    <dgm:cxn modelId="{81696174-59A3-43CE-8108-D91996687A4B}" srcId="{DADBE872-9E11-4009-BA5D-8A2E81F074FB}" destId="{3A06CEDB-A1C5-4725-953C-ACB945833CBF}" srcOrd="2" destOrd="0" parTransId="{E7909DA8-1DC7-4A1B-80FE-F4A78625E1C7}" sibTransId="{F44DCC6C-20DD-4D1F-90C2-051BA916ECE0}"/>
    <dgm:cxn modelId="{57B32A75-35A4-40A7-BEF8-F51EEC671DE5}" type="presOf" srcId="{DADBE872-9E11-4009-BA5D-8A2E81F074FB}" destId="{E3DBD461-6DF2-4202-AF4F-C183B2201B62}" srcOrd="0" destOrd="0" presId="urn:microsoft.com/office/officeart/2005/8/layout/radial1"/>
    <dgm:cxn modelId="{771E517E-B8BD-4B2F-A645-02B2C7AD20EE}" type="presOf" srcId="{8FDAC9B3-AA5F-439E-844A-6BF5064EEF40}" destId="{19B75C4A-19EB-4568-9924-0A058EC66BFE}" srcOrd="0" destOrd="0" presId="urn:microsoft.com/office/officeart/2005/8/layout/radial1"/>
    <dgm:cxn modelId="{41B0BE8C-A6A4-4DEE-9051-5C9DAA292BDD}" type="presOf" srcId="{F093F6C8-70CB-4491-91AC-A49B371C59DC}" destId="{6256FF57-41AD-4E74-9952-8C6DD54939BC}" srcOrd="0" destOrd="0" presId="urn:microsoft.com/office/officeart/2005/8/layout/radial1"/>
    <dgm:cxn modelId="{4ACA118D-221A-404F-9E7E-45CAFF0B575C}" srcId="{DADBE872-9E11-4009-BA5D-8A2E81F074FB}" destId="{A87400D9-4F5E-4358-A2A8-7EA660283AC1}" srcOrd="3" destOrd="0" parTransId="{F7CD060B-0B24-420B-88EF-EC90984ECB2E}" sibTransId="{D5FBEEA4-FE9F-4027-B9AD-D69364B7C455}"/>
    <dgm:cxn modelId="{EF1E3093-F491-4A99-A7D6-AC612F7B4974}" srcId="{DADBE872-9E11-4009-BA5D-8A2E81F074FB}" destId="{9516948C-203C-4683-B70A-B863AAC660D6}" srcOrd="4" destOrd="0" parTransId="{278A6E5A-1360-4B66-A96B-881E43E04B74}" sibTransId="{D4B798AF-5C0C-422E-B2F0-8F4D07B19138}"/>
    <dgm:cxn modelId="{A12CD69D-D916-4E0B-84F9-FC972162AAC5}" type="presOf" srcId="{8265C5BE-E0D8-4B7C-BDC3-44F68666319D}" destId="{EE4E694B-0CAC-45B6-98E7-7EE3A4CB627C}" srcOrd="0" destOrd="0" presId="urn:microsoft.com/office/officeart/2005/8/layout/radial1"/>
    <dgm:cxn modelId="{3B0751C1-8371-41DB-95C3-364B2408AA92}" type="presOf" srcId="{F093F6C8-70CB-4491-91AC-A49B371C59DC}" destId="{A75E75E9-D293-4F69-AD75-6BA5E0208230}" srcOrd="1" destOrd="0" presId="urn:microsoft.com/office/officeart/2005/8/layout/radial1"/>
    <dgm:cxn modelId="{5A743DCE-664C-4E8F-959C-3B125485A1C7}" type="presOf" srcId="{3A06CEDB-A1C5-4725-953C-ACB945833CBF}" destId="{B5A8BC17-D97A-4737-BEBB-C42CE3AA002E}" srcOrd="0" destOrd="0" presId="urn:microsoft.com/office/officeart/2005/8/layout/radial1"/>
    <dgm:cxn modelId="{DE004EE0-6609-4C10-964E-A05AB20E4C00}" srcId="{DADBE872-9E11-4009-BA5D-8A2E81F074FB}" destId="{055D57F6-A849-411D-AB85-8677DBFC468C}" srcOrd="1" destOrd="0" parTransId="{8FDAC9B3-AA5F-439E-844A-6BF5064EEF40}" sibTransId="{3E624B95-4578-415B-9D02-AB19B3958AC5}"/>
    <dgm:cxn modelId="{98784DE1-7259-4E7D-B996-1ECC81D3D163}" type="presOf" srcId="{E7909DA8-1DC7-4A1B-80FE-F4A78625E1C7}" destId="{21F8C6F1-6375-43B7-9C5C-52C6CC15572C}" srcOrd="1" destOrd="0" presId="urn:microsoft.com/office/officeart/2005/8/layout/radial1"/>
    <dgm:cxn modelId="{302210E6-E21F-47B0-B6B5-0F0E5E7602E9}" type="presOf" srcId="{278A6E5A-1360-4B66-A96B-881E43E04B74}" destId="{B8B7FA12-CCDA-419B-9BAC-C571C48D2A43}" srcOrd="0" destOrd="0" presId="urn:microsoft.com/office/officeart/2005/8/layout/radial1"/>
    <dgm:cxn modelId="{4FD124EE-907D-47F7-A2E7-420C3791813B}" srcId="{DADBE872-9E11-4009-BA5D-8A2E81F074FB}" destId="{73E9388A-A066-46A2-833D-173DD833634E}" srcOrd="5" destOrd="0" parTransId="{8265C5BE-E0D8-4B7C-BDC3-44F68666319D}" sibTransId="{83088CC1-3919-4C6F-9804-E6C97ECBD182}"/>
    <dgm:cxn modelId="{39620DC1-3746-4CAC-88DC-DFCF24B66BDE}" type="presParOf" srcId="{6AF163AD-6706-4917-A712-72133F9019D6}" destId="{E3DBD461-6DF2-4202-AF4F-C183B2201B62}" srcOrd="0" destOrd="0" presId="urn:microsoft.com/office/officeart/2005/8/layout/radial1"/>
    <dgm:cxn modelId="{21855FF9-0543-41C4-B733-A38F281DC07A}" type="presParOf" srcId="{6AF163AD-6706-4917-A712-72133F9019D6}" destId="{6256FF57-41AD-4E74-9952-8C6DD54939BC}" srcOrd="1" destOrd="0" presId="urn:microsoft.com/office/officeart/2005/8/layout/radial1"/>
    <dgm:cxn modelId="{48EDB0AB-168A-4CC5-BDD6-DCDED2CC31DD}" type="presParOf" srcId="{6256FF57-41AD-4E74-9952-8C6DD54939BC}" destId="{A75E75E9-D293-4F69-AD75-6BA5E0208230}" srcOrd="0" destOrd="0" presId="urn:microsoft.com/office/officeart/2005/8/layout/radial1"/>
    <dgm:cxn modelId="{3DDC9D84-BDCF-4F97-89A6-6F39D39418F1}" type="presParOf" srcId="{6AF163AD-6706-4917-A712-72133F9019D6}" destId="{FB9C5F7C-785E-402B-84B2-782FB6D822C7}" srcOrd="2" destOrd="0" presId="urn:microsoft.com/office/officeart/2005/8/layout/radial1"/>
    <dgm:cxn modelId="{0AD31F23-90D5-4867-A3D0-370407FDF895}" type="presParOf" srcId="{6AF163AD-6706-4917-A712-72133F9019D6}" destId="{19B75C4A-19EB-4568-9924-0A058EC66BFE}" srcOrd="3" destOrd="0" presId="urn:microsoft.com/office/officeart/2005/8/layout/radial1"/>
    <dgm:cxn modelId="{479ABC05-7FA2-40FA-AD7E-D536365ACAE7}" type="presParOf" srcId="{19B75C4A-19EB-4568-9924-0A058EC66BFE}" destId="{FB80E72B-34BA-4D3A-BA00-C0A6ABA295C7}" srcOrd="0" destOrd="0" presId="urn:microsoft.com/office/officeart/2005/8/layout/radial1"/>
    <dgm:cxn modelId="{FBAE742E-1F3D-46E6-B50B-0C91D699408B}" type="presParOf" srcId="{6AF163AD-6706-4917-A712-72133F9019D6}" destId="{779C22E2-DB77-41B3-9F79-E2B12B93D70E}" srcOrd="4" destOrd="0" presId="urn:microsoft.com/office/officeart/2005/8/layout/radial1"/>
    <dgm:cxn modelId="{3E14A00B-FACD-436C-A70B-B5B2C7B73842}" type="presParOf" srcId="{6AF163AD-6706-4917-A712-72133F9019D6}" destId="{E86CDB85-D4AA-45AB-A4C9-162AB61B787D}" srcOrd="5" destOrd="0" presId="urn:microsoft.com/office/officeart/2005/8/layout/radial1"/>
    <dgm:cxn modelId="{5C132A87-062B-4EC5-8829-CFBC9C6FF97E}" type="presParOf" srcId="{E86CDB85-D4AA-45AB-A4C9-162AB61B787D}" destId="{21F8C6F1-6375-43B7-9C5C-52C6CC15572C}" srcOrd="0" destOrd="0" presId="urn:microsoft.com/office/officeart/2005/8/layout/radial1"/>
    <dgm:cxn modelId="{73FBA2DC-088F-426F-844F-240916558AF2}" type="presParOf" srcId="{6AF163AD-6706-4917-A712-72133F9019D6}" destId="{B5A8BC17-D97A-4737-BEBB-C42CE3AA002E}" srcOrd="6" destOrd="0" presId="urn:microsoft.com/office/officeart/2005/8/layout/radial1"/>
    <dgm:cxn modelId="{5EFB6418-14AC-4208-9999-35A0A4D06214}" type="presParOf" srcId="{6AF163AD-6706-4917-A712-72133F9019D6}" destId="{D03D1257-219F-4E1F-91B3-2373DBDD4583}" srcOrd="7" destOrd="0" presId="urn:microsoft.com/office/officeart/2005/8/layout/radial1"/>
    <dgm:cxn modelId="{16443C4A-6A06-49CE-A4C3-548E3B2A745F}" type="presParOf" srcId="{D03D1257-219F-4E1F-91B3-2373DBDD4583}" destId="{91645071-97AF-4F56-95E9-328D73FABC25}" srcOrd="0" destOrd="0" presId="urn:microsoft.com/office/officeart/2005/8/layout/radial1"/>
    <dgm:cxn modelId="{78B15451-B1BC-4971-B6A2-C8F927BAC2FC}" type="presParOf" srcId="{6AF163AD-6706-4917-A712-72133F9019D6}" destId="{36BEC592-D2BD-4239-B52F-78AA4298F193}" srcOrd="8" destOrd="0" presId="urn:microsoft.com/office/officeart/2005/8/layout/radial1"/>
    <dgm:cxn modelId="{731EE257-CAC9-4078-83B2-88171EF54F4E}" type="presParOf" srcId="{6AF163AD-6706-4917-A712-72133F9019D6}" destId="{B8B7FA12-CCDA-419B-9BAC-C571C48D2A43}" srcOrd="9" destOrd="0" presId="urn:microsoft.com/office/officeart/2005/8/layout/radial1"/>
    <dgm:cxn modelId="{295B1D54-6108-413F-98C4-39228F8DE5A6}" type="presParOf" srcId="{B8B7FA12-CCDA-419B-9BAC-C571C48D2A43}" destId="{0696DFCA-4882-48BD-B6D6-62E08828991A}" srcOrd="0" destOrd="0" presId="urn:microsoft.com/office/officeart/2005/8/layout/radial1"/>
    <dgm:cxn modelId="{DAF96B4C-A4EF-4DC6-BC1D-C4BC4A9F8583}" type="presParOf" srcId="{6AF163AD-6706-4917-A712-72133F9019D6}" destId="{E39A2635-ADAB-4AB9-A2CF-D6149421F81B}" srcOrd="10" destOrd="0" presId="urn:microsoft.com/office/officeart/2005/8/layout/radial1"/>
    <dgm:cxn modelId="{060E194E-6240-4073-8386-2AD5D8CDA6DB}" type="presParOf" srcId="{6AF163AD-6706-4917-A712-72133F9019D6}" destId="{EE4E694B-0CAC-45B6-98E7-7EE3A4CB627C}" srcOrd="11" destOrd="0" presId="urn:microsoft.com/office/officeart/2005/8/layout/radial1"/>
    <dgm:cxn modelId="{F2E151CE-C9FA-4394-9300-71C00FDF24D1}" type="presParOf" srcId="{EE4E694B-0CAC-45B6-98E7-7EE3A4CB627C}" destId="{F02603BD-AF64-4EA6-A539-C57137F1D5C1}" srcOrd="0" destOrd="0" presId="urn:microsoft.com/office/officeart/2005/8/layout/radial1"/>
    <dgm:cxn modelId="{9C077809-42FD-4FAD-975B-691B5C7B57F3}" type="presParOf" srcId="{6AF163AD-6706-4917-A712-72133F9019D6}" destId="{596B8E75-7691-4B0A-9F63-FE0B52762DDC}"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DBD461-6DF2-4202-AF4F-C183B2201B62}">
      <dsp:nvSpPr>
        <dsp:cNvPr id="0" name=""/>
        <dsp:cNvSpPr/>
      </dsp:nvSpPr>
      <dsp:spPr>
        <a:xfrm>
          <a:off x="4855046" y="1914755"/>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cy-GB" sz="1900" kern="1200" dirty="0"/>
            <a:t>MAT</a:t>
          </a:r>
        </a:p>
        <a:p>
          <a:pPr marL="0" lvl="0" indent="0" algn="ctr" defTabSz="844550">
            <a:lnSpc>
              <a:spcPct val="90000"/>
            </a:lnSpc>
            <a:spcBef>
              <a:spcPct val="0"/>
            </a:spcBef>
            <a:spcAft>
              <a:spcPct val="35000"/>
            </a:spcAft>
            <a:buNone/>
          </a:pPr>
          <a:r>
            <a:rPr lang="en-GB" sz="1900" kern="1200" dirty="0"/>
            <a:t>Definition</a:t>
          </a:r>
        </a:p>
      </dsp:txBody>
      <dsp:txXfrm>
        <a:off x="5063593" y="2123302"/>
        <a:ext cx="1006953" cy="1006953"/>
      </dsp:txXfrm>
    </dsp:sp>
    <dsp:sp modelId="{6256FF57-41AD-4E74-9952-8C6DD54939BC}">
      <dsp:nvSpPr>
        <dsp:cNvPr id="0" name=""/>
        <dsp:cNvSpPr/>
      </dsp:nvSpPr>
      <dsp:spPr>
        <a:xfrm rot="16200000">
          <a:off x="5331719" y="1667894"/>
          <a:ext cx="470701" cy="23021"/>
        </a:xfrm>
        <a:custGeom>
          <a:avLst/>
          <a:gdLst/>
          <a:ahLst/>
          <a:cxnLst/>
          <a:rect l="0" t="0" r="0" b="0"/>
          <a:pathLst>
            <a:path>
              <a:moveTo>
                <a:pt x="0" y="11510"/>
              </a:moveTo>
              <a:lnTo>
                <a:pt x="470701" y="11510"/>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55302" y="1667637"/>
        <a:ext cx="23535" cy="23535"/>
      </dsp:txXfrm>
    </dsp:sp>
    <dsp:sp modelId="{FB9C5F7C-785E-402B-84B2-782FB6D822C7}">
      <dsp:nvSpPr>
        <dsp:cNvPr id="0" name=""/>
        <dsp:cNvSpPr/>
      </dsp:nvSpPr>
      <dsp:spPr>
        <a:xfrm>
          <a:off x="4855046" y="20007"/>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cy-GB" sz="6500" kern="1200" dirty="0"/>
            <a:t>?</a:t>
          </a:r>
          <a:endParaRPr lang="en-GB" sz="6500" kern="1200" dirty="0"/>
        </a:p>
      </dsp:txBody>
      <dsp:txXfrm>
        <a:off x="5063593" y="228554"/>
        <a:ext cx="1006953" cy="1006953"/>
      </dsp:txXfrm>
    </dsp:sp>
    <dsp:sp modelId="{19B75C4A-19EB-4568-9924-0A058EC66BFE}">
      <dsp:nvSpPr>
        <dsp:cNvPr id="0" name=""/>
        <dsp:cNvSpPr/>
      </dsp:nvSpPr>
      <dsp:spPr>
        <a:xfrm rot="19736154">
          <a:off x="6144650" y="2131529"/>
          <a:ext cx="450921" cy="23021"/>
        </a:xfrm>
        <a:custGeom>
          <a:avLst/>
          <a:gdLst/>
          <a:ahLst/>
          <a:cxnLst/>
          <a:rect l="0" t="0" r="0" b="0"/>
          <a:pathLst>
            <a:path>
              <a:moveTo>
                <a:pt x="0" y="11510"/>
              </a:moveTo>
              <a:lnTo>
                <a:pt x="450921" y="11510"/>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58837" y="2131767"/>
        <a:ext cx="22546" cy="22546"/>
      </dsp:txXfrm>
    </dsp:sp>
    <dsp:sp modelId="{779C22E2-DB77-41B3-9F79-E2B12B93D70E}">
      <dsp:nvSpPr>
        <dsp:cNvPr id="0" name=""/>
        <dsp:cNvSpPr/>
      </dsp:nvSpPr>
      <dsp:spPr>
        <a:xfrm>
          <a:off x="6461127" y="947278"/>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cy-GB" sz="6500" kern="1200" dirty="0"/>
            <a:t>?</a:t>
          </a:r>
          <a:endParaRPr lang="en-GB" sz="6500" kern="1200" dirty="0"/>
        </a:p>
      </dsp:txBody>
      <dsp:txXfrm>
        <a:off x="6669674" y="1155825"/>
        <a:ext cx="1006953" cy="1006953"/>
      </dsp:txXfrm>
    </dsp:sp>
    <dsp:sp modelId="{E86CDB85-D4AA-45AB-A4C9-162AB61B787D}">
      <dsp:nvSpPr>
        <dsp:cNvPr id="0" name=""/>
        <dsp:cNvSpPr/>
      </dsp:nvSpPr>
      <dsp:spPr>
        <a:xfrm rot="1734755">
          <a:off x="6164749" y="3058800"/>
          <a:ext cx="410721" cy="23021"/>
        </a:xfrm>
        <a:custGeom>
          <a:avLst/>
          <a:gdLst/>
          <a:ahLst/>
          <a:cxnLst/>
          <a:rect l="0" t="0" r="0" b="0"/>
          <a:pathLst>
            <a:path>
              <a:moveTo>
                <a:pt x="0" y="11510"/>
              </a:moveTo>
              <a:lnTo>
                <a:pt x="410721" y="11510"/>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59842" y="3060043"/>
        <a:ext cx="20536" cy="20536"/>
      </dsp:txXfrm>
    </dsp:sp>
    <dsp:sp modelId="{B5A8BC17-D97A-4737-BEBB-C42CE3AA002E}">
      <dsp:nvSpPr>
        <dsp:cNvPr id="0" name=""/>
        <dsp:cNvSpPr/>
      </dsp:nvSpPr>
      <dsp:spPr>
        <a:xfrm>
          <a:off x="6461127" y="2801820"/>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cy-GB" sz="6500" kern="1200" dirty="0"/>
            <a:t>?</a:t>
          </a:r>
          <a:endParaRPr lang="en-GB" sz="6500" kern="1200" dirty="0"/>
        </a:p>
      </dsp:txBody>
      <dsp:txXfrm>
        <a:off x="6669674" y="3010367"/>
        <a:ext cx="1006953" cy="1006953"/>
      </dsp:txXfrm>
    </dsp:sp>
    <dsp:sp modelId="{D03D1257-219F-4E1F-91B3-2373DBDD4583}">
      <dsp:nvSpPr>
        <dsp:cNvPr id="0" name=""/>
        <dsp:cNvSpPr/>
      </dsp:nvSpPr>
      <dsp:spPr>
        <a:xfrm rot="5400000">
          <a:off x="5371926" y="3522436"/>
          <a:ext cx="390288" cy="23021"/>
        </a:xfrm>
        <a:custGeom>
          <a:avLst/>
          <a:gdLst/>
          <a:ahLst/>
          <a:cxnLst/>
          <a:rect l="0" t="0" r="0" b="0"/>
          <a:pathLst>
            <a:path>
              <a:moveTo>
                <a:pt x="0" y="11510"/>
              </a:moveTo>
              <a:lnTo>
                <a:pt x="390288" y="11510"/>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57313" y="3524190"/>
        <a:ext cx="19514" cy="19514"/>
      </dsp:txXfrm>
    </dsp:sp>
    <dsp:sp modelId="{36BEC592-D2BD-4239-B52F-78AA4298F193}">
      <dsp:nvSpPr>
        <dsp:cNvPr id="0" name=""/>
        <dsp:cNvSpPr/>
      </dsp:nvSpPr>
      <dsp:spPr>
        <a:xfrm>
          <a:off x="4855046" y="3729091"/>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cy-GB" sz="6500" kern="1200" dirty="0"/>
            <a:t>?</a:t>
          </a:r>
          <a:endParaRPr lang="en-GB" sz="6500" kern="1200" dirty="0"/>
        </a:p>
      </dsp:txBody>
      <dsp:txXfrm>
        <a:off x="5063593" y="3937638"/>
        <a:ext cx="1006953" cy="1006953"/>
      </dsp:txXfrm>
    </dsp:sp>
    <dsp:sp modelId="{B8B7FA12-CCDA-419B-9BAC-C571C48D2A43}">
      <dsp:nvSpPr>
        <dsp:cNvPr id="0" name=""/>
        <dsp:cNvSpPr/>
      </dsp:nvSpPr>
      <dsp:spPr>
        <a:xfrm rot="9065245">
          <a:off x="4558669" y="3058800"/>
          <a:ext cx="410721" cy="23021"/>
        </a:xfrm>
        <a:custGeom>
          <a:avLst/>
          <a:gdLst/>
          <a:ahLst/>
          <a:cxnLst/>
          <a:rect l="0" t="0" r="0" b="0"/>
          <a:pathLst>
            <a:path>
              <a:moveTo>
                <a:pt x="0" y="11510"/>
              </a:moveTo>
              <a:lnTo>
                <a:pt x="410721" y="11510"/>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753762" y="3060043"/>
        <a:ext cx="20536" cy="20536"/>
      </dsp:txXfrm>
    </dsp:sp>
    <dsp:sp modelId="{E39A2635-ADAB-4AB9-A2CF-D6149421F81B}">
      <dsp:nvSpPr>
        <dsp:cNvPr id="0" name=""/>
        <dsp:cNvSpPr/>
      </dsp:nvSpPr>
      <dsp:spPr>
        <a:xfrm>
          <a:off x="3248966" y="2801820"/>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cy-GB" sz="6500" kern="1200" dirty="0"/>
            <a:t>?</a:t>
          </a:r>
          <a:endParaRPr lang="en-GB" sz="6500" kern="1200" dirty="0"/>
        </a:p>
      </dsp:txBody>
      <dsp:txXfrm>
        <a:off x="3457513" y="3010367"/>
        <a:ext cx="1006953" cy="1006953"/>
      </dsp:txXfrm>
    </dsp:sp>
    <dsp:sp modelId="{EE4E694B-0CAC-45B6-98E7-7EE3A4CB627C}">
      <dsp:nvSpPr>
        <dsp:cNvPr id="0" name=""/>
        <dsp:cNvSpPr/>
      </dsp:nvSpPr>
      <dsp:spPr>
        <a:xfrm rot="12663846">
          <a:off x="4538569" y="2131529"/>
          <a:ext cx="450921" cy="23021"/>
        </a:xfrm>
        <a:custGeom>
          <a:avLst/>
          <a:gdLst/>
          <a:ahLst/>
          <a:cxnLst/>
          <a:rect l="0" t="0" r="0" b="0"/>
          <a:pathLst>
            <a:path>
              <a:moveTo>
                <a:pt x="0" y="11510"/>
              </a:moveTo>
              <a:lnTo>
                <a:pt x="450921" y="11510"/>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752757" y="2131767"/>
        <a:ext cx="22546" cy="22546"/>
      </dsp:txXfrm>
    </dsp:sp>
    <dsp:sp modelId="{596B8E75-7691-4B0A-9F63-FE0B52762DDC}">
      <dsp:nvSpPr>
        <dsp:cNvPr id="0" name=""/>
        <dsp:cNvSpPr/>
      </dsp:nvSpPr>
      <dsp:spPr>
        <a:xfrm>
          <a:off x="3248966" y="947278"/>
          <a:ext cx="1424047" cy="14240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cy-GB" sz="6500" kern="1200" dirty="0"/>
            <a:t>?</a:t>
          </a:r>
          <a:endParaRPr lang="en-GB" sz="6500" kern="1200" dirty="0"/>
        </a:p>
      </dsp:txBody>
      <dsp:txXfrm>
        <a:off x="3457513" y="1155825"/>
        <a:ext cx="1006953" cy="1006953"/>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4CFBB0-832F-4DE7-8138-C10C388C941D}" type="datetimeFigureOut">
              <a:rPr lang="en-GB" smtClean="0"/>
              <a:t>08/02/2023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9DB687-B7D6-4B8B-B5F3-1E85B84D553A}" type="slidenum">
              <a:rPr lang="en-GB" smtClean="0"/>
              <a:t>‹#›</a:t>
            </a:fld>
            <a:endParaRPr lang="en-GB"/>
          </a:p>
        </p:txBody>
      </p:sp>
    </p:spTree>
    <p:extLst>
      <p:ext uri="{BB962C8B-B14F-4D97-AF65-F5344CB8AC3E}">
        <p14:creationId xmlns:p14="http://schemas.microsoft.com/office/powerpoint/2010/main" val="2709153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uowtsd-my.sharepoint.com/:w:/g/personal/m_bowen_uwtsd_ac_uk/EVjBpk2f93NIrrKLe0L8KbAB-CWZf-z_6uCmIWmAjKkOrQ?e=wr58e1"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2</a:t>
            </a:fld>
            <a:endParaRPr lang="en-GB"/>
          </a:p>
        </p:txBody>
      </p:sp>
    </p:spTree>
    <p:extLst>
      <p:ext uri="{BB962C8B-B14F-4D97-AF65-F5344CB8AC3E}">
        <p14:creationId xmlns:p14="http://schemas.microsoft.com/office/powerpoint/2010/main" val="2149535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Gweithgaredd, tasg ar y sleid nesaf </a:t>
            </a:r>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4</a:t>
            </a:fld>
            <a:endParaRPr lang="en-GB"/>
          </a:p>
        </p:txBody>
      </p:sp>
    </p:spTree>
    <p:extLst>
      <p:ext uri="{BB962C8B-B14F-4D97-AF65-F5344CB8AC3E}">
        <p14:creationId xmlns:p14="http://schemas.microsoft.com/office/powerpoint/2010/main" val="3390855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the words available and ask pairs/small groups to sort the list into synonyms and words with a singular meaning. Then arrive at a common definition for any perceived synonym groups and distinctive definitions for words with distinctive implications. Take feedback regarding the list of different terms and concepts so identified. Try to arrive at some agreed overview and go on to discuss the range of different categorisations within the topic. Work towards answering the question ‘what do the differences imply about learners so described’? (Timing ranges from 20 minutes for an individual activity to 45 minutes as a PDP activity.) https://padlet.com/lauraemanuel/brlz8mc1dzjx2a34</a:t>
            </a:r>
          </a:p>
          <a:p>
            <a:endParaRPr lang="en-GB" dirty="0"/>
          </a:p>
          <a:p>
            <a:r>
              <a:rPr lang="en-GB" dirty="0"/>
              <a:t>The point of this activity is threefold: It suggests the very large number of potentially vague terms that educationalists use to describe high ability and so reveals some of the problems of terminology and definition faced by policymakers in this area. It indicates how the language used to describe and define an able child within the school relates to the school's ethos with regard to ability and what particular aspects of the AG&amp;T agenda it seeks to support. It provides an opportunity via feedback and discussion to arrive at some initial school-based consensus within the somewhat shifting sands of definitions and educational perspectives surrounding AG&amp;T performance. </a:t>
            </a:r>
          </a:p>
        </p:txBody>
      </p:sp>
      <p:sp>
        <p:nvSpPr>
          <p:cNvPr id="4" name="Slide Number Placeholder 3"/>
          <p:cNvSpPr>
            <a:spLocks noGrp="1"/>
          </p:cNvSpPr>
          <p:nvPr>
            <p:ph type="sldNum" sz="quarter" idx="5"/>
          </p:nvPr>
        </p:nvSpPr>
        <p:spPr/>
        <p:txBody>
          <a:bodyPr/>
          <a:lstStyle/>
          <a:p>
            <a:fld id="{D89DB687-B7D6-4B8B-B5F3-1E85B84D553A}" type="slidenum">
              <a:rPr lang="en-GB" smtClean="0"/>
              <a:t>5</a:t>
            </a:fld>
            <a:endParaRPr lang="en-GB"/>
          </a:p>
        </p:txBody>
      </p:sp>
    </p:spTree>
    <p:extLst>
      <p:ext uri="{BB962C8B-B14F-4D97-AF65-F5344CB8AC3E}">
        <p14:creationId xmlns:p14="http://schemas.microsoft.com/office/powerpoint/2010/main" val="3585834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psychologist Joseph </a:t>
            </a:r>
            <a:r>
              <a:rPr lang="en-GB" dirty="0" err="1"/>
              <a:t>Renzulli</a:t>
            </a:r>
            <a:r>
              <a:rPr lang="en-GB" dirty="0"/>
              <a:t> divided giftedness into two main categories. The first (or schoolhouse giftedness) is associated with success in tests and quantifiable assessments. Such pupils are easy to identify though sometimes the potential revealed in IQ tests fails to translate into academic performance. The second category (creative-productive giftedness) relates to activity that puts high value on the development of original material or products designed to suit defined audiences. This is a key factor in ensuring productive outcomes emerge from the challenges of education and of life. </a:t>
            </a:r>
          </a:p>
        </p:txBody>
      </p:sp>
      <p:sp>
        <p:nvSpPr>
          <p:cNvPr id="4" name="Slide Number Placeholder 3"/>
          <p:cNvSpPr>
            <a:spLocks noGrp="1"/>
          </p:cNvSpPr>
          <p:nvPr>
            <p:ph type="sldNum" sz="quarter" idx="5"/>
          </p:nvPr>
        </p:nvSpPr>
        <p:spPr/>
        <p:txBody>
          <a:bodyPr/>
          <a:lstStyle/>
          <a:p>
            <a:fld id="{D89DB687-B7D6-4B8B-B5F3-1E85B84D553A}" type="slidenum">
              <a:rPr lang="en-GB" smtClean="0"/>
              <a:t>7</a:t>
            </a:fld>
            <a:endParaRPr lang="en-GB"/>
          </a:p>
        </p:txBody>
      </p:sp>
    </p:spTree>
    <p:extLst>
      <p:ext uri="{BB962C8B-B14F-4D97-AF65-F5344CB8AC3E}">
        <p14:creationId xmlns:p14="http://schemas.microsoft.com/office/powerpoint/2010/main" val="696349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points for this model are:</a:t>
            </a:r>
          </a:p>
          <a:p>
            <a:r>
              <a:rPr lang="en-GB" dirty="0"/>
              <a:t> • Gifts that are not developed remain as raw materials and represent under-achievement.</a:t>
            </a:r>
          </a:p>
          <a:p>
            <a:r>
              <a:rPr lang="en-GB" dirty="0"/>
              <a:t> • The highest levels of talent require the most intensive development. </a:t>
            </a:r>
          </a:p>
          <a:p>
            <a:r>
              <a:rPr lang="en-GB" dirty="0"/>
              <a:t>• The quality of the developmental process from gift to talent is shaped by school programmes and other formal agents and environmental influences which establish the ‘nature of the nurture’, but also by a more fluid and unpredictable variety of motivational characteristics, inherited predispositions or traits and acquired attitudes towards learning. </a:t>
            </a:r>
          </a:p>
          <a:p>
            <a:r>
              <a:rPr lang="en-GB" dirty="0"/>
              <a:t>• Personal qualities such as determination, courage, cooperativeness and enthusiasm are as important as latent ability in securing the transition from potential to talented performance. For potential to be deemed gifted and performance to be deemed talented it must by definition be above average. Significant deviation above the average in any normal distribution is considered by statisticians to begin beyond the 85th percentile and it is the top 15% of youngsters who are routinely targeted within this developmental context. The size of target groups will, of course, vary from setting to setting for a diversity of reasons. </a:t>
            </a:r>
          </a:p>
          <a:p>
            <a:endParaRPr lang="en-GB" dirty="0"/>
          </a:p>
          <a:p>
            <a:r>
              <a:rPr lang="en-GB" dirty="0"/>
              <a:t>One constant, however, is the understanding that high achievement requires positive attitudes. For schools to foster the individual curiosity, motivation, strength of purpose and simple joy in learning necessary to facilitate the journey towards talented performance may well be the most powerful way in which any intervention programme can support gifted young people. In this context, developing such personal qualities becomes a major objective of personalisation. Any definition drawing on recent research and socio-political expectations would do well to reflect this insight. </a:t>
            </a:r>
          </a:p>
        </p:txBody>
      </p:sp>
      <p:sp>
        <p:nvSpPr>
          <p:cNvPr id="4" name="Slide Number Placeholder 3"/>
          <p:cNvSpPr>
            <a:spLocks noGrp="1"/>
          </p:cNvSpPr>
          <p:nvPr>
            <p:ph type="sldNum" sz="quarter" idx="5"/>
          </p:nvPr>
        </p:nvSpPr>
        <p:spPr/>
        <p:txBody>
          <a:bodyPr/>
          <a:lstStyle/>
          <a:p>
            <a:fld id="{D89DB687-B7D6-4B8B-B5F3-1E85B84D553A}" type="slidenum">
              <a:rPr lang="en-GB" smtClean="0"/>
              <a:t>8</a:t>
            </a:fld>
            <a:endParaRPr lang="en-GB"/>
          </a:p>
        </p:txBody>
      </p:sp>
    </p:spTree>
    <p:extLst>
      <p:ext uri="{BB962C8B-B14F-4D97-AF65-F5344CB8AC3E}">
        <p14:creationId xmlns:p14="http://schemas.microsoft.com/office/powerpoint/2010/main" val="40472415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POST IT’s In pairs agree on and label a picture of a composite MA&amp;T pupil from your PTE school drawing on ideas taken from PTE. Join each pair into a four to work collaboratively on an agreed picture and illustrative labels, captions, headings, etc. Finally snowball the fours into eight. Here each four presents its diagram to the other and the ultimate task is to construct a concept map incorporating all of the key terms and features to be included in the definition</a:t>
            </a:r>
          </a:p>
          <a:p>
            <a:endParaRPr lang="en-GB" dirty="0"/>
          </a:p>
          <a:p>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9</a:t>
            </a:fld>
            <a:endParaRPr lang="en-GB"/>
          </a:p>
        </p:txBody>
      </p:sp>
    </p:spTree>
    <p:extLst>
      <p:ext uri="{BB962C8B-B14F-4D97-AF65-F5344CB8AC3E}">
        <p14:creationId xmlns:p14="http://schemas.microsoft.com/office/powerpoint/2010/main" val="517675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Summary Some key points have been made in this chapter in relation to defining able, gifted and talented children. MAT More Able and Talented in Wales!!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There are a variety of terms, definitions and theories linked to MA&amp;T that are not always interchangeable.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 school or setting should be clear about what it wants to achieve through its policy and not be tempted to ‘bolt-on’ definitions that do not support its ethos and improvement objectives.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Involving all staff in professional development on the topic of MA&amp;T will promote wider ownership of the policy.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giftedness • talent • learners • IQ • high achievement • pupils</a:t>
            </a:r>
          </a:p>
        </p:txBody>
      </p:sp>
      <p:sp>
        <p:nvSpPr>
          <p:cNvPr id="4" name="Slide Number Placeholder 3"/>
          <p:cNvSpPr>
            <a:spLocks noGrp="1"/>
          </p:cNvSpPr>
          <p:nvPr>
            <p:ph type="sldNum" sz="quarter" idx="5"/>
          </p:nvPr>
        </p:nvSpPr>
        <p:spPr/>
        <p:txBody>
          <a:bodyPr/>
          <a:lstStyle/>
          <a:p>
            <a:fld id="{D89DB687-B7D6-4B8B-B5F3-1E85B84D553A}" type="slidenum">
              <a:rPr lang="en-GB" smtClean="0"/>
              <a:t>10</a:t>
            </a:fld>
            <a:endParaRPr lang="en-GB"/>
          </a:p>
        </p:txBody>
      </p:sp>
    </p:spTree>
    <p:extLst>
      <p:ext uri="{BB962C8B-B14F-4D97-AF65-F5344CB8AC3E}">
        <p14:creationId xmlns:p14="http://schemas.microsoft.com/office/powerpoint/2010/main" val="3474308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E2E2E"/>
                </a:solidFill>
                <a:effectLst/>
                <a:latin typeface="Open Sans" panose="020B0606030504020204" pitchFamily="34" charset="0"/>
              </a:rPr>
              <a:t>Have a read through the case studies, how would you support a MAT learner? Read through the case studies and think of the best way to support the learners. Discuss the one on the slide together, then download the document ( print document)t to discuss the other three case studies.</a:t>
            </a:r>
          </a:p>
          <a:p>
            <a:pPr algn="l"/>
            <a:endParaRPr lang="en-GB" b="0" i="0" dirty="0">
              <a:solidFill>
                <a:srgbClr val="2E2E2E"/>
              </a:solidFill>
              <a:effectLst/>
              <a:latin typeface="Open Sans" panose="020B0606030504020204" pitchFamily="34" charset="0"/>
            </a:endParaRPr>
          </a:p>
          <a:p>
            <a:pPr algn="l"/>
            <a:r>
              <a:rPr lang="en-GB" b="0" i="0" dirty="0">
                <a:solidFill>
                  <a:srgbClr val="2E2E2E"/>
                </a:solidFill>
                <a:effectLst/>
                <a:latin typeface="Open Sans" panose="020B0606030504020204" pitchFamily="34" charset="0"/>
              </a:rPr>
              <a:t>I am sure the intention of the class teacher in this story would have been to place children in groups according to their ability so that work at an appropriate level could be provided. There is no merit in asking children to undertake tasks that are too far beyond their current level of ability. However, it was clear to Julie that her group was not expected to use capital letters and full stops.</a:t>
            </a:r>
          </a:p>
          <a:p>
            <a:pPr algn="l"/>
            <a:r>
              <a:rPr lang="en-GB" b="0" i="0" dirty="0">
                <a:solidFill>
                  <a:srgbClr val="2E2E2E"/>
                </a:solidFill>
                <a:effectLst/>
                <a:latin typeface="Open Sans" panose="020B0606030504020204" pitchFamily="34" charset="0"/>
              </a:rPr>
              <a:t>Expectations are funny things and often really difficult to get right. It is often said that we should have high expectations of all children. I agree but what does this mean? We surely cannot expect more of some children than they are able to provide at that point in time. Having our expectations too high would be as bad as having them too low. I have come to the conclusion that it is really about opportunity and being open to being surprised. Julie clearly felt that she should not do capital letters and full stops; the way the class was set up was preventing her from trying. This is where it is important to make a range of opportunities available to all children. Providing choice from this range will allow them to surprise us.</a:t>
            </a:r>
          </a:p>
          <a:p>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12</a:t>
            </a:fld>
            <a:endParaRPr lang="en-GB"/>
          </a:p>
        </p:txBody>
      </p:sp>
    </p:spTree>
    <p:extLst>
      <p:ext uri="{BB962C8B-B14F-4D97-AF65-F5344CB8AC3E}">
        <p14:creationId xmlns:p14="http://schemas.microsoft.com/office/powerpoint/2010/main" val="2753194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E2E2E"/>
                </a:solidFill>
                <a:effectLst/>
                <a:latin typeface="Open Sans" panose="020B0606030504020204" pitchFamily="34" charset="0"/>
              </a:rPr>
              <a:t>Closed questions tend to be good for checking and encouraging the recall of knowledge:</a:t>
            </a:r>
          </a:p>
          <a:p>
            <a:pPr algn="l">
              <a:buFont typeface="Arial" panose="020B0604020202020204" pitchFamily="34" charset="0"/>
              <a:buChar char="•"/>
            </a:pPr>
            <a:r>
              <a:rPr lang="en-GB" b="0" i="0" dirty="0">
                <a:solidFill>
                  <a:srgbClr val="2E2E2E"/>
                </a:solidFill>
                <a:effectLst/>
                <a:latin typeface="Open Sans" panose="020B0606030504020204" pitchFamily="34" charset="0"/>
              </a:rPr>
              <a:t> finding out what facts are already known;</a:t>
            </a:r>
          </a:p>
          <a:p>
            <a:pPr algn="l">
              <a:buFont typeface="Arial" panose="020B0604020202020204" pitchFamily="34" charset="0"/>
              <a:buChar char="•"/>
            </a:pPr>
            <a:r>
              <a:rPr lang="en-GB" b="0" i="0" dirty="0">
                <a:solidFill>
                  <a:srgbClr val="2E2E2E"/>
                </a:solidFill>
                <a:effectLst/>
                <a:latin typeface="Open Sans" panose="020B0606030504020204" pitchFamily="34" charset="0"/>
              </a:rPr>
              <a:t> finding out which facts have been remembered from teaching;</a:t>
            </a:r>
          </a:p>
          <a:p>
            <a:pPr algn="l">
              <a:buFont typeface="Arial" panose="020B0604020202020204" pitchFamily="34" charset="0"/>
              <a:buChar char="•"/>
            </a:pPr>
            <a:r>
              <a:rPr lang="en-GB" b="0" i="0" dirty="0">
                <a:solidFill>
                  <a:srgbClr val="2E2E2E"/>
                </a:solidFill>
                <a:effectLst/>
                <a:latin typeface="Open Sans" panose="020B0606030504020204" pitchFamily="34" charset="0"/>
              </a:rPr>
              <a:t> directing children to specific information in a text;</a:t>
            </a:r>
          </a:p>
          <a:p>
            <a:pPr algn="l">
              <a:buFont typeface="Arial" panose="020B0604020202020204" pitchFamily="34" charset="0"/>
              <a:buChar char="•"/>
            </a:pPr>
            <a:r>
              <a:rPr lang="en-GB" b="0" i="0" dirty="0">
                <a:solidFill>
                  <a:srgbClr val="2E2E2E"/>
                </a:solidFill>
                <a:effectLst/>
                <a:latin typeface="Open Sans" panose="020B0606030504020204" pitchFamily="34" charset="0"/>
              </a:rPr>
              <a:t> highlighting key points in a passage or presentation;</a:t>
            </a:r>
          </a:p>
          <a:p>
            <a:pPr algn="l">
              <a:buFont typeface="Arial" panose="020B0604020202020204" pitchFamily="34" charset="0"/>
              <a:buChar char="•"/>
            </a:pPr>
            <a:r>
              <a:rPr lang="en-GB" b="0" i="0" dirty="0">
                <a:solidFill>
                  <a:srgbClr val="2E2E2E"/>
                </a:solidFill>
                <a:effectLst/>
                <a:latin typeface="Open Sans" panose="020B0606030504020204" pitchFamily="34" charset="0"/>
              </a:rPr>
              <a:t> helping children to make notes and summarise lessons;</a:t>
            </a:r>
          </a:p>
          <a:p>
            <a:pPr algn="l">
              <a:buFont typeface="Arial" panose="020B0604020202020204" pitchFamily="34" charset="0"/>
              <a:buChar char="•"/>
            </a:pPr>
            <a:r>
              <a:rPr lang="en-GB" b="0" i="0" dirty="0">
                <a:solidFill>
                  <a:srgbClr val="2E2E2E"/>
                </a:solidFill>
                <a:effectLst/>
                <a:latin typeface="Open Sans" panose="020B0606030504020204" pitchFamily="34" charset="0"/>
              </a:rPr>
              <a:t> identifying gaps and difficulties in knowledge and understanding;</a:t>
            </a:r>
          </a:p>
          <a:p>
            <a:pPr algn="l">
              <a:buFont typeface="Arial" panose="020B0604020202020204" pitchFamily="34" charset="0"/>
              <a:buChar char="•"/>
            </a:pPr>
            <a:r>
              <a:rPr lang="en-GB" b="0" i="0" dirty="0">
                <a:solidFill>
                  <a:srgbClr val="2E2E2E"/>
                </a:solidFill>
                <a:effectLst/>
                <a:latin typeface="Open Sans" panose="020B0606030504020204" pitchFamily="34" charset="0"/>
              </a:rPr>
              <a:t> leading into new learning.</a:t>
            </a:r>
          </a:p>
          <a:p>
            <a:endParaRPr lang="en-GB" dirty="0"/>
          </a:p>
          <a:p>
            <a:pPr algn="l"/>
            <a:r>
              <a:rPr lang="en-GB" b="0" i="0" dirty="0">
                <a:solidFill>
                  <a:srgbClr val="2E2E2E"/>
                </a:solidFill>
                <a:effectLst/>
                <a:latin typeface="Open Sans" panose="020B0606030504020204" pitchFamily="34" charset="0"/>
              </a:rPr>
              <a:t>Open questions are necessary if we want to help children think about ideas and topics by:</a:t>
            </a:r>
          </a:p>
          <a:p>
            <a:pPr algn="l">
              <a:buFont typeface="Arial" panose="020B0604020202020204" pitchFamily="34" charset="0"/>
              <a:buChar char="•"/>
            </a:pPr>
            <a:r>
              <a:rPr lang="en-GB" b="0" i="0" dirty="0">
                <a:solidFill>
                  <a:srgbClr val="2E2E2E"/>
                </a:solidFill>
                <a:effectLst/>
                <a:latin typeface="Open Sans" panose="020B0606030504020204" pitchFamily="34" charset="0"/>
              </a:rPr>
              <a:t> stimulating ideas;</a:t>
            </a:r>
          </a:p>
          <a:p>
            <a:pPr algn="l">
              <a:buFont typeface="Arial" panose="020B0604020202020204" pitchFamily="34" charset="0"/>
              <a:buChar char="•"/>
            </a:pPr>
            <a:r>
              <a:rPr lang="en-GB" b="0" i="0" dirty="0">
                <a:solidFill>
                  <a:srgbClr val="2E2E2E"/>
                </a:solidFill>
                <a:effectLst/>
                <a:latin typeface="Open Sans" panose="020B0606030504020204" pitchFamily="34" charset="0"/>
              </a:rPr>
              <a:t> focusing attention;</a:t>
            </a:r>
          </a:p>
          <a:p>
            <a:pPr algn="l">
              <a:buFont typeface="Arial" panose="020B0604020202020204" pitchFamily="34" charset="0"/>
              <a:buChar char="•"/>
            </a:pPr>
            <a:r>
              <a:rPr lang="en-GB" b="0" i="0" dirty="0">
                <a:solidFill>
                  <a:srgbClr val="2E2E2E"/>
                </a:solidFill>
                <a:effectLst/>
                <a:latin typeface="Open Sans" panose="020B0606030504020204" pitchFamily="34" charset="0"/>
              </a:rPr>
              <a:t> stimulating curiosity and interest;</a:t>
            </a:r>
          </a:p>
          <a:p>
            <a:pPr algn="l">
              <a:buFont typeface="Arial" panose="020B0604020202020204" pitchFamily="34" charset="0"/>
              <a:buChar char="•"/>
            </a:pPr>
            <a:r>
              <a:rPr lang="en-GB" b="0" i="0" dirty="0">
                <a:solidFill>
                  <a:srgbClr val="2E2E2E"/>
                </a:solidFill>
                <a:effectLst/>
                <a:latin typeface="Open Sans" panose="020B0606030504020204" pitchFamily="34" charset="0"/>
              </a:rPr>
              <a:t> stimulating discussion;</a:t>
            </a:r>
          </a:p>
          <a:p>
            <a:pPr algn="l">
              <a:buFont typeface="Arial" panose="020B0604020202020204" pitchFamily="34" charset="0"/>
              <a:buChar char="•"/>
            </a:pPr>
            <a:r>
              <a:rPr lang="en-GB" b="0" i="0" dirty="0">
                <a:solidFill>
                  <a:srgbClr val="2E2E2E"/>
                </a:solidFill>
                <a:effectLst/>
                <a:latin typeface="Open Sans" panose="020B0606030504020204" pitchFamily="34" charset="0"/>
              </a:rPr>
              <a:t> eliciting views;</a:t>
            </a:r>
          </a:p>
          <a:p>
            <a:pPr algn="l">
              <a:buFont typeface="Arial" panose="020B0604020202020204" pitchFamily="34" charset="0"/>
              <a:buChar char="•"/>
            </a:pPr>
            <a:r>
              <a:rPr lang="en-GB" b="0" i="0" dirty="0">
                <a:solidFill>
                  <a:srgbClr val="2E2E2E"/>
                </a:solidFill>
                <a:effectLst/>
                <a:latin typeface="Open Sans" panose="020B0606030504020204" pitchFamily="34" charset="0"/>
              </a:rPr>
              <a:t> identifying previous experiences and knowledge;</a:t>
            </a:r>
          </a:p>
          <a:p>
            <a:pPr algn="l">
              <a:buFont typeface="Arial" panose="020B0604020202020204" pitchFamily="34" charset="0"/>
              <a:buChar char="•"/>
            </a:pPr>
            <a:r>
              <a:rPr lang="en-GB" b="0" i="0" dirty="0">
                <a:solidFill>
                  <a:srgbClr val="2E2E2E"/>
                </a:solidFill>
                <a:effectLst/>
                <a:latin typeface="Open Sans" panose="020B0606030504020204" pitchFamily="34" charset="0"/>
              </a:rPr>
              <a:t> recognising feelings;</a:t>
            </a:r>
          </a:p>
          <a:p>
            <a:pPr algn="l">
              <a:buFont typeface="Arial" panose="020B0604020202020204" pitchFamily="34" charset="0"/>
              <a:buChar char="•"/>
            </a:pPr>
            <a:r>
              <a:rPr lang="en-GB" b="0" i="0" dirty="0">
                <a:solidFill>
                  <a:srgbClr val="2E2E2E"/>
                </a:solidFill>
                <a:effectLst/>
                <a:latin typeface="Open Sans" panose="020B0606030504020204" pitchFamily="34" charset="0"/>
              </a:rPr>
              <a:t> encouraging hard thinking;</a:t>
            </a:r>
          </a:p>
          <a:p>
            <a:pPr algn="l">
              <a:buFont typeface="Arial" panose="020B0604020202020204" pitchFamily="34" charset="0"/>
              <a:buChar char="•"/>
            </a:pPr>
            <a:r>
              <a:rPr lang="en-GB" b="0" i="0" dirty="0">
                <a:solidFill>
                  <a:srgbClr val="2E2E2E"/>
                </a:solidFill>
                <a:effectLst/>
                <a:latin typeface="Open Sans" panose="020B0606030504020204" pitchFamily="34" charset="0"/>
              </a:rPr>
              <a:t> extending and deepening a topic.</a:t>
            </a:r>
          </a:p>
          <a:p>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14</a:t>
            </a:fld>
            <a:endParaRPr lang="en-GB"/>
          </a:p>
        </p:txBody>
      </p:sp>
    </p:spTree>
    <p:extLst>
      <p:ext uri="{BB962C8B-B14F-4D97-AF65-F5344CB8AC3E}">
        <p14:creationId xmlns:p14="http://schemas.microsoft.com/office/powerpoint/2010/main" val="30413654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Can </a:t>
            </a:r>
            <a:r>
              <a:rPr lang="cy-GB" dirty="0" err="1"/>
              <a:t>you</a:t>
            </a:r>
            <a:r>
              <a:rPr lang="cy-GB" dirty="0"/>
              <a:t> </a:t>
            </a:r>
            <a:r>
              <a:rPr lang="cy-GB" dirty="0" err="1"/>
              <a:t>complete</a:t>
            </a:r>
            <a:r>
              <a:rPr lang="cy-GB" dirty="0"/>
              <a:t> the </a:t>
            </a:r>
            <a:r>
              <a:rPr lang="cy-GB" dirty="0" err="1"/>
              <a:t>table</a:t>
            </a:r>
            <a:r>
              <a:rPr lang="cy-GB" dirty="0"/>
              <a:t> </a:t>
            </a:r>
            <a:r>
              <a:rPr lang="cy-GB" dirty="0" err="1"/>
              <a:t>using</a:t>
            </a:r>
            <a:r>
              <a:rPr lang="cy-GB" dirty="0"/>
              <a:t> a </a:t>
            </a:r>
            <a:r>
              <a:rPr lang="cy-GB" dirty="0" err="1"/>
              <a:t>story</a:t>
            </a:r>
            <a:r>
              <a:rPr lang="cy-GB" dirty="0"/>
              <a:t> of </a:t>
            </a:r>
            <a:r>
              <a:rPr lang="cy-GB" dirty="0" err="1"/>
              <a:t>your</a:t>
            </a:r>
            <a:r>
              <a:rPr lang="cy-GB" dirty="0"/>
              <a:t> </a:t>
            </a:r>
            <a:r>
              <a:rPr lang="cy-GB" dirty="0" err="1"/>
              <a:t>choice</a:t>
            </a:r>
            <a:r>
              <a:rPr lang="cy-GB" dirty="0"/>
              <a:t>? </a:t>
            </a:r>
            <a:r>
              <a:rPr lang="cy-GB" b="1" dirty="0" err="1"/>
              <a:t>Download</a:t>
            </a:r>
            <a:r>
              <a:rPr lang="cy-GB" dirty="0"/>
              <a:t> the </a:t>
            </a:r>
            <a:r>
              <a:rPr lang="cy-GB" dirty="0" err="1"/>
              <a:t>document</a:t>
            </a:r>
            <a:r>
              <a:rPr lang="cy-GB" dirty="0"/>
              <a:t> </a:t>
            </a:r>
            <a:r>
              <a:rPr lang="cy-GB" dirty="0" err="1"/>
              <a:t>and</a:t>
            </a:r>
            <a:r>
              <a:rPr lang="cy-GB" dirty="0"/>
              <a:t> </a:t>
            </a:r>
            <a:r>
              <a:rPr lang="cy-GB" dirty="0" err="1"/>
              <a:t>work</a:t>
            </a:r>
            <a:r>
              <a:rPr lang="cy-GB" dirty="0"/>
              <a:t> </a:t>
            </a:r>
            <a:r>
              <a:rPr lang="cy-GB" dirty="0" err="1"/>
              <a:t>in</a:t>
            </a:r>
            <a:r>
              <a:rPr lang="cy-GB" dirty="0"/>
              <a:t> </a:t>
            </a:r>
            <a:r>
              <a:rPr lang="cy-GB" dirty="0" err="1"/>
              <a:t>pairs</a:t>
            </a:r>
            <a:r>
              <a:rPr lang="cy-GB" dirty="0"/>
              <a:t> </a:t>
            </a:r>
            <a:r>
              <a:rPr lang="cy-GB" dirty="0" err="1"/>
              <a:t>on</a:t>
            </a:r>
            <a:r>
              <a:rPr lang="cy-GB" dirty="0"/>
              <a:t> </a:t>
            </a:r>
            <a:r>
              <a:rPr lang="cy-GB" dirty="0" err="1"/>
              <a:t>completing</a:t>
            </a:r>
            <a:r>
              <a:rPr lang="cy-GB" dirty="0"/>
              <a:t> the </a:t>
            </a:r>
            <a:r>
              <a:rPr lang="cy-GB" dirty="0" err="1"/>
              <a:t>table</a:t>
            </a:r>
            <a:r>
              <a:rPr lang="cy-GB" dirty="0"/>
              <a:t> </a:t>
            </a:r>
            <a:r>
              <a:rPr lang="en-GB" dirty="0">
                <a:hlinkClick r:id="rId3"/>
              </a:rPr>
              <a:t>Bloom's Taxonomy Task.docx</a:t>
            </a:r>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15</a:t>
            </a:fld>
            <a:endParaRPr lang="en-GB"/>
          </a:p>
        </p:txBody>
      </p:sp>
    </p:spTree>
    <p:extLst>
      <p:ext uri="{BB962C8B-B14F-4D97-AF65-F5344CB8AC3E}">
        <p14:creationId xmlns:p14="http://schemas.microsoft.com/office/powerpoint/2010/main" val="2341958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E2E2E"/>
                </a:solidFill>
                <a:effectLst/>
                <a:latin typeface="Open Sans" panose="020B0606030504020204" pitchFamily="34" charset="0"/>
              </a:rPr>
              <a:t>Teacher input:</a:t>
            </a:r>
          </a:p>
          <a:p>
            <a:pPr algn="l">
              <a:buFont typeface="Arial" panose="020B0604020202020204" pitchFamily="34" charset="0"/>
              <a:buChar char="•"/>
            </a:pPr>
            <a:r>
              <a:rPr lang="en-GB" b="0" i="0" dirty="0">
                <a:solidFill>
                  <a:srgbClr val="2E2E2E"/>
                </a:solidFill>
                <a:effectLst/>
                <a:latin typeface="Open Sans" panose="020B0606030504020204" pitchFamily="34" charset="0"/>
              </a:rPr>
              <a:t>Explain the four aspects of the concept that have to be considered.</a:t>
            </a:r>
          </a:p>
          <a:p>
            <a:pPr algn="l">
              <a:buFont typeface="Arial" panose="020B0604020202020204" pitchFamily="34" charset="0"/>
              <a:buChar char="•"/>
            </a:pPr>
            <a:r>
              <a:rPr lang="en-GB" b="0" i="0" dirty="0">
                <a:solidFill>
                  <a:srgbClr val="2E2E2E"/>
                </a:solidFill>
                <a:effectLst/>
                <a:latin typeface="Open Sans" panose="020B0606030504020204" pitchFamily="34" charset="0"/>
              </a:rPr>
              <a:t>Use an easy word or concept to illustrate how it works.</a:t>
            </a:r>
          </a:p>
          <a:p>
            <a:pPr algn="l">
              <a:buFont typeface="Arial" panose="020B0604020202020204" pitchFamily="34" charset="0"/>
              <a:buChar char="•"/>
            </a:pPr>
            <a:r>
              <a:rPr lang="en-GB" b="0" i="0" dirty="0">
                <a:solidFill>
                  <a:srgbClr val="2E2E2E"/>
                </a:solidFill>
                <a:effectLst/>
                <a:latin typeface="Open Sans" panose="020B0606030504020204" pitchFamily="34" charset="0"/>
              </a:rPr>
              <a:t>Organise the pupils to work in pairs or small groups.</a:t>
            </a:r>
          </a:p>
          <a:p>
            <a:pPr algn="l">
              <a:buFont typeface="Arial" panose="020B0604020202020204" pitchFamily="34" charset="0"/>
              <a:buChar char="•"/>
            </a:pPr>
            <a:r>
              <a:rPr lang="en-GB" b="0" i="0" dirty="0">
                <a:solidFill>
                  <a:srgbClr val="2E2E2E"/>
                </a:solidFill>
                <a:effectLst/>
                <a:latin typeface="Open Sans" panose="020B0606030504020204" pitchFamily="34" charset="0"/>
              </a:rPr>
              <a:t>Provide a whole class opportunity for the pupils to bring all the triangles back to the larger group at the end.</a:t>
            </a:r>
          </a:p>
          <a:p>
            <a:pPr algn="l">
              <a:buFont typeface="Arial" panose="020B0604020202020204" pitchFamily="34" charset="0"/>
              <a:buChar char="•"/>
            </a:pPr>
            <a:r>
              <a:rPr lang="en-GB" b="0" i="0" dirty="0">
                <a:solidFill>
                  <a:srgbClr val="2E2E2E"/>
                </a:solidFill>
                <a:effectLst/>
                <a:latin typeface="Open Sans" panose="020B0606030504020204" pitchFamily="34" charset="0"/>
              </a:rPr>
              <a:t>Encourage the pupils to make up a triangle for someone else in their group to work on.</a:t>
            </a:r>
          </a:p>
          <a:p>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16</a:t>
            </a:fld>
            <a:endParaRPr lang="en-GB"/>
          </a:p>
        </p:txBody>
      </p:sp>
    </p:spTree>
    <p:extLst>
      <p:ext uri="{BB962C8B-B14F-4D97-AF65-F5344CB8AC3E}">
        <p14:creationId xmlns:p14="http://schemas.microsoft.com/office/powerpoint/2010/main" val="36328012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E2E2E"/>
                </a:solidFill>
                <a:effectLst/>
                <a:latin typeface="Open Sans" panose="020B0606030504020204" pitchFamily="34" charset="0"/>
              </a:rPr>
              <a:t>A good teacher is one who:   Ask for students response!!</a:t>
            </a:r>
          </a:p>
          <a:p>
            <a:pPr algn="l"/>
            <a:endParaRPr lang="en-GB" b="0" i="0" dirty="0">
              <a:solidFill>
                <a:srgbClr val="2E2E2E"/>
              </a:solidFill>
              <a:effectLst/>
              <a:latin typeface="Open Sans" panose="020B0606030504020204" pitchFamily="34" charset="0"/>
            </a:endParaRPr>
          </a:p>
          <a:p>
            <a:pPr algn="l">
              <a:buFont typeface="Arial" panose="020B0604020202020204" pitchFamily="34" charset="0"/>
              <a:buChar char="•"/>
            </a:pPr>
            <a:r>
              <a:rPr lang="en-GB" b="0" i="0" dirty="0">
                <a:solidFill>
                  <a:srgbClr val="2E2E2E"/>
                </a:solidFill>
                <a:effectLst/>
                <a:latin typeface="Open Sans" panose="020B0606030504020204" pitchFamily="34" charset="0"/>
              </a:rPr>
              <a:t> Doesn't humiliate you in front of the class; doesn't try to destroy you so that you'll leave school, or tell you that you're no good and that you should leave school.</a:t>
            </a:r>
          </a:p>
          <a:p>
            <a:pPr algn="l">
              <a:buFont typeface="Arial" panose="020B0604020202020204" pitchFamily="34" charset="0"/>
              <a:buChar char="•"/>
            </a:pPr>
            <a:r>
              <a:rPr lang="en-GB" b="0" i="0" dirty="0">
                <a:solidFill>
                  <a:srgbClr val="2E2E2E"/>
                </a:solidFill>
                <a:effectLst/>
                <a:latin typeface="Open Sans" panose="020B0606030504020204" pitchFamily="34" charset="0"/>
              </a:rPr>
              <a:t> Doesn't write slabs of work on the board to be copied.</a:t>
            </a:r>
          </a:p>
          <a:p>
            <a:pPr algn="l">
              <a:buFont typeface="Arial" panose="020B0604020202020204" pitchFamily="34" charset="0"/>
              <a:buChar char="•"/>
            </a:pPr>
            <a:r>
              <a:rPr lang="en-GB" b="0" i="0" dirty="0">
                <a:solidFill>
                  <a:srgbClr val="2E2E2E"/>
                </a:solidFill>
                <a:effectLst/>
                <a:latin typeface="Open Sans" panose="020B0606030504020204" pitchFamily="34" charset="0"/>
              </a:rPr>
              <a:t> Lets you talk and move about the classroom.</a:t>
            </a:r>
          </a:p>
          <a:p>
            <a:pPr algn="l">
              <a:buFont typeface="Arial" panose="020B0604020202020204" pitchFamily="34" charset="0"/>
              <a:buChar char="•"/>
            </a:pPr>
            <a:r>
              <a:rPr lang="en-GB" b="0" i="0" dirty="0">
                <a:solidFill>
                  <a:srgbClr val="2E2E2E"/>
                </a:solidFill>
                <a:effectLst/>
                <a:latin typeface="Open Sans" panose="020B0606030504020204" pitchFamily="34" charset="0"/>
              </a:rPr>
              <a:t> Doesn't favour girls, or the boys who do what they're told.</a:t>
            </a:r>
          </a:p>
          <a:p>
            <a:pPr algn="l">
              <a:buFont typeface="Arial" panose="020B0604020202020204" pitchFamily="34" charset="0"/>
              <a:buChar char="•"/>
            </a:pPr>
            <a:r>
              <a:rPr lang="en-GB" b="0" i="0" dirty="0">
                <a:solidFill>
                  <a:srgbClr val="2E2E2E"/>
                </a:solidFill>
                <a:effectLst/>
                <a:latin typeface="Open Sans" panose="020B0606030504020204" pitchFamily="34" charset="0"/>
              </a:rPr>
              <a:t> Doesn't keep picking on people who have a reputation, pushing them to retaliate.</a:t>
            </a:r>
          </a:p>
          <a:p>
            <a:pPr algn="l">
              <a:buFont typeface="Arial" panose="020B0604020202020204" pitchFamily="34" charset="0"/>
              <a:buChar char="•"/>
            </a:pPr>
            <a:r>
              <a:rPr lang="en-GB" b="0" i="0" dirty="0">
                <a:solidFill>
                  <a:srgbClr val="2E2E2E"/>
                </a:solidFill>
                <a:effectLst/>
                <a:latin typeface="Open Sans" panose="020B0606030504020204" pitchFamily="34" charset="0"/>
              </a:rPr>
              <a:t> Doesn't mark you down because of your behaviour.</a:t>
            </a:r>
          </a:p>
          <a:p>
            <a:pPr algn="l">
              <a:buFont typeface="Arial" panose="020B0604020202020204" pitchFamily="34" charset="0"/>
              <a:buChar char="•"/>
            </a:pPr>
            <a:r>
              <a:rPr lang="en-GB" b="0" i="0" dirty="0">
                <a:solidFill>
                  <a:srgbClr val="2E2E2E"/>
                </a:solidFill>
                <a:effectLst/>
                <a:latin typeface="Open Sans" panose="020B0606030504020204" pitchFamily="34" charset="0"/>
              </a:rPr>
              <a:t> Gives you a chance to muck up and learn from it.</a:t>
            </a:r>
          </a:p>
          <a:p>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17</a:t>
            </a:fld>
            <a:endParaRPr lang="en-GB"/>
          </a:p>
        </p:txBody>
      </p:sp>
    </p:spTree>
    <p:extLst>
      <p:ext uri="{BB962C8B-B14F-4D97-AF65-F5344CB8AC3E}">
        <p14:creationId xmlns:p14="http://schemas.microsoft.com/office/powerpoint/2010/main" val="23122869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9DB687-B7D6-4B8B-B5F3-1E85B84D553A}" type="slidenum">
              <a:rPr lang="en-GB" smtClean="0"/>
              <a:t>18</a:t>
            </a:fld>
            <a:endParaRPr lang="en-GB"/>
          </a:p>
        </p:txBody>
      </p:sp>
    </p:spTree>
    <p:extLst>
      <p:ext uri="{BB962C8B-B14F-4D97-AF65-F5344CB8AC3E}">
        <p14:creationId xmlns:p14="http://schemas.microsoft.com/office/powerpoint/2010/main" val="78612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2/8/2023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2/8/2023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2/8/2023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2/8/2023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2/8/2023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2/8/2023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73444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687307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7755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653582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595584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30886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467013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36078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61203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155340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6800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2/8/2023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08/02/2023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1196335377"/>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n.ryder@uwtsd.ac.uk" TargetMode="External"/><Relationship Id="rId2" Type="http://schemas.openxmlformats.org/officeDocument/2006/relationships/hyperlink" Target="mailto:m.bowen@uwtsd.ac.uk" TargetMode="Externa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uowtsd-my.sharepoint.com/:w:/g/personal/m_bowen_uwtsd_ac_uk/ERaJSEoaiAJJndQbHUrIEj8BKQgDuUiSAfhLbyWBXaXTaQ?e=JSG5y9"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uowtsd-my.sharepoint.com/:w:/g/personal/m_bowen_uwtsd_ac_uk/EVjBpk2f93NIrrKLe0L8KbAB-CWZf-z_6uCmIWmAjKkOrQ?e=wr58e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menti.com/alowg1219ny5"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hwb.gov.wales/repository/resource/f13ba62d-b150-4a7d-b99f-3a41a98d3eaf" TargetMode="External"/><Relationship Id="rId7" Type="http://schemas.openxmlformats.org/officeDocument/2006/relationships/hyperlink" Target="https://sk-sagepub-com.ezproxy.uwtsd.ac.uk/books/teaching-able-gifted-and-talented-children/n2.xml"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sk-sagepub-com.ezproxy.uwtsd.ac.uk/books/teaching-gifted-and-talented-pupils-in-the-primary-school/n2.xml" TargetMode="External"/><Relationship Id="rId5" Type="http://schemas.openxmlformats.org/officeDocument/2006/relationships/hyperlink" Target="https://gov.wales/sites/default/files/publications/2018-11/meeting-the-challenge-quality-standards-in-education-for-more-able-and-talented-pupils_0.pdf" TargetMode="External"/><Relationship Id="rId4" Type="http://schemas.openxmlformats.org/officeDocument/2006/relationships/hyperlink" Target="https://www.estyn.gov.wales/system/files/2020-07/Supporting%2520MAT%2520pupils%2520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7568" y="2996953"/>
            <a:ext cx="7992888" cy="1470025"/>
          </a:xfrm>
        </p:spPr>
        <p:txBody>
          <a:bodyPr>
            <a:normAutofit/>
          </a:bodyPr>
          <a:lstStyle/>
          <a:p>
            <a:br>
              <a:rPr lang="en-GB" i="1">
                <a:solidFill>
                  <a:schemeClr val="bg1"/>
                </a:solidFill>
              </a:rPr>
            </a:br>
            <a:endParaRPr lang="en-GB">
              <a:solidFill>
                <a:schemeClr val="bg1"/>
              </a:solidFill>
            </a:endParaRPr>
          </a:p>
        </p:txBody>
      </p:sp>
      <p:sp>
        <p:nvSpPr>
          <p:cNvPr id="3" name="TextBox 2">
            <a:extLst>
              <a:ext uri="{FF2B5EF4-FFF2-40B4-BE49-F238E27FC236}">
                <a16:creationId xmlns:a16="http://schemas.microsoft.com/office/drawing/2014/main" id="{0B552588-E8D9-4941-9281-CB60E054AFE1}"/>
              </a:ext>
            </a:extLst>
          </p:cNvPr>
          <p:cNvSpPr txBox="1"/>
          <p:nvPr/>
        </p:nvSpPr>
        <p:spPr>
          <a:xfrm>
            <a:off x="1631504" y="1412777"/>
            <a:ext cx="8928992" cy="4401205"/>
          </a:xfrm>
          <a:prstGeom prst="rect">
            <a:avLst/>
          </a:prstGeom>
          <a:noFill/>
        </p:spPr>
        <p:txBody>
          <a:bodyPr wrap="square" lIns="91440" tIns="45720" rIns="91440" bIns="45720" rtlCol="0" anchor="t">
            <a:spAutoFit/>
          </a:bodyPr>
          <a:lstStyle/>
          <a:p>
            <a:pPr algn="ctr"/>
            <a:r>
              <a:rPr lang="cy-GB" sz="2800" dirty="0">
                <a:solidFill>
                  <a:prstClr val="white"/>
                </a:solidFill>
                <a:latin typeface="Myriad Pro"/>
              </a:rPr>
              <a:t>ECAD5007C </a:t>
            </a:r>
          </a:p>
          <a:p>
            <a:pPr algn="ctr"/>
            <a:endParaRPr lang="cy-GB" sz="2800" dirty="0">
              <a:solidFill>
                <a:prstClr val="white"/>
              </a:solidFill>
              <a:latin typeface="Myriad Pro"/>
            </a:endParaRPr>
          </a:p>
          <a:p>
            <a:pPr algn="ctr"/>
            <a:r>
              <a:rPr lang="cy-GB" sz="2800" dirty="0" err="1">
                <a:latin typeface="Myriad Pro"/>
              </a:rPr>
              <a:t>Supporting</a:t>
            </a:r>
            <a:r>
              <a:rPr lang="cy-GB" sz="2800" dirty="0">
                <a:latin typeface="Myriad Pro"/>
              </a:rPr>
              <a:t> More </a:t>
            </a:r>
            <a:r>
              <a:rPr lang="cy-GB" sz="2800" dirty="0" err="1">
                <a:latin typeface="Myriad Pro"/>
              </a:rPr>
              <a:t>Able</a:t>
            </a:r>
            <a:r>
              <a:rPr lang="cy-GB" sz="2800" dirty="0">
                <a:latin typeface="Myriad Pro"/>
              </a:rPr>
              <a:t> </a:t>
            </a:r>
            <a:r>
              <a:rPr lang="cy-GB" sz="2800" dirty="0" err="1">
                <a:latin typeface="Myriad Pro"/>
              </a:rPr>
              <a:t>and</a:t>
            </a:r>
            <a:r>
              <a:rPr lang="cy-GB" sz="2800" dirty="0">
                <a:latin typeface="Myriad Pro"/>
              </a:rPr>
              <a:t> </a:t>
            </a:r>
            <a:r>
              <a:rPr lang="cy-GB" sz="2800" dirty="0" err="1">
                <a:latin typeface="Myriad Pro"/>
              </a:rPr>
              <a:t>Talented</a:t>
            </a:r>
            <a:r>
              <a:rPr lang="cy-GB" sz="2800" dirty="0">
                <a:latin typeface="Myriad Pro"/>
              </a:rPr>
              <a:t> (MAT) </a:t>
            </a:r>
            <a:r>
              <a:rPr lang="cy-GB" sz="2800" dirty="0" err="1">
                <a:latin typeface="Myriad Pro"/>
              </a:rPr>
              <a:t>Learners</a:t>
            </a:r>
          </a:p>
          <a:p>
            <a:pPr algn="ctr"/>
            <a:endParaRPr lang="cy-GB" sz="2800" dirty="0">
              <a:solidFill>
                <a:prstClr val="white"/>
              </a:solidFill>
              <a:latin typeface="Myriad Pro"/>
            </a:endParaRPr>
          </a:p>
          <a:p>
            <a:pPr algn="ctr"/>
            <a:r>
              <a:rPr lang="cy-GB" sz="2800" dirty="0">
                <a:solidFill>
                  <a:prstClr val="white"/>
                </a:solidFill>
                <a:latin typeface="Myriad Pro"/>
              </a:rPr>
              <a:t>Meryl Bowen </a:t>
            </a:r>
            <a:r>
              <a:rPr lang="cy-GB" sz="2800" dirty="0" err="1">
                <a:solidFill>
                  <a:prstClr val="white"/>
                </a:solidFill>
                <a:latin typeface="Myriad Pro"/>
              </a:rPr>
              <a:t>and</a:t>
            </a:r>
            <a:r>
              <a:rPr lang="cy-GB" sz="2800" dirty="0">
                <a:solidFill>
                  <a:prstClr val="white"/>
                </a:solidFill>
                <a:latin typeface="Myriad Pro"/>
              </a:rPr>
              <a:t> </a:t>
            </a:r>
            <a:r>
              <a:rPr lang="cy-GB" sz="2800" dirty="0" err="1">
                <a:solidFill>
                  <a:prstClr val="white"/>
                </a:solidFill>
                <a:latin typeface="Myriad Pro"/>
              </a:rPr>
              <a:t>Nanna</a:t>
            </a:r>
            <a:r>
              <a:rPr lang="cy-GB" sz="2800" dirty="0">
                <a:solidFill>
                  <a:prstClr val="white"/>
                </a:solidFill>
                <a:latin typeface="Myriad Pro"/>
              </a:rPr>
              <a:t> Ryder </a:t>
            </a:r>
          </a:p>
          <a:p>
            <a:pPr algn="ctr"/>
            <a:r>
              <a:rPr lang="cy-GB" sz="2800" dirty="0">
                <a:solidFill>
                  <a:prstClr val="white"/>
                </a:solidFill>
                <a:latin typeface="Myriad Pro"/>
                <a:hlinkClick r:id="rId2">
                  <a:extLst>
                    <a:ext uri="{A12FA001-AC4F-418D-AE19-62706E023703}">
                      <ahyp:hlinkClr xmlns:ahyp="http://schemas.microsoft.com/office/drawing/2018/hyperlinkcolor" val="tx"/>
                    </a:ext>
                  </a:extLst>
                </a:hlinkClick>
              </a:rPr>
              <a:t>m.bowen@uwtsd.ac.uk</a:t>
            </a:r>
            <a:r>
              <a:rPr lang="cy-GB" sz="2800" dirty="0">
                <a:solidFill>
                  <a:prstClr val="white"/>
                </a:solidFill>
                <a:latin typeface="Myriad Pro"/>
              </a:rPr>
              <a:t> </a:t>
            </a:r>
            <a:r>
              <a:rPr lang="cy-GB" sz="2800" dirty="0">
                <a:solidFill>
                  <a:prstClr val="white"/>
                </a:solidFill>
                <a:latin typeface="Myriad Pro"/>
                <a:hlinkClick r:id="rId3">
                  <a:extLst>
                    <a:ext uri="{A12FA001-AC4F-418D-AE19-62706E023703}">
                      <ahyp:hlinkClr xmlns:ahyp="http://schemas.microsoft.com/office/drawing/2018/hyperlinkcolor" val="tx"/>
                    </a:ext>
                  </a:extLst>
                </a:hlinkClick>
              </a:rPr>
              <a:t>n.ryder@uwtsd.ac.uk</a:t>
            </a:r>
            <a:endParaRPr lang="cy-GB" sz="2800" dirty="0">
              <a:solidFill>
                <a:prstClr val="white"/>
              </a:solidFill>
              <a:latin typeface="Myriad Pro"/>
            </a:endParaRPr>
          </a:p>
          <a:p>
            <a:pPr algn="ctr"/>
            <a:endParaRPr lang="cy-GB" sz="2800" dirty="0">
              <a:solidFill>
                <a:prstClr val="white"/>
              </a:solidFill>
              <a:latin typeface="Myriad Pro"/>
            </a:endParaRPr>
          </a:p>
          <a:p>
            <a:pPr algn="ctr"/>
            <a:r>
              <a:rPr lang="cy-GB" sz="2800" dirty="0">
                <a:solidFill>
                  <a:prstClr val="white"/>
                </a:solidFill>
                <a:latin typeface="Myriad Pro"/>
              </a:rPr>
              <a:t>Laura Emanuel</a:t>
            </a:r>
          </a:p>
          <a:p>
            <a:pPr algn="ctr"/>
            <a:r>
              <a:rPr lang="cy-GB" sz="2800" dirty="0">
                <a:solidFill>
                  <a:prstClr val="white"/>
                </a:solidFill>
                <a:latin typeface="Myriad Pro"/>
              </a:rPr>
              <a:t>laura.emanuel@uwtsd.ac.uk</a:t>
            </a:r>
          </a:p>
          <a:p>
            <a:pPr algn="ctr"/>
            <a:endParaRPr lang="en-GB" sz="2800" dirty="0">
              <a:solidFill>
                <a:prstClr val="white"/>
              </a:solidFill>
              <a:latin typeface="Myriad Pro"/>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5DE0B-7B62-1730-0753-85003D449341}"/>
              </a:ext>
            </a:extLst>
          </p:cNvPr>
          <p:cNvSpPr>
            <a:spLocks noGrp="1"/>
          </p:cNvSpPr>
          <p:nvPr>
            <p:ph type="title"/>
          </p:nvPr>
        </p:nvSpPr>
        <p:spPr/>
        <p:txBody>
          <a:bodyPr/>
          <a:lstStyle/>
          <a:p>
            <a:r>
              <a:rPr lang="en-GB" dirty="0" err="1"/>
              <a:t>Amser</a:t>
            </a:r>
            <a:r>
              <a:rPr lang="en-GB" dirty="0"/>
              <a:t> </a:t>
            </a:r>
            <a:r>
              <a:rPr lang="en-GB" dirty="0" err="1"/>
              <a:t>Corfestru</a:t>
            </a:r>
            <a:r>
              <a:rPr lang="en-GB" dirty="0"/>
              <a:t>!</a:t>
            </a:r>
          </a:p>
        </p:txBody>
      </p:sp>
      <p:pic>
        <p:nvPicPr>
          <p:cNvPr id="5" name="Content Placeholder 4">
            <a:extLst>
              <a:ext uri="{FF2B5EF4-FFF2-40B4-BE49-F238E27FC236}">
                <a16:creationId xmlns:a16="http://schemas.microsoft.com/office/drawing/2014/main" id="{DBB66199-90BD-BAC3-6118-D5349B220DE0}"/>
              </a:ext>
            </a:extLst>
          </p:cNvPr>
          <p:cNvPicPr>
            <a:picLocks noGrp="1" noChangeAspect="1"/>
          </p:cNvPicPr>
          <p:nvPr>
            <p:ph idx="1"/>
          </p:nvPr>
        </p:nvPicPr>
        <p:blipFill rotWithShape="1">
          <a:blip r:embed="rId3"/>
          <a:srcRect l="8930" t="27048" r="42620" b="45658"/>
          <a:stretch/>
        </p:blipFill>
        <p:spPr>
          <a:xfrm>
            <a:off x="406851" y="1320084"/>
            <a:ext cx="10772010" cy="4045599"/>
          </a:xfrm>
        </p:spPr>
      </p:pic>
    </p:spTree>
    <p:extLst>
      <p:ext uri="{BB962C8B-B14F-4D97-AF65-F5344CB8AC3E}">
        <p14:creationId xmlns:p14="http://schemas.microsoft.com/office/powerpoint/2010/main" val="1634374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331AC-840A-46D9-857E-8768A3180FE1}"/>
              </a:ext>
            </a:extLst>
          </p:cNvPr>
          <p:cNvSpPr>
            <a:spLocks noGrp="1"/>
          </p:cNvSpPr>
          <p:nvPr>
            <p:ph type="title"/>
          </p:nvPr>
        </p:nvSpPr>
        <p:spPr/>
        <p:txBody>
          <a:bodyPr>
            <a:normAutofit/>
          </a:bodyPr>
          <a:lstStyle/>
          <a:p>
            <a:r>
              <a:rPr lang="cy-GB" sz="3200" dirty="0" err="1">
                <a:latin typeface="Congenial SemiBold" panose="02000503040000020004" pitchFamily="2" charset="0"/>
              </a:rPr>
              <a:t>Aims</a:t>
            </a:r>
            <a:r>
              <a:rPr lang="cy-GB" sz="3200" dirty="0">
                <a:latin typeface="Congenial SemiBold" panose="02000503040000020004" pitchFamily="2" charset="0"/>
              </a:rPr>
              <a:t>:</a:t>
            </a:r>
            <a:endParaRPr lang="en-GB" sz="3200" dirty="0">
              <a:latin typeface="Congenial SemiBold" panose="02000503040000020004" pitchFamily="2" charset="0"/>
            </a:endParaRPr>
          </a:p>
        </p:txBody>
      </p:sp>
      <p:sp>
        <p:nvSpPr>
          <p:cNvPr id="3" name="Content Placeholder 2">
            <a:extLst>
              <a:ext uri="{FF2B5EF4-FFF2-40B4-BE49-F238E27FC236}">
                <a16:creationId xmlns:a16="http://schemas.microsoft.com/office/drawing/2014/main" id="{7B6960A3-4D5E-4D63-87D3-7C4BA75474C6}"/>
              </a:ext>
            </a:extLst>
          </p:cNvPr>
          <p:cNvSpPr>
            <a:spLocks noGrp="1"/>
          </p:cNvSpPr>
          <p:nvPr>
            <p:ph idx="1"/>
          </p:nvPr>
        </p:nvSpPr>
        <p:spPr/>
        <p:txBody>
          <a:bodyPr/>
          <a:lstStyle/>
          <a:p>
            <a:pPr marL="305435" indent="-305435"/>
            <a:r>
              <a:rPr lang="cy-GB" sz="2800" dirty="0">
                <a:latin typeface="Congenial SemiBold" panose="020B0604020202020204" pitchFamily="2" charset="0"/>
              </a:rPr>
              <a:t>To </a:t>
            </a:r>
            <a:r>
              <a:rPr lang="cy-GB" sz="2800" dirty="0" err="1">
                <a:latin typeface="Congenial SemiBold" panose="020B0604020202020204" pitchFamily="2" charset="0"/>
              </a:rPr>
              <a:t>consider</a:t>
            </a:r>
            <a:r>
              <a:rPr lang="cy-GB" sz="2800" dirty="0">
                <a:latin typeface="Congenial SemiBold" panose="020B0604020202020204" pitchFamily="2" charset="0"/>
              </a:rPr>
              <a:t> </a:t>
            </a:r>
            <a:r>
              <a:rPr lang="cy-GB" sz="2800" dirty="0" err="1">
                <a:latin typeface="Congenial SemiBold" panose="020B0604020202020204" pitchFamily="2" charset="0"/>
              </a:rPr>
              <a:t>and</a:t>
            </a:r>
            <a:r>
              <a:rPr lang="cy-GB" sz="2800" dirty="0">
                <a:latin typeface="Congenial SemiBold" panose="020B0604020202020204" pitchFamily="2" charset="0"/>
              </a:rPr>
              <a:t> </a:t>
            </a:r>
            <a:r>
              <a:rPr lang="cy-GB" sz="2800" dirty="0" err="1">
                <a:latin typeface="Congenial SemiBold" panose="020B0604020202020204" pitchFamily="2" charset="0"/>
              </a:rPr>
              <a:t>define</a:t>
            </a:r>
            <a:r>
              <a:rPr lang="cy-GB" sz="2800" dirty="0">
                <a:latin typeface="Congenial SemiBold" panose="020B0604020202020204" pitchFamily="2" charset="0"/>
              </a:rPr>
              <a:t> </a:t>
            </a:r>
            <a:r>
              <a:rPr lang="cy-GB" sz="2800" dirty="0" err="1">
                <a:latin typeface="Congenial SemiBold" panose="020B0604020202020204" pitchFamily="2" charset="0"/>
              </a:rPr>
              <a:t>what</a:t>
            </a:r>
            <a:r>
              <a:rPr lang="cy-GB" sz="2800" dirty="0">
                <a:latin typeface="Congenial SemiBold" panose="020B0604020202020204" pitchFamily="2" charset="0"/>
              </a:rPr>
              <a:t> a More </a:t>
            </a:r>
            <a:r>
              <a:rPr lang="cy-GB" sz="2800" dirty="0" err="1">
                <a:latin typeface="Congenial SemiBold" panose="020B0604020202020204" pitchFamily="2" charset="0"/>
              </a:rPr>
              <a:t>Able</a:t>
            </a:r>
            <a:r>
              <a:rPr lang="cy-GB" sz="2800" dirty="0">
                <a:latin typeface="Congenial SemiBold" panose="020B0604020202020204" pitchFamily="2" charset="0"/>
              </a:rPr>
              <a:t> </a:t>
            </a:r>
            <a:r>
              <a:rPr lang="cy-GB" sz="2800" dirty="0" err="1">
                <a:latin typeface="Congenial SemiBold" panose="020B0604020202020204" pitchFamily="2" charset="0"/>
              </a:rPr>
              <a:t>and</a:t>
            </a:r>
            <a:r>
              <a:rPr lang="cy-GB" sz="2800" dirty="0">
                <a:latin typeface="Congenial SemiBold" panose="020B0604020202020204" pitchFamily="2" charset="0"/>
              </a:rPr>
              <a:t> </a:t>
            </a:r>
            <a:r>
              <a:rPr lang="cy-GB" sz="2800" dirty="0" err="1">
                <a:latin typeface="Congenial SemiBold" panose="020B0604020202020204" pitchFamily="2" charset="0"/>
              </a:rPr>
              <a:t>Talented</a:t>
            </a:r>
            <a:r>
              <a:rPr lang="cy-GB" sz="2800" dirty="0">
                <a:latin typeface="Congenial SemiBold" panose="020B0604020202020204" pitchFamily="2" charset="0"/>
              </a:rPr>
              <a:t> (MAT) </a:t>
            </a:r>
            <a:r>
              <a:rPr lang="cy-GB" sz="2800" dirty="0" err="1">
                <a:latin typeface="Congenial SemiBold" panose="020B0604020202020204" pitchFamily="2" charset="0"/>
              </a:rPr>
              <a:t>learner</a:t>
            </a:r>
            <a:r>
              <a:rPr lang="cy-GB" sz="2800" dirty="0">
                <a:latin typeface="Congenial SemiBold" panose="020B0604020202020204" pitchFamily="2" charset="0"/>
              </a:rPr>
              <a:t> term </a:t>
            </a:r>
            <a:r>
              <a:rPr lang="cy-GB" sz="2800" dirty="0" err="1">
                <a:latin typeface="Congenial SemiBold" panose="020B0604020202020204" pitchFamily="2" charset="0"/>
              </a:rPr>
              <a:t>means</a:t>
            </a:r>
            <a:endParaRPr lang="cy-GB" sz="2800" dirty="0">
              <a:latin typeface="Congenial SemiBold" panose="020B0604020202020204" pitchFamily="2" charset="0"/>
            </a:endParaRPr>
          </a:p>
          <a:p>
            <a:pPr marL="305435" indent="-305435"/>
            <a:r>
              <a:rPr lang="cy-GB" sz="2800" dirty="0" err="1">
                <a:latin typeface="Congenial SemiBold" panose="020B0604020202020204" pitchFamily="2" charset="0"/>
              </a:rPr>
              <a:t>Investigate</a:t>
            </a:r>
            <a:r>
              <a:rPr lang="cy-GB" sz="2800" dirty="0">
                <a:latin typeface="Congenial SemiBold" panose="020B0604020202020204" pitchFamily="2" charset="0"/>
              </a:rPr>
              <a:t> </a:t>
            </a:r>
            <a:r>
              <a:rPr lang="cy-GB" sz="2800" dirty="0" err="1">
                <a:latin typeface="Congenial SemiBold" panose="020B0604020202020204" pitchFamily="2" charset="0"/>
              </a:rPr>
              <a:t>methods</a:t>
            </a:r>
            <a:r>
              <a:rPr lang="cy-GB" sz="2800" dirty="0">
                <a:latin typeface="Congenial SemiBold" panose="020B0604020202020204" pitchFamily="2" charset="0"/>
              </a:rPr>
              <a:t> </a:t>
            </a:r>
            <a:r>
              <a:rPr lang="cy-GB" sz="2800" dirty="0" err="1">
                <a:latin typeface="Congenial SemiBold" panose="020B0604020202020204" pitchFamily="2" charset="0"/>
              </a:rPr>
              <a:t>and</a:t>
            </a:r>
            <a:r>
              <a:rPr lang="cy-GB" sz="2800" dirty="0">
                <a:latin typeface="Congenial SemiBold" panose="020B0604020202020204" pitchFamily="2" charset="0"/>
              </a:rPr>
              <a:t> </a:t>
            </a:r>
            <a:r>
              <a:rPr lang="cy-GB" sz="2800" dirty="0" err="1">
                <a:latin typeface="Congenial SemiBold" panose="020B0604020202020204" pitchFamily="2" charset="0"/>
              </a:rPr>
              <a:t>strategies</a:t>
            </a:r>
            <a:r>
              <a:rPr lang="cy-GB" sz="2800" dirty="0">
                <a:latin typeface="Congenial SemiBold" panose="020B0604020202020204" pitchFamily="2" charset="0"/>
              </a:rPr>
              <a:t> to </a:t>
            </a:r>
            <a:r>
              <a:rPr lang="cy-GB" sz="2800" dirty="0" err="1">
                <a:latin typeface="Congenial SemiBold" panose="020B0604020202020204" pitchFamily="2" charset="0"/>
              </a:rPr>
              <a:t>support</a:t>
            </a:r>
            <a:r>
              <a:rPr lang="cy-GB" sz="2800" dirty="0">
                <a:latin typeface="Congenial SemiBold" panose="020B0604020202020204" pitchFamily="2" charset="0"/>
              </a:rPr>
              <a:t> MAT </a:t>
            </a:r>
            <a:r>
              <a:rPr lang="cy-GB" sz="2800" dirty="0" err="1">
                <a:latin typeface="Congenial SemiBold" panose="020B0604020202020204" pitchFamily="2" charset="0"/>
              </a:rPr>
              <a:t>learners</a:t>
            </a:r>
            <a:r>
              <a:rPr lang="cy-GB" sz="2800" dirty="0">
                <a:latin typeface="Congenial SemiBold" panose="020B0604020202020204" pitchFamily="2" charset="0"/>
              </a:rPr>
              <a:t>.</a:t>
            </a:r>
          </a:p>
          <a:p>
            <a:pPr marL="305435" indent="-305435"/>
            <a:endParaRPr lang="en-GB" dirty="0"/>
          </a:p>
        </p:txBody>
      </p:sp>
    </p:spTree>
    <p:extLst>
      <p:ext uri="{BB962C8B-B14F-4D97-AF65-F5344CB8AC3E}">
        <p14:creationId xmlns:p14="http://schemas.microsoft.com/office/powerpoint/2010/main" val="4025947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0B5C8E6-94F9-4070-B719-89B141FF5A09}"/>
              </a:ext>
            </a:extLst>
          </p:cNvPr>
          <p:cNvSpPr>
            <a:spLocks noGrp="1"/>
          </p:cNvSpPr>
          <p:nvPr>
            <p:ph type="title"/>
          </p:nvPr>
        </p:nvSpPr>
        <p:spPr>
          <a:xfrm>
            <a:off x="638620" y="863695"/>
            <a:ext cx="3511233" cy="3779995"/>
          </a:xfrm>
        </p:spPr>
        <p:txBody>
          <a:bodyPr vert="horz" lIns="91440" tIns="45720" rIns="91440" bIns="45720" rtlCol="0" anchor="ctr">
            <a:normAutofit fontScale="90000"/>
          </a:bodyPr>
          <a:lstStyle/>
          <a:p>
            <a:r>
              <a:rPr lang="en-US" sz="4400" dirty="0">
                <a:solidFill>
                  <a:srgbClr val="FFFFFF"/>
                </a:solidFill>
                <a:latin typeface="Congenial SemiBold" panose="02000503040000020004" pitchFamily="2" charset="0"/>
              </a:rPr>
              <a:t>HOW WOULD YOU DEFINE MAT?</a:t>
            </a:r>
            <a:br>
              <a:rPr lang="en-US" sz="4400" dirty="0">
                <a:solidFill>
                  <a:srgbClr val="FFFFFF"/>
                </a:solidFill>
                <a:latin typeface="Congenial SemiBold" panose="02000503040000020004" pitchFamily="2" charset="0"/>
              </a:rPr>
            </a:br>
            <a:br>
              <a:rPr lang="en-US" sz="4400" dirty="0">
                <a:solidFill>
                  <a:srgbClr val="FFFFFF"/>
                </a:solidFill>
                <a:latin typeface="Congenial SemiBold" panose="02000503040000020004" pitchFamily="2" charset="0"/>
              </a:rPr>
            </a:br>
            <a:r>
              <a:rPr lang="en-US" sz="4400" dirty="0">
                <a:solidFill>
                  <a:srgbClr val="FFFFFF"/>
                </a:solidFill>
                <a:latin typeface="Congenial SemiBold" panose="02000503040000020004" pitchFamily="2" charset="0"/>
              </a:rPr>
              <a:t>WHY?</a:t>
            </a:r>
          </a:p>
        </p:txBody>
      </p:sp>
      <p:sp>
        <p:nvSpPr>
          <p:cNvPr id="22" name="Rectangle 2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descr="Child holding up hand">
            <a:extLst>
              <a:ext uri="{FF2B5EF4-FFF2-40B4-BE49-F238E27FC236}">
                <a16:creationId xmlns:a16="http://schemas.microsoft.com/office/drawing/2014/main" id="{204493E3-6B4F-4625-9591-0B7145CCB98C}"/>
              </a:ext>
            </a:extLst>
          </p:cNvPr>
          <p:cNvPicPr>
            <a:picLocks noGrp="1" noChangeAspect="1"/>
          </p:cNvPicPr>
          <p:nvPr>
            <p:ph idx="1"/>
          </p:nvPr>
        </p:nvPicPr>
        <p:blipFill rotWithShape="1">
          <a:blip r:embed="rId3"/>
          <a:srcRect l="15522" r="4905" b="1"/>
          <a:stretch/>
        </p:blipFill>
        <p:spPr>
          <a:xfrm>
            <a:off x="4654295" y="457200"/>
            <a:ext cx="7086151" cy="5899650"/>
          </a:xfrm>
          <a:prstGeom prst="rect">
            <a:avLst/>
          </a:prstGeom>
        </p:spPr>
      </p:pic>
    </p:spTree>
    <p:extLst>
      <p:ext uri="{BB962C8B-B14F-4D97-AF65-F5344CB8AC3E}">
        <p14:creationId xmlns:p14="http://schemas.microsoft.com/office/powerpoint/2010/main" val="41590624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89B45-FC2B-4DDF-B992-FB4425B87BB6}"/>
              </a:ext>
            </a:extLst>
          </p:cNvPr>
          <p:cNvSpPr>
            <a:spLocks noGrp="1"/>
          </p:cNvSpPr>
          <p:nvPr>
            <p:ph type="title"/>
          </p:nvPr>
        </p:nvSpPr>
        <p:spPr>
          <a:xfrm>
            <a:off x="581192" y="-594360"/>
            <a:ext cx="11029616" cy="1188720"/>
          </a:xfrm>
        </p:spPr>
        <p:txBody>
          <a:bodyPr/>
          <a:lstStyle/>
          <a:p>
            <a:r>
              <a:rPr lang="cy-GB" dirty="0">
                <a:latin typeface="Congenial SemiBold" panose="02000503040000020004" pitchFamily="2" charset="0"/>
              </a:rPr>
              <a:t>TASK</a:t>
            </a:r>
            <a:endParaRPr lang="en-GB" dirty="0">
              <a:latin typeface="Congenial SemiBold" panose="02000503040000020004" pitchFamily="2" charset="0"/>
            </a:endParaRPr>
          </a:p>
        </p:txBody>
      </p:sp>
      <p:sp>
        <p:nvSpPr>
          <p:cNvPr id="3" name="Content Placeholder 2">
            <a:extLst>
              <a:ext uri="{FF2B5EF4-FFF2-40B4-BE49-F238E27FC236}">
                <a16:creationId xmlns:a16="http://schemas.microsoft.com/office/drawing/2014/main" id="{5F87B20A-7F64-482C-9ECC-4B53373E61F9}"/>
              </a:ext>
            </a:extLst>
          </p:cNvPr>
          <p:cNvSpPr>
            <a:spLocks noGrp="1"/>
          </p:cNvSpPr>
          <p:nvPr>
            <p:ph idx="1"/>
          </p:nvPr>
        </p:nvSpPr>
        <p:spPr>
          <a:xfrm>
            <a:off x="246340" y="1935180"/>
            <a:ext cx="9103722" cy="3634486"/>
          </a:xfrm>
        </p:spPr>
        <p:txBody>
          <a:bodyPr>
            <a:noAutofit/>
          </a:bodyPr>
          <a:lstStyle/>
          <a:p>
            <a:pPr marL="305435" indent="-305435"/>
            <a:r>
              <a:rPr lang="en-GB" sz="2800" dirty="0">
                <a:latin typeface="Congenial SemiBold" panose="02000503040000020004" pitchFamily="2" charset="0"/>
              </a:rPr>
              <a:t>This may be attempted individually but is best done in pairs. The task is to note down (and agree) brief definitions for each of the following words/phrases:</a:t>
            </a:r>
          </a:p>
          <a:p>
            <a:pPr marL="0" indent="0">
              <a:buNone/>
            </a:pPr>
            <a:r>
              <a:rPr lang="en-GB" sz="2800" dirty="0">
                <a:latin typeface="Congenial SemiBold" panose="02000503040000020004" pitchFamily="2" charset="0"/>
              </a:rPr>
              <a:t>• Giftedness • Talent • Exceptional performance • Creativity • Intellectual • Intellectual capacity • High ability • High attainment • High achievement • High flyer • Exceptionally gifted • Great potential • Exceptional ability • Intelligence • Above-average ability • Skill • Aptitude • Marked-aptitude • Outstanding • Excellent • Prodigy • Academic • Genius</a:t>
            </a:r>
            <a:endParaRPr lang="en-US" sz="2800" dirty="0">
              <a:latin typeface="Congenial SemiBold" panose="02000503040000020004" pitchFamily="2" charset="0"/>
            </a:endParaRPr>
          </a:p>
        </p:txBody>
      </p:sp>
      <p:pic>
        <p:nvPicPr>
          <p:cNvPr id="5" name="Picture 4" descr="Qr code&#10;&#10;Description automatically generated">
            <a:extLst>
              <a:ext uri="{FF2B5EF4-FFF2-40B4-BE49-F238E27FC236}">
                <a16:creationId xmlns:a16="http://schemas.microsoft.com/office/drawing/2014/main" id="{0619EB61-283D-42D2-49C9-C2019981C43F}"/>
              </a:ext>
            </a:extLst>
          </p:cNvPr>
          <p:cNvPicPr>
            <a:picLocks noChangeAspect="1"/>
          </p:cNvPicPr>
          <p:nvPr/>
        </p:nvPicPr>
        <p:blipFill>
          <a:blip r:embed="rId3"/>
          <a:stretch>
            <a:fillRect/>
          </a:stretch>
        </p:blipFill>
        <p:spPr>
          <a:xfrm>
            <a:off x="9350062" y="2211946"/>
            <a:ext cx="2672366" cy="2672366"/>
          </a:xfrm>
          <a:prstGeom prst="rect">
            <a:avLst/>
          </a:prstGeom>
        </p:spPr>
      </p:pic>
    </p:spTree>
    <p:extLst>
      <p:ext uri="{BB962C8B-B14F-4D97-AF65-F5344CB8AC3E}">
        <p14:creationId xmlns:p14="http://schemas.microsoft.com/office/powerpoint/2010/main" val="95009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07068-517B-4FE0-A170-33EA63C28C94}"/>
              </a:ext>
            </a:extLst>
          </p:cNvPr>
          <p:cNvSpPr>
            <a:spLocks noGrp="1"/>
          </p:cNvSpPr>
          <p:nvPr>
            <p:ph type="title"/>
          </p:nvPr>
        </p:nvSpPr>
        <p:spPr>
          <a:xfrm>
            <a:off x="581191" y="232077"/>
            <a:ext cx="11029616" cy="1188720"/>
          </a:xfrm>
        </p:spPr>
        <p:txBody>
          <a:bodyPr/>
          <a:lstStyle/>
          <a:p>
            <a:r>
              <a:rPr lang="cy-GB" dirty="0"/>
              <a:t>MARLAND</a:t>
            </a:r>
            <a:endParaRPr lang="en-GB" dirty="0"/>
          </a:p>
        </p:txBody>
      </p:sp>
      <p:sp>
        <p:nvSpPr>
          <p:cNvPr id="3" name="Content Placeholder 2">
            <a:extLst>
              <a:ext uri="{FF2B5EF4-FFF2-40B4-BE49-F238E27FC236}">
                <a16:creationId xmlns:a16="http://schemas.microsoft.com/office/drawing/2014/main" id="{0EF05BD3-CB7A-4359-997F-99850CA32B56}"/>
              </a:ext>
            </a:extLst>
          </p:cNvPr>
          <p:cNvSpPr>
            <a:spLocks noGrp="1"/>
          </p:cNvSpPr>
          <p:nvPr>
            <p:ph idx="1"/>
          </p:nvPr>
        </p:nvSpPr>
        <p:spPr>
          <a:xfrm>
            <a:off x="581192" y="1532586"/>
            <a:ext cx="11029615" cy="5022759"/>
          </a:xfrm>
        </p:spPr>
        <p:txBody>
          <a:bodyPr>
            <a:normAutofit fontScale="77500" lnSpcReduction="20000"/>
          </a:bodyPr>
          <a:lstStyle/>
          <a:p>
            <a:r>
              <a:rPr lang="en-GB" sz="2900" dirty="0"/>
              <a:t>Gifted and talented children are those identified by professionally qualified persons who, by virtue of outstanding abilities, are capable of high performance. These are children who require differential educational programs and/or services beyond those provided by the regular school program in order to realize their contribution to self and the society. Children capable of high performance include those with demonstrated achievement and/or potential ability in any of the following areas, singly or in combination – </a:t>
            </a:r>
          </a:p>
          <a:p>
            <a:r>
              <a:rPr lang="en-GB" sz="2900" dirty="0"/>
              <a:t>• General intellectual ability;</a:t>
            </a:r>
          </a:p>
          <a:p>
            <a:r>
              <a:rPr lang="en-GB" sz="2900" dirty="0"/>
              <a:t> • Specific academic aptitude;</a:t>
            </a:r>
          </a:p>
          <a:p>
            <a:r>
              <a:rPr lang="en-GB" sz="2900" dirty="0"/>
              <a:t> • Creative or productive thinking; </a:t>
            </a:r>
          </a:p>
          <a:p>
            <a:r>
              <a:rPr lang="en-GB" sz="2900" dirty="0"/>
              <a:t>• Leadership ability; </a:t>
            </a:r>
          </a:p>
          <a:p>
            <a:r>
              <a:rPr lang="en-GB" sz="2900" dirty="0"/>
              <a:t>• Visual and performing arts; </a:t>
            </a:r>
          </a:p>
          <a:p>
            <a:r>
              <a:rPr lang="en-GB" sz="2900" dirty="0"/>
              <a:t>• Psychomotor ability.</a:t>
            </a:r>
          </a:p>
          <a:p>
            <a:pPr marL="0" indent="0" algn="r">
              <a:buNone/>
            </a:pPr>
            <a:r>
              <a:rPr lang="en-GB" dirty="0"/>
              <a:t> (Marland, 1972) </a:t>
            </a:r>
          </a:p>
        </p:txBody>
      </p:sp>
    </p:spTree>
    <p:extLst>
      <p:ext uri="{BB962C8B-B14F-4D97-AF65-F5344CB8AC3E}">
        <p14:creationId xmlns:p14="http://schemas.microsoft.com/office/powerpoint/2010/main" val="1170818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6" name="Rectangle 9">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11">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13">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15">
            <a:extLst>
              <a:ext uri="{FF2B5EF4-FFF2-40B4-BE49-F238E27FC236}">
                <a16:creationId xmlns:a16="http://schemas.microsoft.com/office/drawing/2014/main" id="{0F161291-765C-4033-9E84-52C51C6A5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7">
            <a:extLst>
              <a:ext uri="{FF2B5EF4-FFF2-40B4-BE49-F238E27FC236}">
                <a16:creationId xmlns:a16="http://schemas.microsoft.com/office/drawing/2014/main" id="{37F69638-8A6F-45AB-B9EC-9D8C8FC37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with medium confidence">
            <a:extLst>
              <a:ext uri="{FF2B5EF4-FFF2-40B4-BE49-F238E27FC236}">
                <a16:creationId xmlns:a16="http://schemas.microsoft.com/office/drawing/2014/main" id="{755DB632-3EA3-4E77-8D9D-58EB1D6C4F70}"/>
              </a:ext>
            </a:extLst>
          </p:cNvPr>
          <p:cNvPicPr>
            <a:picLocks noChangeAspect="1"/>
          </p:cNvPicPr>
          <p:nvPr/>
        </p:nvPicPr>
        <p:blipFill rotWithShape="1">
          <a:blip r:embed="rId3"/>
          <a:srcRect l="21923" t="26667" r="22378" b="32083"/>
          <a:stretch/>
        </p:blipFill>
        <p:spPr>
          <a:xfrm>
            <a:off x="643467" y="733583"/>
            <a:ext cx="10905066" cy="5390833"/>
          </a:xfrm>
          <a:prstGeom prst="rect">
            <a:avLst/>
          </a:prstGeom>
        </p:spPr>
      </p:pic>
    </p:spTree>
    <p:extLst>
      <p:ext uri="{BB962C8B-B14F-4D97-AF65-F5344CB8AC3E}">
        <p14:creationId xmlns:p14="http://schemas.microsoft.com/office/powerpoint/2010/main" val="3023888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C8834DD-96B1-484B-9D94-2A117C3B7D2B}"/>
              </a:ext>
            </a:extLst>
          </p:cNvPr>
          <p:cNvPicPr>
            <a:picLocks noGrp="1" noChangeAspect="1"/>
          </p:cNvPicPr>
          <p:nvPr>
            <p:ph idx="1"/>
          </p:nvPr>
        </p:nvPicPr>
        <p:blipFill rotWithShape="1">
          <a:blip r:embed="rId3"/>
          <a:srcRect l="22446" t="31102" r="23969" b="18394"/>
          <a:stretch/>
        </p:blipFill>
        <p:spPr>
          <a:xfrm>
            <a:off x="1250703" y="571500"/>
            <a:ext cx="9538840" cy="5993605"/>
          </a:xfrm>
        </p:spPr>
      </p:pic>
    </p:spTree>
    <p:extLst>
      <p:ext uri="{BB962C8B-B14F-4D97-AF65-F5344CB8AC3E}">
        <p14:creationId xmlns:p14="http://schemas.microsoft.com/office/powerpoint/2010/main" val="1933253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D5EE81B-9976-4C94-B74C-08B3878248E6}"/>
              </a:ext>
            </a:extLst>
          </p:cNvPr>
          <p:cNvGraphicFramePr>
            <a:graphicFrameLocks noGrp="1"/>
          </p:cNvGraphicFramePr>
          <p:nvPr>
            <p:ph idx="1"/>
            <p:extLst>
              <p:ext uri="{D42A27DB-BD31-4B8C-83A1-F6EECF244321}">
                <p14:modId xmlns:p14="http://schemas.microsoft.com/office/powerpoint/2010/main" val="936200996"/>
              </p:ext>
            </p:extLst>
          </p:nvPr>
        </p:nvGraphicFramePr>
        <p:xfrm>
          <a:off x="476834" y="802205"/>
          <a:ext cx="11134141" cy="5173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0882130-13D7-4A1C-A17A-2FBF3DFDCECD}"/>
              </a:ext>
            </a:extLst>
          </p:cNvPr>
          <p:cNvSpPr txBox="1"/>
          <p:nvPr/>
        </p:nvSpPr>
        <p:spPr>
          <a:xfrm>
            <a:off x="476834" y="885081"/>
            <a:ext cx="4108360" cy="923330"/>
          </a:xfrm>
          <a:prstGeom prst="rect">
            <a:avLst/>
          </a:prstGeom>
          <a:noFill/>
        </p:spPr>
        <p:txBody>
          <a:bodyPr wrap="square" lIns="91440" tIns="45720" rIns="91440" bIns="45720" rtlCol="0" anchor="t">
            <a:spAutoFit/>
          </a:bodyPr>
          <a:lstStyle/>
          <a:p>
            <a:r>
              <a:rPr lang="en-GB" dirty="0"/>
              <a:t>In pairs agree on and label a picture of a composite MAT pupil from your PTE schools. </a:t>
            </a:r>
          </a:p>
        </p:txBody>
      </p:sp>
    </p:spTree>
    <p:extLst>
      <p:ext uri="{BB962C8B-B14F-4D97-AF65-F5344CB8AC3E}">
        <p14:creationId xmlns:p14="http://schemas.microsoft.com/office/powerpoint/2010/main" val="1215573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63C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10;&#10;Description automatically generated with low confidence">
            <a:extLst>
              <a:ext uri="{FF2B5EF4-FFF2-40B4-BE49-F238E27FC236}">
                <a16:creationId xmlns:a16="http://schemas.microsoft.com/office/drawing/2014/main" id="{23C62D2E-9397-4A51-9387-BF3F6A58268B}"/>
              </a:ext>
            </a:extLst>
          </p:cNvPr>
          <p:cNvPicPr>
            <a:picLocks noChangeAspect="1"/>
          </p:cNvPicPr>
          <p:nvPr/>
        </p:nvPicPr>
        <p:blipFill rotWithShape="1">
          <a:blip r:embed="rId3"/>
          <a:srcRect l="24105" t="38216" r="28883" b="21784"/>
          <a:stretch/>
        </p:blipFill>
        <p:spPr>
          <a:xfrm>
            <a:off x="1191374" y="643467"/>
            <a:ext cx="8487100" cy="4820163"/>
          </a:xfrm>
          <a:prstGeom prst="rect">
            <a:avLst/>
          </a:prstGeom>
          <a:effectLst>
            <a:softEdge rad="12700"/>
          </a:effectLst>
        </p:spPr>
      </p:pic>
      <p:sp>
        <p:nvSpPr>
          <p:cNvPr id="12" name="TextBox 11">
            <a:extLst>
              <a:ext uri="{FF2B5EF4-FFF2-40B4-BE49-F238E27FC236}">
                <a16:creationId xmlns:a16="http://schemas.microsoft.com/office/drawing/2014/main" id="{044EB2D5-99ED-4348-B55C-25D872DC0A5D}"/>
              </a:ext>
            </a:extLst>
          </p:cNvPr>
          <p:cNvSpPr txBox="1"/>
          <p:nvPr/>
        </p:nvSpPr>
        <p:spPr>
          <a:xfrm>
            <a:off x="4900411" y="5356366"/>
            <a:ext cx="6721163" cy="646331"/>
          </a:xfrm>
          <a:prstGeom prst="rect">
            <a:avLst/>
          </a:prstGeom>
          <a:noFill/>
        </p:spPr>
        <p:txBody>
          <a:bodyPr wrap="square">
            <a:spAutoFit/>
          </a:bodyPr>
          <a:lstStyle/>
          <a:p>
            <a:r>
              <a:rPr lang="en-GB" dirty="0"/>
              <a:t>SAGE © Clive </a:t>
            </a:r>
            <a:r>
              <a:rPr lang="en-GB" dirty="0" err="1"/>
              <a:t>Tunnicliffe</a:t>
            </a:r>
            <a:r>
              <a:rPr lang="en-GB" dirty="0"/>
              <a:t> 2010 SAGE Books Page 11 of 12 SAGE Books - Defining Able, Gifted and Talented • multiple intelligences</a:t>
            </a:r>
          </a:p>
        </p:txBody>
      </p:sp>
    </p:spTree>
    <p:extLst>
      <p:ext uri="{BB962C8B-B14F-4D97-AF65-F5344CB8AC3E}">
        <p14:creationId xmlns:p14="http://schemas.microsoft.com/office/powerpoint/2010/main" val="2843608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CFF07-EB18-44DB-BB4B-1A966C60F6FB}"/>
              </a:ext>
            </a:extLst>
          </p:cNvPr>
          <p:cNvSpPr>
            <a:spLocks noGrp="1"/>
          </p:cNvSpPr>
          <p:nvPr>
            <p:ph type="title"/>
          </p:nvPr>
        </p:nvSpPr>
        <p:spPr>
          <a:xfrm>
            <a:off x="446533" y="541170"/>
            <a:ext cx="11029616" cy="663005"/>
          </a:xfrm>
        </p:spPr>
        <p:txBody>
          <a:bodyPr/>
          <a:lstStyle/>
          <a:p>
            <a:r>
              <a:rPr lang="cy-GB" dirty="0" err="1"/>
              <a:t>Principles</a:t>
            </a:r>
            <a:r>
              <a:rPr lang="cy-GB" dirty="0"/>
              <a:t> of </a:t>
            </a:r>
            <a:r>
              <a:rPr lang="cy-GB" dirty="0" err="1"/>
              <a:t>good</a:t>
            </a:r>
            <a:r>
              <a:rPr lang="cy-GB" dirty="0"/>
              <a:t> </a:t>
            </a:r>
            <a:r>
              <a:rPr lang="cy-GB" dirty="0" err="1"/>
              <a:t>practice</a:t>
            </a:r>
            <a:endParaRPr lang="en-GB" dirty="0" err="1"/>
          </a:p>
        </p:txBody>
      </p:sp>
      <p:sp>
        <p:nvSpPr>
          <p:cNvPr id="6" name="TextBox 5">
            <a:extLst>
              <a:ext uri="{FF2B5EF4-FFF2-40B4-BE49-F238E27FC236}">
                <a16:creationId xmlns:a16="http://schemas.microsoft.com/office/drawing/2014/main" id="{2E8BC091-B03A-49FA-A846-9BE94EB74B80}"/>
              </a:ext>
            </a:extLst>
          </p:cNvPr>
          <p:cNvSpPr txBox="1"/>
          <p:nvPr/>
        </p:nvSpPr>
        <p:spPr>
          <a:xfrm>
            <a:off x="497480" y="1255690"/>
            <a:ext cx="10760299" cy="5262979"/>
          </a:xfrm>
          <a:prstGeom prst="rect">
            <a:avLst/>
          </a:prstGeom>
          <a:noFill/>
        </p:spPr>
        <p:txBody>
          <a:bodyPr wrap="square" rtlCol="0">
            <a:spAutoFit/>
          </a:bodyPr>
          <a:lstStyle/>
          <a:p>
            <a:pPr algn="l"/>
            <a:r>
              <a:rPr lang="en-GB" sz="1600" b="0" i="0" dirty="0">
                <a:solidFill>
                  <a:srgbClr val="555555"/>
                </a:solidFill>
                <a:effectLst/>
                <a:latin typeface="Open Sans" panose="020B0606030504020204" pitchFamily="34" charset="0"/>
              </a:rPr>
              <a:t>A Framework of Support for Teachers and Children</a:t>
            </a:r>
          </a:p>
          <a:p>
            <a:pPr algn="l"/>
            <a:endParaRPr lang="en-GB" sz="1600" b="0" i="0" dirty="0">
              <a:solidFill>
                <a:srgbClr val="555555"/>
              </a:solidFill>
              <a:effectLst/>
              <a:latin typeface="Open Sans" panose="020B0606030504020204" pitchFamily="34" charset="0"/>
            </a:endParaRPr>
          </a:p>
          <a:p>
            <a:pPr algn="l"/>
            <a:r>
              <a:rPr lang="en-GB" sz="1600" b="0" i="1" dirty="0">
                <a:solidFill>
                  <a:srgbClr val="2E2E2E"/>
                </a:solidFill>
                <a:effectLst/>
                <a:latin typeface="Open Sans" panose="020B0606030504020204" pitchFamily="34" charset="0"/>
              </a:rPr>
              <a:t>If inclusionary classrooms are committed to serving all students they must choose to include, both physically and philosophically, even the more extremely gifted children as well as children with the most severe disabilities. This means more for both groups than simply being in attendance in the regular classroom, it means respecting and teaching one's students to respect the unique developmental paths of each individual, no matter how unusual; providing access to a developmentally appropriate curriculum; and providing related support services.</a:t>
            </a:r>
            <a:endParaRPr lang="en-GB" sz="1600" b="0" i="1" dirty="0">
              <a:solidFill>
                <a:srgbClr val="006ACC"/>
              </a:solidFill>
              <a:effectLst/>
              <a:latin typeface="Open Sans" panose="020B0606030504020204" pitchFamily="34" charset="0"/>
            </a:endParaRPr>
          </a:p>
          <a:p>
            <a:pPr algn="l"/>
            <a:endParaRPr lang="en-GB" sz="1600" b="0" i="0" dirty="0">
              <a:solidFill>
                <a:srgbClr val="2E2E2E"/>
              </a:solidFill>
              <a:effectLst/>
              <a:latin typeface="Open Sans" panose="020B0606030504020204" pitchFamily="34" charset="0"/>
            </a:endParaRPr>
          </a:p>
          <a:p>
            <a:pPr algn="l"/>
            <a:r>
              <a:rPr lang="en-GB" sz="1600" b="0" i="0" dirty="0">
                <a:solidFill>
                  <a:srgbClr val="2E2E2E"/>
                </a:solidFill>
                <a:effectLst/>
                <a:latin typeface="Open Sans" panose="020B0606030504020204" pitchFamily="34" charset="0"/>
              </a:rPr>
              <a:t>The greatest concerns about educational provision for gifted and talented pupils has related to the coherence and progression of learning. A large amount of provision is inappropriate.</a:t>
            </a:r>
            <a:endParaRPr lang="en-GB" sz="1600" b="0" i="0" dirty="0">
              <a:solidFill>
                <a:srgbClr val="006ACC"/>
              </a:solidFill>
              <a:effectLst/>
              <a:latin typeface="Open Sans" panose="020B0606030504020204" pitchFamily="34" charset="0"/>
            </a:endParaRPr>
          </a:p>
          <a:p>
            <a:pPr algn="l"/>
            <a:endParaRPr lang="en-GB" sz="1600" b="0" i="0" dirty="0">
              <a:solidFill>
                <a:srgbClr val="2E2E2E"/>
              </a:solidFill>
              <a:effectLst/>
              <a:latin typeface="Open Sans" panose="020B0606030504020204" pitchFamily="34" charset="0"/>
            </a:endParaRPr>
          </a:p>
          <a:p>
            <a:pPr algn="l"/>
            <a:r>
              <a:rPr lang="en-GB" sz="1600" b="0" i="1" dirty="0">
                <a:solidFill>
                  <a:srgbClr val="2E2E2E"/>
                </a:solidFill>
                <a:effectLst/>
                <a:latin typeface="Open Sans" panose="020B0606030504020204" pitchFamily="34" charset="0"/>
              </a:rPr>
              <a:t>We provide a </a:t>
            </a:r>
            <a:r>
              <a:rPr lang="en-GB" sz="1600" b="0" i="1" dirty="0" err="1">
                <a:solidFill>
                  <a:srgbClr val="2E2E2E"/>
                </a:solidFill>
                <a:effectLst/>
                <a:latin typeface="Open Sans" panose="020B0606030504020204" pitchFamily="34" charset="0"/>
              </a:rPr>
              <a:t>pullout</a:t>
            </a:r>
            <a:r>
              <a:rPr lang="en-GB" sz="1600" b="0" i="1" dirty="0">
                <a:solidFill>
                  <a:srgbClr val="2E2E2E"/>
                </a:solidFill>
                <a:effectLst/>
                <a:latin typeface="Open Sans" panose="020B0606030504020204" pitchFamily="34" charset="0"/>
              </a:rPr>
              <a:t> programme, an accelerated course, an honours class, a special class or some other program with a clever acronym and consider that we have provided adequately for the </a:t>
            </a:r>
            <a:r>
              <a:rPr lang="en-GB" sz="1600" b="0" i="1" dirty="0" err="1">
                <a:solidFill>
                  <a:srgbClr val="2E2E2E"/>
                </a:solidFill>
                <a:effectLst/>
                <a:latin typeface="Open Sans" panose="020B0606030504020204" pitchFamily="34" charset="0"/>
              </a:rPr>
              <a:t>gifted.</a:t>
            </a:r>
            <a:r>
              <a:rPr lang="en-GB" sz="1600" i="1" dirty="0" err="1">
                <a:solidFill>
                  <a:srgbClr val="006ACC"/>
                </a:solidFill>
                <a:latin typeface="Open Sans" panose="020B0606030504020204" pitchFamily="34" charset="0"/>
              </a:rPr>
              <a:t>i</a:t>
            </a:r>
            <a:endParaRPr lang="en-GB" sz="1600" i="1" dirty="0">
              <a:solidFill>
                <a:srgbClr val="006ACC"/>
              </a:solidFill>
              <a:latin typeface="Open Sans" panose="020B0606030504020204" pitchFamily="34" charset="0"/>
            </a:endParaRPr>
          </a:p>
          <a:p>
            <a:pPr algn="l"/>
            <a:endParaRPr lang="en-GB" sz="1600" b="0" i="0" dirty="0">
              <a:solidFill>
                <a:srgbClr val="2E2E2E"/>
              </a:solidFill>
              <a:effectLst/>
              <a:latin typeface="Open Sans" panose="020B0606030504020204" pitchFamily="34" charset="0"/>
            </a:endParaRPr>
          </a:p>
          <a:p>
            <a:pPr algn="l"/>
            <a:r>
              <a:rPr lang="en-GB" sz="1600" b="0" i="0" dirty="0">
                <a:solidFill>
                  <a:srgbClr val="2E2E2E"/>
                </a:solidFill>
                <a:effectLst/>
                <a:latin typeface="Open Sans" panose="020B0606030504020204" pitchFamily="34" charset="0"/>
              </a:rPr>
              <a:t>A lot of provision is </a:t>
            </a:r>
            <a:r>
              <a:rPr lang="en-GB" sz="1600" b="0" i="1" dirty="0">
                <a:solidFill>
                  <a:srgbClr val="2E2E2E"/>
                </a:solidFill>
                <a:effectLst/>
                <a:latin typeface="Open Sans" panose="020B0606030504020204" pitchFamily="34" charset="0"/>
              </a:rPr>
              <a:t>ad hoc:</a:t>
            </a:r>
            <a:endParaRPr lang="en-GB" sz="1600" b="0" i="0" dirty="0">
              <a:solidFill>
                <a:srgbClr val="2E2E2E"/>
              </a:solidFill>
              <a:effectLst/>
              <a:latin typeface="Open Sans" panose="020B0606030504020204" pitchFamily="34" charset="0"/>
            </a:endParaRPr>
          </a:p>
          <a:p>
            <a:pPr algn="l"/>
            <a:r>
              <a:rPr lang="en-GB" sz="1600" b="0" i="1" dirty="0">
                <a:solidFill>
                  <a:srgbClr val="2E2E2E"/>
                </a:solidFill>
                <a:effectLst/>
                <a:latin typeface="Open Sans" panose="020B0606030504020204" pitchFamily="34" charset="0"/>
              </a:rPr>
              <a:t>… fragmentary learning experiences, lacking in complex form, long-range purpose, or clear directionality.</a:t>
            </a:r>
            <a:endParaRPr lang="en-GB" sz="1600" b="0" i="1" dirty="0">
              <a:solidFill>
                <a:srgbClr val="006ACC"/>
              </a:solidFill>
              <a:effectLst/>
              <a:latin typeface="Open Sans" panose="020B0606030504020204" pitchFamily="34" charset="0"/>
            </a:endParaRPr>
          </a:p>
          <a:p>
            <a:pPr algn="l"/>
            <a:endParaRPr lang="en-GB" sz="1600" b="0" i="0" dirty="0">
              <a:solidFill>
                <a:srgbClr val="2E2E2E"/>
              </a:solidFill>
              <a:effectLst/>
              <a:latin typeface="Open Sans" panose="020B0606030504020204" pitchFamily="34" charset="0"/>
            </a:endParaRPr>
          </a:p>
          <a:p>
            <a:pPr algn="l"/>
            <a:r>
              <a:rPr lang="en-GB" sz="1600" b="0" i="0" dirty="0">
                <a:solidFill>
                  <a:srgbClr val="2E2E2E"/>
                </a:solidFill>
                <a:effectLst/>
                <a:latin typeface="Open Sans" panose="020B0606030504020204" pitchFamily="34" charset="0"/>
              </a:rPr>
              <a:t>Providing an appropriate, coherent and planned programme for upwards of 30 pupils in a class can be a daunting task and we cannot be expected to do it on our own.</a:t>
            </a:r>
          </a:p>
          <a:p>
            <a:pPr algn="l"/>
            <a:endParaRPr lang="en-GB" sz="1600" b="0" i="0" dirty="0">
              <a:solidFill>
                <a:srgbClr val="2E2E2E"/>
              </a:solidFill>
              <a:effectLst/>
              <a:latin typeface="Open Sans" panose="020B0606030504020204" pitchFamily="34" charset="0"/>
            </a:endParaRPr>
          </a:p>
          <a:p>
            <a:r>
              <a:rPr lang="en-GB" sz="1600" b="0" i="0" dirty="0">
                <a:solidFill>
                  <a:srgbClr val="333333"/>
                </a:solidFill>
                <a:effectLst/>
                <a:latin typeface="Open Sans" panose="020B0606030504020204" pitchFamily="34" charset="0"/>
              </a:rPr>
              <a:t>Smith, C. (2005). </a:t>
            </a:r>
            <a:r>
              <a:rPr lang="en-GB" sz="1600" b="0" i="1" dirty="0">
                <a:solidFill>
                  <a:srgbClr val="333333"/>
                </a:solidFill>
                <a:effectLst/>
                <a:latin typeface="Open Sans" panose="020B0606030504020204" pitchFamily="34" charset="0"/>
              </a:rPr>
              <a:t>Teaching gifted and talented pupils in the primary school: A practical guide</a:t>
            </a:r>
            <a:r>
              <a:rPr lang="en-GB" sz="1600" b="0" i="0" dirty="0">
                <a:solidFill>
                  <a:srgbClr val="333333"/>
                </a:solidFill>
                <a:effectLst/>
                <a:latin typeface="Open Sans" panose="020B0606030504020204" pitchFamily="34" charset="0"/>
              </a:rPr>
              <a:t>. SAGE Publications Ltd, </a:t>
            </a:r>
            <a:endParaRPr lang="en-GB" sz="1600" dirty="0"/>
          </a:p>
        </p:txBody>
      </p:sp>
    </p:spTree>
    <p:extLst>
      <p:ext uri="{BB962C8B-B14F-4D97-AF65-F5344CB8AC3E}">
        <p14:creationId xmlns:p14="http://schemas.microsoft.com/office/powerpoint/2010/main" val="700434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09802-F877-41F0-A6E5-7B88356B32E6}"/>
              </a:ext>
            </a:extLst>
          </p:cNvPr>
          <p:cNvSpPr>
            <a:spLocks noGrp="1"/>
          </p:cNvSpPr>
          <p:nvPr>
            <p:ph type="title"/>
          </p:nvPr>
        </p:nvSpPr>
        <p:spPr>
          <a:xfrm>
            <a:off x="581192" y="702156"/>
            <a:ext cx="11029616" cy="624368"/>
          </a:xfrm>
        </p:spPr>
        <p:txBody>
          <a:bodyPr/>
          <a:lstStyle/>
          <a:p>
            <a:r>
              <a:rPr lang="cy-GB" dirty="0" err="1"/>
              <a:t>Case</a:t>
            </a:r>
            <a:r>
              <a:rPr lang="cy-GB" dirty="0"/>
              <a:t> </a:t>
            </a:r>
            <a:r>
              <a:rPr lang="cy-GB" dirty="0" err="1"/>
              <a:t>studies</a:t>
            </a:r>
            <a:r>
              <a:rPr lang="cy-GB" dirty="0"/>
              <a:t> – </a:t>
            </a:r>
            <a:r>
              <a:rPr lang="cy-GB" dirty="0" err="1"/>
              <a:t>how</a:t>
            </a:r>
            <a:r>
              <a:rPr lang="cy-GB" dirty="0"/>
              <a:t> do we </a:t>
            </a:r>
            <a:r>
              <a:rPr lang="cy-GB" dirty="0" err="1"/>
              <a:t>support</a:t>
            </a:r>
            <a:r>
              <a:rPr lang="cy-GB" dirty="0"/>
              <a:t> mat </a:t>
            </a:r>
            <a:r>
              <a:rPr lang="cy-GB" dirty="0" err="1"/>
              <a:t>learners</a:t>
            </a:r>
            <a:r>
              <a:rPr lang="cy-GB" dirty="0"/>
              <a:t>?</a:t>
            </a:r>
            <a:endParaRPr lang="en-GB" dirty="0"/>
          </a:p>
        </p:txBody>
      </p:sp>
      <p:pic>
        <p:nvPicPr>
          <p:cNvPr id="5" name="Picture 4">
            <a:extLst>
              <a:ext uri="{FF2B5EF4-FFF2-40B4-BE49-F238E27FC236}">
                <a16:creationId xmlns:a16="http://schemas.microsoft.com/office/drawing/2014/main" id="{301FE76E-3D3C-4585-84B9-F1E5582144B2}"/>
              </a:ext>
            </a:extLst>
          </p:cNvPr>
          <p:cNvPicPr>
            <a:picLocks noChangeAspect="1"/>
          </p:cNvPicPr>
          <p:nvPr/>
        </p:nvPicPr>
        <p:blipFill rotWithShape="1">
          <a:blip r:embed="rId3"/>
          <a:srcRect l="4074" t="35211" r="36082" b="27572"/>
          <a:stretch/>
        </p:blipFill>
        <p:spPr>
          <a:xfrm>
            <a:off x="1234355" y="2290780"/>
            <a:ext cx="9591996" cy="3976869"/>
          </a:xfrm>
          <a:prstGeom prst="rect">
            <a:avLst/>
          </a:prstGeom>
        </p:spPr>
      </p:pic>
      <p:sp>
        <p:nvSpPr>
          <p:cNvPr id="6" name="TextBox 5">
            <a:extLst>
              <a:ext uri="{FF2B5EF4-FFF2-40B4-BE49-F238E27FC236}">
                <a16:creationId xmlns:a16="http://schemas.microsoft.com/office/drawing/2014/main" id="{07D1DCB9-1E92-43C7-B76D-E82352489970}"/>
              </a:ext>
            </a:extLst>
          </p:cNvPr>
          <p:cNvSpPr txBox="1"/>
          <p:nvPr/>
        </p:nvSpPr>
        <p:spPr>
          <a:xfrm>
            <a:off x="581192" y="1503766"/>
            <a:ext cx="10736688" cy="646331"/>
          </a:xfrm>
          <a:prstGeom prst="rect">
            <a:avLst/>
          </a:prstGeom>
          <a:noFill/>
        </p:spPr>
        <p:txBody>
          <a:bodyPr wrap="square" rtlCol="0">
            <a:spAutoFit/>
          </a:bodyPr>
          <a:lstStyle/>
          <a:p>
            <a:r>
              <a:rPr lang="en-GB" b="0" i="0" dirty="0">
                <a:solidFill>
                  <a:srgbClr val="2E2E2E"/>
                </a:solidFill>
                <a:effectLst/>
                <a:latin typeface="Open Sans" panose="020B0606030504020204" pitchFamily="34" charset="0"/>
              </a:rPr>
              <a:t>Our communication with children is not merely the things we say, although these are vitally important, it is also about other silent messages that are transmitted.</a:t>
            </a:r>
            <a:endParaRPr lang="en-GB" dirty="0"/>
          </a:p>
        </p:txBody>
      </p:sp>
      <p:sp>
        <p:nvSpPr>
          <p:cNvPr id="7" name="TextBox 6">
            <a:extLst>
              <a:ext uri="{FF2B5EF4-FFF2-40B4-BE49-F238E27FC236}">
                <a16:creationId xmlns:a16="http://schemas.microsoft.com/office/drawing/2014/main" id="{04464351-9AE5-4C8D-8BC1-5F1CAF8B825D}"/>
              </a:ext>
            </a:extLst>
          </p:cNvPr>
          <p:cNvSpPr txBox="1"/>
          <p:nvPr/>
        </p:nvSpPr>
        <p:spPr>
          <a:xfrm>
            <a:off x="4861645" y="6267649"/>
            <a:ext cx="6096000" cy="369332"/>
          </a:xfrm>
          <a:prstGeom prst="rect">
            <a:avLst/>
          </a:prstGeom>
          <a:noFill/>
        </p:spPr>
        <p:txBody>
          <a:bodyPr wrap="square">
            <a:spAutoFit/>
          </a:bodyPr>
          <a:lstStyle/>
          <a:p>
            <a:r>
              <a:rPr lang="en-GB" dirty="0">
                <a:hlinkClick r:id="rId4"/>
              </a:rPr>
              <a:t>MAT Case studies.docx</a:t>
            </a:r>
            <a:endParaRPr lang="en-GB" dirty="0"/>
          </a:p>
        </p:txBody>
      </p:sp>
    </p:spTree>
    <p:extLst>
      <p:ext uri="{BB962C8B-B14F-4D97-AF65-F5344CB8AC3E}">
        <p14:creationId xmlns:p14="http://schemas.microsoft.com/office/powerpoint/2010/main" val="41692965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61D6-C35E-497A-B740-33581661A285}"/>
              </a:ext>
            </a:extLst>
          </p:cNvPr>
          <p:cNvSpPr>
            <a:spLocks noGrp="1"/>
          </p:cNvSpPr>
          <p:nvPr>
            <p:ph type="title"/>
          </p:nvPr>
        </p:nvSpPr>
        <p:spPr/>
        <p:txBody>
          <a:bodyPr>
            <a:normAutofit fontScale="90000"/>
          </a:bodyPr>
          <a:lstStyle/>
          <a:p>
            <a:r>
              <a:rPr kumimoji="0" lang="en-US" altLang="en-US" sz="28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How we respond to children's choices and attempts is important. Some feedback is more positive than others. To be positive it should be:</a:t>
            </a:r>
            <a:br>
              <a:rPr kumimoji="0" lang="en-US" altLang="en-US" sz="2800" b="0" i="0" u="none" strike="noStrike" cap="none" normalizeH="0" baseline="0" dirty="0">
                <a:ln>
                  <a:noFill/>
                </a:ln>
                <a:solidFill>
                  <a:schemeClr val="tx1"/>
                </a:solidFill>
                <a:effectLst/>
              </a:rPr>
            </a:br>
            <a:endParaRPr lang="en-GB" dirty="0"/>
          </a:p>
        </p:txBody>
      </p:sp>
      <p:sp>
        <p:nvSpPr>
          <p:cNvPr id="10" name="Rectangle 6">
            <a:extLst>
              <a:ext uri="{FF2B5EF4-FFF2-40B4-BE49-F238E27FC236}">
                <a16:creationId xmlns:a16="http://schemas.microsoft.com/office/drawing/2014/main" id="{2CECD838-A780-4BDE-A1D3-AE76660DF3FA}"/>
              </a:ext>
            </a:extLst>
          </p:cNvPr>
          <p:cNvSpPr>
            <a:spLocks noChangeArrowheads="1"/>
          </p:cNvSpPr>
          <p:nvPr/>
        </p:nvSpPr>
        <p:spPr bwMode="auto">
          <a:xfrm>
            <a:off x="528380" y="1435075"/>
            <a:ext cx="11029616" cy="5447645"/>
          </a:xfrm>
          <a:prstGeom prst="rect">
            <a:avLst/>
          </a:prstGeom>
          <a:noFill/>
          <a:ln>
            <a:noFill/>
          </a:ln>
          <a:effec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a:t>
            </a:r>
            <a:r>
              <a:rPr kumimoji="0" lang="en-US" altLang="en-US" sz="1500" b="1"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Honest.</a:t>
            </a: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This can be a really tricky. I remember a student coming to me and saying ‘I want to be positive Chris, but this work is very poor and needs a lot of work.’ We had a long conversation about how we provide feedback that can be both honest and positive. Much of our conversation was about helping the child to make their own judgements about the work.</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a:t>
            </a:r>
            <a:r>
              <a:rPr kumimoji="0" lang="en-US" altLang="en-US" sz="1500" b="1"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Specific and clear so that the pupils know exactly what to do to improve the work.</a:t>
            </a: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One pupil I supported in an after-school club came to me with a story she had written in class. ‘The teacher has told me to go away and think about how I can make it better but I don't know how.’ Vague feedback is worse than no feedback at all.</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a:t>
            </a:r>
            <a:r>
              <a:rPr kumimoji="0" lang="en-US" altLang="en-US" sz="1500" b="1"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Private rather than public and avoid comparison with others.</a:t>
            </a: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It can prove embarrassing to have one's successes or indeed failures made public. The worst, of course, is when the feedback is both public and a comparison. I remember vividly when I myself was at school one poor girl in the class constantly being compared to her sister who was two years above. More recently I was in a class where the teacher remarked to Shakil that he should try to be more like Darren. My heart went out to both of them. Both had just been put in an impossible situation. Some public recognition for significant achievements can be very helpful and motivate children to further achievements but these should be carefully managed according to individual preferences.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a:t>
            </a:r>
            <a:r>
              <a:rPr kumimoji="0" lang="en-US" altLang="en-US" sz="1500" b="1"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Related to work or </a:t>
            </a:r>
            <a:r>
              <a:rPr kumimoji="0" lang="en-US" altLang="en-US" sz="1500" b="1" i="0" u="none" strike="noStrike" cap="none" normalizeH="0" baseline="0" dirty="0" err="1">
                <a:ln>
                  <a:noFill/>
                </a:ln>
                <a:solidFill>
                  <a:srgbClr val="2E2E2E"/>
                </a:solidFill>
                <a:effectLst/>
                <a:latin typeface="Open Sans" panose="020B0606030504020204" pitchFamily="34" charset="0"/>
                <a:cs typeface="Open Sans" panose="020B0606030504020204" pitchFamily="34" charset="0"/>
              </a:rPr>
              <a:t>behaviour</a:t>
            </a:r>
            <a:r>
              <a:rPr kumimoji="0" lang="en-US" altLang="en-US" sz="1500" b="1"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rather than the person.</a:t>
            </a: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Rather than comment that David is a ‘really nice boy’ it is more positive and helpful to offer examples of </a:t>
            </a:r>
            <a:r>
              <a:rPr kumimoji="0" lang="en-US" altLang="en-US" sz="1500" b="0" i="0" u="none" strike="noStrike" cap="none" normalizeH="0" baseline="0" dirty="0" err="1">
                <a:ln>
                  <a:noFill/>
                </a:ln>
                <a:solidFill>
                  <a:srgbClr val="2E2E2E"/>
                </a:solidFill>
                <a:effectLst/>
                <a:latin typeface="Open Sans" panose="020B0606030504020204" pitchFamily="34" charset="0"/>
                <a:cs typeface="Open Sans" panose="020B0606030504020204" pitchFamily="34" charset="0"/>
              </a:rPr>
              <a:t>behaviour</a:t>
            </a: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such as ‘David did a really nice thing the other day, he helped Sally in the playground after she fell.’ Rather than comment that Andrew is ‘very clever’ it is much more helpful to identify what he has achieved, such as ‘Andrew did three problems yesterday in </a:t>
            </a:r>
            <a:r>
              <a:rPr kumimoji="0" lang="en-US" altLang="en-US" sz="1500" b="0" i="0" u="none" strike="noStrike" cap="none" normalizeH="0" baseline="0" dirty="0" err="1">
                <a:ln>
                  <a:noFill/>
                </a:ln>
                <a:solidFill>
                  <a:srgbClr val="2E2E2E"/>
                </a:solidFill>
                <a:effectLst/>
                <a:latin typeface="Open Sans" panose="020B0606030504020204" pitchFamily="34" charset="0"/>
                <a:cs typeface="Open Sans" panose="020B0606030504020204" pitchFamily="34" charset="0"/>
              </a:rPr>
              <a:t>maths</a:t>
            </a:r>
            <a:r>
              <a:rPr kumimoji="0" lang="en-US" altLang="en-US" sz="15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that were really difficult and he got all of them correct.’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Congenial" panose="020B0604020202020204" pitchFamily="2" charset="0"/>
            </a:endParaRPr>
          </a:p>
        </p:txBody>
      </p:sp>
      <p:sp>
        <p:nvSpPr>
          <p:cNvPr id="11" name="AutoShape 7">
            <a:extLst>
              <a:ext uri="{FF2B5EF4-FFF2-40B4-BE49-F238E27FC236}">
                <a16:creationId xmlns:a16="http://schemas.microsoft.com/office/drawing/2014/main" id="{3060560D-EAE6-4B52-A065-AF8C2C2622D6}"/>
              </a:ext>
            </a:extLst>
          </p:cNvPr>
          <p:cNvSpPr>
            <a:spLocks noChangeAspect="1" noChangeArrowheads="1"/>
          </p:cNvSpPr>
          <p:nvPr/>
        </p:nvSpPr>
        <p:spPr bwMode="auto">
          <a:xfrm>
            <a:off x="581192" y="417834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8">
            <a:extLst>
              <a:ext uri="{FF2B5EF4-FFF2-40B4-BE49-F238E27FC236}">
                <a16:creationId xmlns:a16="http://schemas.microsoft.com/office/drawing/2014/main" id="{A5CF2110-0218-4796-8CAD-EEDD43BC729A}"/>
              </a:ext>
            </a:extLst>
          </p:cNvPr>
          <p:cNvSpPr>
            <a:spLocks noChangeAspect="1" noChangeArrowheads="1"/>
          </p:cNvSpPr>
          <p:nvPr/>
        </p:nvSpPr>
        <p:spPr bwMode="auto">
          <a:xfrm>
            <a:off x="581192" y="4468857"/>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9">
            <a:extLst>
              <a:ext uri="{FF2B5EF4-FFF2-40B4-BE49-F238E27FC236}">
                <a16:creationId xmlns:a16="http://schemas.microsoft.com/office/drawing/2014/main" id="{31BA50B4-5385-4E09-8936-ACA0CAB07EA1}"/>
              </a:ext>
            </a:extLst>
          </p:cNvPr>
          <p:cNvSpPr>
            <a:spLocks noChangeAspect="1" noChangeArrowheads="1"/>
          </p:cNvSpPr>
          <p:nvPr/>
        </p:nvSpPr>
        <p:spPr bwMode="auto">
          <a:xfrm>
            <a:off x="581192" y="4757782"/>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utoShape 10">
            <a:extLst>
              <a:ext uri="{FF2B5EF4-FFF2-40B4-BE49-F238E27FC236}">
                <a16:creationId xmlns:a16="http://schemas.microsoft.com/office/drawing/2014/main" id="{05228B2E-8D0A-419D-88FF-7AD6665F91BE}"/>
              </a:ext>
            </a:extLst>
          </p:cNvPr>
          <p:cNvSpPr>
            <a:spLocks noChangeAspect="1" noChangeArrowheads="1"/>
          </p:cNvSpPr>
          <p:nvPr/>
        </p:nvSpPr>
        <p:spPr bwMode="auto">
          <a:xfrm>
            <a:off x="581192" y="504829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338958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B1F41-1D9A-4EDD-BA5B-07266633BE80}"/>
              </a:ext>
            </a:extLst>
          </p:cNvPr>
          <p:cNvSpPr>
            <a:spLocks noGrp="1"/>
          </p:cNvSpPr>
          <p:nvPr>
            <p:ph type="title"/>
          </p:nvPr>
        </p:nvSpPr>
        <p:spPr>
          <a:xfrm>
            <a:off x="581192" y="1545722"/>
            <a:ext cx="11029616" cy="690362"/>
          </a:xfrm>
        </p:spPr>
        <p:txBody>
          <a:bodyPr>
            <a:normAutofit fontScale="90000"/>
          </a:bodyPr>
          <a:lstStyle/>
          <a:p>
            <a:r>
              <a:rPr lang="en-GB" b="0" i="0" dirty="0">
                <a:solidFill>
                  <a:srgbClr val="2E2E2E"/>
                </a:solidFill>
                <a:effectLst/>
                <a:latin typeface="Open Sans" panose="020B0606030504020204" pitchFamily="34" charset="0"/>
              </a:rPr>
              <a:t>what sorts of questions can we ask and encourage children to pose in order to raise the level of difficulty for those children who require more challenging activities.</a:t>
            </a:r>
            <a:br>
              <a:rPr lang="en-GB" b="0" i="0" dirty="0">
                <a:solidFill>
                  <a:srgbClr val="2E2E2E"/>
                </a:solidFill>
                <a:effectLst/>
                <a:latin typeface="Open Sans" panose="020B0606030504020204" pitchFamily="34" charset="0"/>
              </a:rPr>
            </a:br>
            <a:r>
              <a:rPr lang="cy-GB" dirty="0" err="1"/>
              <a:t>What</a:t>
            </a:r>
            <a:r>
              <a:rPr lang="cy-GB" dirty="0"/>
              <a:t> do we </a:t>
            </a:r>
            <a:r>
              <a:rPr lang="cy-GB" dirty="0" err="1"/>
              <a:t>know</a:t>
            </a:r>
            <a:r>
              <a:rPr lang="cy-GB" dirty="0"/>
              <a:t> </a:t>
            </a:r>
            <a:r>
              <a:rPr lang="cy-GB" dirty="0" err="1"/>
              <a:t>about</a:t>
            </a:r>
            <a:r>
              <a:rPr lang="cy-GB" dirty="0"/>
              <a:t> </a:t>
            </a:r>
            <a:r>
              <a:rPr lang="cy-GB" dirty="0" err="1"/>
              <a:t>questions</a:t>
            </a:r>
            <a:r>
              <a:rPr lang="cy-GB" dirty="0"/>
              <a:t>?</a:t>
            </a:r>
            <a:endParaRPr lang="en-GB" dirty="0"/>
          </a:p>
        </p:txBody>
      </p:sp>
      <p:sp>
        <p:nvSpPr>
          <p:cNvPr id="18" name="TextBox 17">
            <a:extLst>
              <a:ext uri="{FF2B5EF4-FFF2-40B4-BE49-F238E27FC236}">
                <a16:creationId xmlns:a16="http://schemas.microsoft.com/office/drawing/2014/main" id="{E503E56C-40FF-469B-B204-752278637A42}"/>
              </a:ext>
            </a:extLst>
          </p:cNvPr>
          <p:cNvSpPr txBox="1"/>
          <p:nvPr/>
        </p:nvSpPr>
        <p:spPr>
          <a:xfrm>
            <a:off x="531906" y="2370896"/>
            <a:ext cx="11078902" cy="4247317"/>
          </a:xfrm>
          <a:prstGeom prst="rect">
            <a:avLst/>
          </a:prstGeom>
          <a:noFill/>
        </p:spPr>
        <p:txBody>
          <a:bodyPr wrap="square" rtlCol="0">
            <a:spAutoFit/>
          </a:bodyPr>
          <a:lstStyle/>
          <a:p>
            <a:r>
              <a:rPr lang="cy-GB" dirty="0">
                <a:latin typeface="Open Sans" panose="020B0606030504020204" pitchFamily="34" charset="0"/>
                <a:ea typeface="Open Sans" panose="020B0606030504020204" pitchFamily="34" charset="0"/>
                <a:cs typeface="Open Sans" panose="020B0606030504020204" pitchFamily="34" charset="0"/>
              </a:rPr>
              <a:t>The </a:t>
            </a:r>
            <a:r>
              <a:rPr lang="cy-GB" dirty="0" err="1">
                <a:latin typeface="Open Sans" panose="020B0606030504020204" pitchFamily="34" charset="0"/>
                <a:ea typeface="Open Sans" panose="020B0606030504020204" pitchFamily="34" charset="0"/>
                <a:cs typeface="Open Sans" panose="020B0606030504020204" pitchFamily="34" charset="0"/>
              </a:rPr>
              <a:t>best</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questions</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are</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ones</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which</a:t>
            </a:r>
            <a:r>
              <a:rPr lang="cy-GB" dirty="0">
                <a:latin typeface="Open Sans" panose="020B0606030504020204" pitchFamily="34" charset="0"/>
                <a:ea typeface="Open Sans" panose="020B0606030504020204" pitchFamily="34" charset="0"/>
                <a:cs typeface="Open Sans" panose="020B0606030504020204" pitchFamily="34" charset="0"/>
              </a:rPr>
              <a:t>:</a:t>
            </a:r>
          </a:p>
          <a:p>
            <a:endParaRPr lang="cy-GB" dirty="0">
              <a:latin typeface="Open Sans" panose="020B0606030504020204" pitchFamily="34" charset="0"/>
              <a:ea typeface="Open Sans" panose="020B0606030504020204" pitchFamily="34" charset="0"/>
              <a:cs typeface="Open Sans" panose="020B0606030504020204" pitchFamily="34" charset="0"/>
            </a:endParaRPr>
          </a:p>
          <a:p>
            <a:pPr marL="285750" indent="-285750">
              <a:buFont typeface="Arial" panose="020B0604020202020204" pitchFamily="34" charset="0"/>
              <a:buChar char="•"/>
            </a:pPr>
            <a:r>
              <a:rPr lang="cy-GB" dirty="0" err="1">
                <a:latin typeface="Open Sans" panose="020B0606030504020204" pitchFamily="34" charset="0"/>
                <a:ea typeface="Open Sans" panose="020B0606030504020204" pitchFamily="34" charset="0"/>
                <a:cs typeface="Open Sans" panose="020B0606030504020204" pitchFamily="34" charset="0"/>
              </a:rPr>
              <a:t>stimulate</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children</a:t>
            </a:r>
            <a:r>
              <a:rPr lang="cy-GB" dirty="0">
                <a:latin typeface="Open Sans" panose="020B0606030504020204" pitchFamily="34" charset="0"/>
                <a:ea typeface="Open Sans" panose="020B0606030504020204" pitchFamily="34" charset="0"/>
                <a:cs typeface="Open Sans" panose="020B0606030504020204" pitchFamily="34" charset="0"/>
              </a:rPr>
              <a:t> to want to </a:t>
            </a:r>
            <a:r>
              <a:rPr lang="cy-GB" dirty="0" err="1">
                <a:latin typeface="Open Sans" panose="020B0606030504020204" pitchFamily="34" charset="0"/>
                <a:ea typeface="Open Sans" panose="020B0606030504020204" pitchFamily="34" charset="0"/>
                <a:cs typeface="Open Sans" panose="020B0606030504020204" pitchFamily="34" charset="0"/>
              </a:rPr>
              <a:t>answer</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them</a:t>
            </a:r>
            <a:r>
              <a:rPr lang="cy-GB" dirty="0">
                <a:latin typeface="Open Sans" panose="020B0606030504020204" pitchFamily="34" charset="0"/>
                <a:ea typeface="Open Sans" panose="020B0606030504020204" pitchFamily="34" charset="0"/>
                <a:cs typeface="Open Sans" panose="020B0606030504020204" pitchFamily="34" charset="0"/>
              </a:rPr>
              <a:t>;</a:t>
            </a:r>
          </a:p>
          <a:p>
            <a:pPr marL="285750" indent="-285750">
              <a:buFont typeface="Arial" panose="020B0604020202020204" pitchFamily="34" charset="0"/>
              <a:buChar char="•"/>
            </a:pPr>
            <a:r>
              <a:rPr lang="cy-GB" dirty="0">
                <a:latin typeface="Open Sans" panose="020B0606030504020204" pitchFamily="34" charset="0"/>
                <a:ea typeface="Open Sans" panose="020B0606030504020204" pitchFamily="34" charset="0"/>
                <a:cs typeface="Open Sans" panose="020B0606030504020204" pitchFamily="34" charset="0"/>
              </a:rPr>
              <a:t>do not </a:t>
            </a:r>
            <a:r>
              <a:rPr lang="cy-GB" dirty="0" err="1">
                <a:latin typeface="Open Sans" panose="020B0606030504020204" pitchFamily="34" charset="0"/>
                <a:ea typeface="Open Sans" panose="020B0606030504020204" pitchFamily="34" charset="0"/>
                <a:cs typeface="Open Sans" panose="020B0606030504020204" pitchFamily="34" charset="0"/>
              </a:rPr>
              <a:t>require</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restricted</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correct</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responses</a:t>
            </a:r>
            <a:r>
              <a:rPr lang="cy-GB" dirty="0">
                <a:latin typeface="Open Sans" panose="020B0606030504020204" pitchFamily="34" charset="0"/>
                <a:ea typeface="Open Sans" panose="020B0606030504020204" pitchFamily="34" charset="0"/>
                <a:cs typeface="Open Sans" panose="020B0606030504020204" pitchFamily="34" charset="0"/>
              </a:rPr>
              <a:t>;</a:t>
            </a:r>
          </a:p>
          <a:p>
            <a:pPr marL="285750" indent="-285750">
              <a:buFont typeface="Arial" panose="020B0604020202020204" pitchFamily="34" charset="0"/>
              <a:buChar char="•"/>
            </a:pPr>
            <a:r>
              <a:rPr lang="cy-GB" dirty="0" err="1">
                <a:latin typeface="Open Sans" panose="020B0606030504020204" pitchFamily="34" charset="0"/>
                <a:ea typeface="Open Sans" panose="020B0606030504020204" pitchFamily="34" charset="0"/>
                <a:cs typeface="Open Sans" panose="020B0606030504020204" pitchFamily="34" charset="0"/>
              </a:rPr>
              <a:t>encourage</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deep</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thinking</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and</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engagement</a:t>
            </a:r>
            <a:r>
              <a:rPr lang="cy-GB" dirty="0">
                <a:latin typeface="Open Sans" panose="020B0606030504020204" pitchFamily="34" charset="0"/>
                <a:ea typeface="Open Sans" panose="020B0606030504020204" pitchFamily="34" charset="0"/>
                <a:cs typeface="Open Sans" panose="020B0606030504020204" pitchFamily="34" charset="0"/>
              </a:rPr>
              <a:t> </a:t>
            </a:r>
            <a:r>
              <a:rPr lang="cy-GB" dirty="0" err="1">
                <a:latin typeface="Open Sans" panose="020B0606030504020204" pitchFamily="34" charset="0"/>
                <a:ea typeface="Open Sans" panose="020B0606030504020204" pitchFamily="34" charset="0"/>
                <a:cs typeface="Open Sans" panose="020B0606030504020204" pitchFamily="34" charset="0"/>
              </a:rPr>
              <a:t>with</a:t>
            </a:r>
            <a:r>
              <a:rPr lang="cy-GB" dirty="0">
                <a:latin typeface="Open Sans" panose="020B0606030504020204" pitchFamily="34" charset="0"/>
                <a:ea typeface="Open Sans" panose="020B0606030504020204" pitchFamily="34" charset="0"/>
                <a:cs typeface="Open Sans" panose="020B0606030504020204" pitchFamily="34" charset="0"/>
              </a:rPr>
              <a:t> the problem</a:t>
            </a:r>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r>
              <a:rPr lang="en-GB" b="0" i="0" dirty="0">
                <a:solidFill>
                  <a:srgbClr val="2E2E2E"/>
                </a:solidFill>
                <a:effectLst/>
                <a:latin typeface="Open Sans" panose="020B0606030504020204" pitchFamily="34" charset="0"/>
              </a:rPr>
              <a:t>It is all too easy, in the busy primary classroom, to find ourselves falling back on a narrow range of question types. In general we want to try to use the right kind of question at the right time. Whilst it is possible to categorise question types in a variety of different ways, I am going to stick to two broad categories: </a:t>
            </a:r>
            <a:r>
              <a:rPr lang="en-GB" b="1" i="0" dirty="0">
                <a:solidFill>
                  <a:srgbClr val="2E2E2E"/>
                </a:solidFill>
                <a:effectLst/>
                <a:latin typeface="Open Sans" panose="020B0606030504020204" pitchFamily="34" charset="0"/>
              </a:rPr>
              <a:t>closed</a:t>
            </a:r>
            <a:r>
              <a:rPr lang="en-GB" b="0" i="0" dirty="0">
                <a:solidFill>
                  <a:srgbClr val="2E2E2E"/>
                </a:solidFill>
                <a:effectLst/>
                <a:latin typeface="Open Sans" panose="020B0606030504020204" pitchFamily="34" charset="0"/>
              </a:rPr>
              <a:t> and </a:t>
            </a:r>
            <a:r>
              <a:rPr lang="en-GB" b="1" i="0" dirty="0">
                <a:solidFill>
                  <a:srgbClr val="2E2E2E"/>
                </a:solidFill>
                <a:effectLst/>
                <a:latin typeface="Open Sans" panose="020B0606030504020204" pitchFamily="34" charset="0"/>
              </a:rPr>
              <a:t>open.</a:t>
            </a:r>
          </a:p>
          <a:p>
            <a:pPr marL="285750" indent="-285750">
              <a:buFont typeface="Arial" panose="020B0604020202020204" pitchFamily="34" charset="0"/>
              <a:buChar char="•"/>
            </a:pPr>
            <a:endParaRPr lang="en-GB" b="1" i="0" dirty="0">
              <a:solidFill>
                <a:srgbClr val="2E2E2E"/>
              </a:solidFill>
              <a:effectLst/>
              <a:latin typeface="Open Sans" panose="020B0606030504020204" pitchFamily="34" charset="0"/>
            </a:endParaRPr>
          </a:p>
          <a:p>
            <a:pPr marL="285750" indent="-285750">
              <a:buFont typeface="Arial" panose="020B0604020202020204" pitchFamily="34" charset="0"/>
              <a:buChar char="•"/>
            </a:pPr>
            <a:r>
              <a:rPr lang="en-GB" b="0" i="0" dirty="0">
                <a:solidFill>
                  <a:srgbClr val="2E2E2E"/>
                </a:solidFill>
                <a:effectLst/>
                <a:latin typeface="Open Sans" panose="020B0606030504020204" pitchFamily="34" charset="0"/>
              </a:rPr>
              <a:t>It is important that children understand the nature of questions and how different types of questions will require different types of answers. Encourage learners to ask more in-depth and probing questions by discussing what makes a good question.</a:t>
            </a:r>
            <a:endParaRPr lang="cy-GB" dirty="0"/>
          </a:p>
          <a:p>
            <a:endParaRPr lang="en-GB" dirty="0"/>
          </a:p>
        </p:txBody>
      </p:sp>
      <p:sp>
        <p:nvSpPr>
          <p:cNvPr id="19" name="Rectangle 13">
            <a:extLst>
              <a:ext uri="{FF2B5EF4-FFF2-40B4-BE49-F238E27FC236}">
                <a16:creationId xmlns:a16="http://schemas.microsoft.com/office/drawing/2014/main" id="{1CD8AA5A-96D2-46A2-A420-0BEF651D29F7}"/>
              </a:ext>
            </a:extLst>
          </p:cNvPr>
          <p:cNvSpPr>
            <a:spLocks noChangeArrowheads="1"/>
          </p:cNvSpPr>
          <p:nvPr/>
        </p:nvSpPr>
        <p:spPr bwMode="auto">
          <a:xfrm>
            <a:off x="0" y="-323165"/>
            <a:ext cx="184731" cy="64633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Congenial" panose="020B0604020202020204"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Congenial" panose="020B0604020202020204" pitchFamily="2" charset="0"/>
            </a:endParaRPr>
          </a:p>
        </p:txBody>
      </p:sp>
      <p:sp>
        <p:nvSpPr>
          <p:cNvPr id="20" name="AutoShape 14">
            <a:extLst>
              <a:ext uri="{FF2B5EF4-FFF2-40B4-BE49-F238E27FC236}">
                <a16:creationId xmlns:a16="http://schemas.microsoft.com/office/drawing/2014/main" id="{ABC101D2-4AB4-4FF8-8948-43A73115F44E}"/>
              </a:ext>
            </a:extLst>
          </p:cNvPr>
          <p:cNvSpPr>
            <a:spLocks noChangeAspect="1" noChangeArrowheads="1"/>
          </p:cNvSpPr>
          <p:nvPr/>
        </p:nvSpPr>
        <p:spPr bwMode="auto">
          <a:xfrm>
            <a:off x="136525" y="-4349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AutoShape 15">
            <a:extLst>
              <a:ext uri="{FF2B5EF4-FFF2-40B4-BE49-F238E27FC236}">
                <a16:creationId xmlns:a16="http://schemas.microsoft.com/office/drawing/2014/main" id="{A396DD62-7D27-494B-8321-D58265C779D5}"/>
              </a:ext>
            </a:extLst>
          </p:cNvPr>
          <p:cNvSpPr>
            <a:spLocks noChangeAspect="1" noChangeArrowheads="1"/>
          </p:cNvSpPr>
          <p:nvPr/>
        </p:nvSpPr>
        <p:spPr bwMode="auto">
          <a:xfrm>
            <a:off x="1365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39997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DCFF-E9F6-4402-B1BF-DCB5530169C5}"/>
              </a:ext>
            </a:extLst>
          </p:cNvPr>
          <p:cNvSpPr>
            <a:spLocks noGrp="1"/>
          </p:cNvSpPr>
          <p:nvPr>
            <p:ph type="title"/>
          </p:nvPr>
        </p:nvSpPr>
        <p:spPr>
          <a:xfrm>
            <a:off x="581192" y="702156"/>
            <a:ext cx="11029616" cy="654503"/>
          </a:xfrm>
        </p:spPr>
        <p:txBody>
          <a:bodyPr/>
          <a:lstStyle/>
          <a:p>
            <a:r>
              <a:rPr lang="cy-GB" dirty="0"/>
              <a:t>BLOOM’S TAXONOMY</a:t>
            </a:r>
            <a:endParaRPr lang="en-GB" dirty="0"/>
          </a:p>
        </p:txBody>
      </p:sp>
      <p:sp>
        <p:nvSpPr>
          <p:cNvPr id="4" name="TextBox 3">
            <a:extLst>
              <a:ext uri="{FF2B5EF4-FFF2-40B4-BE49-F238E27FC236}">
                <a16:creationId xmlns:a16="http://schemas.microsoft.com/office/drawing/2014/main" id="{A034A450-2E3F-4DB7-B543-3E2D42548268}"/>
              </a:ext>
            </a:extLst>
          </p:cNvPr>
          <p:cNvSpPr txBox="1"/>
          <p:nvPr/>
        </p:nvSpPr>
        <p:spPr>
          <a:xfrm>
            <a:off x="524456" y="1589742"/>
            <a:ext cx="4262698" cy="4801314"/>
          </a:xfrm>
          <a:prstGeom prst="rect">
            <a:avLst/>
          </a:prstGeom>
          <a:noFill/>
        </p:spPr>
        <p:txBody>
          <a:bodyPr wrap="square" rtlCol="0">
            <a:spAutoFit/>
          </a:bodyPr>
          <a:lstStyle/>
          <a:p>
            <a:pPr algn="l"/>
            <a:r>
              <a:rPr lang="en-GB" b="0" i="0" dirty="0">
                <a:solidFill>
                  <a:srgbClr val="2E2E2E"/>
                </a:solidFill>
                <a:effectLst/>
                <a:latin typeface="Open Sans" panose="020B0606030504020204" pitchFamily="34" charset="0"/>
              </a:rPr>
              <a:t>Bloom's taxonomy classifies thinking into a hierarchical order according to level of difficulty. Bloom suggested that the first three, knowledge, understanding and comprehension, constituted lower order skills and that more challenge was involved if learners were asked to engage with the last three: analysis, synthesis and evaluation.</a:t>
            </a:r>
          </a:p>
          <a:p>
            <a:pPr algn="l"/>
            <a:r>
              <a:rPr lang="en-GB" b="0" i="0" dirty="0">
                <a:solidFill>
                  <a:srgbClr val="2E2E2E"/>
                </a:solidFill>
                <a:effectLst/>
                <a:latin typeface="Open Sans" panose="020B0606030504020204" pitchFamily="34" charset="0"/>
              </a:rPr>
              <a:t>The advantage that Bloom's taxonomy has over the other frameworks is that it offers a hierarchy of activities rather than a range of activities all at the same level.</a:t>
            </a:r>
          </a:p>
          <a:p>
            <a:pPr algn="l"/>
            <a:r>
              <a:rPr lang="en-GB" dirty="0">
                <a:hlinkClick r:id="rId3"/>
              </a:rPr>
              <a:t>Bloom's Taxonomy Task.docx</a:t>
            </a:r>
            <a:endParaRPr lang="en-GB" b="0" i="0" dirty="0">
              <a:solidFill>
                <a:srgbClr val="2E2E2E"/>
              </a:solidFill>
              <a:effectLst/>
              <a:latin typeface="Open Sans" panose="020B0606030504020204" pitchFamily="34" charset="0"/>
            </a:endParaRPr>
          </a:p>
          <a:p>
            <a:endParaRPr lang="en-GB" dirty="0"/>
          </a:p>
        </p:txBody>
      </p:sp>
      <p:pic>
        <p:nvPicPr>
          <p:cNvPr id="6" name="Picture 5">
            <a:extLst>
              <a:ext uri="{FF2B5EF4-FFF2-40B4-BE49-F238E27FC236}">
                <a16:creationId xmlns:a16="http://schemas.microsoft.com/office/drawing/2014/main" id="{B1FBFABE-8FB9-47BD-87D8-058211A073B1}"/>
              </a:ext>
            </a:extLst>
          </p:cNvPr>
          <p:cNvPicPr>
            <a:picLocks noChangeAspect="1"/>
          </p:cNvPicPr>
          <p:nvPr/>
        </p:nvPicPr>
        <p:blipFill rotWithShape="1">
          <a:blip r:embed="rId4"/>
          <a:srcRect l="3929" t="23878" r="36173" b="5448"/>
          <a:stretch/>
        </p:blipFill>
        <p:spPr>
          <a:xfrm>
            <a:off x="4994407" y="702156"/>
            <a:ext cx="6989892" cy="5498353"/>
          </a:xfrm>
          <a:prstGeom prst="rect">
            <a:avLst/>
          </a:prstGeom>
        </p:spPr>
      </p:pic>
    </p:spTree>
    <p:extLst>
      <p:ext uri="{BB962C8B-B14F-4D97-AF65-F5344CB8AC3E}">
        <p14:creationId xmlns:p14="http://schemas.microsoft.com/office/powerpoint/2010/main" val="3066529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57C0BE4-8835-41E5-9129-AA223585FADE}"/>
              </a:ext>
            </a:extLst>
          </p:cNvPr>
          <p:cNvSpPr txBox="1"/>
          <p:nvPr/>
        </p:nvSpPr>
        <p:spPr>
          <a:xfrm>
            <a:off x="397142" y="1688229"/>
            <a:ext cx="5406012" cy="2862322"/>
          </a:xfrm>
          <a:prstGeom prst="rect">
            <a:avLst/>
          </a:prstGeom>
          <a:noFill/>
        </p:spPr>
        <p:txBody>
          <a:bodyPr wrap="square">
            <a:spAutoFit/>
          </a:bodyPr>
          <a:lstStyle/>
          <a:p>
            <a:pPr algn="l"/>
            <a:r>
              <a:rPr lang="en-GB" b="1" i="0" dirty="0">
                <a:solidFill>
                  <a:srgbClr val="555555"/>
                </a:solidFill>
                <a:effectLst/>
                <a:latin typeface="Open Sans" panose="020B0606030504020204" pitchFamily="34" charset="0"/>
              </a:rPr>
              <a:t>Thinking Triangles</a:t>
            </a:r>
          </a:p>
          <a:p>
            <a:pPr algn="l"/>
            <a:r>
              <a:rPr lang="en-GB" b="0" i="0" dirty="0">
                <a:solidFill>
                  <a:srgbClr val="2E2E2E"/>
                </a:solidFill>
                <a:effectLst/>
                <a:latin typeface="Open Sans" panose="020B0606030504020204" pitchFamily="34" charset="0"/>
              </a:rPr>
              <a:t>Using Bloom's taxonomy we can also create thinking triangles for each level in the taxonomy. A triangle can be at any of the six levels.</a:t>
            </a:r>
          </a:p>
          <a:p>
            <a:pPr algn="l"/>
            <a:r>
              <a:rPr lang="en-GB" b="0" i="0" dirty="0">
                <a:solidFill>
                  <a:srgbClr val="2E2E2E"/>
                </a:solidFill>
                <a:effectLst/>
                <a:latin typeface="Open Sans" panose="020B0606030504020204" pitchFamily="34" charset="0"/>
              </a:rPr>
              <a:t>Thinking triangles can be useful frameworks to help pupils when they encounter new concepts, ideas or topics. Each triangle involves the same teacher input until the pupils are used to the approach.</a:t>
            </a:r>
          </a:p>
          <a:p>
            <a:pPr algn="l"/>
            <a:endParaRPr lang="en-GB" b="0" i="0" dirty="0">
              <a:solidFill>
                <a:srgbClr val="2E2E2E"/>
              </a:solidFill>
              <a:effectLst/>
              <a:latin typeface="Open Sans" panose="020B0606030504020204" pitchFamily="34" charset="0"/>
            </a:endParaRPr>
          </a:p>
        </p:txBody>
      </p:sp>
      <p:pic>
        <p:nvPicPr>
          <p:cNvPr id="10" name="Picture 9">
            <a:extLst>
              <a:ext uri="{FF2B5EF4-FFF2-40B4-BE49-F238E27FC236}">
                <a16:creationId xmlns:a16="http://schemas.microsoft.com/office/drawing/2014/main" id="{E43F19B8-568A-43DF-BAA4-463FA162AAE3}"/>
              </a:ext>
            </a:extLst>
          </p:cNvPr>
          <p:cNvPicPr>
            <a:picLocks noChangeAspect="1"/>
          </p:cNvPicPr>
          <p:nvPr/>
        </p:nvPicPr>
        <p:blipFill rotWithShape="1">
          <a:blip r:embed="rId3"/>
          <a:srcRect l="3057" t="31024" r="35824" b="16119"/>
          <a:stretch/>
        </p:blipFill>
        <p:spPr>
          <a:xfrm>
            <a:off x="5803154" y="1465303"/>
            <a:ext cx="6237237" cy="3596094"/>
          </a:xfrm>
          <a:prstGeom prst="rect">
            <a:avLst/>
          </a:prstGeom>
        </p:spPr>
      </p:pic>
    </p:spTree>
    <p:extLst>
      <p:ext uri="{BB962C8B-B14F-4D97-AF65-F5344CB8AC3E}">
        <p14:creationId xmlns:p14="http://schemas.microsoft.com/office/powerpoint/2010/main" val="25445566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6B1DA-F057-47BC-930F-CAF7315C2B99}"/>
              </a:ext>
            </a:extLst>
          </p:cNvPr>
          <p:cNvSpPr>
            <a:spLocks noGrp="1"/>
          </p:cNvSpPr>
          <p:nvPr>
            <p:ph type="title"/>
          </p:nvPr>
        </p:nvSpPr>
        <p:spPr>
          <a:xfrm>
            <a:off x="413767" y="-155903"/>
            <a:ext cx="11029616" cy="1188720"/>
          </a:xfrm>
        </p:spPr>
        <p:txBody>
          <a:bodyPr/>
          <a:lstStyle/>
          <a:p>
            <a:r>
              <a:rPr lang="cy-GB" dirty="0"/>
              <a:t>WHAT HELPS ME TO BECOME A GOOD LEARNER?</a:t>
            </a:r>
            <a:endParaRPr lang="en-GB" dirty="0"/>
          </a:p>
        </p:txBody>
      </p:sp>
      <p:sp>
        <p:nvSpPr>
          <p:cNvPr id="5" name="Rectangle 1">
            <a:extLst>
              <a:ext uri="{FF2B5EF4-FFF2-40B4-BE49-F238E27FC236}">
                <a16:creationId xmlns:a16="http://schemas.microsoft.com/office/drawing/2014/main" id="{664B5BA6-5758-4DA2-9F04-29286DCDAE8D}"/>
              </a:ext>
            </a:extLst>
          </p:cNvPr>
          <p:cNvSpPr>
            <a:spLocks noChangeArrowheads="1"/>
          </p:cNvSpPr>
          <p:nvPr/>
        </p:nvSpPr>
        <p:spPr bwMode="auto">
          <a:xfrm rot="10800000" flipV="1">
            <a:off x="308112" y="957618"/>
            <a:ext cx="11575776" cy="4184440"/>
          </a:xfrm>
          <a:prstGeom prst="rect">
            <a:avLst/>
          </a:prstGeom>
          <a:solidFill>
            <a:schemeClr val="accent5">
              <a:lumMod val="20000"/>
              <a:lumOff val="80000"/>
            </a:schemeClr>
          </a:solidFill>
          <a:ln>
            <a:noFill/>
          </a:ln>
          <a:effectLst/>
        </p:spPr>
        <p:txBody>
          <a:bodyPr vert="horz" wrap="square" lIns="0" tIns="0" rIns="0" bIns="12061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600" b="0" i="0" u="none" strike="noStrike" cap="none" normalizeH="0" baseline="0" dirty="0">
              <a:ln>
                <a:noFill/>
              </a:ln>
              <a:solidFill>
                <a:srgbClr val="555555"/>
              </a:solidFill>
              <a:effectLst/>
              <a:latin typeface="Open Sans" panose="020B0606030504020204" pitchFamily="34" charset="0"/>
              <a:cs typeface="Open Sans" panose="020B0606030504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9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a:t>
            </a:r>
            <a:r>
              <a:rPr kumimoji="0" lang="en-US" altLang="en-US" sz="12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a:t>
            </a: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If the topic is interesting.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am learning new things, not just repeating what I can already do and already know.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get a chance to have some say about what activities I do and how I do them.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my opinions and knowledge are valued.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get a chance to show what I already know about the topic before we start.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the teacher asks me to help with preparing the topic.</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get to take chances and get things wrong.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get the chance to learn from people in my class and at home and use this in my work.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get the chance to sometimes work on my own and sometimes in groups. I like both ways  of working.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2E2E2E"/>
                </a:solidFill>
                <a:effectLst/>
                <a:latin typeface="Open Sans" panose="020B0606030504020204" pitchFamily="34" charset="0"/>
                <a:cs typeface="Open Sans" panose="020B0606030504020204" pitchFamily="34" charset="0"/>
              </a:rPr>
              <a:t>        If I can work at my own pace and at things that are not too hard but also are not too easy.</a:t>
            </a:r>
          </a:p>
          <a:p>
            <a:pPr marL="0" marR="0" lvl="0" indent="0" algn="l" defTabSz="914400" rtl="0" eaLnBrk="0" fontAlgn="base" latinLnBrk="0" hangingPunct="0">
              <a:lnSpc>
                <a:spcPct val="100000"/>
              </a:lnSpc>
              <a:spcBef>
                <a:spcPct val="0"/>
              </a:spcBef>
              <a:spcAft>
                <a:spcPct val="0"/>
              </a:spcAft>
              <a:buClrTx/>
              <a:buSzTx/>
              <a:tabLst/>
            </a:pPr>
            <a:endParaRPr lang="en-US" altLang="en-US" sz="2000" dirty="0">
              <a:solidFill>
                <a:srgbClr val="2E2E2E"/>
              </a:solidFill>
              <a:latin typeface="Open Sans" panose="020B0606030504020204" pitchFamily="34" charset="0"/>
              <a:cs typeface="Open Sans" panose="020B0606030504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Congenial" panose="020B0604020202020204" pitchFamily="2" charset="0"/>
            </a:endParaRPr>
          </a:p>
        </p:txBody>
      </p:sp>
      <p:sp>
        <p:nvSpPr>
          <p:cNvPr id="6" name="AutoShape 2">
            <a:extLst>
              <a:ext uri="{FF2B5EF4-FFF2-40B4-BE49-F238E27FC236}">
                <a16:creationId xmlns:a16="http://schemas.microsoft.com/office/drawing/2014/main" id="{3F8C41B0-632A-41E0-A709-7B99A2A49694}"/>
              </a:ext>
            </a:extLst>
          </p:cNvPr>
          <p:cNvSpPr>
            <a:spLocks noChangeAspect="1" noChangeArrowheads="1"/>
          </p:cNvSpPr>
          <p:nvPr/>
        </p:nvSpPr>
        <p:spPr bwMode="auto">
          <a:xfrm rot="10800000" flipV="1">
            <a:off x="889938" y="1827726"/>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3">
            <a:extLst>
              <a:ext uri="{FF2B5EF4-FFF2-40B4-BE49-F238E27FC236}">
                <a16:creationId xmlns:a16="http://schemas.microsoft.com/office/drawing/2014/main" id="{17BAEB15-7A0E-4DAB-B05B-09A8BDC59169}"/>
              </a:ext>
            </a:extLst>
          </p:cNvPr>
          <p:cNvSpPr>
            <a:spLocks noChangeAspect="1" noChangeArrowheads="1"/>
          </p:cNvSpPr>
          <p:nvPr/>
        </p:nvSpPr>
        <p:spPr bwMode="auto">
          <a:xfrm rot="10800000" flipV="1">
            <a:off x="889938" y="2118238"/>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a:extLst>
              <a:ext uri="{FF2B5EF4-FFF2-40B4-BE49-F238E27FC236}">
                <a16:creationId xmlns:a16="http://schemas.microsoft.com/office/drawing/2014/main" id="{8053B90E-6E0E-47B3-AE3F-6EB3D71F929F}"/>
              </a:ext>
            </a:extLst>
          </p:cNvPr>
          <p:cNvSpPr>
            <a:spLocks noChangeAspect="1" noChangeArrowheads="1"/>
          </p:cNvSpPr>
          <p:nvPr/>
        </p:nvSpPr>
        <p:spPr bwMode="auto">
          <a:xfrm rot="10800000" flipV="1">
            <a:off x="889938" y="2407163"/>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5">
            <a:extLst>
              <a:ext uri="{FF2B5EF4-FFF2-40B4-BE49-F238E27FC236}">
                <a16:creationId xmlns:a16="http://schemas.microsoft.com/office/drawing/2014/main" id="{53B4E481-BA10-4689-B1AC-733F336A7AF6}"/>
              </a:ext>
            </a:extLst>
          </p:cNvPr>
          <p:cNvSpPr>
            <a:spLocks noChangeAspect="1" noChangeArrowheads="1"/>
          </p:cNvSpPr>
          <p:nvPr/>
        </p:nvSpPr>
        <p:spPr bwMode="auto">
          <a:xfrm rot="10800000" flipV="1">
            <a:off x="889938" y="2697676"/>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6">
            <a:extLst>
              <a:ext uri="{FF2B5EF4-FFF2-40B4-BE49-F238E27FC236}">
                <a16:creationId xmlns:a16="http://schemas.microsoft.com/office/drawing/2014/main" id="{FC20C82B-147A-4370-BDAC-7D224EA69F7F}"/>
              </a:ext>
            </a:extLst>
          </p:cNvPr>
          <p:cNvSpPr>
            <a:spLocks noChangeAspect="1" noChangeArrowheads="1"/>
          </p:cNvSpPr>
          <p:nvPr/>
        </p:nvSpPr>
        <p:spPr bwMode="auto">
          <a:xfrm rot="10800000" flipV="1">
            <a:off x="889938" y="2986601"/>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7">
            <a:extLst>
              <a:ext uri="{FF2B5EF4-FFF2-40B4-BE49-F238E27FC236}">
                <a16:creationId xmlns:a16="http://schemas.microsoft.com/office/drawing/2014/main" id="{92239276-0DC8-4A01-AA8A-98D89A1EE228}"/>
              </a:ext>
            </a:extLst>
          </p:cNvPr>
          <p:cNvSpPr>
            <a:spLocks noChangeAspect="1" noChangeArrowheads="1"/>
          </p:cNvSpPr>
          <p:nvPr/>
        </p:nvSpPr>
        <p:spPr bwMode="auto">
          <a:xfrm rot="10800000" flipV="1">
            <a:off x="889938" y="3275526"/>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8">
            <a:extLst>
              <a:ext uri="{FF2B5EF4-FFF2-40B4-BE49-F238E27FC236}">
                <a16:creationId xmlns:a16="http://schemas.microsoft.com/office/drawing/2014/main" id="{33C63D91-8537-4D35-BC75-5FAB8EA10C84}"/>
              </a:ext>
            </a:extLst>
          </p:cNvPr>
          <p:cNvSpPr>
            <a:spLocks noChangeAspect="1" noChangeArrowheads="1"/>
          </p:cNvSpPr>
          <p:nvPr/>
        </p:nvSpPr>
        <p:spPr bwMode="auto">
          <a:xfrm rot="10800000" flipV="1">
            <a:off x="889938" y="3566039"/>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9">
            <a:extLst>
              <a:ext uri="{FF2B5EF4-FFF2-40B4-BE49-F238E27FC236}">
                <a16:creationId xmlns:a16="http://schemas.microsoft.com/office/drawing/2014/main" id="{00893027-3812-4D02-ADBD-CC7DDB0DCAC9}"/>
              </a:ext>
            </a:extLst>
          </p:cNvPr>
          <p:cNvSpPr>
            <a:spLocks noChangeAspect="1" noChangeArrowheads="1"/>
          </p:cNvSpPr>
          <p:nvPr/>
        </p:nvSpPr>
        <p:spPr bwMode="auto">
          <a:xfrm rot="10800000" flipV="1">
            <a:off x="889938" y="3854964"/>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utoShape 10">
            <a:extLst>
              <a:ext uri="{FF2B5EF4-FFF2-40B4-BE49-F238E27FC236}">
                <a16:creationId xmlns:a16="http://schemas.microsoft.com/office/drawing/2014/main" id="{71FDFDFA-2C19-44F0-901D-0C4BD61EACB5}"/>
              </a:ext>
            </a:extLst>
          </p:cNvPr>
          <p:cNvSpPr>
            <a:spLocks noChangeAspect="1" noChangeArrowheads="1"/>
          </p:cNvSpPr>
          <p:nvPr/>
        </p:nvSpPr>
        <p:spPr bwMode="auto">
          <a:xfrm rot="10800000" flipV="1">
            <a:off x="889938" y="4145476"/>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AutoShape 11">
            <a:extLst>
              <a:ext uri="{FF2B5EF4-FFF2-40B4-BE49-F238E27FC236}">
                <a16:creationId xmlns:a16="http://schemas.microsoft.com/office/drawing/2014/main" id="{A0EB9FBA-242A-416D-9490-8FDFFBB6D287}"/>
              </a:ext>
            </a:extLst>
          </p:cNvPr>
          <p:cNvSpPr>
            <a:spLocks noChangeAspect="1" noChangeArrowheads="1"/>
          </p:cNvSpPr>
          <p:nvPr/>
        </p:nvSpPr>
        <p:spPr bwMode="auto">
          <a:xfrm rot="10800000" flipV="1">
            <a:off x="889938" y="4434401"/>
            <a:ext cx="323250" cy="70432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Title 1">
            <a:extLst>
              <a:ext uri="{FF2B5EF4-FFF2-40B4-BE49-F238E27FC236}">
                <a16:creationId xmlns:a16="http://schemas.microsoft.com/office/drawing/2014/main" id="{FAEBEBAA-6B07-4E39-9F3C-8173C3664423}"/>
              </a:ext>
            </a:extLst>
          </p:cNvPr>
          <p:cNvSpPr txBox="1">
            <a:spLocks/>
          </p:cNvSpPr>
          <p:nvPr/>
        </p:nvSpPr>
        <p:spPr>
          <a:xfrm>
            <a:off x="581192" y="4644702"/>
            <a:ext cx="11029616" cy="494023"/>
          </a:xfrm>
          <a:prstGeom prst="rect">
            <a:avLst/>
          </a:prstGeom>
        </p:spPr>
        <p:txBody>
          <a:bodyPr vert="horz" lIns="91440" tIns="45720" rIns="91440" bIns="45720" rtlCol="0" anchor="b">
            <a:normAutofit lnSpcReduction="10000"/>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cy-GB" dirty="0"/>
              <a:t>A GOOD TEACHER IS ONE WHO...</a:t>
            </a:r>
            <a:endParaRPr lang="en-GB" dirty="0"/>
          </a:p>
        </p:txBody>
      </p:sp>
      <p:sp>
        <p:nvSpPr>
          <p:cNvPr id="4" name="TextBox 3">
            <a:extLst>
              <a:ext uri="{FF2B5EF4-FFF2-40B4-BE49-F238E27FC236}">
                <a16:creationId xmlns:a16="http://schemas.microsoft.com/office/drawing/2014/main" id="{47593BED-1A57-2A06-B6A1-D73359895D98}"/>
              </a:ext>
            </a:extLst>
          </p:cNvPr>
          <p:cNvSpPr txBox="1"/>
          <p:nvPr/>
        </p:nvSpPr>
        <p:spPr>
          <a:xfrm>
            <a:off x="581191" y="5197388"/>
            <a:ext cx="9238949" cy="1384995"/>
          </a:xfrm>
          <a:prstGeom prst="rect">
            <a:avLst/>
          </a:prstGeom>
          <a:noFill/>
        </p:spPr>
        <p:txBody>
          <a:bodyPr wrap="square">
            <a:spAutoFit/>
          </a:bodyPr>
          <a:lstStyle/>
          <a:p>
            <a:r>
              <a:rPr lang="en-GB" sz="2800" dirty="0">
                <a:hlinkClick r:id="rId3"/>
              </a:rPr>
              <a:t>https://www.menti.com/alowg1219ny5</a:t>
            </a:r>
            <a:endParaRPr lang="en-GB" sz="2800" dirty="0"/>
          </a:p>
          <a:p>
            <a:endParaRPr lang="en-GB" sz="2800" dirty="0">
              <a:solidFill>
                <a:srgbClr val="FF0000"/>
              </a:solidFill>
            </a:endParaRPr>
          </a:p>
          <a:p>
            <a:r>
              <a:rPr lang="en-GB" sz="2800" b="0" i="0" dirty="0">
                <a:solidFill>
                  <a:srgbClr val="FF0000"/>
                </a:solidFill>
                <a:effectLst/>
                <a:latin typeface="MentiText"/>
              </a:rPr>
              <a:t>Go to </a:t>
            </a:r>
            <a:r>
              <a:rPr lang="en-GB" sz="2800" b="1" i="0" dirty="0">
                <a:solidFill>
                  <a:srgbClr val="FF0000"/>
                </a:solidFill>
                <a:effectLst/>
                <a:latin typeface="MentiText"/>
              </a:rPr>
              <a:t>www.menti.com</a:t>
            </a:r>
            <a:r>
              <a:rPr lang="en-GB" sz="2800" b="0" i="0" dirty="0">
                <a:solidFill>
                  <a:srgbClr val="FF0000"/>
                </a:solidFill>
                <a:effectLst/>
                <a:latin typeface="MentiText"/>
              </a:rPr>
              <a:t> and use the code </a:t>
            </a:r>
            <a:r>
              <a:rPr lang="en-GB" sz="2800" b="1" i="0" dirty="0">
                <a:solidFill>
                  <a:srgbClr val="FF0000"/>
                </a:solidFill>
                <a:effectLst/>
                <a:latin typeface="MentiText"/>
              </a:rPr>
              <a:t>3993 8474</a:t>
            </a:r>
            <a:endParaRPr lang="en-GB" sz="2800" dirty="0">
              <a:solidFill>
                <a:srgbClr val="FF0000"/>
              </a:solidFill>
            </a:endParaRPr>
          </a:p>
        </p:txBody>
      </p:sp>
    </p:spTree>
    <p:extLst>
      <p:ext uri="{BB962C8B-B14F-4D97-AF65-F5344CB8AC3E}">
        <p14:creationId xmlns:p14="http://schemas.microsoft.com/office/powerpoint/2010/main" val="1987711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9DEFC-EB40-4849-813E-7D46D1441E48}"/>
              </a:ext>
            </a:extLst>
          </p:cNvPr>
          <p:cNvSpPr>
            <a:spLocks noGrp="1"/>
          </p:cNvSpPr>
          <p:nvPr>
            <p:ph type="title"/>
          </p:nvPr>
        </p:nvSpPr>
        <p:spPr>
          <a:xfrm>
            <a:off x="581192" y="225638"/>
            <a:ext cx="11029616" cy="1188720"/>
          </a:xfrm>
        </p:spPr>
        <p:txBody>
          <a:bodyPr/>
          <a:lstStyle/>
          <a:p>
            <a:r>
              <a:rPr lang="cy-GB" dirty="0" err="1"/>
              <a:t>References</a:t>
            </a:r>
            <a:r>
              <a:rPr lang="cy-GB" dirty="0"/>
              <a:t>/RESOURCES</a:t>
            </a:r>
            <a:endParaRPr lang="en-GB" dirty="0"/>
          </a:p>
        </p:txBody>
      </p:sp>
      <p:sp>
        <p:nvSpPr>
          <p:cNvPr id="4" name="TextBox 3">
            <a:extLst>
              <a:ext uri="{FF2B5EF4-FFF2-40B4-BE49-F238E27FC236}">
                <a16:creationId xmlns:a16="http://schemas.microsoft.com/office/drawing/2014/main" id="{0DE9260D-50F3-47C1-AF50-DEB5939BD11E}"/>
              </a:ext>
            </a:extLst>
          </p:cNvPr>
          <p:cNvSpPr txBox="1"/>
          <p:nvPr/>
        </p:nvSpPr>
        <p:spPr>
          <a:xfrm>
            <a:off x="581192" y="1603420"/>
            <a:ext cx="11029616" cy="4801314"/>
          </a:xfrm>
          <a:prstGeom prst="rect">
            <a:avLst/>
          </a:prstGeom>
          <a:noFill/>
        </p:spPr>
        <p:txBody>
          <a:bodyPr wrap="square" rtlCol="0">
            <a:spAutoFit/>
          </a:bodyPr>
          <a:lstStyle/>
          <a:p>
            <a:pPr algn="l" rtl="0" fontAlgn="base"/>
            <a:r>
              <a:rPr lang="en-GB" b="1" i="0" dirty="0">
                <a:effectLst/>
                <a:latin typeface="Congenial" panose="020B0604020202020204" pitchFamily="2" charset="0"/>
              </a:rPr>
              <a:t>Enrichment Activities for More Able and Talented Learners</a:t>
            </a:r>
          </a:p>
          <a:p>
            <a:pPr algn="l" fontAlgn="base"/>
            <a:r>
              <a:rPr lang="en-GB" b="0" i="0" dirty="0">
                <a:solidFill>
                  <a:srgbClr val="1F1F1F"/>
                </a:solidFill>
                <a:effectLst/>
                <a:latin typeface="Congenial" panose="020B0604020202020204" pitchFamily="2" charset="0"/>
              </a:rPr>
              <a:t>A set of resources and ideas for targeting / challenging more able and talented pupils.</a:t>
            </a:r>
            <a:endParaRPr lang="en-GB" b="0" i="0" dirty="0">
              <a:solidFill>
                <a:srgbClr val="757575"/>
              </a:solidFill>
              <a:effectLst/>
              <a:latin typeface="Congenial" panose="020B0604020202020204" pitchFamily="2" charset="0"/>
            </a:endParaRPr>
          </a:p>
          <a:p>
            <a:r>
              <a:rPr lang="en-GB" dirty="0">
                <a:hlinkClick r:id="rId3"/>
              </a:rPr>
              <a:t>Repository - Hwb (</a:t>
            </a:r>
            <a:r>
              <a:rPr lang="en-GB" dirty="0" err="1">
                <a:hlinkClick r:id="rId3"/>
              </a:rPr>
              <a:t>gov.wales</a:t>
            </a:r>
            <a:r>
              <a:rPr lang="en-GB" dirty="0">
                <a:hlinkClick r:id="rId3"/>
              </a:rPr>
              <a:t>)</a:t>
            </a:r>
            <a:endParaRPr lang="en-GB" dirty="0"/>
          </a:p>
          <a:p>
            <a:endParaRPr lang="en-GB" dirty="0"/>
          </a:p>
          <a:p>
            <a:r>
              <a:rPr lang="en-GB" dirty="0">
                <a:hlinkClick r:id="rId4"/>
              </a:rPr>
              <a:t>More able and talented thematic survey report (</a:t>
            </a:r>
            <a:r>
              <a:rPr lang="en-GB" dirty="0" err="1">
                <a:hlinkClick r:id="rId4"/>
              </a:rPr>
              <a:t>gov.wales</a:t>
            </a:r>
            <a:r>
              <a:rPr lang="en-GB" dirty="0">
                <a:hlinkClick r:id="rId4"/>
              </a:rPr>
              <a:t>)</a:t>
            </a:r>
            <a:endParaRPr lang="en-GB" dirty="0"/>
          </a:p>
          <a:p>
            <a:endParaRPr lang="en-GB" dirty="0">
              <a:hlinkClick r:id="rId5"/>
            </a:endParaRPr>
          </a:p>
          <a:p>
            <a:r>
              <a:rPr lang="en-GB" dirty="0">
                <a:hlinkClick r:id="rId5"/>
              </a:rPr>
              <a:t>meeting-the-challenge-quality-standards-in-education-for-more-able-and-talented-pupils_0.pdf (</a:t>
            </a:r>
            <a:r>
              <a:rPr lang="en-GB" dirty="0" err="1">
                <a:hlinkClick r:id="rId5"/>
              </a:rPr>
              <a:t>gov.wales</a:t>
            </a:r>
            <a:r>
              <a:rPr lang="en-GB" dirty="0">
                <a:hlinkClick r:id="rId5"/>
              </a:rPr>
              <a:t>)</a:t>
            </a:r>
            <a:endParaRPr lang="en-GB" b="0" i="0" dirty="0">
              <a:solidFill>
                <a:srgbClr val="333333"/>
              </a:solidFill>
              <a:effectLst/>
              <a:latin typeface="Open Sans" panose="020B0606030504020204" pitchFamily="34" charset="0"/>
            </a:endParaRPr>
          </a:p>
          <a:p>
            <a:endParaRPr lang="en-GB" dirty="0">
              <a:solidFill>
                <a:srgbClr val="333333"/>
              </a:solidFill>
              <a:latin typeface="Open Sans" panose="020B0606030504020204" pitchFamily="34" charset="0"/>
            </a:endParaRPr>
          </a:p>
          <a:p>
            <a:r>
              <a:rPr lang="en-GB" b="0" i="0" dirty="0">
                <a:solidFill>
                  <a:srgbClr val="333333"/>
                </a:solidFill>
                <a:effectLst/>
                <a:latin typeface="Open Sans" panose="020B0606030504020204" pitchFamily="34" charset="0"/>
              </a:rPr>
              <a:t>Smith, C. (2005). </a:t>
            </a:r>
            <a:r>
              <a:rPr lang="en-GB" b="0" i="1" dirty="0">
                <a:solidFill>
                  <a:srgbClr val="333333"/>
                </a:solidFill>
                <a:effectLst/>
                <a:latin typeface="Open Sans" panose="020B0606030504020204" pitchFamily="34" charset="0"/>
              </a:rPr>
              <a:t>Teaching gifted and talented pupils in the primary school: A practical guide</a:t>
            </a:r>
            <a:r>
              <a:rPr lang="en-GB" b="0" i="0" dirty="0">
                <a:solidFill>
                  <a:srgbClr val="333333"/>
                </a:solidFill>
                <a:effectLst/>
                <a:latin typeface="Open Sans" panose="020B0606030504020204" pitchFamily="34" charset="0"/>
              </a:rPr>
              <a:t>. SAGE Publications Ltd, </a:t>
            </a:r>
            <a:r>
              <a:rPr lang="en-GB" b="0" i="0" dirty="0">
                <a:solidFill>
                  <a:srgbClr val="006ACC"/>
                </a:solidFill>
                <a:effectLst/>
                <a:latin typeface="Open Sans" panose="020B0606030504020204" pitchFamily="34" charset="0"/>
                <a:hlinkClick r:id="rId6"/>
              </a:rPr>
              <a:t>https://sk-sagepub-com.ezproxy.uwtsd.ac.uk/books/teaching-gifted-and-talented-pupils-in-the-primary-school/n2.xml</a:t>
            </a:r>
            <a:endParaRPr lang="en-GB" b="0" i="0" dirty="0">
              <a:solidFill>
                <a:srgbClr val="006ACC"/>
              </a:solidFill>
              <a:effectLst/>
              <a:latin typeface="Open Sans" panose="020B0606030504020204" pitchFamily="34" charset="0"/>
            </a:endParaRPr>
          </a:p>
          <a:p>
            <a:endParaRPr lang="en-GB" dirty="0">
              <a:solidFill>
                <a:srgbClr val="333333"/>
              </a:solidFill>
              <a:latin typeface="Open Sans" panose="020B0606030504020204" pitchFamily="34" charset="0"/>
            </a:endParaRPr>
          </a:p>
          <a:p>
            <a:r>
              <a:rPr lang="en-GB" b="0" i="0" dirty="0" err="1">
                <a:solidFill>
                  <a:srgbClr val="333333"/>
                </a:solidFill>
                <a:effectLst/>
                <a:latin typeface="Open Sans" panose="020B0606030504020204" pitchFamily="34" charset="0"/>
              </a:rPr>
              <a:t>Tunnicliffe</a:t>
            </a:r>
            <a:r>
              <a:rPr lang="en-GB" b="0" i="0" dirty="0">
                <a:solidFill>
                  <a:srgbClr val="333333"/>
                </a:solidFill>
                <a:effectLst/>
                <a:latin typeface="Open Sans" panose="020B0606030504020204" pitchFamily="34" charset="0"/>
              </a:rPr>
              <a:t>, C. (2010). Defining able, gifted and talented. In </a:t>
            </a:r>
            <a:r>
              <a:rPr lang="en-GB" b="0" i="1" dirty="0">
                <a:solidFill>
                  <a:srgbClr val="333333"/>
                </a:solidFill>
                <a:effectLst/>
                <a:latin typeface="Open Sans" panose="020B0606030504020204" pitchFamily="34" charset="0"/>
              </a:rPr>
              <a:t>Teaching able, gifted and talented children: Strategies, activities and resources</a:t>
            </a:r>
            <a:r>
              <a:rPr lang="en-GB" b="0" i="0" dirty="0">
                <a:solidFill>
                  <a:srgbClr val="333333"/>
                </a:solidFill>
                <a:effectLst/>
                <a:latin typeface="Open Sans" panose="020B0606030504020204" pitchFamily="34" charset="0"/>
              </a:rPr>
              <a:t> (pp. 15-28). SAGE Publications Ltd, </a:t>
            </a:r>
            <a:r>
              <a:rPr lang="en-GB" b="0" i="0" dirty="0">
                <a:solidFill>
                  <a:srgbClr val="006ACC"/>
                </a:solidFill>
                <a:effectLst/>
                <a:latin typeface="Open Sans" panose="020B0606030504020204" pitchFamily="34" charset="0"/>
                <a:hlinkClick r:id="rId7"/>
              </a:rPr>
              <a:t>https://sk-sagepub-com.ezproxy.uwtsd.ac.uk/books/teaching-able-gifted-and-talented-children/n2.xml</a:t>
            </a:r>
            <a:endParaRPr lang="en-GB" b="0" i="0" dirty="0">
              <a:solidFill>
                <a:srgbClr val="333333"/>
              </a:solidFill>
              <a:effectLst/>
              <a:latin typeface="Open Sans" panose="020B0606030504020204" pitchFamily="34" charset="0"/>
            </a:endParaRPr>
          </a:p>
          <a:p>
            <a:endParaRPr lang="en-GB" dirty="0">
              <a:solidFill>
                <a:srgbClr val="333333"/>
              </a:solidFill>
              <a:latin typeface="Open Sans" panose="020B0606030504020204" pitchFamily="34" charset="0"/>
            </a:endParaRPr>
          </a:p>
          <a:p>
            <a:endParaRPr lang="en-GB" dirty="0"/>
          </a:p>
        </p:txBody>
      </p:sp>
    </p:spTree>
    <p:extLst>
      <p:ext uri="{BB962C8B-B14F-4D97-AF65-F5344CB8AC3E}">
        <p14:creationId xmlns:p14="http://schemas.microsoft.com/office/powerpoint/2010/main" val="786284671"/>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{EDD8507D-974C-44AD-B87B-31C517EE76CF}tf33552983_win32</Template>
  <TotalTime>313</TotalTime>
  <Words>3261</Words>
  <Application>Microsoft Office PowerPoint</Application>
  <PresentationFormat>Widescreen</PresentationFormat>
  <Paragraphs>179</Paragraphs>
  <Slides>18</Slides>
  <Notes>13</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18</vt:i4>
      </vt:variant>
    </vt:vector>
  </HeadingPairs>
  <TitlesOfParts>
    <vt:vector size="31" baseType="lpstr">
      <vt:lpstr>MentiText</vt:lpstr>
      <vt:lpstr>Myriad Pro</vt:lpstr>
      <vt:lpstr>Arial</vt:lpstr>
      <vt:lpstr>Calibri</vt:lpstr>
      <vt:lpstr>Congenial</vt:lpstr>
      <vt:lpstr>Congenial SemiBold</vt:lpstr>
      <vt:lpstr>Franklin Gothic Book</vt:lpstr>
      <vt:lpstr>Franklin Gothic Demi</vt:lpstr>
      <vt:lpstr>Gill Sans MT</vt:lpstr>
      <vt:lpstr>Open Sans</vt:lpstr>
      <vt:lpstr>Wingdings 2</vt:lpstr>
      <vt:lpstr>DividendVTI</vt:lpstr>
      <vt:lpstr>20140311PresentationUWTSDTemplate</vt:lpstr>
      <vt:lpstr> </vt:lpstr>
      <vt:lpstr>Amser Corfestru!</vt:lpstr>
      <vt:lpstr>Aims:</vt:lpstr>
      <vt:lpstr>HOW WOULD YOU DEFINE MAT?  WHY?</vt:lpstr>
      <vt:lpstr>TASK</vt:lpstr>
      <vt:lpstr>MARLAND</vt:lpstr>
      <vt:lpstr>PowerPoint Presentation</vt:lpstr>
      <vt:lpstr>PowerPoint Presentation</vt:lpstr>
      <vt:lpstr>PowerPoint Presentation</vt:lpstr>
      <vt:lpstr>PowerPoint Presentation</vt:lpstr>
      <vt:lpstr>Principles of good practice</vt:lpstr>
      <vt:lpstr>Case studies – how do we support mat learners?</vt:lpstr>
      <vt:lpstr>How we respond to children's choices and attempts is important. Some feedback is more positive than others. To be positive it should be: </vt:lpstr>
      <vt:lpstr>what sorts of questions can we ask and encourage children to pose in order to raise the level of difficulty for those children who require more challenging activities. What do we know about questions?</vt:lpstr>
      <vt:lpstr>BLOOM’S TAXONOMY</vt:lpstr>
      <vt:lpstr>PowerPoint Presentation</vt:lpstr>
      <vt:lpstr>WHAT HELPS ME TO BECOME A GOOD LEARNER?</vt:lpstr>
      <vt:lpstr>References/RESOURCES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Meryl Bowen</dc:creator>
  <cp:lastModifiedBy>Laura Emanuel</cp:lastModifiedBy>
  <cp:revision>21</cp:revision>
  <dcterms:created xsi:type="dcterms:W3CDTF">2021-12-31T06:15:42Z</dcterms:created>
  <dcterms:modified xsi:type="dcterms:W3CDTF">2023-02-08T21:14:55Z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