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5" r:id="rId1"/>
  </p:sldMasterIdLst>
  <p:sldIdLst>
    <p:sldId id="256" r:id="rId2"/>
    <p:sldId id="259" r:id="rId3"/>
    <p:sldId id="260" r:id="rId4"/>
    <p:sldId id="278" r:id="rId5"/>
    <p:sldId id="277" r:id="rId6"/>
    <p:sldId id="284" r:id="rId7"/>
    <p:sldId id="283" r:id="rId8"/>
    <p:sldId id="281" r:id="rId9"/>
    <p:sldId id="263" r:id="rId10"/>
    <p:sldId id="282" r:id="rId11"/>
    <p:sldId id="280" r:id="rId12"/>
    <p:sldId id="286" r:id="rId13"/>
    <p:sldId id="262" r:id="rId14"/>
    <p:sldId id="288" r:id="rId15"/>
    <p:sldId id="289" r:id="rId16"/>
    <p:sldId id="291" r:id="rId17"/>
    <p:sldId id="285" r:id="rId18"/>
    <p:sldId id="292" r:id="rId19"/>
    <p:sldId id="270" r:id="rId20"/>
    <p:sldId id="297" r:id="rId21"/>
    <p:sldId id="271" r:id="rId22"/>
    <p:sldId id="294" r:id="rId23"/>
    <p:sldId id="295" r:id="rId24"/>
    <p:sldId id="258" r:id="rId25"/>
    <p:sldId id="257" r:id="rId26"/>
    <p:sldId id="268"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9AF3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868" autoAdjust="0"/>
    <p:restoredTop sz="94660"/>
  </p:normalViewPr>
  <p:slideViewPr>
    <p:cSldViewPr snapToGrid="0">
      <p:cViewPr varScale="1">
        <p:scale>
          <a:sx n="69" d="100"/>
          <a:sy n="69" d="100"/>
        </p:scale>
        <p:origin x="45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397E0307-B85C-446A-8EF0-0407D435D787}" type="datetimeFigureOut">
              <a:rPr lang="en-US" smtClean="0"/>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9843465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AA39ACE-9343-4EBE-B5CA-AEA240A1DC53}" type="datetimeFigureOut">
              <a:rPr lang="en-US" smtClean="0"/>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07111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C9A00F7B-89C5-4DF7-A309-6263220147D4}" type="datetimeFigureOut">
              <a:rPr lang="en-US" smtClean="0"/>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51420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449C95DE-FD64-4606-AE61-EC1136867CC6}" type="datetimeFigureOut">
              <a:rPr lang="en-US" smtClean="0"/>
              <a:t>3/22/2022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17885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30EF52CC-F3D9-41D4-BCE4-C208E61A3F31}" type="datetimeFigureOut">
              <a:rPr lang="en-US" smtClean="0"/>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64371527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smtClean="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79027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7ECC86-1672-4627-AEFE-EC5485C73905}" type="datetimeFigureOut">
              <a:rPr lang="en-US" smtClean="0"/>
              <a:t>3/22/2022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0342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3CDCB01F-D966-4C62-B900-0BE008A90C98}" type="datetimeFigureOut">
              <a:rPr lang="en-US" smtClean="0"/>
              <a:t>3/22/2022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49757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E73A0EA-7DC7-4964-BB97-B173EF3B859A}" type="datetimeFigureOut">
              <a:rPr lang="en-US" smtClean="0"/>
              <a:t>3/22/2022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06212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15776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47B1BF-4039-460D-A637-65428CBD720E}" type="datetimeFigureOut">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86288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0EF52CC-F3D9-41D4-BCE4-C208E61A3F31}" type="datetimeFigureOut">
              <a:rPr lang="en-US" smtClean="0"/>
              <a:t>3/22/2022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46411858"/>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news/uk-42427398"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bbc.co.uk/news/av/uk-55399979"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23933" y="858981"/>
            <a:ext cx="8144134" cy="1529834"/>
          </a:xfrm>
        </p:spPr>
        <p:txBody>
          <a:bodyPr>
            <a:normAutofit/>
          </a:bodyPr>
          <a:lstStyle/>
          <a:p>
            <a:r>
              <a:rPr lang="en-GB" i="1" dirty="0" smtClean="0"/>
              <a:t>Fran Wisby</a:t>
            </a:r>
            <a:br>
              <a:rPr lang="en-GB" i="1" dirty="0" smtClean="0"/>
            </a:br>
            <a:r>
              <a:rPr lang="en-GB" i="1" dirty="0" smtClean="0"/>
              <a:t>1808776</a:t>
            </a:r>
            <a:endParaRPr lang="en-GB" i="1" dirty="0"/>
          </a:p>
        </p:txBody>
      </p:sp>
      <p:sp>
        <p:nvSpPr>
          <p:cNvPr id="3" name="Subtitle 2"/>
          <p:cNvSpPr>
            <a:spLocks noGrp="1"/>
          </p:cNvSpPr>
          <p:nvPr>
            <p:ph type="subTitle" idx="1"/>
          </p:nvPr>
        </p:nvSpPr>
        <p:spPr>
          <a:xfrm>
            <a:off x="2695194" y="2847017"/>
            <a:ext cx="6801612" cy="1239894"/>
          </a:xfrm>
        </p:spPr>
        <p:txBody>
          <a:bodyPr>
            <a:noAutofit/>
          </a:bodyPr>
          <a:lstStyle/>
          <a:p>
            <a:r>
              <a:rPr lang="en-GB" sz="4000" i="1" dirty="0" smtClean="0"/>
              <a:t>ECYW6003</a:t>
            </a:r>
          </a:p>
          <a:p>
            <a:r>
              <a:rPr lang="en-GB" sz="4000" i="1" dirty="0" smtClean="0"/>
              <a:t>Young People In Focus</a:t>
            </a:r>
            <a:endParaRPr lang="en-GB" sz="4000" i="1" dirty="0"/>
          </a:p>
        </p:txBody>
      </p:sp>
      <p:pic>
        <p:nvPicPr>
          <p:cNvPr id="4" name="Picture 3"/>
          <p:cNvPicPr>
            <a:picLocks noChangeAspect="1"/>
          </p:cNvPicPr>
          <p:nvPr/>
        </p:nvPicPr>
        <p:blipFill>
          <a:blip r:embed="rId2"/>
          <a:stretch>
            <a:fillRect/>
          </a:stretch>
        </p:blipFill>
        <p:spPr>
          <a:xfrm>
            <a:off x="4475017" y="4746876"/>
            <a:ext cx="3057237" cy="1241750"/>
          </a:xfrm>
          <a:prstGeom prst="rect">
            <a:avLst/>
          </a:prstGeom>
        </p:spPr>
      </p:pic>
    </p:spTree>
    <p:extLst>
      <p:ext uri="{BB962C8B-B14F-4D97-AF65-F5344CB8AC3E}">
        <p14:creationId xmlns:p14="http://schemas.microsoft.com/office/powerpoint/2010/main" val="38223654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3427" y="262729"/>
            <a:ext cx="7729728" cy="990136"/>
          </a:xfrm>
        </p:spPr>
        <p:txBody>
          <a:bodyPr>
            <a:normAutofit/>
          </a:bodyPr>
          <a:lstStyle/>
          <a:p>
            <a:pPr algn="ctr"/>
            <a:r>
              <a:rPr lang="en-GB" sz="2800" dirty="0" smtClean="0"/>
              <a:t>Introduction</a:t>
            </a:r>
            <a:endParaRPr lang="en-GB" sz="2800" dirty="0"/>
          </a:p>
        </p:txBody>
      </p:sp>
      <p:sp>
        <p:nvSpPr>
          <p:cNvPr id="3" name="Content Placeholder 2"/>
          <p:cNvSpPr>
            <a:spLocks noGrp="1"/>
          </p:cNvSpPr>
          <p:nvPr>
            <p:ph idx="1"/>
          </p:nvPr>
        </p:nvSpPr>
        <p:spPr>
          <a:xfrm>
            <a:off x="212436" y="1423737"/>
            <a:ext cx="11785600" cy="5152554"/>
          </a:xfrm>
        </p:spPr>
        <p:txBody>
          <a:bodyPr>
            <a:normAutofit/>
          </a:bodyPr>
          <a:lstStyle/>
          <a:p>
            <a:pPr marL="0" indent="0" algn="ctr">
              <a:buNone/>
            </a:pPr>
            <a:r>
              <a:rPr lang="en-GB" dirty="0" smtClean="0">
                <a:solidFill>
                  <a:schemeClr val="tx1"/>
                </a:solidFill>
              </a:rPr>
              <a:t>This presentation will be discussed in five sections…</a:t>
            </a:r>
          </a:p>
          <a:p>
            <a:endParaRPr lang="en-GB" dirty="0"/>
          </a:p>
          <a:p>
            <a:pPr marL="457200" indent="-457200">
              <a:buFont typeface="+mj-lt"/>
              <a:buAutoNum type="arabicPeriod"/>
            </a:pPr>
            <a:endParaRPr lang="en-GB" sz="2200" dirty="0" smtClean="0"/>
          </a:p>
          <a:p>
            <a:pPr marL="457200" indent="-457200">
              <a:buFont typeface="+mj-lt"/>
              <a:buAutoNum type="arabicPeriod"/>
            </a:pPr>
            <a:endParaRPr lang="en-GB" sz="2200" dirty="0" smtClean="0"/>
          </a:p>
          <a:p>
            <a:pPr marL="0" indent="0">
              <a:buNone/>
            </a:pPr>
            <a:endParaRPr lang="en-GB" sz="2200" dirty="0" smtClean="0"/>
          </a:p>
          <a:p>
            <a:pPr marL="0" indent="0">
              <a:buNone/>
            </a:pPr>
            <a:endParaRPr lang="en-GB" sz="2200" dirty="0"/>
          </a:p>
          <a:p>
            <a:pPr marL="457200" indent="-457200">
              <a:buFont typeface="+mj-lt"/>
              <a:buAutoNum type="arabicPeriod"/>
            </a:pPr>
            <a:endParaRPr lang="en-GB" sz="2200" dirty="0" smtClean="0"/>
          </a:p>
          <a:p>
            <a:pPr marL="0" indent="0">
              <a:buNone/>
            </a:pPr>
            <a:endParaRPr lang="en-GB" sz="2200" dirty="0" smtClean="0"/>
          </a:p>
          <a:p>
            <a:pPr marL="0" indent="0">
              <a:buNone/>
            </a:pPr>
            <a:endParaRPr lang="en-GB" sz="2200" dirty="0" smtClean="0"/>
          </a:p>
          <a:p>
            <a:endParaRPr lang="en-GB" dirty="0"/>
          </a:p>
        </p:txBody>
      </p:sp>
      <p:sp>
        <p:nvSpPr>
          <p:cNvPr id="4" name="Oval 3"/>
          <p:cNvSpPr/>
          <p:nvPr/>
        </p:nvSpPr>
        <p:spPr>
          <a:xfrm>
            <a:off x="295562" y="1974942"/>
            <a:ext cx="5458691" cy="1214582"/>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sz="2000" dirty="0" smtClean="0"/>
              <a:t>Description </a:t>
            </a:r>
            <a:r>
              <a:rPr lang="en-GB" sz="2000" dirty="0"/>
              <a:t>of homelessness in young people </a:t>
            </a:r>
          </a:p>
          <a:p>
            <a:pPr algn="ctr"/>
            <a:endParaRPr lang="en-GB" dirty="0"/>
          </a:p>
        </p:txBody>
      </p:sp>
      <p:sp>
        <p:nvSpPr>
          <p:cNvPr id="5" name="Oval 4"/>
          <p:cNvSpPr/>
          <p:nvPr/>
        </p:nvSpPr>
        <p:spPr>
          <a:xfrm>
            <a:off x="6724072" y="1974942"/>
            <a:ext cx="5200073" cy="1265382"/>
          </a:xfrm>
          <a:prstGeom prst="ellipse">
            <a:avLst/>
          </a:prstGeom>
          <a:solidFill>
            <a:srgbClr val="19AF3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What is adolescence and what does adolescence look like for these young people?</a:t>
            </a:r>
          </a:p>
        </p:txBody>
      </p:sp>
      <p:sp>
        <p:nvSpPr>
          <p:cNvPr id="7" name="Oval 6"/>
          <p:cNvSpPr/>
          <p:nvPr/>
        </p:nvSpPr>
        <p:spPr>
          <a:xfrm>
            <a:off x="230909" y="3546764"/>
            <a:ext cx="5624945" cy="1699491"/>
          </a:xfrm>
          <a:prstGeom prst="ellipse">
            <a:avLst/>
          </a:prstGeom>
          <a:solidFill>
            <a:srgbClr val="19AF3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What are adverse childhood experiences (ACE’s) and what ACE’s do these young people have in common? </a:t>
            </a:r>
          </a:p>
        </p:txBody>
      </p:sp>
      <p:sp>
        <p:nvSpPr>
          <p:cNvPr id="8" name="Oval 7"/>
          <p:cNvSpPr/>
          <p:nvPr/>
        </p:nvSpPr>
        <p:spPr>
          <a:xfrm>
            <a:off x="6964218" y="3546764"/>
            <a:ext cx="5033818" cy="1801091"/>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What interventions are in place to enhance these identified young people’s physical and emotional well-being?</a:t>
            </a:r>
          </a:p>
        </p:txBody>
      </p:sp>
      <p:sp>
        <p:nvSpPr>
          <p:cNvPr id="9" name="Oval 8"/>
          <p:cNvSpPr/>
          <p:nvPr/>
        </p:nvSpPr>
        <p:spPr>
          <a:xfrm>
            <a:off x="3782291" y="5347855"/>
            <a:ext cx="5255491" cy="1320800"/>
          </a:xfrm>
          <a:prstGeom prst="ellipse">
            <a:avLst/>
          </a:prstGeom>
          <a:solidFill>
            <a:srgbClr val="19AF3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How can we mitigate adversity for these young people?</a:t>
            </a:r>
          </a:p>
        </p:txBody>
      </p:sp>
    </p:spTree>
    <p:extLst>
      <p:ext uri="{BB962C8B-B14F-4D97-AF65-F5344CB8AC3E}">
        <p14:creationId xmlns:p14="http://schemas.microsoft.com/office/powerpoint/2010/main" val="19912191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564" y="272936"/>
            <a:ext cx="10409382" cy="946263"/>
          </a:xfrm>
        </p:spPr>
        <p:txBody>
          <a:bodyPr>
            <a:noAutofit/>
          </a:bodyPr>
          <a:lstStyle/>
          <a:p>
            <a:pPr algn="ctr"/>
            <a:r>
              <a:rPr lang="en-GB" sz="2800" dirty="0" smtClean="0"/>
              <a:t>Young People who </a:t>
            </a:r>
            <a:r>
              <a:rPr lang="en-GB" sz="2800" dirty="0"/>
              <a:t>are homelessness</a:t>
            </a:r>
          </a:p>
        </p:txBody>
      </p:sp>
      <p:sp>
        <p:nvSpPr>
          <p:cNvPr id="3" name="Content Placeholder 2"/>
          <p:cNvSpPr>
            <a:spLocks noGrp="1"/>
          </p:cNvSpPr>
          <p:nvPr>
            <p:ph idx="1"/>
          </p:nvPr>
        </p:nvSpPr>
        <p:spPr>
          <a:xfrm>
            <a:off x="147782" y="1579419"/>
            <a:ext cx="11416145" cy="5033818"/>
          </a:xfrm>
        </p:spPr>
        <p:txBody>
          <a:bodyPr>
            <a:normAutofit lnSpcReduction="10000"/>
          </a:bodyPr>
          <a:lstStyle/>
          <a:p>
            <a:pPr marL="0" indent="0" algn="ctr">
              <a:buNone/>
            </a:pPr>
            <a:r>
              <a:rPr lang="en-GB" dirty="0" smtClean="0"/>
              <a:t>So…..What is Homelessness? </a:t>
            </a:r>
          </a:p>
          <a:p>
            <a:pPr marL="0" indent="0" algn="ctr">
              <a:buNone/>
            </a:pPr>
            <a:endParaRPr lang="en-GB" sz="2800" dirty="0" smtClean="0"/>
          </a:p>
          <a:p>
            <a:pPr indent="0">
              <a:buNone/>
            </a:pPr>
            <a:endParaRPr lang="en-GB" sz="2200" dirty="0" smtClean="0"/>
          </a:p>
          <a:p>
            <a:pPr indent="0">
              <a:buNone/>
            </a:pPr>
            <a:endParaRPr lang="en-GB" sz="2200" dirty="0"/>
          </a:p>
          <a:p>
            <a:pPr indent="0">
              <a:buNone/>
            </a:pPr>
            <a:endParaRPr lang="en-GB" sz="2200" dirty="0" smtClean="0"/>
          </a:p>
          <a:p>
            <a:pPr indent="0">
              <a:buNone/>
            </a:pPr>
            <a:endParaRPr lang="en-GB" sz="2200" dirty="0" smtClean="0"/>
          </a:p>
          <a:p>
            <a:pPr indent="0" algn="ctr">
              <a:buNone/>
            </a:pPr>
            <a:r>
              <a:rPr lang="en-GB" sz="2200" dirty="0" smtClean="0"/>
              <a:t>Being </a:t>
            </a:r>
            <a:r>
              <a:rPr lang="en-GB" sz="2200" dirty="0"/>
              <a:t>homeless means not having a decent, secure home that you can afford where you feel safe, can work and fulfil your potential</a:t>
            </a:r>
            <a:r>
              <a:rPr lang="en-GB" sz="2200" dirty="0" smtClean="0"/>
              <a:t>. </a:t>
            </a:r>
            <a:r>
              <a:rPr lang="en-GB" sz="2200" dirty="0"/>
              <a:t/>
            </a:r>
            <a:br>
              <a:rPr lang="en-GB" sz="2200" dirty="0"/>
            </a:br>
            <a:r>
              <a:rPr lang="en-GB" sz="2200" dirty="0"/>
              <a:t>It can mean that you do not have a roof over your head and have to sleep on the </a:t>
            </a:r>
            <a:r>
              <a:rPr lang="en-GB" sz="2200" dirty="0" smtClean="0"/>
              <a:t>street.</a:t>
            </a:r>
          </a:p>
          <a:p>
            <a:pPr indent="0" algn="ctr">
              <a:buNone/>
            </a:pPr>
            <a:r>
              <a:rPr lang="en-GB" sz="3000" dirty="0" smtClean="0"/>
              <a:t>Or, it can mean </a:t>
            </a:r>
          </a:p>
          <a:p>
            <a:pPr indent="0" algn="ctr">
              <a:buNone/>
            </a:pPr>
            <a:r>
              <a:rPr lang="en-GB" sz="2200" dirty="0" smtClean="0"/>
              <a:t>That </a:t>
            </a:r>
            <a:r>
              <a:rPr lang="en-GB" sz="2200" dirty="0"/>
              <a:t>you have nowhere to go and are staying with friends or in temporary accommodation such as a bed and breakfast or hostel. </a:t>
            </a:r>
            <a:endParaRPr lang="en-GB" sz="2200" dirty="0" smtClean="0"/>
          </a:p>
          <a:p>
            <a:pPr indent="0">
              <a:buNone/>
            </a:pPr>
            <a:endParaRPr lang="en-GB" sz="2200" dirty="0" smtClean="0"/>
          </a:p>
          <a:p>
            <a:pPr indent="0">
              <a:buNone/>
            </a:pPr>
            <a:endParaRPr lang="en-GB" sz="3400" dirty="0" smtClean="0"/>
          </a:p>
          <a:p>
            <a:pPr indent="0">
              <a:buNone/>
            </a:pPr>
            <a:endParaRPr lang="en-GB" sz="2000" dirty="0"/>
          </a:p>
        </p:txBody>
      </p:sp>
      <p:pic>
        <p:nvPicPr>
          <p:cNvPr id="4" name="Picture 3"/>
          <p:cNvPicPr>
            <a:picLocks noChangeAspect="1"/>
          </p:cNvPicPr>
          <p:nvPr/>
        </p:nvPicPr>
        <p:blipFill>
          <a:blip r:embed="rId2"/>
          <a:stretch>
            <a:fillRect/>
          </a:stretch>
        </p:blipFill>
        <p:spPr>
          <a:xfrm>
            <a:off x="4950902" y="2096654"/>
            <a:ext cx="1717753" cy="1779518"/>
          </a:xfrm>
          <a:prstGeom prst="rect">
            <a:avLst/>
          </a:prstGeom>
        </p:spPr>
      </p:pic>
    </p:spTree>
    <p:extLst>
      <p:ext uri="{BB962C8B-B14F-4D97-AF65-F5344CB8AC3E}">
        <p14:creationId xmlns:p14="http://schemas.microsoft.com/office/powerpoint/2010/main" val="83256698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190" y="387928"/>
            <a:ext cx="7729728" cy="915739"/>
          </a:xfrm>
        </p:spPr>
        <p:txBody>
          <a:bodyPr>
            <a:normAutofit/>
          </a:bodyPr>
          <a:lstStyle/>
          <a:p>
            <a:pPr algn="ctr"/>
            <a:r>
              <a:rPr lang="en-GB" sz="2800" dirty="0" smtClean="0"/>
              <a:t>Continued…</a:t>
            </a:r>
            <a:endParaRPr lang="en-GB" sz="2800" dirty="0"/>
          </a:p>
        </p:txBody>
      </p:sp>
      <p:sp>
        <p:nvSpPr>
          <p:cNvPr id="3" name="Content Placeholder 2"/>
          <p:cNvSpPr>
            <a:spLocks noGrp="1"/>
          </p:cNvSpPr>
          <p:nvPr>
            <p:ph idx="1"/>
          </p:nvPr>
        </p:nvSpPr>
        <p:spPr>
          <a:xfrm>
            <a:off x="73891" y="1542471"/>
            <a:ext cx="11702473" cy="5089237"/>
          </a:xfrm>
        </p:spPr>
        <p:txBody>
          <a:bodyPr>
            <a:normAutofit/>
          </a:bodyPr>
          <a:lstStyle/>
          <a:p>
            <a:pPr marL="0" indent="0" algn="ctr">
              <a:buNone/>
            </a:pPr>
            <a:r>
              <a:rPr lang="en-GB" dirty="0" smtClean="0"/>
              <a:t>To concur with this, according to the UK Government, </a:t>
            </a:r>
          </a:p>
          <a:p>
            <a:pPr marL="0" indent="0">
              <a:buNone/>
            </a:pPr>
            <a:endParaRPr lang="en-GB" sz="2000" dirty="0"/>
          </a:p>
          <a:p>
            <a:pPr marL="914400" lvl="2" indent="0" algn="ctr">
              <a:buNone/>
            </a:pPr>
            <a:r>
              <a:rPr lang="en-GB" sz="2000" dirty="0"/>
              <a:t>‘The term ‘homelessness’ is often considered to apply only to people ‘sleeping rough’. However, most of our statistics on homelessness relate to the statutorily homeless, i.e. those households which meet specific criteria of priority need set out in legislation, and to whom a homelessness duty has been accepted by a local </a:t>
            </a:r>
            <a:r>
              <a:rPr lang="en-GB" sz="2000" dirty="0" smtClean="0"/>
              <a:t>authority.</a:t>
            </a:r>
          </a:p>
          <a:p>
            <a:pPr marL="914400" lvl="2" indent="0" algn="ctr">
              <a:buNone/>
            </a:pPr>
            <a:r>
              <a:rPr lang="en-GB" sz="2000" dirty="0" smtClean="0"/>
              <a:t>Such </a:t>
            </a:r>
            <a:r>
              <a:rPr lang="en-GB" sz="2000" dirty="0"/>
              <a:t>households are rarely homeless in the literal sense of being without a roof over their heads, but are more likely to be threatened with the loss of, or are unable to continue with, their current accommodation</a:t>
            </a:r>
            <a:r>
              <a:rPr lang="en-GB" sz="2000" dirty="0" smtClean="0"/>
              <a:t>.’</a:t>
            </a:r>
          </a:p>
          <a:p>
            <a:pPr marL="914400" lvl="2" indent="0" algn="ctr">
              <a:buNone/>
            </a:pPr>
            <a:endParaRPr lang="en-GB" sz="2000" dirty="0"/>
          </a:p>
          <a:p>
            <a:pPr marL="0" indent="0" algn="r">
              <a:buNone/>
            </a:pPr>
            <a:r>
              <a:rPr lang="en-GB" sz="1400" dirty="0"/>
              <a:t>(Homelessness data: notes and definitions, 2022).</a:t>
            </a:r>
          </a:p>
          <a:p>
            <a:endParaRPr lang="en-GB" dirty="0"/>
          </a:p>
        </p:txBody>
      </p:sp>
    </p:spTree>
    <p:extLst>
      <p:ext uri="{BB962C8B-B14F-4D97-AF65-F5344CB8AC3E}">
        <p14:creationId xmlns:p14="http://schemas.microsoft.com/office/powerpoint/2010/main" val="366394607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0372" y="701964"/>
            <a:ext cx="7729728" cy="869558"/>
          </a:xfrm>
        </p:spPr>
        <p:txBody>
          <a:bodyPr>
            <a:normAutofit/>
          </a:bodyPr>
          <a:lstStyle/>
          <a:p>
            <a:pPr algn="ctr"/>
            <a:r>
              <a:rPr lang="en-GB" sz="2800" dirty="0" smtClean="0"/>
              <a:t>Continued…</a:t>
            </a:r>
            <a:endParaRPr lang="en-GB" sz="2800" dirty="0"/>
          </a:p>
        </p:txBody>
      </p:sp>
      <p:sp>
        <p:nvSpPr>
          <p:cNvPr id="3" name="Content Placeholder 2"/>
          <p:cNvSpPr>
            <a:spLocks noGrp="1"/>
          </p:cNvSpPr>
          <p:nvPr>
            <p:ph idx="1"/>
          </p:nvPr>
        </p:nvSpPr>
        <p:spPr>
          <a:xfrm>
            <a:off x="184727" y="1727200"/>
            <a:ext cx="11665528" cy="4932218"/>
          </a:xfrm>
        </p:spPr>
        <p:txBody>
          <a:bodyPr>
            <a:normAutofit/>
          </a:bodyPr>
          <a:lstStyle/>
          <a:p>
            <a:pPr marL="0" indent="0" algn="ctr">
              <a:buNone/>
            </a:pPr>
            <a:r>
              <a:rPr lang="en-GB" dirty="0" smtClean="0"/>
              <a:t>What </a:t>
            </a:r>
            <a:r>
              <a:rPr lang="en-GB" dirty="0"/>
              <a:t>are the causes of homelessness?</a:t>
            </a:r>
          </a:p>
          <a:p>
            <a:pPr marL="0" indent="0">
              <a:buNone/>
            </a:pPr>
            <a:endParaRPr lang="en-GB" dirty="0" smtClean="0"/>
          </a:p>
          <a:p>
            <a:pPr marL="0" indent="0">
              <a:buNone/>
            </a:pPr>
            <a:endParaRPr lang="en-GB" dirty="0"/>
          </a:p>
          <a:p>
            <a:pPr marL="0" indent="0">
              <a:buNone/>
            </a:pPr>
            <a:endParaRPr lang="en-GB" dirty="0" smtClean="0"/>
          </a:p>
          <a:p>
            <a:pPr>
              <a:buFont typeface="Wingdings" panose="05000000000000000000" pitchFamily="2" charset="2"/>
              <a:buChar char="v"/>
            </a:pPr>
            <a:endParaRPr lang="en-GB" dirty="0" smtClean="0"/>
          </a:p>
          <a:p>
            <a:pPr>
              <a:buFont typeface="Wingdings" panose="05000000000000000000" pitchFamily="2" charset="2"/>
              <a:buChar char="v"/>
            </a:pPr>
            <a:endParaRPr lang="en-GB" dirty="0"/>
          </a:p>
          <a:p>
            <a:pPr marL="0" indent="0">
              <a:buNone/>
            </a:pPr>
            <a:endParaRPr lang="en-GB" dirty="0"/>
          </a:p>
        </p:txBody>
      </p:sp>
      <p:sp>
        <p:nvSpPr>
          <p:cNvPr id="7" name="Cloud 6"/>
          <p:cNvSpPr/>
          <p:nvPr/>
        </p:nvSpPr>
        <p:spPr>
          <a:xfrm>
            <a:off x="5178522" y="2255136"/>
            <a:ext cx="1911927" cy="868218"/>
          </a:xfrm>
          <a:prstGeom prst="cloud">
            <a:avLst/>
          </a:prstGeom>
          <a:solidFill>
            <a:srgbClr val="19AF3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a:p>
        </p:txBody>
      </p:sp>
      <p:pic>
        <p:nvPicPr>
          <p:cNvPr id="15" name="Picture 14"/>
          <p:cNvPicPr>
            <a:picLocks noChangeAspect="1"/>
          </p:cNvPicPr>
          <p:nvPr/>
        </p:nvPicPr>
        <p:blipFill>
          <a:blip r:embed="rId2"/>
          <a:stretch>
            <a:fillRect/>
          </a:stretch>
        </p:blipFill>
        <p:spPr>
          <a:xfrm>
            <a:off x="9821413" y="3615978"/>
            <a:ext cx="1938696" cy="890093"/>
          </a:xfrm>
          <a:prstGeom prst="rect">
            <a:avLst/>
          </a:prstGeom>
        </p:spPr>
      </p:pic>
      <p:pic>
        <p:nvPicPr>
          <p:cNvPr id="16" name="Picture 15"/>
          <p:cNvPicPr>
            <a:picLocks noChangeAspect="1"/>
          </p:cNvPicPr>
          <p:nvPr/>
        </p:nvPicPr>
        <p:blipFill>
          <a:blip r:embed="rId2"/>
          <a:stretch>
            <a:fillRect/>
          </a:stretch>
        </p:blipFill>
        <p:spPr>
          <a:xfrm>
            <a:off x="491993" y="2215740"/>
            <a:ext cx="1938696" cy="890093"/>
          </a:xfrm>
          <a:prstGeom prst="rect">
            <a:avLst/>
          </a:prstGeom>
        </p:spPr>
      </p:pic>
      <p:pic>
        <p:nvPicPr>
          <p:cNvPr id="17" name="Picture 16"/>
          <p:cNvPicPr>
            <a:picLocks noChangeAspect="1"/>
          </p:cNvPicPr>
          <p:nvPr/>
        </p:nvPicPr>
        <p:blipFill>
          <a:blip r:embed="rId2"/>
          <a:stretch>
            <a:fillRect/>
          </a:stretch>
        </p:blipFill>
        <p:spPr>
          <a:xfrm>
            <a:off x="560208" y="5409109"/>
            <a:ext cx="1938696" cy="890093"/>
          </a:xfrm>
          <a:prstGeom prst="rect">
            <a:avLst/>
          </a:prstGeom>
        </p:spPr>
      </p:pic>
      <p:pic>
        <p:nvPicPr>
          <p:cNvPr id="18" name="Picture 17"/>
          <p:cNvPicPr>
            <a:picLocks noChangeAspect="1"/>
          </p:cNvPicPr>
          <p:nvPr/>
        </p:nvPicPr>
        <p:blipFill>
          <a:blip r:embed="rId2"/>
          <a:stretch>
            <a:fillRect/>
          </a:stretch>
        </p:blipFill>
        <p:spPr>
          <a:xfrm>
            <a:off x="5321084" y="5560775"/>
            <a:ext cx="1938696" cy="890093"/>
          </a:xfrm>
          <a:prstGeom prst="rect">
            <a:avLst/>
          </a:prstGeom>
        </p:spPr>
      </p:pic>
      <p:pic>
        <p:nvPicPr>
          <p:cNvPr id="19" name="Picture 18"/>
          <p:cNvPicPr>
            <a:picLocks noChangeAspect="1"/>
          </p:cNvPicPr>
          <p:nvPr/>
        </p:nvPicPr>
        <p:blipFill>
          <a:blip r:embed="rId2"/>
          <a:stretch>
            <a:fillRect/>
          </a:stretch>
        </p:blipFill>
        <p:spPr>
          <a:xfrm>
            <a:off x="560208" y="3704367"/>
            <a:ext cx="1938696" cy="890093"/>
          </a:xfrm>
          <a:prstGeom prst="rect">
            <a:avLst/>
          </a:prstGeom>
        </p:spPr>
      </p:pic>
      <p:pic>
        <p:nvPicPr>
          <p:cNvPr id="20" name="Picture 19"/>
          <p:cNvPicPr>
            <a:picLocks noChangeAspect="1"/>
          </p:cNvPicPr>
          <p:nvPr/>
        </p:nvPicPr>
        <p:blipFill>
          <a:blip r:embed="rId2"/>
          <a:stretch>
            <a:fillRect/>
          </a:stretch>
        </p:blipFill>
        <p:spPr>
          <a:xfrm>
            <a:off x="5064607" y="3742158"/>
            <a:ext cx="2081258" cy="955546"/>
          </a:xfrm>
          <a:prstGeom prst="rect">
            <a:avLst/>
          </a:prstGeom>
        </p:spPr>
      </p:pic>
      <p:pic>
        <p:nvPicPr>
          <p:cNvPr id="21" name="Picture 20"/>
          <p:cNvPicPr>
            <a:picLocks noChangeAspect="1"/>
          </p:cNvPicPr>
          <p:nvPr/>
        </p:nvPicPr>
        <p:blipFill>
          <a:blip r:embed="rId2"/>
          <a:stretch>
            <a:fillRect/>
          </a:stretch>
        </p:blipFill>
        <p:spPr>
          <a:xfrm>
            <a:off x="9850924" y="5447752"/>
            <a:ext cx="1938696" cy="890093"/>
          </a:xfrm>
          <a:prstGeom prst="rect">
            <a:avLst/>
          </a:prstGeom>
        </p:spPr>
      </p:pic>
      <p:pic>
        <p:nvPicPr>
          <p:cNvPr id="22" name="Picture 21"/>
          <p:cNvPicPr>
            <a:picLocks noChangeAspect="1"/>
          </p:cNvPicPr>
          <p:nvPr/>
        </p:nvPicPr>
        <p:blipFill>
          <a:blip r:embed="rId2"/>
          <a:stretch>
            <a:fillRect/>
          </a:stretch>
        </p:blipFill>
        <p:spPr>
          <a:xfrm>
            <a:off x="9766557" y="2167847"/>
            <a:ext cx="1938696" cy="890093"/>
          </a:xfrm>
          <a:prstGeom prst="rect">
            <a:avLst/>
          </a:prstGeom>
        </p:spPr>
      </p:pic>
      <p:sp>
        <p:nvSpPr>
          <p:cNvPr id="24" name="Rectangle 23"/>
          <p:cNvSpPr/>
          <p:nvPr/>
        </p:nvSpPr>
        <p:spPr>
          <a:xfrm>
            <a:off x="983417" y="2337622"/>
            <a:ext cx="1362449" cy="646331"/>
          </a:xfrm>
          <a:prstGeom prst="rect">
            <a:avLst/>
          </a:prstGeom>
        </p:spPr>
        <p:txBody>
          <a:bodyPr wrap="square">
            <a:spAutoFit/>
          </a:bodyPr>
          <a:lstStyle/>
          <a:p>
            <a:r>
              <a:rPr lang="en-GB" dirty="0" smtClean="0"/>
              <a:t>Family</a:t>
            </a:r>
          </a:p>
          <a:p>
            <a:r>
              <a:rPr lang="en-GB" dirty="0" smtClean="0"/>
              <a:t>breakdown</a:t>
            </a:r>
            <a:endParaRPr lang="en-GB" dirty="0"/>
          </a:p>
        </p:txBody>
      </p:sp>
      <p:sp>
        <p:nvSpPr>
          <p:cNvPr id="25" name="Rectangle 24"/>
          <p:cNvSpPr/>
          <p:nvPr/>
        </p:nvSpPr>
        <p:spPr>
          <a:xfrm>
            <a:off x="10008896" y="5636490"/>
            <a:ext cx="1622752" cy="369332"/>
          </a:xfrm>
          <a:prstGeom prst="rect">
            <a:avLst/>
          </a:prstGeom>
        </p:spPr>
        <p:txBody>
          <a:bodyPr wrap="none">
            <a:spAutoFit/>
          </a:bodyPr>
          <a:lstStyle/>
          <a:p>
            <a:r>
              <a:rPr lang="en-GB" dirty="0"/>
              <a:t>Unemployment</a:t>
            </a:r>
          </a:p>
        </p:txBody>
      </p:sp>
      <p:sp>
        <p:nvSpPr>
          <p:cNvPr id="26" name="Rectangle 25"/>
          <p:cNvSpPr/>
          <p:nvPr/>
        </p:nvSpPr>
        <p:spPr>
          <a:xfrm>
            <a:off x="5148028" y="2403004"/>
            <a:ext cx="1836543" cy="663350"/>
          </a:xfrm>
          <a:prstGeom prst="rect">
            <a:avLst/>
          </a:prstGeom>
        </p:spPr>
        <p:txBody>
          <a:bodyPr wrap="square">
            <a:spAutoFit/>
          </a:bodyPr>
          <a:lstStyle/>
          <a:p>
            <a:pPr algn="ctr"/>
            <a:r>
              <a:rPr lang="en-GB" dirty="0"/>
              <a:t>Mental Health Issues</a:t>
            </a:r>
          </a:p>
        </p:txBody>
      </p:sp>
      <p:sp>
        <p:nvSpPr>
          <p:cNvPr id="27" name="Rectangle 26"/>
          <p:cNvSpPr/>
          <p:nvPr/>
        </p:nvSpPr>
        <p:spPr>
          <a:xfrm>
            <a:off x="10387052" y="2403004"/>
            <a:ext cx="807419" cy="369332"/>
          </a:xfrm>
          <a:prstGeom prst="rect">
            <a:avLst/>
          </a:prstGeom>
        </p:spPr>
        <p:txBody>
          <a:bodyPr wrap="square">
            <a:spAutoFit/>
          </a:bodyPr>
          <a:lstStyle/>
          <a:p>
            <a:r>
              <a:rPr lang="en-GB" dirty="0"/>
              <a:t>Debt</a:t>
            </a:r>
          </a:p>
        </p:txBody>
      </p:sp>
      <p:sp>
        <p:nvSpPr>
          <p:cNvPr id="28" name="Rectangle 27"/>
          <p:cNvSpPr/>
          <p:nvPr/>
        </p:nvSpPr>
        <p:spPr>
          <a:xfrm>
            <a:off x="10097269" y="3780082"/>
            <a:ext cx="1386983" cy="369332"/>
          </a:xfrm>
          <a:prstGeom prst="rect">
            <a:avLst/>
          </a:prstGeom>
        </p:spPr>
        <p:txBody>
          <a:bodyPr wrap="none">
            <a:spAutoFit/>
          </a:bodyPr>
          <a:lstStyle/>
          <a:p>
            <a:r>
              <a:rPr lang="en-GB" dirty="0"/>
              <a:t>Leaving Care</a:t>
            </a:r>
          </a:p>
        </p:txBody>
      </p:sp>
      <p:sp>
        <p:nvSpPr>
          <p:cNvPr id="29" name="Rectangle 28"/>
          <p:cNvSpPr/>
          <p:nvPr/>
        </p:nvSpPr>
        <p:spPr>
          <a:xfrm>
            <a:off x="1013902" y="5636489"/>
            <a:ext cx="1010213" cy="369332"/>
          </a:xfrm>
          <a:prstGeom prst="rect">
            <a:avLst/>
          </a:prstGeom>
        </p:spPr>
        <p:txBody>
          <a:bodyPr wrap="none">
            <a:spAutoFit/>
          </a:bodyPr>
          <a:lstStyle/>
          <a:p>
            <a:r>
              <a:rPr lang="en-GB" dirty="0"/>
              <a:t>Sexuality</a:t>
            </a:r>
          </a:p>
        </p:txBody>
      </p:sp>
      <p:sp>
        <p:nvSpPr>
          <p:cNvPr id="30" name="Rectangle 29"/>
          <p:cNvSpPr/>
          <p:nvPr/>
        </p:nvSpPr>
        <p:spPr>
          <a:xfrm>
            <a:off x="983417" y="3929040"/>
            <a:ext cx="1127425" cy="369332"/>
          </a:xfrm>
          <a:prstGeom prst="rect">
            <a:avLst/>
          </a:prstGeom>
        </p:spPr>
        <p:txBody>
          <a:bodyPr wrap="none">
            <a:spAutoFit/>
          </a:bodyPr>
          <a:lstStyle/>
          <a:p>
            <a:r>
              <a:rPr lang="en-GB" dirty="0"/>
              <a:t>Pregnancy</a:t>
            </a:r>
          </a:p>
        </p:txBody>
      </p:sp>
      <p:sp>
        <p:nvSpPr>
          <p:cNvPr id="31" name="Rectangle 30"/>
          <p:cNvSpPr/>
          <p:nvPr/>
        </p:nvSpPr>
        <p:spPr>
          <a:xfrm>
            <a:off x="5178522" y="3929040"/>
            <a:ext cx="1864705" cy="646331"/>
          </a:xfrm>
          <a:prstGeom prst="rect">
            <a:avLst/>
          </a:prstGeom>
        </p:spPr>
        <p:txBody>
          <a:bodyPr wrap="square">
            <a:spAutoFit/>
          </a:bodyPr>
          <a:lstStyle/>
          <a:p>
            <a:pPr algn="ctr"/>
            <a:r>
              <a:rPr lang="en-GB" dirty="0"/>
              <a:t>Suffering </a:t>
            </a:r>
            <a:r>
              <a:rPr lang="en-GB" dirty="0" smtClean="0"/>
              <a:t>violence</a:t>
            </a:r>
          </a:p>
          <a:p>
            <a:pPr algn="ctr"/>
            <a:r>
              <a:rPr lang="en-GB" dirty="0" smtClean="0"/>
              <a:t>or </a:t>
            </a:r>
            <a:r>
              <a:rPr lang="en-GB" dirty="0"/>
              <a:t>abuse</a:t>
            </a:r>
          </a:p>
        </p:txBody>
      </p:sp>
      <p:sp>
        <p:nvSpPr>
          <p:cNvPr id="32" name="Rectangle 31"/>
          <p:cNvSpPr/>
          <p:nvPr/>
        </p:nvSpPr>
        <p:spPr>
          <a:xfrm>
            <a:off x="5385738" y="5630523"/>
            <a:ext cx="1864613" cy="646331"/>
          </a:xfrm>
          <a:prstGeom prst="rect">
            <a:avLst/>
          </a:prstGeom>
        </p:spPr>
        <p:txBody>
          <a:bodyPr wrap="none">
            <a:spAutoFit/>
          </a:bodyPr>
          <a:lstStyle/>
          <a:p>
            <a:r>
              <a:rPr lang="en-GB" dirty="0"/>
              <a:t>Seeking asylum </a:t>
            </a:r>
            <a:r>
              <a:rPr lang="en-GB" dirty="0" smtClean="0"/>
              <a:t>or</a:t>
            </a:r>
          </a:p>
          <a:p>
            <a:r>
              <a:rPr lang="en-GB" dirty="0" smtClean="0"/>
              <a:t>being </a:t>
            </a:r>
            <a:r>
              <a:rPr lang="en-GB" dirty="0"/>
              <a:t>a refugee</a:t>
            </a:r>
          </a:p>
        </p:txBody>
      </p:sp>
    </p:spTree>
    <p:extLst>
      <p:ext uri="{BB962C8B-B14F-4D97-AF65-F5344CB8AC3E}">
        <p14:creationId xmlns:p14="http://schemas.microsoft.com/office/powerpoint/2010/main" val="17807129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animEffect transition="in" filter="fade">
                                      <p:cBhvr>
                                        <p:cTn id="7" dur="500"/>
                                        <p:tgtEl>
                                          <p:spTgt spid="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2"/>
                                        </p:tgtEl>
                                        <p:attrNameLst>
                                          <p:attrName>style.visibility</p:attrName>
                                        </p:attrNameLst>
                                      </p:cBhvr>
                                      <p:to>
                                        <p:strVal val="visible"/>
                                      </p:to>
                                    </p:set>
                                    <p:animEffect transition="in" filter="fade">
                                      <p:cBhvr>
                                        <p:cTn id="37" dur="500"/>
                                        <p:tgtEl>
                                          <p:spTgt spid="3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9"/>
                                        </p:tgtEl>
                                        <p:attrNameLst>
                                          <p:attrName>style.visibility</p:attrName>
                                        </p:attrNameLst>
                                      </p:cBhvr>
                                      <p:to>
                                        <p:strVal val="visible"/>
                                      </p:to>
                                    </p:set>
                                    <p:animEffect transition="in" filter="fade">
                                      <p:cBhvr>
                                        <p:cTn id="42" dur="500"/>
                                        <p:tgtEl>
                                          <p:spTgt spid="2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1"/>
                                        </p:tgtEl>
                                        <p:attrNameLst>
                                          <p:attrName>style.visibility</p:attrName>
                                        </p:attrNameLst>
                                      </p:cBhvr>
                                      <p:to>
                                        <p:strVal val="visible"/>
                                      </p:to>
                                    </p:set>
                                    <p:animEffect transition="in" filter="fade">
                                      <p:cBhvr>
                                        <p:cTn id="4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9" grpId="0"/>
      <p:bldP spid="31" grpId="0"/>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17" y="299674"/>
            <a:ext cx="10954327" cy="928885"/>
          </a:xfrm>
        </p:spPr>
        <p:txBody>
          <a:bodyPr/>
          <a:lstStyle/>
          <a:p>
            <a:r>
              <a:rPr lang="en-GB" dirty="0" smtClean="0">
                <a:solidFill>
                  <a:schemeClr val="tx1"/>
                </a:solidFill>
              </a:rPr>
              <a:t>How long have young people sofa-surfed for?</a:t>
            </a:r>
            <a:endParaRPr lang="en-GB" dirty="0">
              <a:solidFill>
                <a:schemeClr val="tx1"/>
              </a:solidFill>
            </a:endParaRPr>
          </a:p>
        </p:txBody>
      </p:sp>
      <p:pic>
        <p:nvPicPr>
          <p:cNvPr id="4" name="Content Placeholder 3"/>
          <p:cNvPicPr>
            <a:picLocks noGrp="1" noChangeAspect="1"/>
          </p:cNvPicPr>
          <p:nvPr>
            <p:ph idx="1"/>
          </p:nvPr>
        </p:nvPicPr>
        <p:blipFill>
          <a:blip r:embed="rId2"/>
          <a:stretch>
            <a:fillRect/>
          </a:stretch>
        </p:blipFill>
        <p:spPr>
          <a:xfrm>
            <a:off x="3333316" y="2478651"/>
            <a:ext cx="4822393" cy="3829785"/>
          </a:xfrm>
          <a:prstGeom prst="rect">
            <a:avLst/>
          </a:prstGeom>
        </p:spPr>
      </p:pic>
      <p:sp>
        <p:nvSpPr>
          <p:cNvPr id="3" name="TextBox 2"/>
          <p:cNvSpPr txBox="1"/>
          <p:nvPr/>
        </p:nvSpPr>
        <p:spPr>
          <a:xfrm>
            <a:off x="7666182" y="6308436"/>
            <a:ext cx="4812145" cy="369332"/>
          </a:xfrm>
          <a:prstGeom prst="rect">
            <a:avLst/>
          </a:prstGeom>
          <a:noFill/>
        </p:spPr>
        <p:txBody>
          <a:bodyPr wrap="square" rtlCol="0">
            <a:spAutoFit/>
          </a:bodyPr>
          <a:lstStyle/>
          <a:p>
            <a:r>
              <a:rPr lang="en-GB" dirty="0">
                <a:hlinkClick r:id="rId3"/>
              </a:rPr>
              <a:t>https://</a:t>
            </a:r>
            <a:r>
              <a:rPr lang="en-GB" dirty="0" smtClean="0">
                <a:hlinkClick r:id="rId3"/>
              </a:rPr>
              <a:t>www.bbc.co.uk/news/uk-42427398</a:t>
            </a:r>
            <a:r>
              <a:rPr lang="en-GB" dirty="0" smtClean="0"/>
              <a:t> </a:t>
            </a:r>
            <a:endParaRPr lang="en-GB" dirty="0"/>
          </a:p>
        </p:txBody>
      </p:sp>
      <p:sp>
        <p:nvSpPr>
          <p:cNvPr id="5" name="TextBox 4"/>
          <p:cNvSpPr txBox="1"/>
          <p:nvPr/>
        </p:nvSpPr>
        <p:spPr>
          <a:xfrm>
            <a:off x="360216" y="1440873"/>
            <a:ext cx="10954327" cy="646331"/>
          </a:xfrm>
          <a:prstGeom prst="rect">
            <a:avLst/>
          </a:prstGeom>
          <a:noFill/>
        </p:spPr>
        <p:txBody>
          <a:bodyPr wrap="square" rtlCol="0">
            <a:spAutoFit/>
          </a:bodyPr>
          <a:lstStyle/>
          <a:p>
            <a:r>
              <a:rPr lang="en-GB" dirty="0" smtClean="0"/>
              <a:t>According to an article written by the BBC in December 2017, over 40% of young people between the ages of 16 and 25 have sofa surfed for one night, with around 27% sofa surfing for a week, and 3% up to six months in the UK. </a:t>
            </a:r>
            <a:endParaRPr lang="en-GB" dirty="0"/>
          </a:p>
        </p:txBody>
      </p:sp>
    </p:spTree>
    <p:extLst>
      <p:ext uri="{BB962C8B-B14F-4D97-AF65-F5344CB8AC3E}">
        <p14:creationId xmlns:p14="http://schemas.microsoft.com/office/powerpoint/2010/main" val="2711773286"/>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4" y="308911"/>
            <a:ext cx="10501745" cy="1039598"/>
          </a:xfrm>
        </p:spPr>
        <p:txBody>
          <a:bodyPr>
            <a:normAutofit/>
          </a:bodyPr>
          <a:lstStyle/>
          <a:p>
            <a:r>
              <a:rPr lang="en-GB" dirty="0" smtClean="0"/>
              <a:t>Video – Youth homeless through covid times </a:t>
            </a:r>
            <a:endParaRPr lang="en-GB" dirty="0"/>
          </a:p>
        </p:txBody>
      </p:sp>
      <p:sp>
        <p:nvSpPr>
          <p:cNvPr id="3" name="Content Placeholder 2"/>
          <p:cNvSpPr>
            <a:spLocks noGrp="1"/>
          </p:cNvSpPr>
          <p:nvPr>
            <p:ph idx="1"/>
          </p:nvPr>
        </p:nvSpPr>
        <p:spPr>
          <a:xfrm>
            <a:off x="387927" y="1607127"/>
            <a:ext cx="11351491" cy="5126181"/>
          </a:xfrm>
        </p:spPr>
        <p:txBody>
          <a:bodyPr/>
          <a:lstStyle/>
          <a:p>
            <a:pPr marL="0" indent="0" algn="ctr">
              <a:buNone/>
            </a:pPr>
            <a:r>
              <a:rPr lang="en-GB" dirty="0" smtClean="0">
                <a:solidFill>
                  <a:schemeClr val="tx1"/>
                </a:solidFill>
              </a:rPr>
              <a:t>This following video was published on the BBC news is December 2020. </a:t>
            </a:r>
            <a:endParaRPr lang="en-GB" dirty="0" smtClean="0">
              <a:solidFill>
                <a:schemeClr val="tx1"/>
              </a:solidFill>
              <a:hlinkClick r:id="rId2"/>
            </a:endParaRPr>
          </a:p>
          <a:p>
            <a:pPr marL="0" indent="0" algn="ctr">
              <a:buNone/>
            </a:pPr>
            <a:r>
              <a:rPr lang="en-GB" dirty="0" smtClean="0">
                <a:hlinkClick r:id="rId2"/>
              </a:rPr>
              <a:t>https</a:t>
            </a:r>
            <a:r>
              <a:rPr lang="en-GB" dirty="0">
                <a:hlinkClick r:id="rId2"/>
              </a:rPr>
              <a:t>://</a:t>
            </a:r>
            <a:r>
              <a:rPr lang="en-GB" dirty="0" smtClean="0">
                <a:hlinkClick r:id="rId2"/>
              </a:rPr>
              <a:t>www.bbc.co.uk/news/av/uk-55399979</a:t>
            </a:r>
            <a:r>
              <a:rPr lang="en-GB" dirty="0" smtClean="0"/>
              <a:t> </a:t>
            </a:r>
          </a:p>
          <a:p>
            <a:endParaRPr lang="en-GB" dirty="0" smtClean="0"/>
          </a:p>
          <a:p>
            <a:endParaRPr lang="en-GB" dirty="0"/>
          </a:p>
        </p:txBody>
      </p:sp>
      <p:pic>
        <p:nvPicPr>
          <p:cNvPr id="4" name="Picture 3"/>
          <p:cNvPicPr>
            <a:picLocks noChangeAspect="1"/>
          </p:cNvPicPr>
          <p:nvPr/>
        </p:nvPicPr>
        <p:blipFill>
          <a:blip r:embed="rId3"/>
          <a:stretch>
            <a:fillRect/>
          </a:stretch>
        </p:blipFill>
        <p:spPr>
          <a:xfrm>
            <a:off x="2320636" y="2401455"/>
            <a:ext cx="7074065" cy="3713884"/>
          </a:xfrm>
          <a:prstGeom prst="rect">
            <a:avLst/>
          </a:prstGeom>
        </p:spPr>
      </p:pic>
    </p:spTree>
    <p:extLst>
      <p:ext uri="{BB962C8B-B14F-4D97-AF65-F5344CB8AC3E}">
        <p14:creationId xmlns:p14="http://schemas.microsoft.com/office/powerpoint/2010/main" val="215816709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554" y="308910"/>
            <a:ext cx="7729728" cy="780981"/>
          </a:xfrm>
        </p:spPr>
        <p:txBody>
          <a:bodyPr>
            <a:normAutofit/>
          </a:bodyPr>
          <a:lstStyle/>
          <a:p>
            <a:pPr algn="ctr"/>
            <a:r>
              <a:rPr lang="en-GB" sz="2800" dirty="0" smtClean="0"/>
              <a:t>What is Adolescence? </a:t>
            </a:r>
            <a:endParaRPr lang="en-GB" sz="2800" dirty="0"/>
          </a:p>
        </p:txBody>
      </p:sp>
      <p:sp>
        <p:nvSpPr>
          <p:cNvPr id="3" name="Content Placeholder 2"/>
          <p:cNvSpPr>
            <a:spLocks noGrp="1"/>
          </p:cNvSpPr>
          <p:nvPr>
            <p:ph idx="1"/>
          </p:nvPr>
        </p:nvSpPr>
        <p:spPr>
          <a:xfrm>
            <a:off x="166253" y="1265382"/>
            <a:ext cx="11767127" cy="5430982"/>
          </a:xfrm>
          <a:noFill/>
        </p:spPr>
        <p:txBody>
          <a:bodyPr>
            <a:normAutofit/>
          </a:bodyPr>
          <a:lstStyle/>
          <a:p>
            <a:pPr marL="0" indent="0" algn="ctr">
              <a:buNone/>
            </a:pPr>
            <a:r>
              <a:rPr lang="en-GB" sz="1900" dirty="0" smtClean="0"/>
              <a:t>Adolescence </a:t>
            </a:r>
            <a:r>
              <a:rPr lang="en-GB" sz="1900" dirty="0"/>
              <a:t>is a time of rapid change including</a:t>
            </a:r>
            <a:r>
              <a:rPr lang="en-GB" sz="1900" dirty="0" smtClean="0"/>
              <a:t>:</a:t>
            </a:r>
          </a:p>
          <a:p>
            <a:pPr marL="0" indent="0" algn="ctr">
              <a:buNone/>
            </a:pPr>
            <a:endParaRPr lang="en-GB" sz="1200" dirty="0"/>
          </a:p>
          <a:p>
            <a:pPr>
              <a:buFont typeface="Wingdings" panose="05000000000000000000" pitchFamily="2" charset="2"/>
              <a:buChar char="Ø"/>
            </a:pPr>
            <a:r>
              <a:rPr lang="en-GB" sz="2000" dirty="0" smtClean="0"/>
              <a:t>Physical development, for example, growth spurt and sexual maturation</a:t>
            </a:r>
          </a:p>
          <a:p>
            <a:pPr>
              <a:buFont typeface="Wingdings" panose="05000000000000000000" pitchFamily="2" charset="2"/>
              <a:buChar char="Ø"/>
            </a:pPr>
            <a:r>
              <a:rPr lang="en-GB" sz="2000" dirty="0" smtClean="0"/>
              <a:t>Cognitive </a:t>
            </a:r>
            <a:r>
              <a:rPr lang="en-GB" sz="2000" dirty="0"/>
              <a:t>development, for example, evidence suggests brain development continues up to age </a:t>
            </a:r>
            <a:r>
              <a:rPr lang="en-GB" sz="2000" dirty="0" smtClean="0"/>
              <a:t>25</a:t>
            </a:r>
            <a:endParaRPr lang="en-GB" sz="2000" dirty="0"/>
          </a:p>
          <a:p>
            <a:pPr>
              <a:buFont typeface="Wingdings" panose="05000000000000000000" pitchFamily="2" charset="2"/>
              <a:buChar char="Ø"/>
            </a:pPr>
            <a:r>
              <a:rPr lang="en-GB" sz="2000" dirty="0" smtClean="0"/>
              <a:t>Emotional </a:t>
            </a:r>
            <a:r>
              <a:rPr lang="en-GB" sz="2000" dirty="0"/>
              <a:t>development, for example, identity, self-esteem, and resilience</a:t>
            </a:r>
          </a:p>
          <a:p>
            <a:pPr>
              <a:buFont typeface="Wingdings" panose="05000000000000000000" pitchFamily="2" charset="2"/>
              <a:buChar char="Ø"/>
            </a:pPr>
            <a:r>
              <a:rPr lang="en-GB" sz="2000" dirty="0"/>
              <a:t>S</a:t>
            </a:r>
            <a:r>
              <a:rPr lang="en-GB" sz="2000" dirty="0" smtClean="0"/>
              <a:t>ocial </a:t>
            </a:r>
            <a:r>
              <a:rPr lang="en-GB" sz="2000" dirty="0"/>
              <a:t>development, for example, peer influences, sexual identity</a:t>
            </a:r>
          </a:p>
          <a:p>
            <a:pPr>
              <a:buFont typeface="Wingdings" panose="05000000000000000000" pitchFamily="2" charset="2"/>
              <a:buChar char="Ø"/>
            </a:pPr>
            <a:r>
              <a:rPr lang="en-GB" sz="2000" dirty="0" smtClean="0"/>
              <a:t>Behavioural </a:t>
            </a:r>
            <a:r>
              <a:rPr lang="en-GB" sz="2000" dirty="0"/>
              <a:t>development, for example, risk taking and the beginning of lifelong behaviours</a:t>
            </a:r>
          </a:p>
          <a:p>
            <a:pPr>
              <a:buFont typeface="Wingdings" panose="05000000000000000000" pitchFamily="2" charset="2"/>
              <a:buChar char="Ø"/>
            </a:pPr>
            <a:r>
              <a:rPr lang="en-GB" sz="2000" dirty="0"/>
              <a:t>Young people experience significant physical, psychological and behavioural changes as they progress to adulthood. </a:t>
            </a:r>
            <a:r>
              <a:rPr lang="en-GB" sz="2000" dirty="0" smtClean="0"/>
              <a:t> Appropriate </a:t>
            </a:r>
            <a:r>
              <a:rPr lang="en-GB" sz="2000" dirty="0"/>
              <a:t>and timely support for young people on their journey to adulthood is essential to ensure future health and wellbeing.</a:t>
            </a:r>
          </a:p>
          <a:p>
            <a:pPr marL="0" indent="0" algn="r">
              <a:buNone/>
            </a:pPr>
            <a:r>
              <a:rPr lang="en-GB" dirty="0"/>
              <a:t>(Early adolescence: applying All Our Health, 2022</a:t>
            </a:r>
            <a:r>
              <a:rPr lang="en-GB" dirty="0" smtClean="0"/>
              <a:t>).</a:t>
            </a:r>
            <a:endParaRPr lang="en-GB" dirty="0"/>
          </a:p>
        </p:txBody>
      </p:sp>
    </p:spTree>
    <p:extLst>
      <p:ext uri="{BB962C8B-B14F-4D97-AF65-F5344CB8AC3E}">
        <p14:creationId xmlns:p14="http://schemas.microsoft.com/office/powerpoint/2010/main" val="33627350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0372" y="304800"/>
            <a:ext cx="7729728" cy="729673"/>
          </a:xfrm>
        </p:spPr>
        <p:txBody>
          <a:bodyPr>
            <a:normAutofit fontScale="90000"/>
          </a:bodyPr>
          <a:lstStyle/>
          <a:p>
            <a:pPr algn="ctr"/>
            <a:r>
              <a:rPr lang="en-GB" sz="2800" dirty="0" smtClean="0"/>
              <a:t>Continued…</a:t>
            </a:r>
            <a:endParaRPr lang="en-GB" sz="2800" dirty="0"/>
          </a:p>
        </p:txBody>
      </p:sp>
      <p:sp>
        <p:nvSpPr>
          <p:cNvPr id="3" name="Content Placeholder 2"/>
          <p:cNvSpPr>
            <a:spLocks noGrp="1"/>
          </p:cNvSpPr>
          <p:nvPr>
            <p:ph idx="1"/>
          </p:nvPr>
        </p:nvSpPr>
        <p:spPr>
          <a:xfrm>
            <a:off x="193963" y="1163782"/>
            <a:ext cx="11813309" cy="5541818"/>
          </a:xfrm>
        </p:spPr>
        <p:txBody>
          <a:bodyPr>
            <a:normAutofit/>
          </a:bodyPr>
          <a:lstStyle/>
          <a:p>
            <a:pPr marL="0" indent="0" algn="ctr">
              <a:buNone/>
            </a:pPr>
            <a:r>
              <a:rPr lang="en-GB" dirty="0" smtClean="0"/>
              <a:t>So…what </a:t>
            </a:r>
            <a:r>
              <a:rPr lang="en-GB" dirty="0"/>
              <a:t>does adolescence look for </a:t>
            </a:r>
            <a:r>
              <a:rPr lang="en-GB" dirty="0" smtClean="0"/>
              <a:t>homeless young people and what is its impact?</a:t>
            </a:r>
          </a:p>
          <a:p>
            <a:pPr marL="0" indent="0">
              <a:buNone/>
            </a:pPr>
            <a:endParaRPr lang="en-GB" sz="1200" dirty="0" smtClean="0"/>
          </a:p>
          <a:p>
            <a:pPr>
              <a:buFont typeface="Wingdings" panose="05000000000000000000" pitchFamily="2" charset="2"/>
              <a:buChar char="v"/>
            </a:pPr>
            <a:r>
              <a:rPr lang="en-GB" b="1" dirty="0"/>
              <a:t>Loneliness and Isolation</a:t>
            </a:r>
          </a:p>
          <a:p>
            <a:pPr marL="0" indent="0">
              <a:buNone/>
            </a:pPr>
            <a:r>
              <a:rPr lang="en-GB" dirty="0"/>
              <a:t>Homeless young people are often separated from their community - their friends and family and support networks. </a:t>
            </a:r>
          </a:p>
          <a:p>
            <a:pPr marL="0" indent="0">
              <a:buNone/>
            </a:pPr>
            <a:r>
              <a:rPr lang="en-GB" dirty="0"/>
              <a:t>They’re left without the support young people need to guide and mentor them through life. Instead, they’re forced to become an ‘adult’, alone, overnight </a:t>
            </a:r>
            <a:r>
              <a:rPr lang="en-GB" dirty="0" smtClean="0">
                <a:sym typeface="Wingdings" panose="05000000000000000000" pitchFamily="2" charset="2"/>
              </a:rPr>
              <a:t>. </a:t>
            </a:r>
          </a:p>
          <a:p>
            <a:pPr marL="0" indent="0">
              <a:buNone/>
            </a:pPr>
            <a:endParaRPr lang="en-GB" dirty="0">
              <a:sym typeface="Wingdings" panose="05000000000000000000" pitchFamily="2" charset="2"/>
            </a:endParaRPr>
          </a:p>
          <a:p>
            <a:pPr>
              <a:buFont typeface="Wingdings" panose="05000000000000000000" pitchFamily="2" charset="2"/>
              <a:buChar char="v"/>
            </a:pPr>
            <a:r>
              <a:rPr lang="en-GB" b="1" dirty="0"/>
              <a:t>Young people are vulnerable and at risk</a:t>
            </a:r>
          </a:p>
          <a:p>
            <a:pPr marL="0" indent="0">
              <a:buNone/>
            </a:pPr>
            <a:r>
              <a:rPr lang="en-GB" dirty="0" smtClean="0"/>
              <a:t>Many </a:t>
            </a:r>
            <a:r>
              <a:rPr lang="en-GB" dirty="0"/>
              <a:t>young homeless people tell us they’d rather stay awake all night and keep moving around until morning because it’s </a:t>
            </a:r>
            <a:r>
              <a:rPr lang="en-GB" dirty="0" smtClean="0"/>
              <a:t>safer </a:t>
            </a:r>
            <a:r>
              <a:rPr lang="en-GB" dirty="0"/>
              <a:t>to sleep in the day.</a:t>
            </a:r>
          </a:p>
          <a:p>
            <a:pPr marL="0" indent="0">
              <a:buNone/>
            </a:pPr>
            <a:r>
              <a:rPr lang="en-GB" dirty="0" smtClean="0"/>
              <a:t>Homeless </a:t>
            </a:r>
            <a:r>
              <a:rPr lang="en-GB" dirty="0"/>
              <a:t>young people are more likely to take part in illegal activities. One in six homeless young people take part </a:t>
            </a:r>
            <a:r>
              <a:rPr lang="en-GB" dirty="0" smtClean="0"/>
              <a:t>in criminal </a:t>
            </a:r>
            <a:r>
              <a:rPr lang="en-GB" dirty="0"/>
              <a:t>activity for somewhere to stay. </a:t>
            </a:r>
          </a:p>
          <a:p>
            <a:pPr marL="0" indent="0">
              <a:buNone/>
            </a:pPr>
            <a:r>
              <a:rPr lang="en-GB" dirty="0" smtClean="0"/>
              <a:t>Abuse </a:t>
            </a:r>
            <a:r>
              <a:rPr lang="en-GB" dirty="0"/>
              <a:t>drugs and alcohol. Homelessness often compounds pre-existing substance misuse. It’s estimated that drugs users </a:t>
            </a:r>
            <a:r>
              <a:rPr lang="en-GB" dirty="0" smtClean="0"/>
              <a:t>are </a:t>
            </a:r>
            <a:r>
              <a:rPr lang="en-GB" dirty="0"/>
              <a:t>seven times more likely to be homeless.</a:t>
            </a:r>
          </a:p>
          <a:p>
            <a:pPr marL="0" indent="0">
              <a:buNone/>
            </a:pPr>
            <a:r>
              <a:rPr lang="en-GB" dirty="0" smtClean="0"/>
              <a:t>Become </a:t>
            </a:r>
            <a:r>
              <a:rPr lang="en-GB" dirty="0"/>
              <a:t>a victim of violence and exploitation by others.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81021981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0372" y="271964"/>
            <a:ext cx="7729728" cy="780981"/>
          </a:xfrm>
        </p:spPr>
        <p:txBody>
          <a:bodyPr>
            <a:normAutofit/>
          </a:bodyPr>
          <a:lstStyle/>
          <a:p>
            <a:pPr algn="ctr"/>
            <a:r>
              <a:rPr lang="en-GB" sz="2800" dirty="0" smtClean="0"/>
              <a:t>Continued…</a:t>
            </a:r>
            <a:endParaRPr lang="en-GB" sz="2800" dirty="0"/>
          </a:p>
        </p:txBody>
      </p:sp>
      <p:sp>
        <p:nvSpPr>
          <p:cNvPr id="3" name="Content Placeholder 2"/>
          <p:cNvSpPr>
            <a:spLocks noGrp="1"/>
          </p:cNvSpPr>
          <p:nvPr>
            <p:ph idx="1"/>
          </p:nvPr>
        </p:nvSpPr>
        <p:spPr>
          <a:xfrm>
            <a:off x="73890" y="1302327"/>
            <a:ext cx="11720946" cy="4858327"/>
          </a:xfrm>
        </p:spPr>
        <p:txBody>
          <a:bodyPr>
            <a:normAutofit/>
          </a:bodyPr>
          <a:lstStyle/>
          <a:p>
            <a:pPr>
              <a:buFont typeface="Wingdings" panose="05000000000000000000" pitchFamily="2" charset="2"/>
              <a:buChar char="v"/>
            </a:pPr>
            <a:r>
              <a:rPr lang="en-GB" b="1" dirty="0" smtClean="0"/>
              <a:t>Disruption </a:t>
            </a:r>
            <a:r>
              <a:rPr lang="en-GB" b="1" dirty="0"/>
              <a:t>in </a:t>
            </a:r>
            <a:r>
              <a:rPr lang="en-GB" b="1" dirty="0"/>
              <a:t>E</a:t>
            </a:r>
            <a:r>
              <a:rPr lang="en-GB" b="1" dirty="0" smtClean="0"/>
              <a:t>ducation</a:t>
            </a:r>
            <a:endParaRPr lang="en-GB" b="1" dirty="0"/>
          </a:p>
          <a:p>
            <a:pPr marL="0" indent="0">
              <a:buNone/>
            </a:pPr>
            <a:r>
              <a:rPr lang="en-GB" dirty="0" smtClean="0"/>
              <a:t>Homeless </a:t>
            </a:r>
            <a:r>
              <a:rPr lang="en-GB" dirty="0"/>
              <a:t>young people lack the stability and support they need to succeed in </a:t>
            </a:r>
            <a:r>
              <a:rPr lang="en-GB" dirty="0" smtClean="0"/>
              <a:t>school</a:t>
            </a:r>
            <a:r>
              <a:rPr lang="en-GB" dirty="0"/>
              <a:t>. They’re much more likely to be </a:t>
            </a:r>
            <a:r>
              <a:rPr lang="en-GB" dirty="0" smtClean="0"/>
              <a:t>absent </a:t>
            </a:r>
            <a:r>
              <a:rPr lang="en-GB" dirty="0"/>
              <a:t>for long periods and fall behind. </a:t>
            </a:r>
            <a:r>
              <a:rPr lang="en-GB" dirty="0" smtClean="0"/>
              <a:t>Their </a:t>
            </a:r>
            <a:r>
              <a:rPr lang="en-GB" dirty="0"/>
              <a:t>situation forces them out of education, even if they’d like to continue.</a:t>
            </a:r>
          </a:p>
          <a:p>
            <a:pPr marL="0" indent="0">
              <a:buNone/>
            </a:pPr>
            <a:r>
              <a:rPr lang="en-GB" dirty="0" smtClean="0"/>
              <a:t>This </a:t>
            </a:r>
            <a:r>
              <a:rPr lang="en-GB" dirty="0"/>
              <a:t>can have lifelong consequences, as they may find it harder to find a job and </a:t>
            </a:r>
            <a:r>
              <a:rPr lang="en-GB" dirty="0" smtClean="0"/>
              <a:t>earn </a:t>
            </a:r>
            <a:r>
              <a:rPr lang="en-GB" dirty="0"/>
              <a:t>a decent living.</a:t>
            </a:r>
          </a:p>
          <a:p>
            <a:pPr marL="0" indent="0" algn="r">
              <a:buNone/>
            </a:pPr>
            <a:r>
              <a:rPr lang="en-GB" dirty="0" smtClean="0"/>
              <a:t>(Action for Children, 2022).</a:t>
            </a:r>
            <a:endParaRPr lang="en-GB" dirty="0"/>
          </a:p>
        </p:txBody>
      </p:sp>
    </p:spTree>
    <p:extLst>
      <p:ext uri="{BB962C8B-B14F-4D97-AF65-F5344CB8AC3E}">
        <p14:creationId xmlns:p14="http://schemas.microsoft.com/office/powerpoint/2010/main" val="351507360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4" y="271965"/>
            <a:ext cx="10991274" cy="827162"/>
          </a:xfrm>
        </p:spPr>
        <p:txBody>
          <a:bodyPr>
            <a:normAutofit/>
          </a:bodyPr>
          <a:lstStyle/>
          <a:p>
            <a:pPr algn="ctr"/>
            <a:r>
              <a:rPr lang="en-GB" sz="2800" dirty="0" smtClean="0"/>
              <a:t>Adverse Childhood Experiences (ACE’s)</a:t>
            </a:r>
            <a:endParaRPr lang="en-GB" sz="2800" dirty="0"/>
          </a:p>
        </p:txBody>
      </p:sp>
      <p:sp>
        <p:nvSpPr>
          <p:cNvPr id="3" name="Content Placeholder 2"/>
          <p:cNvSpPr>
            <a:spLocks noGrp="1"/>
          </p:cNvSpPr>
          <p:nvPr>
            <p:ph idx="1"/>
          </p:nvPr>
        </p:nvSpPr>
        <p:spPr>
          <a:xfrm>
            <a:off x="147782" y="1265383"/>
            <a:ext cx="11748654" cy="5412508"/>
          </a:xfrm>
        </p:spPr>
        <p:txBody>
          <a:bodyPr>
            <a:normAutofit fontScale="92500" lnSpcReduction="20000"/>
          </a:bodyPr>
          <a:lstStyle/>
          <a:p>
            <a:pPr marL="0" indent="0" algn="ctr">
              <a:buNone/>
            </a:pPr>
            <a:r>
              <a:rPr lang="en-GB" dirty="0" smtClean="0"/>
              <a:t>What is an Adverse Childhood Experience (ACE)?</a:t>
            </a:r>
          </a:p>
          <a:p>
            <a:pPr marL="0" indent="0" algn="ctr">
              <a:buNone/>
            </a:pPr>
            <a:endParaRPr lang="en-GB" dirty="0" smtClean="0"/>
          </a:p>
          <a:p>
            <a:pPr marL="0" indent="0">
              <a:buNone/>
            </a:pPr>
            <a:r>
              <a:rPr lang="en-GB" dirty="0" smtClean="0"/>
              <a:t>Adverse </a:t>
            </a:r>
            <a:r>
              <a:rPr lang="en-GB" dirty="0"/>
              <a:t>Childhood Experiences (ACEs) are “highly stressful, and potentially traumatic, events or situations that occur during childhood and/or adolescence. They can be a single event, or prolonged threats to, and breaches of, the young person’s safety, security, trust or bodily integrity.” (Young Minds, 2018).</a:t>
            </a:r>
          </a:p>
          <a:p>
            <a:pPr marL="0" indent="0">
              <a:buNone/>
            </a:pPr>
            <a:endParaRPr lang="en-GB" dirty="0"/>
          </a:p>
          <a:p>
            <a:pPr marL="0" indent="0">
              <a:buNone/>
            </a:pPr>
            <a:r>
              <a:rPr lang="en-GB" dirty="0"/>
              <a:t>Examples of </a:t>
            </a:r>
            <a:r>
              <a:rPr lang="en-GB" dirty="0" smtClean="0"/>
              <a:t>ACE’s</a:t>
            </a:r>
            <a:r>
              <a:rPr lang="en-GB" dirty="0"/>
              <a:t>:</a:t>
            </a:r>
          </a:p>
          <a:p>
            <a:pPr>
              <a:buFont typeface="Wingdings" panose="05000000000000000000" pitchFamily="2" charset="2"/>
              <a:buChar char="Ø"/>
            </a:pPr>
            <a:r>
              <a:rPr lang="en-GB" dirty="0"/>
              <a:t>Physical abuse</a:t>
            </a:r>
          </a:p>
          <a:p>
            <a:pPr>
              <a:buFont typeface="Wingdings" panose="05000000000000000000" pitchFamily="2" charset="2"/>
              <a:buChar char="Ø"/>
            </a:pPr>
            <a:r>
              <a:rPr lang="en-GB" dirty="0"/>
              <a:t>Sexual Abuse</a:t>
            </a:r>
          </a:p>
          <a:p>
            <a:pPr>
              <a:buFont typeface="Wingdings" panose="05000000000000000000" pitchFamily="2" charset="2"/>
              <a:buChar char="Ø"/>
            </a:pPr>
            <a:r>
              <a:rPr lang="en-GB" dirty="0"/>
              <a:t>Emotional Abuse</a:t>
            </a:r>
          </a:p>
          <a:p>
            <a:pPr>
              <a:buFont typeface="Wingdings" panose="05000000000000000000" pitchFamily="2" charset="2"/>
              <a:buChar char="Ø"/>
            </a:pPr>
            <a:r>
              <a:rPr lang="en-GB" dirty="0"/>
              <a:t>Living with someone who abused drugs</a:t>
            </a:r>
          </a:p>
          <a:p>
            <a:pPr>
              <a:buFont typeface="Wingdings" panose="05000000000000000000" pitchFamily="2" charset="2"/>
              <a:buChar char="Ø"/>
            </a:pPr>
            <a:r>
              <a:rPr lang="en-GB" dirty="0"/>
              <a:t>Living with someone who abused alcohol</a:t>
            </a:r>
          </a:p>
          <a:p>
            <a:pPr>
              <a:buFont typeface="Wingdings" panose="05000000000000000000" pitchFamily="2" charset="2"/>
              <a:buChar char="Ø"/>
            </a:pPr>
            <a:r>
              <a:rPr lang="en-GB" dirty="0"/>
              <a:t>Exposure to domestic violence</a:t>
            </a:r>
          </a:p>
          <a:p>
            <a:pPr>
              <a:buFont typeface="Wingdings" panose="05000000000000000000" pitchFamily="2" charset="2"/>
              <a:buChar char="Ø"/>
            </a:pPr>
            <a:r>
              <a:rPr lang="en-GB" dirty="0"/>
              <a:t>Living with someone who has gone to prison</a:t>
            </a:r>
          </a:p>
          <a:p>
            <a:pPr>
              <a:buFont typeface="Wingdings" panose="05000000000000000000" pitchFamily="2" charset="2"/>
              <a:buChar char="Ø"/>
            </a:pPr>
            <a:r>
              <a:rPr lang="en-GB" dirty="0"/>
              <a:t>Living with someone with serious mental illness</a:t>
            </a:r>
          </a:p>
          <a:p>
            <a:pPr>
              <a:buFont typeface="Wingdings" panose="05000000000000000000" pitchFamily="2" charset="2"/>
              <a:buChar char="Ø"/>
            </a:pPr>
            <a:r>
              <a:rPr lang="en-GB" dirty="0"/>
              <a:t>Losing a parent through divorce, death or </a:t>
            </a:r>
            <a:r>
              <a:rPr lang="en-GB" dirty="0" smtClean="0"/>
              <a:t>abandonment</a:t>
            </a:r>
          </a:p>
          <a:p>
            <a:pPr marL="0" indent="0">
              <a:buNone/>
            </a:pPr>
            <a:endParaRPr lang="en-GB" sz="2000" dirty="0"/>
          </a:p>
        </p:txBody>
      </p:sp>
    </p:spTree>
    <p:extLst>
      <p:ext uri="{BB962C8B-B14F-4D97-AF65-F5344CB8AC3E}">
        <p14:creationId xmlns:p14="http://schemas.microsoft.com/office/powerpoint/2010/main" val="28610855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5754" y="428983"/>
            <a:ext cx="7729728" cy="679381"/>
          </a:xfrm>
        </p:spPr>
        <p:txBody>
          <a:bodyPr>
            <a:normAutofit fontScale="90000"/>
          </a:bodyPr>
          <a:lstStyle/>
          <a:p>
            <a:r>
              <a:rPr lang="en-GB" dirty="0" smtClean="0"/>
              <a:t>Continued…</a:t>
            </a:r>
            <a:endParaRPr lang="en-GB" dirty="0"/>
          </a:p>
        </p:txBody>
      </p:sp>
      <p:sp>
        <p:nvSpPr>
          <p:cNvPr id="3" name="Content Placeholder 2"/>
          <p:cNvSpPr>
            <a:spLocks noGrp="1"/>
          </p:cNvSpPr>
          <p:nvPr>
            <p:ph idx="1"/>
          </p:nvPr>
        </p:nvSpPr>
        <p:spPr>
          <a:xfrm>
            <a:off x="212436" y="1293091"/>
            <a:ext cx="11776364" cy="5366327"/>
          </a:xfrm>
        </p:spPr>
        <p:txBody>
          <a:bodyPr>
            <a:normAutofit/>
          </a:bodyPr>
          <a:lstStyle/>
          <a:p>
            <a:pPr marL="0" indent="0" algn="ctr">
              <a:buNone/>
            </a:pPr>
            <a:r>
              <a:rPr lang="en-GB" dirty="0"/>
              <a:t>Impact of </a:t>
            </a:r>
            <a:r>
              <a:rPr lang="en-GB" dirty="0" smtClean="0"/>
              <a:t>ACE’s</a:t>
            </a:r>
          </a:p>
          <a:p>
            <a:pPr marL="0" indent="0" algn="ctr">
              <a:buNone/>
            </a:pPr>
            <a:endParaRPr lang="en-GB" dirty="0"/>
          </a:p>
          <a:p>
            <a:pPr marL="0" indent="0" algn="ctr">
              <a:buNone/>
            </a:pPr>
            <a:r>
              <a:rPr lang="en-GB" dirty="0"/>
              <a:t>Just like attachment, experiencing ACEs can have an impact on our future physical and mental health, and often ACEs can be barriers to healthy attachment relationships forming for children. Some of the effects of ACEs on our physical and mental health are:</a:t>
            </a:r>
          </a:p>
          <a:p>
            <a:endParaRPr lang="en-GB" dirty="0"/>
          </a:p>
          <a:p>
            <a:pPr>
              <a:buFont typeface="Wingdings" panose="05000000000000000000" pitchFamily="2" charset="2"/>
              <a:buChar char="Ø"/>
            </a:pPr>
            <a:r>
              <a:rPr lang="en-GB" dirty="0"/>
              <a:t>An increase in the risk of certain health problems in adulthood, such as cancer and heart disease, as well as increasing the risk of mental health difficulties, violence and becoming a victim of violence.</a:t>
            </a:r>
          </a:p>
          <a:p>
            <a:pPr>
              <a:buFont typeface="Wingdings" panose="05000000000000000000" pitchFamily="2" charset="2"/>
              <a:buChar char="Ø"/>
            </a:pPr>
            <a:r>
              <a:rPr lang="en-GB" dirty="0"/>
              <a:t>An increase in the risk of mental health problems, such as anxiety, depression, and post-traumatic stress. 1 in 3 diagnosed mental health conditions in adulthood directly relate to ACEs.</a:t>
            </a:r>
          </a:p>
          <a:p>
            <a:pPr>
              <a:buFont typeface="Wingdings" panose="05000000000000000000" pitchFamily="2" charset="2"/>
              <a:buChar char="Ø"/>
            </a:pPr>
            <a:r>
              <a:rPr lang="en-GB" dirty="0"/>
              <a:t>The longer an individual experiences an ACE and the more ACEs someone experiences, the bigger the impact it will have on their development and their health</a:t>
            </a:r>
            <a:r>
              <a:rPr lang="en-GB" dirty="0" smtClean="0"/>
              <a:t>.</a:t>
            </a:r>
          </a:p>
          <a:p>
            <a:pPr>
              <a:buFont typeface="Wingdings" panose="05000000000000000000" pitchFamily="2" charset="2"/>
              <a:buChar char="Ø"/>
            </a:pPr>
            <a:endParaRPr lang="en-GB" dirty="0"/>
          </a:p>
          <a:p>
            <a:pPr>
              <a:buFont typeface="Wingdings" panose="05000000000000000000" pitchFamily="2" charset="2"/>
              <a:buChar char="Ø"/>
            </a:pPr>
            <a:endParaRPr lang="en-GB" dirty="0" smtClean="0"/>
          </a:p>
          <a:p>
            <a:pPr marL="0" indent="0" algn="r">
              <a:buNone/>
            </a:pPr>
            <a:r>
              <a:rPr lang="en-GB" sz="1200" dirty="0"/>
              <a:t>(Adverse Childhood Experiences (ACEs) and Attachment - Royal Manchester Children's Hospital, 2022).</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020723936"/>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7972" y="263823"/>
            <a:ext cx="7729728" cy="794327"/>
          </a:xfrm>
        </p:spPr>
        <p:txBody>
          <a:bodyPr>
            <a:normAutofit/>
          </a:bodyPr>
          <a:lstStyle/>
          <a:p>
            <a:pPr algn="ctr"/>
            <a:r>
              <a:rPr lang="en-GB" sz="2800" dirty="0" smtClean="0">
                <a:solidFill>
                  <a:schemeClr val="tx1"/>
                </a:solidFill>
              </a:rPr>
              <a:t>Continued…</a:t>
            </a:r>
            <a:endParaRPr lang="en-GB" sz="2800" dirty="0">
              <a:solidFill>
                <a:schemeClr val="tx1"/>
              </a:solidFill>
            </a:endParaRPr>
          </a:p>
        </p:txBody>
      </p:sp>
      <p:sp>
        <p:nvSpPr>
          <p:cNvPr id="3" name="Content Placeholder 2"/>
          <p:cNvSpPr>
            <a:spLocks noGrp="1"/>
          </p:cNvSpPr>
          <p:nvPr>
            <p:ph idx="1"/>
          </p:nvPr>
        </p:nvSpPr>
        <p:spPr>
          <a:xfrm>
            <a:off x="230910" y="1242290"/>
            <a:ext cx="11794836" cy="5440218"/>
          </a:xfrm>
        </p:spPr>
        <p:txBody>
          <a:bodyPr>
            <a:normAutofit/>
          </a:bodyPr>
          <a:lstStyle/>
          <a:p>
            <a:pPr marL="0" indent="0" algn="ctr">
              <a:buNone/>
            </a:pPr>
            <a:r>
              <a:rPr lang="en-GB" sz="1900" dirty="0" smtClean="0"/>
              <a:t>What </a:t>
            </a:r>
            <a:r>
              <a:rPr lang="en-GB" sz="1900" dirty="0"/>
              <a:t>Adverse Childhood Experiences (ACE’s) do </a:t>
            </a:r>
            <a:r>
              <a:rPr lang="en-GB" sz="1900" dirty="0" smtClean="0"/>
              <a:t>homeless young people have in common? </a:t>
            </a:r>
            <a:endParaRPr lang="en-GB" sz="1900" dirty="0" smtClean="0"/>
          </a:p>
          <a:p>
            <a:pPr>
              <a:buFont typeface="Wingdings" panose="05000000000000000000" pitchFamily="2" charset="2"/>
              <a:buChar char="Ø"/>
            </a:pPr>
            <a:endParaRPr lang="en-GB" sz="1900" dirty="0" smtClean="0"/>
          </a:p>
          <a:p>
            <a:pPr>
              <a:buFont typeface="Wingdings" panose="05000000000000000000" pitchFamily="2" charset="2"/>
              <a:buChar char="Ø"/>
            </a:pPr>
            <a:endParaRPr lang="en-GB" sz="1900" dirty="0" smtClean="0"/>
          </a:p>
          <a:p>
            <a:pPr>
              <a:buFont typeface="Wingdings" panose="05000000000000000000" pitchFamily="2" charset="2"/>
              <a:buChar char="Ø"/>
            </a:pPr>
            <a:endParaRPr lang="en-GB" sz="1900" dirty="0" smtClean="0"/>
          </a:p>
          <a:p>
            <a:pPr>
              <a:buFont typeface="Wingdings" panose="05000000000000000000" pitchFamily="2" charset="2"/>
              <a:buChar char="Ø"/>
            </a:pPr>
            <a:endParaRPr lang="en-GB" sz="1900" dirty="0" smtClean="0"/>
          </a:p>
          <a:p>
            <a:pPr>
              <a:buFont typeface="Wingdings" panose="05000000000000000000" pitchFamily="2" charset="2"/>
              <a:buChar char="Ø"/>
            </a:pPr>
            <a:endParaRPr lang="en-GB" sz="1900" dirty="0" smtClean="0"/>
          </a:p>
          <a:p>
            <a:pPr>
              <a:buFont typeface="Wingdings" panose="05000000000000000000" pitchFamily="2" charset="2"/>
              <a:buChar char="Ø"/>
            </a:pPr>
            <a:endParaRPr lang="en-GB" sz="1900" dirty="0" smtClean="0"/>
          </a:p>
          <a:p>
            <a:pPr>
              <a:buFont typeface="Wingdings" panose="05000000000000000000" pitchFamily="2" charset="2"/>
              <a:buChar char="Ø"/>
            </a:pPr>
            <a:endParaRPr lang="en-GB" sz="1900" dirty="0" smtClean="0"/>
          </a:p>
          <a:p>
            <a:pPr>
              <a:buFont typeface="Wingdings" panose="05000000000000000000" pitchFamily="2" charset="2"/>
              <a:buChar char="Ø"/>
            </a:pPr>
            <a:endParaRPr lang="en-GB" sz="1900" dirty="0" smtClean="0"/>
          </a:p>
          <a:p>
            <a:pPr marL="0" indent="0" algn="ctr">
              <a:buNone/>
            </a:pPr>
            <a:endParaRPr lang="en-GB" sz="2900" dirty="0"/>
          </a:p>
          <a:p>
            <a:pPr marL="0" indent="0" algn="ctr">
              <a:buNone/>
            </a:pPr>
            <a:endParaRPr lang="en-GB" sz="2900" dirty="0" smtClean="0"/>
          </a:p>
          <a:p>
            <a:pPr marL="0" indent="0" algn="ctr">
              <a:buNone/>
            </a:pPr>
            <a:endParaRPr lang="en-GB" dirty="0" smtClean="0"/>
          </a:p>
          <a:p>
            <a:pPr marL="0" indent="0" algn="ctr">
              <a:buNone/>
            </a:pPr>
            <a:endParaRPr lang="en-GB" dirty="0"/>
          </a:p>
        </p:txBody>
      </p:sp>
      <p:sp>
        <p:nvSpPr>
          <p:cNvPr id="6" name="Oval 5"/>
          <p:cNvSpPr/>
          <p:nvPr/>
        </p:nvSpPr>
        <p:spPr>
          <a:xfrm>
            <a:off x="9813358" y="3315855"/>
            <a:ext cx="1801645" cy="12930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Verbal Abuse</a:t>
            </a:r>
          </a:p>
        </p:txBody>
      </p:sp>
      <p:sp>
        <p:nvSpPr>
          <p:cNvPr id="7" name="Oval 6"/>
          <p:cNvSpPr/>
          <p:nvPr/>
        </p:nvSpPr>
        <p:spPr>
          <a:xfrm>
            <a:off x="9725890" y="1801102"/>
            <a:ext cx="1745674" cy="117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Physical </a:t>
            </a:r>
            <a:r>
              <a:rPr lang="en-GB" dirty="0"/>
              <a:t>Abuse</a:t>
            </a:r>
          </a:p>
          <a:p>
            <a:pPr algn="ctr"/>
            <a:endParaRPr lang="en-GB" dirty="0"/>
          </a:p>
        </p:txBody>
      </p:sp>
      <p:sp>
        <p:nvSpPr>
          <p:cNvPr id="8" name="Oval 7"/>
          <p:cNvSpPr/>
          <p:nvPr/>
        </p:nvSpPr>
        <p:spPr>
          <a:xfrm>
            <a:off x="5025159" y="3454415"/>
            <a:ext cx="1992746" cy="11545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Sexual </a:t>
            </a:r>
            <a:r>
              <a:rPr lang="en-GB" dirty="0"/>
              <a:t>Abuse</a:t>
            </a:r>
          </a:p>
          <a:p>
            <a:pPr algn="ctr"/>
            <a:endParaRPr lang="en-GB" dirty="0"/>
          </a:p>
        </p:txBody>
      </p:sp>
      <p:sp>
        <p:nvSpPr>
          <p:cNvPr id="9" name="Oval 8"/>
          <p:cNvSpPr/>
          <p:nvPr/>
        </p:nvSpPr>
        <p:spPr>
          <a:xfrm>
            <a:off x="4969164" y="1801101"/>
            <a:ext cx="2104736" cy="117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Parental </a:t>
            </a:r>
            <a:r>
              <a:rPr lang="en-GB" dirty="0"/>
              <a:t>Separation / Divorce </a:t>
            </a:r>
          </a:p>
          <a:p>
            <a:pPr algn="ctr"/>
            <a:endParaRPr lang="en-GB" dirty="0"/>
          </a:p>
        </p:txBody>
      </p:sp>
      <p:sp>
        <p:nvSpPr>
          <p:cNvPr id="10" name="Oval 9"/>
          <p:cNvSpPr/>
          <p:nvPr/>
        </p:nvSpPr>
        <p:spPr>
          <a:xfrm>
            <a:off x="9638421" y="4950678"/>
            <a:ext cx="1976582" cy="1274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Mental </a:t>
            </a:r>
            <a:r>
              <a:rPr lang="en-GB" dirty="0"/>
              <a:t>Illness</a:t>
            </a:r>
          </a:p>
          <a:p>
            <a:pPr algn="ctr"/>
            <a:endParaRPr lang="en-GB" dirty="0"/>
          </a:p>
        </p:txBody>
      </p:sp>
      <p:sp>
        <p:nvSpPr>
          <p:cNvPr id="11" name="Oval 10"/>
          <p:cNvSpPr/>
          <p:nvPr/>
        </p:nvSpPr>
        <p:spPr>
          <a:xfrm>
            <a:off x="4857173" y="5084637"/>
            <a:ext cx="2216727" cy="12930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Domestic Violence</a:t>
            </a:r>
          </a:p>
          <a:p>
            <a:pPr algn="ctr"/>
            <a:endParaRPr lang="en-GB" dirty="0"/>
          </a:p>
        </p:txBody>
      </p:sp>
      <p:sp>
        <p:nvSpPr>
          <p:cNvPr id="12" name="Oval 11"/>
          <p:cNvSpPr/>
          <p:nvPr/>
        </p:nvSpPr>
        <p:spPr>
          <a:xfrm>
            <a:off x="378691" y="5237038"/>
            <a:ext cx="2022764" cy="13023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Substance </a:t>
            </a:r>
            <a:r>
              <a:rPr lang="en-GB" dirty="0"/>
              <a:t>Misuse</a:t>
            </a:r>
          </a:p>
          <a:p>
            <a:pPr algn="ctr"/>
            <a:endParaRPr lang="en-GB" dirty="0"/>
          </a:p>
        </p:txBody>
      </p:sp>
      <p:sp>
        <p:nvSpPr>
          <p:cNvPr id="13" name="Oval 12"/>
          <p:cNvSpPr/>
          <p:nvPr/>
        </p:nvSpPr>
        <p:spPr>
          <a:xfrm>
            <a:off x="309418" y="3454415"/>
            <a:ext cx="2161309" cy="12884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Physical Neglect</a:t>
            </a:r>
          </a:p>
          <a:p>
            <a:pPr algn="ctr"/>
            <a:endParaRPr lang="en-GB" dirty="0"/>
          </a:p>
        </p:txBody>
      </p:sp>
      <p:sp>
        <p:nvSpPr>
          <p:cNvPr id="14" name="Oval 13"/>
          <p:cNvSpPr/>
          <p:nvPr/>
        </p:nvSpPr>
        <p:spPr>
          <a:xfrm>
            <a:off x="309418" y="1801101"/>
            <a:ext cx="2022764" cy="117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Emotional </a:t>
            </a:r>
            <a:r>
              <a:rPr lang="en-GB" dirty="0"/>
              <a:t>Neglect</a:t>
            </a:r>
          </a:p>
          <a:p>
            <a:pPr algn="ctr"/>
            <a:endParaRPr lang="en-GB" dirty="0"/>
          </a:p>
        </p:txBody>
      </p:sp>
    </p:spTree>
    <p:extLst>
      <p:ext uri="{BB962C8B-B14F-4D97-AF65-F5344CB8AC3E}">
        <p14:creationId xmlns:p14="http://schemas.microsoft.com/office/powerpoint/2010/main" val="242581539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0336" y="214761"/>
            <a:ext cx="7729728" cy="762508"/>
          </a:xfrm>
        </p:spPr>
        <p:txBody>
          <a:bodyPr/>
          <a:lstStyle/>
          <a:p>
            <a:r>
              <a:rPr lang="en-GB" dirty="0" smtClean="0"/>
              <a:t>Continued… </a:t>
            </a:r>
            <a:endParaRPr lang="en-GB" dirty="0"/>
          </a:p>
        </p:txBody>
      </p:sp>
      <p:sp>
        <p:nvSpPr>
          <p:cNvPr id="3" name="Content Placeholder 2"/>
          <p:cNvSpPr>
            <a:spLocks noGrp="1"/>
          </p:cNvSpPr>
          <p:nvPr>
            <p:ph idx="1"/>
          </p:nvPr>
        </p:nvSpPr>
        <p:spPr>
          <a:xfrm>
            <a:off x="415636" y="1330037"/>
            <a:ext cx="11259128" cy="5357090"/>
          </a:xfrm>
        </p:spPr>
        <p:txBody>
          <a:bodyPr>
            <a:normAutofit/>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a:t>
            </a:r>
          </a:p>
        </p:txBody>
      </p:sp>
      <p:pic>
        <p:nvPicPr>
          <p:cNvPr id="4" name="Picture 3"/>
          <p:cNvPicPr>
            <a:picLocks noChangeAspect="1"/>
          </p:cNvPicPr>
          <p:nvPr/>
        </p:nvPicPr>
        <p:blipFill>
          <a:blip r:embed="rId2"/>
          <a:stretch>
            <a:fillRect/>
          </a:stretch>
        </p:blipFill>
        <p:spPr>
          <a:xfrm>
            <a:off x="415636" y="1290782"/>
            <a:ext cx="10825019" cy="4276436"/>
          </a:xfrm>
          <a:prstGeom prst="rect">
            <a:avLst/>
          </a:prstGeom>
        </p:spPr>
      </p:pic>
      <p:sp>
        <p:nvSpPr>
          <p:cNvPr id="5" name="Rectangle 4"/>
          <p:cNvSpPr/>
          <p:nvPr/>
        </p:nvSpPr>
        <p:spPr>
          <a:xfrm>
            <a:off x="5734773" y="6015243"/>
            <a:ext cx="5606599" cy="369332"/>
          </a:xfrm>
          <a:prstGeom prst="rect">
            <a:avLst/>
          </a:prstGeom>
        </p:spPr>
        <p:txBody>
          <a:bodyPr wrap="none">
            <a:spAutoFit/>
          </a:bodyPr>
          <a:lstStyle/>
          <a:p>
            <a:r>
              <a:rPr lang="en-GB" dirty="0" smtClean="0"/>
              <a:t>(Homelessness </a:t>
            </a:r>
            <a:r>
              <a:rPr lang="en-GB" dirty="0"/>
              <a:t>data: notes and </a:t>
            </a:r>
            <a:r>
              <a:rPr lang="en-GB" dirty="0" smtClean="0"/>
              <a:t>definitions, Gov.uk, 2022).  </a:t>
            </a:r>
            <a:endParaRPr lang="en-GB" dirty="0"/>
          </a:p>
        </p:txBody>
      </p:sp>
    </p:spTree>
    <p:extLst>
      <p:ext uri="{BB962C8B-B14F-4D97-AF65-F5344CB8AC3E}">
        <p14:creationId xmlns:p14="http://schemas.microsoft.com/office/powerpoint/2010/main" val="1508764966"/>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8772" y="225783"/>
            <a:ext cx="7729728" cy="753272"/>
          </a:xfrm>
        </p:spPr>
        <p:txBody>
          <a:bodyPr/>
          <a:lstStyle/>
          <a:p>
            <a:r>
              <a:rPr lang="en-GB" dirty="0" smtClean="0"/>
              <a:t>Continued…</a:t>
            </a:r>
            <a:endParaRPr lang="en-GB" dirty="0"/>
          </a:p>
        </p:txBody>
      </p:sp>
      <p:sp>
        <p:nvSpPr>
          <p:cNvPr id="3" name="Content Placeholder 2"/>
          <p:cNvSpPr>
            <a:spLocks noGrp="1"/>
          </p:cNvSpPr>
          <p:nvPr>
            <p:ph idx="1"/>
          </p:nvPr>
        </p:nvSpPr>
        <p:spPr>
          <a:xfrm>
            <a:off x="240145" y="1200728"/>
            <a:ext cx="11628582" cy="5430982"/>
          </a:xfrm>
        </p:spPr>
        <p:txBody>
          <a:bodyPr/>
          <a:lstStyle/>
          <a:p>
            <a:pPr>
              <a:buFont typeface="Wingdings" panose="05000000000000000000" pitchFamily="2" charset="2"/>
              <a:buChar char="Ø"/>
            </a:pPr>
            <a:r>
              <a:rPr lang="en-GB" dirty="0"/>
              <a:t>As the table </a:t>
            </a:r>
            <a:r>
              <a:rPr lang="en-GB" dirty="0" smtClean="0"/>
              <a:t>to the previous slide shows, </a:t>
            </a:r>
            <a:r>
              <a:rPr lang="en-GB" dirty="0"/>
              <a:t>compared with those with no </a:t>
            </a:r>
            <a:r>
              <a:rPr lang="en-GB" dirty="0" smtClean="0"/>
              <a:t>ACE’s</a:t>
            </a:r>
            <a:r>
              <a:rPr lang="en-GB" dirty="0"/>
              <a:t>, individuals with four or more </a:t>
            </a:r>
            <a:r>
              <a:rPr lang="en-GB" dirty="0" smtClean="0"/>
              <a:t>ACE’s </a:t>
            </a:r>
            <a:r>
              <a:rPr lang="en-GB" dirty="0"/>
              <a:t>were </a:t>
            </a:r>
            <a:r>
              <a:rPr lang="en-GB" dirty="0" smtClean="0"/>
              <a:t>16 </a:t>
            </a:r>
            <a:r>
              <a:rPr lang="en-GB" dirty="0"/>
              <a:t>times more likely to report experiencing homelessness.  </a:t>
            </a:r>
          </a:p>
          <a:p>
            <a:pPr>
              <a:buFont typeface="Wingdings" panose="05000000000000000000" pitchFamily="2" charset="2"/>
              <a:buChar char="Ø"/>
            </a:pPr>
            <a:r>
              <a:rPr lang="en-GB" dirty="0" smtClean="0"/>
              <a:t>As </a:t>
            </a:r>
            <a:r>
              <a:rPr lang="en-GB" dirty="0"/>
              <a:t>the ACE </a:t>
            </a:r>
            <a:r>
              <a:rPr lang="en-GB" dirty="0" smtClean="0"/>
              <a:t>count </a:t>
            </a:r>
            <a:r>
              <a:rPr lang="en-GB" dirty="0"/>
              <a:t>increased, the prevalence of homelessness increased. </a:t>
            </a:r>
            <a:endParaRPr lang="en-GB" dirty="0" smtClean="0"/>
          </a:p>
          <a:p>
            <a:pPr>
              <a:buFont typeface="Wingdings" panose="05000000000000000000" pitchFamily="2" charset="2"/>
              <a:buChar char="Ø"/>
            </a:pPr>
            <a:r>
              <a:rPr lang="en-GB" dirty="0" smtClean="0"/>
              <a:t>More </a:t>
            </a:r>
            <a:r>
              <a:rPr lang="en-GB" dirty="0"/>
              <a:t>than half (54.0%) of those without lived experience of homelessness reported no </a:t>
            </a:r>
            <a:r>
              <a:rPr lang="en-GB" dirty="0" smtClean="0"/>
              <a:t>ACE’s </a:t>
            </a:r>
            <a:r>
              <a:rPr lang="en-GB" dirty="0"/>
              <a:t>at all, compared to just 13.4</a:t>
            </a:r>
            <a:r>
              <a:rPr lang="en-GB" dirty="0" smtClean="0"/>
              <a:t>% of </a:t>
            </a:r>
            <a:r>
              <a:rPr lang="en-GB" dirty="0"/>
              <a:t>those with lived experience of homelessness.</a:t>
            </a:r>
          </a:p>
          <a:p>
            <a:pPr>
              <a:buFont typeface="Wingdings" panose="05000000000000000000" pitchFamily="2" charset="2"/>
              <a:buChar char="Ø"/>
            </a:pPr>
            <a:r>
              <a:rPr lang="en-GB" dirty="0"/>
              <a:t>In contrast, while 10.8% of those without lived experience of homelessness reported having four or Public Health Wales 12 more </a:t>
            </a:r>
            <a:r>
              <a:rPr lang="en-GB" dirty="0" smtClean="0"/>
              <a:t>ACE’s</a:t>
            </a:r>
            <a:r>
              <a:rPr lang="en-GB" dirty="0"/>
              <a:t>, this increased to 50.0% of those with lived experience of homelessness. </a:t>
            </a:r>
          </a:p>
          <a:p>
            <a:endParaRPr lang="en-GB" dirty="0"/>
          </a:p>
        </p:txBody>
      </p:sp>
    </p:spTree>
    <p:extLst>
      <p:ext uri="{BB962C8B-B14F-4D97-AF65-F5344CB8AC3E}">
        <p14:creationId xmlns:p14="http://schemas.microsoft.com/office/powerpoint/2010/main" val="605328878"/>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35019"/>
            <a:ext cx="7729728" cy="762508"/>
          </a:xfrm>
        </p:spPr>
        <p:txBody>
          <a:bodyPr/>
          <a:lstStyle/>
          <a:p>
            <a:r>
              <a:rPr lang="en-GB" dirty="0" smtClean="0"/>
              <a:t>So why youth work?</a:t>
            </a:r>
            <a:endParaRPr lang="en-GB" dirty="0"/>
          </a:p>
        </p:txBody>
      </p:sp>
      <p:sp>
        <p:nvSpPr>
          <p:cNvPr id="3" name="Content Placeholder 2"/>
          <p:cNvSpPr>
            <a:spLocks noGrp="1"/>
          </p:cNvSpPr>
          <p:nvPr>
            <p:ph idx="1"/>
          </p:nvPr>
        </p:nvSpPr>
        <p:spPr>
          <a:xfrm>
            <a:off x="249381" y="2515561"/>
            <a:ext cx="11711709" cy="4106913"/>
          </a:xfrm>
        </p:spPr>
        <p:txBody>
          <a:bodyPr>
            <a:normAutofit fontScale="85000" lnSpcReduction="10000"/>
          </a:bodyPr>
          <a:lstStyle/>
          <a:p>
            <a:pPr>
              <a:buFont typeface="Wingdings" panose="05000000000000000000" pitchFamily="2" charset="2"/>
              <a:buChar char="Ø"/>
            </a:pPr>
            <a:r>
              <a:rPr lang="en-GB" dirty="0">
                <a:solidFill>
                  <a:schemeClr val="tx1"/>
                </a:solidFill>
              </a:rPr>
              <a:t>People in Wales who have suffered significant adversity in childhood are 16 times more likely than the general population to experience homelessness, according to a new study by Public Health Wales.</a:t>
            </a:r>
          </a:p>
          <a:p>
            <a:pPr>
              <a:buFont typeface="Wingdings" panose="05000000000000000000" pitchFamily="2" charset="2"/>
              <a:buChar char="Ø"/>
            </a:pPr>
            <a:endParaRPr lang="en-GB" dirty="0">
              <a:solidFill>
                <a:schemeClr val="tx1"/>
              </a:solidFill>
            </a:endParaRPr>
          </a:p>
          <a:p>
            <a:pPr>
              <a:buFont typeface="Wingdings" panose="05000000000000000000" pitchFamily="2" charset="2"/>
              <a:buChar char="Ø"/>
            </a:pPr>
            <a:r>
              <a:rPr lang="en-GB" dirty="0">
                <a:solidFill>
                  <a:schemeClr val="tx1"/>
                </a:solidFill>
              </a:rPr>
              <a:t>More than eight in 10 (87 per cent) of those with lived experience of homelessness said they had experienced at least one Adverse Childhood Experience (ACE) compared with a Welsh average of 46 per cent.</a:t>
            </a:r>
          </a:p>
          <a:p>
            <a:pPr>
              <a:buFont typeface="Wingdings" panose="05000000000000000000" pitchFamily="2" charset="2"/>
              <a:buChar char="Ø"/>
            </a:pPr>
            <a:endParaRPr lang="en-GB" dirty="0">
              <a:solidFill>
                <a:schemeClr val="tx1"/>
              </a:solidFill>
            </a:endParaRPr>
          </a:p>
          <a:p>
            <a:pPr>
              <a:buFont typeface="Wingdings" panose="05000000000000000000" pitchFamily="2" charset="2"/>
              <a:buChar char="Ø"/>
            </a:pPr>
            <a:r>
              <a:rPr lang="en-GB" dirty="0">
                <a:solidFill>
                  <a:schemeClr val="tx1"/>
                </a:solidFill>
              </a:rPr>
              <a:t>Half of those with lived experience of homelessness (50 per cent) reported they had experienced four or more ACEs. This compares to just over one in 10 (11 per cent) in the wider population.</a:t>
            </a:r>
          </a:p>
          <a:p>
            <a:pPr>
              <a:buFont typeface="Wingdings" panose="05000000000000000000" pitchFamily="2" charset="2"/>
              <a:buChar char="Ø"/>
            </a:pPr>
            <a:endParaRPr lang="en-GB" dirty="0">
              <a:solidFill>
                <a:schemeClr val="tx1"/>
              </a:solidFill>
            </a:endParaRPr>
          </a:p>
          <a:p>
            <a:pPr>
              <a:buFont typeface="Wingdings" panose="05000000000000000000" pitchFamily="2" charset="2"/>
              <a:buChar char="Ø"/>
            </a:pPr>
            <a:r>
              <a:rPr lang="en-GB" dirty="0">
                <a:solidFill>
                  <a:schemeClr val="tx1"/>
                </a:solidFill>
              </a:rPr>
              <a:t>Negative coping behaviour - such as unhealthy relationships, not being able to cope with rules and substance misuse - often starts in teenage years in response to a chaotic home life, and can lead to not coping academically and poor school attendance. These reactive behaviours continue into adulthood, resulting in homelessness. Vulnerable children and adults need early support to help them manage their trauma and build resilience</a:t>
            </a:r>
            <a:r>
              <a:rPr lang="en-GB" dirty="0" smtClean="0">
                <a:solidFill>
                  <a:schemeClr val="tx1"/>
                </a:solidFill>
              </a:rPr>
              <a:t>.</a:t>
            </a:r>
            <a:endParaRPr lang="en-GB" dirty="0">
              <a:solidFill>
                <a:schemeClr val="tx1"/>
              </a:solidFill>
            </a:endParaRPr>
          </a:p>
          <a:p>
            <a:endParaRPr lang="en-GB" dirty="0">
              <a:solidFill>
                <a:srgbClr val="FF0000"/>
              </a:solidFill>
            </a:endParaRPr>
          </a:p>
          <a:p>
            <a:pPr marL="0" indent="0" algn="r">
              <a:buNone/>
            </a:pPr>
            <a:r>
              <a:rPr lang="en-GB" dirty="0" smtClean="0">
                <a:solidFill>
                  <a:schemeClr val="tx1"/>
                </a:solidFill>
              </a:rPr>
              <a:t>(Public Health Wales, 2022).</a:t>
            </a:r>
            <a:endParaRPr lang="en-GB" dirty="0">
              <a:solidFill>
                <a:schemeClr val="tx1"/>
              </a:solidFill>
            </a:endParaRPr>
          </a:p>
          <a:p>
            <a:endParaRPr lang="en-GB" dirty="0">
              <a:solidFill>
                <a:srgbClr val="FF0000"/>
              </a:solidFill>
            </a:endParaRPr>
          </a:p>
        </p:txBody>
      </p:sp>
      <p:pic>
        <p:nvPicPr>
          <p:cNvPr id="4" name="Picture 3"/>
          <p:cNvPicPr>
            <a:picLocks noChangeAspect="1"/>
          </p:cNvPicPr>
          <p:nvPr/>
        </p:nvPicPr>
        <p:blipFill>
          <a:blip r:embed="rId2"/>
          <a:stretch>
            <a:fillRect/>
          </a:stretch>
        </p:blipFill>
        <p:spPr>
          <a:xfrm>
            <a:off x="4140846" y="1107318"/>
            <a:ext cx="3516100" cy="1298452"/>
          </a:xfrm>
          <a:prstGeom prst="rect">
            <a:avLst/>
          </a:prstGeom>
        </p:spPr>
      </p:pic>
    </p:spTree>
    <p:extLst>
      <p:ext uri="{BB962C8B-B14F-4D97-AF65-F5344CB8AC3E}">
        <p14:creationId xmlns:p14="http://schemas.microsoft.com/office/powerpoint/2010/main" val="26969700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27" y="262729"/>
            <a:ext cx="11490037" cy="1188720"/>
          </a:xfrm>
        </p:spPr>
        <p:txBody>
          <a:bodyPr/>
          <a:lstStyle/>
          <a:p>
            <a:r>
              <a:rPr lang="en-GB" dirty="0" smtClean="0">
                <a:solidFill>
                  <a:schemeClr val="tx1"/>
                </a:solidFill>
              </a:rPr>
              <a:t>how does youth work help Young people who are homeless?</a:t>
            </a:r>
            <a:endParaRPr lang="en-GB" dirty="0">
              <a:solidFill>
                <a:schemeClr val="tx1"/>
              </a:solidFill>
            </a:endParaRPr>
          </a:p>
        </p:txBody>
      </p:sp>
      <p:sp>
        <p:nvSpPr>
          <p:cNvPr id="3" name="Content Placeholder 2"/>
          <p:cNvSpPr>
            <a:spLocks noGrp="1"/>
          </p:cNvSpPr>
          <p:nvPr>
            <p:ph idx="1"/>
          </p:nvPr>
        </p:nvSpPr>
        <p:spPr>
          <a:xfrm>
            <a:off x="184727" y="1597891"/>
            <a:ext cx="11794837" cy="4969163"/>
          </a:xfrm>
        </p:spPr>
        <p:txBody>
          <a:bodyPr>
            <a:normAutofit/>
          </a:bodyPr>
          <a:lstStyle/>
          <a:p>
            <a:pPr>
              <a:buFont typeface="Wingdings" panose="05000000000000000000" pitchFamily="2" charset="2"/>
              <a:buChar char="Ø"/>
            </a:pPr>
            <a:r>
              <a:rPr lang="en-GB" sz="2200" b="1" dirty="0" smtClean="0"/>
              <a:t>Long </a:t>
            </a:r>
            <a:r>
              <a:rPr lang="en-GB" sz="2200" b="1" dirty="0"/>
              <a:t>term engagement of those aged </a:t>
            </a:r>
            <a:r>
              <a:rPr lang="en-GB" sz="2200" b="1" dirty="0" smtClean="0"/>
              <a:t>11-25</a:t>
            </a:r>
          </a:p>
          <a:p>
            <a:pPr marL="0" indent="0">
              <a:buNone/>
            </a:pPr>
            <a:r>
              <a:rPr lang="en-GB" sz="1500" dirty="0" smtClean="0"/>
              <a:t>Youth Work has the advantage of being able to be a constant in a young persons life from the age of 11 to 25 unlike social care or health where they get referred onto adult services once they turn 18.</a:t>
            </a:r>
          </a:p>
          <a:p>
            <a:pPr marL="0" indent="0">
              <a:buNone/>
            </a:pPr>
            <a:endParaRPr lang="en-GB" sz="2300" dirty="0" smtClean="0"/>
          </a:p>
          <a:p>
            <a:pPr>
              <a:buFont typeface="Wingdings" panose="05000000000000000000" pitchFamily="2" charset="2"/>
              <a:buChar char="Ø"/>
            </a:pPr>
            <a:r>
              <a:rPr lang="en-GB" sz="2200" b="1" dirty="0" smtClean="0"/>
              <a:t>A </a:t>
            </a:r>
            <a:r>
              <a:rPr lang="en-GB" sz="2200" b="1" dirty="0"/>
              <a:t>participative </a:t>
            </a:r>
            <a:r>
              <a:rPr lang="en-GB" sz="2200" b="1" dirty="0" smtClean="0"/>
              <a:t>approach</a:t>
            </a:r>
          </a:p>
          <a:p>
            <a:pPr marL="0" indent="0">
              <a:buNone/>
            </a:pPr>
            <a:r>
              <a:rPr lang="en-GB" sz="1500" dirty="0"/>
              <a:t>A feeling of being listened to, having worth and being </a:t>
            </a:r>
            <a:r>
              <a:rPr lang="en-GB" sz="1500" dirty="0" smtClean="0"/>
              <a:t>valued as well as gaining respect from </a:t>
            </a:r>
            <a:r>
              <a:rPr lang="en-GB" sz="1500" dirty="0"/>
              <a:t>having a voice and feeling </a:t>
            </a:r>
            <a:r>
              <a:rPr lang="en-GB" sz="1500" dirty="0" smtClean="0"/>
              <a:t>influential. This links into the 5 pillars of  Youth Work – to be participative. </a:t>
            </a:r>
          </a:p>
          <a:p>
            <a:pPr marL="0" indent="0">
              <a:buNone/>
            </a:pPr>
            <a:r>
              <a:rPr lang="en-GB" sz="1500" i="1" dirty="0" smtClean="0"/>
              <a:t>‘Encouraging and supporting </a:t>
            </a:r>
            <a:r>
              <a:rPr lang="en-GB" sz="1500" i="1" dirty="0"/>
              <a:t>young </a:t>
            </a:r>
            <a:r>
              <a:rPr lang="en-GB" sz="1500" i="1" dirty="0" smtClean="0"/>
              <a:t>people to </a:t>
            </a:r>
            <a:r>
              <a:rPr lang="en-GB" sz="1500" i="1" dirty="0"/>
              <a:t>become partners in</a:t>
            </a:r>
            <a:r>
              <a:rPr lang="en-GB" sz="1500" i="1" dirty="0" smtClean="0"/>
              <a:t>, and </a:t>
            </a:r>
            <a:r>
              <a:rPr lang="en-GB" sz="1500" i="1" dirty="0"/>
              <a:t>share </a:t>
            </a:r>
            <a:r>
              <a:rPr lang="en-GB" sz="1500" i="1" dirty="0" smtClean="0"/>
              <a:t>responsibility for</a:t>
            </a:r>
            <a:r>
              <a:rPr lang="en-GB" sz="1500" i="1" dirty="0"/>
              <a:t>, the opportunities</a:t>
            </a:r>
            <a:r>
              <a:rPr lang="en-GB" sz="1500" i="1" dirty="0" smtClean="0"/>
              <a:t>, learning </a:t>
            </a:r>
            <a:r>
              <a:rPr lang="en-GB" sz="1500" i="1" dirty="0"/>
              <a:t>processes </a:t>
            </a:r>
            <a:r>
              <a:rPr lang="en-GB" sz="1500" i="1" dirty="0" smtClean="0"/>
              <a:t>and decision-making structures which </a:t>
            </a:r>
            <a:r>
              <a:rPr lang="en-GB" sz="1500" i="1" dirty="0"/>
              <a:t>affect their own </a:t>
            </a:r>
            <a:r>
              <a:rPr lang="en-GB" sz="1500" i="1" dirty="0" smtClean="0"/>
              <a:t>and other </a:t>
            </a:r>
            <a:r>
              <a:rPr lang="en-GB" sz="1500" i="1" dirty="0"/>
              <a:t>people's lives </a:t>
            </a:r>
            <a:r>
              <a:rPr lang="en-GB" sz="1500" i="1" dirty="0" smtClean="0"/>
              <a:t>and environments.’</a:t>
            </a:r>
          </a:p>
          <a:p>
            <a:pPr marL="0" indent="0" algn="r">
              <a:buNone/>
            </a:pPr>
            <a:r>
              <a:rPr lang="en-GB" sz="1500" dirty="0" smtClean="0"/>
              <a:t>(</a:t>
            </a:r>
            <a:r>
              <a:rPr lang="en-GB" sz="1500" dirty="0" err="1" smtClean="0"/>
              <a:t>Cwvys</a:t>
            </a:r>
            <a:r>
              <a:rPr lang="en-GB" sz="1500" dirty="0" smtClean="0"/>
              <a:t>, 2022</a:t>
            </a:r>
            <a:r>
              <a:rPr lang="en-GB" sz="1500" dirty="0"/>
              <a:t>). </a:t>
            </a:r>
            <a:endParaRPr lang="en-GB" sz="1500" dirty="0" smtClean="0"/>
          </a:p>
          <a:p>
            <a:pPr>
              <a:buFont typeface="Wingdings" panose="05000000000000000000" pitchFamily="2" charset="2"/>
              <a:buChar char="Ø"/>
            </a:pPr>
            <a:r>
              <a:rPr lang="en-GB" sz="2200" b="1" dirty="0" smtClean="0"/>
              <a:t>An </a:t>
            </a:r>
            <a:r>
              <a:rPr lang="en-GB" sz="2200" b="1" dirty="0"/>
              <a:t>ability to utilise community </a:t>
            </a:r>
            <a:r>
              <a:rPr lang="en-GB" sz="2200" b="1" dirty="0" smtClean="0"/>
              <a:t>assets</a:t>
            </a:r>
          </a:p>
          <a:p>
            <a:pPr marL="0" indent="0">
              <a:buNone/>
            </a:pPr>
            <a:r>
              <a:rPr lang="en-GB" sz="1500" dirty="0" smtClean="0"/>
              <a:t>Youth Workers are able to build their knowledge and professional relationships around the communities in which they are supporting young people, with this knowledge they can signpost young people to specific support such as local support groups that may benefit them.</a:t>
            </a:r>
            <a:endParaRPr lang="en-GB" sz="1500" dirty="0" smtClean="0"/>
          </a:p>
          <a:p>
            <a:pPr marL="685800" lvl="3" indent="0">
              <a:buNone/>
            </a:pPr>
            <a:endParaRPr lang="en-GB" sz="2300" dirty="0"/>
          </a:p>
          <a:p>
            <a:pPr lvl="2"/>
            <a:endParaRPr lang="en-GB" sz="3700" dirty="0" smtClean="0"/>
          </a:p>
          <a:p>
            <a:pPr marL="685800" lvl="3" indent="0">
              <a:buNone/>
            </a:pPr>
            <a:endParaRPr lang="en-GB" dirty="0"/>
          </a:p>
          <a:p>
            <a:pPr marL="0" indent="0">
              <a:buNone/>
            </a:pPr>
            <a:endParaRPr lang="en-GB" dirty="0"/>
          </a:p>
        </p:txBody>
      </p:sp>
    </p:spTree>
    <p:extLst>
      <p:ext uri="{BB962C8B-B14F-4D97-AF65-F5344CB8AC3E}">
        <p14:creationId xmlns:p14="http://schemas.microsoft.com/office/powerpoint/2010/main" val="1321253484"/>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4881" y="188837"/>
            <a:ext cx="7729728" cy="836399"/>
          </a:xfrm>
        </p:spPr>
        <p:txBody>
          <a:bodyPr/>
          <a:lstStyle/>
          <a:p>
            <a:r>
              <a:rPr lang="en-GB" dirty="0" smtClean="0"/>
              <a:t>Continued…</a:t>
            </a:r>
            <a:endParaRPr lang="en-GB" dirty="0"/>
          </a:p>
        </p:txBody>
      </p:sp>
      <p:sp>
        <p:nvSpPr>
          <p:cNvPr id="3" name="Content Placeholder 2"/>
          <p:cNvSpPr>
            <a:spLocks noGrp="1"/>
          </p:cNvSpPr>
          <p:nvPr>
            <p:ph idx="1"/>
          </p:nvPr>
        </p:nvSpPr>
        <p:spPr>
          <a:xfrm>
            <a:off x="166255" y="1348509"/>
            <a:ext cx="11776363" cy="5218545"/>
          </a:xfrm>
        </p:spPr>
        <p:txBody>
          <a:bodyPr>
            <a:normAutofit/>
          </a:bodyPr>
          <a:lstStyle/>
          <a:p>
            <a:pPr>
              <a:buFont typeface="Wingdings" panose="05000000000000000000" pitchFamily="2" charset="2"/>
              <a:buChar char="Ø"/>
            </a:pPr>
            <a:r>
              <a:rPr lang="en-GB" sz="2200" b="1" dirty="0"/>
              <a:t>Vicarious learning</a:t>
            </a:r>
          </a:p>
          <a:p>
            <a:pPr marL="0" indent="0">
              <a:buNone/>
            </a:pPr>
            <a:r>
              <a:rPr lang="en-GB" sz="1500" dirty="0"/>
              <a:t>There is nothing more powerful than a young person who has accessed </a:t>
            </a:r>
            <a:r>
              <a:rPr lang="en-GB" sz="1500" dirty="0" smtClean="0"/>
              <a:t>support and developed independence, becoming a peer mentor - going </a:t>
            </a:r>
            <a:r>
              <a:rPr lang="en-GB" sz="1500" dirty="0"/>
              <a:t>on to support new young people who are starting out on their journey of </a:t>
            </a:r>
            <a:r>
              <a:rPr lang="en-GB" sz="1500" dirty="0" smtClean="0"/>
              <a:t>support. </a:t>
            </a:r>
          </a:p>
          <a:p>
            <a:pPr marL="0" indent="0">
              <a:buNone/>
            </a:pPr>
            <a:endParaRPr lang="en-GB" b="1" dirty="0"/>
          </a:p>
          <a:p>
            <a:pPr>
              <a:buFont typeface="Wingdings" panose="05000000000000000000" pitchFamily="2" charset="2"/>
              <a:buChar char="Ø"/>
            </a:pPr>
            <a:r>
              <a:rPr lang="en-GB" sz="2200" b="1" dirty="0"/>
              <a:t>Experiential learning</a:t>
            </a:r>
          </a:p>
          <a:p>
            <a:pPr marL="0" indent="0">
              <a:buNone/>
            </a:pPr>
            <a:r>
              <a:rPr lang="en-GB" sz="1500" dirty="0"/>
              <a:t>Youth Work uses learning through ‘doing’ rather than formal </a:t>
            </a:r>
            <a:r>
              <a:rPr lang="en-GB" sz="1500" dirty="0" smtClean="0"/>
              <a:t>education, as </a:t>
            </a:r>
            <a:r>
              <a:rPr lang="en-GB" sz="1500" dirty="0"/>
              <a:t>not all young people or indeed adults learn through </a:t>
            </a:r>
            <a:r>
              <a:rPr lang="en-GB" sz="1500" dirty="0" smtClean="0"/>
              <a:t>academia. </a:t>
            </a:r>
          </a:p>
          <a:p>
            <a:pPr marL="0" indent="0">
              <a:buNone/>
            </a:pPr>
            <a:endParaRPr lang="en-GB" dirty="0"/>
          </a:p>
          <a:p>
            <a:pPr>
              <a:buFont typeface="Wingdings" panose="05000000000000000000" pitchFamily="2" charset="2"/>
              <a:buChar char="Ø"/>
            </a:pPr>
            <a:r>
              <a:rPr lang="en-GB" sz="2200" b="1" dirty="0"/>
              <a:t>Rights based approach</a:t>
            </a:r>
          </a:p>
          <a:p>
            <a:pPr marL="0" indent="0">
              <a:buNone/>
            </a:pPr>
            <a:r>
              <a:rPr lang="en-GB" sz="1500" dirty="0"/>
              <a:t>Youth Workers have the ability to put young peoples rights at the core of planning and service delivery, enhancing their capabilities as individuals so </a:t>
            </a:r>
            <a:r>
              <a:rPr lang="en-GB" sz="1500" dirty="0" smtClean="0"/>
              <a:t>they are </a:t>
            </a:r>
            <a:r>
              <a:rPr lang="en-GB" sz="1500" dirty="0"/>
              <a:t>better able to take advantage of rights, and engage with </a:t>
            </a:r>
            <a:r>
              <a:rPr lang="en-GB" sz="1500" dirty="0" smtClean="0"/>
              <a:t>the societies </a:t>
            </a:r>
            <a:r>
              <a:rPr lang="en-GB" sz="1500" dirty="0"/>
              <a:t>and individuals that affect their </a:t>
            </a:r>
            <a:r>
              <a:rPr lang="en-GB" sz="1500" dirty="0" smtClean="0"/>
              <a:t>lives</a:t>
            </a:r>
            <a:r>
              <a:rPr lang="en-GB" sz="1500" dirty="0"/>
              <a:t> </a:t>
            </a:r>
            <a:r>
              <a:rPr lang="en-GB" sz="1500" dirty="0" smtClean="0"/>
              <a:t>as well as ensuring </a:t>
            </a:r>
            <a:r>
              <a:rPr lang="en-GB" sz="1500" dirty="0"/>
              <a:t>that every child has an equal opportunity to be the best they can </a:t>
            </a:r>
            <a:r>
              <a:rPr lang="en-GB" sz="1500" dirty="0" smtClean="0"/>
              <a:t>be.</a:t>
            </a:r>
            <a:endParaRPr lang="en-GB" sz="1500" dirty="0"/>
          </a:p>
          <a:p>
            <a:endParaRPr lang="en-GB" dirty="0"/>
          </a:p>
        </p:txBody>
      </p:sp>
    </p:spTree>
    <p:extLst>
      <p:ext uri="{BB962C8B-B14F-4D97-AF65-F5344CB8AC3E}">
        <p14:creationId xmlns:p14="http://schemas.microsoft.com/office/powerpoint/2010/main" val="3285376095"/>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254" y="193962"/>
            <a:ext cx="11877964" cy="1154547"/>
          </a:xfrm>
        </p:spPr>
        <p:txBody>
          <a:bodyPr>
            <a:normAutofit fontScale="90000"/>
          </a:bodyPr>
          <a:lstStyle/>
          <a:p>
            <a:pPr algn="ctr"/>
            <a:r>
              <a:rPr lang="en-GB" sz="3100" dirty="0" smtClean="0"/>
              <a:t/>
            </a:r>
            <a:br>
              <a:rPr lang="en-GB" sz="3100" dirty="0" smtClean="0"/>
            </a:br>
            <a:r>
              <a:rPr lang="en-GB" sz="3100" dirty="0" smtClean="0">
                <a:solidFill>
                  <a:schemeClr val="tx1"/>
                </a:solidFill>
              </a:rPr>
              <a:t>What </a:t>
            </a:r>
            <a:r>
              <a:rPr lang="en-GB" sz="3100" dirty="0">
                <a:solidFill>
                  <a:schemeClr val="tx1"/>
                </a:solidFill>
              </a:rPr>
              <a:t>interventions are in place to enhance </a:t>
            </a:r>
            <a:r>
              <a:rPr lang="en-GB" sz="3100" dirty="0" smtClean="0">
                <a:solidFill>
                  <a:schemeClr val="tx1"/>
                </a:solidFill>
              </a:rPr>
              <a:t>homeless young people’s </a:t>
            </a:r>
            <a:r>
              <a:rPr lang="en-GB" sz="3100" dirty="0" smtClean="0">
                <a:solidFill>
                  <a:schemeClr val="tx1"/>
                </a:solidFill>
              </a:rPr>
              <a:t>physical </a:t>
            </a:r>
            <a:r>
              <a:rPr lang="en-GB" sz="3100" dirty="0">
                <a:solidFill>
                  <a:schemeClr val="tx1"/>
                </a:solidFill>
              </a:rPr>
              <a:t>and emotional well-being?</a:t>
            </a:r>
            <a:r>
              <a:rPr lang="en-GB" dirty="0"/>
              <a:t/>
            </a:r>
            <a:br>
              <a:rPr lang="en-GB" dirty="0"/>
            </a:br>
            <a:endParaRPr lang="en-GB" dirty="0"/>
          </a:p>
        </p:txBody>
      </p:sp>
      <p:sp>
        <p:nvSpPr>
          <p:cNvPr id="3" name="Content Placeholder 2"/>
          <p:cNvSpPr>
            <a:spLocks noGrp="1"/>
          </p:cNvSpPr>
          <p:nvPr>
            <p:ph idx="1"/>
          </p:nvPr>
        </p:nvSpPr>
        <p:spPr>
          <a:xfrm>
            <a:off x="166254" y="1542473"/>
            <a:ext cx="11591637" cy="5098473"/>
          </a:xfrm>
        </p:spPr>
        <p:txBody>
          <a:bodyPr>
            <a:normAutofit fontScale="62500" lnSpcReduction="20000"/>
          </a:bodyPr>
          <a:lstStyle/>
          <a:p>
            <a:pPr marL="0" indent="0">
              <a:buNone/>
            </a:pPr>
            <a:r>
              <a:rPr lang="en-GB" sz="1900" b="1" dirty="0" smtClean="0">
                <a:solidFill>
                  <a:schemeClr val="tx1"/>
                </a:solidFill>
              </a:rPr>
              <a:t>Pembrokeshire Youth Services Moving Forward </a:t>
            </a:r>
            <a:r>
              <a:rPr lang="en-GB" sz="1900" b="1" dirty="0">
                <a:solidFill>
                  <a:schemeClr val="tx1"/>
                </a:solidFill>
              </a:rPr>
              <a:t>P</a:t>
            </a:r>
            <a:r>
              <a:rPr lang="en-GB" sz="1900" b="1" dirty="0" smtClean="0">
                <a:solidFill>
                  <a:schemeClr val="tx1"/>
                </a:solidFill>
              </a:rPr>
              <a:t>roject</a:t>
            </a:r>
          </a:p>
          <a:p>
            <a:pPr marL="0" indent="0">
              <a:buNone/>
            </a:pPr>
            <a:r>
              <a:rPr lang="en-GB" sz="1900" dirty="0" smtClean="0">
                <a:solidFill>
                  <a:schemeClr val="tx1"/>
                </a:solidFill>
              </a:rPr>
              <a:t>This project supports young people between the ages of 16 and 25 in the county of Pembrokeshire with a variety of support to help them gain independent sustainable housing/tenancies such as: </a:t>
            </a:r>
          </a:p>
          <a:p>
            <a:pPr>
              <a:buFont typeface="Wingdings" panose="05000000000000000000" pitchFamily="2" charset="2"/>
              <a:buChar char="Ø"/>
            </a:pPr>
            <a:r>
              <a:rPr lang="en-GB" sz="1900" dirty="0">
                <a:solidFill>
                  <a:schemeClr val="tx1"/>
                </a:solidFill>
              </a:rPr>
              <a:t>One to one support </a:t>
            </a:r>
          </a:p>
          <a:p>
            <a:pPr>
              <a:buFont typeface="Wingdings" panose="05000000000000000000" pitchFamily="2" charset="2"/>
              <a:buChar char="Ø"/>
            </a:pPr>
            <a:r>
              <a:rPr lang="en-GB" sz="1900" dirty="0" smtClean="0">
                <a:solidFill>
                  <a:schemeClr val="tx1"/>
                </a:solidFill>
              </a:rPr>
              <a:t>Workshops on healthy </a:t>
            </a:r>
            <a:r>
              <a:rPr lang="en-GB" sz="1900" dirty="0">
                <a:solidFill>
                  <a:schemeClr val="tx1"/>
                </a:solidFill>
              </a:rPr>
              <a:t>relationships, upcycling, healthy cooking on a </a:t>
            </a:r>
            <a:r>
              <a:rPr lang="en-GB" sz="1900" dirty="0" smtClean="0">
                <a:solidFill>
                  <a:schemeClr val="tx1"/>
                </a:solidFill>
              </a:rPr>
              <a:t>budget</a:t>
            </a:r>
          </a:p>
          <a:p>
            <a:pPr>
              <a:buFont typeface="Wingdings" panose="05000000000000000000" pitchFamily="2" charset="2"/>
              <a:buChar char="Ø"/>
            </a:pPr>
            <a:r>
              <a:rPr lang="en-GB" sz="1900" dirty="0" smtClean="0">
                <a:solidFill>
                  <a:schemeClr val="tx1"/>
                </a:solidFill>
              </a:rPr>
              <a:t>Physical activities such as football, badminton, tennis</a:t>
            </a:r>
          </a:p>
          <a:p>
            <a:pPr>
              <a:buFont typeface="Wingdings" panose="05000000000000000000" pitchFamily="2" charset="2"/>
              <a:buChar char="Ø"/>
            </a:pPr>
            <a:r>
              <a:rPr lang="en-GB" sz="1900" dirty="0" smtClean="0">
                <a:solidFill>
                  <a:schemeClr val="tx1"/>
                </a:solidFill>
              </a:rPr>
              <a:t>Mindful activities such as yoga, fishing</a:t>
            </a:r>
          </a:p>
          <a:p>
            <a:pPr>
              <a:buFont typeface="Wingdings" panose="05000000000000000000" pitchFamily="2" charset="2"/>
              <a:buChar char="Ø"/>
            </a:pPr>
            <a:r>
              <a:rPr lang="en-GB" sz="1900" dirty="0" smtClean="0">
                <a:solidFill>
                  <a:schemeClr val="tx1"/>
                </a:solidFill>
              </a:rPr>
              <a:t>Offer of a free loan scheme of furniture for young people who enter into their own accommodation as well as a starter pack if a young person has been placed in temporary accommodation</a:t>
            </a:r>
          </a:p>
          <a:p>
            <a:pPr>
              <a:buFont typeface="Wingdings" panose="05000000000000000000" pitchFamily="2" charset="2"/>
              <a:buChar char="Ø"/>
            </a:pPr>
            <a:r>
              <a:rPr lang="en-GB" sz="1900" dirty="0" smtClean="0">
                <a:solidFill>
                  <a:schemeClr val="tx1"/>
                </a:solidFill>
              </a:rPr>
              <a:t>Free travel warrants for young people to get to where they need to be such as appointments. </a:t>
            </a:r>
          </a:p>
          <a:p>
            <a:pPr marL="0" indent="0">
              <a:buNone/>
            </a:pPr>
            <a:endParaRPr lang="en-GB" sz="1900" b="1" dirty="0">
              <a:solidFill>
                <a:srgbClr val="FF0000"/>
              </a:solidFill>
            </a:endParaRPr>
          </a:p>
          <a:p>
            <a:pPr marL="0" indent="0">
              <a:buNone/>
            </a:pPr>
            <a:r>
              <a:rPr lang="en-GB" sz="1900" b="1" dirty="0" smtClean="0">
                <a:solidFill>
                  <a:schemeClr val="tx1"/>
                </a:solidFill>
              </a:rPr>
              <a:t>Pembrokeshire Care Society</a:t>
            </a:r>
          </a:p>
          <a:p>
            <a:pPr marL="0" indent="0">
              <a:buNone/>
            </a:pPr>
            <a:r>
              <a:rPr lang="en-GB" sz="1900" dirty="0" smtClean="0">
                <a:solidFill>
                  <a:schemeClr val="tx1"/>
                </a:solidFill>
              </a:rPr>
              <a:t>This service works in conjunction </a:t>
            </a:r>
            <a:r>
              <a:rPr lang="en-GB" sz="1900" dirty="0">
                <a:solidFill>
                  <a:schemeClr val="tx1"/>
                </a:solidFill>
              </a:rPr>
              <a:t>with Pembrokeshire County Council &amp; </a:t>
            </a:r>
            <a:r>
              <a:rPr lang="en-GB" sz="1900" dirty="0" err="1">
                <a:solidFill>
                  <a:schemeClr val="tx1"/>
                </a:solidFill>
              </a:rPr>
              <a:t>Ateb</a:t>
            </a:r>
            <a:r>
              <a:rPr lang="en-GB" sz="1900" dirty="0">
                <a:solidFill>
                  <a:schemeClr val="tx1"/>
                </a:solidFill>
              </a:rPr>
              <a:t> Social </a:t>
            </a:r>
            <a:r>
              <a:rPr lang="en-GB" sz="1900" dirty="0" smtClean="0">
                <a:solidFill>
                  <a:schemeClr val="tx1"/>
                </a:solidFill>
              </a:rPr>
              <a:t>Housing to support young people to apply for private and social housing as well as providing bonds. </a:t>
            </a:r>
            <a:endParaRPr lang="en-GB" sz="1900" dirty="0">
              <a:solidFill>
                <a:schemeClr val="tx1"/>
              </a:solidFill>
            </a:endParaRPr>
          </a:p>
          <a:p>
            <a:pPr marL="0" indent="0">
              <a:buNone/>
            </a:pPr>
            <a:endParaRPr lang="en-GB" sz="1900" b="1" dirty="0" smtClean="0">
              <a:solidFill>
                <a:schemeClr val="tx1"/>
              </a:solidFill>
            </a:endParaRPr>
          </a:p>
          <a:p>
            <a:pPr marL="0" indent="0">
              <a:buNone/>
            </a:pPr>
            <a:r>
              <a:rPr lang="en-GB" sz="1900" b="1" dirty="0" smtClean="0">
                <a:solidFill>
                  <a:schemeClr val="tx1"/>
                </a:solidFill>
              </a:rPr>
              <a:t>Pembrokeshire County Council &amp; </a:t>
            </a:r>
            <a:r>
              <a:rPr lang="en-GB" sz="1900" b="1" dirty="0" err="1" smtClean="0">
                <a:solidFill>
                  <a:schemeClr val="tx1"/>
                </a:solidFill>
              </a:rPr>
              <a:t>Ateb</a:t>
            </a:r>
            <a:r>
              <a:rPr lang="en-GB" sz="1900" b="1" dirty="0" smtClean="0">
                <a:solidFill>
                  <a:schemeClr val="tx1"/>
                </a:solidFill>
              </a:rPr>
              <a:t> Social Housing</a:t>
            </a:r>
          </a:p>
          <a:p>
            <a:pPr marL="0" indent="0">
              <a:buNone/>
            </a:pPr>
            <a:r>
              <a:rPr lang="en-GB" sz="1900" dirty="0" smtClean="0">
                <a:solidFill>
                  <a:schemeClr val="tx1"/>
                </a:solidFill>
              </a:rPr>
              <a:t>These provide affordable rented social housing as well as temporary accommodation for all people within the county. </a:t>
            </a:r>
          </a:p>
          <a:p>
            <a:pPr marL="0" indent="0">
              <a:buNone/>
            </a:pPr>
            <a:endParaRPr lang="en-GB" sz="1900" dirty="0" smtClean="0">
              <a:solidFill>
                <a:schemeClr val="tx1"/>
              </a:solidFill>
            </a:endParaRPr>
          </a:p>
          <a:p>
            <a:pPr marL="0" indent="0">
              <a:buNone/>
            </a:pPr>
            <a:r>
              <a:rPr lang="en-GB" sz="1900" b="1" dirty="0">
                <a:solidFill>
                  <a:schemeClr val="tx1"/>
                </a:solidFill>
              </a:rPr>
              <a:t>Pembrokeshire County Council </a:t>
            </a:r>
            <a:r>
              <a:rPr lang="en-GB" sz="1900" b="1" dirty="0" smtClean="0">
                <a:solidFill>
                  <a:schemeClr val="tx1"/>
                </a:solidFill>
              </a:rPr>
              <a:t>Childcare Social </a:t>
            </a:r>
            <a:r>
              <a:rPr lang="en-GB" sz="1900" b="1" dirty="0">
                <a:solidFill>
                  <a:schemeClr val="tx1"/>
                </a:solidFill>
              </a:rPr>
              <a:t>Services Department </a:t>
            </a:r>
            <a:endParaRPr lang="en-GB" sz="1900" b="1" dirty="0" smtClean="0">
              <a:solidFill>
                <a:schemeClr val="tx1"/>
              </a:solidFill>
            </a:endParaRPr>
          </a:p>
          <a:p>
            <a:pPr marL="0" indent="0">
              <a:buNone/>
            </a:pPr>
            <a:r>
              <a:rPr lang="en-GB" sz="1900" dirty="0" smtClean="0">
                <a:solidFill>
                  <a:schemeClr val="tx1"/>
                </a:solidFill>
              </a:rPr>
              <a:t>The service provide leaving care grants of up to £2000 for each looked after child when they first enter into independent living.  </a:t>
            </a:r>
            <a:endParaRPr lang="en-GB" sz="1900" dirty="0">
              <a:solidFill>
                <a:schemeClr val="tx1"/>
              </a:solidFill>
            </a:endParaRPr>
          </a:p>
          <a:p>
            <a:pPr marL="0" indent="0">
              <a:buNone/>
            </a:pPr>
            <a:endParaRPr lang="en-GB" b="1" dirty="0">
              <a:solidFill>
                <a:srgbClr val="FF0000"/>
              </a:solidFill>
            </a:endParaRPr>
          </a:p>
        </p:txBody>
      </p:sp>
    </p:spTree>
    <p:extLst>
      <p:ext uri="{BB962C8B-B14F-4D97-AF65-F5344CB8AC3E}">
        <p14:creationId xmlns:p14="http://schemas.microsoft.com/office/powerpoint/2010/main" val="23947606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07310"/>
            <a:ext cx="7729728" cy="790217"/>
          </a:xfrm>
        </p:spPr>
        <p:txBody>
          <a:bodyPr/>
          <a:lstStyle/>
          <a:p>
            <a:r>
              <a:rPr lang="en-GB" dirty="0" smtClean="0"/>
              <a:t>Continued…</a:t>
            </a:r>
            <a:endParaRPr lang="en-GB" dirty="0"/>
          </a:p>
        </p:txBody>
      </p:sp>
      <p:sp>
        <p:nvSpPr>
          <p:cNvPr id="3" name="Content Placeholder 2"/>
          <p:cNvSpPr>
            <a:spLocks noGrp="1"/>
          </p:cNvSpPr>
          <p:nvPr>
            <p:ph idx="1"/>
          </p:nvPr>
        </p:nvSpPr>
        <p:spPr>
          <a:xfrm>
            <a:off x="221673" y="1191492"/>
            <a:ext cx="11453091" cy="5467926"/>
          </a:xfrm>
        </p:spPr>
        <p:txBody>
          <a:bodyPr/>
          <a:lstStyle/>
          <a:p>
            <a:pPr marL="0" indent="0">
              <a:buNone/>
            </a:pPr>
            <a:r>
              <a:rPr lang="en-GB" sz="1200" b="1" dirty="0" smtClean="0">
                <a:solidFill>
                  <a:schemeClr val="tx1"/>
                </a:solidFill>
              </a:rPr>
              <a:t>MIND Pembrokeshire</a:t>
            </a:r>
          </a:p>
          <a:p>
            <a:pPr marL="0" indent="0">
              <a:buNone/>
            </a:pPr>
            <a:r>
              <a:rPr lang="en-GB" sz="1200" dirty="0" smtClean="0">
                <a:solidFill>
                  <a:schemeClr val="tx1"/>
                </a:solidFill>
              </a:rPr>
              <a:t>This service offer groups sessions with likeminded people, for example ladies afternoons, craft sessions or one to one appointments providing bespoke sessions such as breathing techniques, cognitive behavioural therapy, anxiety and depression coping strategies. </a:t>
            </a:r>
          </a:p>
          <a:p>
            <a:pPr marL="0" indent="0">
              <a:buNone/>
            </a:pPr>
            <a:endParaRPr lang="en-GB" sz="1200" dirty="0">
              <a:solidFill>
                <a:srgbClr val="FF0000"/>
              </a:solidFill>
            </a:endParaRPr>
          </a:p>
          <a:p>
            <a:pPr marL="0" indent="0">
              <a:buNone/>
            </a:pPr>
            <a:r>
              <a:rPr lang="en-GB" sz="1200" b="1" dirty="0">
                <a:solidFill>
                  <a:schemeClr val="tx1"/>
                </a:solidFill>
              </a:rPr>
              <a:t>Citizens Advice </a:t>
            </a:r>
            <a:r>
              <a:rPr lang="en-GB" sz="1200" b="1" dirty="0" smtClean="0">
                <a:solidFill>
                  <a:schemeClr val="tx1"/>
                </a:solidFill>
              </a:rPr>
              <a:t>Bureau</a:t>
            </a:r>
          </a:p>
          <a:p>
            <a:pPr marL="0" indent="0">
              <a:buNone/>
            </a:pPr>
            <a:r>
              <a:rPr lang="en-GB" sz="1200" dirty="0" smtClean="0">
                <a:solidFill>
                  <a:schemeClr val="tx1"/>
                </a:solidFill>
              </a:rPr>
              <a:t>This service offer free of charge advice for all people who find themselves in financial difficulty.  </a:t>
            </a:r>
          </a:p>
          <a:p>
            <a:pPr marL="0" indent="0">
              <a:buNone/>
            </a:pPr>
            <a:endParaRPr lang="en-GB" sz="1200" dirty="0">
              <a:solidFill>
                <a:schemeClr val="tx1"/>
              </a:solidFill>
            </a:endParaRPr>
          </a:p>
          <a:p>
            <a:pPr marL="0" indent="0">
              <a:buNone/>
            </a:pPr>
            <a:r>
              <a:rPr lang="en-GB" sz="1200" b="1" dirty="0" smtClean="0">
                <a:solidFill>
                  <a:schemeClr val="tx1"/>
                </a:solidFill>
              </a:rPr>
              <a:t>Pembrokeshire </a:t>
            </a:r>
            <a:r>
              <a:rPr lang="en-GB" sz="1200" b="1" dirty="0">
                <a:solidFill>
                  <a:schemeClr val="tx1"/>
                </a:solidFill>
              </a:rPr>
              <a:t>Leisure </a:t>
            </a:r>
            <a:endParaRPr lang="en-GB" sz="1200" b="1" dirty="0" smtClean="0">
              <a:solidFill>
                <a:schemeClr val="tx1"/>
              </a:solidFill>
            </a:endParaRPr>
          </a:p>
          <a:p>
            <a:pPr marL="0" indent="0">
              <a:buNone/>
            </a:pPr>
            <a:r>
              <a:rPr lang="en-GB" sz="1200" dirty="0" smtClean="0">
                <a:solidFill>
                  <a:schemeClr val="tx1"/>
                </a:solidFill>
              </a:rPr>
              <a:t>Pembrokeshire County Council offer classes throughout Pembrokeshire at all their centres with different classes, or other physical activities. For young people who are under the support of social services or the youth service some activities can be free. </a:t>
            </a:r>
          </a:p>
          <a:p>
            <a:pPr marL="0" indent="0">
              <a:buNone/>
            </a:pPr>
            <a:r>
              <a:rPr lang="en-GB" sz="1200" dirty="0" smtClean="0">
                <a:solidFill>
                  <a:srgbClr val="FF0000"/>
                </a:solidFill>
              </a:rPr>
              <a:t> </a:t>
            </a:r>
            <a:endParaRPr lang="en-GB" sz="1200" dirty="0">
              <a:solidFill>
                <a:srgbClr val="FF0000"/>
              </a:solidFill>
            </a:endParaRPr>
          </a:p>
          <a:p>
            <a:pPr marL="0" indent="0">
              <a:buNone/>
            </a:pPr>
            <a:r>
              <a:rPr lang="en-GB" sz="1200" b="1" dirty="0">
                <a:solidFill>
                  <a:schemeClr val="tx1"/>
                </a:solidFill>
              </a:rPr>
              <a:t>Pembrokeshire Youth Outreach Team </a:t>
            </a:r>
            <a:endParaRPr lang="en-GB" sz="1200" b="1" dirty="0" smtClean="0">
              <a:solidFill>
                <a:schemeClr val="tx1"/>
              </a:solidFill>
            </a:endParaRPr>
          </a:p>
          <a:p>
            <a:pPr marL="0" indent="0">
              <a:buNone/>
            </a:pPr>
            <a:r>
              <a:rPr lang="en-GB" sz="1200" dirty="0" smtClean="0">
                <a:solidFill>
                  <a:schemeClr val="tx1"/>
                </a:solidFill>
              </a:rPr>
              <a:t>This youth provision offer young people between the ages of 16 and 25 who are not in education, training or employment the skills and support to get into their desired career as well as offering walk and talks to support young people’s physical and mental wellbeing. </a:t>
            </a:r>
          </a:p>
          <a:p>
            <a:pPr marL="0" indent="0">
              <a:buNone/>
            </a:pPr>
            <a:endParaRPr lang="en-GB" sz="1200" dirty="0">
              <a:solidFill>
                <a:schemeClr val="tx1"/>
              </a:solidFill>
            </a:endParaRPr>
          </a:p>
          <a:p>
            <a:pPr marL="0" indent="0">
              <a:buNone/>
            </a:pPr>
            <a:r>
              <a:rPr lang="en-GB" sz="1200" b="1" dirty="0">
                <a:solidFill>
                  <a:schemeClr val="tx1"/>
                </a:solidFill>
              </a:rPr>
              <a:t>Pembrokeshire Youth Services Substance Misuse Team</a:t>
            </a:r>
          </a:p>
          <a:p>
            <a:pPr marL="0" indent="0">
              <a:buNone/>
            </a:pPr>
            <a:r>
              <a:rPr lang="en-GB" sz="1200" dirty="0" smtClean="0"/>
              <a:t>This service offer support, advice, guidance, reduction strategies and coping mechanisms to support young people who wish to reduce or stop their substance misuse, whether that being drugs, alcohol, or smoking. </a:t>
            </a:r>
            <a:endParaRPr lang="en-GB" sz="1200" dirty="0"/>
          </a:p>
        </p:txBody>
      </p:sp>
    </p:spTree>
    <p:extLst>
      <p:ext uri="{BB962C8B-B14F-4D97-AF65-F5344CB8AC3E}">
        <p14:creationId xmlns:p14="http://schemas.microsoft.com/office/powerpoint/2010/main" val="20078002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928" y="249383"/>
            <a:ext cx="9984508" cy="812800"/>
          </a:xfrm>
        </p:spPr>
        <p:txBody>
          <a:bodyPr>
            <a:normAutofit fontScale="90000"/>
          </a:bodyPr>
          <a:lstStyle/>
          <a:p>
            <a:pPr algn="ctr"/>
            <a:r>
              <a:rPr lang="en-GB" sz="3100" dirty="0" smtClean="0"/>
              <a:t/>
            </a:r>
            <a:br>
              <a:rPr lang="en-GB" sz="3100" dirty="0" smtClean="0"/>
            </a:br>
            <a:r>
              <a:rPr lang="en-GB" sz="3100" dirty="0" smtClean="0">
                <a:solidFill>
                  <a:schemeClr val="tx1"/>
                </a:solidFill>
              </a:rPr>
              <a:t>How </a:t>
            </a:r>
            <a:r>
              <a:rPr lang="en-GB" sz="3100" dirty="0">
                <a:solidFill>
                  <a:schemeClr val="tx1"/>
                </a:solidFill>
              </a:rPr>
              <a:t>can we mitigate adversity?</a:t>
            </a:r>
            <a:r>
              <a:rPr lang="en-GB" dirty="0"/>
              <a:t/>
            </a:r>
            <a:br>
              <a:rPr lang="en-GB" dirty="0"/>
            </a:br>
            <a:endParaRPr lang="en-GB" dirty="0"/>
          </a:p>
        </p:txBody>
      </p:sp>
      <p:sp>
        <p:nvSpPr>
          <p:cNvPr id="3" name="Content Placeholder 2"/>
          <p:cNvSpPr>
            <a:spLocks noGrp="1"/>
          </p:cNvSpPr>
          <p:nvPr>
            <p:ph idx="1"/>
          </p:nvPr>
        </p:nvSpPr>
        <p:spPr>
          <a:xfrm>
            <a:off x="129308" y="1154545"/>
            <a:ext cx="11859491" cy="5430982"/>
          </a:xfrm>
        </p:spPr>
        <p:txBody>
          <a:bodyPr>
            <a:normAutofit/>
          </a:bodyPr>
          <a:lstStyle/>
          <a:p>
            <a:pPr marL="0" indent="0" algn="ctr">
              <a:buNone/>
            </a:pPr>
            <a:r>
              <a:rPr lang="en-GB" dirty="0"/>
              <a:t>	</a:t>
            </a:r>
            <a:endParaRPr lang="en-GB" dirty="0" smtClean="0"/>
          </a:p>
          <a:p>
            <a:pPr marL="0" indent="0">
              <a:buNone/>
            </a:pPr>
            <a:endParaRPr lang="en-GB" sz="2500" dirty="0" smtClean="0"/>
          </a:p>
          <a:p>
            <a:pPr marL="0" indent="0">
              <a:buNone/>
            </a:pPr>
            <a:endParaRPr lang="en-GB" sz="2500" dirty="0"/>
          </a:p>
          <a:p>
            <a:pPr marL="0" indent="0">
              <a:buNone/>
            </a:pPr>
            <a:r>
              <a:rPr lang="en-GB" sz="2400" b="1" dirty="0" smtClean="0"/>
              <a:t>Informally teach young people different ways they can sustain a property such as:</a:t>
            </a:r>
          </a:p>
          <a:p>
            <a:pPr>
              <a:buFont typeface="Wingdings" panose="05000000000000000000" pitchFamily="2" charset="2"/>
              <a:buChar char="Ø"/>
            </a:pPr>
            <a:r>
              <a:rPr lang="en-GB" sz="1600" dirty="0" smtClean="0"/>
              <a:t>The benefits of getting a good education to get a well paid and permeant job to have the ability to gain a mortgage</a:t>
            </a:r>
          </a:p>
          <a:p>
            <a:pPr>
              <a:buFont typeface="Wingdings" panose="05000000000000000000" pitchFamily="2" charset="2"/>
              <a:buChar char="Ø"/>
            </a:pPr>
            <a:r>
              <a:rPr lang="en-GB" sz="1600" dirty="0"/>
              <a:t>U</a:t>
            </a:r>
            <a:r>
              <a:rPr lang="en-GB" sz="1600" dirty="0" smtClean="0"/>
              <a:t>ndertake budgeting exercises to analyse their incoming and outgoings and what is affordable to them</a:t>
            </a:r>
          </a:p>
          <a:p>
            <a:pPr>
              <a:buFont typeface="Wingdings" panose="05000000000000000000" pitchFamily="2" charset="2"/>
              <a:buChar char="Ø"/>
            </a:pPr>
            <a:r>
              <a:rPr lang="en-GB" sz="1600" dirty="0" smtClean="0"/>
              <a:t>Teach them how to grocery shop for ingredients for a healthy meal on a budget to make their money go further </a:t>
            </a:r>
          </a:p>
          <a:p>
            <a:pPr>
              <a:buFont typeface="Wingdings" panose="05000000000000000000" pitchFamily="2" charset="2"/>
              <a:buChar char="Ø"/>
            </a:pPr>
            <a:r>
              <a:rPr lang="en-GB" sz="1600" dirty="0" smtClean="0"/>
              <a:t>Inform them of the consequences of failing to pay a mortgage / rent / bills</a:t>
            </a:r>
          </a:p>
          <a:p>
            <a:pPr marL="0" indent="0">
              <a:buNone/>
            </a:pPr>
            <a:endParaRPr lang="en-GB" dirty="0" smtClean="0"/>
          </a:p>
          <a:p>
            <a:pPr marL="0" indent="0">
              <a:buNone/>
            </a:pPr>
            <a:endParaRPr lang="en-GB" dirty="0"/>
          </a:p>
          <a:p>
            <a:pPr marL="0" indent="0">
              <a:buNone/>
            </a:pPr>
            <a:endParaRPr lang="en-GB" sz="2600" dirty="0" smtClean="0"/>
          </a:p>
          <a:p>
            <a:pPr marL="0" indent="0">
              <a:buNone/>
            </a:pPr>
            <a:endParaRPr lang="en-GB" sz="2600" dirty="0"/>
          </a:p>
          <a:p>
            <a:pPr marL="0" indent="0">
              <a:buNone/>
            </a:pPr>
            <a:endParaRPr lang="en-GB" sz="2600" dirty="0" smtClean="0"/>
          </a:p>
          <a:p>
            <a:pPr>
              <a:buFont typeface="Wingdings" panose="05000000000000000000" pitchFamily="2" charset="2"/>
              <a:buChar char="Ø"/>
            </a:pPr>
            <a:endParaRPr lang="en-GB" sz="2600" dirty="0" smtClean="0"/>
          </a:p>
          <a:p>
            <a:endParaRPr lang="en-GB" dirty="0"/>
          </a:p>
        </p:txBody>
      </p:sp>
      <p:sp>
        <p:nvSpPr>
          <p:cNvPr id="4" name="Oval 3"/>
          <p:cNvSpPr/>
          <p:nvPr/>
        </p:nvSpPr>
        <p:spPr>
          <a:xfrm>
            <a:off x="3449780" y="1256145"/>
            <a:ext cx="5218546" cy="11083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smtClean="0"/>
          </a:p>
          <a:p>
            <a:pPr algn="ctr"/>
            <a:r>
              <a:rPr lang="en-GB" b="1" dirty="0" smtClean="0"/>
              <a:t>EDUCATION</a:t>
            </a:r>
            <a:r>
              <a:rPr lang="en-GB" b="1" dirty="0"/>
              <a:t>, EDUCATION, EDUCATION!</a:t>
            </a:r>
          </a:p>
          <a:p>
            <a:pPr algn="ctr"/>
            <a:endParaRPr lang="en-GB" dirty="0"/>
          </a:p>
        </p:txBody>
      </p:sp>
    </p:spTree>
    <p:extLst>
      <p:ext uri="{BB962C8B-B14F-4D97-AF65-F5344CB8AC3E}">
        <p14:creationId xmlns:p14="http://schemas.microsoft.com/office/powerpoint/2010/main" val="32372117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9573" y="188838"/>
            <a:ext cx="7729728" cy="780980"/>
          </a:xfrm>
        </p:spPr>
        <p:txBody>
          <a:bodyPr/>
          <a:lstStyle/>
          <a:p>
            <a:r>
              <a:rPr lang="en-GB" dirty="0" smtClean="0"/>
              <a:t>Continued…</a:t>
            </a:r>
            <a:endParaRPr lang="en-GB" dirty="0"/>
          </a:p>
        </p:txBody>
      </p:sp>
      <p:sp>
        <p:nvSpPr>
          <p:cNvPr id="3" name="Content Placeholder 2"/>
          <p:cNvSpPr>
            <a:spLocks noGrp="1"/>
          </p:cNvSpPr>
          <p:nvPr>
            <p:ph idx="1"/>
          </p:nvPr>
        </p:nvSpPr>
        <p:spPr>
          <a:xfrm>
            <a:off x="240146" y="1560946"/>
            <a:ext cx="11628582" cy="4904508"/>
          </a:xfrm>
        </p:spPr>
        <p:txBody>
          <a:bodyPr>
            <a:normAutofit/>
          </a:bodyPr>
          <a:lstStyle/>
          <a:p>
            <a:pPr marL="0" indent="0">
              <a:buNone/>
            </a:pPr>
            <a:endParaRPr lang="en-GB" dirty="0" smtClean="0"/>
          </a:p>
          <a:p>
            <a:pPr marL="0" indent="0">
              <a:buNone/>
            </a:pPr>
            <a:endParaRPr lang="en-GB" dirty="0"/>
          </a:p>
          <a:p>
            <a:pPr marL="0" indent="0">
              <a:buNone/>
            </a:pPr>
            <a:endParaRPr lang="en-GB" dirty="0" smtClean="0"/>
          </a:p>
          <a:p>
            <a:pPr marL="0" indent="0">
              <a:buNone/>
            </a:pPr>
            <a:r>
              <a:rPr lang="en-GB" sz="2000" b="1" dirty="0" smtClean="0"/>
              <a:t>Support </a:t>
            </a:r>
            <a:r>
              <a:rPr lang="en-GB" sz="2000" b="1" dirty="0"/>
              <a:t>young people to gain sustainable housing such as</a:t>
            </a:r>
            <a:r>
              <a:rPr lang="en-GB" sz="2000" b="1" dirty="0" smtClean="0"/>
              <a:t>:</a:t>
            </a:r>
          </a:p>
          <a:p>
            <a:pPr>
              <a:buFont typeface="Wingdings" panose="05000000000000000000" pitchFamily="2" charset="2"/>
              <a:buChar char="Ø"/>
            </a:pPr>
            <a:r>
              <a:rPr lang="en-GB" dirty="0" smtClean="0"/>
              <a:t>Give </a:t>
            </a:r>
            <a:r>
              <a:rPr lang="en-GB" dirty="0"/>
              <a:t>them information on what their rights are as a tenant if they choose to rent and what the responsibilities are of them as a tenant as well those of the landlord</a:t>
            </a:r>
          </a:p>
          <a:p>
            <a:pPr>
              <a:buFont typeface="Wingdings" panose="05000000000000000000" pitchFamily="2" charset="2"/>
              <a:buChar char="Ø"/>
            </a:pPr>
            <a:r>
              <a:rPr lang="en-GB" dirty="0"/>
              <a:t>Advise them of local community groups/agencies who can help them financially, such as Pembrokeshire Care Society, Pembrokeshire County Council, Department for Work and Pensions</a:t>
            </a:r>
          </a:p>
          <a:p>
            <a:pPr>
              <a:buFont typeface="Wingdings" panose="05000000000000000000" pitchFamily="2" charset="2"/>
              <a:buChar char="Ø"/>
            </a:pPr>
            <a:r>
              <a:rPr lang="en-GB" dirty="0"/>
              <a:t>Support them to register on the local authority housing register </a:t>
            </a:r>
          </a:p>
          <a:p>
            <a:pPr>
              <a:buFont typeface="Wingdings" panose="05000000000000000000" pitchFamily="2" charset="2"/>
              <a:buChar char="Ø"/>
            </a:pPr>
            <a:r>
              <a:rPr lang="en-GB" dirty="0"/>
              <a:t>Support them with looking at affordable private rentals</a:t>
            </a:r>
          </a:p>
          <a:p>
            <a:pPr>
              <a:buFont typeface="Wingdings" panose="05000000000000000000" pitchFamily="2" charset="2"/>
              <a:buChar char="Ø"/>
            </a:pPr>
            <a:r>
              <a:rPr lang="en-GB" dirty="0"/>
              <a:t>Show and support them with their options of education or employment  </a:t>
            </a:r>
          </a:p>
          <a:p>
            <a:pPr>
              <a:buFont typeface="Wingdings" panose="05000000000000000000" pitchFamily="2" charset="2"/>
              <a:buChar char="Ø"/>
            </a:pPr>
            <a:r>
              <a:rPr lang="en-GB" dirty="0"/>
              <a:t>Attend multi-agency meetings to discuss what each agency can best support an individual young person</a:t>
            </a:r>
          </a:p>
          <a:p>
            <a:endParaRPr lang="en-GB" dirty="0"/>
          </a:p>
        </p:txBody>
      </p:sp>
      <p:pic>
        <p:nvPicPr>
          <p:cNvPr id="4" name="Picture 3"/>
          <p:cNvPicPr>
            <a:picLocks noChangeAspect="1"/>
          </p:cNvPicPr>
          <p:nvPr/>
        </p:nvPicPr>
        <p:blipFill>
          <a:blip r:embed="rId2"/>
          <a:stretch>
            <a:fillRect/>
          </a:stretch>
        </p:blipFill>
        <p:spPr>
          <a:xfrm>
            <a:off x="3296528" y="1283855"/>
            <a:ext cx="5127035" cy="1154545"/>
          </a:xfrm>
          <a:prstGeom prst="rect">
            <a:avLst/>
          </a:prstGeom>
        </p:spPr>
      </p:pic>
    </p:spTree>
    <p:extLst>
      <p:ext uri="{BB962C8B-B14F-4D97-AF65-F5344CB8AC3E}">
        <p14:creationId xmlns:p14="http://schemas.microsoft.com/office/powerpoint/2010/main" val="3707350428"/>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7245" y="262728"/>
            <a:ext cx="7729728" cy="799454"/>
          </a:xfrm>
        </p:spPr>
        <p:txBody>
          <a:bodyPr/>
          <a:lstStyle/>
          <a:p>
            <a:r>
              <a:rPr lang="en-GB" dirty="0" smtClean="0"/>
              <a:t>Continued…</a:t>
            </a:r>
            <a:endParaRPr lang="en-GB" dirty="0"/>
          </a:p>
        </p:txBody>
      </p:sp>
      <p:pic>
        <p:nvPicPr>
          <p:cNvPr id="4" name="Content Placeholder 3"/>
          <p:cNvPicPr>
            <a:picLocks noGrp="1" noChangeAspect="1"/>
          </p:cNvPicPr>
          <p:nvPr>
            <p:ph idx="1"/>
          </p:nvPr>
        </p:nvPicPr>
        <p:blipFill>
          <a:blip r:embed="rId2"/>
          <a:stretch>
            <a:fillRect/>
          </a:stretch>
        </p:blipFill>
        <p:spPr>
          <a:xfrm>
            <a:off x="2493817" y="1210685"/>
            <a:ext cx="6336147" cy="5236184"/>
          </a:xfrm>
          <a:prstGeom prst="rect">
            <a:avLst/>
          </a:prstGeom>
        </p:spPr>
      </p:pic>
      <p:sp>
        <p:nvSpPr>
          <p:cNvPr id="5" name="Rectangle 4"/>
          <p:cNvSpPr/>
          <p:nvPr/>
        </p:nvSpPr>
        <p:spPr>
          <a:xfrm>
            <a:off x="9069290" y="6446869"/>
            <a:ext cx="2733890" cy="276999"/>
          </a:xfrm>
          <a:prstGeom prst="rect">
            <a:avLst/>
          </a:prstGeom>
        </p:spPr>
        <p:txBody>
          <a:bodyPr wrap="none">
            <a:spAutoFit/>
          </a:bodyPr>
          <a:lstStyle/>
          <a:p>
            <a:r>
              <a:rPr lang="en-GB" sz="1200" dirty="0" smtClean="0"/>
              <a:t>(Public </a:t>
            </a:r>
            <a:r>
              <a:rPr lang="en-GB" sz="1200" dirty="0"/>
              <a:t>Health Wales NHS </a:t>
            </a:r>
            <a:r>
              <a:rPr lang="en-GB" sz="1200" dirty="0" smtClean="0"/>
              <a:t>Wales, 2022</a:t>
            </a:r>
            <a:r>
              <a:rPr lang="en-GB" sz="1200" dirty="0"/>
              <a:t>). </a:t>
            </a:r>
          </a:p>
        </p:txBody>
      </p:sp>
    </p:spTree>
    <p:extLst>
      <p:ext uri="{BB962C8B-B14F-4D97-AF65-F5344CB8AC3E}">
        <p14:creationId xmlns:p14="http://schemas.microsoft.com/office/powerpoint/2010/main" val="1991536699"/>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210" y="207310"/>
            <a:ext cx="7245372" cy="845635"/>
          </a:xfrm>
        </p:spPr>
        <p:txBody>
          <a:bodyPr/>
          <a:lstStyle/>
          <a:p>
            <a:pPr algn="ctr"/>
            <a:r>
              <a:rPr lang="en-GB" dirty="0" smtClean="0">
                <a:solidFill>
                  <a:schemeClr val="tx1"/>
                </a:solidFill>
              </a:rPr>
              <a:t>In conclusion…</a:t>
            </a:r>
            <a:endParaRPr lang="en-GB" dirty="0">
              <a:solidFill>
                <a:schemeClr val="tx1"/>
              </a:solidFill>
            </a:endParaRPr>
          </a:p>
        </p:txBody>
      </p:sp>
      <p:sp>
        <p:nvSpPr>
          <p:cNvPr id="3" name="Content Placeholder 2"/>
          <p:cNvSpPr>
            <a:spLocks noGrp="1"/>
          </p:cNvSpPr>
          <p:nvPr>
            <p:ph idx="1"/>
          </p:nvPr>
        </p:nvSpPr>
        <p:spPr>
          <a:xfrm>
            <a:off x="249381" y="1283855"/>
            <a:ext cx="11702473" cy="5477163"/>
          </a:xfrm>
        </p:spPr>
        <p:txBody>
          <a:bodyPr>
            <a:normAutofit/>
          </a:bodyPr>
          <a:lstStyle/>
          <a:p>
            <a:pPr marL="0" indent="0">
              <a:buNone/>
            </a:pPr>
            <a:r>
              <a:rPr lang="en-GB" sz="1800" dirty="0" smtClean="0"/>
              <a:t>It is clear from </a:t>
            </a:r>
            <a:r>
              <a:rPr lang="en-GB" dirty="0" smtClean="0"/>
              <a:t>evidence </a:t>
            </a:r>
            <a:r>
              <a:rPr lang="en-GB" sz="1800" dirty="0" smtClean="0"/>
              <a:t>that some young </a:t>
            </a:r>
            <a:r>
              <a:rPr lang="en-GB" sz="1800" dirty="0"/>
              <a:t>people will find </a:t>
            </a:r>
            <a:r>
              <a:rPr lang="en-GB" sz="1800" dirty="0" smtClean="0"/>
              <a:t>themselves homeless</a:t>
            </a:r>
            <a:r>
              <a:rPr lang="en-GB" dirty="0"/>
              <a:t> </a:t>
            </a:r>
            <a:r>
              <a:rPr lang="en-GB" dirty="0" smtClean="0"/>
              <a:t>due to different factors such as family breakdowns, mental health problems, </a:t>
            </a:r>
            <a:r>
              <a:rPr lang="en-GB" dirty="0" smtClean="0"/>
              <a:t>unemployment </a:t>
            </a:r>
            <a:r>
              <a:rPr lang="en-GB" dirty="0" smtClean="0"/>
              <a:t>or low wages. </a:t>
            </a:r>
            <a:endParaRPr lang="en-GB" dirty="0" smtClean="0"/>
          </a:p>
          <a:p>
            <a:pPr marL="0" indent="0">
              <a:buNone/>
            </a:pPr>
            <a:endParaRPr lang="en-GB" dirty="0" smtClean="0"/>
          </a:p>
          <a:p>
            <a:pPr marL="0" indent="0">
              <a:buNone/>
            </a:pPr>
            <a:r>
              <a:rPr lang="en-GB" dirty="0" smtClean="0"/>
              <a:t>What also can be contributing factors to young people who find themselves homeless is if they have suffered one or more adverse childhood experience such as emotional or physical neglect as well as having to deal with their changes in their body through adolescence. </a:t>
            </a:r>
            <a:endParaRPr lang="en-GB" sz="1800" dirty="0" smtClean="0"/>
          </a:p>
          <a:p>
            <a:pPr marL="0" indent="0">
              <a:buNone/>
            </a:pPr>
            <a:endParaRPr lang="en-GB" sz="1800" dirty="0"/>
          </a:p>
          <a:p>
            <a:pPr marL="0" indent="0">
              <a:buNone/>
            </a:pPr>
            <a:r>
              <a:rPr lang="en-GB" dirty="0" smtClean="0"/>
              <a:t>However there are some p</a:t>
            </a:r>
            <a:r>
              <a:rPr lang="en-GB" sz="1800" dirty="0" smtClean="0"/>
              <a:t>rotective factors, such belonging to a community, a trusted relationship with a stable adult, supportive teachers, youth workers, and having a supportive family network. </a:t>
            </a:r>
          </a:p>
          <a:p>
            <a:pPr marL="0" indent="0">
              <a:buNone/>
            </a:pPr>
            <a:endParaRPr lang="en-GB" dirty="0" smtClean="0"/>
          </a:p>
          <a:p>
            <a:pPr marL="0" indent="0">
              <a:buNone/>
            </a:pPr>
            <a:r>
              <a:rPr lang="en-GB" dirty="0" smtClean="0"/>
              <a:t>To conclude, it is evident that homelessness is a concern right throughout the Country therefore professional agencies and bodies along with the Government need to continue in their efforts to eradicate this by adhering </a:t>
            </a:r>
            <a:r>
              <a:rPr lang="en-GB" dirty="0"/>
              <a:t>to </a:t>
            </a:r>
            <a:r>
              <a:rPr lang="en-GB" dirty="0" smtClean="0"/>
              <a:t>the Strategy </a:t>
            </a:r>
            <a:r>
              <a:rPr lang="en-GB" dirty="0"/>
              <a:t>for Preventing and </a:t>
            </a:r>
            <a:r>
              <a:rPr lang="en-GB" dirty="0" smtClean="0"/>
              <a:t>Ending </a:t>
            </a:r>
            <a:r>
              <a:rPr lang="en-GB" dirty="0"/>
              <a:t>Homelessness </a:t>
            </a:r>
            <a:r>
              <a:rPr lang="en-GB" dirty="0" smtClean="0"/>
              <a:t>set by the Welsh Government in 2019. </a:t>
            </a:r>
            <a:endParaRPr lang="en-GB" dirty="0"/>
          </a:p>
          <a:p>
            <a:pPr marL="0" indent="0">
              <a:buNone/>
            </a:pPr>
            <a:endParaRPr lang="en-GB" dirty="0" smtClean="0"/>
          </a:p>
          <a:p>
            <a:pPr marL="0" indent="0">
              <a:buNone/>
            </a:pPr>
            <a:endParaRPr lang="en-GB" sz="1800" dirty="0"/>
          </a:p>
        </p:txBody>
      </p:sp>
    </p:spTree>
    <p:extLst>
      <p:ext uri="{BB962C8B-B14F-4D97-AF65-F5344CB8AC3E}">
        <p14:creationId xmlns:p14="http://schemas.microsoft.com/office/powerpoint/2010/main" val="24177512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35020"/>
            <a:ext cx="7729728" cy="854581"/>
          </a:xfrm>
        </p:spPr>
        <p:txBody>
          <a:bodyPr/>
          <a:lstStyle/>
          <a:p>
            <a:r>
              <a:rPr lang="en-GB" dirty="0" smtClean="0"/>
              <a:t>Thank you for your time…</a:t>
            </a:r>
            <a:endParaRPr lang="en-GB" dirty="0"/>
          </a:p>
        </p:txBody>
      </p:sp>
      <p:sp>
        <p:nvSpPr>
          <p:cNvPr id="3" name="Content Placeholder 2"/>
          <p:cNvSpPr>
            <a:spLocks noGrp="1"/>
          </p:cNvSpPr>
          <p:nvPr>
            <p:ph idx="1"/>
          </p:nvPr>
        </p:nvSpPr>
        <p:spPr>
          <a:xfrm>
            <a:off x="387927" y="1459346"/>
            <a:ext cx="11185237" cy="4886036"/>
          </a:xfrm>
        </p:spPr>
        <p:txBody>
          <a:bodyPr>
            <a:normAutofit/>
          </a:bodyPr>
          <a:lstStyle/>
          <a:p>
            <a:pPr marL="0" indent="0" algn="ctr">
              <a:buNone/>
            </a:pPr>
            <a:r>
              <a:rPr lang="en-GB" sz="4000" i="1" dirty="0" smtClean="0"/>
              <a:t>Any Questions?</a:t>
            </a:r>
          </a:p>
          <a:p>
            <a:pPr marL="0" indent="0" algn="ctr">
              <a:buNone/>
            </a:pPr>
            <a:endParaRPr lang="en-GB" sz="4000" i="1" dirty="0"/>
          </a:p>
        </p:txBody>
      </p:sp>
      <p:pic>
        <p:nvPicPr>
          <p:cNvPr id="6" name="Picture 5"/>
          <p:cNvPicPr>
            <a:picLocks noChangeAspect="1"/>
          </p:cNvPicPr>
          <p:nvPr/>
        </p:nvPicPr>
        <p:blipFill>
          <a:blip r:embed="rId2"/>
          <a:stretch>
            <a:fillRect/>
          </a:stretch>
        </p:blipFill>
        <p:spPr>
          <a:xfrm>
            <a:off x="4605194" y="2981094"/>
            <a:ext cx="2543752" cy="2994543"/>
          </a:xfrm>
          <a:prstGeom prst="rect">
            <a:avLst/>
          </a:prstGeom>
        </p:spPr>
      </p:pic>
    </p:spTree>
    <p:extLst>
      <p:ext uri="{BB962C8B-B14F-4D97-AF65-F5344CB8AC3E}">
        <p14:creationId xmlns:p14="http://schemas.microsoft.com/office/powerpoint/2010/main" val="627753964"/>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191" y="216547"/>
            <a:ext cx="7245373" cy="679380"/>
          </a:xfrm>
        </p:spPr>
        <p:txBody>
          <a:bodyPr>
            <a:normAutofit fontScale="90000"/>
          </a:bodyPr>
          <a:lstStyle/>
          <a:p>
            <a:pPr algn="ctr"/>
            <a:r>
              <a:rPr lang="en-GB" dirty="0" smtClean="0"/>
              <a:t>References</a:t>
            </a:r>
            <a:endParaRPr lang="en-GB" dirty="0"/>
          </a:p>
        </p:txBody>
      </p:sp>
      <p:sp>
        <p:nvSpPr>
          <p:cNvPr id="3" name="Content Placeholder 2"/>
          <p:cNvSpPr>
            <a:spLocks noGrp="1"/>
          </p:cNvSpPr>
          <p:nvPr>
            <p:ph idx="1"/>
          </p:nvPr>
        </p:nvSpPr>
        <p:spPr>
          <a:xfrm>
            <a:off x="1" y="1099127"/>
            <a:ext cx="12053454" cy="5689600"/>
          </a:xfrm>
        </p:spPr>
        <p:txBody>
          <a:bodyPr>
            <a:normAutofit fontScale="85000" lnSpcReduction="20000"/>
          </a:bodyPr>
          <a:lstStyle/>
          <a:p>
            <a:pPr marL="0" indent="0">
              <a:buNone/>
            </a:pPr>
            <a:r>
              <a:rPr lang="en-GB" sz="1400" dirty="0"/>
              <a:t>Action for Children. </a:t>
            </a:r>
            <a:r>
              <a:rPr lang="en-GB" sz="1400" dirty="0" smtClean="0"/>
              <a:t>(2022). </a:t>
            </a:r>
            <a:r>
              <a:rPr lang="en-GB" sz="1400" i="1" dirty="0"/>
              <a:t>What is the extent of youth homelessness in the UK</a:t>
            </a:r>
            <a:r>
              <a:rPr lang="en-GB" sz="1400" i="1" dirty="0" smtClean="0"/>
              <a:t>? </a:t>
            </a:r>
            <a:r>
              <a:rPr lang="en-GB" sz="1400" dirty="0" smtClean="0"/>
              <a:t>(online) </a:t>
            </a:r>
            <a:r>
              <a:rPr lang="en-GB" sz="1400" dirty="0"/>
              <a:t>Available at: </a:t>
            </a:r>
            <a:r>
              <a:rPr lang="en-GB" sz="1400" dirty="0" smtClean="0"/>
              <a:t>https</a:t>
            </a:r>
            <a:r>
              <a:rPr lang="en-GB" sz="1400" dirty="0"/>
              <a:t>://www.actionforchildren.org.uk/blog/what-is-the-extent-of-youth-homelessness-in-the-uk/#:~:text=Homelessness%20negatively%20impact%20the%20lives%20of%20young%20people%2C,need%20to%20guide%20and%20mentor%20them%20through%20life</a:t>
            </a:r>
            <a:r>
              <a:rPr lang="en-GB" sz="1400" dirty="0" smtClean="0"/>
              <a:t>. (Accessed </a:t>
            </a:r>
            <a:r>
              <a:rPr lang="en-GB" sz="1400" dirty="0"/>
              <a:t>23 February </a:t>
            </a:r>
            <a:r>
              <a:rPr lang="en-GB" sz="1400" dirty="0" smtClean="0"/>
              <a:t>2022</a:t>
            </a:r>
            <a:r>
              <a:rPr lang="en-GB" sz="1400" dirty="0" smtClean="0"/>
              <a:t>).</a:t>
            </a:r>
          </a:p>
          <a:p>
            <a:pPr marL="0" indent="0">
              <a:buNone/>
            </a:pPr>
            <a:endParaRPr lang="en-GB" sz="1400" dirty="0" smtClean="0"/>
          </a:p>
          <a:p>
            <a:pPr marL="0" indent="0">
              <a:buNone/>
            </a:pPr>
            <a:r>
              <a:rPr lang="en-GB" sz="1400" dirty="0"/>
              <a:t>Assets.publishing.service.gov.uk. </a:t>
            </a:r>
            <a:r>
              <a:rPr lang="en-GB" sz="1400" dirty="0" smtClean="0"/>
              <a:t>(2022). (online) </a:t>
            </a:r>
            <a:r>
              <a:rPr lang="en-GB" sz="1400" dirty="0"/>
              <a:t>Available at: </a:t>
            </a:r>
            <a:r>
              <a:rPr lang="en-GB" sz="1400" dirty="0" smtClean="0"/>
              <a:t> https</a:t>
            </a:r>
            <a:r>
              <a:rPr lang="en-GB" sz="1400" dirty="0"/>
              <a:t>://</a:t>
            </a:r>
            <a:r>
              <a:rPr lang="en-GB" sz="1400" dirty="0" smtClean="0"/>
              <a:t>assets.publishing.service.gov.uk/government/uploads/system/uploads/attachment_data/file/277593/What_works_to_improve_wellbeing.pdf. (Accessed </a:t>
            </a:r>
            <a:r>
              <a:rPr lang="en-GB" sz="1400" dirty="0"/>
              <a:t>24 March </a:t>
            </a:r>
            <a:r>
              <a:rPr lang="en-GB" sz="1400" dirty="0" smtClean="0"/>
              <a:t>2022). </a:t>
            </a:r>
            <a:endParaRPr lang="en-GB" sz="1400" dirty="0"/>
          </a:p>
          <a:p>
            <a:pPr marL="0" indent="0">
              <a:buNone/>
            </a:pPr>
            <a:endParaRPr lang="en-GB" sz="1400" dirty="0" smtClean="0"/>
          </a:p>
          <a:p>
            <a:pPr marL="0" indent="0">
              <a:buNone/>
            </a:pPr>
            <a:r>
              <a:rPr lang="en-GB" sz="1400" dirty="0"/>
              <a:t>Cwvys.org.uk. </a:t>
            </a:r>
            <a:r>
              <a:rPr lang="en-GB" sz="1400" dirty="0" smtClean="0"/>
              <a:t>(2022). </a:t>
            </a:r>
            <a:r>
              <a:rPr lang="en-GB" sz="1400" i="1" dirty="0" smtClean="0"/>
              <a:t>Youth Work In Wales</a:t>
            </a:r>
            <a:r>
              <a:rPr lang="en-GB" sz="1400" dirty="0" smtClean="0"/>
              <a:t>. (online) </a:t>
            </a:r>
            <a:r>
              <a:rPr lang="en-GB" sz="1400" dirty="0"/>
              <a:t>Available at: </a:t>
            </a:r>
            <a:r>
              <a:rPr lang="en-GB" sz="1400" dirty="0" smtClean="0"/>
              <a:t>https</a:t>
            </a:r>
            <a:r>
              <a:rPr lang="en-GB" sz="1400" dirty="0"/>
              <a:t>://</a:t>
            </a:r>
            <a:r>
              <a:rPr lang="en-GB" sz="1400" dirty="0" smtClean="0"/>
              <a:t>www.cwvys.org.uk/wp-content/uploads/2018/11/YOUTH-WORK-IN-WALES-PRINCIPLES-AND-PURPOSES.pdf.  (Accessed </a:t>
            </a:r>
            <a:r>
              <a:rPr lang="en-GB" sz="1400" dirty="0"/>
              <a:t>24 March </a:t>
            </a:r>
            <a:r>
              <a:rPr lang="en-GB" sz="1400" dirty="0" smtClean="0"/>
              <a:t>2022</a:t>
            </a:r>
            <a:r>
              <a:rPr lang="en-GB" sz="1400" dirty="0"/>
              <a:t>)</a:t>
            </a:r>
            <a:r>
              <a:rPr lang="en-GB" sz="1400" dirty="0" smtClean="0"/>
              <a:t>.</a:t>
            </a:r>
            <a:endParaRPr lang="en-GB" sz="1400" dirty="0" smtClean="0"/>
          </a:p>
          <a:p>
            <a:pPr marL="0" indent="0">
              <a:buNone/>
            </a:pPr>
            <a:endParaRPr lang="en-GB" sz="1400" dirty="0" smtClean="0"/>
          </a:p>
          <a:p>
            <a:pPr marL="0" indent="0">
              <a:buNone/>
            </a:pPr>
            <a:r>
              <a:rPr lang="en-GB" sz="1400" dirty="0" smtClean="0"/>
              <a:t>GOV.UK</a:t>
            </a:r>
            <a:r>
              <a:rPr lang="en-GB" sz="1400" dirty="0"/>
              <a:t>. </a:t>
            </a:r>
            <a:r>
              <a:rPr lang="en-GB" sz="1400" dirty="0" smtClean="0"/>
              <a:t>(2022). </a:t>
            </a:r>
            <a:r>
              <a:rPr lang="en-GB" sz="1400" i="1" dirty="0"/>
              <a:t>Early adolescence: applying All Our Health. </a:t>
            </a:r>
            <a:r>
              <a:rPr lang="en-GB" sz="1400" i="1" dirty="0" smtClean="0"/>
              <a:t>(</a:t>
            </a:r>
            <a:r>
              <a:rPr lang="en-GB" sz="1400" dirty="0" smtClean="0"/>
              <a:t>online) Available </a:t>
            </a:r>
            <a:r>
              <a:rPr lang="en-GB" sz="1400" dirty="0"/>
              <a:t>at: </a:t>
            </a:r>
            <a:r>
              <a:rPr lang="en-GB" sz="1400" dirty="0" smtClean="0"/>
              <a:t>&lt;ttps</a:t>
            </a:r>
            <a:r>
              <a:rPr lang="en-GB" sz="1400" dirty="0"/>
              <a:t>://</a:t>
            </a:r>
            <a:r>
              <a:rPr lang="en-GB" sz="1400" dirty="0" smtClean="0"/>
              <a:t>www.gov.uk/government/publications/early-adolescence-applying-all-our-health/early-adolescence-applying-all-our-health. (Accessed </a:t>
            </a:r>
            <a:r>
              <a:rPr lang="en-GB" sz="1400" dirty="0"/>
              <a:t>22 March </a:t>
            </a:r>
            <a:r>
              <a:rPr lang="en-GB" sz="1400" dirty="0" smtClean="0"/>
              <a:t>2022).</a:t>
            </a:r>
            <a:endParaRPr lang="en-GB" sz="1400" dirty="0"/>
          </a:p>
          <a:p>
            <a:pPr marL="0" indent="0">
              <a:buNone/>
            </a:pPr>
            <a:endParaRPr lang="en-GB" sz="1400" dirty="0"/>
          </a:p>
          <a:p>
            <a:pPr marL="0" indent="0">
              <a:buNone/>
            </a:pPr>
            <a:r>
              <a:rPr lang="en-GB" sz="1400" dirty="0" smtClean="0"/>
              <a:t>GOV.UK</a:t>
            </a:r>
            <a:r>
              <a:rPr lang="en-GB" sz="1400" dirty="0"/>
              <a:t>. </a:t>
            </a:r>
            <a:r>
              <a:rPr lang="en-GB" sz="1400" dirty="0" smtClean="0"/>
              <a:t>(2022). </a:t>
            </a:r>
            <a:r>
              <a:rPr lang="en-GB" sz="1400" i="1" dirty="0"/>
              <a:t>Homelessness data: notes and definitions. </a:t>
            </a:r>
            <a:r>
              <a:rPr lang="en-GB" sz="1400" dirty="0" smtClean="0"/>
              <a:t>(online) </a:t>
            </a:r>
            <a:r>
              <a:rPr lang="en-GB" sz="1400" dirty="0"/>
              <a:t>Available at: </a:t>
            </a:r>
            <a:r>
              <a:rPr lang="en-GB" sz="1400" dirty="0" smtClean="0"/>
              <a:t>https</a:t>
            </a:r>
            <a:r>
              <a:rPr lang="en-GB" sz="1400" dirty="0"/>
              <a:t>://</a:t>
            </a:r>
            <a:r>
              <a:rPr lang="en-GB" sz="1400" dirty="0" smtClean="0"/>
              <a:t>www.gov.uk/guidance/homelessness-data-notes-and-definitions. (Accessed </a:t>
            </a:r>
            <a:r>
              <a:rPr lang="en-GB" sz="1400" dirty="0"/>
              <a:t>23 February </a:t>
            </a:r>
            <a:r>
              <a:rPr lang="en-GB" sz="1400" dirty="0" smtClean="0"/>
              <a:t>2022</a:t>
            </a:r>
            <a:r>
              <a:rPr lang="en-GB" sz="1400" dirty="0" smtClean="0"/>
              <a:t>).</a:t>
            </a:r>
          </a:p>
          <a:p>
            <a:pPr marL="0" indent="0">
              <a:buNone/>
            </a:pPr>
            <a:endParaRPr lang="en-GB" sz="1400" dirty="0"/>
          </a:p>
          <a:p>
            <a:pPr marL="0" indent="0">
              <a:buNone/>
            </a:pPr>
            <a:r>
              <a:rPr lang="en-GB" sz="1400" dirty="0" err="1"/>
              <a:t>Gov.wales</a:t>
            </a:r>
            <a:r>
              <a:rPr lang="en-GB" sz="1400" dirty="0"/>
              <a:t>. </a:t>
            </a:r>
            <a:r>
              <a:rPr lang="en-GB" sz="1400" dirty="0" smtClean="0"/>
              <a:t>(2022).</a:t>
            </a:r>
            <a:r>
              <a:rPr lang="en-GB" sz="1400" i="1" dirty="0"/>
              <a:t> </a:t>
            </a:r>
            <a:r>
              <a:rPr lang="en-GB" sz="1400" i="1" dirty="0" smtClean="0"/>
              <a:t>Social services and Well-being Wales Act 2014</a:t>
            </a:r>
            <a:r>
              <a:rPr lang="en-GB" sz="1400" i="1" dirty="0"/>
              <a:t>. </a:t>
            </a:r>
            <a:r>
              <a:rPr lang="en-GB" sz="1400" dirty="0" smtClean="0"/>
              <a:t>(online</a:t>
            </a:r>
            <a:r>
              <a:rPr lang="en-GB" sz="1400" dirty="0"/>
              <a:t>) </a:t>
            </a:r>
            <a:r>
              <a:rPr lang="en-GB" sz="1400" dirty="0" smtClean="0"/>
              <a:t>Available </a:t>
            </a:r>
            <a:r>
              <a:rPr lang="en-GB" sz="1400" dirty="0"/>
              <a:t>at: </a:t>
            </a:r>
            <a:r>
              <a:rPr lang="en-GB" sz="1400" dirty="0" smtClean="0"/>
              <a:t>https</a:t>
            </a:r>
            <a:r>
              <a:rPr lang="en-GB" sz="1400" dirty="0"/>
              <a:t>://gov.wales/sites/default/files/publications/2019-05/social-services-and-well-being-wales-act-2014-the-essentials.pdf#:~:</a:t>
            </a:r>
            <a:r>
              <a:rPr lang="en-GB" sz="1400" dirty="0" smtClean="0"/>
              <a:t>text=The%20Social%20Services%20and%20Well-being%20%28Wales%29%20Act%20changes,partner%20New%20proportionate%20assessment%20focuses%20on%20the%20individual. (Accessed </a:t>
            </a:r>
            <a:r>
              <a:rPr lang="en-GB" sz="1400" dirty="0"/>
              <a:t>24 March </a:t>
            </a:r>
            <a:r>
              <a:rPr lang="en-GB" sz="1400" dirty="0" smtClean="0"/>
              <a:t>2022). </a:t>
            </a:r>
          </a:p>
          <a:p>
            <a:pPr marL="0" indent="0">
              <a:buNone/>
            </a:pPr>
            <a:endParaRPr lang="en-GB" sz="1400" dirty="0"/>
          </a:p>
          <a:p>
            <a:pPr marL="0" indent="0">
              <a:buNone/>
            </a:pPr>
            <a:r>
              <a:rPr lang="en-GB" sz="1400" dirty="0" smtClean="0"/>
              <a:t>Public Health Wales NHS Wales. (</a:t>
            </a:r>
            <a:r>
              <a:rPr lang="en-GB" sz="1400" dirty="0"/>
              <a:t>2022).</a:t>
            </a:r>
            <a:r>
              <a:rPr lang="en-GB" sz="1400" i="1" dirty="0"/>
              <a:t> Voices of those with lived experiences of homelessness and adversity in Wales: Informing prevention and response 2019</a:t>
            </a:r>
            <a:r>
              <a:rPr lang="en-GB" sz="1400" i="1" dirty="0" smtClean="0"/>
              <a:t>. </a:t>
            </a:r>
            <a:r>
              <a:rPr lang="en-GB" sz="1400" dirty="0" smtClean="0"/>
              <a:t>(online) Available </a:t>
            </a:r>
            <a:r>
              <a:rPr lang="en-GB" sz="1400" dirty="0"/>
              <a:t>at: </a:t>
            </a:r>
            <a:r>
              <a:rPr lang="en-GB" sz="1400" dirty="0" smtClean="0"/>
              <a:t>https</a:t>
            </a:r>
            <a:r>
              <a:rPr lang="en-GB" sz="1400" dirty="0"/>
              <a:t>://publichealthwales.nhs.wales/files/aces/voices-of-those-with-lived-experiences-of-homelessness-and-adversity-in-wales-informing-prevention-and-response-2019</a:t>
            </a:r>
            <a:r>
              <a:rPr lang="en-GB" sz="1400" dirty="0" smtClean="0"/>
              <a:t>/. (Accessed </a:t>
            </a:r>
            <a:r>
              <a:rPr lang="en-GB" sz="1400" dirty="0"/>
              <a:t>22 March </a:t>
            </a:r>
            <a:r>
              <a:rPr lang="en-GB" sz="1400" dirty="0" smtClean="0"/>
              <a:t>2022).</a:t>
            </a:r>
            <a:endParaRPr lang="en-GB" sz="1400" dirty="0" smtClean="0"/>
          </a:p>
          <a:p>
            <a:pPr marL="0" indent="0">
              <a:buNone/>
            </a:pPr>
            <a:endParaRPr lang="en-GB" sz="1400" dirty="0" smtClean="0"/>
          </a:p>
          <a:p>
            <a:pPr marL="0" indent="0">
              <a:buNone/>
            </a:pPr>
            <a:r>
              <a:rPr lang="en-GB" sz="1400" dirty="0" smtClean="0"/>
              <a:t>Royal </a:t>
            </a:r>
            <a:r>
              <a:rPr lang="en-GB" sz="1400" dirty="0"/>
              <a:t>Manchester Children's Hospital. </a:t>
            </a:r>
            <a:r>
              <a:rPr lang="en-GB" sz="1400" dirty="0" smtClean="0"/>
              <a:t>(2022).</a:t>
            </a:r>
            <a:r>
              <a:rPr lang="en-GB" sz="1400" i="1" dirty="0" smtClean="0"/>
              <a:t> </a:t>
            </a:r>
            <a:r>
              <a:rPr lang="en-GB" sz="1400" i="1" dirty="0"/>
              <a:t>Adverse Childhood Experiences (ACEs) and Attachment - Royal Manchester Children's Hospital. </a:t>
            </a:r>
            <a:r>
              <a:rPr lang="en-GB" sz="1400" dirty="0" smtClean="0"/>
              <a:t>(online) </a:t>
            </a:r>
            <a:r>
              <a:rPr lang="en-GB" sz="1400" dirty="0"/>
              <a:t>Available at: </a:t>
            </a:r>
            <a:r>
              <a:rPr lang="en-GB" sz="1400" dirty="0" smtClean="0"/>
              <a:t>https</a:t>
            </a:r>
            <a:r>
              <a:rPr lang="en-GB" sz="1400" dirty="0"/>
              <a:t>://mft.nhs.uk/rmch/services/camhs/young-people/adverse-childhood-experiences-aces-and-attachment</a:t>
            </a:r>
            <a:r>
              <a:rPr lang="en-GB" sz="1400" dirty="0" smtClean="0"/>
              <a:t>/. (Accessed </a:t>
            </a:r>
            <a:r>
              <a:rPr lang="en-GB" sz="1400" dirty="0"/>
              <a:t>23 February </a:t>
            </a:r>
            <a:r>
              <a:rPr lang="en-GB" sz="1400" dirty="0" smtClean="0"/>
              <a:t>2022</a:t>
            </a:r>
            <a:r>
              <a:rPr lang="en-GB" sz="1400" dirty="0" smtClean="0"/>
              <a:t>).</a:t>
            </a:r>
          </a:p>
          <a:p>
            <a:pPr marL="0" indent="0">
              <a:buNone/>
            </a:pPr>
            <a:endParaRPr lang="en-GB" dirty="0"/>
          </a:p>
          <a:p>
            <a:pPr marL="0" indent="0">
              <a:buNone/>
            </a:pPr>
            <a:endParaRPr lang="en-GB" sz="1800" dirty="0" smtClean="0"/>
          </a:p>
          <a:p>
            <a:pPr marL="0" indent="0">
              <a:buNone/>
            </a:pPr>
            <a:endParaRPr lang="en-GB" sz="1800" dirty="0"/>
          </a:p>
          <a:p>
            <a:pPr marL="0" indent="0">
              <a:buNone/>
            </a:pPr>
            <a:endParaRPr lang="en-GB" sz="1800" dirty="0" smtClean="0"/>
          </a:p>
          <a:p>
            <a:endParaRPr lang="en-GB" sz="1800" dirty="0" smtClean="0"/>
          </a:p>
        </p:txBody>
      </p:sp>
    </p:spTree>
    <p:extLst>
      <p:ext uri="{BB962C8B-B14F-4D97-AF65-F5344CB8AC3E}">
        <p14:creationId xmlns:p14="http://schemas.microsoft.com/office/powerpoint/2010/main" val="263072667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9323</TotalTime>
  <Words>2856</Words>
  <Application>Microsoft Office PowerPoint</Application>
  <PresentationFormat>Widescreen</PresentationFormat>
  <Paragraphs>276</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Gill Sans MT</vt:lpstr>
      <vt:lpstr>Wingdings</vt:lpstr>
      <vt:lpstr>Parcel</vt:lpstr>
      <vt:lpstr>Fran Wisby 1808776</vt:lpstr>
      <vt:lpstr>Introduction</vt:lpstr>
      <vt:lpstr>Young People who are homelessness</vt:lpstr>
      <vt:lpstr>Continued…</vt:lpstr>
      <vt:lpstr>Continued…</vt:lpstr>
      <vt:lpstr>How long have young people sofa-surfed for?</vt:lpstr>
      <vt:lpstr>Video – Youth homeless through covid times </vt:lpstr>
      <vt:lpstr>What is Adolescence? </vt:lpstr>
      <vt:lpstr>Continued…</vt:lpstr>
      <vt:lpstr>Continued…</vt:lpstr>
      <vt:lpstr>Adverse Childhood Experiences (ACE’s)</vt:lpstr>
      <vt:lpstr>Continued…</vt:lpstr>
      <vt:lpstr>Continued…</vt:lpstr>
      <vt:lpstr>Continued… </vt:lpstr>
      <vt:lpstr>Continued…</vt:lpstr>
      <vt:lpstr>So why youth work?</vt:lpstr>
      <vt:lpstr>how does youth work help Young people who are homeless?</vt:lpstr>
      <vt:lpstr>Continued…</vt:lpstr>
      <vt:lpstr> What interventions are in place to enhance homeless young people’s physical and emotional well-being? </vt:lpstr>
      <vt:lpstr>Continued…</vt:lpstr>
      <vt:lpstr> How can we mitigate adversity? </vt:lpstr>
      <vt:lpstr>Continued…</vt:lpstr>
      <vt:lpstr>Continued…</vt:lpstr>
      <vt:lpstr>In conclusion…</vt:lpstr>
      <vt:lpstr>Thank you for your time…</vt:lpstr>
      <vt:lpstr>References</vt:lpstr>
    </vt:vector>
  </TitlesOfParts>
  <Company>PCC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Wisby, Frances</dc:creator>
  <cp:lastModifiedBy>Wisby, Frances</cp:lastModifiedBy>
  <cp:revision>763</cp:revision>
  <dcterms:created xsi:type="dcterms:W3CDTF">2022-02-10T16:32:06Z</dcterms:created>
  <dcterms:modified xsi:type="dcterms:W3CDTF">2022-03-24T11:17:55Z</dcterms:modified>
</cp:coreProperties>
</file>