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1"/>
  </p:notesMasterIdLst>
  <p:sldIdLst>
    <p:sldId id="256" r:id="rId2"/>
    <p:sldId id="257" r:id="rId3"/>
    <p:sldId id="258" r:id="rId4"/>
    <p:sldId id="307" r:id="rId5"/>
    <p:sldId id="259" r:id="rId6"/>
    <p:sldId id="260" r:id="rId7"/>
    <p:sldId id="261" r:id="rId8"/>
    <p:sldId id="262" r:id="rId9"/>
    <p:sldId id="263" r:id="rId10"/>
    <p:sldId id="265" r:id="rId11"/>
    <p:sldId id="266" r:id="rId12"/>
    <p:sldId id="268" r:id="rId13"/>
    <p:sldId id="269" r:id="rId14"/>
    <p:sldId id="270" r:id="rId15"/>
    <p:sldId id="271" r:id="rId16"/>
    <p:sldId id="272" r:id="rId17"/>
    <p:sldId id="273" r:id="rId18"/>
    <p:sldId id="274" r:id="rId19"/>
    <p:sldId id="275" r:id="rId20"/>
    <p:sldId id="276" r:id="rId21"/>
    <p:sldId id="304" r:id="rId22"/>
    <p:sldId id="277" r:id="rId23"/>
    <p:sldId id="278" r:id="rId24"/>
    <p:sldId id="279" r:id="rId25"/>
    <p:sldId id="281" r:id="rId26"/>
    <p:sldId id="282" r:id="rId27"/>
    <p:sldId id="283" r:id="rId28"/>
    <p:sldId id="284" r:id="rId29"/>
    <p:sldId id="286" r:id="rId30"/>
    <p:sldId id="287" r:id="rId31"/>
    <p:sldId id="289" r:id="rId32"/>
    <p:sldId id="290" r:id="rId33"/>
    <p:sldId id="305" r:id="rId34"/>
    <p:sldId id="308" r:id="rId35"/>
    <p:sldId id="295" r:id="rId36"/>
    <p:sldId id="296" r:id="rId37"/>
    <p:sldId id="297" r:id="rId38"/>
    <p:sldId id="298" r:id="rId39"/>
    <p:sldId id="299" r:id="rId40"/>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E3F9"/>
          </a:solidFill>
        </a:fill>
      </a:tcStyle>
    </a:wholeTbl>
    <a:band2H>
      <a:tcTxStyle/>
      <a:tcStyle>
        <a:tcBdr/>
        <a:fill>
          <a:solidFill>
            <a:srgbClr val="E6F2FC"/>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a:tcStyle>
        <a:tcBdr/>
        <a:fill>
          <a:solidFill>
            <a:srgbClr val="EFF3E9"/>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a:tcStyle>
        <a:tcBdr/>
        <a:fill>
          <a:solidFill>
            <a:srgbClr val="FDEEE8"/>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
          <a:latin typeface="Myriad Pro"/>
          <a:ea typeface="Myriad Pro"/>
          <a:cs typeface="Myriad Pro"/>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Myriad Pro"/>
          <a:ea typeface="Myriad Pro"/>
          <a:cs typeface="Myriad Pro"/>
        </a:font>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1500"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9" name="Shape 109"/>
          <p:cNvSpPr>
            <a:spLocks noGrp="1" noRot="1" noChangeAspect="1"/>
          </p:cNvSpPr>
          <p:nvPr>
            <p:ph type="sldImg"/>
          </p:nvPr>
        </p:nvSpPr>
        <p:spPr>
          <a:xfrm>
            <a:off x="1143000" y="685800"/>
            <a:ext cx="4572000" cy="3429000"/>
          </a:xfrm>
          <a:prstGeom prst="rect">
            <a:avLst/>
          </a:prstGeom>
        </p:spPr>
        <p:txBody>
          <a:bodyPr/>
          <a:lstStyle/>
          <a:p>
            <a:endParaRPr/>
          </a:p>
        </p:txBody>
      </p:sp>
      <p:sp>
        <p:nvSpPr>
          <p:cNvPr id="110" name="Shape 110"/>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 name="Shape 144"/>
          <p:cNvSpPr>
            <a:spLocks noGrp="1" noRot="1" noChangeAspect="1"/>
          </p:cNvSpPr>
          <p:nvPr>
            <p:ph type="sldImg"/>
          </p:nvPr>
        </p:nvSpPr>
        <p:spPr>
          <a:prstGeom prst="rect">
            <a:avLst/>
          </a:prstGeom>
        </p:spPr>
        <p:txBody>
          <a:bodyPr/>
          <a:lstStyle/>
          <a:p>
            <a:endParaRPr/>
          </a:p>
        </p:txBody>
      </p:sp>
      <p:sp>
        <p:nvSpPr>
          <p:cNvPr id="145" name="Shape 145"/>
          <p:cNvSpPr>
            <a:spLocks noGrp="1"/>
          </p:cNvSpPr>
          <p:nvPr>
            <p:ph type="body" sz="quarter" idx="1"/>
          </p:nvPr>
        </p:nvSpPr>
        <p:spPr>
          <a:prstGeom prst="rect">
            <a:avLst/>
          </a:prstGeom>
        </p:spPr>
        <p:txBody>
          <a:bodyPr/>
          <a:lstStyle/>
          <a:p>
            <a:r>
              <a:t>A problem exists whenever objectives are not being met. In other words you have a problem whenever there is a difference between what is actually happening and what you want to happen. If the objective is to produce 1,500 units per day but the department produces 1,490, a problem exists. Problem Solving is the process of taking corrective action to meet objectives. Decision making is the process of selecting a course of action that will solve the problem. Decisions must be made when you face a problem. When something isn’t working, fix it. McDonalds had a problem with decreasing sales and made in year 2015 made a decision to offer all-day breakfast and fresh baked foods.</a:t>
            </a:r>
          </a:p>
          <a:p>
            <a:endParaRPr/>
          </a:p>
          <a:p>
            <a:r>
              <a:t>Problem solving and decision-making are important skills for business and life. Problem-solving often involves decision-making, and decision-making is especially important for management and leadership. There are processes and techniques to improve decision-making and the quality of decisions. Decision-making is more natural to certain personalities, so these people should focus more on improving the quality of their decisions. People that are less natural decision-makers are often able to make quality assessments, but then need to be more decisive in acting upon the assessments made.</a:t>
            </a:r>
          </a:p>
          <a:p>
            <a:endParaRPr/>
          </a:p>
          <a:p>
            <a:r>
              <a:t>Problem-solving and decision-making are closely linked, and each requires creativity in identifying and developing options, for which the brainstorming technique is particularly useful. Good decision-making requires a mixture of skills: creative development and identification of options, clarity of judgement, firmness of decision, and effective implementation. For group problem-solving and decision-making, or when a consensus is required, workshops help, within which you can incorporate these tools and process as appropriate. Here are some useful methods for effective decision-making and problem-solving: First a simple step-by-step process for effective decision-making and problem-solving.</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 name="Shape 153"/>
          <p:cNvSpPr>
            <a:spLocks noGrp="1" noRot="1" noChangeAspect="1"/>
          </p:cNvSpPr>
          <p:nvPr>
            <p:ph type="sldImg"/>
          </p:nvPr>
        </p:nvSpPr>
        <p:spPr>
          <a:prstGeom prst="rect">
            <a:avLst/>
          </a:prstGeom>
        </p:spPr>
        <p:txBody>
          <a:bodyPr/>
          <a:lstStyle/>
          <a:p>
            <a:endParaRPr/>
          </a:p>
        </p:txBody>
      </p:sp>
      <p:sp>
        <p:nvSpPr>
          <p:cNvPr id="154" name="Shape 154"/>
          <p:cNvSpPr>
            <a:spLocks noGrp="1"/>
          </p:cNvSpPr>
          <p:nvPr>
            <p:ph type="body" sz="quarter" idx="1"/>
          </p:nvPr>
        </p:nvSpPr>
        <p:spPr>
          <a:prstGeom prst="rect">
            <a:avLst/>
          </a:prstGeom>
        </p:spPr>
        <p:txBody>
          <a:bodyPr/>
          <a:lstStyle/>
          <a:p>
            <a:r>
              <a:t>Much of what people do is solve problems and make decisions. Often, they are "under the gun", stressed and very short for time. Consequently, when they encounter a new problem or decision they must make, they react with a decision that seemed to work before. It's easy with this approach to get stuck in a circle of solving the same problem over and over again.</a:t>
            </a:r>
          </a:p>
          <a:p>
            <a:endParaRPr/>
          </a:p>
          <a:p>
            <a:endParaRPr/>
          </a:p>
          <a:p>
            <a:r>
              <a:t>Definition of Problem Solving</a:t>
            </a:r>
          </a:p>
          <a:p>
            <a:r>
              <a:t>2</a:t>
            </a:r>
          </a:p>
          <a:p>
            <a:r>
              <a:t> </a:t>
            </a:r>
          </a:p>
          <a:p>
            <a:r>
              <a:t> </a:t>
            </a:r>
          </a:p>
          <a:p>
            <a:r>
              <a:t>A working definition of problem solving can help clarify what constitutes a problem. Perhaps an obvious place to start is to recognise that a problem must be “problematic”, if a solution is clear then you don’t have a problem to solve, you have a decision to make!</a:t>
            </a:r>
          </a:p>
          <a:p>
            <a:endParaRPr/>
          </a:p>
          <a:p>
            <a:r>
              <a:t>It’s useful to think of four factors which help to build a definition of problem solving.</a:t>
            </a:r>
          </a:p>
          <a:p>
            <a:endParaRPr/>
          </a:p>
          <a:p>
            <a:r>
              <a:t>Problem solving is:</a:t>
            </a:r>
          </a:p>
          <a:p>
            <a:endParaRPr/>
          </a:p>
          <a:p>
            <a:r>
              <a:t>a systematic process which</a:t>
            </a:r>
          </a:p>
          <a:p>
            <a:r>
              <a:t>defines a problematic situation (where there is a gap between actual and expected or the situation is vague, or there is something that is unsatisfactory) and identifies the problem as an opportunity</a:t>
            </a:r>
          </a:p>
          <a:p>
            <a:r>
              <a:t>for which a resolution or solution is needed to beimplemented by an individual or group.</a:t>
            </a:r>
          </a:p>
          <a:p>
            <a:r>
              <a:t>and which finally, and crucially should beworthwhile solving.</a:t>
            </a:r>
          </a:p>
          <a:p>
            <a:r>
              <a:t>What may have surprised you in the words we used to help define problem solving is the idea of regarding problems as opportunities. The very word “problem” tends to have a negative sense, implying that there is a difficulty or issue to be resolved, and sometimes that is the case. However, often what are problems can and should be seen as opportunities. Opportunities to make something better or do something better, or perhaps help someone to become better.</a:t>
            </a:r>
          </a:p>
          <a:p>
            <a:endParaRPr/>
          </a:p>
          <a:p>
            <a:r>
              <a:t>For example, common problems can be found in all areas of our work like:</a:t>
            </a:r>
          </a:p>
          <a:p>
            <a:endParaRPr/>
          </a:p>
          <a:p>
            <a:r>
              <a:t>Conflict between teams or team members</a:t>
            </a:r>
          </a:p>
          <a:p>
            <a:r>
              <a:t>Customer issues with the service or product produced</a:t>
            </a:r>
          </a:p>
          <a:p>
            <a:r>
              <a:t>Processes that don’t work properly and you don’t know why</a:t>
            </a:r>
          </a:p>
          <a:p>
            <a:r>
              <a:t>Making cost savings</a:t>
            </a:r>
          </a:p>
          <a:p>
            <a:r>
              <a:t>Finding new customers</a:t>
            </a:r>
          </a:p>
          <a:p>
            <a:r>
              <a:t>Launching a new service</a:t>
            </a:r>
          </a:p>
          <a:p>
            <a:r>
              <a:t>All of which can be seen as opportunities. Perhaps just as important as the words we use in our definition of problem solving, is our attitude towards problem solving. Seeing problems as opportunities starts to change how we define a problem.</a:t>
            </a:r>
          </a:p>
          <a:p>
            <a:endParaRPr/>
          </a:p>
          <a:p>
            <a:r>
              <a:t>A Problem or a Decision?</a:t>
            </a:r>
          </a:p>
          <a:p>
            <a:r>
              <a:t>As a final thought it is worth contrasting problem solving with a definition of decision making. They both have similarities, and of course you must have decision making as part of a problem solving process. Decisions however tend to be a choice about alternatives and take you forward to action. Whereas problem solving tends to start by looking back at what has happened or is happening in order to understand how you might solve the problem you have.</a:t>
            </a:r>
          </a:p>
          <a:p>
            <a:endParaRPr/>
          </a:p>
          <a:p>
            <a:r>
              <a:t>The words we use to create a definition of problem solving matter when they help us to recognise that problems are really opportunities to do things better.</a:t>
            </a:r>
          </a:p>
          <a:p>
            <a:endParaRPr/>
          </a:p>
          <a:p>
            <a:endParaRPr/>
          </a:p>
          <a:p>
            <a:r>
              <a:t>Decision making, problem solving, and creative thinking have in common the fact that they are all forms of effective thinking. But there are some distinctions between them. You can, for example, think creatively, in the sense of having an original idea, without either making a decision or solving a problem. In this chapter the main focus is upon problem solving.</a:t>
            </a:r>
          </a:p>
          <a:p>
            <a:endParaRPr/>
          </a:p>
          <a:p>
            <a:r>
              <a:t>How problems differ from decisions</a:t>
            </a:r>
          </a:p>
          <a:p>
            <a:r>
              <a:t>What is a problem? A ‘problem’ is literally ‘something thrown in front of you’. Another of those Greek words by origin, it is related to ‘ballistics’. Originally what was thrown or put in front of one by the Greek teachers was the sort of puzzle or question that you encountered in the first chapter: ‘The nine dots’, ‘The six matchsticks’ and ‘Who owns the zebra?’ (Incidentally, has your Depth Mind come up with solutions – or extra solutions – to the first two yet?)</a:t>
            </a:r>
          </a:p>
          <a:p>
            <a:endParaRPr/>
          </a:p>
          <a:p>
            <a:r>
              <a:t>You will notice that in problems like these, all the elements of the solution are already there. All that you have to do is arrange or rearrange what has been given. In that sense, a problem is a solution in disguise.</a:t>
            </a:r>
          </a:p>
          <a:p>
            <a:endParaRPr/>
          </a:p>
          <a:p>
            <a:r>
              <a:t>As a result of solving such problems your life is not going to be different. By contrast, a decision usually does mean that life will be different. It opens the way to changes of some kind or other. Some of these changes are planned, wanted, expected or at least foreseen (the manifest consequences), whereas others are not. But solving or not solving a crossword puzzle is not going to change your life in any way.</a:t>
            </a:r>
          </a:p>
          <a:p>
            <a:endParaRPr/>
          </a:p>
          <a:p>
            <a:r>
              <a:t>In this respect such problems are similar to games – in fact, games are sets of problems. Why do we invent them? Because there is nothing that humans enjoy more than solving problems. The skills of a problem solver in this limited sense, however, differ from those of a decision maker. As a problem solver you have to be clever, with analytical skills well honed on manyother problems in that particular field. By contrast, a decision-maker needs a much wider range of skills and characteristics.</a:t>
            </a:r>
          </a:p>
          <a:p>
            <a:endParaRPr/>
          </a:p>
          <a:p>
            <a:r>
              <a:t>Moving away from puzzles and games, the problems we encounter in real life are mostly obstacles placed in front of us. If you decide to climb Mount Everest, for example, you may find that all goes well until – a day before your final ascent – a heavy storm suddenly develops on the South Col, the ridge leading to the summit. You have a problem! Notice that you would not have that particular problem – or any problems – on Everest unless you had made a decision to climb to the summit. It is not a problem for anyone else. And it would cease to be a problem for you if you changed your mind and decided to go off and climb some other mountain in the Himalayas.</a:t>
            </a:r>
          </a:p>
          <a:p>
            <a:endParaRPr/>
          </a:p>
          <a:p>
            <a:r>
              <a:t>Therefore problems as obstacles or difficulties in the path ahead of us are always secondary to the results of decision making. Decisions create problems. One way of solving them – or rather the problem state in your mind – is to alter your decision, or at least your plan. Did you have a contingency plan – a Plan B – for your route up the mountain if the weather deteriorated or avalanches (unexpected at this time of year) occurred?</a:t>
            </a:r>
          </a:p>
          <a:p>
            <a:endParaRPr/>
          </a:p>
          <a:p>
            <a:r>
              <a:t>If you stick with your decision, then, in consultation with your team, you have to find a way of overcoming the problem. Because the mental framework you must use is so similar to the decision-making process, a single model covering them both is possible.</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 name="Shape 158"/>
          <p:cNvSpPr>
            <a:spLocks noGrp="1" noRot="1" noChangeAspect="1"/>
          </p:cNvSpPr>
          <p:nvPr>
            <p:ph type="sldImg"/>
          </p:nvPr>
        </p:nvSpPr>
        <p:spPr>
          <a:prstGeom prst="rect">
            <a:avLst/>
          </a:prstGeom>
        </p:spPr>
        <p:txBody>
          <a:bodyPr/>
          <a:lstStyle/>
          <a:p>
            <a:endParaRPr/>
          </a:p>
        </p:txBody>
      </p:sp>
      <p:sp>
        <p:nvSpPr>
          <p:cNvPr id="159" name="Shape 159"/>
          <p:cNvSpPr>
            <a:spLocks noGrp="1"/>
          </p:cNvSpPr>
          <p:nvPr>
            <p:ph type="body" sz="quarter" idx="1"/>
          </p:nvPr>
        </p:nvSpPr>
        <p:spPr>
          <a:prstGeom prst="rect">
            <a:avLst/>
          </a:prstGeom>
        </p:spPr>
        <p:txBody>
          <a:bodyPr/>
          <a:lstStyle/>
          <a:p>
            <a:pPr>
              <a:defRPr>
                <a:latin typeface="Arial"/>
                <a:ea typeface="Arial"/>
                <a:cs typeface="Arial"/>
                <a:sym typeface="Arial"/>
              </a:defRPr>
            </a:pPr>
            <a:r>
              <a:t>Best performed by teams.  This doesn’t mean individuals cannot solve problems, but it lends itself to teams because…</a:t>
            </a:r>
          </a:p>
          <a:p>
            <a:pPr>
              <a:defRPr>
                <a:latin typeface="Arial"/>
                <a:ea typeface="Arial"/>
                <a:cs typeface="Arial"/>
                <a:sym typeface="Arial"/>
              </a:defRPr>
            </a:pPr>
            <a:r>
              <a:t>More skills, more knowledge, different experiences, different perspectives, mix of natural team roles (Plant, RI, Implementer, Team Workers, etc.,, mutual support, motivating environment (should be!), split the tasks according to skills set/experience, etc., ensure problem is within scope of team responsibilities, and more. </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 name="Shape 179"/>
          <p:cNvSpPr>
            <a:spLocks noGrp="1" noRot="1" noChangeAspect="1"/>
          </p:cNvSpPr>
          <p:nvPr>
            <p:ph type="sldImg"/>
          </p:nvPr>
        </p:nvSpPr>
        <p:spPr>
          <a:prstGeom prst="rect">
            <a:avLst/>
          </a:prstGeom>
        </p:spPr>
        <p:txBody>
          <a:bodyPr/>
          <a:lstStyle/>
          <a:p>
            <a:endParaRPr/>
          </a:p>
        </p:txBody>
      </p:sp>
      <p:sp>
        <p:nvSpPr>
          <p:cNvPr id="180" name="Shape 180"/>
          <p:cNvSpPr>
            <a:spLocks noGrp="1"/>
          </p:cNvSpPr>
          <p:nvPr>
            <p:ph type="body" sz="quarter" idx="1"/>
          </p:nvPr>
        </p:nvSpPr>
        <p:spPr>
          <a:prstGeom prst="rect">
            <a:avLst/>
          </a:prstGeom>
        </p:spPr>
        <p:txBody>
          <a:bodyPr/>
          <a:lstStyle/>
          <a:p>
            <a:r>
              <a:t>Define the problem</a:t>
            </a:r>
          </a:p>
          <a:p>
            <a:r>
              <a:t>Diagnose the situation so that your focus is on the problem, not just its symptoms. Helpful techniques at this stage include using flowcharts to identify the expected steps of a process and cause-and-effect diagrams to define and analyze root causes.</a:t>
            </a:r>
          </a:p>
          <a:p>
            <a:endParaRPr/>
          </a:p>
          <a:p>
            <a:r>
              <a:t>The chart below identifies key steps for defining problems. These steps support the involvement of interested parties, the use of factual information, comparison of expectations to reality and a focus on root causes of a problem. What’s needed is to:</a:t>
            </a:r>
          </a:p>
          <a:p>
            <a:endParaRPr/>
          </a:p>
          <a:p>
            <a:r>
              <a:t>Review and document how processes currently work (who does what, with what information, using what tools, communicating with what organizations and individuals, in what time frame, using what format, etc).</a:t>
            </a:r>
          </a:p>
          <a:p>
            <a:r>
              <a:t>Evaluate the possible impact of new tools and revised policies in the development of a model of “what should be.”</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 name="Shape 185"/>
          <p:cNvSpPr>
            <a:spLocks noGrp="1" noRot="1" noChangeAspect="1"/>
          </p:cNvSpPr>
          <p:nvPr>
            <p:ph type="sldImg"/>
          </p:nvPr>
        </p:nvSpPr>
        <p:spPr>
          <a:prstGeom prst="rect">
            <a:avLst/>
          </a:prstGeom>
        </p:spPr>
        <p:txBody>
          <a:bodyPr/>
          <a:lstStyle/>
          <a:p>
            <a:endParaRPr/>
          </a:p>
        </p:txBody>
      </p:sp>
      <p:sp>
        <p:nvSpPr>
          <p:cNvPr id="186" name="Shape 186"/>
          <p:cNvSpPr>
            <a:spLocks noGrp="1"/>
          </p:cNvSpPr>
          <p:nvPr>
            <p:ph type="body" sz="quarter" idx="1"/>
          </p:nvPr>
        </p:nvSpPr>
        <p:spPr>
          <a:prstGeom prst="rect">
            <a:avLst/>
          </a:prstGeom>
        </p:spPr>
        <p:txBody>
          <a:bodyPr/>
          <a:lstStyle/>
          <a:p>
            <a:r>
              <a:t>1. Define the problem</a:t>
            </a:r>
          </a:p>
          <a:p>
            <a:r>
              <a:t>This is often where people struggle. They react to what they think the problem is. Instead, seek to understand more about why you think there's a problem.</a:t>
            </a:r>
          </a:p>
          <a:p>
            <a:endParaRPr/>
          </a:p>
          <a:p>
            <a:r>
              <a:t>Define the problem: (with input from yourself and others). Ask yourself and others, the following questions:</a:t>
            </a:r>
          </a:p>
          <a:p>
            <a:pPr marL="171450" indent="-171450">
              <a:buSzPct val="100000"/>
              <a:buFont typeface="Arial"/>
              <a:buChar char="•"/>
            </a:pPr>
            <a:r>
              <a:t>What can you see that causes you to think there's a problem?</a:t>
            </a:r>
          </a:p>
          <a:p>
            <a:pPr marL="171450" indent="-171450">
              <a:buSzPct val="100000"/>
              <a:buFont typeface="Arial"/>
              <a:buChar char="•"/>
            </a:pPr>
            <a:r>
              <a:t>Where is it happening?</a:t>
            </a:r>
          </a:p>
          <a:p>
            <a:pPr marL="171450" indent="-171450">
              <a:buSzPct val="100000"/>
              <a:buFont typeface="Arial"/>
              <a:buChar char="•"/>
            </a:pPr>
            <a:r>
              <a:t>How is it happening?</a:t>
            </a:r>
          </a:p>
          <a:p>
            <a:pPr marL="171450" indent="-171450">
              <a:buSzPct val="100000"/>
              <a:buFont typeface="Arial"/>
              <a:buChar char="•"/>
            </a:pPr>
            <a:r>
              <a:t>When is it happening?</a:t>
            </a:r>
          </a:p>
          <a:p>
            <a:pPr marL="171450" indent="-171450">
              <a:buSzPct val="100000"/>
              <a:buFont typeface="Arial"/>
              <a:buChar char="•"/>
            </a:pPr>
            <a:r>
              <a:t>With whom is it happening? (HINT: Don't jump to "Who is causing the problem?" When we're stressed, blaming is often one of our first reactions. To be an effective manager, you need to address issues more than people.)</a:t>
            </a:r>
          </a:p>
          <a:p>
            <a:pPr marL="171450" indent="-171450">
              <a:buSzPct val="100000"/>
              <a:buFont typeface="Arial"/>
              <a:buChar char="•"/>
            </a:pPr>
            <a:r>
              <a:t>Why is it happening?</a:t>
            </a:r>
          </a:p>
          <a:p>
            <a:pPr marL="171450" indent="-171450">
              <a:buSzPct val="100000"/>
              <a:buFont typeface="Arial"/>
              <a:buChar char="•"/>
            </a:pPr>
            <a:r>
              <a:t>Write down a five-sentence description of the problem in terms of "The following should be happening, but isn't ..." or "The following is happening and should be: ..." As much as possible, be specific in your description, including what is happening, where, how, with whom and why. (It may be helpful at this point to use a variety of research methods.</a:t>
            </a:r>
          </a:p>
          <a:p>
            <a:pPr marL="171450" indent="-171450">
              <a:buSzPct val="100000"/>
              <a:buFont typeface="Arial"/>
              <a:buChar char="•"/>
            </a:pPr>
            <a:endParaRPr/>
          </a:p>
          <a:p>
            <a:r>
              <a:t>Defining complex problems:</a:t>
            </a:r>
          </a:p>
          <a:p>
            <a:r>
              <a:t>If the problem still seems overwhelming, break it down by repeating steps 1-7 until you have descriptions of several related problems.</a:t>
            </a:r>
          </a:p>
          <a:p>
            <a:endParaRPr/>
          </a:p>
          <a:p>
            <a:r>
              <a:t>Verifying your understanding of the problems:</a:t>
            </a:r>
          </a:p>
          <a:p>
            <a:r>
              <a:t>It helps a great deal to verify your problem analysis for conferring with a peer or someone else.</a:t>
            </a:r>
          </a:p>
          <a:p>
            <a:endParaRPr/>
          </a:p>
          <a:p>
            <a:r>
              <a:t>Prioritize the problems:</a:t>
            </a:r>
          </a:p>
          <a:p>
            <a:r>
              <a:t>If you discover that you are looking at several related problems, then prioritize which ones you should address first.</a:t>
            </a:r>
          </a:p>
          <a:p>
            <a:endParaRPr/>
          </a:p>
          <a:p>
            <a:r>
              <a:t>Note the difference between "important" and "urgent" problems. Often, what we consider to be important problems to consider are really just urgent problems. Important problems deserve more attention. For example, if you're continually answering "urgent" phone calls, then you've probably got a more "important" problem and that's to design a system that screens and prioritizes your phone calls.</a:t>
            </a:r>
          </a:p>
          <a:p>
            <a:endParaRPr/>
          </a:p>
          <a:p>
            <a:r>
              <a:t>Understand your role in the problem:</a:t>
            </a:r>
          </a:p>
          <a:p>
            <a:r>
              <a:t>Your role in the problem can greatly influence how you perceive the role of others. For example, if you're very stressed out, it'll probably look like others are, too, or, you may resort too quickly to blaming and reprimanding others. Or, you are feel very guilty about your role in the problem, you may ignore the accountabilities of others.</a:t>
            </a:r>
          </a:p>
          <a:p>
            <a:endParaRPr/>
          </a:p>
          <a:p>
            <a:r>
              <a:t>2. Look at potential causes for the problem</a:t>
            </a:r>
          </a:p>
          <a:p>
            <a:r>
              <a:t>It's amazing how much you don't know about what you don't know. Therefore, in this phase, it's critical to get input from other people who notice the problem and who are effected by it.</a:t>
            </a:r>
          </a:p>
          <a:p>
            <a:r>
              <a:t>It's often useful to collect input from other individuals one at a time (at least at first). Otherwise, people tend to be inhibited about offering their impressions of the real causes of problems.</a:t>
            </a:r>
          </a:p>
          <a:p>
            <a:r>
              <a:t>Write down what your opinions and what you've heard from others.</a:t>
            </a:r>
          </a:p>
          <a:p>
            <a:r>
              <a:t>Regarding what you think might be performance problems associated with an employee, it's often useful to seek advice from a peer or your supervisor in order to verify your impression of the problem.</a:t>
            </a:r>
          </a:p>
          <a:p>
            <a:r>
              <a:t>Write down a description of the cause of the problem and in terms of what is happening, where, when, how, with whom and why.</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 name="Shape 190"/>
          <p:cNvSpPr>
            <a:spLocks noGrp="1" noRot="1" noChangeAspect="1"/>
          </p:cNvSpPr>
          <p:nvPr>
            <p:ph type="sldImg"/>
          </p:nvPr>
        </p:nvSpPr>
        <p:spPr>
          <a:prstGeom prst="rect">
            <a:avLst/>
          </a:prstGeom>
        </p:spPr>
        <p:txBody>
          <a:bodyPr/>
          <a:lstStyle/>
          <a:p>
            <a:endParaRPr/>
          </a:p>
        </p:txBody>
      </p:sp>
      <p:sp>
        <p:nvSpPr>
          <p:cNvPr id="191" name="Shape 191"/>
          <p:cNvSpPr>
            <a:spLocks noGrp="1"/>
          </p:cNvSpPr>
          <p:nvPr>
            <p:ph type="body" sz="quarter" idx="1"/>
          </p:nvPr>
        </p:nvSpPr>
        <p:spPr>
          <a:prstGeom prst="rect">
            <a:avLst/>
          </a:prstGeom>
        </p:spPr>
        <p:txBody>
          <a:bodyPr/>
          <a:lstStyle/>
          <a:p>
            <a:r>
              <a:t>Once a problem has been diagnosed the first thing to do is to carry out an initial analysis.</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 name="Shape 207"/>
          <p:cNvSpPr>
            <a:spLocks noGrp="1" noRot="1" noChangeAspect="1"/>
          </p:cNvSpPr>
          <p:nvPr>
            <p:ph type="sldImg"/>
          </p:nvPr>
        </p:nvSpPr>
        <p:spPr>
          <a:prstGeom prst="rect">
            <a:avLst/>
          </a:prstGeom>
        </p:spPr>
        <p:txBody>
          <a:bodyPr/>
          <a:lstStyle/>
          <a:p>
            <a:endParaRPr/>
          </a:p>
        </p:txBody>
      </p:sp>
      <p:sp>
        <p:nvSpPr>
          <p:cNvPr id="208" name="Shape 208"/>
          <p:cNvSpPr>
            <a:spLocks noGrp="1"/>
          </p:cNvSpPr>
          <p:nvPr>
            <p:ph type="body" sz="quarter" idx="1"/>
          </p:nvPr>
        </p:nvSpPr>
        <p:spPr>
          <a:prstGeom prst="rect">
            <a:avLst/>
          </a:prstGeom>
        </p:spPr>
        <p:txBody>
          <a:bodyPr/>
          <a:lstStyle/>
          <a:p>
            <a:r>
              <a:t>3. Identify alternatives for approaches to resolve the problem</a:t>
            </a:r>
          </a:p>
          <a:p>
            <a:r>
              <a:t>At this point, it's useful to keep others involved (unless you're facing a personal and/or employee performance problem). Brainstorm for solutions to the problem. Very simply put, brainstorming is collecting as many ideas as possible, then screening them to find the best idea. It's critical when collecting the ideas to not pass any judgment on the ideas -- just write them down as you hear them. (A wonderful set of skills used to identify the underlying cause of issues is Systems Thinking.)</a:t>
            </a:r>
          </a:p>
          <a:p>
            <a:endParaRPr/>
          </a:p>
          <a:p>
            <a:r>
              <a:t>4. Select an approach to resolve the problem</a:t>
            </a:r>
          </a:p>
          <a:p>
            <a:r>
              <a:t>When selecting the best approach, consider:</a:t>
            </a:r>
          </a:p>
          <a:p>
            <a:r>
              <a:t>Which approach is the most likely to solve the problem for the long term?</a:t>
            </a:r>
          </a:p>
          <a:p>
            <a:r>
              <a:t>Which approach is the most realistic to accomplish for now? Do you have the resources? Are they affordable? Do you have enough time to implement the approach?</a:t>
            </a:r>
          </a:p>
          <a:p>
            <a:r>
              <a:t>What is the extent of risk associated with each alternative?</a:t>
            </a:r>
          </a:p>
          <a:p>
            <a:r>
              <a:t>(The nature of this step, in particular, in the problem solving process is why problem solving and decision making are highly integrated.)</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1" name="Title Text"/>
          <p:cNvSpPr txBox="1">
            <a:spLocks noGrp="1"/>
          </p:cNvSpPr>
          <p:nvPr>
            <p:ph type="title"/>
          </p:nvPr>
        </p:nvSpPr>
        <p:spPr>
          <a:xfrm>
            <a:off x="683568" y="1988843"/>
            <a:ext cx="7772401" cy="1470026"/>
          </a:xfrm>
          <a:prstGeom prst="rect">
            <a:avLst/>
          </a:prstGeom>
        </p:spPr>
        <p:txBody>
          <a:bodyPr/>
          <a:lstStyle/>
          <a:p>
            <a:r>
              <a:t>Title Text</a:t>
            </a:r>
          </a:p>
        </p:txBody>
      </p:sp>
      <p:sp>
        <p:nvSpPr>
          <p:cNvPr id="12" name="Body Level One…"/>
          <p:cNvSpPr txBox="1">
            <a:spLocks noGrp="1"/>
          </p:cNvSpPr>
          <p:nvPr>
            <p:ph type="body" sz="quarter" idx="1"/>
          </p:nvPr>
        </p:nvSpPr>
        <p:spPr>
          <a:xfrm>
            <a:off x="1369367" y="3744614"/>
            <a:ext cx="6400801" cy="1752601"/>
          </a:xfrm>
          <a:prstGeom prst="rect">
            <a:avLst/>
          </a:prstGeom>
        </p:spPr>
        <p:txBody>
          <a:bodyPr/>
          <a:lstStyle>
            <a:lvl1pPr marL="0" indent="0" algn="ctr">
              <a:buSzTx/>
              <a:buFontTx/>
              <a:buNone/>
              <a:defRPr>
                <a:solidFill>
                  <a:srgbClr val="888888"/>
                </a:solidFill>
              </a:defRPr>
            </a:lvl1pPr>
            <a:lvl2pPr marL="0" indent="342900" algn="ctr">
              <a:buSzTx/>
              <a:buFontTx/>
              <a:buNone/>
              <a:defRPr>
                <a:solidFill>
                  <a:srgbClr val="888888"/>
                </a:solidFill>
              </a:defRPr>
            </a:lvl2pPr>
            <a:lvl3pPr marL="0" indent="685800" algn="ctr">
              <a:buSzTx/>
              <a:buFontTx/>
              <a:buNone/>
              <a:defRPr>
                <a:solidFill>
                  <a:srgbClr val="888888"/>
                </a:solidFill>
              </a:defRPr>
            </a:lvl3pPr>
            <a:lvl4pPr marL="0" indent="1028700" algn="ctr">
              <a:buSzTx/>
              <a:buFontTx/>
              <a:buNone/>
              <a:defRPr>
                <a:solidFill>
                  <a:srgbClr val="888888"/>
                </a:solidFill>
              </a:defRPr>
            </a:lvl4pPr>
            <a:lvl5pPr marL="0" indent="1371600" algn="ctr">
              <a:buSzTx/>
              <a:buFontTx/>
              <a:buNone/>
              <a:defRPr>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xfrm>
            <a:off x="457200" y="1600200"/>
            <a:ext cx="8229600" cy="391703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683568" y="3993086"/>
            <a:ext cx="7772401" cy="1362076"/>
          </a:xfrm>
          <a:prstGeom prst="rect">
            <a:avLst/>
          </a:prstGeom>
        </p:spPr>
        <p:txBody>
          <a:bodyPr anchor="t"/>
          <a:lstStyle>
            <a:lvl1pPr algn="l">
              <a:defRPr sz="3000" b="1" cap="all"/>
            </a:lvl1pPr>
          </a:lstStyle>
          <a:p>
            <a:r>
              <a:t>Title Text</a:t>
            </a:r>
          </a:p>
        </p:txBody>
      </p:sp>
      <p:sp>
        <p:nvSpPr>
          <p:cNvPr id="30" name="Body Level One…"/>
          <p:cNvSpPr txBox="1">
            <a:spLocks noGrp="1"/>
          </p:cNvSpPr>
          <p:nvPr>
            <p:ph type="body" sz="quarter" idx="1"/>
          </p:nvPr>
        </p:nvSpPr>
        <p:spPr>
          <a:xfrm>
            <a:off x="683568" y="2492899"/>
            <a:ext cx="7772401" cy="1500188"/>
          </a:xfrm>
          <a:prstGeom prst="rect">
            <a:avLst/>
          </a:prstGeom>
        </p:spPr>
        <p:txBody>
          <a:bodyPr anchor="b"/>
          <a:lstStyle>
            <a:lvl1pPr marL="0" indent="0">
              <a:spcBef>
                <a:spcPts val="300"/>
              </a:spcBef>
              <a:buSzTx/>
              <a:buFontTx/>
              <a:buNone/>
              <a:defRPr sz="1500">
                <a:solidFill>
                  <a:srgbClr val="888888"/>
                </a:solidFill>
              </a:defRPr>
            </a:lvl1pPr>
            <a:lvl2pPr marL="0" indent="342900">
              <a:spcBef>
                <a:spcPts val="300"/>
              </a:spcBef>
              <a:buSzTx/>
              <a:buFontTx/>
              <a:buNone/>
              <a:defRPr sz="1500">
                <a:solidFill>
                  <a:srgbClr val="888888"/>
                </a:solidFill>
              </a:defRPr>
            </a:lvl2pPr>
            <a:lvl3pPr marL="0" indent="685800">
              <a:spcBef>
                <a:spcPts val="300"/>
              </a:spcBef>
              <a:buSzTx/>
              <a:buFontTx/>
              <a:buNone/>
              <a:defRPr sz="1500">
                <a:solidFill>
                  <a:srgbClr val="888888"/>
                </a:solidFill>
              </a:defRPr>
            </a:lvl3pPr>
            <a:lvl4pPr marL="0" indent="1028700">
              <a:spcBef>
                <a:spcPts val="300"/>
              </a:spcBef>
              <a:buSzTx/>
              <a:buFontTx/>
              <a:buNone/>
              <a:defRPr sz="1500">
                <a:solidFill>
                  <a:srgbClr val="888888"/>
                </a:solidFill>
              </a:defRPr>
            </a:lvl4pPr>
            <a:lvl5pPr marL="0" indent="1371600">
              <a:spcBef>
                <a:spcPts val="300"/>
              </a:spcBef>
              <a:buSzTx/>
              <a:buFontTx/>
              <a:buNone/>
              <a:defRPr sz="1500">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8" name="Title Text"/>
          <p:cNvSpPr txBox="1">
            <a:spLocks noGrp="1"/>
          </p:cNvSpPr>
          <p:nvPr>
            <p:ph type="title"/>
          </p:nvPr>
        </p:nvSpPr>
        <p:spPr>
          <a:prstGeom prst="rect">
            <a:avLst/>
          </a:prstGeom>
        </p:spPr>
        <p:txBody>
          <a:bodyPr/>
          <a:lstStyle/>
          <a:p>
            <a:r>
              <a:t>Title Text</a:t>
            </a:r>
          </a:p>
        </p:txBody>
      </p:sp>
      <p:sp>
        <p:nvSpPr>
          <p:cNvPr id="39" name="Body Level One…"/>
          <p:cNvSpPr txBox="1">
            <a:spLocks noGrp="1"/>
          </p:cNvSpPr>
          <p:nvPr>
            <p:ph type="body" sz="half" idx="1"/>
          </p:nvPr>
        </p:nvSpPr>
        <p:spPr>
          <a:xfrm>
            <a:off x="457200" y="1600200"/>
            <a:ext cx="4038600" cy="3989041"/>
          </a:xfrm>
          <a:prstGeom prst="rect">
            <a:avLst/>
          </a:prstGeom>
        </p:spPr>
        <p:txBody>
          <a:bodyPr/>
          <a:lstStyle>
            <a:lvl1pPr>
              <a:defRPr sz="2100"/>
            </a:lvl1pPr>
            <a:lvl2pPr marL="592931" indent="-250031">
              <a:defRPr sz="2100"/>
            </a:lvl2pPr>
            <a:lvl3pPr marL="925830" indent="-240030">
              <a:defRPr sz="2100"/>
            </a:lvl3pPr>
            <a:lvl4pPr marL="1305657" indent="-276957">
              <a:defRPr sz="2100"/>
            </a:lvl4pPr>
            <a:lvl5pPr marL="1648557" indent="-276957">
              <a:defRPr sz="2100"/>
            </a:lvl5p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prstGeom prst="rect">
            <a:avLst/>
          </a:prstGeom>
        </p:spPr>
        <p:txBody>
          <a:bodyPr/>
          <a:lstStyle/>
          <a:p>
            <a:r>
              <a:t>Title Text</a:t>
            </a:r>
          </a:p>
        </p:txBody>
      </p:sp>
      <p:sp>
        <p:nvSpPr>
          <p:cNvPr id="48" name="Body Level One…"/>
          <p:cNvSpPr txBox="1">
            <a:spLocks noGrp="1"/>
          </p:cNvSpPr>
          <p:nvPr>
            <p:ph type="body" sz="quarter" idx="1"/>
          </p:nvPr>
        </p:nvSpPr>
        <p:spPr>
          <a:xfrm>
            <a:off x="457200" y="1535112"/>
            <a:ext cx="4040188" cy="639763"/>
          </a:xfrm>
          <a:prstGeom prst="rect">
            <a:avLst/>
          </a:prstGeom>
        </p:spPr>
        <p:txBody>
          <a:bodyPr anchor="b"/>
          <a:lstStyle>
            <a:lvl1pPr marL="0" indent="0">
              <a:spcBef>
                <a:spcPts val="400"/>
              </a:spcBef>
              <a:buSzTx/>
              <a:buFontTx/>
              <a:buNone/>
              <a:defRPr sz="1800" b="1"/>
            </a:lvl1pPr>
            <a:lvl2pPr marL="0" indent="342900">
              <a:spcBef>
                <a:spcPts val="400"/>
              </a:spcBef>
              <a:buSzTx/>
              <a:buFontTx/>
              <a:buNone/>
              <a:defRPr sz="1800" b="1"/>
            </a:lvl2pPr>
            <a:lvl3pPr marL="0" indent="685800">
              <a:spcBef>
                <a:spcPts val="400"/>
              </a:spcBef>
              <a:buSzTx/>
              <a:buFontTx/>
              <a:buNone/>
              <a:defRPr sz="1800" b="1"/>
            </a:lvl3pPr>
            <a:lvl4pPr marL="0" indent="1028700">
              <a:spcBef>
                <a:spcPts val="400"/>
              </a:spcBef>
              <a:buSzTx/>
              <a:buFontTx/>
              <a:buNone/>
              <a:defRPr sz="1800" b="1"/>
            </a:lvl4pPr>
            <a:lvl5pPr marL="0" indent="1371600">
              <a:spcBef>
                <a:spcPts val="400"/>
              </a:spcBef>
              <a:buSzTx/>
              <a:buFontTx/>
              <a:buNone/>
              <a:defRPr sz="18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21"/>
          </p:nvPr>
        </p:nvSpPr>
        <p:spPr>
          <a:xfrm>
            <a:off x="4645026" y="1535112"/>
            <a:ext cx="4041776" cy="639763"/>
          </a:xfrm>
          <a:prstGeom prst="rect">
            <a:avLst/>
          </a:prstGeom>
        </p:spPr>
        <p:txBody>
          <a:bodyPr anchor="b"/>
          <a:lstStyle/>
          <a:p>
            <a:pPr marL="0" indent="0">
              <a:spcBef>
                <a:spcPts val="400"/>
              </a:spcBef>
              <a:buSzTx/>
              <a:buFontTx/>
              <a:buNone/>
              <a:defRPr sz="1800" b="1"/>
            </a:pPr>
            <a:endParaRP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prstGeom prst="rect">
            <a:avLst/>
          </a:prstGeom>
        </p:spPr>
        <p:txBody>
          <a:bodyPr/>
          <a:lstStyle/>
          <a:p>
            <a:r>
              <a:t>Title Text</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457201" y="273050"/>
            <a:ext cx="3008315" cy="1162050"/>
          </a:xfrm>
          <a:prstGeom prst="rect">
            <a:avLst/>
          </a:prstGeom>
        </p:spPr>
        <p:txBody>
          <a:bodyPr anchor="b"/>
          <a:lstStyle>
            <a:lvl1pPr algn="l">
              <a:defRPr sz="1500" b="1"/>
            </a:lvl1pPr>
          </a:lstStyle>
          <a:p>
            <a:r>
              <a:t>Title Text</a:t>
            </a:r>
          </a:p>
        </p:txBody>
      </p:sp>
      <p:sp>
        <p:nvSpPr>
          <p:cNvPr id="73" name="Body Level One…"/>
          <p:cNvSpPr txBox="1">
            <a:spLocks noGrp="1"/>
          </p:cNvSpPr>
          <p:nvPr>
            <p:ph type="body" idx="1"/>
          </p:nvPr>
        </p:nvSpPr>
        <p:spPr>
          <a:xfrm>
            <a:off x="3575050" y="273053"/>
            <a:ext cx="5111750" cy="5172175"/>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quarter" idx="21"/>
          </p:nvPr>
        </p:nvSpPr>
        <p:spPr>
          <a:xfrm>
            <a:off x="457201" y="1435103"/>
            <a:ext cx="3008315" cy="4029892"/>
          </a:xfrm>
          <a:prstGeom prst="rect">
            <a:avLst/>
          </a:prstGeom>
        </p:spPr>
        <p:txBody>
          <a:bodyPr/>
          <a:lstStyle/>
          <a:p>
            <a:pPr marL="0" indent="0">
              <a:spcBef>
                <a:spcPts val="200"/>
              </a:spcBef>
              <a:buSzTx/>
              <a:buFontTx/>
              <a:buNone/>
              <a:defRPr sz="1000"/>
            </a:pPr>
            <a:endParaRP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itle Text"/>
          <p:cNvSpPr txBox="1">
            <a:spLocks noGrp="1"/>
          </p:cNvSpPr>
          <p:nvPr>
            <p:ph type="title"/>
          </p:nvPr>
        </p:nvSpPr>
        <p:spPr>
          <a:xfrm>
            <a:off x="1792288" y="4509120"/>
            <a:ext cx="5486401" cy="566739"/>
          </a:xfrm>
          <a:prstGeom prst="rect">
            <a:avLst/>
          </a:prstGeom>
        </p:spPr>
        <p:txBody>
          <a:bodyPr anchor="b"/>
          <a:lstStyle>
            <a:lvl1pPr algn="l">
              <a:defRPr sz="1500" b="1"/>
            </a:lvl1pPr>
          </a:lstStyle>
          <a:p>
            <a:r>
              <a:t>Title Text</a:t>
            </a:r>
          </a:p>
        </p:txBody>
      </p:sp>
      <p:sp>
        <p:nvSpPr>
          <p:cNvPr id="83" name="Picture Placeholder 2"/>
          <p:cNvSpPr>
            <a:spLocks noGrp="1"/>
          </p:cNvSpPr>
          <p:nvPr>
            <p:ph type="pic" sz="half" idx="21"/>
          </p:nvPr>
        </p:nvSpPr>
        <p:spPr>
          <a:xfrm>
            <a:off x="1792288" y="612779"/>
            <a:ext cx="5486401" cy="3824338"/>
          </a:xfrm>
          <a:prstGeom prst="rect">
            <a:avLst/>
          </a:prstGeom>
        </p:spPr>
        <p:txBody>
          <a:bodyPr lIns="91439" rIns="91439">
            <a:noAutofit/>
          </a:bodyPr>
          <a:lstStyle/>
          <a:p>
            <a:endParaRPr/>
          </a:p>
        </p:txBody>
      </p:sp>
      <p:sp>
        <p:nvSpPr>
          <p:cNvPr id="84" name="Body Level One…"/>
          <p:cNvSpPr txBox="1">
            <a:spLocks noGrp="1"/>
          </p:cNvSpPr>
          <p:nvPr>
            <p:ph type="body" sz="quarter" idx="1"/>
          </p:nvPr>
        </p:nvSpPr>
        <p:spPr>
          <a:xfrm>
            <a:off x="1792288" y="5157192"/>
            <a:ext cx="5486401" cy="432049"/>
          </a:xfrm>
          <a:prstGeom prst="rect">
            <a:avLst/>
          </a:prstGeom>
        </p:spPr>
        <p:txBody>
          <a:bodyPr/>
          <a:lstStyle>
            <a:lvl1pPr marL="0" indent="0">
              <a:spcBef>
                <a:spcPts val="200"/>
              </a:spcBef>
              <a:buSzTx/>
              <a:buFontTx/>
              <a:buNone/>
              <a:defRPr sz="1000"/>
            </a:lvl1pPr>
            <a:lvl2pPr marL="0" indent="342900">
              <a:spcBef>
                <a:spcPts val="200"/>
              </a:spcBef>
              <a:buSzTx/>
              <a:buFontTx/>
              <a:buNone/>
              <a:defRPr sz="1000"/>
            </a:lvl2pPr>
            <a:lvl3pPr marL="0" indent="685800">
              <a:spcBef>
                <a:spcPts val="200"/>
              </a:spcBef>
              <a:buSzTx/>
              <a:buFontTx/>
              <a:buNone/>
              <a:defRPr sz="1000"/>
            </a:lvl3pPr>
            <a:lvl4pPr marL="0" indent="1028700">
              <a:spcBef>
                <a:spcPts val="200"/>
              </a:spcBef>
              <a:buSzTx/>
              <a:buFontTx/>
              <a:buNone/>
              <a:defRPr sz="1000"/>
            </a:lvl4pPr>
            <a:lvl5pPr marL="0" indent="1371600">
              <a:spcBef>
                <a:spcPts val="200"/>
              </a:spcBef>
              <a:buSzTx/>
              <a:buFontTx/>
              <a:buNone/>
              <a:defRPr sz="1000"/>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Title, Text, and Content">
    <p:spTree>
      <p:nvGrpSpPr>
        <p:cNvPr id="1" name=""/>
        <p:cNvGrpSpPr/>
        <p:nvPr/>
      </p:nvGrpSpPr>
      <p:grpSpPr>
        <a:xfrm>
          <a:off x="0" y="0"/>
          <a:ext cx="0" cy="0"/>
          <a:chOff x="0" y="0"/>
          <a:chExt cx="0" cy="0"/>
        </a:xfrm>
      </p:grpSpPr>
      <p:sp>
        <p:nvSpPr>
          <p:cNvPr id="92" name="Title Text"/>
          <p:cNvSpPr txBox="1">
            <a:spLocks noGrp="1"/>
          </p:cNvSpPr>
          <p:nvPr>
            <p:ph type="title"/>
          </p:nvPr>
        </p:nvSpPr>
        <p:spPr>
          <a:xfrm>
            <a:off x="442915" y="103187"/>
            <a:ext cx="8243887" cy="1314451"/>
          </a:xfrm>
          <a:prstGeom prst="rect">
            <a:avLst/>
          </a:prstGeom>
        </p:spPr>
        <p:txBody>
          <a:bodyPr/>
          <a:lstStyle/>
          <a:p>
            <a:r>
              <a:t>Title Text</a:t>
            </a:r>
          </a:p>
        </p:txBody>
      </p:sp>
      <p:sp>
        <p:nvSpPr>
          <p:cNvPr id="93" name="Body Level One…"/>
          <p:cNvSpPr txBox="1">
            <a:spLocks noGrp="1"/>
          </p:cNvSpPr>
          <p:nvPr>
            <p:ph type="body" sz="half" idx="1"/>
          </p:nvPr>
        </p:nvSpPr>
        <p:spPr>
          <a:xfrm>
            <a:off x="457200" y="1600200"/>
            <a:ext cx="4038600" cy="4456114"/>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94" name="Slide Number"/>
          <p:cNvSpPr txBox="1">
            <a:spLocks noGrp="1"/>
          </p:cNvSpPr>
          <p:nvPr>
            <p:ph type="sldNum" sz="quarter" idx="2"/>
          </p:nvPr>
        </p:nvSpPr>
        <p:spPr>
          <a:xfrm>
            <a:off x="8455523" y="6356667"/>
            <a:ext cx="231278" cy="23114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1_Two Content">
    <p:spTree>
      <p:nvGrpSpPr>
        <p:cNvPr id="1" name=""/>
        <p:cNvGrpSpPr/>
        <p:nvPr/>
      </p:nvGrpSpPr>
      <p:grpSpPr>
        <a:xfrm>
          <a:off x="0" y="0"/>
          <a:ext cx="0" cy="0"/>
          <a:chOff x="0" y="0"/>
          <a:chExt cx="0" cy="0"/>
        </a:xfrm>
      </p:grpSpPr>
      <p:sp>
        <p:nvSpPr>
          <p:cNvPr id="101" name="Title Text"/>
          <p:cNvSpPr txBox="1">
            <a:spLocks noGrp="1"/>
          </p:cNvSpPr>
          <p:nvPr>
            <p:ph type="title"/>
          </p:nvPr>
        </p:nvSpPr>
        <p:spPr>
          <a:prstGeom prst="rect">
            <a:avLst/>
          </a:prstGeom>
        </p:spPr>
        <p:txBody>
          <a:bodyPr/>
          <a:lstStyle>
            <a:lvl1pPr>
              <a:defRPr>
                <a:solidFill>
                  <a:srgbClr val="1F497D"/>
                </a:solidFill>
              </a:defRPr>
            </a:lvl1pPr>
          </a:lstStyle>
          <a:p>
            <a:r>
              <a:t>Title Text</a:t>
            </a:r>
          </a:p>
        </p:txBody>
      </p:sp>
      <p:sp>
        <p:nvSpPr>
          <p:cNvPr id="102" name="Body Level One…"/>
          <p:cNvSpPr txBox="1">
            <a:spLocks noGrp="1"/>
          </p:cNvSpPr>
          <p:nvPr>
            <p:ph type="body" sz="half" idx="1"/>
          </p:nvPr>
        </p:nvSpPr>
        <p:spPr>
          <a:xfrm>
            <a:off x="685800" y="2240279"/>
            <a:ext cx="3803904" cy="3877057"/>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0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28306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4"/>
          <a:srcRect/>
          <a:stretch>
            <a:fillRect/>
          </a:stretch>
        </a:blip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457200" y="274638"/>
            <a:ext cx="8229600" cy="1143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457200" y="1600200"/>
            <a:ext cx="8229600" cy="52578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8455523" y="6435657"/>
            <a:ext cx="231278" cy="231141"/>
          </a:xfrm>
          <a:prstGeom prst="rect">
            <a:avLst/>
          </a:prstGeom>
          <a:ln w="12700">
            <a:miter lim="400000"/>
          </a:ln>
        </p:spPr>
        <p:txBody>
          <a:bodyPr wrap="none" lIns="45719" rIns="45719" anchor="ctr">
            <a:spAutoFit/>
          </a:bodyPr>
          <a:lstStyle>
            <a:lvl1pPr algn="r">
              <a:defRPr sz="900">
                <a:solidFill>
                  <a:srgbClr val="88888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ransition spd="med"/>
  <p:txStyles>
    <p:titleStyle>
      <a:lvl1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1pPr>
      <a:lvl2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2pPr>
      <a:lvl3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3pPr>
      <a:lvl4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4pPr>
      <a:lvl5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5pPr>
      <a:lvl6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6pPr>
      <a:lvl7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7pPr>
      <a:lvl8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8pPr>
      <a:lvl9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9pPr>
    </p:titleStyle>
    <p:bodyStyle>
      <a:lvl1pPr marL="257175" marR="0" indent="-257175"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1pPr>
      <a:lvl2pPr marL="587829" marR="0" indent="-24492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2pPr>
      <a:lvl3pPr marL="914400" marR="0" indent="-22860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3pPr>
      <a:lvl4pPr marL="1303019" marR="0" indent="-27431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4pPr>
      <a:lvl5pPr marL="16459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5pPr>
      <a:lvl6pPr marL="19888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6pPr>
      <a:lvl7pPr marL="23317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7pPr>
      <a:lvl8pPr marL="26746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8pPr>
      <a:lvl9pPr marL="30175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9pPr>
    </p:bodyStyle>
    <p:otherStyle>
      <a:lvl1pPr marL="0" marR="0" indent="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1pPr>
      <a:lvl2pPr marL="0" marR="0" indent="457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2pPr>
      <a:lvl3pPr marL="0" marR="0" indent="914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3pPr>
      <a:lvl4pPr marL="0" marR="0" indent="1371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4pPr>
      <a:lvl5pPr marL="0" marR="0" indent="18288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5pPr>
      <a:lvl6pPr marL="0" marR="0" indent="22860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6pPr>
      <a:lvl7pPr marL="0" marR="0" indent="2743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7pPr>
      <a:lvl8pPr marL="0" marR="0" indent="3200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8pPr>
      <a:lvl9pPr marL="0" marR="0" indent="3657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2.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2rJRVv-NOaA"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sixstringcnc.com/9-dot-exercise" TargetMode="External"/><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youtube.com/watch?v=AvjBMwwkwCQ" TargetMode="External"/><Relationship Id="rId2" Type="http://schemas.openxmlformats.org/officeDocument/2006/relationships/hyperlink" Target="https://hbr.org/2012/09/are-you-solving-the-right-problem" TargetMode="External"/><Relationship Id="rId1" Type="http://schemas.openxmlformats.org/officeDocument/2006/relationships/slideLayout" Target="../slideLayouts/slideLayout2.xml"/><Relationship Id="rId4" Type="http://schemas.openxmlformats.org/officeDocument/2006/relationships/hyperlink" Target="https://www.ons.gov.uk/businessindustryandtrade/business/businessservices/bulletins/businessinsightsandimpactontheukeconom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 name="Title 1"/>
          <p:cNvSpPr txBox="1">
            <a:spLocks noGrp="1"/>
          </p:cNvSpPr>
          <p:nvPr>
            <p:ph type="ctrTitle"/>
          </p:nvPr>
        </p:nvSpPr>
        <p:spPr>
          <a:xfrm>
            <a:off x="516048" y="2256291"/>
            <a:ext cx="8314869" cy="3763157"/>
          </a:xfrm>
          <a:prstGeom prst="rect">
            <a:avLst/>
          </a:prstGeom>
        </p:spPr>
        <p:txBody>
          <a:bodyPr>
            <a:normAutofit fontScale="90000"/>
          </a:bodyPr>
          <a:lstStyle/>
          <a:p>
            <a:pPr defTabSz="562355">
              <a:defRPr sz="3034" b="1">
                <a:solidFill>
                  <a:schemeClr val="accent2"/>
                </a:solidFill>
                <a:effectLst>
                  <a:outerShdw blurRad="31242" dist="31242" dir="2700000" rotWithShape="0">
                    <a:srgbClr val="000000">
                      <a:alpha val="43137"/>
                    </a:srgbClr>
                  </a:outerShdw>
                </a:effectLst>
              </a:defRPr>
            </a:pPr>
            <a:r>
              <a:rPr dirty="0"/>
              <a:t>LCLM4004</a:t>
            </a:r>
            <a:br>
              <a:rPr lang="en-GB" dirty="0"/>
            </a:br>
            <a:br>
              <a:rPr dirty="0"/>
            </a:br>
            <a:r>
              <a:rPr dirty="0">
                <a:solidFill>
                  <a:srgbClr val="000000"/>
                </a:solidFill>
              </a:rPr>
              <a:t> </a:t>
            </a:r>
            <a:r>
              <a:rPr lang="en-GB" dirty="0">
                <a:solidFill>
                  <a:schemeClr val="accent2"/>
                </a:solidFill>
              </a:rPr>
              <a:t>Introduction to </a:t>
            </a:r>
            <a:r>
              <a:rPr dirty="0"/>
              <a:t>Problem Solving and Decision Making</a:t>
            </a:r>
          </a:p>
          <a:p>
            <a:pPr defTabSz="562355">
              <a:defRPr sz="3034" b="1">
                <a:solidFill>
                  <a:schemeClr val="accent2"/>
                </a:solidFill>
                <a:effectLst>
                  <a:outerShdw blurRad="31242" dist="31242" dir="2700000" rotWithShape="0">
                    <a:srgbClr val="000000">
                      <a:alpha val="43137"/>
                    </a:srgbClr>
                  </a:outerShdw>
                </a:effectLst>
              </a:defRPr>
            </a:pPr>
            <a:endParaRPr dirty="0"/>
          </a:p>
          <a:p>
            <a:pPr defTabSz="562355">
              <a:defRPr sz="2624" b="1">
                <a:solidFill>
                  <a:schemeClr val="accent2"/>
                </a:solidFill>
                <a:effectLst>
                  <a:outerShdw blurRad="31242" dist="31242" dir="2700000" rotWithShape="0">
                    <a:srgbClr val="000000">
                      <a:alpha val="43137"/>
                    </a:srgbClr>
                  </a:outerShdw>
                </a:effectLst>
              </a:defRPr>
            </a:pPr>
            <a:r>
              <a:rPr sz="3034" dirty="0"/>
              <a:t>Week 1</a:t>
            </a:r>
            <a:br>
              <a:rPr sz="3034" dirty="0"/>
            </a:br>
            <a:br>
              <a:rPr sz="3034" dirty="0"/>
            </a:br>
            <a:br>
              <a:rPr sz="2952" dirty="0">
                <a:solidFill>
                  <a:srgbClr val="FF0000"/>
                </a:solidFill>
              </a:rPr>
            </a:br>
            <a:br>
              <a:rPr sz="2952" dirty="0">
                <a:solidFill>
                  <a:srgbClr val="FF0000"/>
                </a:solidFill>
              </a:rPr>
            </a:br>
            <a:endParaRPr sz="2952" dirty="0">
              <a:solidFill>
                <a:srgbClr val="FF0000"/>
              </a:solidFill>
            </a:endParaRPr>
          </a:p>
        </p:txBody>
      </p:sp>
      <p:sp>
        <p:nvSpPr>
          <p:cNvPr id="113" name="TextBox 1"/>
          <p:cNvSpPr txBox="1"/>
          <p:nvPr/>
        </p:nvSpPr>
        <p:spPr>
          <a:xfrm>
            <a:off x="751398" y="1364751"/>
            <a:ext cx="8386638" cy="7010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lvl1pPr>
              <a:defRPr sz="4000" b="1">
                <a:effectLst>
                  <a:outerShdw blurRad="38100" dist="38100" dir="2700000" rotWithShape="0">
                    <a:srgbClr val="000000">
                      <a:alpha val="43137"/>
                    </a:srgbClr>
                  </a:outerShdw>
                </a:effectLst>
              </a:defRPr>
            </a:lvl1pPr>
          </a:lstStyle>
          <a:p>
            <a:r>
              <a:t>CertHE Skills for the Workplace</a:t>
            </a:r>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Content Placeholder 2"/>
          <p:cNvSpPr txBox="1">
            <a:spLocks noGrp="1"/>
          </p:cNvSpPr>
          <p:nvPr>
            <p:ph type="body" idx="1"/>
          </p:nvPr>
        </p:nvSpPr>
        <p:spPr>
          <a:xfrm>
            <a:off x="314325" y="2036732"/>
            <a:ext cx="8456460" cy="3485063"/>
          </a:xfrm>
          <a:prstGeom prst="rect">
            <a:avLst/>
          </a:prstGeom>
        </p:spPr>
        <p:txBody>
          <a:bodyPr/>
          <a:lstStyle/>
          <a:p>
            <a:r>
              <a:rPr lang="en-GB" dirty="0"/>
              <a:t>Understand what ‘Student engagement’ means </a:t>
            </a:r>
          </a:p>
          <a:p>
            <a:r>
              <a:rPr lang="en-GB" dirty="0"/>
              <a:t>Understand </a:t>
            </a:r>
            <a:r>
              <a:rPr dirty="0"/>
              <a:t> ‘problem solving’</a:t>
            </a:r>
          </a:p>
          <a:p>
            <a:r>
              <a:rPr dirty="0"/>
              <a:t>Identify the nature and scope of business problems</a:t>
            </a:r>
          </a:p>
          <a:p>
            <a:r>
              <a:rPr dirty="0"/>
              <a:t>Begin to develop a business problem statement</a:t>
            </a:r>
          </a:p>
          <a:p>
            <a:r>
              <a:rPr dirty="0"/>
              <a:t>Identify the learning, teaching and assessment strategy for this module</a:t>
            </a:r>
          </a:p>
        </p:txBody>
      </p:sp>
      <p:sp>
        <p:nvSpPr>
          <p:cNvPr id="11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2</a:t>
            </a:fld>
            <a:endParaRPr/>
          </a:p>
        </p:txBody>
      </p:sp>
      <p:sp>
        <p:nvSpPr>
          <p:cNvPr id="117" name="Title 1"/>
          <p:cNvSpPr txBox="1">
            <a:spLocks noGrp="1"/>
          </p:cNvSpPr>
          <p:nvPr>
            <p:ph type="title"/>
          </p:nvPr>
        </p:nvSpPr>
        <p:spPr>
          <a:xfrm>
            <a:off x="1456454" y="250298"/>
            <a:ext cx="6172201" cy="857251"/>
          </a:xfrm>
          <a:prstGeom prst="rect">
            <a:avLst/>
          </a:prstGeom>
        </p:spPr>
        <p:txBody>
          <a:bodyPr/>
          <a:lstStyle>
            <a:lvl1pPr defTabSz="630936">
              <a:defRPr sz="3312" b="1">
                <a:solidFill>
                  <a:srgbClr val="0070C0"/>
                </a:solidFill>
                <a:effectLst>
                  <a:outerShdw blurRad="35052" dist="35052" dir="2700000" rotWithShape="0">
                    <a:srgbClr val="000000">
                      <a:alpha val="43137"/>
                    </a:srgbClr>
                  </a:outerShdw>
                </a:effectLst>
              </a:defRPr>
            </a:lvl1pPr>
          </a:lstStyle>
          <a:p>
            <a:r>
              <a:t>Learning outcomes for week 1</a:t>
            </a:r>
          </a:p>
        </p:txBody>
      </p:sp>
      <p:sp>
        <p:nvSpPr>
          <p:cNvPr id="118" name="TextBox 7"/>
          <p:cNvSpPr txBox="1"/>
          <p:nvPr/>
        </p:nvSpPr>
        <p:spPr>
          <a:xfrm>
            <a:off x="738289" y="1300158"/>
            <a:ext cx="7608531" cy="4597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lvl1pPr>
              <a:defRPr sz="2400" b="1"/>
            </a:lvl1pPr>
          </a:lstStyle>
          <a:p>
            <a:r>
              <a:t>To</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1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 grpId="1" animBg="1" advAuto="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 name="Who is here?"/>
          <p:cNvSpPr txBox="1">
            <a:spLocks noGrp="1"/>
          </p:cNvSpPr>
          <p:nvPr>
            <p:ph type="title"/>
          </p:nvPr>
        </p:nvSpPr>
        <p:spPr>
          <a:xfrm>
            <a:off x="457200" y="274639"/>
            <a:ext cx="8229600" cy="563562"/>
          </a:xfrm>
          <a:prstGeom prst="rect">
            <a:avLst/>
          </a:prstGeom>
        </p:spPr>
        <p:txBody>
          <a:bodyPr>
            <a:normAutofit fontScale="90000"/>
          </a:bodyPr>
          <a:lstStyle>
            <a:lvl1pPr>
              <a:defRPr b="1"/>
            </a:lvl1pPr>
          </a:lstStyle>
          <a:p>
            <a:r>
              <a:rPr lang="en-GB" dirty="0"/>
              <a:t>Student engagement</a:t>
            </a:r>
            <a:endParaRPr dirty="0"/>
          </a:p>
        </p:txBody>
      </p:sp>
      <p:sp>
        <p:nvSpPr>
          <p:cNvPr id="121" name="Please introduce yourself and say…"/>
          <p:cNvSpPr txBox="1">
            <a:spLocks noGrp="1"/>
          </p:cNvSpPr>
          <p:nvPr>
            <p:ph type="body" idx="1"/>
          </p:nvPr>
        </p:nvSpPr>
        <p:spPr>
          <a:xfrm>
            <a:off x="457200" y="838202"/>
            <a:ext cx="8229600" cy="4679032"/>
          </a:xfrm>
          <a:prstGeom prst="rect">
            <a:avLst/>
          </a:prstGeom>
        </p:spPr>
        <p:txBody>
          <a:bodyPr>
            <a:normAutofit fontScale="85000" lnSpcReduction="20000"/>
          </a:bodyPr>
          <a:lstStyle/>
          <a:p>
            <a:r>
              <a:rPr lang="en-GB" dirty="0">
                <a:latin typeface="Arial" panose="020B0604020202020204" pitchFamily="34" charset="0"/>
                <a:cs typeface="Arial" panose="020B0604020202020204" pitchFamily="34" charset="0"/>
              </a:rPr>
              <a:t>Student Engagement is </a:t>
            </a:r>
            <a:r>
              <a:rPr lang="en-GB" b="1" u="sng" dirty="0">
                <a:latin typeface="Arial" panose="020B0604020202020204" pitchFamily="34" charset="0"/>
                <a:cs typeface="Arial" panose="020B0604020202020204" pitchFamily="34" charset="0"/>
              </a:rPr>
              <a:t>NOT</a:t>
            </a:r>
            <a:r>
              <a:rPr lang="en-GB" dirty="0">
                <a:latin typeface="Arial" panose="020B0604020202020204" pitchFamily="34" charset="0"/>
                <a:cs typeface="Arial" panose="020B0604020202020204" pitchFamily="34" charset="0"/>
              </a:rPr>
              <a:t> simply about attending a class…it is about how much you </a:t>
            </a:r>
            <a:r>
              <a:rPr lang="en-GB" b="1" u="sng" dirty="0">
                <a:solidFill>
                  <a:srgbClr val="0070C0"/>
                </a:solidFill>
                <a:latin typeface="Arial" panose="020B0604020202020204" pitchFamily="34" charset="0"/>
                <a:cs typeface="Arial" panose="020B0604020202020204" pitchFamily="34" charset="0"/>
              </a:rPr>
              <a:t>actively</a:t>
            </a:r>
            <a:r>
              <a:rPr lang="en-GB" dirty="0">
                <a:solidFill>
                  <a:srgbClr val="0070C0"/>
                </a:solidFill>
                <a:latin typeface="Arial" panose="020B0604020202020204" pitchFamily="34" charset="0"/>
                <a:cs typeface="Arial" panose="020B0604020202020204" pitchFamily="34" charset="0"/>
              </a:rPr>
              <a:t> read, research, prepare and organise yourself for your classes and assessments.</a:t>
            </a:r>
          </a:p>
          <a:p>
            <a:endParaRPr lang="en-GB" dirty="0">
              <a:solidFill>
                <a:srgbClr val="0070C0"/>
              </a:solidFill>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To be successful in your assessments, you will need to undertake independent reading and research around the topic area.</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Relevant academic sources have been identified for you in the Online Reading List. You are expected to access and utilise these, and other credible, sources in your  assignments.</a:t>
            </a:r>
          </a:p>
          <a:p>
            <a:pPr marL="0" indent="0">
              <a:buNone/>
            </a:pPr>
            <a:endParaRPr lang="en-GB" dirty="0">
              <a:solidFill>
                <a:srgbClr val="0070C0"/>
              </a:solidFill>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Your ‘engagement’ is consistently monitored by the Student Engagement Team.</a:t>
            </a:r>
            <a:endParaRPr lang="en-GB" dirty="0">
              <a:solidFill>
                <a:srgbClr val="0070C0"/>
              </a:solidFill>
              <a:latin typeface="Arial" panose="020B0604020202020204" pitchFamily="34" charset="0"/>
              <a:cs typeface="Arial" panose="020B0604020202020204" pitchFamily="34" charset="0"/>
            </a:endParaRPr>
          </a:p>
          <a:p>
            <a:pPr marL="0" indent="0">
              <a:buNone/>
            </a:pPr>
            <a:endParaRPr lang="en-GB" dirty="0">
              <a:solidFill>
                <a:srgbClr val="0070C0"/>
              </a:solidFill>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For more information, please review </a:t>
            </a:r>
            <a:r>
              <a:rPr lang="en-GB" dirty="0">
                <a:solidFill>
                  <a:srgbClr val="0070C0"/>
                </a:solidFill>
                <a:latin typeface="Arial" panose="020B0604020202020204" pitchFamily="34" charset="0"/>
                <a:cs typeface="Arial" panose="020B0604020202020204" pitchFamily="34" charset="0"/>
              </a:rPr>
              <a:t>the Engagement Policy (</a:t>
            </a:r>
            <a:r>
              <a:rPr lang="en-GB" dirty="0">
                <a:solidFill>
                  <a:schemeClr val="tx1"/>
                </a:solidFill>
                <a:latin typeface="Arial" panose="020B0604020202020204" pitchFamily="34" charset="0"/>
                <a:cs typeface="Arial" panose="020B0604020202020204" pitchFamily="34" charset="0"/>
              </a:rPr>
              <a:t>in the </a:t>
            </a:r>
            <a:r>
              <a:rPr lang="en-GB" dirty="0">
                <a:solidFill>
                  <a:srgbClr val="0070C0"/>
                </a:solidFill>
                <a:latin typeface="Arial" panose="020B0604020202020204" pitchFamily="34" charset="0"/>
                <a:cs typeface="Arial" panose="020B0604020202020204" pitchFamily="34" charset="0"/>
              </a:rPr>
              <a:t>Academic Quality Handbook </a:t>
            </a:r>
            <a:r>
              <a:rPr lang="en-GB" dirty="0">
                <a:solidFill>
                  <a:schemeClr val="tx1"/>
                </a:solidFill>
                <a:latin typeface="Arial" panose="020B0604020202020204" pitchFamily="34" charset="0"/>
                <a:cs typeface="Arial" panose="020B0604020202020204" pitchFamily="34" charset="0"/>
              </a:rPr>
              <a:t>on the </a:t>
            </a:r>
            <a:r>
              <a:rPr lang="en-GB" dirty="0">
                <a:solidFill>
                  <a:srgbClr val="0070C0"/>
                </a:solidFill>
                <a:latin typeface="Arial" panose="020B0604020202020204" pitchFamily="34" charset="0"/>
                <a:cs typeface="Arial" panose="020B0604020202020204" pitchFamily="34" charset="0"/>
              </a:rPr>
              <a:t>Academic Office Website).</a:t>
            </a:r>
          </a:p>
          <a:p>
            <a:endParaRPr lang="en-GB" dirty="0">
              <a:solidFill>
                <a:srgbClr val="0070C0"/>
              </a:solidFill>
              <a:latin typeface="Arial" panose="020B0604020202020204" pitchFamily="34" charset="0"/>
              <a:cs typeface="Arial" panose="020B0604020202020204" pitchFamily="34" charset="0"/>
            </a:endParaRPr>
          </a:p>
          <a:p>
            <a:endParaRPr lang="en-GB" dirty="0"/>
          </a:p>
          <a:p>
            <a:pPr marL="0" indent="0">
              <a:buNone/>
            </a:pPr>
            <a:endParaRPr dirty="0"/>
          </a:p>
        </p:txBody>
      </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785BD8-1DE4-344A-B1AC-719CAD913FAB}"/>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9F071CF2-4A43-6D75-06B6-4B39219305EF}"/>
              </a:ext>
            </a:extLst>
          </p:cNvPr>
          <p:cNvSpPr>
            <a:spLocks noGrp="1"/>
          </p:cNvSpPr>
          <p:nvPr>
            <p:ph type="pic" sz="quarter" idx="11"/>
          </p:nvPr>
        </p:nvSpPr>
        <p:spPr>
          <a:xfrm>
            <a:off x="498176" y="2324279"/>
            <a:ext cx="9144000" cy="51435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4CEF2D6C-6240-4711-D0BB-8C9C1E0D62BE}"/>
              </a:ext>
            </a:extLst>
          </p:cNvPr>
          <p:cNvSpPr txBox="1"/>
          <p:nvPr/>
        </p:nvSpPr>
        <p:spPr>
          <a:xfrm>
            <a:off x="3090431" y="838200"/>
            <a:ext cx="5682899" cy="4801314"/>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You are strongly encouraged to bring a laptop with you to each class.</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If you do not have a laptop, then you can access one of UWTSD laptops. </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There are a limited number of laptops available, so you are strongly advised to come in early before the start of your class. </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It is also recommended that you bring a notebook and pen, too.</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Arriving to class with </a:t>
            </a:r>
            <a:r>
              <a:rPr lang="en-GB" b="1" u="sng" dirty="0">
                <a:latin typeface="Arial" panose="020B0604020202020204" pitchFamily="34" charset="0"/>
                <a:cs typeface="Arial" panose="020B0604020202020204" pitchFamily="34" charset="0"/>
              </a:rPr>
              <a:t>only</a:t>
            </a:r>
            <a:r>
              <a:rPr lang="en-GB" dirty="0">
                <a:latin typeface="Arial" panose="020B0604020202020204" pitchFamily="34" charset="0"/>
                <a:cs typeface="Arial" panose="020B0604020202020204" pitchFamily="34" charset="0"/>
              </a:rPr>
              <a:t> your mobile phone is totally inappropriate and ineffective for studying at HE level.</a:t>
            </a:r>
          </a:p>
          <a:p>
            <a:endParaRPr lang="en-GB" dirty="0">
              <a:latin typeface="Arial" panose="020B0604020202020204" pitchFamily="34" charset="0"/>
              <a:cs typeface="Arial" panose="020B0604020202020204" pitchFamily="34" charset="0"/>
            </a:endParaRPr>
          </a:p>
        </p:txBody>
      </p:sp>
      <p:pic>
        <p:nvPicPr>
          <p:cNvPr id="12290" name="Picture 2">
            <a:extLst>
              <a:ext uri="{FF2B5EF4-FFF2-40B4-BE49-F238E27FC236}">
                <a16:creationId xmlns:a16="http://schemas.microsoft.com/office/drawing/2014/main" id="{502D2743-2A8E-659E-032C-2E2288A3FA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670" y="1241898"/>
            <a:ext cx="1833212" cy="122214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2292" name="Picture 4">
            <a:extLst>
              <a:ext uri="{FF2B5EF4-FFF2-40B4-BE49-F238E27FC236}">
                <a16:creationId xmlns:a16="http://schemas.microsoft.com/office/drawing/2014/main" id="{49BFB13A-CAFE-3174-D995-4EFCEE9B74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8200" y="2645748"/>
            <a:ext cx="1833212" cy="122214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2294" name="Picture 6">
            <a:extLst>
              <a:ext uri="{FF2B5EF4-FFF2-40B4-BE49-F238E27FC236}">
                <a16:creationId xmlns:a16="http://schemas.microsoft.com/office/drawing/2014/main" id="{20E0973C-3BC4-3334-39A4-38776047E42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1108" b="9417"/>
          <a:stretch/>
        </p:blipFill>
        <p:spPr bwMode="auto">
          <a:xfrm>
            <a:off x="269158" y="4049599"/>
            <a:ext cx="1833212" cy="122214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cxnSp>
        <p:nvCxnSpPr>
          <p:cNvPr id="6" name="Straight Connector 5">
            <a:extLst>
              <a:ext uri="{FF2B5EF4-FFF2-40B4-BE49-F238E27FC236}">
                <a16:creationId xmlns:a16="http://schemas.microsoft.com/office/drawing/2014/main" id="{AF80EE64-A926-0BF4-F999-06E5C2AF9A65}"/>
              </a:ext>
            </a:extLst>
          </p:cNvPr>
          <p:cNvCxnSpPr/>
          <p:nvPr/>
        </p:nvCxnSpPr>
        <p:spPr>
          <a:xfrm>
            <a:off x="179773" y="3867889"/>
            <a:ext cx="2223857" cy="1403851"/>
          </a:xfrm>
          <a:prstGeom prst="line">
            <a:avLst/>
          </a:prstGeom>
          <a:ln w="76200">
            <a:solidFill>
              <a:srgbClr val="FF0000"/>
            </a:solidFill>
          </a:ln>
        </p:spPr>
        <p:style>
          <a:lnRef idx="3">
            <a:schemeClr val="accent2"/>
          </a:lnRef>
          <a:fillRef idx="0">
            <a:schemeClr val="accent2"/>
          </a:fillRef>
          <a:effectRef idx="2">
            <a:schemeClr val="accent2"/>
          </a:effectRef>
          <a:fontRef idx="minor">
            <a:schemeClr val="tx1"/>
          </a:fontRef>
        </p:style>
      </p:cxnSp>
      <p:cxnSp>
        <p:nvCxnSpPr>
          <p:cNvPr id="7" name="Straight Connector 6">
            <a:extLst>
              <a:ext uri="{FF2B5EF4-FFF2-40B4-BE49-F238E27FC236}">
                <a16:creationId xmlns:a16="http://schemas.microsoft.com/office/drawing/2014/main" id="{B044F2FA-0DBA-A9EC-3B47-AADC23AA4B5A}"/>
              </a:ext>
            </a:extLst>
          </p:cNvPr>
          <p:cNvCxnSpPr>
            <a:cxnSpLocks/>
          </p:cNvCxnSpPr>
          <p:nvPr/>
        </p:nvCxnSpPr>
        <p:spPr>
          <a:xfrm flipV="1">
            <a:off x="179773" y="3943938"/>
            <a:ext cx="2024109" cy="1251752"/>
          </a:xfrm>
          <a:prstGeom prst="line">
            <a:avLst/>
          </a:prstGeom>
          <a:ln w="76200">
            <a:solidFill>
              <a:srgbClr val="FF0000"/>
            </a:solidFill>
          </a:ln>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41811287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Clarifying the core concepts in this module"/>
          <p:cNvSpPr txBox="1">
            <a:spLocks noGrp="1"/>
          </p:cNvSpPr>
          <p:nvPr>
            <p:ph type="body" idx="1"/>
          </p:nvPr>
        </p:nvSpPr>
        <p:spPr>
          <a:prstGeom prst="rect">
            <a:avLst/>
          </a:prstGeom>
        </p:spPr>
        <p:txBody>
          <a:bodyPr/>
          <a:lstStyle/>
          <a:p>
            <a:endParaRPr/>
          </a:p>
          <a:p>
            <a:endParaRPr/>
          </a:p>
          <a:p>
            <a:pPr marL="0" indent="0" algn="ctr">
              <a:spcBef>
                <a:spcPts val="0"/>
              </a:spcBef>
              <a:buSzTx/>
              <a:buFontTx/>
              <a:buNone/>
              <a:defRPr sz="3300" b="1"/>
            </a:pPr>
            <a:r>
              <a:t>Clarifying the core concepts in this module</a:t>
            </a: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6</a:t>
            </a:fld>
            <a:endParaRPr/>
          </a:p>
        </p:txBody>
      </p:sp>
      <p:sp>
        <p:nvSpPr>
          <p:cNvPr id="127" name="Rectangle 7"/>
          <p:cNvSpPr txBox="1"/>
          <p:nvPr/>
        </p:nvSpPr>
        <p:spPr>
          <a:xfrm>
            <a:off x="1462051" y="233784"/>
            <a:ext cx="6175060" cy="74409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a:bodyPr>
          <a:lstStyle>
            <a:lvl1pPr algn="ctr">
              <a:defRPr sz="3600" b="1">
                <a:solidFill>
                  <a:srgbClr val="0070C0"/>
                </a:solidFill>
                <a:effectLst>
                  <a:outerShdw blurRad="38100" dist="38100" dir="2700000" rotWithShape="0">
                    <a:srgbClr val="000000">
                      <a:alpha val="43137"/>
                    </a:srgbClr>
                  </a:outerShdw>
                </a:effectLst>
              </a:defRPr>
            </a:lvl1pPr>
          </a:lstStyle>
          <a:p>
            <a:r>
              <a:t> What is a Problem???</a:t>
            </a:r>
          </a:p>
        </p:txBody>
      </p:sp>
      <p:sp>
        <p:nvSpPr>
          <p:cNvPr id="128" name="Content Placeholder 2"/>
          <p:cNvSpPr txBox="1"/>
          <p:nvPr/>
        </p:nvSpPr>
        <p:spPr>
          <a:xfrm>
            <a:off x="480501" y="1299510"/>
            <a:ext cx="8138160" cy="467664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marL="257175" indent="-257175" defTabSz="685800">
              <a:spcBef>
                <a:spcPts val="500"/>
              </a:spcBef>
              <a:buSzPct val="100000"/>
              <a:buFont typeface="Arial"/>
              <a:buChar char="•"/>
              <a:defRPr sz="2400"/>
            </a:pPr>
            <a:r>
              <a:t>A perceived gap between the existing state and a desired state, or a deviation from a norm, standard, or status quo. </a:t>
            </a:r>
            <a:r>
              <a:rPr sz="1600" i="1"/>
              <a:t>(Business dictionary, 2020)</a:t>
            </a:r>
          </a:p>
          <a:p>
            <a:pPr marL="257175" indent="-257175" defTabSz="685800">
              <a:defRPr sz="2400" i="1"/>
            </a:pPr>
            <a:endParaRPr sz="1600" i="1"/>
          </a:p>
          <a:p>
            <a:pPr marL="257175" indent="-257175" defTabSz="685800">
              <a:buSzPct val="100000"/>
              <a:buFont typeface="Arial"/>
              <a:buChar char="•"/>
              <a:defRPr sz="2400"/>
            </a:pPr>
            <a:r>
              <a:t>A matter or situation regarded as unwelcome or harmful and needing to be dealt with and overcome.</a:t>
            </a:r>
          </a:p>
          <a:p>
            <a:pPr marL="257175" indent="-257175" defTabSz="685800">
              <a:spcBef>
                <a:spcPts val="500"/>
              </a:spcBef>
              <a:defRPr sz="2400" i="1"/>
            </a:pPr>
            <a:r>
              <a:t>	</a:t>
            </a:r>
            <a:r>
              <a:rPr sz="1600"/>
              <a:t>(Oxford dictionaries, 2020)</a:t>
            </a:r>
          </a:p>
          <a:p>
            <a:pPr marL="257175" indent="-257175" defTabSz="685800">
              <a:spcBef>
                <a:spcPts val="500"/>
              </a:spcBef>
              <a:defRPr sz="2400"/>
            </a:pPr>
            <a:endParaRPr sz="1600"/>
          </a:p>
          <a:p>
            <a:pPr defTabSz="685800">
              <a:spcBef>
                <a:spcPts val="500"/>
              </a:spcBef>
              <a:defRPr sz="2400"/>
            </a:pPr>
            <a:r>
              <a:t>A problem can be defined as a circumstance where there is a gap between the situation as you perceive it and what you believe the situation should be.</a:t>
            </a: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prstGeom prst="rect">
            <a:avLst/>
          </a:prstGeom>
        </p:spPr>
        <p:txBody>
          <a:bodyPr/>
          <a:lstStyle>
            <a:lvl1pPr>
              <a:defRPr b="1"/>
            </a:lvl1pPr>
          </a:lstStyle>
          <a:p>
            <a:r>
              <a:t>Business problem?</a:t>
            </a:r>
          </a:p>
        </p:txBody>
      </p:sp>
      <p:sp>
        <p:nvSpPr>
          <p:cNvPr id="131" name="= current or medium to long-term challenges a business faces…"/>
          <p:cNvSpPr txBox="1">
            <a:spLocks noGrp="1"/>
          </p:cNvSpPr>
          <p:nvPr>
            <p:ph type="body" idx="1"/>
          </p:nvPr>
        </p:nvSpPr>
        <p:spPr>
          <a:prstGeom prst="rect">
            <a:avLst/>
          </a:prstGeom>
        </p:spPr>
        <p:txBody>
          <a:bodyPr/>
          <a:lstStyle/>
          <a:p>
            <a:r>
              <a:rPr lang="en-GB" dirty="0"/>
              <a:t>C</a:t>
            </a:r>
            <a:r>
              <a:rPr dirty="0" err="1"/>
              <a:t>urrent</a:t>
            </a:r>
            <a:r>
              <a:rPr dirty="0"/>
              <a:t> or medium to long-term challenges a business faces</a:t>
            </a:r>
          </a:p>
          <a:p>
            <a:r>
              <a:rPr dirty="0"/>
              <a:t>They have an impact on what a business can do: it may affect how they operate, deal with customers</a:t>
            </a:r>
          </a:p>
          <a:p>
            <a:r>
              <a:rPr dirty="0"/>
              <a:t>Severe challenges threaten the survival of a business</a:t>
            </a:r>
          </a:p>
        </p:txBody>
      </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8</a:t>
            </a:fld>
            <a:endParaRPr/>
          </a:p>
        </p:txBody>
      </p:sp>
      <p:sp>
        <p:nvSpPr>
          <p:cNvPr id="135" name="Title 1"/>
          <p:cNvSpPr txBox="1">
            <a:spLocks noGrp="1"/>
          </p:cNvSpPr>
          <p:nvPr>
            <p:ph type="title"/>
          </p:nvPr>
        </p:nvSpPr>
        <p:spPr>
          <a:xfrm>
            <a:off x="894159" y="343562"/>
            <a:ext cx="7437120" cy="857251"/>
          </a:xfrm>
          <a:prstGeom prst="rect">
            <a:avLst/>
          </a:prstGeom>
        </p:spPr>
        <p:txBody>
          <a:bodyPr/>
          <a:lstStyle>
            <a:lvl1pPr>
              <a:defRPr sz="3600" b="1">
                <a:solidFill>
                  <a:srgbClr val="0070C0"/>
                </a:solidFill>
                <a:effectLst>
                  <a:outerShdw blurRad="38100" dist="38100" dir="2700000" rotWithShape="0">
                    <a:srgbClr val="000000">
                      <a:alpha val="43137"/>
                    </a:srgbClr>
                  </a:outerShdw>
                </a:effectLst>
              </a:defRPr>
            </a:lvl1pPr>
          </a:lstStyle>
          <a:p>
            <a:r>
              <a:t>Definition of decision making?</a:t>
            </a:r>
          </a:p>
        </p:txBody>
      </p:sp>
      <p:sp>
        <p:nvSpPr>
          <p:cNvPr id="136" name="Content Placeholder 5"/>
          <p:cNvSpPr txBox="1"/>
          <p:nvPr/>
        </p:nvSpPr>
        <p:spPr>
          <a:xfrm>
            <a:off x="1442800" y="1730674"/>
            <a:ext cx="6339840" cy="9550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lvl1pPr>
              <a:spcBef>
                <a:spcPts val="600"/>
              </a:spcBef>
              <a:defRPr sz="2800"/>
            </a:lvl1pPr>
          </a:lstStyle>
          <a:p>
            <a:r>
              <a:rPr dirty="0"/>
              <a:t>Decision Making is </a:t>
            </a:r>
            <a:r>
              <a:rPr b="1" dirty="0">
                <a:solidFill>
                  <a:srgbClr val="0070C0"/>
                </a:solidFill>
              </a:rPr>
              <a:t>the act of choosing </a:t>
            </a:r>
            <a:r>
              <a:rPr dirty="0"/>
              <a:t>between two or more courses of action.</a:t>
            </a:r>
          </a:p>
        </p:txBody>
      </p:sp>
      <p:pic>
        <p:nvPicPr>
          <p:cNvPr id="137" name="Picture 2" descr="Picture 2"/>
          <p:cNvPicPr>
            <a:picLocks noChangeAspect="1"/>
          </p:cNvPicPr>
          <p:nvPr/>
        </p:nvPicPr>
        <p:blipFill>
          <a:blip r:embed="rId2"/>
          <a:stretch>
            <a:fillRect/>
          </a:stretch>
        </p:blipFill>
        <p:spPr>
          <a:xfrm>
            <a:off x="3269946" y="3169332"/>
            <a:ext cx="2604107" cy="2447833"/>
          </a:xfrm>
          <a:prstGeom prst="rect">
            <a:avLst/>
          </a:prstGeom>
          <a:ln w="12700">
            <a:miter lim="400000"/>
          </a:ln>
        </p:spPr>
      </p:pic>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136">
                                            <p:bg/>
                                          </p:spTgt>
                                        </p:tgtEl>
                                        <p:attrNameLst>
                                          <p:attrName>style.visibility</p:attrName>
                                        </p:attrNameLst>
                                      </p:cBhvr>
                                      <p:to>
                                        <p:strVal val="visible"/>
                                      </p:to>
                                    </p:set>
                                  </p:childTnLst>
                                </p:cTn>
                              </p:par>
                              <p:par>
                                <p:cTn id="7" presetID="1" presetClass="entr" presetSubtype="0" fill="hold" grpId="1" nodeType="withEffect">
                                  <p:stCondLst>
                                    <p:cond delay="0"/>
                                  </p:stCondLst>
                                  <p:iterate>
                                    <p:tmAbs val="0"/>
                                  </p:iterate>
                                  <p:childTnLst>
                                    <p:set>
                                      <p:cBhvr>
                                        <p:cTn id="8" fill="hold"/>
                                        <p:tgtEl>
                                          <p:spTgt spid="13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6" grpId="1" build="p" bldLvl="5" animBg="1" advAuto="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 name="Content Placeholder 2"/>
          <p:cNvSpPr txBox="1">
            <a:spLocks noGrp="1"/>
          </p:cNvSpPr>
          <p:nvPr>
            <p:ph type="body" idx="1"/>
          </p:nvPr>
        </p:nvSpPr>
        <p:spPr>
          <a:xfrm>
            <a:off x="164855" y="1734283"/>
            <a:ext cx="8521946" cy="2954309"/>
          </a:xfrm>
          <a:prstGeom prst="rect">
            <a:avLst/>
          </a:prstGeom>
        </p:spPr>
        <p:txBody>
          <a:bodyPr/>
          <a:lstStyle/>
          <a:p>
            <a:endParaRPr/>
          </a:p>
        </p:txBody>
      </p:sp>
      <p:sp>
        <p:nvSpPr>
          <p:cNvPr id="140"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9</a:t>
            </a:fld>
            <a:endParaRPr/>
          </a:p>
        </p:txBody>
      </p:sp>
      <p:sp>
        <p:nvSpPr>
          <p:cNvPr id="141" name="Title 1"/>
          <p:cNvSpPr txBox="1">
            <a:spLocks noGrp="1"/>
          </p:cNvSpPr>
          <p:nvPr>
            <p:ph type="title"/>
          </p:nvPr>
        </p:nvSpPr>
        <p:spPr>
          <a:xfrm>
            <a:off x="1026707" y="193237"/>
            <a:ext cx="7294882" cy="857251"/>
          </a:xfrm>
          <a:prstGeom prst="rect">
            <a:avLst/>
          </a:prstGeom>
        </p:spPr>
        <p:txBody>
          <a:bodyPr>
            <a:normAutofit fontScale="90000"/>
          </a:bodyPr>
          <a:lstStyle/>
          <a:p>
            <a:pPr defTabSz="576071">
              <a:defRPr sz="2688" b="1">
                <a:solidFill>
                  <a:srgbClr val="0070C0"/>
                </a:solidFill>
                <a:effectLst>
                  <a:outerShdw blurRad="32004" dist="32004" dir="2700000" rotWithShape="0">
                    <a:srgbClr val="000000">
                      <a:alpha val="43137"/>
                    </a:srgbClr>
                  </a:outerShdw>
                </a:effectLst>
                <a:latin typeface="Arial"/>
                <a:ea typeface="Arial"/>
                <a:cs typeface="Arial"/>
                <a:sym typeface="Arial"/>
              </a:defRPr>
            </a:pPr>
            <a:r>
              <a:t>How problem solving &amp; decision making </a:t>
            </a:r>
          </a:p>
          <a:p>
            <a:pPr defTabSz="576071">
              <a:defRPr sz="2688" b="1">
                <a:solidFill>
                  <a:srgbClr val="0070C0"/>
                </a:solidFill>
                <a:effectLst>
                  <a:outerShdw blurRad="32004" dist="32004" dir="2700000" rotWithShape="0">
                    <a:srgbClr val="000000">
                      <a:alpha val="43137"/>
                    </a:srgbClr>
                  </a:outerShdw>
                </a:effectLst>
                <a:latin typeface="Arial"/>
                <a:ea typeface="Arial"/>
                <a:cs typeface="Arial"/>
                <a:sym typeface="Arial"/>
              </a:defRPr>
            </a:pPr>
            <a:r>
              <a:t>are linked</a:t>
            </a:r>
          </a:p>
        </p:txBody>
      </p:sp>
      <p:pic>
        <p:nvPicPr>
          <p:cNvPr id="142" name="Picture 2" descr="Picture 2"/>
          <p:cNvPicPr>
            <a:picLocks noChangeAspect="1"/>
          </p:cNvPicPr>
          <p:nvPr/>
        </p:nvPicPr>
        <p:blipFill>
          <a:blip r:embed="rId3"/>
          <a:stretch>
            <a:fillRect/>
          </a:stretch>
        </p:blipFill>
        <p:spPr>
          <a:xfrm>
            <a:off x="595507" y="1101447"/>
            <a:ext cx="4652235" cy="4219979"/>
          </a:xfrm>
          <a:prstGeom prst="rect">
            <a:avLst/>
          </a:prstGeom>
          <a:ln w="12700">
            <a:miter lim="400000"/>
          </a:ln>
        </p:spPr>
      </p:pic>
      <p:sp>
        <p:nvSpPr>
          <p:cNvPr id="143" name="Rectangle 1"/>
          <p:cNvSpPr txBox="1"/>
          <p:nvPr/>
        </p:nvSpPr>
        <p:spPr>
          <a:xfrm>
            <a:off x="5724113" y="1458410"/>
            <a:ext cx="3209311" cy="34442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defRPr sz="2000"/>
            </a:pPr>
            <a:r>
              <a:t>Problem Solving is the process of taking corrective action to meet objectives.</a:t>
            </a:r>
          </a:p>
          <a:p>
            <a:pPr>
              <a:defRPr sz="2000"/>
            </a:pPr>
            <a:endParaRPr/>
          </a:p>
          <a:p>
            <a:pPr>
              <a:defRPr sz="2000"/>
            </a:pPr>
            <a:r>
              <a:t>Decision making is the process of selecting a course of action that will solve the problem. </a:t>
            </a:r>
          </a:p>
          <a:p>
            <a:pPr>
              <a:defRPr sz="2000"/>
            </a:pPr>
            <a:endParaRPr/>
          </a:p>
          <a:p>
            <a:pPr>
              <a:defRPr sz="2000"/>
            </a:pPr>
            <a:r>
              <a:t>Decisions must be made when you face a problem.</a:t>
            </a:r>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 name="Slide Number Placeholder 3"/>
          <p:cNvSpPr txBox="1">
            <a:spLocks noGrp="1"/>
          </p:cNvSpPr>
          <p:nvPr>
            <p:ph type="sldNum" sz="quarter" idx="4294967295"/>
          </p:nvPr>
        </p:nvSpPr>
        <p:spPr>
          <a:xfrm>
            <a:off x="8466797" y="6448270"/>
            <a:ext cx="220003"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10</a:t>
            </a:fld>
            <a:endParaRPr/>
          </a:p>
        </p:txBody>
      </p:sp>
      <p:sp>
        <p:nvSpPr>
          <p:cNvPr id="151" name="Title 1"/>
          <p:cNvSpPr txBox="1">
            <a:spLocks noGrp="1"/>
          </p:cNvSpPr>
          <p:nvPr>
            <p:ph type="title"/>
          </p:nvPr>
        </p:nvSpPr>
        <p:spPr>
          <a:xfrm>
            <a:off x="1026707" y="102525"/>
            <a:ext cx="7294882" cy="856643"/>
          </a:xfrm>
          <a:prstGeom prst="rect">
            <a:avLst/>
          </a:prstGeom>
        </p:spPr>
        <p:txBody>
          <a:bodyPr/>
          <a:lstStyle>
            <a:lvl1pPr>
              <a:defRPr sz="3200" b="1">
                <a:solidFill>
                  <a:srgbClr val="0070C0"/>
                </a:solidFill>
                <a:effectLst>
                  <a:outerShdw blurRad="38100" dist="38100" dir="2700000" rotWithShape="0">
                    <a:srgbClr val="000000">
                      <a:alpha val="43137"/>
                    </a:srgbClr>
                  </a:outerShdw>
                </a:effectLst>
              </a:defRPr>
            </a:lvl1pPr>
          </a:lstStyle>
          <a:p>
            <a:r>
              <a:t>Problem solving &amp; decision making</a:t>
            </a:r>
          </a:p>
        </p:txBody>
      </p:sp>
      <p:sp>
        <p:nvSpPr>
          <p:cNvPr id="152" name="Rectangle 2"/>
          <p:cNvSpPr txBox="1"/>
          <p:nvPr/>
        </p:nvSpPr>
        <p:spPr>
          <a:xfrm>
            <a:off x="699853" y="959168"/>
            <a:ext cx="7948588" cy="409342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marL="342900" indent="-342900">
              <a:buSzPct val="100000"/>
              <a:buFont typeface="Arial"/>
              <a:buChar char="•"/>
              <a:defRPr sz="2000"/>
            </a:pPr>
            <a:r>
              <a:rPr lang="en-GB" dirty="0"/>
              <a:t>A</a:t>
            </a:r>
            <a:r>
              <a:rPr dirty="0"/>
              <a:t>re important skills for business and life. </a:t>
            </a:r>
          </a:p>
          <a:p>
            <a:pPr marL="342900" indent="-342900">
              <a:buSzPct val="100000"/>
              <a:buFont typeface="Arial"/>
              <a:buChar char="•"/>
              <a:defRPr sz="2000"/>
            </a:pPr>
            <a:endParaRPr dirty="0"/>
          </a:p>
          <a:p>
            <a:pPr marL="342900" indent="-342900">
              <a:buSzPct val="100000"/>
              <a:buFont typeface="Arial"/>
              <a:buChar char="•"/>
              <a:defRPr sz="2000"/>
            </a:pPr>
            <a:r>
              <a:rPr dirty="0"/>
              <a:t>Problem-solving often involves decision-making, and decision-making is especially important for management and leadership.</a:t>
            </a:r>
          </a:p>
          <a:p>
            <a:pPr marL="342900" indent="-342900">
              <a:buSzPct val="100000"/>
              <a:buFont typeface="Arial"/>
              <a:buChar char="•"/>
              <a:defRPr sz="2000"/>
            </a:pPr>
            <a:endParaRPr dirty="0"/>
          </a:p>
          <a:p>
            <a:pPr marL="342900" indent="-342900">
              <a:buSzPct val="100000"/>
              <a:buFont typeface="Arial"/>
              <a:buChar char="•"/>
              <a:defRPr sz="2000"/>
            </a:pPr>
            <a:endParaRPr dirty="0"/>
          </a:p>
          <a:p>
            <a:pPr marL="342900" indent="-342900">
              <a:buSzPct val="100000"/>
              <a:buFont typeface="Arial"/>
              <a:buChar char="•"/>
              <a:defRPr sz="2000"/>
            </a:pPr>
            <a:r>
              <a:rPr dirty="0"/>
              <a:t>Decision-making is more natural to certain personalities, so these people should focus more on improving the quality of their decisions.</a:t>
            </a:r>
          </a:p>
          <a:p>
            <a:pPr marL="342900" indent="-342900">
              <a:buSzPct val="100000"/>
              <a:buFont typeface="Arial"/>
              <a:buChar char="•"/>
              <a:defRPr sz="2000"/>
            </a:pPr>
            <a:endParaRPr dirty="0"/>
          </a:p>
          <a:p>
            <a:pPr marL="342900" indent="-342900">
              <a:buSzPct val="100000"/>
              <a:buFont typeface="Arial"/>
              <a:buChar char="•"/>
              <a:defRPr sz="2000"/>
            </a:pPr>
            <a:r>
              <a:rPr dirty="0"/>
              <a:t>People who are less natural decision-makers are often able to make quality assessments, but then need to be more decisive in acting upon the assessments made.</a:t>
            </a:r>
          </a:p>
        </p:txBody>
      </p:sp>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 name="Title 1"/>
          <p:cNvSpPr txBox="1">
            <a:spLocks noGrp="1"/>
          </p:cNvSpPr>
          <p:nvPr>
            <p:ph type="title"/>
          </p:nvPr>
        </p:nvSpPr>
        <p:spPr>
          <a:xfrm>
            <a:off x="457200" y="259889"/>
            <a:ext cx="8229600" cy="801995"/>
          </a:xfrm>
          <a:prstGeom prst="rect">
            <a:avLst/>
          </a:prstGeom>
        </p:spPr>
        <p:txBody>
          <a:bodyPr/>
          <a:lstStyle>
            <a:lvl1pPr>
              <a:defRPr sz="3600" b="1"/>
            </a:lvl1pPr>
          </a:lstStyle>
          <a:p>
            <a:r>
              <a:t>Problem Solving…</a:t>
            </a:r>
          </a:p>
        </p:txBody>
      </p:sp>
      <p:sp>
        <p:nvSpPr>
          <p:cNvPr id="157" name="Content Placeholder 2"/>
          <p:cNvSpPr txBox="1">
            <a:spLocks noGrp="1"/>
          </p:cNvSpPr>
          <p:nvPr>
            <p:ph type="body" idx="1"/>
          </p:nvPr>
        </p:nvSpPr>
        <p:spPr>
          <a:xfrm>
            <a:off x="660400" y="1470483"/>
            <a:ext cx="8229600" cy="3917033"/>
          </a:xfrm>
          <a:prstGeom prst="rect">
            <a:avLst/>
          </a:prstGeom>
        </p:spPr>
        <p:txBody>
          <a:bodyPr/>
          <a:lstStyle/>
          <a:p>
            <a:pPr marL="0" indent="0">
              <a:buSzTx/>
              <a:buNone/>
              <a:defRPr b="1" i="1"/>
            </a:pPr>
            <a:r>
              <a:rPr dirty="0"/>
              <a:t>……..is a task best performed by teams and reliant on effective communication.</a:t>
            </a:r>
          </a:p>
          <a:p>
            <a:pPr marL="0" indent="0">
              <a:buSzTx/>
              <a:buNone/>
            </a:pPr>
            <a:endParaRPr dirty="0"/>
          </a:p>
          <a:p>
            <a:pPr marL="0" indent="0">
              <a:buSzTx/>
              <a:buNone/>
            </a:pPr>
            <a:r>
              <a:rPr dirty="0"/>
              <a:t>True? False? Why?</a:t>
            </a:r>
          </a:p>
          <a:p>
            <a:pPr marL="0" indent="0">
              <a:buSzTx/>
              <a:buNone/>
            </a:pPr>
            <a:endParaRPr dirty="0"/>
          </a:p>
          <a:p>
            <a:pPr marL="0" indent="0">
              <a:buSzTx/>
              <a:buNone/>
            </a:pPr>
            <a:r>
              <a:rPr dirty="0"/>
              <a:t>In groups of </a:t>
            </a:r>
            <a:r>
              <a:rPr b="1" dirty="0"/>
              <a:t>three</a:t>
            </a:r>
            <a:r>
              <a:rPr dirty="0"/>
              <a:t> discuss.</a:t>
            </a:r>
          </a:p>
          <a:p>
            <a:pPr marL="0" indent="0">
              <a:buSzTx/>
              <a:buNone/>
            </a:pPr>
            <a:endParaRPr dirty="0"/>
          </a:p>
          <a:p>
            <a:pPr marL="0" indent="0">
              <a:buSzTx/>
              <a:buNone/>
            </a:pPr>
            <a:r>
              <a:rPr dirty="0"/>
              <a:t>You have 3 minutes.</a:t>
            </a:r>
          </a:p>
        </p:txBody>
      </p:sp>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 name="But what is a problem?"/>
          <p:cNvSpPr txBox="1">
            <a:spLocks noGrp="1"/>
          </p:cNvSpPr>
          <p:nvPr>
            <p:ph type="title"/>
          </p:nvPr>
        </p:nvSpPr>
        <p:spPr>
          <a:prstGeom prst="rect">
            <a:avLst/>
          </a:prstGeom>
        </p:spPr>
        <p:txBody>
          <a:bodyPr/>
          <a:lstStyle>
            <a:lvl1pPr>
              <a:defRPr b="1"/>
            </a:lvl1pPr>
          </a:lstStyle>
          <a:p>
            <a:r>
              <a:t>But what is a problem?</a:t>
            </a:r>
          </a:p>
        </p:txBody>
      </p:sp>
      <p:sp>
        <p:nvSpPr>
          <p:cNvPr id="165" name="Starting of with identifying a problem…"/>
          <p:cNvSpPr txBox="1">
            <a:spLocks noGrp="1"/>
          </p:cNvSpPr>
          <p:nvPr>
            <p:ph type="body" idx="1"/>
          </p:nvPr>
        </p:nvSpPr>
        <p:spPr>
          <a:prstGeom prst="rect">
            <a:avLst/>
          </a:prstGeom>
        </p:spPr>
        <p:txBody>
          <a:bodyPr/>
          <a:lstStyle/>
          <a:p>
            <a:r>
              <a:t>Starting of with identifying a problem</a:t>
            </a:r>
          </a:p>
          <a:p>
            <a:endParaRPr/>
          </a:p>
          <a:p>
            <a:r>
              <a:t>Stating what a problem is</a:t>
            </a:r>
          </a:p>
          <a:p>
            <a:endParaRPr/>
          </a:p>
          <a:p>
            <a:r>
              <a:t>The problem statement</a:t>
            </a:r>
          </a:p>
        </p:txBody>
      </p:sp>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 name="Let’s consider the structure of problems"/>
          <p:cNvSpPr txBox="1">
            <a:spLocks noGrp="1"/>
          </p:cNvSpPr>
          <p:nvPr>
            <p:ph type="title"/>
          </p:nvPr>
        </p:nvSpPr>
        <p:spPr>
          <a:prstGeom prst="rect">
            <a:avLst/>
          </a:prstGeom>
        </p:spPr>
        <p:txBody>
          <a:bodyPr/>
          <a:lstStyle>
            <a:lvl1pPr>
              <a:defRPr b="1"/>
            </a:lvl1pPr>
          </a:lstStyle>
          <a:p>
            <a:r>
              <a:rPr lang="en-GB" dirty="0"/>
              <a:t>The </a:t>
            </a:r>
            <a:r>
              <a:rPr dirty="0"/>
              <a:t>structure of </a:t>
            </a:r>
            <a:r>
              <a:rPr lang="en-GB" dirty="0"/>
              <a:t>a </a:t>
            </a:r>
            <a:r>
              <a:rPr dirty="0"/>
              <a:t>problem</a:t>
            </a:r>
          </a:p>
        </p:txBody>
      </p:sp>
      <p:sp>
        <p:nvSpPr>
          <p:cNvPr id="168" name="Defining the problem:…"/>
          <p:cNvSpPr txBox="1">
            <a:spLocks noGrp="1"/>
          </p:cNvSpPr>
          <p:nvPr>
            <p:ph type="body" idx="1"/>
          </p:nvPr>
        </p:nvSpPr>
        <p:spPr>
          <a:prstGeom prst="rect">
            <a:avLst/>
          </a:prstGeom>
        </p:spPr>
        <p:txBody>
          <a:bodyPr/>
          <a:lstStyle/>
          <a:p>
            <a:r>
              <a:rPr dirty="0"/>
              <a:t>Defining the problem:</a:t>
            </a:r>
          </a:p>
          <a:p>
            <a:endParaRPr dirty="0"/>
          </a:p>
          <a:p>
            <a:r>
              <a:rPr u="sng" dirty="0">
                <a:solidFill>
                  <a:srgbClr val="0000FF"/>
                </a:solidFill>
                <a:uFill>
                  <a:solidFill>
                    <a:srgbClr val="0000FF"/>
                  </a:solidFill>
                </a:uFill>
                <a:hlinkClick r:id="rId2"/>
              </a:rPr>
              <a:t>https://www.youtube.com/watch?v=2rJRVv-NOaA</a:t>
            </a:r>
          </a:p>
          <a:p>
            <a:endParaRPr u="sng" dirty="0">
              <a:solidFill>
                <a:srgbClr val="0000FF"/>
              </a:solidFill>
              <a:uFill>
                <a:solidFill>
                  <a:srgbClr val="0000FF"/>
                </a:solidFill>
              </a:uFill>
              <a:hlinkClick r:id="rId2"/>
            </a:endParaRPr>
          </a:p>
          <a:p>
            <a:r>
              <a:rPr lang="en-GB" dirty="0"/>
              <a:t>Watch </a:t>
            </a:r>
            <a:r>
              <a:rPr dirty="0"/>
              <a:t>the video and </a:t>
            </a:r>
            <a:r>
              <a:rPr lang="en-GB" dirty="0"/>
              <a:t>make</a:t>
            </a:r>
            <a:r>
              <a:rPr dirty="0"/>
              <a:t> notes.</a:t>
            </a:r>
            <a:endParaRPr lang="en-GB" dirty="0"/>
          </a:p>
          <a:p>
            <a:endParaRPr lang="en-GB" dirty="0"/>
          </a:p>
          <a:p>
            <a:pPr marL="0" indent="0">
              <a:buNone/>
            </a:pPr>
            <a:r>
              <a:rPr lang="en-GB" b="1" dirty="0">
                <a:solidFill>
                  <a:srgbClr val="00B050"/>
                </a:solidFill>
              </a:rPr>
              <a:t>Activity: </a:t>
            </a:r>
            <a:r>
              <a:rPr lang="en-GB" dirty="0">
                <a:solidFill>
                  <a:srgbClr val="00B050"/>
                </a:solidFill>
              </a:rPr>
              <a:t>In pairs, discuss the ideas you have written down.</a:t>
            </a:r>
            <a:endParaRPr dirty="0">
              <a:solidFill>
                <a:srgbClr val="00B050"/>
              </a:solidFill>
            </a:endParaRPr>
          </a:p>
          <a:p>
            <a:pPr marL="0" indent="0">
              <a:buNone/>
            </a:pPr>
            <a:endParaRPr dirty="0"/>
          </a:p>
        </p:txBody>
      </p:sp>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0" name="Pair work:"/>
          <p:cNvSpPr txBox="1">
            <a:spLocks noGrp="1"/>
          </p:cNvSpPr>
          <p:nvPr>
            <p:ph type="title"/>
          </p:nvPr>
        </p:nvSpPr>
        <p:spPr>
          <a:prstGeom prst="rect">
            <a:avLst/>
          </a:prstGeom>
        </p:spPr>
        <p:txBody>
          <a:bodyPr/>
          <a:lstStyle>
            <a:lvl1pPr>
              <a:defRPr b="1"/>
            </a:lvl1pPr>
          </a:lstStyle>
          <a:p>
            <a:r>
              <a:t>Pair work:</a:t>
            </a:r>
          </a:p>
        </p:txBody>
      </p:sp>
      <p:sp>
        <p:nvSpPr>
          <p:cNvPr id="171" name="What did you learn from the video?…"/>
          <p:cNvSpPr txBox="1">
            <a:spLocks noGrp="1"/>
          </p:cNvSpPr>
          <p:nvPr>
            <p:ph type="body" idx="1"/>
          </p:nvPr>
        </p:nvSpPr>
        <p:spPr>
          <a:prstGeom prst="rect">
            <a:avLst/>
          </a:prstGeom>
        </p:spPr>
        <p:txBody>
          <a:bodyPr/>
          <a:lstStyle/>
          <a:p>
            <a:r>
              <a:rPr dirty="0"/>
              <a:t>What did you learn from the video?</a:t>
            </a:r>
          </a:p>
          <a:p>
            <a:endParaRPr dirty="0"/>
          </a:p>
          <a:p>
            <a:r>
              <a:rPr dirty="0"/>
              <a:t>State the five steps </a:t>
            </a:r>
            <a:r>
              <a:rPr lang="en-GB" dirty="0"/>
              <a:t>needed to</a:t>
            </a:r>
            <a:r>
              <a:rPr dirty="0"/>
              <a:t> define </a:t>
            </a:r>
            <a:r>
              <a:rPr lang="en-GB" dirty="0"/>
              <a:t>a</a:t>
            </a:r>
            <a:r>
              <a:rPr dirty="0"/>
              <a:t> problem.</a:t>
            </a:r>
          </a:p>
          <a:p>
            <a:endParaRPr dirty="0"/>
          </a:p>
          <a:p>
            <a:r>
              <a:rPr dirty="0"/>
              <a:t>Find an example to apply the problem to and apply the five steps.</a:t>
            </a:r>
          </a:p>
          <a:p>
            <a:endParaRPr dirty="0"/>
          </a:p>
          <a:p>
            <a:r>
              <a:rPr dirty="0"/>
              <a:t>You have 5-7 minutes.</a:t>
            </a:r>
          </a:p>
        </p:txBody>
      </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 name="What problem did you work on?"/>
          <p:cNvSpPr txBox="1">
            <a:spLocks noGrp="1"/>
          </p:cNvSpPr>
          <p:nvPr>
            <p:ph type="title"/>
          </p:nvPr>
        </p:nvSpPr>
        <p:spPr>
          <a:prstGeom prst="rect">
            <a:avLst/>
          </a:prstGeom>
        </p:spPr>
        <p:txBody>
          <a:bodyPr/>
          <a:lstStyle>
            <a:lvl1pPr>
              <a:defRPr b="1"/>
            </a:lvl1pPr>
          </a:lstStyle>
          <a:p>
            <a:r>
              <a:t>What problem did you work on?</a:t>
            </a:r>
          </a:p>
        </p:txBody>
      </p:sp>
      <p:sp>
        <p:nvSpPr>
          <p:cNvPr id="174" name="Share examples of problems…"/>
          <p:cNvSpPr txBox="1">
            <a:spLocks noGrp="1"/>
          </p:cNvSpPr>
          <p:nvPr>
            <p:ph type="body" idx="1"/>
          </p:nvPr>
        </p:nvSpPr>
        <p:spPr>
          <a:prstGeom prst="rect">
            <a:avLst/>
          </a:prstGeom>
        </p:spPr>
        <p:txBody>
          <a:bodyPr/>
          <a:lstStyle/>
          <a:p>
            <a:r>
              <a:t>Share examples of problems</a:t>
            </a:r>
          </a:p>
          <a:p>
            <a:endParaRPr/>
          </a:p>
          <a:p>
            <a:r>
              <a:t>Who goes first?</a:t>
            </a:r>
          </a:p>
        </p:txBody>
      </p:sp>
    </p:spTree>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 name="Slide Number Placeholder 3"/>
          <p:cNvSpPr txBox="1">
            <a:spLocks noGrp="1"/>
          </p:cNvSpPr>
          <p:nvPr>
            <p:ph type="sldNum" sz="quarter" idx="4294967295"/>
          </p:nvPr>
        </p:nvSpPr>
        <p:spPr>
          <a:xfrm>
            <a:off x="8466797" y="6448270"/>
            <a:ext cx="220003"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16</a:t>
            </a:fld>
            <a:endParaRPr/>
          </a:p>
        </p:txBody>
      </p:sp>
      <p:sp>
        <p:nvSpPr>
          <p:cNvPr id="177" name="Rectangle 2"/>
          <p:cNvSpPr txBox="1">
            <a:spLocks noGrp="1"/>
          </p:cNvSpPr>
          <p:nvPr>
            <p:ph type="title"/>
          </p:nvPr>
        </p:nvSpPr>
        <p:spPr>
          <a:xfrm>
            <a:off x="1367234" y="299023"/>
            <a:ext cx="6172201" cy="857251"/>
          </a:xfrm>
          <a:prstGeom prst="rect">
            <a:avLst/>
          </a:prstGeom>
        </p:spPr>
        <p:txBody>
          <a:bodyPr/>
          <a:lstStyle>
            <a:lvl1pPr>
              <a:defRPr sz="3600" b="1">
                <a:effectLst>
                  <a:outerShdw blurRad="38100" dist="38100" dir="2700000" rotWithShape="0">
                    <a:srgbClr val="000000">
                      <a:alpha val="43137"/>
                    </a:srgbClr>
                  </a:outerShdw>
                </a:effectLst>
              </a:defRPr>
            </a:lvl1pPr>
          </a:lstStyle>
          <a:p>
            <a:r>
              <a:t>Diagnosing Problems</a:t>
            </a:r>
          </a:p>
        </p:txBody>
      </p:sp>
      <p:sp>
        <p:nvSpPr>
          <p:cNvPr id="178" name="Rectangle 1"/>
          <p:cNvSpPr txBox="1"/>
          <p:nvPr/>
        </p:nvSpPr>
        <p:spPr>
          <a:xfrm>
            <a:off x="626882" y="1252956"/>
            <a:ext cx="7890235" cy="358251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lnSpc>
                <a:spcPct val="90000"/>
              </a:lnSpc>
              <a:defRPr sz="2800"/>
            </a:pPr>
            <a:r>
              <a:rPr dirty="0"/>
              <a:t>The first stage in the problem-solving process is recognizing </a:t>
            </a:r>
            <a:r>
              <a:rPr lang="en-GB" dirty="0"/>
              <a:t>that </a:t>
            </a:r>
            <a:r>
              <a:rPr dirty="0"/>
              <a:t>a problem exists:</a:t>
            </a:r>
          </a:p>
          <a:p>
            <a:pPr>
              <a:lnSpc>
                <a:spcPct val="90000"/>
              </a:lnSpc>
              <a:defRPr sz="2800"/>
            </a:pPr>
            <a:endParaRPr dirty="0"/>
          </a:p>
          <a:p>
            <a:pPr marL="342900" indent="-342900">
              <a:lnSpc>
                <a:spcPct val="90000"/>
              </a:lnSpc>
              <a:buSzPct val="100000"/>
              <a:buFont typeface="Arial"/>
              <a:buChar char="•"/>
              <a:defRPr sz="2800"/>
            </a:pPr>
            <a:r>
              <a:rPr dirty="0"/>
              <a:t>Assessing and defining the problem</a:t>
            </a:r>
            <a:endParaRPr lang="en-GB" dirty="0"/>
          </a:p>
          <a:p>
            <a:pPr marL="342900" indent="-342900">
              <a:lnSpc>
                <a:spcPct val="90000"/>
              </a:lnSpc>
              <a:buSzPct val="100000"/>
              <a:buFont typeface="Arial"/>
              <a:buChar char="•"/>
              <a:defRPr sz="2800"/>
            </a:pPr>
            <a:endParaRPr dirty="0"/>
          </a:p>
          <a:p>
            <a:pPr marL="342900" indent="-342900">
              <a:lnSpc>
                <a:spcPct val="90000"/>
              </a:lnSpc>
              <a:buSzPct val="100000"/>
              <a:buFont typeface="Arial"/>
              <a:buChar char="•"/>
              <a:defRPr sz="2800"/>
            </a:pPr>
            <a:r>
              <a:rPr dirty="0"/>
              <a:t>Jumping to solving a problem that is not understood is one of the big mistakes made.</a:t>
            </a:r>
          </a:p>
          <a:p>
            <a:pPr marL="342900" indent="-342900">
              <a:lnSpc>
                <a:spcPct val="90000"/>
              </a:lnSpc>
              <a:buSzPct val="100000"/>
              <a:buFont typeface="Arial"/>
              <a:buChar char="•"/>
              <a:defRPr sz="2800"/>
            </a:pPr>
            <a:endParaRPr dirty="0"/>
          </a:p>
          <a:p>
            <a:pPr marL="342900" indent="-342900">
              <a:lnSpc>
                <a:spcPct val="90000"/>
              </a:lnSpc>
              <a:buSzPct val="100000"/>
              <a:buFont typeface="Arial"/>
              <a:buChar char="•"/>
              <a:defRPr sz="2800"/>
            </a:pPr>
            <a:endParaRPr dirty="0"/>
          </a:p>
        </p:txBody>
      </p:sp>
    </p:spTree>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 name="Slide Number Placeholder 3"/>
          <p:cNvSpPr txBox="1">
            <a:spLocks noGrp="1"/>
          </p:cNvSpPr>
          <p:nvPr>
            <p:ph type="sldNum" sz="quarter" idx="4294967295"/>
          </p:nvPr>
        </p:nvSpPr>
        <p:spPr>
          <a:xfrm>
            <a:off x="8466797" y="6448270"/>
            <a:ext cx="220003"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17</a:t>
            </a:fld>
            <a:endParaRPr/>
          </a:p>
        </p:txBody>
      </p:sp>
      <p:sp>
        <p:nvSpPr>
          <p:cNvPr id="183" name="Rectangle 2"/>
          <p:cNvSpPr txBox="1">
            <a:spLocks noGrp="1"/>
          </p:cNvSpPr>
          <p:nvPr>
            <p:ph type="title"/>
          </p:nvPr>
        </p:nvSpPr>
        <p:spPr>
          <a:xfrm>
            <a:off x="825765" y="332851"/>
            <a:ext cx="7495824" cy="857251"/>
          </a:xfrm>
          <a:prstGeom prst="rect">
            <a:avLst/>
          </a:prstGeom>
        </p:spPr>
        <p:txBody>
          <a:bodyPr/>
          <a:lstStyle>
            <a:lvl1pPr>
              <a:defRPr sz="3200" b="1">
                <a:solidFill>
                  <a:srgbClr val="0070C0"/>
                </a:solidFill>
                <a:effectLst>
                  <a:outerShdw blurRad="38100" dist="38100" dir="2700000" rotWithShape="0">
                    <a:srgbClr val="000000">
                      <a:alpha val="43137"/>
                    </a:srgbClr>
                  </a:outerShdw>
                </a:effectLst>
              </a:defRPr>
            </a:lvl1pPr>
          </a:lstStyle>
          <a:p>
            <a:r>
              <a:t>Problems can be diagnosed through</a:t>
            </a:r>
          </a:p>
        </p:txBody>
      </p:sp>
      <p:sp>
        <p:nvSpPr>
          <p:cNvPr id="184" name="Rectangle 1"/>
          <p:cNvSpPr txBox="1"/>
          <p:nvPr/>
        </p:nvSpPr>
        <p:spPr>
          <a:xfrm>
            <a:off x="968176" y="1659365"/>
            <a:ext cx="7207648" cy="31140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marL="342900" indent="-342900">
              <a:buSzPct val="100000"/>
              <a:buFont typeface="Arial"/>
              <a:buChar char="•"/>
              <a:defRPr sz="2800"/>
            </a:pPr>
            <a:r>
              <a:t>Continuously monitoring performance</a:t>
            </a:r>
          </a:p>
          <a:p>
            <a:pPr marL="342900" indent="-342900">
              <a:buSzPct val="100000"/>
              <a:buFont typeface="Arial"/>
              <a:buChar char="•"/>
              <a:defRPr sz="2800"/>
            </a:pPr>
            <a:endParaRPr/>
          </a:p>
          <a:p>
            <a:pPr marL="342900" indent="-342900">
              <a:buSzPct val="100000"/>
              <a:buFont typeface="Arial"/>
              <a:buChar char="•"/>
              <a:defRPr sz="2800"/>
            </a:pPr>
            <a:r>
              <a:t>Listening to subordinates</a:t>
            </a:r>
          </a:p>
          <a:p>
            <a:pPr marL="342900" indent="-342900">
              <a:buSzPct val="100000"/>
              <a:buFont typeface="Arial"/>
              <a:buChar char="•"/>
              <a:defRPr sz="2800"/>
            </a:pPr>
            <a:endParaRPr/>
          </a:p>
          <a:p>
            <a:pPr marL="342900" indent="-342900">
              <a:buSzPct val="100000"/>
              <a:buFont typeface="Arial"/>
              <a:buChar char="•"/>
              <a:defRPr sz="2800"/>
            </a:pPr>
            <a:r>
              <a:t>Observing subordinates’ behaviour</a:t>
            </a:r>
          </a:p>
          <a:p>
            <a:pPr marL="342900" indent="-342900">
              <a:buSzPct val="100000"/>
              <a:buFont typeface="Arial"/>
              <a:buChar char="•"/>
              <a:defRPr sz="2800"/>
            </a:pPr>
            <a:endParaRPr/>
          </a:p>
          <a:p>
            <a:pPr marL="342900" indent="-342900">
              <a:buSzPct val="100000"/>
              <a:buFont typeface="Arial"/>
              <a:buChar char="•"/>
              <a:defRPr sz="2800"/>
            </a:pPr>
            <a:r>
              <a:t>Establishing the cause of the problem</a:t>
            </a:r>
          </a:p>
        </p:txBody>
      </p:sp>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 name="Title 1"/>
          <p:cNvSpPr txBox="1">
            <a:spLocks noGrp="1"/>
          </p:cNvSpPr>
          <p:nvPr>
            <p:ph type="title"/>
          </p:nvPr>
        </p:nvSpPr>
        <p:spPr>
          <a:xfrm>
            <a:off x="457200" y="197768"/>
            <a:ext cx="8229600" cy="1143001"/>
          </a:xfrm>
          <a:prstGeom prst="rect">
            <a:avLst/>
          </a:prstGeom>
        </p:spPr>
        <p:txBody>
          <a:bodyPr/>
          <a:lstStyle>
            <a:lvl1pPr>
              <a:defRPr sz="3600" b="1">
                <a:solidFill>
                  <a:srgbClr val="0070C0"/>
                </a:solidFill>
                <a:effectLst>
                  <a:outerShdw blurRad="38100" dist="38100" dir="2700000" rotWithShape="0">
                    <a:srgbClr val="000000">
                      <a:alpha val="43137"/>
                    </a:srgbClr>
                  </a:outerShdw>
                </a:effectLst>
              </a:defRPr>
            </a:lvl1pPr>
          </a:lstStyle>
          <a:p>
            <a:r>
              <a:t>Initial Analysis</a:t>
            </a:r>
          </a:p>
        </p:txBody>
      </p:sp>
      <p:sp>
        <p:nvSpPr>
          <p:cNvPr id="189" name="Content Placeholder 2"/>
          <p:cNvSpPr txBox="1">
            <a:spLocks noGrp="1"/>
          </p:cNvSpPr>
          <p:nvPr>
            <p:ph type="body" sz="half" idx="1"/>
          </p:nvPr>
        </p:nvSpPr>
        <p:spPr>
          <a:xfrm>
            <a:off x="2060221" y="1600200"/>
            <a:ext cx="5198535" cy="3917032"/>
          </a:xfrm>
          <a:prstGeom prst="rect">
            <a:avLst/>
          </a:prstGeom>
        </p:spPr>
        <p:txBody>
          <a:bodyPr/>
          <a:lstStyle/>
          <a:p>
            <a:pPr>
              <a:spcBef>
                <a:spcPts val="600"/>
              </a:spcBef>
              <a:defRPr sz="2800"/>
            </a:pPr>
            <a:r>
              <a:t>Gather information</a:t>
            </a:r>
          </a:p>
          <a:p>
            <a:pPr>
              <a:defRPr sz="2800"/>
            </a:pPr>
            <a:endParaRPr/>
          </a:p>
          <a:p>
            <a:pPr>
              <a:spcBef>
                <a:spcPts val="600"/>
              </a:spcBef>
              <a:defRPr sz="2800"/>
            </a:pPr>
            <a:r>
              <a:t>Define the scope</a:t>
            </a:r>
          </a:p>
          <a:p>
            <a:pPr>
              <a:defRPr sz="2800"/>
            </a:pPr>
            <a:endParaRPr/>
          </a:p>
          <a:p>
            <a:pPr>
              <a:spcBef>
                <a:spcPts val="600"/>
              </a:spcBef>
              <a:defRPr sz="2800"/>
            </a:pPr>
            <a:r>
              <a:t>Define the Impact</a:t>
            </a:r>
          </a:p>
          <a:p>
            <a:pPr>
              <a:defRPr sz="2800"/>
            </a:pPr>
            <a:endParaRPr/>
          </a:p>
          <a:p>
            <a:pPr>
              <a:spcBef>
                <a:spcPts val="600"/>
              </a:spcBef>
              <a:defRPr sz="2800"/>
            </a:pPr>
            <a:r>
              <a:t>Determine consequences</a:t>
            </a:r>
          </a:p>
        </p:txBody>
      </p:sp>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 name="Title 1"/>
          <p:cNvSpPr txBox="1">
            <a:spLocks noGrp="1"/>
          </p:cNvSpPr>
          <p:nvPr>
            <p:ph type="title"/>
          </p:nvPr>
        </p:nvSpPr>
        <p:spPr>
          <a:xfrm>
            <a:off x="457200" y="333630"/>
            <a:ext cx="8229600" cy="831493"/>
          </a:xfrm>
          <a:prstGeom prst="rect">
            <a:avLst/>
          </a:prstGeom>
        </p:spPr>
        <p:txBody>
          <a:bodyPr/>
          <a:lstStyle>
            <a:lvl1pPr>
              <a:defRPr sz="3600" b="1">
                <a:solidFill>
                  <a:srgbClr val="0070C0"/>
                </a:solidFill>
              </a:defRPr>
            </a:lvl1pPr>
          </a:lstStyle>
          <a:p>
            <a:r>
              <a:t>In Groups of 3 or 4</a:t>
            </a:r>
          </a:p>
        </p:txBody>
      </p:sp>
      <p:sp>
        <p:nvSpPr>
          <p:cNvPr id="194" name="Content Placeholder 2"/>
          <p:cNvSpPr txBox="1">
            <a:spLocks noGrp="1"/>
          </p:cNvSpPr>
          <p:nvPr>
            <p:ph type="body" sz="half" idx="1"/>
          </p:nvPr>
        </p:nvSpPr>
        <p:spPr>
          <a:xfrm>
            <a:off x="457200" y="1614949"/>
            <a:ext cx="8229600" cy="1915384"/>
          </a:xfrm>
          <a:prstGeom prst="rect">
            <a:avLst/>
          </a:prstGeom>
        </p:spPr>
        <p:txBody>
          <a:bodyPr/>
          <a:lstStyle/>
          <a:p>
            <a:r>
              <a:rPr dirty="0"/>
              <a:t>Discuss and select </a:t>
            </a:r>
            <a:r>
              <a:rPr b="1" dirty="0"/>
              <a:t>three problems that UK businesses are currently facing</a:t>
            </a:r>
          </a:p>
          <a:p>
            <a:endParaRPr b="1" dirty="0"/>
          </a:p>
          <a:p>
            <a:r>
              <a:rPr b="1" dirty="0"/>
              <a:t>You have up to 3 minutes</a:t>
            </a:r>
          </a:p>
        </p:txBody>
      </p:sp>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What are common usual business problems?"/>
          <p:cNvSpPr txBox="1">
            <a:spLocks noGrp="1"/>
          </p:cNvSpPr>
          <p:nvPr>
            <p:ph type="title"/>
          </p:nvPr>
        </p:nvSpPr>
        <p:spPr>
          <a:prstGeom prst="rect">
            <a:avLst/>
          </a:prstGeom>
        </p:spPr>
        <p:txBody>
          <a:bodyPr/>
          <a:lstStyle>
            <a:lvl1pPr>
              <a:defRPr b="1"/>
            </a:lvl1pPr>
          </a:lstStyle>
          <a:p>
            <a:r>
              <a:t>What are common usual business problems?</a:t>
            </a:r>
          </a:p>
        </p:txBody>
      </p:sp>
      <p:sp>
        <p:nvSpPr>
          <p:cNvPr id="197" name="Double-click to edit"/>
          <p:cNvSpPr txBox="1">
            <a:spLocks noGrp="1"/>
          </p:cNvSpPr>
          <p:nvPr>
            <p:ph type="body" idx="1"/>
          </p:nvPr>
        </p:nvSpPr>
        <p:spPr>
          <a:prstGeom prst="rect">
            <a:avLst/>
          </a:prstGeom>
        </p:spPr>
        <p:txBody>
          <a:bodyPr>
            <a:normAutofit/>
          </a:bodyPr>
          <a:lstStyle/>
          <a:p>
            <a:endParaRPr lang="en-GB" dirty="0"/>
          </a:p>
          <a:p>
            <a:endParaRPr lang="en-GB" dirty="0"/>
          </a:p>
          <a:p>
            <a:endParaRPr lang="en-GB" dirty="0"/>
          </a:p>
          <a:p>
            <a:endParaRPr lang="en-GB" dirty="0"/>
          </a:p>
          <a:p>
            <a:endParaRPr lang="en-GB" dirty="0"/>
          </a:p>
          <a:p>
            <a:endParaRPr lang="en-GB" dirty="0"/>
          </a:p>
          <a:p>
            <a:endParaRPr lang="en-GB" dirty="0"/>
          </a:p>
          <a:p>
            <a:pPr marL="0" indent="0">
              <a:buNone/>
            </a:pPr>
            <a:r>
              <a:rPr lang="en-GB" dirty="0"/>
              <a:t> </a:t>
            </a:r>
          </a:p>
          <a:p>
            <a:pPr marL="0" indent="0" algn="r">
              <a:buNone/>
            </a:pPr>
            <a:endParaRPr lang="en-GB" dirty="0"/>
          </a:p>
          <a:p>
            <a:pPr marL="0" indent="0" algn="r">
              <a:buNone/>
            </a:pPr>
            <a:endParaRPr lang="en-GB" dirty="0"/>
          </a:p>
          <a:p>
            <a:endParaRPr dirty="0"/>
          </a:p>
        </p:txBody>
      </p:sp>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 name="Recent research insights…"/>
          <p:cNvSpPr txBox="1">
            <a:spLocks noGrp="1"/>
          </p:cNvSpPr>
          <p:nvPr>
            <p:ph type="title"/>
          </p:nvPr>
        </p:nvSpPr>
        <p:spPr>
          <a:xfrm>
            <a:off x="226032" y="274638"/>
            <a:ext cx="8460768" cy="773325"/>
          </a:xfrm>
          <a:prstGeom prst="rect">
            <a:avLst/>
          </a:prstGeom>
        </p:spPr>
        <p:txBody>
          <a:bodyPr>
            <a:normAutofit fontScale="90000"/>
          </a:bodyPr>
          <a:lstStyle/>
          <a:p>
            <a:pPr>
              <a:defRPr b="1"/>
            </a:pPr>
            <a:r>
              <a:rPr lang="en-GB" sz="3100" dirty="0"/>
              <a:t>Some Common/Usual Business Problems Facing UK Businesses…..</a:t>
            </a:r>
            <a:br>
              <a:rPr lang="en-GB" dirty="0"/>
            </a:br>
            <a:endParaRPr dirty="0"/>
          </a:p>
        </p:txBody>
      </p:sp>
      <p:sp>
        <p:nvSpPr>
          <p:cNvPr id="203" name="Industrial action - 12/22 - 16 % of business affected…"/>
          <p:cNvSpPr txBox="1">
            <a:spLocks noGrp="1"/>
          </p:cNvSpPr>
          <p:nvPr>
            <p:ph type="body" idx="1"/>
          </p:nvPr>
        </p:nvSpPr>
        <p:spPr>
          <a:xfrm>
            <a:off x="143837" y="1047964"/>
            <a:ext cx="8887147" cy="4623371"/>
          </a:xfrm>
          <a:prstGeom prst="rect">
            <a:avLst/>
          </a:prstGeom>
        </p:spPr>
        <p:txBody>
          <a:bodyPr>
            <a:normAutofit fontScale="92500" lnSpcReduction="10000"/>
          </a:bodyPr>
          <a:lstStyle/>
          <a:p>
            <a:r>
              <a:rPr lang="en-GB" b="1" dirty="0"/>
              <a:t>Statistics From NatWest…..</a:t>
            </a:r>
          </a:p>
          <a:p>
            <a:endParaRPr lang="en-GB" dirty="0"/>
          </a:p>
          <a:p>
            <a:endParaRPr lang="en-GB" dirty="0"/>
          </a:p>
          <a:p>
            <a:endParaRPr lang="en-GB" dirty="0"/>
          </a:p>
          <a:p>
            <a:endParaRPr lang="en-GB" dirty="0"/>
          </a:p>
          <a:p>
            <a:endParaRPr lang="en-GB" dirty="0"/>
          </a:p>
          <a:p>
            <a:endParaRPr lang="en-GB" dirty="0"/>
          </a:p>
          <a:p>
            <a:endParaRPr lang="en-GB" dirty="0"/>
          </a:p>
          <a:p>
            <a:pPr marL="0" indent="0">
              <a:buNone/>
            </a:pPr>
            <a:r>
              <a:rPr lang="en-GB" dirty="0"/>
              <a:t> </a:t>
            </a:r>
          </a:p>
          <a:p>
            <a:pPr marL="0" indent="0" algn="r">
              <a:buNone/>
            </a:pPr>
            <a:endParaRPr lang="en-GB" dirty="0"/>
          </a:p>
          <a:p>
            <a:pPr marL="0" indent="0" algn="r">
              <a:buNone/>
            </a:pPr>
            <a:endParaRPr lang="en-GB" dirty="0"/>
          </a:p>
          <a:p>
            <a:pPr marL="0" indent="0" algn="r">
              <a:buNone/>
            </a:pPr>
            <a:r>
              <a:rPr lang="en-GB" dirty="0"/>
              <a:t>(NatWest Group, 2023)</a:t>
            </a:r>
            <a:endParaRPr dirty="0"/>
          </a:p>
        </p:txBody>
      </p:sp>
      <p:pic>
        <p:nvPicPr>
          <p:cNvPr id="2" name="Picture 1">
            <a:extLst>
              <a:ext uri="{FF2B5EF4-FFF2-40B4-BE49-F238E27FC236}">
                <a16:creationId xmlns:a16="http://schemas.microsoft.com/office/drawing/2014/main" id="{2F30CE1E-FC96-FE32-B905-6AA04418CBB5}"/>
              </a:ext>
            </a:extLst>
          </p:cNvPr>
          <p:cNvPicPr>
            <a:picLocks noChangeAspect="1"/>
          </p:cNvPicPr>
          <p:nvPr/>
        </p:nvPicPr>
        <p:blipFill>
          <a:blip r:embed="rId2"/>
          <a:stretch>
            <a:fillRect/>
          </a:stretch>
        </p:blipFill>
        <p:spPr>
          <a:xfrm>
            <a:off x="226032" y="1448656"/>
            <a:ext cx="8691936" cy="3688422"/>
          </a:xfrm>
          <a:prstGeom prst="rect">
            <a:avLst/>
          </a:prstGeom>
        </p:spPr>
      </p:pic>
    </p:spTree>
    <p:extLst>
      <p:ext uri="{BB962C8B-B14F-4D97-AF65-F5344CB8AC3E}">
        <p14:creationId xmlns:p14="http://schemas.microsoft.com/office/powerpoint/2010/main" val="120505511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02"/>
                                        </p:tgtEl>
                                        <p:attrNameLst>
                                          <p:attrName>style.visibility</p:attrName>
                                        </p:attrNameLst>
                                      </p:cBhvr>
                                      <p:to>
                                        <p:strVal val="visible"/>
                                      </p:to>
                                    </p:set>
                                    <p:animEffect transition="in" filter="wipe(down)">
                                      <p:cBhvr>
                                        <p:cTn id="7" dur="500"/>
                                        <p:tgtEl>
                                          <p:spTgt spid="20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3">
                                            <p:bg/>
                                          </p:spTgt>
                                        </p:tgtEl>
                                        <p:attrNameLst>
                                          <p:attrName>style.visibility</p:attrName>
                                        </p:attrNameLst>
                                      </p:cBhvr>
                                      <p:to>
                                        <p:strVal val="visible"/>
                                      </p:to>
                                    </p:set>
                                    <p:animEffect transition="in" filter="fade">
                                      <p:cBhvr>
                                        <p:cTn id="12" dur="1000"/>
                                        <p:tgtEl>
                                          <p:spTgt spid="203">
                                            <p:bg/>
                                          </p:spTgt>
                                        </p:tgtEl>
                                      </p:cBhvr>
                                    </p:animEffect>
                                    <p:anim calcmode="lin" valueType="num">
                                      <p:cBhvr>
                                        <p:cTn id="13" dur="1000" fill="hold"/>
                                        <p:tgtEl>
                                          <p:spTgt spid="203">
                                            <p:bg/>
                                          </p:spTgt>
                                        </p:tgtEl>
                                        <p:attrNameLst>
                                          <p:attrName>ppt_x</p:attrName>
                                        </p:attrNameLst>
                                      </p:cBhvr>
                                      <p:tavLst>
                                        <p:tav tm="0">
                                          <p:val>
                                            <p:strVal val="#ppt_x"/>
                                          </p:val>
                                        </p:tav>
                                        <p:tav tm="100000">
                                          <p:val>
                                            <p:strVal val="#ppt_x"/>
                                          </p:val>
                                        </p:tav>
                                      </p:tavLst>
                                    </p:anim>
                                    <p:anim calcmode="lin" valueType="num">
                                      <p:cBhvr>
                                        <p:cTn id="14" dur="1000" fill="hold"/>
                                        <p:tgtEl>
                                          <p:spTgt spid="203">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3">
                                            <p:txEl>
                                              <p:pRg st="0" end="0"/>
                                            </p:txEl>
                                          </p:spTgt>
                                        </p:tgtEl>
                                        <p:attrNameLst>
                                          <p:attrName>style.visibility</p:attrName>
                                        </p:attrNameLst>
                                      </p:cBhvr>
                                      <p:to>
                                        <p:strVal val="visible"/>
                                      </p:to>
                                    </p:set>
                                    <p:animEffect transition="in" filter="fade">
                                      <p:cBhvr>
                                        <p:cTn id="19" dur="1000"/>
                                        <p:tgtEl>
                                          <p:spTgt spid="203">
                                            <p:txEl>
                                              <p:pRg st="0" end="0"/>
                                            </p:txEl>
                                          </p:spTgt>
                                        </p:tgtEl>
                                      </p:cBhvr>
                                    </p:animEffect>
                                    <p:anim calcmode="lin" valueType="num">
                                      <p:cBhvr>
                                        <p:cTn id="20" dur="1000" fill="hold"/>
                                        <p:tgtEl>
                                          <p:spTgt spid="203">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3">
                                            <p:txEl>
                                              <p:pRg st="8" end="8"/>
                                            </p:txEl>
                                          </p:spTgt>
                                        </p:tgtEl>
                                        <p:attrNameLst>
                                          <p:attrName>style.visibility</p:attrName>
                                        </p:attrNameLst>
                                      </p:cBhvr>
                                      <p:to>
                                        <p:strVal val="visible"/>
                                      </p:to>
                                    </p:set>
                                    <p:animEffect transition="in" filter="fade">
                                      <p:cBhvr>
                                        <p:cTn id="26" dur="1000"/>
                                        <p:tgtEl>
                                          <p:spTgt spid="203">
                                            <p:txEl>
                                              <p:pRg st="8" end="8"/>
                                            </p:txEl>
                                          </p:spTgt>
                                        </p:tgtEl>
                                      </p:cBhvr>
                                    </p:animEffect>
                                    <p:anim calcmode="lin" valueType="num">
                                      <p:cBhvr>
                                        <p:cTn id="27" dur="1000" fill="hold"/>
                                        <p:tgtEl>
                                          <p:spTgt spid="203">
                                            <p:txEl>
                                              <p:pRg st="8" end="8"/>
                                            </p:txEl>
                                          </p:spTgt>
                                        </p:tgtEl>
                                        <p:attrNameLst>
                                          <p:attrName>ppt_x</p:attrName>
                                        </p:attrNameLst>
                                      </p:cBhvr>
                                      <p:tavLst>
                                        <p:tav tm="0">
                                          <p:val>
                                            <p:strVal val="#ppt_x"/>
                                          </p:val>
                                        </p:tav>
                                        <p:tav tm="100000">
                                          <p:val>
                                            <p:strVal val="#ppt_x"/>
                                          </p:val>
                                        </p:tav>
                                      </p:tavLst>
                                    </p:anim>
                                    <p:anim calcmode="lin" valueType="num">
                                      <p:cBhvr>
                                        <p:cTn id="28" dur="1000" fill="hold"/>
                                        <p:tgtEl>
                                          <p:spTgt spid="20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03">
                                            <p:txEl>
                                              <p:pRg st="11" end="11"/>
                                            </p:txEl>
                                          </p:spTgt>
                                        </p:tgtEl>
                                        <p:attrNameLst>
                                          <p:attrName>style.visibility</p:attrName>
                                        </p:attrNameLst>
                                      </p:cBhvr>
                                      <p:to>
                                        <p:strVal val="visible"/>
                                      </p:to>
                                    </p:set>
                                    <p:animEffect transition="in" filter="fade">
                                      <p:cBhvr>
                                        <p:cTn id="33" dur="1000"/>
                                        <p:tgtEl>
                                          <p:spTgt spid="203">
                                            <p:txEl>
                                              <p:pRg st="11" end="11"/>
                                            </p:txEl>
                                          </p:spTgt>
                                        </p:tgtEl>
                                      </p:cBhvr>
                                    </p:animEffect>
                                    <p:anim calcmode="lin" valueType="num">
                                      <p:cBhvr>
                                        <p:cTn id="34" dur="1000" fill="hold"/>
                                        <p:tgtEl>
                                          <p:spTgt spid="203">
                                            <p:txEl>
                                              <p:pRg st="11" end="11"/>
                                            </p:txEl>
                                          </p:spTgt>
                                        </p:tgtEl>
                                        <p:attrNameLst>
                                          <p:attrName>ppt_x</p:attrName>
                                        </p:attrNameLst>
                                      </p:cBhvr>
                                      <p:tavLst>
                                        <p:tav tm="0">
                                          <p:val>
                                            <p:strVal val="#ppt_x"/>
                                          </p:val>
                                        </p:tav>
                                        <p:tav tm="100000">
                                          <p:val>
                                            <p:strVal val="#ppt_x"/>
                                          </p:val>
                                        </p:tav>
                                      </p:tavLst>
                                    </p:anim>
                                    <p:anim calcmode="lin" valueType="num">
                                      <p:cBhvr>
                                        <p:cTn id="35" dur="1000" fill="hold"/>
                                        <p:tgtEl>
                                          <p:spTgt spid="203">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2"/>
                                        </p:tgtEl>
                                        <p:attrNameLst>
                                          <p:attrName>style.visibility</p:attrName>
                                        </p:attrNameLst>
                                      </p:cBhvr>
                                      <p:to>
                                        <p:strVal val="visible"/>
                                      </p:to>
                                    </p:set>
                                    <p:animEffect transition="in" filter="fade">
                                      <p:cBhvr>
                                        <p:cTn id="40" dur="1000"/>
                                        <p:tgtEl>
                                          <p:spTgt spid="2"/>
                                        </p:tgtEl>
                                      </p:cBhvr>
                                    </p:animEffect>
                                    <p:anim calcmode="lin" valueType="num">
                                      <p:cBhvr>
                                        <p:cTn id="41" dur="1000" fill="hold"/>
                                        <p:tgtEl>
                                          <p:spTgt spid="2"/>
                                        </p:tgtEl>
                                        <p:attrNameLst>
                                          <p:attrName>ppt_x</p:attrName>
                                        </p:attrNameLst>
                                      </p:cBhvr>
                                      <p:tavLst>
                                        <p:tav tm="0">
                                          <p:val>
                                            <p:strVal val="#ppt_x"/>
                                          </p:val>
                                        </p:tav>
                                        <p:tav tm="100000">
                                          <p:val>
                                            <p:strVal val="#ppt_x"/>
                                          </p:val>
                                        </p:tav>
                                      </p:tavLst>
                                    </p:anim>
                                    <p:anim calcmode="lin" valueType="num">
                                      <p:cBhvr>
                                        <p:cTn id="42"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2" grpId="0" animBg="1"/>
      <p:bldP spid="203" grpId="0" build="p"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prstGeom prst="rect">
            <a:avLst/>
          </a:prstGeom>
        </p:spPr>
        <p:txBody>
          <a:bodyPr/>
          <a:lstStyle>
            <a:lvl1pPr>
              <a:defRPr b="1"/>
            </a:lvl1pPr>
          </a:lstStyle>
          <a:p>
            <a:r>
              <a:t>What are recent / current business problems?</a:t>
            </a:r>
          </a:p>
        </p:txBody>
      </p:sp>
      <p:sp>
        <p:nvSpPr>
          <p:cNvPr id="200" name="Double-click to edit"/>
          <p:cNvSpPr txBox="1">
            <a:spLocks noGrp="1"/>
          </p:cNvSpPr>
          <p:nvPr>
            <p:ph type="body" idx="1"/>
          </p:nvPr>
        </p:nvSpPr>
        <p:spPr>
          <a:prstGeom prst="rect">
            <a:avLst/>
          </a:prstGeom>
        </p:spPr>
        <p:txBody>
          <a:bodyPr/>
          <a:lstStyle/>
          <a:p>
            <a:r>
              <a:rPr lang="en-GB" dirty="0"/>
              <a:t>Problem 1…..?</a:t>
            </a:r>
          </a:p>
          <a:p>
            <a:r>
              <a:rPr lang="en-GB" dirty="0"/>
              <a:t>Problem 2…..?</a:t>
            </a:r>
          </a:p>
          <a:p>
            <a:r>
              <a:rPr lang="en-GB" dirty="0"/>
              <a:t>Problem 3…..?</a:t>
            </a:r>
          </a:p>
          <a:p>
            <a:endParaRPr lang="en-GB" dirty="0"/>
          </a:p>
          <a:p>
            <a:endParaRPr lang="en-GB" dirty="0"/>
          </a:p>
          <a:p>
            <a:endParaRPr dirty="0"/>
          </a:p>
        </p:txBody>
      </p:sp>
    </p:spTree>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 name="Recent research insights…"/>
          <p:cNvSpPr txBox="1">
            <a:spLocks noGrp="1"/>
          </p:cNvSpPr>
          <p:nvPr>
            <p:ph type="title"/>
          </p:nvPr>
        </p:nvSpPr>
        <p:spPr>
          <a:prstGeom prst="rect">
            <a:avLst/>
          </a:prstGeom>
        </p:spPr>
        <p:txBody>
          <a:bodyPr/>
          <a:lstStyle/>
          <a:p>
            <a:pPr>
              <a:defRPr b="1"/>
            </a:pPr>
            <a:r>
              <a:t>Recent research insights</a:t>
            </a:r>
          </a:p>
          <a:p>
            <a:pPr>
              <a:defRPr sz="2400"/>
            </a:pPr>
            <a:r>
              <a:t>ONS 2022</a:t>
            </a:r>
          </a:p>
        </p:txBody>
      </p:sp>
      <p:sp>
        <p:nvSpPr>
          <p:cNvPr id="203" name="Industrial action - 12/22 - 16 % of business affected…"/>
          <p:cNvSpPr txBox="1">
            <a:spLocks noGrp="1"/>
          </p:cNvSpPr>
          <p:nvPr>
            <p:ph type="body" idx="1"/>
          </p:nvPr>
        </p:nvSpPr>
        <p:spPr>
          <a:prstGeom prst="rect">
            <a:avLst/>
          </a:prstGeom>
        </p:spPr>
        <p:txBody>
          <a:bodyPr/>
          <a:lstStyle/>
          <a:p>
            <a:r>
              <a:t>Industrial action - 12/22 - 16 % of business affected</a:t>
            </a:r>
          </a:p>
          <a:p>
            <a:r>
              <a:t>Energy prices -  02/23 - 20% main concern</a:t>
            </a:r>
          </a:p>
          <a:p>
            <a:r>
              <a:t>Inflation - 16 %</a:t>
            </a:r>
          </a:p>
          <a:p>
            <a:r>
              <a:t>Falling demand for their business offer 14%</a:t>
            </a:r>
          </a:p>
          <a:p>
            <a:r>
              <a:t>Global supply chain disruption 12/22 - 16 %, businesses with 10 or more employees</a:t>
            </a:r>
          </a:p>
          <a:p>
            <a:r>
              <a:t>Importing challenges - 48% of those with 10 or more employees, 12/22</a:t>
            </a:r>
          </a:p>
          <a:p>
            <a:pPr marL="600075" lvl="1" indent="-257175">
              <a:buChar char="•"/>
            </a:pPr>
            <a:r>
              <a:t>Changes in transportation cost 30 %</a:t>
            </a:r>
          </a:p>
        </p:txBody>
      </p:sp>
    </p:spTree>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 name="Title 1"/>
          <p:cNvSpPr txBox="1">
            <a:spLocks noGrp="1"/>
          </p:cNvSpPr>
          <p:nvPr>
            <p:ph type="title"/>
          </p:nvPr>
        </p:nvSpPr>
        <p:spPr>
          <a:xfrm>
            <a:off x="457200" y="152610"/>
            <a:ext cx="8229600" cy="1143001"/>
          </a:xfrm>
          <a:prstGeom prst="rect">
            <a:avLst/>
          </a:prstGeom>
        </p:spPr>
        <p:txBody>
          <a:bodyPr/>
          <a:lstStyle>
            <a:lvl1pPr>
              <a:defRPr sz="3600" b="1">
                <a:solidFill>
                  <a:srgbClr val="0070C0"/>
                </a:solidFill>
                <a:effectLst>
                  <a:outerShdw blurRad="38100" dist="38100" dir="2700000" rotWithShape="0">
                    <a:srgbClr val="000000">
                      <a:alpha val="43137"/>
                    </a:srgbClr>
                  </a:outerShdw>
                </a:effectLst>
              </a:defRPr>
            </a:lvl1pPr>
          </a:lstStyle>
          <a:p>
            <a:r>
              <a:t>What next?</a:t>
            </a:r>
          </a:p>
        </p:txBody>
      </p:sp>
      <p:sp>
        <p:nvSpPr>
          <p:cNvPr id="206" name="Content Placeholder 2"/>
          <p:cNvSpPr txBox="1">
            <a:spLocks noGrp="1"/>
          </p:cNvSpPr>
          <p:nvPr>
            <p:ph type="body" sz="half" idx="1"/>
          </p:nvPr>
        </p:nvSpPr>
        <p:spPr>
          <a:xfrm>
            <a:off x="1447161" y="1470483"/>
            <a:ext cx="6249676" cy="3917033"/>
          </a:xfrm>
          <a:prstGeom prst="rect">
            <a:avLst/>
          </a:prstGeom>
        </p:spPr>
        <p:txBody>
          <a:bodyPr/>
          <a:lstStyle/>
          <a:p>
            <a:pPr>
              <a:spcBef>
                <a:spcPts val="600"/>
              </a:spcBef>
              <a:defRPr sz="2800"/>
            </a:pPr>
            <a:r>
              <a:t>Decide to do nothing</a:t>
            </a:r>
          </a:p>
          <a:p>
            <a:pPr>
              <a:spcBef>
                <a:spcPts val="600"/>
              </a:spcBef>
              <a:defRPr sz="2800"/>
            </a:pPr>
            <a:r>
              <a:t>Keep the problem under surveillance and review it (later date)</a:t>
            </a:r>
          </a:p>
          <a:p>
            <a:pPr>
              <a:spcBef>
                <a:spcPts val="600"/>
              </a:spcBef>
              <a:defRPr sz="2800"/>
            </a:pPr>
            <a:r>
              <a:t>Contain the problem</a:t>
            </a:r>
          </a:p>
          <a:p>
            <a:pPr>
              <a:spcBef>
                <a:spcPts val="600"/>
              </a:spcBef>
              <a:defRPr sz="2800"/>
            </a:pPr>
            <a:r>
              <a:t>Find a solution</a:t>
            </a:r>
          </a:p>
        </p:txBody>
      </p:sp>
    </p:spTree>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3" name="Rectangle 2"/>
          <p:cNvSpPr txBox="1">
            <a:spLocks noGrp="1"/>
          </p:cNvSpPr>
          <p:nvPr>
            <p:ph type="title"/>
          </p:nvPr>
        </p:nvSpPr>
        <p:spPr>
          <a:xfrm>
            <a:off x="457200" y="628653"/>
            <a:ext cx="8229600" cy="1143001"/>
          </a:xfrm>
          <a:prstGeom prst="rect">
            <a:avLst/>
          </a:prstGeom>
        </p:spPr>
        <p:txBody>
          <a:bodyPr/>
          <a:lstStyle>
            <a:lvl1pPr>
              <a:defRPr sz="3600" b="1">
                <a:solidFill>
                  <a:srgbClr val="0070C0"/>
                </a:solidFill>
                <a:effectLst>
                  <a:outerShdw blurRad="38100" dist="38100" dir="2700000" rotWithShape="0">
                    <a:srgbClr val="000000">
                      <a:alpha val="43137"/>
                    </a:srgbClr>
                  </a:outerShdw>
                </a:effectLst>
              </a:defRPr>
            </a:lvl1pPr>
          </a:lstStyle>
          <a:p>
            <a:r>
              <a:t>Creative and Analytical Skills</a:t>
            </a:r>
          </a:p>
        </p:txBody>
      </p:sp>
      <p:sp>
        <p:nvSpPr>
          <p:cNvPr id="214" name="Rectangle 3"/>
          <p:cNvSpPr txBox="1">
            <a:spLocks noGrp="1"/>
          </p:cNvSpPr>
          <p:nvPr>
            <p:ph type="body" sz="quarter" idx="1"/>
          </p:nvPr>
        </p:nvSpPr>
        <p:spPr>
          <a:xfrm>
            <a:off x="457200" y="2286000"/>
            <a:ext cx="8229600" cy="1143000"/>
          </a:xfrm>
          <a:prstGeom prst="rect">
            <a:avLst/>
          </a:prstGeom>
        </p:spPr>
        <p:txBody>
          <a:bodyPr/>
          <a:lstStyle/>
          <a:p>
            <a:pPr marL="214313" lvl="1" indent="128586" algn="ctr">
              <a:spcBef>
                <a:spcPts val="700"/>
              </a:spcBef>
              <a:buSzTx/>
              <a:buNone/>
              <a:defRPr sz="3200"/>
            </a:pPr>
            <a:r>
              <a:rPr dirty="0"/>
              <a:t>Applying both analytical and creative skills:</a:t>
            </a:r>
          </a:p>
        </p:txBody>
      </p:sp>
      <p:sp>
        <p:nvSpPr>
          <p:cNvPr id="215" name="Slide Number Placeholder 6"/>
          <p:cNvSpPr txBox="1">
            <a:spLocks noGrp="1"/>
          </p:cNvSpPr>
          <p:nvPr>
            <p:ph type="sldNum" sz="quarter" idx="4294967295"/>
          </p:nvPr>
        </p:nvSpPr>
        <p:spPr>
          <a:xfrm>
            <a:off x="8455523" y="6435657"/>
            <a:ext cx="231277" cy="23114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rPr/>
              <a:t>25</a:t>
            </a:fld>
            <a:endParaRP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2" presetClass="entr" presetSubtype="4" fill="hold" grpId="1" nodeType="clickEffect">
                                  <p:stCondLst>
                                    <p:cond delay="0"/>
                                  </p:stCondLst>
                                  <p:iterate>
                                    <p:tmAbs val="0"/>
                                  </p:iterate>
                                  <p:childTnLst>
                                    <p:set>
                                      <p:cBhvr>
                                        <p:cTn id="6" fill="hold"/>
                                        <p:tgtEl>
                                          <p:spTgt spid="213"/>
                                        </p:tgtEl>
                                        <p:attrNameLst>
                                          <p:attrName>style.visibility</p:attrName>
                                        </p:attrNameLst>
                                      </p:cBhvr>
                                      <p:to>
                                        <p:strVal val="visible"/>
                                      </p:to>
                                    </p:set>
                                    <p:anim calcmode="lin" valueType="num">
                                      <p:cBhvr>
                                        <p:cTn id="7" dur="1000" fill="hold"/>
                                        <p:tgtEl>
                                          <p:spTgt spid="213"/>
                                        </p:tgtEl>
                                        <p:attrNameLst>
                                          <p:attrName>ppt_x</p:attrName>
                                        </p:attrNameLst>
                                      </p:cBhvr>
                                      <p:tavLst>
                                        <p:tav tm="0">
                                          <p:val>
                                            <p:strVal val="#ppt_x"/>
                                          </p:val>
                                        </p:tav>
                                        <p:tav tm="100000">
                                          <p:val>
                                            <p:strVal val="#ppt_x"/>
                                          </p:val>
                                        </p:tav>
                                      </p:tavLst>
                                    </p:anim>
                                    <p:anim calcmode="lin" valueType="num">
                                      <p:cBhvr>
                                        <p:cTn id="8" dur="1000" fill="hold"/>
                                        <p:tgtEl>
                                          <p:spTgt spid="2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3" grpId="1" animBg="1" advAuto="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 name="Slide Number Placeholder 6"/>
          <p:cNvSpPr txBox="1">
            <a:spLocks noGrp="1"/>
          </p:cNvSpPr>
          <p:nvPr>
            <p:ph type="sldNum" sz="quarter" idx="4294967295"/>
          </p:nvPr>
        </p:nvSpPr>
        <p:spPr>
          <a:xfrm>
            <a:off x="8455523" y="6435657"/>
            <a:ext cx="231277" cy="23114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rPr/>
              <a:t>26</a:t>
            </a:fld>
            <a:endParaRPr/>
          </a:p>
        </p:txBody>
      </p:sp>
      <p:sp>
        <p:nvSpPr>
          <p:cNvPr id="218" name="Rectangle 2"/>
          <p:cNvSpPr txBox="1">
            <a:spLocks noGrp="1"/>
          </p:cNvSpPr>
          <p:nvPr>
            <p:ph type="title"/>
          </p:nvPr>
        </p:nvSpPr>
        <p:spPr>
          <a:xfrm>
            <a:off x="457200" y="136521"/>
            <a:ext cx="8229600" cy="857251"/>
          </a:xfrm>
          <a:prstGeom prst="rect">
            <a:avLst/>
          </a:prstGeom>
        </p:spPr>
        <p:txBody>
          <a:bodyPr/>
          <a:lstStyle>
            <a:lvl1pPr>
              <a:defRPr sz="3600" b="1">
                <a:effectLst>
                  <a:outerShdw blurRad="38100" dist="38100" dir="2700000" rotWithShape="0">
                    <a:srgbClr val="000000">
                      <a:alpha val="43137"/>
                    </a:srgbClr>
                  </a:outerShdw>
                </a:effectLst>
              </a:defRPr>
            </a:lvl1pPr>
          </a:lstStyle>
          <a:p>
            <a:r>
              <a:t>At First Glance</a:t>
            </a:r>
          </a:p>
        </p:txBody>
      </p:sp>
      <p:pic>
        <p:nvPicPr>
          <p:cNvPr id="219" name="Picture 2" descr="Picture 2"/>
          <p:cNvPicPr>
            <a:picLocks noChangeAspect="1"/>
          </p:cNvPicPr>
          <p:nvPr/>
        </p:nvPicPr>
        <p:blipFill>
          <a:blip r:embed="rId2"/>
          <a:srcRect t="18238"/>
          <a:stretch>
            <a:fillRect/>
          </a:stretch>
        </p:blipFill>
        <p:spPr>
          <a:xfrm>
            <a:off x="1545894" y="1732434"/>
            <a:ext cx="6052212" cy="3875444"/>
          </a:xfrm>
          <a:prstGeom prst="rect">
            <a:avLst/>
          </a:prstGeom>
          <a:ln w="12700">
            <a:miter lim="400000"/>
          </a:ln>
        </p:spPr>
      </p:pic>
      <p:sp>
        <p:nvSpPr>
          <p:cNvPr id="220" name="TextBox 1"/>
          <p:cNvSpPr txBox="1"/>
          <p:nvPr/>
        </p:nvSpPr>
        <p:spPr>
          <a:xfrm>
            <a:off x="693419" y="993771"/>
            <a:ext cx="8404861" cy="7010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lvl1pPr>
              <a:defRPr sz="2000"/>
            </a:lvl1pPr>
          </a:lstStyle>
          <a:p>
            <a:r>
              <a:t>Reality can be so complex that equally valid observations from differing perspectives can appear to be contradictory. </a:t>
            </a:r>
          </a:p>
        </p:txBody>
      </p:sp>
    </p:spTree>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 name="Rectangle 2"/>
          <p:cNvSpPr txBox="1">
            <a:spLocks noGrp="1"/>
          </p:cNvSpPr>
          <p:nvPr>
            <p:ph type="title"/>
          </p:nvPr>
        </p:nvSpPr>
        <p:spPr>
          <a:xfrm>
            <a:off x="1490665" y="255388"/>
            <a:ext cx="6000751" cy="912021"/>
          </a:xfrm>
          <a:prstGeom prst="rect">
            <a:avLst/>
          </a:prstGeom>
        </p:spPr>
        <p:txBody>
          <a:bodyPr/>
          <a:lstStyle>
            <a:lvl1pPr>
              <a:defRPr sz="3600" b="1">
                <a:solidFill>
                  <a:srgbClr val="0070C0"/>
                </a:solidFill>
              </a:defRPr>
            </a:lvl1pPr>
          </a:lstStyle>
          <a:p>
            <a:r>
              <a:t>Exercise - Dots</a:t>
            </a:r>
          </a:p>
        </p:txBody>
      </p:sp>
      <p:sp>
        <p:nvSpPr>
          <p:cNvPr id="223" name="Rectangle 3"/>
          <p:cNvSpPr txBox="1">
            <a:spLocks noGrp="1"/>
          </p:cNvSpPr>
          <p:nvPr>
            <p:ph type="body" sz="quarter" idx="1"/>
          </p:nvPr>
        </p:nvSpPr>
        <p:spPr>
          <a:xfrm>
            <a:off x="759640" y="1853208"/>
            <a:ext cx="3024166" cy="3151584"/>
          </a:xfrm>
          <a:prstGeom prst="rect">
            <a:avLst/>
          </a:prstGeom>
        </p:spPr>
        <p:txBody>
          <a:bodyPr/>
          <a:lstStyle/>
          <a:p>
            <a:pPr>
              <a:buSzTx/>
              <a:buNone/>
              <a:defRPr i="1"/>
            </a:pPr>
            <a:r>
              <a:t>	Join all the dots using </a:t>
            </a:r>
            <a:r>
              <a:rPr b="1"/>
              <a:t>four</a:t>
            </a:r>
            <a:r>
              <a:t> lines without taking your pen off the paper</a:t>
            </a:r>
          </a:p>
          <a:p>
            <a:pPr>
              <a:buSzTx/>
              <a:buNone/>
              <a:defRPr i="1"/>
            </a:pPr>
            <a:endParaRPr/>
          </a:p>
          <a:p>
            <a:pPr>
              <a:buSzTx/>
              <a:buNone/>
              <a:defRPr i="1"/>
            </a:pPr>
            <a:r>
              <a:t>	Individual task </a:t>
            </a:r>
          </a:p>
          <a:p>
            <a:pPr>
              <a:buSzTx/>
              <a:buNone/>
              <a:defRPr i="1"/>
            </a:pPr>
            <a:r>
              <a:t>   - 3 mins</a:t>
            </a:r>
          </a:p>
        </p:txBody>
      </p:sp>
      <p:graphicFrame>
        <p:nvGraphicFramePr>
          <p:cNvPr id="224" name="Group 4"/>
          <p:cNvGraphicFramePr/>
          <p:nvPr/>
        </p:nvGraphicFramePr>
        <p:xfrm>
          <a:off x="4247553" y="1490474"/>
          <a:ext cx="3618312" cy="3671889"/>
        </p:xfrm>
        <a:graphic>
          <a:graphicData uri="http://schemas.openxmlformats.org/drawingml/2006/table">
            <a:tbl>
              <a:tblPr>
                <a:tableStyleId>{4C3C2611-4C71-4FC5-86AE-919BDF0F9419}</a:tableStyleId>
              </a:tblPr>
              <a:tblGrid>
                <a:gridCol w="1206104">
                  <a:extLst>
                    <a:ext uri="{9D8B030D-6E8A-4147-A177-3AD203B41FA5}">
                      <a16:colId xmlns:a16="http://schemas.microsoft.com/office/drawing/2014/main" val="20000"/>
                    </a:ext>
                  </a:extLst>
                </a:gridCol>
                <a:gridCol w="1206104">
                  <a:extLst>
                    <a:ext uri="{9D8B030D-6E8A-4147-A177-3AD203B41FA5}">
                      <a16:colId xmlns:a16="http://schemas.microsoft.com/office/drawing/2014/main" val="20001"/>
                    </a:ext>
                  </a:extLst>
                </a:gridCol>
                <a:gridCol w="1206104">
                  <a:extLst>
                    <a:ext uri="{9D8B030D-6E8A-4147-A177-3AD203B41FA5}">
                      <a16:colId xmlns:a16="http://schemas.microsoft.com/office/drawing/2014/main" val="20002"/>
                    </a:ext>
                  </a:extLst>
                </a:gridCol>
              </a:tblGrid>
              <a:tr h="1223963">
                <a:tc>
                  <a:txBody>
                    <a:bodyPr/>
                    <a:lstStyle/>
                    <a:p>
                      <a:pPr algn="ctr">
                        <a:spcBef>
                          <a:spcPts val="700"/>
                        </a:spcBef>
                        <a:defRPr sz="3100" b="1">
                          <a:latin typeface="Verdana"/>
                          <a:ea typeface="Verdana"/>
                          <a:cs typeface="Verdana"/>
                          <a:sym typeface="Verdana"/>
                        </a:defRPr>
                      </a:pPr>
                      <a:r>
                        <a:rPr b="0" dirty="0">
                          <a:latin typeface="Wingdings"/>
                          <a:ea typeface="Wingdings"/>
                          <a:cs typeface="Wingdings"/>
                          <a:sym typeface="Wingdings"/>
                        </a:rPr>
                        <a:t>•</a:t>
                      </a:r>
                    </a:p>
                  </a:txBody>
                  <a:tcPr marL="35095" marR="35095" marT="35095" marB="35095" horzOverflow="overflow">
                    <a:lnL w="12700">
                      <a:miter lim="400000"/>
                    </a:lnL>
                    <a:lnR w="12700">
                      <a:miter lim="400000"/>
                    </a:lnR>
                    <a:lnT w="12700">
                      <a:miter lim="400000"/>
                    </a:lnT>
                    <a:lnB w="12700">
                      <a:miter lim="400000"/>
                    </a:lnB>
                    <a:noFill/>
                  </a:tcPr>
                </a:tc>
                <a:tc>
                  <a:txBody>
                    <a:bodyPr/>
                    <a:lstStyle/>
                    <a:p>
                      <a:pPr algn="ctr">
                        <a:spcBef>
                          <a:spcPts val="700"/>
                        </a:spcBef>
                        <a:defRPr sz="3100" b="1">
                          <a:latin typeface="Verdana"/>
                          <a:ea typeface="Verdana"/>
                          <a:cs typeface="Verdana"/>
                          <a:sym typeface="Verdana"/>
                        </a:defRPr>
                      </a:pPr>
                      <a:r>
                        <a:rPr b="0">
                          <a:latin typeface="Wingdings"/>
                          <a:ea typeface="Wingdings"/>
                          <a:cs typeface="Wingdings"/>
                          <a:sym typeface="Wingdings"/>
                        </a:rPr>
                        <a:t>•</a:t>
                      </a:r>
                    </a:p>
                  </a:txBody>
                  <a:tcPr marL="35095" marR="35095" marT="35095" marB="35095" horzOverflow="overflow">
                    <a:lnL w="12700">
                      <a:miter lim="400000"/>
                    </a:lnL>
                    <a:lnR w="12700">
                      <a:miter lim="400000"/>
                    </a:lnR>
                    <a:lnT w="12700">
                      <a:miter lim="400000"/>
                    </a:lnT>
                    <a:lnB w="12700">
                      <a:miter lim="400000"/>
                    </a:lnB>
                    <a:noFill/>
                  </a:tcPr>
                </a:tc>
                <a:tc>
                  <a:txBody>
                    <a:bodyPr/>
                    <a:lstStyle/>
                    <a:p>
                      <a:pPr algn="ctr">
                        <a:spcBef>
                          <a:spcPts val="700"/>
                        </a:spcBef>
                        <a:defRPr sz="3100" b="1">
                          <a:latin typeface="Verdana"/>
                          <a:ea typeface="Verdana"/>
                          <a:cs typeface="Verdana"/>
                          <a:sym typeface="Verdana"/>
                        </a:defRPr>
                      </a:pPr>
                      <a:r>
                        <a:rPr b="0">
                          <a:latin typeface="Wingdings"/>
                          <a:ea typeface="Wingdings"/>
                          <a:cs typeface="Wingdings"/>
                          <a:sym typeface="Wingdings"/>
                        </a:rPr>
                        <a:t>•</a:t>
                      </a:r>
                    </a:p>
                  </a:txBody>
                  <a:tcPr marL="35095" marR="35095" marT="35095" marB="35095" horzOverflow="overflow">
                    <a:lnL w="12700">
                      <a:miter lim="400000"/>
                    </a:lnL>
                    <a:lnR w="12700">
                      <a:miter lim="400000"/>
                    </a:lnR>
                    <a:lnT w="12700">
                      <a:miter lim="400000"/>
                    </a:lnT>
                    <a:lnB w="12700">
                      <a:miter lim="400000"/>
                    </a:lnB>
                    <a:noFill/>
                  </a:tcPr>
                </a:tc>
                <a:extLst>
                  <a:ext uri="{0D108BD9-81ED-4DB2-BD59-A6C34878D82A}">
                    <a16:rowId xmlns:a16="http://schemas.microsoft.com/office/drawing/2014/main" val="10000"/>
                  </a:ext>
                </a:extLst>
              </a:tr>
              <a:tr h="1223963">
                <a:tc>
                  <a:txBody>
                    <a:bodyPr/>
                    <a:lstStyle/>
                    <a:p>
                      <a:pPr algn="ctr">
                        <a:spcBef>
                          <a:spcPts val="700"/>
                        </a:spcBef>
                        <a:defRPr sz="3100" b="1">
                          <a:latin typeface="Verdana"/>
                          <a:ea typeface="Verdana"/>
                          <a:cs typeface="Verdana"/>
                          <a:sym typeface="Verdana"/>
                        </a:defRPr>
                      </a:pPr>
                      <a:r>
                        <a:rPr b="0">
                          <a:latin typeface="Wingdings"/>
                          <a:ea typeface="Wingdings"/>
                          <a:cs typeface="Wingdings"/>
                          <a:sym typeface="Wingdings"/>
                        </a:rPr>
                        <a:t>•</a:t>
                      </a:r>
                    </a:p>
                  </a:txBody>
                  <a:tcPr marL="35095" marR="35095" marT="35095" marB="35095" horzOverflow="overflow">
                    <a:lnL w="12700">
                      <a:miter lim="400000"/>
                    </a:lnL>
                    <a:lnR w="12700">
                      <a:miter lim="400000"/>
                    </a:lnR>
                    <a:lnT w="12700">
                      <a:miter lim="400000"/>
                    </a:lnT>
                    <a:lnB w="12700">
                      <a:miter lim="400000"/>
                    </a:lnB>
                    <a:noFill/>
                  </a:tcPr>
                </a:tc>
                <a:tc>
                  <a:txBody>
                    <a:bodyPr/>
                    <a:lstStyle/>
                    <a:p>
                      <a:pPr algn="ctr">
                        <a:spcBef>
                          <a:spcPts val="700"/>
                        </a:spcBef>
                        <a:defRPr sz="3100" b="1">
                          <a:latin typeface="Verdana"/>
                          <a:ea typeface="Verdana"/>
                          <a:cs typeface="Verdana"/>
                          <a:sym typeface="Verdana"/>
                        </a:defRPr>
                      </a:pPr>
                      <a:r>
                        <a:rPr b="0">
                          <a:latin typeface="Wingdings"/>
                          <a:ea typeface="Wingdings"/>
                          <a:cs typeface="Wingdings"/>
                          <a:sym typeface="Wingdings"/>
                        </a:rPr>
                        <a:t>•</a:t>
                      </a:r>
                    </a:p>
                  </a:txBody>
                  <a:tcPr marL="35095" marR="35095" marT="35095" marB="35095" horzOverflow="overflow">
                    <a:lnL w="12700">
                      <a:miter lim="400000"/>
                    </a:lnL>
                    <a:lnR w="12700">
                      <a:miter lim="400000"/>
                    </a:lnR>
                    <a:lnT w="12700">
                      <a:miter lim="400000"/>
                    </a:lnT>
                    <a:lnB w="12700">
                      <a:miter lim="400000"/>
                    </a:lnB>
                    <a:noFill/>
                  </a:tcPr>
                </a:tc>
                <a:tc>
                  <a:txBody>
                    <a:bodyPr/>
                    <a:lstStyle/>
                    <a:p>
                      <a:pPr algn="ctr">
                        <a:spcBef>
                          <a:spcPts val="700"/>
                        </a:spcBef>
                        <a:defRPr sz="3100" b="1">
                          <a:latin typeface="Verdana"/>
                          <a:ea typeface="Verdana"/>
                          <a:cs typeface="Verdana"/>
                          <a:sym typeface="Verdana"/>
                        </a:defRPr>
                      </a:pPr>
                      <a:r>
                        <a:rPr b="0">
                          <a:latin typeface="Wingdings"/>
                          <a:ea typeface="Wingdings"/>
                          <a:cs typeface="Wingdings"/>
                          <a:sym typeface="Wingdings"/>
                        </a:rPr>
                        <a:t>•</a:t>
                      </a:r>
                    </a:p>
                  </a:txBody>
                  <a:tcPr marL="35095" marR="35095" marT="35095" marB="35095" horzOverflow="overflow">
                    <a:lnL w="12700">
                      <a:miter lim="400000"/>
                    </a:lnL>
                    <a:lnR w="12700">
                      <a:miter lim="400000"/>
                    </a:lnR>
                    <a:lnT w="12700">
                      <a:miter lim="400000"/>
                    </a:lnT>
                    <a:lnB w="12700">
                      <a:miter lim="400000"/>
                    </a:lnB>
                    <a:noFill/>
                  </a:tcPr>
                </a:tc>
                <a:extLst>
                  <a:ext uri="{0D108BD9-81ED-4DB2-BD59-A6C34878D82A}">
                    <a16:rowId xmlns:a16="http://schemas.microsoft.com/office/drawing/2014/main" val="10001"/>
                  </a:ext>
                </a:extLst>
              </a:tr>
              <a:tr h="1223963">
                <a:tc>
                  <a:txBody>
                    <a:bodyPr/>
                    <a:lstStyle/>
                    <a:p>
                      <a:pPr algn="ctr">
                        <a:spcBef>
                          <a:spcPts val="700"/>
                        </a:spcBef>
                        <a:defRPr sz="3100" b="1">
                          <a:latin typeface="Verdana"/>
                          <a:ea typeface="Verdana"/>
                          <a:cs typeface="Verdana"/>
                          <a:sym typeface="Verdana"/>
                        </a:defRPr>
                      </a:pPr>
                      <a:r>
                        <a:rPr b="0">
                          <a:latin typeface="Wingdings"/>
                          <a:ea typeface="Wingdings"/>
                          <a:cs typeface="Wingdings"/>
                          <a:sym typeface="Wingdings"/>
                        </a:rPr>
                        <a:t>•</a:t>
                      </a:r>
                    </a:p>
                  </a:txBody>
                  <a:tcPr marL="35095" marR="35095" marT="35095" marB="35095" horzOverflow="overflow">
                    <a:lnL w="12700">
                      <a:miter lim="400000"/>
                    </a:lnL>
                    <a:lnR w="12700">
                      <a:miter lim="400000"/>
                    </a:lnR>
                    <a:lnT w="12700">
                      <a:miter lim="400000"/>
                    </a:lnT>
                    <a:lnB w="12700">
                      <a:miter lim="400000"/>
                    </a:lnB>
                    <a:noFill/>
                  </a:tcPr>
                </a:tc>
                <a:tc>
                  <a:txBody>
                    <a:bodyPr/>
                    <a:lstStyle/>
                    <a:p>
                      <a:pPr algn="ctr">
                        <a:spcBef>
                          <a:spcPts val="700"/>
                        </a:spcBef>
                        <a:defRPr sz="3100" b="1">
                          <a:latin typeface="Verdana"/>
                          <a:ea typeface="Verdana"/>
                          <a:cs typeface="Verdana"/>
                          <a:sym typeface="Verdana"/>
                        </a:defRPr>
                      </a:pPr>
                      <a:r>
                        <a:rPr b="0">
                          <a:latin typeface="Wingdings"/>
                          <a:ea typeface="Wingdings"/>
                          <a:cs typeface="Wingdings"/>
                          <a:sym typeface="Wingdings"/>
                        </a:rPr>
                        <a:t>•</a:t>
                      </a:r>
                    </a:p>
                  </a:txBody>
                  <a:tcPr marL="35095" marR="35095" marT="35095" marB="35095" horzOverflow="overflow">
                    <a:lnL w="12700">
                      <a:miter lim="400000"/>
                    </a:lnL>
                    <a:lnR w="12700">
                      <a:miter lim="400000"/>
                    </a:lnR>
                    <a:lnT w="12700">
                      <a:miter lim="400000"/>
                    </a:lnT>
                    <a:lnB w="12700">
                      <a:miter lim="400000"/>
                    </a:lnB>
                    <a:noFill/>
                  </a:tcPr>
                </a:tc>
                <a:tc>
                  <a:txBody>
                    <a:bodyPr/>
                    <a:lstStyle/>
                    <a:p>
                      <a:pPr algn="ctr">
                        <a:spcBef>
                          <a:spcPts val="700"/>
                        </a:spcBef>
                        <a:defRPr sz="3100" b="1">
                          <a:latin typeface="Verdana"/>
                          <a:ea typeface="Verdana"/>
                          <a:cs typeface="Verdana"/>
                          <a:sym typeface="Verdana"/>
                        </a:defRPr>
                      </a:pPr>
                      <a:r>
                        <a:rPr b="0" dirty="0">
                          <a:latin typeface="Wingdings"/>
                          <a:ea typeface="Wingdings"/>
                          <a:cs typeface="Wingdings"/>
                          <a:sym typeface="Wingdings"/>
                        </a:rPr>
                        <a:t>•</a:t>
                      </a:r>
                    </a:p>
                  </a:txBody>
                  <a:tcPr marL="35095" marR="35095" marT="35095" marB="35095" horzOverflow="overflow">
                    <a:lnL w="12700">
                      <a:miter lim="400000"/>
                    </a:lnL>
                    <a:lnR w="12700">
                      <a:miter lim="400000"/>
                    </a:lnR>
                    <a:lnT w="12700">
                      <a:miter lim="400000"/>
                    </a:lnT>
                    <a:lnB w="12700">
                      <a:miter lim="400000"/>
                    </a:lnB>
                    <a:noFill/>
                  </a:tcPr>
                </a:tc>
                <a:extLst>
                  <a:ext uri="{0D108BD9-81ED-4DB2-BD59-A6C34878D82A}">
                    <a16:rowId xmlns:a16="http://schemas.microsoft.com/office/drawing/2014/main" val="10002"/>
                  </a:ext>
                </a:extLst>
              </a:tr>
            </a:tbl>
          </a:graphicData>
        </a:graphic>
      </p:graphicFrame>
      <p:sp>
        <p:nvSpPr>
          <p:cNvPr id="225" name="Slide Number Placeholder 6"/>
          <p:cNvSpPr txBox="1">
            <a:spLocks noGrp="1"/>
          </p:cNvSpPr>
          <p:nvPr>
            <p:ph type="sldNum" sz="quarter" idx="4294967295"/>
          </p:nvPr>
        </p:nvSpPr>
        <p:spPr>
          <a:xfrm>
            <a:off x="7426823" y="5645866"/>
            <a:ext cx="231277" cy="23114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rPr/>
              <a:t>27</a:t>
            </a:fld>
            <a:endParaRPr/>
          </a:p>
        </p:txBody>
      </p:sp>
    </p:spTree>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7" name="The solution"/>
          <p:cNvSpPr txBox="1">
            <a:spLocks noGrp="1"/>
          </p:cNvSpPr>
          <p:nvPr>
            <p:ph type="title"/>
          </p:nvPr>
        </p:nvSpPr>
        <p:spPr>
          <a:prstGeom prst="rect">
            <a:avLst/>
          </a:prstGeom>
        </p:spPr>
        <p:txBody>
          <a:bodyPr/>
          <a:lstStyle/>
          <a:p>
            <a:r>
              <a:t>The solution</a:t>
            </a:r>
          </a:p>
        </p:txBody>
      </p:sp>
      <p:sp>
        <p:nvSpPr>
          <p:cNvPr id="228" name="https://www.sixstringcnc.com/9-dot-exercise"/>
          <p:cNvSpPr txBox="1">
            <a:spLocks noGrp="1"/>
          </p:cNvSpPr>
          <p:nvPr>
            <p:ph type="body" sz="half" idx="1"/>
          </p:nvPr>
        </p:nvSpPr>
        <p:spPr>
          <a:prstGeom prst="rect">
            <a:avLst/>
          </a:prstGeom>
        </p:spPr>
        <p:txBody>
          <a:bodyPr/>
          <a:lstStyle>
            <a:lvl1pPr>
              <a:defRPr u="sng">
                <a:solidFill>
                  <a:srgbClr val="0000FF"/>
                </a:solidFill>
                <a:uFill>
                  <a:solidFill>
                    <a:srgbClr val="0000FF"/>
                  </a:solidFill>
                </a:uFill>
                <a:hlinkClick r:id="rId2"/>
              </a:defRPr>
            </a:lvl1pPr>
          </a:lstStyle>
          <a:p>
            <a:pPr>
              <a:defRPr u="none">
                <a:solidFill>
                  <a:srgbClr val="000000"/>
                </a:solidFill>
                <a:uFillTx/>
              </a:defRPr>
            </a:pPr>
            <a:r>
              <a:rPr u="sng">
                <a:solidFill>
                  <a:srgbClr val="0000FF"/>
                </a:solidFill>
                <a:uFill>
                  <a:solidFill>
                    <a:srgbClr val="0000FF"/>
                  </a:solidFill>
                </a:uFill>
                <a:hlinkClick r:id="rId2"/>
              </a:rPr>
              <a:t>https://www.sixstringcnc.com/9-dot-exercise</a:t>
            </a:r>
          </a:p>
        </p:txBody>
      </p:sp>
      <p:pic>
        <p:nvPicPr>
          <p:cNvPr id="229" name="Screenshot 2023-01-14 at 08.25.03.png" descr="Screenshot 2023-01-14 at 08.25.03.png"/>
          <p:cNvPicPr>
            <a:picLocks noChangeAspect="1"/>
          </p:cNvPicPr>
          <p:nvPr/>
        </p:nvPicPr>
        <p:blipFill>
          <a:blip r:embed="rId3"/>
          <a:stretch>
            <a:fillRect/>
          </a:stretch>
        </p:blipFill>
        <p:spPr>
          <a:xfrm>
            <a:off x="6201292" y="1847062"/>
            <a:ext cx="2390688" cy="2185772"/>
          </a:xfrm>
          <a:prstGeom prst="rect">
            <a:avLst/>
          </a:prstGeom>
          <a:ln w="12700">
            <a:miter lim="400000"/>
          </a:ln>
        </p:spPr>
      </p:pic>
    </p:spTree>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 name="Rectangle 2"/>
          <p:cNvSpPr txBox="1">
            <a:spLocks noGrp="1"/>
          </p:cNvSpPr>
          <p:nvPr>
            <p:ph type="title"/>
          </p:nvPr>
        </p:nvSpPr>
        <p:spPr>
          <a:prstGeom prst="rect">
            <a:avLst/>
          </a:prstGeom>
        </p:spPr>
        <p:txBody>
          <a:bodyPr>
            <a:normAutofit fontScale="90000"/>
          </a:bodyPr>
          <a:lstStyle>
            <a:lvl1pPr>
              <a:defRPr sz="3600" b="1">
                <a:solidFill>
                  <a:srgbClr val="0070C0"/>
                </a:solidFill>
                <a:effectLst>
                  <a:outerShdw blurRad="38100" dist="38100" dir="2700000" rotWithShape="0">
                    <a:srgbClr val="000000">
                      <a:alpha val="43137"/>
                    </a:srgbClr>
                  </a:outerShdw>
                </a:effectLst>
              </a:defRPr>
            </a:lvl1pPr>
          </a:lstStyle>
          <a:p>
            <a:br>
              <a:rPr lang="en-GB" dirty="0"/>
            </a:br>
            <a:r>
              <a:rPr dirty="0"/>
              <a:t>The size of the problem</a:t>
            </a:r>
          </a:p>
        </p:txBody>
      </p:sp>
      <p:sp>
        <p:nvSpPr>
          <p:cNvPr id="236" name="Rectangle 3"/>
          <p:cNvSpPr txBox="1">
            <a:spLocks noGrp="1"/>
          </p:cNvSpPr>
          <p:nvPr>
            <p:ph type="body" idx="1"/>
          </p:nvPr>
        </p:nvSpPr>
        <p:spPr>
          <a:xfrm>
            <a:off x="368300" y="1920479"/>
            <a:ext cx="8318501" cy="3554017"/>
          </a:xfrm>
          <a:prstGeom prst="rect">
            <a:avLst/>
          </a:prstGeom>
        </p:spPr>
        <p:txBody>
          <a:bodyPr>
            <a:normAutofit lnSpcReduction="10000"/>
          </a:bodyPr>
          <a:lstStyle/>
          <a:p>
            <a:pPr marL="246887" indent="-246887" defTabSz="658368">
              <a:buSzTx/>
              <a:buNone/>
              <a:defRPr sz="2688"/>
            </a:pPr>
            <a:endParaRPr dirty="0"/>
          </a:p>
          <a:p>
            <a:pPr marL="246887" indent="-246887" defTabSz="658368">
              <a:spcBef>
                <a:spcPts val="600"/>
              </a:spcBef>
              <a:buSzTx/>
              <a:buNone/>
              <a:defRPr sz="2688"/>
            </a:pPr>
            <a:r>
              <a:rPr dirty="0"/>
              <a:t>	Problems can often be deceptive –  what appears to be a small problem can sometimes turn out to be a far bigger and possibly a different problem.</a:t>
            </a:r>
          </a:p>
          <a:p>
            <a:pPr marL="246887" indent="-246887" defTabSz="658368">
              <a:spcBef>
                <a:spcPts val="600"/>
              </a:spcBef>
              <a:buSzTx/>
              <a:buNone/>
              <a:defRPr sz="2688"/>
            </a:pPr>
            <a:endParaRPr dirty="0"/>
          </a:p>
          <a:p>
            <a:pPr marL="246887" indent="-246887" defTabSz="658368">
              <a:spcBef>
                <a:spcPts val="600"/>
              </a:spcBef>
              <a:buSzTx/>
              <a:buNone/>
              <a:defRPr sz="2688"/>
            </a:pPr>
            <a:r>
              <a:rPr dirty="0"/>
              <a:t>   Research is needed to establish the nature and size of the problem - next week we do that in more detail.</a:t>
            </a:r>
          </a:p>
        </p:txBody>
      </p:sp>
      <p:sp>
        <p:nvSpPr>
          <p:cNvPr id="237" name="Slide Number Placeholder 6"/>
          <p:cNvSpPr txBox="1">
            <a:spLocks noGrp="1"/>
          </p:cNvSpPr>
          <p:nvPr>
            <p:ph type="sldNum" sz="quarter" idx="4294967295"/>
          </p:nvPr>
        </p:nvSpPr>
        <p:spPr>
          <a:xfrm>
            <a:off x="8455523" y="6435657"/>
            <a:ext cx="231277" cy="23114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fld id="{86CB4B4D-7CA3-9044-876B-883B54F8677D}" type="slidenum">
              <a:rPr/>
              <a:t>29</a:t>
            </a:fld>
            <a:endParaRP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23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1" nodeType="clickEffect">
                                  <p:stCondLst>
                                    <p:cond delay="0"/>
                                  </p:stCondLst>
                                  <p:iterate>
                                    <p:tmAbs val="0"/>
                                  </p:iterate>
                                  <p:childTnLst>
                                    <p:set>
                                      <p:cBhvr>
                                        <p:cTn id="10" fill="hold"/>
                                        <p:tgtEl>
                                          <p:spTgt spid="23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1" nodeType="clickEffect">
                                  <p:stCondLst>
                                    <p:cond delay="0"/>
                                  </p:stCondLst>
                                  <p:iterate>
                                    <p:tmAbs val="0"/>
                                  </p:iterate>
                                  <p:childTnLst>
                                    <p:set>
                                      <p:cBhvr>
                                        <p:cTn id="14" fill="hold"/>
                                        <p:tgtEl>
                                          <p:spTgt spid="23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6" grpId="1" build="p" animBg="1" advAuto="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9" name="Rectangle 2"/>
          <p:cNvSpPr txBox="1">
            <a:spLocks noGrp="1"/>
          </p:cNvSpPr>
          <p:nvPr>
            <p:ph type="title"/>
          </p:nvPr>
        </p:nvSpPr>
        <p:spPr>
          <a:xfrm>
            <a:off x="1429190" y="225035"/>
            <a:ext cx="6285620" cy="525798"/>
          </a:xfrm>
          <a:prstGeom prst="rect">
            <a:avLst/>
          </a:prstGeom>
        </p:spPr>
        <p:txBody>
          <a:bodyPr/>
          <a:lstStyle>
            <a:lvl1pPr defTabSz="466344">
              <a:defRPr sz="2448" b="1">
                <a:solidFill>
                  <a:srgbClr val="0070C0"/>
                </a:solidFill>
                <a:effectLst>
                  <a:outerShdw blurRad="25908" dist="25908" dir="2700000" rotWithShape="0">
                    <a:srgbClr val="000000">
                      <a:alpha val="43137"/>
                    </a:srgbClr>
                  </a:outerShdw>
                </a:effectLst>
              </a:defRPr>
            </a:lvl1pPr>
          </a:lstStyle>
          <a:p>
            <a:r>
              <a:t>Business problem categories, a selection</a:t>
            </a:r>
          </a:p>
        </p:txBody>
      </p:sp>
      <p:sp>
        <p:nvSpPr>
          <p:cNvPr id="240" name="Rectangle 3"/>
          <p:cNvSpPr txBox="1">
            <a:spLocks noGrp="1"/>
          </p:cNvSpPr>
          <p:nvPr>
            <p:ph type="body" sz="half" idx="1"/>
          </p:nvPr>
        </p:nvSpPr>
        <p:spPr>
          <a:xfrm>
            <a:off x="582789" y="1031002"/>
            <a:ext cx="8104011" cy="2709335"/>
          </a:xfrm>
          <a:prstGeom prst="rect">
            <a:avLst/>
          </a:prstGeom>
        </p:spPr>
        <p:txBody>
          <a:bodyPr/>
          <a:lstStyle/>
          <a:p>
            <a:pPr marL="0" indent="89297">
              <a:lnSpc>
                <a:spcPct val="81000"/>
              </a:lnSpc>
              <a:spcBef>
                <a:spcPts val="400"/>
              </a:spcBef>
              <a:buSzTx/>
              <a:buNone/>
              <a:defRPr sz="2000" b="1"/>
            </a:pPr>
            <a:r>
              <a:t>Strategic problems  </a:t>
            </a:r>
            <a:r>
              <a:rPr b="0"/>
              <a:t>- are longer term, wide ranging problems that have significant consequences for the organisation as a whole</a:t>
            </a:r>
          </a:p>
          <a:p>
            <a:pPr marL="0" indent="0">
              <a:lnSpc>
                <a:spcPct val="81000"/>
              </a:lnSpc>
              <a:buSzTx/>
              <a:buNone/>
              <a:defRPr sz="2000" u="sng"/>
            </a:pPr>
            <a:endParaRPr b="0"/>
          </a:p>
          <a:p>
            <a:pPr marL="0" indent="89297">
              <a:lnSpc>
                <a:spcPct val="81000"/>
              </a:lnSpc>
              <a:spcBef>
                <a:spcPts val="400"/>
              </a:spcBef>
              <a:buSzTx/>
              <a:buNone/>
              <a:defRPr sz="2000" b="1"/>
            </a:pPr>
            <a:r>
              <a:t>Operational problems  </a:t>
            </a:r>
            <a:r>
              <a:rPr b="0"/>
              <a:t>- are usually medium to short term and involve the management of resources to achieve particular objectives</a:t>
            </a:r>
          </a:p>
          <a:p>
            <a:pPr marL="0" indent="89297">
              <a:lnSpc>
                <a:spcPct val="81000"/>
              </a:lnSpc>
              <a:buSzTx/>
              <a:buNone/>
              <a:defRPr sz="2000" u="sng"/>
            </a:pPr>
            <a:endParaRPr b="0"/>
          </a:p>
          <a:p>
            <a:pPr marL="0" indent="89297">
              <a:lnSpc>
                <a:spcPct val="81000"/>
              </a:lnSpc>
              <a:spcBef>
                <a:spcPts val="400"/>
              </a:spcBef>
              <a:buSzTx/>
              <a:buNone/>
              <a:defRPr sz="2000" b="1"/>
            </a:pPr>
            <a:r>
              <a:t>Administrative problems  </a:t>
            </a:r>
            <a:r>
              <a:rPr b="0"/>
              <a:t>- are usually short term or have a right or wrong answer according to the policies and procedures of the organisation.</a:t>
            </a:r>
          </a:p>
        </p:txBody>
      </p:sp>
      <p:sp>
        <p:nvSpPr>
          <p:cNvPr id="241" name="Slide Number Placeholder 4"/>
          <p:cNvSpPr txBox="1">
            <a:spLocks noGrp="1"/>
          </p:cNvSpPr>
          <p:nvPr>
            <p:ph type="sldNum" sz="quarter" idx="4294967295"/>
          </p:nvPr>
        </p:nvSpPr>
        <p:spPr>
          <a:xfrm>
            <a:off x="8455523" y="6443876"/>
            <a:ext cx="231277" cy="214702"/>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solidFill>
                  <a:srgbClr val="000000"/>
                </a:solidFill>
                <a:latin typeface="Arial"/>
                <a:ea typeface="Arial"/>
                <a:cs typeface="Arial"/>
                <a:sym typeface="Arial"/>
              </a:defRPr>
            </a:lvl1pPr>
          </a:lstStyle>
          <a:p>
            <a:fld id="{86CB4B4D-7CA3-9044-876B-883B54F8677D}" type="slidenum">
              <a:t>30</a:t>
            </a:fld>
            <a:endParaRPr/>
          </a:p>
        </p:txBody>
      </p:sp>
      <p:sp>
        <p:nvSpPr>
          <p:cNvPr id="242" name="Rectangle 1"/>
          <p:cNvSpPr txBox="1"/>
          <p:nvPr/>
        </p:nvSpPr>
        <p:spPr>
          <a:xfrm>
            <a:off x="628509" y="3723035"/>
            <a:ext cx="8012571" cy="176784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defRPr b="1" i="1"/>
            </a:pPr>
            <a:r>
              <a:t>In Groups of  4 </a:t>
            </a:r>
            <a:r>
              <a:rPr b="0"/>
              <a:t>–</a:t>
            </a:r>
          </a:p>
          <a:p>
            <a:pPr>
              <a:defRPr i="1"/>
            </a:pPr>
            <a:endParaRPr b="0"/>
          </a:p>
          <a:p>
            <a:pPr marL="241538" indent="-241538">
              <a:buSzPct val="100000"/>
              <a:buAutoNum type="arabicPeriod"/>
              <a:defRPr i="1"/>
            </a:pPr>
            <a:r>
              <a:t>Work together to give two examples of each category  from the workplace – (each group will present to class)</a:t>
            </a:r>
          </a:p>
          <a:p>
            <a:pPr marL="241538" indent="-241538">
              <a:buSzPct val="100000"/>
              <a:buAutoNum type="arabicPeriod"/>
              <a:defRPr i="1"/>
            </a:pPr>
            <a:r>
              <a:t>Give an example of a strategic problem a business faces</a:t>
            </a:r>
          </a:p>
          <a:p>
            <a:pPr marL="241538" indent="-241538">
              <a:buSzPct val="100000"/>
              <a:buAutoNum type="arabicPeriod"/>
              <a:defRPr i="1"/>
            </a:pPr>
            <a:r>
              <a:t>Prepare to present this strategic problem to the group</a:t>
            </a:r>
          </a:p>
        </p:txBody>
      </p:sp>
    </p:spTree>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iterate>
                                    <p:tmAbs val="0"/>
                                  </p:iterate>
                                  <p:childTnLst>
                                    <p:set>
                                      <p:cBhvr>
                                        <p:cTn id="6" fill="hold"/>
                                        <p:tgtEl>
                                          <p:spTgt spid="240">
                                            <p:bg/>
                                          </p:spTgt>
                                        </p:tgtEl>
                                        <p:attrNameLst>
                                          <p:attrName>style.visibility</p:attrName>
                                        </p:attrNameLst>
                                      </p:cBhvr>
                                      <p:to>
                                        <p:strVal val="visible"/>
                                      </p:to>
                                    </p:set>
                                  </p:childTnLst>
                                </p:cTn>
                              </p:par>
                              <p:par>
                                <p:cTn id="7" presetID="1" presetClass="entr" presetSubtype="0" fill="hold" grpId="1" nodeType="withEffect">
                                  <p:stCondLst>
                                    <p:cond delay="0"/>
                                  </p:stCondLst>
                                  <p:iterate>
                                    <p:tmAbs val="0"/>
                                  </p:iterate>
                                  <p:childTnLst>
                                    <p:set>
                                      <p:cBhvr>
                                        <p:cTn id="8" fill="hold"/>
                                        <p:tgtEl>
                                          <p:spTgt spid="240">
                                            <p:txEl>
                                              <p:pRg st="0" end="0"/>
                                            </p:txEl>
                                          </p:spTgt>
                                        </p:tgtEl>
                                        <p:attrNameLst>
                                          <p:attrName>style.visibility</p:attrName>
                                        </p:attrNameLst>
                                      </p:cBhvr>
                                      <p:to>
                                        <p:strVal val="visible"/>
                                      </p:to>
                                    </p:set>
                                  </p:childTnLst>
                                </p:cTn>
                              </p:par>
                            </p:childTnLst>
                          </p:cTn>
                        </p:par>
                        <p:par>
                          <p:cTn id="9" fill="hold">
                            <p:stCondLst>
                              <p:cond delay="0"/>
                            </p:stCondLst>
                            <p:childTnLst>
                              <p:par>
                                <p:cTn id="10" presetID="1" presetClass="entr" presetSubtype="0" fill="hold" grpId="1" nodeType="afterEffect">
                                  <p:stCondLst>
                                    <p:cond delay="0"/>
                                  </p:stCondLst>
                                  <p:iterate>
                                    <p:tmAbs val="0"/>
                                  </p:iterate>
                                  <p:childTnLst>
                                    <p:set>
                                      <p:cBhvr>
                                        <p:cTn id="11" fill="hold"/>
                                        <p:tgtEl>
                                          <p:spTgt spid="240">
                                            <p:txEl>
                                              <p:pRg st="1" end="1"/>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1" nodeType="clickEffect">
                                  <p:stCondLst>
                                    <p:cond delay="0"/>
                                  </p:stCondLst>
                                  <p:iterate>
                                    <p:tmAbs val="0"/>
                                  </p:iterate>
                                  <p:childTnLst>
                                    <p:set>
                                      <p:cBhvr>
                                        <p:cTn id="15" fill="hold"/>
                                        <p:tgtEl>
                                          <p:spTgt spid="240">
                                            <p:txEl>
                                              <p:pRg st="2" end="2"/>
                                            </p:txEl>
                                          </p:spTgt>
                                        </p:tgtEl>
                                        <p:attrNameLst>
                                          <p:attrName>style.visibility</p:attrName>
                                        </p:attrNameLst>
                                      </p:cBhvr>
                                      <p:to>
                                        <p:strVal val="visible"/>
                                      </p:to>
                                    </p:set>
                                  </p:childTnLst>
                                </p:cTn>
                              </p:par>
                            </p:childTnLst>
                          </p:cTn>
                        </p:par>
                        <p:par>
                          <p:cTn id="16" fill="hold">
                            <p:stCondLst>
                              <p:cond delay="0"/>
                            </p:stCondLst>
                            <p:childTnLst>
                              <p:par>
                                <p:cTn id="17" presetID="1" presetClass="entr" presetSubtype="0" fill="hold" grpId="1" nodeType="afterEffect">
                                  <p:stCondLst>
                                    <p:cond delay="0"/>
                                  </p:stCondLst>
                                  <p:iterate>
                                    <p:tmAbs val="0"/>
                                  </p:iterate>
                                  <p:childTnLst>
                                    <p:set>
                                      <p:cBhvr>
                                        <p:cTn id="18" fill="hold"/>
                                        <p:tgtEl>
                                          <p:spTgt spid="24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1" nodeType="clickEffect">
                                  <p:stCondLst>
                                    <p:cond delay="0"/>
                                  </p:stCondLst>
                                  <p:iterate>
                                    <p:tmAbs val="0"/>
                                  </p:iterate>
                                  <p:childTnLst>
                                    <p:set>
                                      <p:cBhvr>
                                        <p:cTn id="22" fill="hold"/>
                                        <p:tgtEl>
                                          <p:spTgt spid="24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0" grpId="1" build="p" animBg="1" advAuto="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7" name="Title 1"/>
          <p:cNvSpPr txBox="1">
            <a:spLocks noGrp="1"/>
          </p:cNvSpPr>
          <p:nvPr>
            <p:ph type="title"/>
          </p:nvPr>
        </p:nvSpPr>
        <p:spPr>
          <a:xfrm>
            <a:off x="444500" y="341335"/>
            <a:ext cx="8229600" cy="733823"/>
          </a:xfrm>
          <a:prstGeom prst="rect">
            <a:avLst/>
          </a:prstGeom>
        </p:spPr>
        <p:txBody>
          <a:bodyPr/>
          <a:lstStyle>
            <a:lvl1pPr>
              <a:defRPr sz="3600" b="1">
                <a:solidFill>
                  <a:srgbClr val="0070C0"/>
                </a:solidFill>
                <a:effectLst>
                  <a:outerShdw blurRad="38100" dist="38100" dir="2700000" rotWithShape="0">
                    <a:srgbClr val="000000">
                      <a:alpha val="43137"/>
                    </a:srgbClr>
                  </a:outerShdw>
                </a:effectLst>
              </a:defRPr>
            </a:lvl1pPr>
          </a:lstStyle>
          <a:p>
            <a:r>
              <a:t>Scope &amp; Impact</a:t>
            </a:r>
          </a:p>
        </p:txBody>
      </p:sp>
      <p:sp>
        <p:nvSpPr>
          <p:cNvPr id="248" name="Content Placeholder 2"/>
          <p:cNvSpPr txBox="1">
            <a:spLocks noGrp="1"/>
          </p:cNvSpPr>
          <p:nvPr>
            <p:ph type="body" sz="quarter" idx="1"/>
          </p:nvPr>
        </p:nvSpPr>
        <p:spPr>
          <a:xfrm>
            <a:off x="350327" y="1314755"/>
            <a:ext cx="8443343" cy="1275993"/>
          </a:xfrm>
          <a:prstGeom prst="rect">
            <a:avLst/>
          </a:prstGeom>
        </p:spPr>
        <p:txBody>
          <a:bodyPr/>
          <a:lstStyle/>
          <a:p>
            <a:r>
              <a:t>Scope – How wide does the problem reach? Who is affected?</a:t>
            </a:r>
          </a:p>
          <a:p>
            <a:r>
              <a:t>Impact – How are they affected?</a:t>
            </a:r>
          </a:p>
        </p:txBody>
      </p:sp>
      <p:pic>
        <p:nvPicPr>
          <p:cNvPr id="249" name="Picture 2" descr="Picture 2"/>
          <p:cNvPicPr>
            <a:picLocks noChangeAspect="1"/>
          </p:cNvPicPr>
          <p:nvPr/>
        </p:nvPicPr>
        <p:blipFill>
          <a:blip r:embed="rId2"/>
          <a:stretch>
            <a:fillRect/>
          </a:stretch>
        </p:blipFill>
        <p:spPr>
          <a:xfrm>
            <a:off x="2609626" y="2953155"/>
            <a:ext cx="3924746" cy="2590090"/>
          </a:xfrm>
          <a:prstGeom prst="rect">
            <a:avLst/>
          </a:prstGeom>
          <a:ln w="12700">
            <a:miter lim="400000"/>
          </a:ln>
        </p:spPr>
      </p:pic>
    </p:spTree>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1" name="Business problem statement"/>
          <p:cNvSpPr txBox="1">
            <a:spLocks noGrp="1"/>
          </p:cNvSpPr>
          <p:nvPr>
            <p:ph type="title"/>
          </p:nvPr>
        </p:nvSpPr>
        <p:spPr>
          <a:xfrm>
            <a:off x="457200" y="274639"/>
            <a:ext cx="8229600" cy="413424"/>
          </a:xfrm>
          <a:prstGeom prst="rect">
            <a:avLst/>
          </a:prstGeom>
        </p:spPr>
        <p:txBody>
          <a:bodyPr>
            <a:normAutofit fontScale="90000"/>
          </a:bodyPr>
          <a:lstStyle>
            <a:lvl1pPr>
              <a:defRPr b="1"/>
            </a:lvl1pPr>
          </a:lstStyle>
          <a:p>
            <a:r>
              <a:rPr dirty="0"/>
              <a:t>Business problem statement</a:t>
            </a:r>
          </a:p>
        </p:txBody>
      </p:sp>
      <p:sp>
        <p:nvSpPr>
          <p:cNvPr id="252" name="Features 5W2H (What, Why, Where, Who, When, How, How much)…"/>
          <p:cNvSpPr txBox="1">
            <a:spLocks noGrp="1"/>
          </p:cNvSpPr>
          <p:nvPr>
            <p:ph type="body" idx="1"/>
          </p:nvPr>
        </p:nvSpPr>
        <p:spPr>
          <a:xfrm>
            <a:off x="457200" y="688064"/>
            <a:ext cx="8229600" cy="479833"/>
          </a:xfrm>
          <a:prstGeom prst="rect">
            <a:avLst/>
          </a:prstGeom>
        </p:spPr>
        <p:txBody>
          <a:bodyPr>
            <a:normAutofit/>
          </a:bodyPr>
          <a:lstStyle/>
          <a:p>
            <a:r>
              <a:rPr sz="2000" dirty="0"/>
              <a:t>Features 5W2H (What, Why, Where, Who, When, How, How much)</a:t>
            </a:r>
          </a:p>
          <a:p>
            <a:endParaRPr dirty="0"/>
          </a:p>
        </p:txBody>
      </p:sp>
      <p:pic>
        <p:nvPicPr>
          <p:cNvPr id="1026" name="Picture 2" descr="How 5W2H Method Can Be Used for Problem Solving?">
            <a:extLst>
              <a:ext uri="{FF2B5EF4-FFF2-40B4-BE49-F238E27FC236}">
                <a16:creationId xmlns:a16="http://schemas.microsoft.com/office/drawing/2014/main" id="{DE5F9A5D-78AC-FB52-D336-D71A29F505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1303700"/>
            <a:ext cx="8686800" cy="412837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FEDF1-AB33-83BF-2BD1-46C0C217F726}"/>
              </a:ext>
            </a:extLst>
          </p:cNvPr>
          <p:cNvSpPr>
            <a:spLocks noGrp="1"/>
          </p:cNvSpPr>
          <p:nvPr>
            <p:ph type="title"/>
          </p:nvPr>
        </p:nvSpPr>
        <p:spPr>
          <a:xfrm>
            <a:off x="457200" y="274639"/>
            <a:ext cx="8229600" cy="612602"/>
          </a:xfrm>
        </p:spPr>
        <p:txBody>
          <a:bodyPr>
            <a:normAutofit/>
          </a:bodyPr>
          <a:lstStyle/>
          <a:p>
            <a:r>
              <a:rPr lang="en-GB" sz="2000" b="1" i="0" dirty="0">
                <a:solidFill>
                  <a:srgbClr val="35383B"/>
                </a:solidFill>
                <a:effectLst/>
                <a:latin typeface="Arial" panose="020B0604020202020204" pitchFamily="34" charset="0"/>
                <a:cs typeface="Arial" panose="020B0604020202020204" pitchFamily="34" charset="0"/>
              </a:rPr>
              <a:t>Check out a simplified 5W2H table below. </a:t>
            </a:r>
            <a:endParaRPr lang="en-GB" sz="2000" b="1" dirty="0">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938B8578-91F0-AF22-8DF2-2E5C6EAD19CB}"/>
              </a:ext>
            </a:extLst>
          </p:cNvPr>
          <p:cNvGraphicFramePr>
            <a:graphicFrameLocks noGrp="1"/>
          </p:cNvGraphicFramePr>
          <p:nvPr>
            <p:extLst>
              <p:ext uri="{D42A27DB-BD31-4B8C-83A1-F6EECF244321}">
                <p14:modId xmlns:p14="http://schemas.microsoft.com/office/powerpoint/2010/main" val="3053075869"/>
              </p:ext>
            </p:extLst>
          </p:nvPr>
        </p:nvGraphicFramePr>
        <p:xfrm>
          <a:off x="926305" y="1195057"/>
          <a:ext cx="7291389" cy="3725879"/>
        </p:xfrm>
        <a:graphic>
          <a:graphicData uri="http://schemas.openxmlformats.org/drawingml/2006/table">
            <a:tbl>
              <a:tblPr/>
              <a:tblGrid>
                <a:gridCol w="1436649">
                  <a:extLst>
                    <a:ext uri="{9D8B030D-6E8A-4147-A177-3AD203B41FA5}">
                      <a16:colId xmlns:a16="http://schemas.microsoft.com/office/drawing/2014/main" val="815541960"/>
                    </a:ext>
                  </a:extLst>
                </a:gridCol>
                <a:gridCol w="2924270">
                  <a:extLst>
                    <a:ext uri="{9D8B030D-6E8A-4147-A177-3AD203B41FA5}">
                      <a16:colId xmlns:a16="http://schemas.microsoft.com/office/drawing/2014/main" val="1600341715"/>
                    </a:ext>
                  </a:extLst>
                </a:gridCol>
                <a:gridCol w="2930470">
                  <a:extLst>
                    <a:ext uri="{9D8B030D-6E8A-4147-A177-3AD203B41FA5}">
                      <a16:colId xmlns:a16="http://schemas.microsoft.com/office/drawing/2014/main" val="2265519015"/>
                    </a:ext>
                  </a:extLst>
                </a:gridCol>
              </a:tblGrid>
              <a:tr h="633743">
                <a:tc>
                  <a:txBody>
                    <a:bodyPr/>
                    <a:lstStyle/>
                    <a:p>
                      <a:pPr fontAlgn="t"/>
                      <a:r>
                        <a:rPr lang="en-GB" sz="2000" b="1" dirty="0">
                          <a:effectLst/>
                          <a:highlight>
                            <a:srgbClr val="FFFF00"/>
                          </a:highlight>
                          <a:latin typeface="Arial" panose="020B0604020202020204" pitchFamily="34" charset="0"/>
                          <a:cs typeface="Arial" panose="020B0604020202020204" pitchFamily="34" charset="0"/>
                        </a:rPr>
                        <a:t>What?</a:t>
                      </a:r>
                    </a:p>
                  </a:txBody>
                  <a:tcPr marL="19050" marR="19050" marT="19050" marB="19050">
                    <a:lnL>
                      <a:noFill/>
                    </a:lnL>
                    <a:lnR>
                      <a:noFill/>
                    </a:lnR>
                    <a:lnT>
                      <a:noFill/>
                    </a:lnT>
                    <a:lnB w="9525" cap="flat" cmpd="sng" algn="ctr">
                      <a:solidFill>
                        <a:srgbClr val="402CD2"/>
                      </a:solidFill>
                      <a:prstDash val="solid"/>
                      <a:round/>
                      <a:headEnd type="none" w="med" len="med"/>
                      <a:tailEnd type="none" w="med" len="med"/>
                    </a:lnB>
                    <a:solidFill>
                      <a:srgbClr val="FFFFFF"/>
                    </a:solidFill>
                  </a:tcPr>
                </a:tc>
                <a:tc>
                  <a:txBody>
                    <a:bodyPr/>
                    <a:lstStyle/>
                    <a:p>
                      <a:pPr fontAlgn="t"/>
                      <a:r>
                        <a:rPr lang="en-GB" sz="2000" b="1">
                          <a:effectLst/>
                          <a:latin typeface="Arial" panose="020B0604020202020204" pitchFamily="34" charset="0"/>
                          <a:cs typeface="Arial" panose="020B0604020202020204" pitchFamily="34" charset="0"/>
                        </a:rPr>
                        <a:t>What will be done?</a:t>
                      </a:r>
                    </a:p>
                  </a:txBody>
                  <a:tcPr marL="19050" marR="19050" marT="19050" marB="19050">
                    <a:lnL>
                      <a:noFill/>
                    </a:lnL>
                    <a:lnR>
                      <a:noFill/>
                    </a:lnR>
                    <a:lnT>
                      <a:noFill/>
                    </a:lnT>
                    <a:lnB w="9525" cap="flat" cmpd="sng" algn="ctr">
                      <a:solidFill>
                        <a:srgbClr val="002DD2"/>
                      </a:solidFill>
                      <a:prstDash val="solid"/>
                      <a:round/>
                      <a:headEnd type="none" w="med" len="med"/>
                      <a:tailEnd type="none" w="med" len="med"/>
                    </a:lnB>
                    <a:solidFill>
                      <a:srgbClr val="FFFFFF"/>
                    </a:solidFill>
                  </a:tcPr>
                </a:tc>
                <a:tc>
                  <a:txBody>
                    <a:bodyPr/>
                    <a:lstStyle/>
                    <a:p>
                      <a:pPr fontAlgn="t"/>
                      <a:r>
                        <a:rPr lang="en-GB" sz="2000" b="1" dirty="0">
                          <a:effectLst/>
                          <a:highlight>
                            <a:srgbClr val="00FFFF"/>
                          </a:highlight>
                          <a:latin typeface="Arial" panose="020B0604020202020204" pitchFamily="34" charset="0"/>
                          <a:cs typeface="Arial" panose="020B0604020202020204" pitchFamily="34" charset="0"/>
                        </a:rPr>
                        <a:t>action, steps, description</a:t>
                      </a:r>
                    </a:p>
                  </a:txBody>
                  <a:tcPr marL="19050" marR="19050" marT="19050" marB="19050">
                    <a:lnL>
                      <a:noFill/>
                    </a:lnL>
                    <a:lnR>
                      <a:noFill/>
                    </a:lnR>
                    <a:lnT>
                      <a:noFill/>
                    </a:lnT>
                    <a:lnB w="9525" cap="flat" cmpd="sng" algn="ctr">
                      <a:solidFill>
                        <a:srgbClr val="4023D2"/>
                      </a:solidFill>
                      <a:prstDash val="solid"/>
                      <a:round/>
                      <a:headEnd type="none" w="med" len="med"/>
                      <a:tailEnd type="none" w="med" len="med"/>
                    </a:lnB>
                    <a:solidFill>
                      <a:srgbClr val="FFFFFF"/>
                    </a:solidFill>
                  </a:tcPr>
                </a:tc>
                <a:extLst>
                  <a:ext uri="{0D108BD9-81ED-4DB2-BD59-A6C34878D82A}">
                    <a16:rowId xmlns:a16="http://schemas.microsoft.com/office/drawing/2014/main" val="2501588939"/>
                  </a:ext>
                </a:extLst>
              </a:tr>
              <a:tr h="437019">
                <a:tc>
                  <a:txBody>
                    <a:bodyPr/>
                    <a:lstStyle/>
                    <a:p>
                      <a:pPr fontAlgn="t"/>
                      <a:r>
                        <a:rPr lang="en-GB" sz="2000" b="1" dirty="0">
                          <a:effectLst/>
                          <a:highlight>
                            <a:srgbClr val="FFFF00"/>
                          </a:highlight>
                          <a:latin typeface="Arial" panose="020B0604020202020204" pitchFamily="34" charset="0"/>
                          <a:cs typeface="Arial" panose="020B0604020202020204" pitchFamily="34" charset="0"/>
                        </a:rPr>
                        <a:t>Why?</a:t>
                      </a:r>
                    </a:p>
                  </a:txBody>
                  <a:tcPr marL="19050" marR="19050" marT="19050" marB="19050">
                    <a:lnL>
                      <a:noFill/>
                    </a:lnL>
                    <a:lnR>
                      <a:noFill/>
                    </a:lnR>
                    <a:lnT w="9525" cap="flat" cmpd="sng" algn="ctr">
                      <a:solidFill>
                        <a:srgbClr val="402CD2"/>
                      </a:solidFill>
                      <a:prstDash val="solid"/>
                      <a:round/>
                      <a:headEnd type="none" w="med" len="med"/>
                      <a:tailEnd type="none" w="med" len="med"/>
                    </a:lnT>
                    <a:lnB w="9525" cap="flat" cmpd="sng" algn="ctr">
                      <a:solidFill>
                        <a:srgbClr val="402CD2"/>
                      </a:solidFill>
                      <a:prstDash val="solid"/>
                      <a:round/>
                      <a:headEnd type="none" w="med" len="med"/>
                      <a:tailEnd type="none" w="med" len="med"/>
                    </a:lnB>
                    <a:solidFill>
                      <a:srgbClr val="FFFFFF"/>
                    </a:solidFill>
                  </a:tcPr>
                </a:tc>
                <a:tc>
                  <a:txBody>
                    <a:bodyPr/>
                    <a:lstStyle/>
                    <a:p>
                      <a:pPr fontAlgn="t"/>
                      <a:r>
                        <a:rPr lang="en-GB" sz="2000" b="1" dirty="0">
                          <a:effectLst/>
                          <a:latin typeface="Arial" panose="020B0604020202020204" pitchFamily="34" charset="0"/>
                          <a:cs typeface="Arial" panose="020B0604020202020204" pitchFamily="34" charset="0"/>
                        </a:rPr>
                        <a:t>Why will it be done?</a:t>
                      </a:r>
                    </a:p>
                  </a:txBody>
                  <a:tcPr marL="19050" marR="19050" marT="19050" marB="19050">
                    <a:lnL>
                      <a:noFill/>
                    </a:lnL>
                    <a:lnR>
                      <a:noFill/>
                    </a:lnR>
                    <a:lnT w="9525" cap="flat" cmpd="sng" algn="ctr">
                      <a:solidFill>
                        <a:srgbClr val="002DD2"/>
                      </a:solidFill>
                      <a:prstDash val="solid"/>
                      <a:round/>
                      <a:headEnd type="none" w="med" len="med"/>
                      <a:tailEnd type="none" w="med" len="med"/>
                    </a:lnT>
                    <a:lnB w="9525" cap="flat" cmpd="sng" algn="ctr">
                      <a:solidFill>
                        <a:srgbClr val="C038D2"/>
                      </a:solidFill>
                      <a:prstDash val="solid"/>
                      <a:round/>
                      <a:headEnd type="none" w="med" len="med"/>
                      <a:tailEnd type="none" w="med" len="med"/>
                    </a:lnB>
                    <a:solidFill>
                      <a:srgbClr val="FFFFFF"/>
                    </a:solidFill>
                  </a:tcPr>
                </a:tc>
                <a:tc>
                  <a:txBody>
                    <a:bodyPr/>
                    <a:lstStyle/>
                    <a:p>
                      <a:pPr fontAlgn="t"/>
                      <a:r>
                        <a:rPr lang="en-GB" sz="2000" b="1" dirty="0">
                          <a:effectLst/>
                          <a:highlight>
                            <a:srgbClr val="00FFFF"/>
                          </a:highlight>
                          <a:latin typeface="Arial" panose="020B0604020202020204" pitchFamily="34" charset="0"/>
                          <a:cs typeface="Arial" panose="020B0604020202020204" pitchFamily="34" charset="0"/>
                        </a:rPr>
                        <a:t>justification, reason</a:t>
                      </a:r>
                    </a:p>
                  </a:txBody>
                  <a:tcPr marL="19050" marR="19050" marT="19050" marB="19050">
                    <a:lnL>
                      <a:noFill/>
                    </a:lnL>
                    <a:lnR>
                      <a:noFill/>
                    </a:lnR>
                    <a:lnT w="9525" cap="flat" cmpd="sng" algn="ctr">
                      <a:solidFill>
                        <a:srgbClr val="4023D2"/>
                      </a:solidFill>
                      <a:prstDash val="solid"/>
                      <a:round/>
                      <a:headEnd type="none" w="med" len="med"/>
                      <a:tailEnd type="none" w="med" len="med"/>
                    </a:lnT>
                    <a:lnB w="9525" cap="flat" cmpd="sng" algn="ctr">
                      <a:solidFill>
                        <a:srgbClr val="0032D2"/>
                      </a:solidFill>
                      <a:prstDash val="solid"/>
                      <a:round/>
                      <a:headEnd type="none" w="med" len="med"/>
                      <a:tailEnd type="none" w="med" len="med"/>
                    </a:lnB>
                    <a:solidFill>
                      <a:srgbClr val="FFFFFF"/>
                    </a:solidFill>
                  </a:tcPr>
                </a:tc>
                <a:extLst>
                  <a:ext uri="{0D108BD9-81ED-4DB2-BD59-A6C34878D82A}">
                    <a16:rowId xmlns:a16="http://schemas.microsoft.com/office/drawing/2014/main" val="3010464846"/>
                  </a:ext>
                </a:extLst>
              </a:tr>
              <a:tr h="437019">
                <a:tc>
                  <a:txBody>
                    <a:bodyPr/>
                    <a:lstStyle/>
                    <a:p>
                      <a:pPr fontAlgn="t"/>
                      <a:r>
                        <a:rPr lang="en-GB" sz="2000" b="1" dirty="0">
                          <a:effectLst/>
                          <a:highlight>
                            <a:srgbClr val="FFFF00"/>
                          </a:highlight>
                          <a:latin typeface="Arial" panose="020B0604020202020204" pitchFamily="34" charset="0"/>
                          <a:cs typeface="Arial" panose="020B0604020202020204" pitchFamily="34" charset="0"/>
                        </a:rPr>
                        <a:t>Where?</a:t>
                      </a:r>
                    </a:p>
                  </a:txBody>
                  <a:tcPr marL="19050" marR="19050" marT="19050" marB="19050">
                    <a:lnL>
                      <a:noFill/>
                    </a:lnL>
                    <a:lnR>
                      <a:noFill/>
                    </a:lnR>
                    <a:lnT w="9525" cap="flat" cmpd="sng" algn="ctr">
                      <a:solidFill>
                        <a:srgbClr val="402CD2"/>
                      </a:solidFill>
                      <a:prstDash val="solid"/>
                      <a:round/>
                      <a:headEnd type="none" w="med" len="med"/>
                      <a:tailEnd type="none" w="med" len="med"/>
                    </a:lnT>
                    <a:lnB w="9525" cap="flat" cmpd="sng" algn="ctr">
                      <a:solidFill>
                        <a:srgbClr val="C03ED2"/>
                      </a:solidFill>
                      <a:prstDash val="solid"/>
                      <a:round/>
                      <a:headEnd type="none" w="med" len="med"/>
                      <a:tailEnd type="none" w="med" len="med"/>
                    </a:lnB>
                    <a:solidFill>
                      <a:srgbClr val="FFFFFF"/>
                    </a:solidFill>
                  </a:tcPr>
                </a:tc>
                <a:tc>
                  <a:txBody>
                    <a:bodyPr/>
                    <a:lstStyle/>
                    <a:p>
                      <a:pPr fontAlgn="t"/>
                      <a:r>
                        <a:rPr lang="en-GB" sz="2000" b="1" dirty="0">
                          <a:effectLst/>
                          <a:latin typeface="Arial" panose="020B0604020202020204" pitchFamily="34" charset="0"/>
                          <a:cs typeface="Arial" panose="020B0604020202020204" pitchFamily="34" charset="0"/>
                        </a:rPr>
                        <a:t>Where will it be done?</a:t>
                      </a:r>
                    </a:p>
                  </a:txBody>
                  <a:tcPr marL="19050" marR="19050" marT="19050" marB="19050">
                    <a:lnL>
                      <a:noFill/>
                    </a:lnL>
                    <a:lnR>
                      <a:noFill/>
                    </a:lnR>
                    <a:lnT w="9525" cap="flat" cmpd="sng" algn="ctr">
                      <a:solidFill>
                        <a:srgbClr val="C038D2"/>
                      </a:solidFill>
                      <a:prstDash val="solid"/>
                      <a:round/>
                      <a:headEnd type="none" w="med" len="med"/>
                      <a:tailEnd type="none" w="med" len="med"/>
                    </a:lnT>
                    <a:lnB w="9525" cap="flat" cmpd="sng" algn="ctr">
                      <a:solidFill>
                        <a:srgbClr val="803DD2"/>
                      </a:solidFill>
                      <a:prstDash val="solid"/>
                      <a:round/>
                      <a:headEnd type="none" w="med" len="med"/>
                      <a:tailEnd type="none" w="med" len="med"/>
                    </a:lnB>
                    <a:solidFill>
                      <a:srgbClr val="FFFFFF"/>
                    </a:solidFill>
                  </a:tcPr>
                </a:tc>
                <a:tc>
                  <a:txBody>
                    <a:bodyPr/>
                    <a:lstStyle/>
                    <a:p>
                      <a:pPr fontAlgn="t"/>
                      <a:r>
                        <a:rPr lang="en-GB" sz="2000" b="1" dirty="0">
                          <a:effectLst/>
                          <a:highlight>
                            <a:srgbClr val="00FFFF"/>
                          </a:highlight>
                          <a:latin typeface="Arial" panose="020B0604020202020204" pitchFamily="34" charset="0"/>
                          <a:cs typeface="Arial" panose="020B0604020202020204" pitchFamily="34" charset="0"/>
                        </a:rPr>
                        <a:t>location</a:t>
                      </a:r>
                    </a:p>
                  </a:txBody>
                  <a:tcPr marL="19050" marR="19050" marT="19050" marB="19050">
                    <a:lnL>
                      <a:noFill/>
                    </a:lnL>
                    <a:lnR>
                      <a:noFill/>
                    </a:lnR>
                    <a:lnT w="9525" cap="flat" cmpd="sng" algn="ctr">
                      <a:solidFill>
                        <a:srgbClr val="0032D2"/>
                      </a:solidFill>
                      <a:prstDash val="solid"/>
                      <a:round/>
                      <a:headEnd type="none" w="med" len="med"/>
                      <a:tailEnd type="none" w="med" len="med"/>
                    </a:lnT>
                    <a:lnB w="9525" cap="flat" cmpd="sng" algn="ctr">
                      <a:solidFill>
                        <a:srgbClr val="0044D2"/>
                      </a:solidFill>
                      <a:prstDash val="solid"/>
                      <a:round/>
                      <a:headEnd type="none" w="med" len="med"/>
                      <a:tailEnd type="none" w="med" len="med"/>
                    </a:lnB>
                    <a:solidFill>
                      <a:srgbClr val="FFFFFF"/>
                    </a:solidFill>
                  </a:tcPr>
                </a:tc>
                <a:extLst>
                  <a:ext uri="{0D108BD9-81ED-4DB2-BD59-A6C34878D82A}">
                    <a16:rowId xmlns:a16="http://schemas.microsoft.com/office/drawing/2014/main" val="2763440942"/>
                  </a:ext>
                </a:extLst>
              </a:tr>
              <a:tr h="437019">
                <a:tc>
                  <a:txBody>
                    <a:bodyPr/>
                    <a:lstStyle/>
                    <a:p>
                      <a:pPr fontAlgn="t"/>
                      <a:r>
                        <a:rPr lang="en-GB" sz="2000" b="1" dirty="0">
                          <a:effectLst/>
                          <a:highlight>
                            <a:srgbClr val="FFFF00"/>
                          </a:highlight>
                          <a:latin typeface="Arial" panose="020B0604020202020204" pitchFamily="34" charset="0"/>
                          <a:cs typeface="Arial" panose="020B0604020202020204" pitchFamily="34" charset="0"/>
                        </a:rPr>
                        <a:t>When?</a:t>
                      </a:r>
                    </a:p>
                  </a:txBody>
                  <a:tcPr marL="19050" marR="19050" marT="19050" marB="19050">
                    <a:lnL>
                      <a:noFill/>
                    </a:lnL>
                    <a:lnR>
                      <a:noFill/>
                    </a:lnR>
                    <a:lnT w="9525" cap="flat" cmpd="sng" algn="ctr">
                      <a:solidFill>
                        <a:srgbClr val="C03ED2"/>
                      </a:solidFill>
                      <a:prstDash val="solid"/>
                      <a:round/>
                      <a:headEnd type="none" w="med" len="med"/>
                      <a:tailEnd type="none" w="med" len="med"/>
                    </a:lnT>
                    <a:lnB w="9525" cap="flat" cmpd="sng" algn="ctr">
                      <a:solidFill>
                        <a:srgbClr val="804AD2"/>
                      </a:solidFill>
                      <a:prstDash val="solid"/>
                      <a:round/>
                      <a:headEnd type="none" w="med" len="med"/>
                      <a:tailEnd type="none" w="med" len="med"/>
                    </a:lnB>
                    <a:solidFill>
                      <a:srgbClr val="FFFFFF"/>
                    </a:solidFill>
                  </a:tcPr>
                </a:tc>
                <a:tc>
                  <a:txBody>
                    <a:bodyPr/>
                    <a:lstStyle/>
                    <a:p>
                      <a:pPr fontAlgn="t"/>
                      <a:r>
                        <a:rPr lang="en-GB" sz="2000" b="1" dirty="0">
                          <a:effectLst/>
                          <a:latin typeface="Arial" panose="020B0604020202020204" pitchFamily="34" charset="0"/>
                          <a:cs typeface="Arial" panose="020B0604020202020204" pitchFamily="34" charset="0"/>
                        </a:rPr>
                        <a:t>When will it be done?</a:t>
                      </a:r>
                    </a:p>
                  </a:txBody>
                  <a:tcPr marL="19050" marR="19050" marT="19050" marB="19050">
                    <a:lnL>
                      <a:noFill/>
                    </a:lnL>
                    <a:lnR>
                      <a:noFill/>
                    </a:lnR>
                    <a:lnT w="9525" cap="flat" cmpd="sng" algn="ctr">
                      <a:solidFill>
                        <a:srgbClr val="803DD2"/>
                      </a:solidFill>
                      <a:prstDash val="solid"/>
                      <a:round/>
                      <a:headEnd type="none" w="med" len="med"/>
                      <a:tailEnd type="none" w="med" len="med"/>
                    </a:lnT>
                    <a:lnB w="9525" cap="flat" cmpd="sng" algn="ctr">
                      <a:solidFill>
                        <a:srgbClr val="4047D2"/>
                      </a:solidFill>
                      <a:prstDash val="solid"/>
                      <a:round/>
                      <a:headEnd type="none" w="med" len="med"/>
                      <a:tailEnd type="none" w="med" len="med"/>
                    </a:lnB>
                    <a:solidFill>
                      <a:srgbClr val="FFFFFF"/>
                    </a:solidFill>
                  </a:tcPr>
                </a:tc>
                <a:tc>
                  <a:txBody>
                    <a:bodyPr/>
                    <a:lstStyle/>
                    <a:p>
                      <a:pPr fontAlgn="t"/>
                      <a:r>
                        <a:rPr lang="en-GB" sz="2000" b="1" dirty="0">
                          <a:effectLst/>
                          <a:highlight>
                            <a:srgbClr val="00FFFF"/>
                          </a:highlight>
                          <a:latin typeface="Arial" panose="020B0604020202020204" pitchFamily="34" charset="0"/>
                          <a:cs typeface="Arial" panose="020B0604020202020204" pitchFamily="34" charset="0"/>
                        </a:rPr>
                        <a:t>time, dates, deadlines</a:t>
                      </a:r>
                    </a:p>
                  </a:txBody>
                  <a:tcPr marL="19050" marR="19050" marT="19050" marB="19050">
                    <a:lnL>
                      <a:noFill/>
                    </a:lnL>
                    <a:lnR>
                      <a:noFill/>
                    </a:lnR>
                    <a:lnT w="9525" cap="flat" cmpd="sng" algn="ctr">
                      <a:solidFill>
                        <a:srgbClr val="0044D2"/>
                      </a:solidFill>
                      <a:prstDash val="solid"/>
                      <a:round/>
                      <a:headEnd type="none" w="med" len="med"/>
                      <a:tailEnd type="none" w="med" len="med"/>
                    </a:lnT>
                    <a:lnB w="9525" cap="flat" cmpd="sng" algn="ctr">
                      <a:solidFill>
                        <a:srgbClr val="4045D2"/>
                      </a:solidFill>
                      <a:prstDash val="solid"/>
                      <a:round/>
                      <a:headEnd type="none" w="med" len="med"/>
                      <a:tailEnd type="none" w="med" len="med"/>
                    </a:lnB>
                    <a:solidFill>
                      <a:srgbClr val="FFFFFF"/>
                    </a:solidFill>
                  </a:tcPr>
                </a:tc>
                <a:extLst>
                  <a:ext uri="{0D108BD9-81ED-4DB2-BD59-A6C34878D82A}">
                    <a16:rowId xmlns:a16="http://schemas.microsoft.com/office/drawing/2014/main" val="646091649"/>
                  </a:ext>
                </a:extLst>
              </a:tr>
              <a:tr h="437019">
                <a:tc>
                  <a:txBody>
                    <a:bodyPr/>
                    <a:lstStyle/>
                    <a:p>
                      <a:pPr fontAlgn="t"/>
                      <a:r>
                        <a:rPr lang="en-GB" sz="2000" b="1" dirty="0">
                          <a:effectLst/>
                          <a:highlight>
                            <a:srgbClr val="FFFF00"/>
                          </a:highlight>
                          <a:latin typeface="Arial" panose="020B0604020202020204" pitchFamily="34" charset="0"/>
                          <a:cs typeface="Arial" panose="020B0604020202020204" pitchFamily="34" charset="0"/>
                        </a:rPr>
                        <a:t>Who?</a:t>
                      </a:r>
                    </a:p>
                  </a:txBody>
                  <a:tcPr marL="19050" marR="19050" marT="19050" marB="19050">
                    <a:lnL>
                      <a:noFill/>
                    </a:lnL>
                    <a:lnR>
                      <a:noFill/>
                    </a:lnR>
                    <a:lnT w="9525" cap="flat" cmpd="sng" algn="ctr">
                      <a:solidFill>
                        <a:srgbClr val="804AD2"/>
                      </a:solidFill>
                      <a:prstDash val="solid"/>
                      <a:round/>
                      <a:headEnd type="none" w="med" len="med"/>
                      <a:tailEnd type="none" w="med" len="med"/>
                    </a:lnT>
                    <a:lnB w="9525" cap="flat" cmpd="sng" algn="ctr">
                      <a:solidFill>
                        <a:srgbClr val="004FD2"/>
                      </a:solidFill>
                      <a:prstDash val="solid"/>
                      <a:round/>
                      <a:headEnd type="none" w="med" len="med"/>
                      <a:tailEnd type="none" w="med" len="med"/>
                    </a:lnB>
                    <a:solidFill>
                      <a:srgbClr val="FFFFFF"/>
                    </a:solidFill>
                  </a:tcPr>
                </a:tc>
                <a:tc>
                  <a:txBody>
                    <a:bodyPr/>
                    <a:lstStyle/>
                    <a:p>
                      <a:pPr fontAlgn="t"/>
                      <a:r>
                        <a:rPr lang="en-GB" sz="2000" b="1" dirty="0">
                          <a:effectLst/>
                          <a:latin typeface="Arial" panose="020B0604020202020204" pitchFamily="34" charset="0"/>
                          <a:cs typeface="Arial" panose="020B0604020202020204" pitchFamily="34" charset="0"/>
                        </a:rPr>
                        <a:t>By whom will it be done?</a:t>
                      </a:r>
                    </a:p>
                  </a:txBody>
                  <a:tcPr marL="19050" marR="19050" marT="19050" marB="19050">
                    <a:lnL>
                      <a:noFill/>
                    </a:lnL>
                    <a:lnR>
                      <a:noFill/>
                    </a:lnR>
                    <a:lnT w="9525" cap="flat" cmpd="sng" algn="ctr">
                      <a:solidFill>
                        <a:srgbClr val="4047D2"/>
                      </a:solidFill>
                      <a:prstDash val="solid"/>
                      <a:round/>
                      <a:headEnd type="none" w="med" len="med"/>
                      <a:tailEnd type="none" w="med" len="med"/>
                    </a:lnT>
                    <a:lnB w="9525" cap="flat" cmpd="sng" algn="ctr">
                      <a:solidFill>
                        <a:srgbClr val="0059D2"/>
                      </a:solidFill>
                      <a:prstDash val="solid"/>
                      <a:round/>
                      <a:headEnd type="none" w="med" len="med"/>
                      <a:tailEnd type="none" w="med" len="med"/>
                    </a:lnB>
                    <a:solidFill>
                      <a:srgbClr val="FFFFFF"/>
                    </a:solidFill>
                  </a:tcPr>
                </a:tc>
                <a:tc>
                  <a:txBody>
                    <a:bodyPr/>
                    <a:lstStyle/>
                    <a:p>
                      <a:pPr fontAlgn="t"/>
                      <a:r>
                        <a:rPr lang="en-GB" sz="2000" b="1" dirty="0">
                          <a:effectLst/>
                          <a:highlight>
                            <a:srgbClr val="00FFFF"/>
                          </a:highlight>
                          <a:latin typeface="Arial" panose="020B0604020202020204" pitchFamily="34" charset="0"/>
                          <a:cs typeface="Arial" panose="020B0604020202020204" pitchFamily="34" charset="0"/>
                        </a:rPr>
                        <a:t>responsibility for action</a:t>
                      </a:r>
                    </a:p>
                  </a:txBody>
                  <a:tcPr marL="19050" marR="19050" marT="19050" marB="19050">
                    <a:lnL>
                      <a:noFill/>
                    </a:lnL>
                    <a:lnR>
                      <a:noFill/>
                    </a:lnR>
                    <a:lnT w="9525" cap="flat" cmpd="sng" algn="ctr">
                      <a:solidFill>
                        <a:srgbClr val="4045D2"/>
                      </a:solidFill>
                      <a:prstDash val="solid"/>
                      <a:round/>
                      <a:headEnd type="none" w="med" len="med"/>
                      <a:tailEnd type="none" w="med" len="med"/>
                    </a:lnT>
                    <a:lnB w="9525" cap="flat" cmpd="sng" algn="ctr">
                      <a:solidFill>
                        <a:srgbClr val="004FD2"/>
                      </a:solidFill>
                      <a:prstDash val="solid"/>
                      <a:round/>
                      <a:headEnd type="none" w="med" len="med"/>
                      <a:tailEnd type="none" w="med" len="med"/>
                    </a:lnB>
                    <a:solidFill>
                      <a:srgbClr val="FFFFFF"/>
                    </a:solidFill>
                  </a:tcPr>
                </a:tc>
                <a:extLst>
                  <a:ext uri="{0D108BD9-81ED-4DB2-BD59-A6C34878D82A}">
                    <a16:rowId xmlns:a16="http://schemas.microsoft.com/office/drawing/2014/main" val="306350425"/>
                  </a:ext>
                </a:extLst>
              </a:tr>
              <a:tr h="471722">
                <a:tc>
                  <a:txBody>
                    <a:bodyPr/>
                    <a:lstStyle/>
                    <a:p>
                      <a:pPr fontAlgn="t"/>
                      <a:r>
                        <a:rPr lang="en-GB" sz="2000" b="1" dirty="0">
                          <a:effectLst/>
                          <a:highlight>
                            <a:srgbClr val="FFFF00"/>
                          </a:highlight>
                          <a:latin typeface="Arial" panose="020B0604020202020204" pitchFamily="34" charset="0"/>
                          <a:cs typeface="Arial" panose="020B0604020202020204" pitchFamily="34" charset="0"/>
                        </a:rPr>
                        <a:t>How?</a:t>
                      </a:r>
                    </a:p>
                  </a:txBody>
                  <a:tcPr marL="19050" marR="19050" marT="19050" marB="19050">
                    <a:lnL>
                      <a:noFill/>
                    </a:lnL>
                    <a:lnR>
                      <a:noFill/>
                    </a:lnR>
                    <a:lnT w="9525" cap="flat" cmpd="sng" algn="ctr">
                      <a:solidFill>
                        <a:srgbClr val="004FD2"/>
                      </a:solidFill>
                      <a:prstDash val="solid"/>
                      <a:round/>
                      <a:headEnd type="none" w="med" len="med"/>
                      <a:tailEnd type="none" w="med" len="med"/>
                    </a:lnT>
                    <a:lnB w="9525" cap="flat" cmpd="sng" algn="ctr">
                      <a:solidFill>
                        <a:srgbClr val="8073D2"/>
                      </a:solidFill>
                      <a:prstDash val="solid"/>
                      <a:round/>
                      <a:headEnd type="none" w="med" len="med"/>
                      <a:tailEnd type="none" w="med" len="med"/>
                    </a:lnB>
                    <a:solidFill>
                      <a:srgbClr val="FFFFFF"/>
                    </a:solidFill>
                  </a:tcPr>
                </a:tc>
                <a:tc>
                  <a:txBody>
                    <a:bodyPr/>
                    <a:lstStyle/>
                    <a:p>
                      <a:pPr fontAlgn="t"/>
                      <a:r>
                        <a:rPr lang="en-GB" sz="2000" b="1">
                          <a:effectLst/>
                          <a:latin typeface="Arial" panose="020B0604020202020204" pitchFamily="34" charset="0"/>
                          <a:cs typeface="Arial" panose="020B0604020202020204" pitchFamily="34" charset="0"/>
                        </a:rPr>
                        <a:t>How will it be done?</a:t>
                      </a:r>
                    </a:p>
                  </a:txBody>
                  <a:tcPr marL="19050" marR="19050" marT="19050" marB="19050">
                    <a:lnL>
                      <a:noFill/>
                    </a:lnL>
                    <a:lnR>
                      <a:noFill/>
                    </a:lnR>
                    <a:lnT w="9525" cap="flat" cmpd="sng" algn="ctr">
                      <a:solidFill>
                        <a:srgbClr val="0059D2"/>
                      </a:solidFill>
                      <a:prstDash val="solid"/>
                      <a:round/>
                      <a:headEnd type="none" w="med" len="med"/>
                      <a:tailEnd type="none" w="med" len="med"/>
                    </a:lnT>
                    <a:lnB w="9525" cap="flat" cmpd="sng" algn="ctr">
                      <a:solidFill>
                        <a:srgbClr val="4074D2"/>
                      </a:solidFill>
                      <a:prstDash val="solid"/>
                      <a:round/>
                      <a:headEnd type="none" w="med" len="med"/>
                      <a:tailEnd type="none" w="med" len="med"/>
                    </a:lnB>
                    <a:solidFill>
                      <a:srgbClr val="FFFFFF"/>
                    </a:solidFill>
                  </a:tcPr>
                </a:tc>
                <a:tc>
                  <a:txBody>
                    <a:bodyPr/>
                    <a:lstStyle/>
                    <a:p>
                      <a:pPr fontAlgn="t"/>
                      <a:r>
                        <a:rPr lang="en-GB" sz="2000" b="1" dirty="0">
                          <a:effectLst/>
                          <a:highlight>
                            <a:srgbClr val="00FFFF"/>
                          </a:highlight>
                          <a:latin typeface="Arial" panose="020B0604020202020204" pitchFamily="34" charset="0"/>
                          <a:cs typeface="Arial" panose="020B0604020202020204" pitchFamily="34" charset="0"/>
                        </a:rPr>
                        <a:t>method, process</a:t>
                      </a:r>
                    </a:p>
                  </a:txBody>
                  <a:tcPr marL="19050" marR="19050" marT="19050" marB="19050">
                    <a:lnL>
                      <a:noFill/>
                    </a:lnL>
                    <a:lnR>
                      <a:noFill/>
                    </a:lnR>
                    <a:lnT w="9525" cap="flat" cmpd="sng" algn="ctr">
                      <a:solidFill>
                        <a:srgbClr val="004FD2"/>
                      </a:solidFill>
                      <a:prstDash val="solid"/>
                      <a:round/>
                      <a:headEnd type="none" w="med" len="med"/>
                      <a:tailEnd type="none" w="med" len="med"/>
                    </a:lnT>
                    <a:lnB w="9525" cap="flat" cmpd="sng" algn="ctr">
                      <a:solidFill>
                        <a:srgbClr val="8088D2"/>
                      </a:solidFill>
                      <a:prstDash val="solid"/>
                      <a:round/>
                      <a:headEnd type="none" w="med" len="med"/>
                      <a:tailEnd type="none" w="med" len="med"/>
                    </a:lnB>
                    <a:solidFill>
                      <a:srgbClr val="FFFFFF"/>
                    </a:solidFill>
                  </a:tcPr>
                </a:tc>
                <a:extLst>
                  <a:ext uri="{0D108BD9-81ED-4DB2-BD59-A6C34878D82A}">
                    <a16:rowId xmlns:a16="http://schemas.microsoft.com/office/drawing/2014/main" val="4112542998"/>
                  </a:ext>
                </a:extLst>
              </a:tr>
              <a:tr h="437019">
                <a:tc>
                  <a:txBody>
                    <a:bodyPr/>
                    <a:lstStyle/>
                    <a:p>
                      <a:pPr fontAlgn="t"/>
                      <a:r>
                        <a:rPr lang="en-GB" sz="2000" b="1" dirty="0">
                          <a:effectLst/>
                          <a:highlight>
                            <a:srgbClr val="FFFF00"/>
                          </a:highlight>
                          <a:latin typeface="Arial" panose="020B0604020202020204" pitchFamily="34" charset="0"/>
                          <a:cs typeface="Arial" panose="020B0604020202020204" pitchFamily="34" charset="0"/>
                        </a:rPr>
                        <a:t>How much?</a:t>
                      </a:r>
                    </a:p>
                  </a:txBody>
                  <a:tcPr marL="19050" marR="19050" marT="19050" marB="19050">
                    <a:lnL>
                      <a:noFill/>
                    </a:lnL>
                    <a:lnR>
                      <a:noFill/>
                    </a:lnR>
                    <a:lnT w="9525" cap="flat" cmpd="sng" algn="ctr">
                      <a:solidFill>
                        <a:srgbClr val="8073D2"/>
                      </a:solidFill>
                      <a:prstDash val="solid"/>
                      <a:round/>
                      <a:headEnd type="none" w="med" len="med"/>
                      <a:tailEnd type="none" w="med" len="med"/>
                    </a:lnT>
                    <a:lnB w="9525" cap="flat" cmpd="sng" algn="ctr">
                      <a:solidFill>
                        <a:srgbClr val="4087D2"/>
                      </a:solidFill>
                      <a:prstDash val="solid"/>
                      <a:round/>
                      <a:headEnd type="none" w="med" len="med"/>
                      <a:tailEnd type="none" w="med" len="med"/>
                    </a:lnB>
                    <a:solidFill>
                      <a:srgbClr val="FFFFFF"/>
                    </a:solidFill>
                  </a:tcPr>
                </a:tc>
                <a:tc>
                  <a:txBody>
                    <a:bodyPr/>
                    <a:lstStyle/>
                    <a:p>
                      <a:pPr fontAlgn="t"/>
                      <a:r>
                        <a:rPr lang="en-GB" sz="2000" b="1">
                          <a:effectLst/>
                          <a:latin typeface="Arial" panose="020B0604020202020204" pitchFamily="34" charset="0"/>
                          <a:cs typeface="Arial" panose="020B0604020202020204" pitchFamily="34" charset="0"/>
                        </a:rPr>
                        <a:t>How much will it cost to make?</a:t>
                      </a:r>
                    </a:p>
                  </a:txBody>
                  <a:tcPr marL="19050" marR="19050" marT="19050" marB="19050">
                    <a:lnL>
                      <a:noFill/>
                    </a:lnL>
                    <a:lnR>
                      <a:noFill/>
                    </a:lnR>
                    <a:lnT w="9525" cap="flat" cmpd="sng" algn="ctr">
                      <a:solidFill>
                        <a:srgbClr val="4074D2"/>
                      </a:solidFill>
                      <a:prstDash val="solid"/>
                      <a:round/>
                      <a:headEnd type="none" w="med" len="med"/>
                      <a:tailEnd type="none" w="med" len="med"/>
                    </a:lnT>
                    <a:lnB w="9525" cap="flat" cmpd="sng" algn="ctr">
                      <a:solidFill>
                        <a:srgbClr val="C081D2"/>
                      </a:solidFill>
                      <a:prstDash val="solid"/>
                      <a:round/>
                      <a:headEnd type="none" w="med" len="med"/>
                      <a:tailEnd type="none" w="med" len="med"/>
                    </a:lnB>
                    <a:solidFill>
                      <a:srgbClr val="FFFFFF"/>
                    </a:solidFill>
                  </a:tcPr>
                </a:tc>
                <a:tc>
                  <a:txBody>
                    <a:bodyPr/>
                    <a:lstStyle/>
                    <a:p>
                      <a:pPr fontAlgn="t"/>
                      <a:r>
                        <a:rPr lang="en-GB" sz="2000" b="1" dirty="0">
                          <a:effectLst/>
                          <a:highlight>
                            <a:srgbClr val="00FFFF"/>
                          </a:highlight>
                          <a:latin typeface="Arial" panose="020B0604020202020204" pitchFamily="34" charset="0"/>
                          <a:cs typeface="Arial" panose="020B0604020202020204" pitchFamily="34" charset="0"/>
                        </a:rPr>
                        <a:t>cost or expenses involved</a:t>
                      </a:r>
                    </a:p>
                  </a:txBody>
                  <a:tcPr marL="19050" marR="19050" marT="19050" marB="19050">
                    <a:lnL>
                      <a:noFill/>
                    </a:lnL>
                    <a:lnR>
                      <a:noFill/>
                    </a:lnR>
                    <a:lnT w="9525" cap="flat" cmpd="sng" algn="ctr">
                      <a:solidFill>
                        <a:srgbClr val="8088D2"/>
                      </a:solidFill>
                      <a:prstDash val="solid"/>
                      <a:round/>
                      <a:headEnd type="none" w="med" len="med"/>
                      <a:tailEnd type="none" w="med" len="med"/>
                    </a:lnT>
                    <a:lnB w="9525" cap="flat" cmpd="sng" algn="ctr">
                      <a:solidFill>
                        <a:srgbClr val="C08CD2"/>
                      </a:solidFill>
                      <a:prstDash val="solid"/>
                      <a:round/>
                      <a:headEnd type="none" w="med" len="med"/>
                      <a:tailEnd type="none" w="med" len="med"/>
                    </a:lnB>
                    <a:solidFill>
                      <a:srgbClr val="FFFFFF"/>
                    </a:solidFill>
                  </a:tcPr>
                </a:tc>
                <a:extLst>
                  <a:ext uri="{0D108BD9-81ED-4DB2-BD59-A6C34878D82A}">
                    <a16:rowId xmlns:a16="http://schemas.microsoft.com/office/drawing/2014/main" val="1529847994"/>
                  </a:ext>
                </a:extLst>
              </a:tr>
            </a:tbl>
          </a:graphicData>
        </a:graphic>
      </p:graphicFrame>
    </p:spTree>
    <p:extLst>
      <p:ext uri="{BB962C8B-B14F-4D97-AF65-F5344CB8AC3E}">
        <p14:creationId xmlns:p14="http://schemas.microsoft.com/office/powerpoint/2010/main" val="2894228493"/>
      </p:ext>
    </p:extLst>
  </p:cSld>
  <p:clrMapOvr>
    <a:masterClrMapping/>
  </p:clrMapOvr>
  <p:transition spd="med"/>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09152-F486-1976-BA54-489BF50B5AE1}"/>
              </a:ext>
            </a:extLst>
          </p:cNvPr>
          <p:cNvSpPr>
            <a:spLocks noGrp="1"/>
          </p:cNvSpPr>
          <p:nvPr>
            <p:ph type="title"/>
          </p:nvPr>
        </p:nvSpPr>
        <p:spPr/>
        <p:txBody>
          <a:bodyPr/>
          <a:lstStyle/>
          <a:p>
            <a:r>
              <a:rPr lang="en-GB" b="1"/>
              <a:t>Activity</a:t>
            </a:r>
            <a:endParaRPr lang="en-GB" b="1" dirty="0"/>
          </a:p>
        </p:txBody>
      </p:sp>
      <p:sp>
        <p:nvSpPr>
          <p:cNvPr id="3" name="Text Placeholder 2">
            <a:extLst>
              <a:ext uri="{FF2B5EF4-FFF2-40B4-BE49-F238E27FC236}">
                <a16:creationId xmlns:a16="http://schemas.microsoft.com/office/drawing/2014/main" id="{F128DA03-7142-A047-2685-5C87C2610333}"/>
              </a:ext>
            </a:extLst>
          </p:cNvPr>
          <p:cNvSpPr>
            <a:spLocks noGrp="1"/>
          </p:cNvSpPr>
          <p:nvPr>
            <p:ph type="body" idx="1"/>
          </p:nvPr>
        </p:nvSpPr>
        <p:spPr/>
        <p:txBody>
          <a:bodyPr>
            <a:normAutofit/>
          </a:bodyPr>
          <a:lstStyle/>
          <a:p>
            <a:pPr algn="just"/>
            <a:r>
              <a:rPr lang="en-GB" dirty="0"/>
              <a:t>Read the </a:t>
            </a:r>
            <a:r>
              <a:rPr lang="en-GB" b="1" dirty="0"/>
              <a:t>case study </a:t>
            </a:r>
            <a:r>
              <a:rPr lang="en-GB" dirty="0"/>
              <a:t>found in your assessment brief and </a:t>
            </a:r>
            <a:r>
              <a:rPr lang="en-GB" dirty="0" err="1"/>
              <a:t>and</a:t>
            </a:r>
            <a:r>
              <a:rPr lang="en-GB" dirty="0"/>
              <a:t> prepare a business problem statement using the 5W2H Method.</a:t>
            </a:r>
          </a:p>
        </p:txBody>
      </p:sp>
    </p:spTree>
    <p:extLst>
      <p:ext uri="{BB962C8B-B14F-4D97-AF65-F5344CB8AC3E}">
        <p14:creationId xmlns:p14="http://schemas.microsoft.com/office/powerpoint/2010/main" val="1369726456"/>
      </p:ext>
    </p:extLst>
  </p:cSld>
  <p:clrMapOvr>
    <a:masterClrMapping/>
  </p:clrMapOvr>
  <p:transition spd="med"/>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8" name="Assessment strategy…"/>
          <p:cNvSpPr txBox="1">
            <a:spLocks noGrp="1"/>
          </p:cNvSpPr>
          <p:nvPr>
            <p:ph type="title"/>
          </p:nvPr>
        </p:nvSpPr>
        <p:spPr>
          <a:prstGeom prst="rect">
            <a:avLst/>
          </a:prstGeom>
        </p:spPr>
        <p:txBody>
          <a:bodyPr/>
          <a:lstStyle/>
          <a:p>
            <a:pPr>
              <a:defRPr b="1"/>
            </a:pPr>
            <a:r>
              <a:rPr dirty="0"/>
              <a:t>Assessment </a:t>
            </a:r>
          </a:p>
        </p:txBody>
      </p:sp>
      <p:sp>
        <p:nvSpPr>
          <p:cNvPr id="269" name="Part 1 - individual presentation…"/>
          <p:cNvSpPr txBox="1">
            <a:spLocks noGrp="1"/>
          </p:cNvSpPr>
          <p:nvPr>
            <p:ph type="body" idx="1"/>
          </p:nvPr>
        </p:nvSpPr>
        <p:spPr>
          <a:prstGeom prst="rect">
            <a:avLst/>
          </a:prstGeom>
        </p:spPr>
        <p:txBody>
          <a:bodyPr>
            <a:normAutofit lnSpcReduction="10000"/>
          </a:bodyPr>
          <a:lstStyle/>
          <a:p>
            <a:r>
              <a:rPr b="1" dirty="0"/>
              <a:t>Part 1</a:t>
            </a:r>
            <a:r>
              <a:rPr dirty="0"/>
              <a:t> </a:t>
            </a:r>
            <a:r>
              <a:rPr b="1" dirty="0"/>
              <a:t>- </a:t>
            </a:r>
            <a:r>
              <a:rPr lang="en-GB" b="1" dirty="0"/>
              <a:t>I</a:t>
            </a:r>
            <a:r>
              <a:rPr b="1" dirty="0" err="1"/>
              <a:t>ndividual</a:t>
            </a:r>
            <a:r>
              <a:rPr b="1" dirty="0"/>
              <a:t> presentation</a:t>
            </a:r>
          </a:p>
          <a:p>
            <a:r>
              <a:rPr lang="en-GB" dirty="0"/>
              <a:t>5-10</a:t>
            </a:r>
            <a:r>
              <a:rPr dirty="0"/>
              <a:t>-minute presentation </a:t>
            </a:r>
            <a:endParaRPr lang="en-GB" dirty="0"/>
          </a:p>
          <a:p>
            <a:r>
              <a:rPr dirty="0"/>
              <a:t>Research informed discussion on the nature and impact of the business problem the</a:t>
            </a:r>
            <a:r>
              <a:rPr lang="en-GB" dirty="0"/>
              <a:t> given</a:t>
            </a:r>
            <a:r>
              <a:rPr dirty="0"/>
              <a:t> </a:t>
            </a:r>
            <a:r>
              <a:rPr dirty="0" err="1"/>
              <a:t>organisation</a:t>
            </a:r>
            <a:r>
              <a:rPr dirty="0"/>
              <a:t> faces</a:t>
            </a:r>
            <a:endParaRPr lang="en-GB" dirty="0"/>
          </a:p>
          <a:p>
            <a:r>
              <a:rPr dirty="0"/>
              <a:t>A PESTLE analysis of the macro-environmental factors specific to the business and </a:t>
            </a:r>
            <a:r>
              <a:rPr lang="en-GB" dirty="0"/>
              <a:t>their</a:t>
            </a:r>
            <a:r>
              <a:rPr dirty="0"/>
              <a:t> challenges</a:t>
            </a:r>
          </a:p>
          <a:p>
            <a:r>
              <a:rPr dirty="0"/>
              <a:t>A research informed analysis of the problem, with focus on cause-and-effect</a:t>
            </a:r>
            <a:r>
              <a:rPr lang="en-GB" dirty="0"/>
              <a:t> (Fishbone diagram)</a:t>
            </a:r>
            <a:endParaRPr dirty="0"/>
          </a:p>
          <a:p>
            <a:pPr marL="0" indent="0">
              <a:buNone/>
              <a:defRPr b="1"/>
            </a:pPr>
            <a:endParaRPr lang="en-GB" dirty="0"/>
          </a:p>
          <a:p>
            <a:pPr marL="0" indent="0">
              <a:buNone/>
              <a:defRPr b="1"/>
            </a:pPr>
            <a:r>
              <a:rPr dirty="0">
                <a:solidFill>
                  <a:srgbClr val="0070C0"/>
                </a:solidFill>
              </a:rPr>
              <a:t>50 marks / 100</a:t>
            </a:r>
          </a:p>
        </p:txBody>
      </p:sp>
    </p:spTree>
  </p:cSld>
  <p:clrMapOvr>
    <a:masterClrMapping/>
  </p:clrMapOvr>
  <p:transition spd="med"/>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 name="Assessment strategy part 2"/>
          <p:cNvSpPr txBox="1">
            <a:spLocks noGrp="1"/>
          </p:cNvSpPr>
          <p:nvPr>
            <p:ph type="title"/>
          </p:nvPr>
        </p:nvSpPr>
        <p:spPr>
          <a:prstGeom prst="rect">
            <a:avLst/>
          </a:prstGeom>
        </p:spPr>
        <p:txBody>
          <a:bodyPr/>
          <a:lstStyle>
            <a:lvl1pPr>
              <a:defRPr b="1"/>
            </a:lvl1pPr>
          </a:lstStyle>
          <a:p>
            <a:r>
              <a:t>Assessment strategy part 2</a:t>
            </a:r>
          </a:p>
        </p:txBody>
      </p:sp>
      <p:sp>
        <p:nvSpPr>
          <p:cNvPr id="272" name="1500 word report (templates provided)…"/>
          <p:cNvSpPr txBox="1">
            <a:spLocks noGrp="1"/>
          </p:cNvSpPr>
          <p:nvPr>
            <p:ph type="body" idx="1"/>
          </p:nvPr>
        </p:nvSpPr>
        <p:spPr>
          <a:xfrm>
            <a:off x="457200" y="1417640"/>
            <a:ext cx="8229600" cy="4099594"/>
          </a:xfrm>
          <a:prstGeom prst="rect">
            <a:avLst/>
          </a:prstGeom>
        </p:spPr>
        <p:txBody>
          <a:bodyPr>
            <a:normAutofit lnSpcReduction="10000"/>
          </a:bodyPr>
          <a:lstStyle/>
          <a:p>
            <a:r>
              <a:rPr lang="en-GB" dirty="0"/>
              <a:t>A</a:t>
            </a:r>
            <a:r>
              <a:rPr dirty="0"/>
              <a:t>1500</a:t>
            </a:r>
            <a:r>
              <a:rPr lang="en-GB" dirty="0"/>
              <a:t>-</a:t>
            </a:r>
            <a:r>
              <a:rPr dirty="0"/>
              <a:t>word report (template provided)</a:t>
            </a:r>
          </a:p>
          <a:p>
            <a:r>
              <a:rPr dirty="0" err="1"/>
              <a:t>Summarise</a:t>
            </a:r>
            <a:r>
              <a:rPr dirty="0"/>
              <a:t> findings of presentation points</a:t>
            </a:r>
          </a:p>
          <a:p>
            <a:r>
              <a:rPr dirty="0"/>
              <a:t>Evaluation of two </a:t>
            </a:r>
            <a:r>
              <a:rPr lang="en-GB" dirty="0"/>
              <a:t>alternative</a:t>
            </a:r>
            <a:r>
              <a:rPr dirty="0"/>
              <a:t> solutions to the problem</a:t>
            </a:r>
          </a:p>
          <a:p>
            <a:r>
              <a:rPr dirty="0"/>
              <a:t>Choose one and justify its choice </a:t>
            </a:r>
          </a:p>
          <a:p>
            <a:r>
              <a:rPr lang="en-GB" dirty="0"/>
              <a:t>A basic r</a:t>
            </a:r>
            <a:r>
              <a:rPr dirty="0" err="1"/>
              <a:t>isk</a:t>
            </a:r>
            <a:r>
              <a:rPr dirty="0"/>
              <a:t> analysis </a:t>
            </a:r>
          </a:p>
          <a:p>
            <a:r>
              <a:rPr dirty="0"/>
              <a:t>Implementation plan</a:t>
            </a:r>
            <a:r>
              <a:rPr lang="en-GB" dirty="0"/>
              <a:t> </a:t>
            </a:r>
            <a:endParaRPr dirty="0"/>
          </a:p>
          <a:p>
            <a:r>
              <a:rPr lang="en-GB" dirty="0"/>
              <a:t>How does the </a:t>
            </a:r>
            <a:r>
              <a:rPr dirty="0"/>
              <a:t>effectiveness of implementation</a:t>
            </a:r>
            <a:r>
              <a:rPr lang="en-GB" dirty="0"/>
              <a:t> can be measured?</a:t>
            </a:r>
            <a:endParaRPr dirty="0"/>
          </a:p>
          <a:p>
            <a:pPr marL="0" indent="0">
              <a:buNone/>
              <a:defRPr b="1"/>
            </a:pPr>
            <a:endParaRPr lang="en-GB" dirty="0"/>
          </a:p>
          <a:p>
            <a:pPr marL="0" indent="0">
              <a:buNone/>
              <a:defRPr b="1"/>
            </a:pPr>
            <a:r>
              <a:rPr dirty="0">
                <a:solidFill>
                  <a:srgbClr val="0070C0"/>
                </a:solidFill>
              </a:rPr>
              <a:t>50 marks / 100</a:t>
            </a:r>
          </a:p>
        </p:txBody>
      </p:sp>
    </p:spTree>
  </p:cSld>
  <p:clrMapOvr>
    <a:masterClrMapping/>
  </p:clrMapOvr>
  <p:transition spd="med"/>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 name="Double-click to edit"/>
          <p:cNvSpPr txBox="1">
            <a:spLocks noGrp="1"/>
          </p:cNvSpPr>
          <p:nvPr>
            <p:ph type="title"/>
          </p:nvPr>
        </p:nvSpPr>
        <p:spPr>
          <a:prstGeom prst="rect">
            <a:avLst/>
          </a:prstGeom>
        </p:spPr>
        <p:txBody>
          <a:bodyPr/>
          <a:lstStyle/>
          <a:p>
            <a:endParaRPr/>
          </a:p>
        </p:txBody>
      </p:sp>
      <p:sp>
        <p:nvSpPr>
          <p:cNvPr id="275" name="More details and the assessment brief - next week!"/>
          <p:cNvSpPr txBox="1">
            <a:spLocks noGrp="1"/>
          </p:cNvSpPr>
          <p:nvPr>
            <p:ph type="body" idx="1"/>
          </p:nvPr>
        </p:nvSpPr>
        <p:spPr>
          <a:prstGeom prst="rect">
            <a:avLst/>
          </a:prstGeom>
        </p:spPr>
        <p:txBody>
          <a:bodyPr/>
          <a:lstStyle>
            <a:lvl1pPr>
              <a:defRPr b="1"/>
            </a:lvl1pPr>
          </a:lstStyle>
          <a:p>
            <a:r>
              <a:t>More details and the assessment brief - next week!</a:t>
            </a:r>
          </a:p>
        </p:txBody>
      </p:sp>
    </p:spTree>
  </p:cSld>
  <p:clrMapOvr>
    <a:masterClrMapping/>
  </p:clrMapOvr>
  <p:transition spd="med"/>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prstGeom prst="rect">
            <a:avLst/>
          </a:prstGeom>
        </p:spPr>
        <p:txBody>
          <a:bodyPr/>
          <a:lstStyle>
            <a:lvl1pPr>
              <a:defRPr b="1"/>
            </a:lvl1pPr>
          </a:lstStyle>
          <a:p>
            <a:r>
              <a:t>Summary</a:t>
            </a:r>
          </a:p>
        </p:txBody>
      </p:sp>
      <p:sp>
        <p:nvSpPr>
          <p:cNvPr id="278" name="Got to know each other…"/>
          <p:cNvSpPr txBox="1">
            <a:spLocks noGrp="1"/>
          </p:cNvSpPr>
          <p:nvPr>
            <p:ph type="body" idx="1"/>
          </p:nvPr>
        </p:nvSpPr>
        <p:spPr>
          <a:prstGeom prst="rect">
            <a:avLst/>
          </a:prstGeom>
        </p:spPr>
        <p:txBody>
          <a:bodyPr/>
          <a:lstStyle/>
          <a:p>
            <a:r>
              <a:rPr dirty="0"/>
              <a:t>Got starting with the topic of ‘problem solving’</a:t>
            </a:r>
          </a:p>
          <a:p>
            <a:r>
              <a:rPr dirty="0"/>
              <a:t>Identified the nature and scope of business problems</a:t>
            </a:r>
          </a:p>
          <a:p>
            <a:r>
              <a:rPr dirty="0"/>
              <a:t>Started to develop a business problem statement</a:t>
            </a:r>
          </a:p>
          <a:p>
            <a:r>
              <a:rPr dirty="0"/>
              <a:t>Identified the learning, teaching and assessment strategy for this module.</a:t>
            </a:r>
          </a:p>
        </p:txBody>
      </p:sp>
    </p:spTree>
  </p:cSld>
  <p:clrMapOvr>
    <a:masterClrMapping/>
  </p:clrMapOvr>
  <p:transition spd="med"/>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 name="Further information"/>
          <p:cNvSpPr txBox="1">
            <a:spLocks noGrp="1"/>
          </p:cNvSpPr>
          <p:nvPr>
            <p:ph type="title"/>
          </p:nvPr>
        </p:nvSpPr>
        <p:spPr>
          <a:prstGeom prst="rect">
            <a:avLst/>
          </a:prstGeom>
        </p:spPr>
        <p:txBody>
          <a:bodyPr/>
          <a:lstStyle>
            <a:lvl1pPr>
              <a:defRPr b="1"/>
            </a:lvl1pPr>
          </a:lstStyle>
          <a:p>
            <a:r>
              <a:t>Further information</a:t>
            </a:r>
          </a:p>
        </p:txBody>
      </p:sp>
      <p:sp>
        <p:nvSpPr>
          <p:cNvPr id="281" name="Reading on the need to identify the ‘right’ business problem: Spradlin, D. (2012). Are you solving the right problem? Harvard Business Review…"/>
          <p:cNvSpPr txBox="1">
            <a:spLocks noGrp="1"/>
          </p:cNvSpPr>
          <p:nvPr>
            <p:ph type="body" idx="1"/>
          </p:nvPr>
        </p:nvSpPr>
        <p:spPr>
          <a:prstGeom prst="rect">
            <a:avLst/>
          </a:prstGeom>
        </p:spPr>
        <p:txBody>
          <a:bodyPr/>
          <a:lstStyle/>
          <a:p>
            <a:pPr marL="228885" indent="-228885" defTabSz="610361">
              <a:defRPr sz="2136"/>
            </a:pPr>
            <a:r>
              <a:t>Reading on the need to identify the ‘right’ business problem: Spradlin, D. (2012). Are you solving the right problem? </a:t>
            </a:r>
            <a:r>
              <a:rPr i="1"/>
              <a:t>Harvard Business Review</a:t>
            </a:r>
          </a:p>
          <a:p>
            <a:pPr marL="228885" indent="-228885" defTabSz="610361">
              <a:defRPr sz="2136"/>
            </a:pPr>
            <a:r>
              <a:rPr u="sng">
                <a:solidFill>
                  <a:srgbClr val="0000FF"/>
                </a:solidFill>
                <a:uFill>
                  <a:solidFill>
                    <a:srgbClr val="0000FF"/>
                  </a:solidFill>
                </a:uFill>
                <a:hlinkClick r:id="rId2"/>
              </a:rPr>
              <a:t>https://hbr.org/2012/09/are-you-solving-the-right-problem</a:t>
            </a:r>
          </a:p>
          <a:p>
            <a:pPr marL="228885" indent="-228885" defTabSz="610361">
              <a:defRPr sz="2136"/>
            </a:pPr>
            <a:r>
              <a:t>A 5-minute Youtube video </a:t>
            </a:r>
          </a:p>
          <a:p>
            <a:pPr marL="228885" indent="-228885" defTabSz="610361">
              <a:defRPr sz="2136"/>
            </a:pPr>
            <a:r>
              <a:rPr u="sng">
                <a:solidFill>
                  <a:srgbClr val="0000FF"/>
                </a:solidFill>
                <a:uFill>
                  <a:solidFill>
                    <a:srgbClr val="0000FF"/>
                  </a:solidFill>
                </a:uFill>
                <a:hlinkClick r:id="rId3"/>
              </a:rPr>
              <a:t>https://www.youtube.com/watch?v=AvjBMwwkwCQ</a:t>
            </a:r>
          </a:p>
          <a:p>
            <a:pPr marL="228885" indent="-228885" defTabSz="610361">
              <a:defRPr sz="2136"/>
            </a:pPr>
            <a:r>
              <a:t>Office for National Statistics (2022) Challenges business face:</a:t>
            </a:r>
          </a:p>
          <a:p>
            <a:pPr marL="228885" indent="-228885" defTabSz="610361">
              <a:defRPr sz="2136"/>
            </a:pPr>
            <a:r>
              <a:rPr u="sng">
                <a:solidFill>
                  <a:srgbClr val="0000FF"/>
                </a:solidFill>
                <a:uFill>
                  <a:solidFill>
                    <a:srgbClr val="0000FF"/>
                  </a:solidFill>
                </a:uFill>
                <a:hlinkClick r:id="rId4"/>
              </a:rPr>
              <a:t>https://www.ons.gov.uk/businessindustryandtrade/business/businessservices/bulletins/businessinsightsandimpactontheukeconomy/</a:t>
            </a:r>
            <a:r>
              <a:t>, last accessed 14-1-23 </a:t>
            </a:r>
          </a:p>
        </p:txBody>
      </p:sp>
    </p:spTree>
  </p:cSld>
  <p:clrMapOvr>
    <a:masterClrMapping/>
  </p:clrMapOvr>
  <p:transition spd="med"/>
</p:sld>
</file>

<file path=ppt/theme/theme1.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132</TotalTime>
  <Words>4191</Words>
  <Application>Microsoft Office PowerPoint</Application>
  <PresentationFormat>On-screen Show (4:3)</PresentationFormat>
  <Paragraphs>380</Paragraphs>
  <Slides>39</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39</vt:i4>
      </vt:variant>
    </vt:vector>
  </HeadingPairs>
  <TitlesOfParts>
    <vt:vector size="44" baseType="lpstr">
      <vt:lpstr>Arial</vt:lpstr>
      <vt:lpstr>Calibri</vt:lpstr>
      <vt:lpstr>Myriad Pro</vt:lpstr>
      <vt:lpstr>Wingdings</vt:lpstr>
      <vt:lpstr>20140311PresentationUWTSDTemplate</vt:lpstr>
      <vt:lpstr>LCLM4004   Introduction to Problem Solving and Decision Making  Week 1    </vt:lpstr>
      <vt:lpstr>Learning outcomes for week 1</vt:lpstr>
      <vt:lpstr>Student engagement</vt:lpstr>
      <vt:lpstr>PowerPoint Presentation</vt:lpstr>
      <vt:lpstr>PowerPoint Presentation</vt:lpstr>
      <vt:lpstr>PowerPoint Presentation</vt:lpstr>
      <vt:lpstr>Business problem?</vt:lpstr>
      <vt:lpstr>Definition of decision making?</vt:lpstr>
      <vt:lpstr>How problem solving &amp; decision making  are linked</vt:lpstr>
      <vt:lpstr>Problem solving &amp; decision making</vt:lpstr>
      <vt:lpstr>Problem Solving…</vt:lpstr>
      <vt:lpstr>But what is a problem?</vt:lpstr>
      <vt:lpstr>The structure of a problem</vt:lpstr>
      <vt:lpstr>Pair work:</vt:lpstr>
      <vt:lpstr>What problem did you work on?</vt:lpstr>
      <vt:lpstr>Diagnosing Problems</vt:lpstr>
      <vt:lpstr>Problems can be diagnosed through</vt:lpstr>
      <vt:lpstr>Initial Analysis</vt:lpstr>
      <vt:lpstr>In Groups of 3 or 4</vt:lpstr>
      <vt:lpstr>What are common usual business problems?</vt:lpstr>
      <vt:lpstr>Some Common/Usual Business Problems Facing UK Businesses….. </vt:lpstr>
      <vt:lpstr>What are recent / current business problems?</vt:lpstr>
      <vt:lpstr>Recent research insights ONS 2022</vt:lpstr>
      <vt:lpstr>What next?</vt:lpstr>
      <vt:lpstr>Creative and Analytical Skills</vt:lpstr>
      <vt:lpstr>At First Glance</vt:lpstr>
      <vt:lpstr>Exercise - Dots</vt:lpstr>
      <vt:lpstr>The solution</vt:lpstr>
      <vt:lpstr> The size of the problem</vt:lpstr>
      <vt:lpstr>Business problem categories, a selection</vt:lpstr>
      <vt:lpstr>Scope &amp; Impact</vt:lpstr>
      <vt:lpstr>Business problem statement</vt:lpstr>
      <vt:lpstr>Check out a simplified 5W2H table below. </vt:lpstr>
      <vt:lpstr>Activity</vt:lpstr>
      <vt:lpstr>Assessment </vt:lpstr>
      <vt:lpstr>Assessment strategy part 2</vt:lpstr>
      <vt:lpstr>PowerPoint Presentation</vt:lpstr>
      <vt:lpstr>Summary</vt:lpstr>
      <vt:lpstr>Further information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LCLM4004  Problem Solving and Decision Making  Week 1    </dc:title>
  <dc:creator>Anita Nan</dc:creator>
  <cp:lastModifiedBy>Anita Nan</cp:lastModifiedBy>
  <cp:revision>11</cp:revision>
  <dcterms:modified xsi:type="dcterms:W3CDTF">2025-10-05T00:16:29Z</dcterms:modified>
</cp:coreProperties>
</file>