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75" r:id="rId4"/>
    <p:sldId id="264" r:id="rId5"/>
    <p:sldId id="258" r:id="rId6"/>
    <p:sldId id="260" r:id="rId7"/>
    <p:sldId id="272" r:id="rId8"/>
    <p:sldId id="273" r:id="rId9"/>
    <p:sldId id="274" r:id="rId10"/>
    <p:sldId id="278" r:id="rId11"/>
    <p:sldId id="276" r:id="rId12"/>
    <p:sldId id="268" r:id="rId13"/>
    <p:sldId id="269" r:id="rId14"/>
    <p:sldId id="270" r:id="rId15"/>
    <p:sldId id="271" r:id="rId16"/>
    <p:sldId id="265" r:id="rId17"/>
    <p:sldId id="277" r:id="rId18"/>
    <p:sldId id="26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D0F81E-630B-4BE0-AC81-2A056C709EC2}" v="24" dt="2025-09-30T12:37:48.411"/>
    <p1510:client id="{C5A802F2-8533-4715-8375-0387ED4DFC26}" v="19" dt="2025-09-30T19:32:51.6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841" autoAdjust="0"/>
  </p:normalViewPr>
  <p:slideViewPr>
    <p:cSldViewPr snapToGrid="0">
      <p:cViewPr varScale="1">
        <p:scale>
          <a:sx n="50" d="100"/>
          <a:sy n="50" d="100"/>
        </p:scale>
        <p:origin x="40" y="9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C5A802F2-8533-4715-8375-0387ED4DFC26}"/>
    <pc:docChg chg="custSel modSld">
      <pc:chgData name="Alisdair Cunningham" userId="67e8d9ba-4582-42f1-b26c-e866daa7f65b" providerId="ADAL" clId="{C5A802F2-8533-4715-8375-0387ED4DFC26}" dt="2025-09-30T19:32:51.668" v="33"/>
      <pc:docMkLst>
        <pc:docMk/>
      </pc:docMkLst>
      <pc:sldChg chg="addSp delSp modSp mod">
        <pc:chgData name="Alisdair Cunningham" userId="67e8d9ba-4582-42f1-b26c-e866daa7f65b" providerId="ADAL" clId="{C5A802F2-8533-4715-8375-0387ED4DFC26}" dt="2025-09-30T19:28:22.104" v="1"/>
        <pc:sldMkLst>
          <pc:docMk/>
          <pc:sldMk cId="3701768522" sldId="256"/>
        </pc:sldMkLst>
        <pc:picChg chg="add mod">
          <ac:chgData name="Alisdair Cunningham" userId="67e8d9ba-4582-42f1-b26c-e866daa7f65b" providerId="ADAL" clId="{C5A802F2-8533-4715-8375-0387ED4DFC26}" dt="2025-09-30T19:28:22.104" v="1"/>
          <ac:picMkLst>
            <pc:docMk/>
            <pc:sldMk cId="3701768522" sldId="256"/>
            <ac:picMk id="2" creationId="{8063666A-820F-C09F-0AFE-474D3EF6A671}"/>
          </ac:picMkLst>
        </pc:picChg>
        <pc:picChg chg="del">
          <ac:chgData name="Alisdair Cunningham" userId="67e8d9ba-4582-42f1-b26c-e866daa7f65b" providerId="ADAL" clId="{C5A802F2-8533-4715-8375-0387ED4DFC26}" dt="2025-09-30T19:28:21.336" v="0" actId="478"/>
          <ac:picMkLst>
            <pc:docMk/>
            <pc:sldMk cId="3701768522" sldId="256"/>
            <ac:picMk id="21" creationId="{14F25CB4-834E-E3BD-5F86-BAD0E128AD25}"/>
          </ac:picMkLst>
        </pc:picChg>
      </pc:sldChg>
      <pc:sldChg chg="addSp delSp modSp mod">
        <pc:chgData name="Alisdair Cunningham" userId="67e8d9ba-4582-42f1-b26c-e866daa7f65b" providerId="ADAL" clId="{C5A802F2-8533-4715-8375-0387ED4DFC26}" dt="2025-09-30T19:28:38.776" v="3"/>
        <pc:sldMkLst>
          <pc:docMk/>
          <pc:sldMk cId="3520049810" sldId="257"/>
        </pc:sldMkLst>
        <pc:picChg chg="add mod">
          <ac:chgData name="Alisdair Cunningham" userId="67e8d9ba-4582-42f1-b26c-e866daa7f65b" providerId="ADAL" clId="{C5A802F2-8533-4715-8375-0387ED4DFC26}" dt="2025-09-30T19:28:38.776" v="3"/>
          <ac:picMkLst>
            <pc:docMk/>
            <pc:sldMk cId="3520049810" sldId="257"/>
            <ac:picMk id="2" creationId="{6101B1BD-2AB3-777C-0625-9CF38929F2AE}"/>
          </ac:picMkLst>
        </pc:picChg>
        <pc:picChg chg="del">
          <ac:chgData name="Alisdair Cunningham" userId="67e8d9ba-4582-42f1-b26c-e866daa7f65b" providerId="ADAL" clId="{C5A802F2-8533-4715-8375-0387ED4DFC26}" dt="2025-09-30T19:28:38.321" v="2" actId="478"/>
          <ac:picMkLst>
            <pc:docMk/>
            <pc:sldMk cId="3520049810" sldId="257"/>
            <ac:picMk id="11" creationId="{CDC57D8D-8F2C-3ECC-54B1-1401800DD892}"/>
          </ac:picMkLst>
        </pc:picChg>
      </pc:sldChg>
      <pc:sldChg chg="addSp delSp modSp mod">
        <pc:chgData name="Alisdair Cunningham" userId="67e8d9ba-4582-42f1-b26c-e866daa7f65b" providerId="ADAL" clId="{C5A802F2-8533-4715-8375-0387ED4DFC26}" dt="2025-09-30T19:30:23.647" v="12"/>
        <pc:sldMkLst>
          <pc:docMk/>
          <pc:sldMk cId="3408066673" sldId="258"/>
        </pc:sldMkLst>
        <pc:picChg chg="add mod">
          <ac:chgData name="Alisdair Cunningham" userId="67e8d9ba-4582-42f1-b26c-e866daa7f65b" providerId="ADAL" clId="{C5A802F2-8533-4715-8375-0387ED4DFC26}" dt="2025-09-30T19:30:23.647" v="12"/>
          <ac:picMkLst>
            <pc:docMk/>
            <pc:sldMk cId="3408066673" sldId="258"/>
            <ac:picMk id="4" creationId="{4CE0DB52-AE80-C825-156B-95E8047598AA}"/>
          </ac:picMkLst>
        </pc:picChg>
        <pc:picChg chg="del">
          <ac:chgData name="Alisdair Cunningham" userId="67e8d9ba-4582-42f1-b26c-e866daa7f65b" providerId="ADAL" clId="{C5A802F2-8533-4715-8375-0387ED4DFC26}" dt="2025-09-30T19:30:08.022" v="11" actId="478"/>
          <ac:picMkLst>
            <pc:docMk/>
            <pc:sldMk cId="3408066673" sldId="258"/>
            <ac:picMk id="11" creationId="{CDC57D8D-8F2C-3ECC-54B1-1401800DD892}"/>
          </ac:picMkLst>
        </pc:picChg>
      </pc:sldChg>
      <pc:sldChg chg="addSp delSp modSp mod">
        <pc:chgData name="Alisdair Cunningham" userId="67e8d9ba-4582-42f1-b26c-e866daa7f65b" providerId="ADAL" clId="{C5A802F2-8533-4715-8375-0387ED4DFC26}" dt="2025-09-30T19:30:45.268" v="14"/>
        <pc:sldMkLst>
          <pc:docMk/>
          <pc:sldMk cId="1337602262" sldId="260"/>
        </pc:sldMkLst>
        <pc:picChg chg="add mod">
          <ac:chgData name="Alisdair Cunningham" userId="67e8d9ba-4582-42f1-b26c-e866daa7f65b" providerId="ADAL" clId="{C5A802F2-8533-4715-8375-0387ED4DFC26}" dt="2025-09-30T19:30:45.268" v="14"/>
          <ac:picMkLst>
            <pc:docMk/>
            <pc:sldMk cId="1337602262" sldId="260"/>
            <ac:picMk id="3" creationId="{AC2B25EF-8FE2-B239-3E11-4431971936E3}"/>
          </ac:picMkLst>
        </pc:picChg>
        <pc:picChg chg="del">
          <ac:chgData name="Alisdair Cunningham" userId="67e8d9ba-4582-42f1-b26c-e866daa7f65b" providerId="ADAL" clId="{C5A802F2-8533-4715-8375-0387ED4DFC26}" dt="2025-09-30T19:30:37.685" v="13" actId="478"/>
          <ac:picMkLst>
            <pc:docMk/>
            <pc:sldMk cId="1337602262" sldId="260"/>
            <ac:picMk id="11" creationId="{CDC57D8D-8F2C-3ECC-54B1-1401800DD892}"/>
          </ac:picMkLst>
        </pc:picChg>
      </pc:sldChg>
      <pc:sldChg chg="addSp delSp modSp mod">
        <pc:chgData name="Alisdair Cunningham" userId="67e8d9ba-4582-42f1-b26c-e866daa7f65b" providerId="ADAL" clId="{C5A802F2-8533-4715-8375-0387ED4DFC26}" dt="2025-09-30T19:29:33.402" v="10"/>
        <pc:sldMkLst>
          <pc:docMk/>
          <pc:sldMk cId="2419514132" sldId="264"/>
        </pc:sldMkLst>
        <pc:picChg chg="add mod">
          <ac:chgData name="Alisdair Cunningham" userId="67e8d9ba-4582-42f1-b26c-e866daa7f65b" providerId="ADAL" clId="{C5A802F2-8533-4715-8375-0387ED4DFC26}" dt="2025-09-30T19:29:33.402" v="10"/>
          <ac:picMkLst>
            <pc:docMk/>
            <pc:sldMk cId="2419514132" sldId="264"/>
            <ac:picMk id="3" creationId="{90BFE221-6B71-D1C9-46A9-86C018CC1ECF}"/>
          </ac:picMkLst>
        </pc:picChg>
        <pc:picChg chg="del">
          <ac:chgData name="Alisdair Cunningham" userId="67e8d9ba-4582-42f1-b26c-e866daa7f65b" providerId="ADAL" clId="{C5A802F2-8533-4715-8375-0387ED4DFC26}" dt="2025-09-30T19:29:25.631" v="9" actId="478"/>
          <ac:picMkLst>
            <pc:docMk/>
            <pc:sldMk cId="2419514132" sldId="264"/>
            <ac:picMk id="11" creationId="{CDC57D8D-8F2C-3ECC-54B1-1401800DD892}"/>
          </ac:picMkLst>
        </pc:picChg>
      </pc:sldChg>
      <pc:sldChg chg="addSp delSp modSp mod">
        <pc:chgData name="Alisdair Cunningham" userId="67e8d9ba-4582-42f1-b26c-e866daa7f65b" providerId="ADAL" clId="{C5A802F2-8533-4715-8375-0387ED4DFC26}" dt="2025-09-30T19:32:32.479" v="31"/>
        <pc:sldMkLst>
          <pc:docMk/>
          <pc:sldMk cId="3206688729" sldId="265"/>
        </pc:sldMkLst>
        <pc:picChg chg="del">
          <ac:chgData name="Alisdair Cunningham" userId="67e8d9ba-4582-42f1-b26c-e866daa7f65b" providerId="ADAL" clId="{C5A802F2-8533-4715-8375-0387ED4DFC26}" dt="2025-09-30T19:32:29.930" v="29" actId="478"/>
          <ac:picMkLst>
            <pc:docMk/>
            <pc:sldMk cId="3206688729" sldId="265"/>
            <ac:picMk id="6" creationId="{A7862D56-2BB8-0DAB-C65F-7F8C2F4C4D97}"/>
          </ac:picMkLst>
        </pc:picChg>
        <pc:picChg chg="add mod">
          <ac:chgData name="Alisdair Cunningham" userId="67e8d9ba-4582-42f1-b26c-e866daa7f65b" providerId="ADAL" clId="{C5A802F2-8533-4715-8375-0387ED4DFC26}" dt="2025-09-30T19:32:32.479" v="31"/>
          <ac:picMkLst>
            <pc:docMk/>
            <pc:sldMk cId="3206688729" sldId="265"/>
            <ac:picMk id="7" creationId="{D08FEC65-7387-E9C1-8020-CCFB767D67C5}"/>
          </ac:picMkLst>
        </pc:picChg>
        <pc:picChg chg="add mod">
          <ac:chgData name="Alisdair Cunningham" userId="67e8d9ba-4582-42f1-b26c-e866daa7f65b" providerId="ADAL" clId="{C5A802F2-8533-4715-8375-0387ED4DFC26}" dt="2025-09-30T19:32:32.479" v="31"/>
          <ac:picMkLst>
            <pc:docMk/>
            <pc:sldMk cId="3206688729" sldId="265"/>
            <ac:picMk id="9" creationId="{D1DB35B0-DDEA-56E0-C7F1-E54D1AECB2A4}"/>
          </ac:picMkLst>
        </pc:picChg>
        <pc:picChg chg="del">
          <ac:chgData name="Alisdair Cunningham" userId="67e8d9ba-4582-42f1-b26c-e866daa7f65b" providerId="ADAL" clId="{C5A802F2-8533-4715-8375-0387ED4DFC26}" dt="2025-09-30T19:32:32.053" v="30" actId="478"/>
          <ac:picMkLst>
            <pc:docMk/>
            <pc:sldMk cId="3206688729" sldId="265"/>
            <ac:picMk id="1026" creationId="{33C6AF00-4C38-A6C1-4C39-FAE15D2E8F9E}"/>
          </ac:picMkLst>
        </pc:picChg>
      </pc:sldChg>
      <pc:sldChg chg="addSp delSp modSp mod">
        <pc:chgData name="Alisdair Cunningham" userId="67e8d9ba-4582-42f1-b26c-e866daa7f65b" providerId="ADAL" clId="{C5A802F2-8533-4715-8375-0387ED4DFC26}" dt="2025-09-30T19:31:20.969" v="22"/>
        <pc:sldMkLst>
          <pc:docMk/>
          <pc:sldMk cId="3824098368" sldId="269"/>
        </pc:sldMkLst>
        <pc:picChg chg="add mod">
          <ac:chgData name="Alisdair Cunningham" userId="67e8d9ba-4582-42f1-b26c-e866daa7f65b" providerId="ADAL" clId="{C5A802F2-8533-4715-8375-0387ED4DFC26}" dt="2025-09-30T19:31:20.969" v="22"/>
          <ac:picMkLst>
            <pc:docMk/>
            <pc:sldMk cId="3824098368" sldId="269"/>
            <ac:picMk id="6" creationId="{744DC05D-9279-215D-8D20-211A630A0B24}"/>
          </ac:picMkLst>
        </pc:picChg>
        <pc:picChg chg="del">
          <ac:chgData name="Alisdair Cunningham" userId="67e8d9ba-4582-42f1-b26c-e866daa7f65b" providerId="ADAL" clId="{C5A802F2-8533-4715-8375-0387ED4DFC26}" dt="2025-09-30T19:31:20.529" v="21" actId="478"/>
          <ac:picMkLst>
            <pc:docMk/>
            <pc:sldMk cId="3824098368" sldId="269"/>
            <ac:picMk id="11" creationId="{CDC57D8D-8F2C-3ECC-54B1-1401800DD892}"/>
          </ac:picMkLst>
        </pc:picChg>
      </pc:sldChg>
      <pc:sldChg chg="addSp delSp modSp mod">
        <pc:chgData name="Alisdair Cunningham" userId="67e8d9ba-4582-42f1-b26c-e866daa7f65b" providerId="ADAL" clId="{C5A802F2-8533-4715-8375-0387ED4DFC26}" dt="2025-09-30T19:31:43.503" v="26"/>
        <pc:sldMkLst>
          <pc:docMk/>
          <pc:sldMk cId="513583794" sldId="270"/>
        </pc:sldMkLst>
        <pc:picChg chg="add mod">
          <ac:chgData name="Alisdair Cunningham" userId="67e8d9ba-4582-42f1-b26c-e866daa7f65b" providerId="ADAL" clId="{C5A802F2-8533-4715-8375-0387ED4DFC26}" dt="2025-09-30T19:31:34.720" v="24"/>
          <ac:picMkLst>
            <pc:docMk/>
            <pc:sldMk cId="513583794" sldId="270"/>
            <ac:picMk id="6" creationId="{C141D6DD-E665-A642-7557-B20E776D44ED}"/>
          </ac:picMkLst>
        </pc:picChg>
        <pc:picChg chg="del">
          <ac:chgData name="Alisdair Cunningham" userId="67e8d9ba-4582-42f1-b26c-e866daa7f65b" providerId="ADAL" clId="{C5A802F2-8533-4715-8375-0387ED4DFC26}" dt="2025-09-30T19:31:34.177" v="23" actId="478"/>
          <ac:picMkLst>
            <pc:docMk/>
            <pc:sldMk cId="513583794" sldId="270"/>
            <ac:picMk id="7" creationId="{92CF92F3-CEEC-5EDD-D062-8F0204C20138}"/>
          </ac:picMkLst>
        </pc:picChg>
        <pc:picChg chg="add mod">
          <ac:chgData name="Alisdair Cunningham" userId="67e8d9ba-4582-42f1-b26c-e866daa7f65b" providerId="ADAL" clId="{C5A802F2-8533-4715-8375-0387ED4DFC26}" dt="2025-09-30T19:31:43.503" v="26"/>
          <ac:picMkLst>
            <pc:docMk/>
            <pc:sldMk cId="513583794" sldId="270"/>
            <ac:picMk id="9" creationId="{73D33FB3-3727-5DA1-A39F-224AF40733D1}"/>
          </ac:picMkLst>
        </pc:picChg>
        <pc:picChg chg="del">
          <ac:chgData name="Alisdair Cunningham" userId="67e8d9ba-4582-42f1-b26c-e866daa7f65b" providerId="ADAL" clId="{C5A802F2-8533-4715-8375-0387ED4DFC26}" dt="2025-09-30T19:31:39.138" v="25" actId="478"/>
          <ac:picMkLst>
            <pc:docMk/>
            <pc:sldMk cId="513583794" sldId="270"/>
            <ac:picMk id="11" creationId="{CDC57D8D-8F2C-3ECC-54B1-1401800DD892}"/>
          </ac:picMkLst>
        </pc:picChg>
      </pc:sldChg>
      <pc:sldChg chg="addSp delSp modSp">
        <pc:chgData name="Alisdair Cunningham" userId="67e8d9ba-4582-42f1-b26c-e866daa7f65b" providerId="ADAL" clId="{C5A802F2-8533-4715-8375-0387ED4DFC26}" dt="2025-09-30T19:31:55.012" v="28"/>
        <pc:sldMkLst>
          <pc:docMk/>
          <pc:sldMk cId="207947338" sldId="271"/>
        </pc:sldMkLst>
        <pc:picChg chg="del">
          <ac:chgData name="Alisdair Cunningham" userId="67e8d9ba-4582-42f1-b26c-e866daa7f65b" providerId="ADAL" clId="{C5A802F2-8533-4715-8375-0387ED4DFC26}" dt="2025-09-30T19:31:54.444" v="27" actId="478"/>
          <ac:picMkLst>
            <pc:docMk/>
            <pc:sldMk cId="207947338" sldId="271"/>
            <ac:picMk id="6" creationId="{E52C0AF7-D0E4-F9FD-CD71-609CE66433F1}"/>
          </ac:picMkLst>
        </pc:picChg>
        <pc:picChg chg="add mod">
          <ac:chgData name="Alisdair Cunningham" userId="67e8d9ba-4582-42f1-b26c-e866daa7f65b" providerId="ADAL" clId="{C5A802F2-8533-4715-8375-0387ED4DFC26}" dt="2025-09-30T19:31:55.012" v="28"/>
          <ac:picMkLst>
            <pc:docMk/>
            <pc:sldMk cId="207947338" sldId="271"/>
            <ac:picMk id="7" creationId="{3B876257-1E72-01D3-30A8-A8E44CD5E03F}"/>
          </ac:picMkLst>
        </pc:picChg>
        <pc:picChg chg="add mod">
          <ac:chgData name="Alisdair Cunningham" userId="67e8d9ba-4582-42f1-b26c-e866daa7f65b" providerId="ADAL" clId="{C5A802F2-8533-4715-8375-0387ED4DFC26}" dt="2025-09-30T19:31:55.012" v="28"/>
          <ac:picMkLst>
            <pc:docMk/>
            <pc:sldMk cId="207947338" sldId="271"/>
            <ac:picMk id="9" creationId="{CDD6D2C5-BFF8-0A96-4655-E4D437DEBE4F}"/>
          </ac:picMkLst>
        </pc:picChg>
        <pc:picChg chg="del">
          <ac:chgData name="Alisdair Cunningham" userId="67e8d9ba-4582-42f1-b26c-e866daa7f65b" providerId="ADAL" clId="{C5A802F2-8533-4715-8375-0387ED4DFC26}" dt="2025-09-30T19:31:54.444" v="27" actId="478"/>
          <ac:picMkLst>
            <pc:docMk/>
            <pc:sldMk cId="207947338" sldId="271"/>
            <ac:picMk id="1028" creationId="{DFF50EBF-4E58-1B22-B01C-4E5F4A497545}"/>
          </ac:picMkLst>
        </pc:picChg>
      </pc:sldChg>
      <pc:sldChg chg="addSp delSp modSp mod">
        <pc:chgData name="Alisdair Cunningham" userId="67e8d9ba-4582-42f1-b26c-e866daa7f65b" providerId="ADAL" clId="{C5A802F2-8533-4715-8375-0387ED4DFC26}" dt="2025-09-30T19:30:55.204" v="16"/>
        <pc:sldMkLst>
          <pc:docMk/>
          <pc:sldMk cId="422526307" sldId="272"/>
        </pc:sldMkLst>
        <pc:picChg chg="add mod">
          <ac:chgData name="Alisdair Cunningham" userId="67e8d9ba-4582-42f1-b26c-e866daa7f65b" providerId="ADAL" clId="{C5A802F2-8533-4715-8375-0387ED4DFC26}" dt="2025-09-30T19:30:55.204" v="16"/>
          <ac:picMkLst>
            <pc:docMk/>
            <pc:sldMk cId="422526307" sldId="272"/>
            <ac:picMk id="3" creationId="{729F5154-3FE7-6F81-E659-4E8402DC0056}"/>
          </ac:picMkLst>
        </pc:picChg>
        <pc:picChg chg="del">
          <ac:chgData name="Alisdair Cunningham" userId="67e8d9ba-4582-42f1-b26c-e866daa7f65b" providerId="ADAL" clId="{C5A802F2-8533-4715-8375-0387ED4DFC26}" dt="2025-09-30T19:30:54.786" v="15" actId="478"/>
          <ac:picMkLst>
            <pc:docMk/>
            <pc:sldMk cId="422526307" sldId="272"/>
            <ac:picMk id="11" creationId="{CDC57D8D-8F2C-3ECC-54B1-1401800DD892}"/>
          </ac:picMkLst>
        </pc:picChg>
      </pc:sldChg>
      <pc:sldChg chg="addSp delSp modSp mod">
        <pc:chgData name="Alisdair Cunningham" userId="67e8d9ba-4582-42f1-b26c-e866daa7f65b" providerId="ADAL" clId="{C5A802F2-8533-4715-8375-0387ED4DFC26}" dt="2025-09-30T19:31:03.461" v="18"/>
        <pc:sldMkLst>
          <pc:docMk/>
          <pc:sldMk cId="704124812" sldId="273"/>
        </pc:sldMkLst>
        <pc:picChg chg="add mod">
          <ac:chgData name="Alisdair Cunningham" userId="67e8d9ba-4582-42f1-b26c-e866daa7f65b" providerId="ADAL" clId="{C5A802F2-8533-4715-8375-0387ED4DFC26}" dt="2025-09-30T19:31:03.461" v="18"/>
          <ac:picMkLst>
            <pc:docMk/>
            <pc:sldMk cId="704124812" sldId="273"/>
            <ac:picMk id="3" creationId="{C2C34395-8BF4-6217-386C-16C623FFE7AB}"/>
          </ac:picMkLst>
        </pc:picChg>
        <pc:picChg chg="del">
          <ac:chgData name="Alisdair Cunningham" userId="67e8d9ba-4582-42f1-b26c-e866daa7f65b" providerId="ADAL" clId="{C5A802F2-8533-4715-8375-0387ED4DFC26}" dt="2025-09-30T19:31:03.104" v="17" actId="478"/>
          <ac:picMkLst>
            <pc:docMk/>
            <pc:sldMk cId="704124812" sldId="273"/>
            <ac:picMk id="11" creationId="{CDC57D8D-8F2C-3ECC-54B1-1401800DD892}"/>
          </ac:picMkLst>
        </pc:picChg>
      </pc:sldChg>
      <pc:sldChg chg="addSp delSp modSp mod">
        <pc:chgData name="Alisdair Cunningham" userId="67e8d9ba-4582-42f1-b26c-e866daa7f65b" providerId="ADAL" clId="{C5A802F2-8533-4715-8375-0387ED4DFC26}" dt="2025-09-30T19:31:09.405" v="20"/>
        <pc:sldMkLst>
          <pc:docMk/>
          <pc:sldMk cId="2535910061" sldId="274"/>
        </pc:sldMkLst>
        <pc:picChg chg="add mod">
          <ac:chgData name="Alisdair Cunningham" userId="67e8d9ba-4582-42f1-b26c-e866daa7f65b" providerId="ADAL" clId="{C5A802F2-8533-4715-8375-0387ED4DFC26}" dt="2025-09-30T19:31:09.405" v="20"/>
          <ac:picMkLst>
            <pc:docMk/>
            <pc:sldMk cId="2535910061" sldId="274"/>
            <ac:picMk id="3" creationId="{FC0E1EC8-543A-FBC5-9DAF-0E0B7DF0FB9B}"/>
          </ac:picMkLst>
        </pc:picChg>
        <pc:picChg chg="del">
          <ac:chgData name="Alisdair Cunningham" userId="67e8d9ba-4582-42f1-b26c-e866daa7f65b" providerId="ADAL" clId="{C5A802F2-8533-4715-8375-0387ED4DFC26}" dt="2025-09-30T19:31:08.967" v="19" actId="478"/>
          <ac:picMkLst>
            <pc:docMk/>
            <pc:sldMk cId="2535910061" sldId="274"/>
            <ac:picMk id="11" creationId="{CDC57D8D-8F2C-3ECC-54B1-1401800DD892}"/>
          </ac:picMkLst>
        </pc:picChg>
      </pc:sldChg>
      <pc:sldChg chg="addSp delSp modSp mod">
        <pc:chgData name="Alisdair Cunningham" userId="67e8d9ba-4582-42f1-b26c-e866daa7f65b" providerId="ADAL" clId="{C5A802F2-8533-4715-8375-0387ED4DFC26}" dt="2025-09-30T19:29:19.303" v="8"/>
        <pc:sldMkLst>
          <pc:docMk/>
          <pc:sldMk cId="1563429719" sldId="275"/>
        </pc:sldMkLst>
        <pc:picChg chg="del">
          <ac:chgData name="Alisdair Cunningham" userId="67e8d9ba-4582-42f1-b26c-e866daa7f65b" providerId="ADAL" clId="{C5A802F2-8533-4715-8375-0387ED4DFC26}" dt="2025-09-30T19:29:06.984" v="4" actId="478"/>
          <ac:picMkLst>
            <pc:docMk/>
            <pc:sldMk cId="1563429719" sldId="275"/>
            <ac:picMk id="2" creationId="{84A927B6-7836-B735-BC14-18BCEC62F776}"/>
          </ac:picMkLst>
        </pc:picChg>
        <pc:picChg chg="del">
          <ac:chgData name="Alisdair Cunningham" userId="67e8d9ba-4582-42f1-b26c-e866daa7f65b" providerId="ADAL" clId="{C5A802F2-8533-4715-8375-0387ED4DFC26}" dt="2025-09-30T19:29:09.429" v="6" actId="478"/>
          <ac:picMkLst>
            <pc:docMk/>
            <pc:sldMk cId="1563429719" sldId="275"/>
            <ac:picMk id="3" creationId="{C047F50F-F569-0EBC-2AE1-2A748DD85E68}"/>
          </ac:picMkLst>
        </pc:picChg>
        <pc:picChg chg="add mod">
          <ac:chgData name="Alisdair Cunningham" userId="67e8d9ba-4582-42f1-b26c-e866daa7f65b" providerId="ADAL" clId="{C5A802F2-8533-4715-8375-0387ED4DFC26}" dt="2025-09-30T19:29:19.303" v="8"/>
          <ac:picMkLst>
            <pc:docMk/>
            <pc:sldMk cId="1563429719" sldId="275"/>
            <ac:picMk id="4" creationId="{1F6E4E7C-813D-27DF-410D-01B97C48C4D0}"/>
          </ac:picMkLst>
        </pc:picChg>
        <pc:picChg chg="add mod">
          <ac:chgData name="Alisdair Cunningham" userId="67e8d9ba-4582-42f1-b26c-e866daa7f65b" providerId="ADAL" clId="{C5A802F2-8533-4715-8375-0387ED4DFC26}" dt="2025-09-30T19:29:19.303" v="8"/>
          <ac:picMkLst>
            <pc:docMk/>
            <pc:sldMk cId="1563429719" sldId="275"/>
            <ac:picMk id="6" creationId="{7961A007-824A-53A6-09B7-A7779BC12F57}"/>
          </ac:picMkLst>
        </pc:picChg>
        <pc:picChg chg="add mod">
          <ac:chgData name="Alisdair Cunningham" userId="67e8d9ba-4582-42f1-b26c-e866daa7f65b" providerId="ADAL" clId="{C5A802F2-8533-4715-8375-0387ED4DFC26}" dt="2025-09-30T19:29:19.303" v="8"/>
          <ac:picMkLst>
            <pc:docMk/>
            <pc:sldMk cId="1563429719" sldId="275"/>
            <ac:picMk id="7" creationId="{C53670F1-01A7-4824-329B-54A55DC3C700}"/>
          </ac:picMkLst>
        </pc:picChg>
        <pc:picChg chg="add mod">
          <ac:chgData name="Alisdair Cunningham" userId="67e8d9ba-4582-42f1-b26c-e866daa7f65b" providerId="ADAL" clId="{C5A802F2-8533-4715-8375-0387ED4DFC26}" dt="2025-09-30T19:29:19.303" v="8"/>
          <ac:picMkLst>
            <pc:docMk/>
            <pc:sldMk cId="1563429719" sldId="275"/>
            <ac:picMk id="9" creationId="{2DC0012A-0A05-8E3B-28C6-B1F3819A6883}"/>
          </ac:picMkLst>
        </pc:picChg>
        <pc:picChg chg="del">
          <ac:chgData name="Alisdair Cunningham" userId="67e8d9ba-4582-42f1-b26c-e866daa7f65b" providerId="ADAL" clId="{C5A802F2-8533-4715-8375-0387ED4DFC26}" dt="2025-09-30T19:29:10.282" v="7" actId="478"/>
          <ac:picMkLst>
            <pc:docMk/>
            <pc:sldMk cId="1563429719" sldId="275"/>
            <ac:picMk id="1028" creationId="{CEC4A025-1740-5672-22AA-DC62C38178BB}"/>
          </ac:picMkLst>
        </pc:picChg>
        <pc:picChg chg="del">
          <ac:chgData name="Alisdair Cunningham" userId="67e8d9ba-4582-42f1-b26c-e866daa7f65b" providerId="ADAL" clId="{C5A802F2-8533-4715-8375-0387ED4DFC26}" dt="2025-09-30T19:29:08.063" v="5" actId="478"/>
          <ac:picMkLst>
            <pc:docMk/>
            <pc:sldMk cId="1563429719" sldId="275"/>
            <ac:picMk id="1030" creationId="{1655F2CE-5A6D-AEC8-BDF2-BF4E5B491773}"/>
          </ac:picMkLst>
        </pc:picChg>
      </pc:sldChg>
      <pc:sldChg chg="addSp delSp modSp mod">
        <pc:chgData name="Alisdair Cunningham" userId="67e8d9ba-4582-42f1-b26c-e866daa7f65b" providerId="ADAL" clId="{C5A802F2-8533-4715-8375-0387ED4DFC26}" dt="2025-09-30T19:32:51.668" v="33"/>
        <pc:sldMkLst>
          <pc:docMk/>
          <pc:sldMk cId="9518974" sldId="277"/>
        </pc:sldMkLst>
        <pc:picChg chg="add mod">
          <ac:chgData name="Alisdair Cunningham" userId="67e8d9ba-4582-42f1-b26c-e866daa7f65b" providerId="ADAL" clId="{C5A802F2-8533-4715-8375-0387ED4DFC26}" dt="2025-09-30T19:32:51.668" v="33"/>
          <ac:picMkLst>
            <pc:docMk/>
            <pc:sldMk cId="9518974" sldId="277"/>
            <ac:picMk id="4" creationId="{F089134B-5C90-E3C3-2CCA-754AEEB6AD71}"/>
          </ac:picMkLst>
        </pc:picChg>
        <pc:picChg chg="del">
          <ac:chgData name="Alisdair Cunningham" userId="67e8d9ba-4582-42f1-b26c-e866daa7f65b" providerId="ADAL" clId="{C5A802F2-8533-4715-8375-0387ED4DFC26}" dt="2025-09-30T19:32:45.620" v="32" actId="478"/>
          <ac:picMkLst>
            <pc:docMk/>
            <pc:sldMk cId="9518974" sldId="277"/>
            <ac:picMk id="6" creationId="{7419E818-8EB8-4A18-FC16-62EAF1B32669}"/>
          </ac:picMkLst>
        </pc:picChg>
        <pc:picChg chg="del">
          <ac:chgData name="Alisdair Cunningham" userId="67e8d9ba-4582-42f1-b26c-e866daa7f65b" providerId="ADAL" clId="{C5A802F2-8533-4715-8375-0387ED4DFC26}" dt="2025-09-30T19:32:45.620" v="32" actId="478"/>
          <ac:picMkLst>
            <pc:docMk/>
            <pc:sldMk cId="9518974" sldId="277"/>
            <ac:picMk id="7" creationId="{B971A003-1102-4F50-0455-E6CA5DD5CC1A}"/>
          </ac:picMkLst>
        </pc:picChg>
        <pc:picChg chg="add mod">
          <ac:chgData name="Alisdair Cunningham" userId="67e8d9ba-4582-42f1-b26c-e866daa7f65b" providerId="ADAL" clId="{C5A802F2-8533-4715-8375-0387ED4DFC26}" dt="2025-09-30T19:32:51.668" v="33"/>
          <ac:picMkLst>
            <pc:docMk/>
            <pc:sldMk cId="9518974" sldId="277"/>
            <ac:picMk id="9" creationId="{5E7AFFDA-D83F-BDBB-41AF-930E560BC26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30/09/2025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4111501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420821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1716927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3387925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Department of the Environment (DoE) (1987), Handling Geographic Information: Report of the Committee of Enquiry chaired by Lord Chorley. London: HMSO.</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2304249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Schuurman, N. (2004). GIS: a short introduction. Oxford: Blackwell.</a:t>
            </a:r>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387925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6568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30/09/2025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30/09/2025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30/09/2025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30/09/2025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30/09/2025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30/09/2025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30/09/2025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30/09/2025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30/09/2025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30/09/2025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30/09/2025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30/09/2025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moodle.uwtsd.ac.uk/course/view.php?id=10918"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course/view.php?id=10918"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esri.com/en-us/what-is-gis/overview"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hyperlink" Target="https://theconversation.com/us/topics/remote-sensing-19160"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 Id="rId4" Type="http://schemas.openxmlformats.org/officeDocument/2006/relationships/hyperlink" Target="https://teams.microsoft.com/l/team/19%3A718nELWpld2kjjocMhq1wR2-A29rK9rTg0ijyLLNmiA1%40thread.tacv2/conversations?groupId=dd297177-73a6-4f72-b654-f95967fddc7e&amp;tenantId=4e0f11f9-046e-4505-9cb8-db2152311e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517544" y="729406"/>
            <a:ext cx="625111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r>
              <a:rPr lang="en-GB" sz="5000" dirty="0">
                <a:latin typeface="+mj-lt"/>
                <a:ea typeface="+mj-ea"/>
                <a:cs typeface="+mj-cs"/>
              </a:rPr>
              <a:t>Geographical Information Systems and Remote Sensing Technologies</a:t>
            </a:r>
            <a:endParaRPr lang="en-US" sz="5000" dirty="0">
              <a:latin typeface="+mj-lt"/>
              <a:ea typeface="+mj-ea"/>
              <a:cs typeface="+mj-cs"/>
            </a:endParaRPr>
          </a:p>
        </p:txBody>
      </p:sp>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17</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618749"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01/10/2025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pic>
        <p:nvPicPr>
          <p:cNvPr id="2" name="Picture 1">
            <a:extLst>
              <a:ext uri="{FF2B5EF4-FFF2-40B4-BE49-F238E27FC236}">
                <a16:creationId xmlns:a16="http://schemas.microsoft.com/office/drawing/2014/main" id="{8063666A-820F-C09F-0AFE-474D3EF6A671}"/>
              </a:ext>
            </a:extLst>
          </p:cNvPr>
          <p:cNvPicPr>
            <a:picLocks noChangeAspect="1"/>
          </p:cNvPicPr>
          <p:nvPr/>
        </p:nvPicPr>
        <p:blipFill rotWithShape="1">
          <a:blip r:embed="rId2">
            <a:extLst>
              <a:ext uri="{28A0092B-C50C-407E-A947-70E740481C1C}">
                <a14:useLocalDpi xmlns:a14="http://schemas.microsoft.com/office/drawing/2010/main" val="0"/>
              </a:ext>
            </a:extLst>
          </a:blip>
          <a:srcRect l="30900" r="3090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Module </a:t>
            </a:r>
            <a:r>
              <a:rPr lang="en-GB" b="1" dirty="0"/>
              <a:t>Aims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4160938" y="1155565"/>
            <a:ext cx="5855516" cy="3416320"/>
          </a:xfrm>
          <a:prstGeom prst="rect">
            <a:avLst/>
          </a:prstGeom>
          <a:noFill/>
        </p:spPr>
        <p:txBody>
          <a:bodyPr wrap="square" rtlCol="0">
            <a:spAutoFit/>
          </a:bodyPr>
          <a:lstStyle/>
          <a:p>
            <a:r>
              <a:rPr lang="en-GB" sz="2400" dirty="0"/>
              <a:t>This lecture will contain the following:</a:t>
            </a:r>
          </a:p>
          <a:p>
            <a:endParaRPr lang="en-GB" sz="2400" dirty="0"/>
          </a:p>
          <a:p>
            <a:pPr marL="342900" indent="-342900">
              <a:buFont typeface="Arial" panose="020B0604020202020204" pitchFamily="34" charset="0"/>
              <a:buChar char="•"/>
            </a:pPr>
            <a:r>
              <a:rPr lang="en-GB" sz="2400" dirty="0"/>
              <a:t>Module Aim</a:t>
            </a:r>
          </a:p>
          <a:p>
            <a:pPr marL="342900" indent="-342900">
              <a:buFont typeface="Arial" panose="020B0604020202020204" pitchFamily="34" charset="0"/>
              <a:buChar char="•"/>
            </a:pPr>
            <a:r>
              <a:rPr lang="en-GB" sz="2400" dirty="0"/>
              <a:t>Module Overview</a:t>
            </a:r>
          </a:p>
          <a:p>
            <a:pPr marL="342900" indent="-342900">
              <a:buFont typeface="Arial" panose="020B0604020202020204" pitchFamily="34" charset="0"/>
              <a:buChar char="•"/>
            </a:pPr>
            <a:r>
              <a:rPr lang="en-GB" sz="2400" dirty="0"/>
              <a:t>Module Assessment</a:t>
            </a:r>
          </a:p>
          <a:p>
            <a:pPr marL="342900" indent="-342900">
              <a:buFont typeface="Arial" panose="020B0604020202020204" pitchFamily="34" charset="0"/>
              <a:buChar char="•"/>
            </a:pPr>
            <a:r>
              <a:rPr lang="en-GB" sz="2400" dirty="0"/>
              <a:t>Next Session</a:t>
            </a:r>
          </a:p>
          <a:p>
            <a:pPr marL="342900" indent="-342900">
              <a:buFont typeface="Arial" panose="020B0604020202020204" pitchFamily="34" charset="0"/>
              <a:buChar char="•"/>
            </a:pPr>
            <a:r>
              <a:rPr lang="en-GB" sz="2400" dirty="0"/>
              <a:t>Current knowledge</a:t>
            </a:r>
          </a:p>
          <a:p>
            <a:pPr marL="342900" indent="-342900">
              <a:buFont typeface="Arial" panose="020B0604020202020204" pitchFamily="34" charset="0"/>
              <a:buChar char="•"/>
            </a:pPr>
            <a:r>
              <a:rPr lang="en-GB" sz="2400" dirty="0"/>
              <a:t>Definition of GIS</a:t>
            </a:r>
          </a:p>
          <a:p>
            <a:pPr marL="342900" indent="-342900">
              <a:buFont typeface="Arial" panose="020B0604020202020204" pitchFamily="34" charset="0"/>
              <a:buChar char="•"/>
            </a:pPr>
            <a:r>
              <a:rPr lang="en-GB" sz="2400" dirty="0"/>
              <a:t>Questions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pic>
        <p:nvPicPr>
          <p:cNvPr id="2" name="Picture 1">
            <a:extLst>
              <a:ext uri="{FF2B5EF4-FFF2-40B4-BE49-F238E27FC236}">
                <a16:creationId xmlns:a16="http://schemas.microsoft.com/office/drawing/2014/main" id="{6101B1BD-2AB3-777C-0625-9CF38929F2AE}"/>
              </a:ext>
            </a:extLst>
          </p:cNvPr>
          <p:cNvPicPr>
            <a:picLocks noChangeAspect="1"/>
          </p:cNvPicPr>
          <p:nvPr/>
        </p:nvPicPr>
        <p:blipFill rotWithShape="1">
          <a:blip r:embed="rId2">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Module structure</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1775791" y="446574"/>
            <a:ext cx="10416209" cy="5386090"/>
          </a:xfrm>
          <a:prstGeom prst="rect">
            <a:avLst/>
          </a:prstGeom>
          <a:noFill/>
        </p:spPr>
        <p:txBody>
          <a:bodyPr wrap="square" rtlCol="0">
            <a:spAutoFit/>
          </a:bodyPr>
          <a:lstStyle/>
          <a:p>
            <a:r>
              <a:rPr lang="en-GB" sz="2400" dirty="0"/>
              <a:t>During this module, I aim to provide the following:</a:t>
            </a:r>
          </a:p>
          <a:p>
            <a:r>
              <a:rPr lang="en-GB" sz="2400" dirty="0"/>
              <a:t>	</a:t>
            </a:r>
            <a:endParaRPr lang="en-GB" sz="2000" dirty="0"/>
          </a:p>
          <a:p>
            <a:r>
              <a:rPr lang="en-GB" sz="2400" b="1" dirty="0"/>
              <a:t>Open door policy </a:t>
            </a:r>
          </a:p>
          <a:p>
            <a:pPr marL="342900" indent="-342900">
              <a:buFontTx/>
              <a:buChar char="-"/>
            </a:pPr>
            <a:r>
              <a:rPr lang="en-GB" sz="2000" dirty="0"/>
              <a:t>I welcome the opportunity to respond to questions and discuss topics</a:t>
            </a:r>
          </a:p>
          <a:p>
            <a:pPr marL="342900" indent="-342900">
              <a:buFontTx/>
              <a:buChar char="-"/>
            </a:pPr>
            <a:r>
              <a:rPr lang="en-GB" sz="2000" dirty="0"/>
              <a:t>Please contact me via email and Teams</a:t>
            </a:r>
          </a:p>
          <a:p>
            <a:endParaRPr lang="en-GB" sz="2000" dirty="0"/>
          </a:p>
          <a:p>
            <a:r>
              <a:rPr lang="en-GB" sz="2400" b="1" dirty="0"/>
              <a:t>Interaction / Engagement</a:t>
            </a:r>
          </a:p>
          <a:p>
            <a:pPr marL="342900" indent="-342900">
              <a:buFontTx/>
              <a:buChar char="-"/>
            </a:pPr>
            <a:r>
              <a:rPr lang="en-GB" sz="2000" dirty="0"/>
              <a:t>I will include interactivity in my lectures, to facilitate hands-on learning and experience</a:t>
            </a:r>
          </a:p>
          <a:p>
            <a:pPr marL="342900" indent="-342900">
              <a:buFontTx/>
              <a:buChar char="-"/>
            </a:pPr>
            <a:r>
              <a:rPr lang="en-GB" sz="2000" dirty="0"/>
              <a:t>This will include questions, activities (individual and group) and exercises.</a:t>
            </a:r>
          </a:p>
          <a:p>
            <a:pPr marL="342900" indent="-342900">
              <a:buFontTx/>
              <a:buChar char="-"/>
            </a:pPr>
            <a:r>
              <a:rPr lang="en-GB" sz="2000" dirty="0"/>
              <a:t>Please take part if you are able</a:t>
            </a:r>
          </a:p>
          <a:p>
            <a:pPr marL="342900" indent="-342900">
              <a:buFontTx/>
              <a:buChar char="-"/>
            </a:pPr>
            <a:endParaRPr lang="en-GB" sz="2000" dirty="0"/>
          </a:p>
          <a:p>
            <a:r>
              <a:rPr lang="en-GB" sz="2400" b="1" dirty="0"/>
              <a:t>Tailoring</a:t>
            </a:r>
          </a:p>
          <a:p>
            <a:pPr marL="342900" indent="-342900">
              <a:buFontTx/>
              <a:buChar char="-"/>
            </a:pPr>
            <a:r>
              <a:rPr lang="en-GB" sz="2000" dirty="0"/>
              <a:t>Where possible, I will try to tailor some content to your interests.</a:t>
            </a:r>
          </a:p>
          <a:p>
            <a:pPr marL="342900" indent="-342900">
              <a:buFontTx/>
              <a:buChar char="-"/>
            </a:pPr>
            <a:endParaRPr lang="en-GB" sz="2000" dirty="0"/>
          </a:p>
          <a:p>
            <a:r>
              <a:rPr lang="en-GB" sz="2400" b="1" dirty="0"/>
              <a:t>Feedback</a:t>
            </a:r>
          </a:p>
          <a:p>
            <a:r>
              <a:rPr lang="en-GB" sz="2000" dirty="0"/>
              <a:t>- I value your feedback, on things that do / do not work well</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pic>
        <p:nvPicPr>
          <p:cNvPr id="4" name="Picture 3">
            <a:extLst>
              <a:ext uri="{FF2B5EF4-FFF2-40B4-BE49-F238E27FC236}">
                <a16:creationId xmlns:a16="http://schemas.microsoft.com/office/drawing/2014/main" id="{1F6E4E7C-813D-27DF-410D-01B97C48C4D0}"/>
              </a:ext>
            </a:extLst>
          </p:cNvPr>
          <p:cNvPicPr>
            <a:picLocks noChangeAspect="1"/>
          </p:cNvPicPr>
          <p:nvPr/>
        </p:nvPicPr>
        <p:blipFill>
          <a:blip r:embed="rId2"/>
          <a:stretch>
            <a:fillRect/>
          </a:stretch>
        </p:blipFill>
        <p:spPr>
          <a:xfrm>
            <a:off x="10286766" y="1025336"/>
            <a:ext cx="825182" cy="1403321"/>
          </a:xfrm>
          <a:prstGeom prst="rect">
            <a:avLst/>
          </a:prstGeom>
        </p:spPr>
      </p:pic>
      <p:pic>
        <p:nvPicPr>
          <p:cNvPr id="6" name="Picture 4" descr="Engage Icon Images – Browse 34,455 Stock Photos, Vectors, and Video | Adobe  Stock">
            <a:extLst>
              <a:ext uri="{FF2B5EF4-FFF2-40B4-BE49-F238E27FC236}">
                <a16:creationId xmlns:a16="http://schemas.microsoft.com/office/drawing/2014/main" id="{7961A007-824A-53A6-09B7-A7779BC12F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053" y="2271291"/>
            <a:ext cx="1898844" cy="189884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Premium Vector | Interest concept line icon. simple element illustration.  interest concept outline symbol design. can be used for web and mobile ui/ux">
            <a:extLst>
              <a:ext uri="{FF2B5EF4-FFF2-40B4-BE49-F238E27FC236}">
                <a16:creationId xmlns:a16="http://schemas.microsoft.com/office/drawing/2014/main" id="{C53670F1-01A7-4824-329B-54A55DC3C70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981" t="30141" r="28980" b="31751"/>
          <a:stretch/>
        </p:blipFill>
        <p:spPr bwMode="auto">
          <a:xfrm>
            <a:off x="9795864" y="3720832"/>
            <a:ext cx="1777994" cy="161179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2DC0012A-0A05-8E3B-28C6-B1F3819A6883}"/>
              </a:ext>
            </a:extLst>
          </p:cNvPr>
          <p:cNvPicPr>
            <a:picLocks noChangeAspect="1"/>
          </p:cNvPicPr>
          <p:nvPr/>
        </p:nvPicPr>
        <p:blipFill>
          <a:blip r:embed="rId5"/>
          <a:stretch>
            <a:fillRect/>
          </a:stretch>
        </p:blipFill>
        <p:spPr>
          <a:xfrm>
            <a:off x="311426" y="4872772"/>
            <a:ext cx="1199322" cy="1199322"/>
          </a:xfrm>
          <a:prstGeom prst="rect">
            <a:avLst/>
          </a:prstGeom>
        </p:spPr>
      </p:pic>
    </p:spTree>
    <p:extLst>
      <p:ext uri="{BB962C8B-B14F-4D97-AF65-F5344CB8AC3E}">
        <p14:creationId xmlns:p14="http://schemas.microsoft.com/office/powerpoint/2010/main" val="1563429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Lecture contents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83742" y="1155565"/>
            <a:ext cx="7698657" cy="4893647"/>
          </a:xfrm>
          <a:prstGeom prst="rect">
            <a:avLst/>
          </a:prstGeom>
          <a:noFill/>
        </p:spPr>
        <p:txBody>
          <a:bodyPr wrap="square" rtlCol="0">
            <a:spAutoFit/>
          </a:bodyPr>
          <a:lstStyle/>
          <a:p>
            <a:r>
              <a:rPr lang="en-GB" sz="2400" dirty="0"/>
              <a:t>Module descriptor can be found on Moodle:</a:t>
            </a:r>
          </a:p>
          <a:p>
            <a:pPr algn="ctr"/>
            <a:r>
              <a:rPr lang="en-GB" sz="2400" dirty="0">
                <a:hlinkClick r:id="rId2"/>
              </a:rPr>
              <a:t>https://moodle.uwtsd.ac.uk/course/view.php?id</a:t>
            </a:r>
            <a:r>
              <a:rPr lang="en-GB" sz="2400">
                <a:hlinkClick r:id="rId2"/>
              </a:rPr>
              <a:t>=10918</a:t>
            </a:r>
            <a:endParaRPr lang="en-GB" sz="2400"/>
          </a:p>
          <a:p>
            <a:pPr algn="ctr"/>
            <a:endParaRPr lang="en-GB" sz="2400" dirty="0"/>
          </a:p>
          <a:p>
            <a:pPr algn="ctr"/>
            <a:r>
              <a:rPr lang="en-GB" sz="2400" b="1" i="1" dirty="0"/>
              <a:t>“To introduce the student to the application and management of geographical information. </a:t>
            </a:r>
          </a:p>
          <a:p>
            <a:pPr algn="ctr"/>
            <a:r>
              <a:rPr lang="en-GB" sz="2400" b="1" i="1" dirty="0"/>
              <a:t>The student should develop a comprehensive understanding of the underlying technologies and practical applications of modern remote sensing technologies. </a:t>
            </a:r>
          </a:p>
          <a:p>
            <a:pPr algn="ctr"/>
            <a:endParaRPr lang="en-GB" sz="2400" b="1" i="1" dirty="0"/>
          </a:p>
          <a:p>
            <a:pPr algn="ctr"/>
            <a:r>
              <a:rPr lang="en-GB" sz="2400" b="1" i="1" dirty="0"/>
              <a:t>Theoretical concepts of GIS will be developed and through real world examples the students gain practical experience using appropriate remote sensing technology to gather and analyse spatial data.” </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pic>
        <p:nvPicPr>
          <p:cNvPr id="3" name="Picture 2">
            <a:extLst>
              <a:ext uri="{FF2B5EF4-FFF2-40B4-BE49-F238E27FC236}">
                <a16:creationId xmlns:a16="http://schemas.microsoft.com/office/drawing/2014/main" id="{90BFE221-6B71-D1C9-46A9-86C018CC1ECF}"/>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419514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Module </a:t>
            </a:r>
            <a:r>
              <a:rPr lang="en-GB" b="1" dirty="0"/>
              <a:t>Overview: Semester 1</a:t>
            </a:r>
          </a:p>
        </p:txBody>
      </p:sp>
      <p:graphicFrame>
        <p:nvGraphicFramePr>
          <p:cNvPr id="10" name="Table 10">
            <a:extLst>
              <a:ext uri="{FF2B5EF4-FFF2-40B4-BE49-F238E27FC236}">
                <a16:creationId xmlns:a16="http://schemas.microsoft.com/office/drawing/2014/main" id="{3370469A-4768-4008-0CFA-5782C73BF54D}"/>
              </a:ext>
            </a:extLst>
          </p:cNvPr>
          <p:cNvGraphicFramePr>
            <a:graphicFrameLocks noGrp="1"/>
          </p:cNvGraphicFramePr>
          <p:nvPr>
            <p:extLst>
              <p:ext uri="{D42A27DB-BD31-4B8C-83A1-F6EECF244321}">
                <p14:modId xmlns:p14="http://schemas.microsoft.com/office/powerpoint/2010/main" val="3884133299"/>
              </p:ext>
            </p:extLst>
          </p:nvPr>
        </p:nvGraphicFramePr>
        <p:xfrm>
          <a:off x="4000192" y="877972"/>
          <a:ext cx="6804828" cy="4764705"/>
        </p:xfrm>
        <a:graphic>
          <a:graphicData uri="http://schemas.openxmlformats.org/drawingml/2006/table">
            <a:tbl>
              <a:tblPr firstRow="1" bandRow="1">
                <a:tableStyleId>{5C22544A-7EE6-4342-B048-85BDC9FD1C3A}</a:tableStyleId>
              </a:tblPr>
              <a:tblGrid>
                <a:gridCol w="1226622">
                  <a:extLst>
                    <a:ext uri="{9D8B030D-6E8A-4147-A177-3AD203B41FA5}">
                      <a16:colId xmlns:a16="http://schemas.microsoft.com/office/drawing/2014/main" val="3715014880"/>
                    </a:ext>
                  </a:extLst>
                </a:gridCol>
                <a:gridCol w="1180164">
                  <a:extLst>
                    <a:ext uri="{9D8B030D-6E8A-4147-A177-3AD203B41FA5}">
                      <a16:colId xmlns:a16="http://schemas.microsoft.com/office/drawing/2014/main" val="3637542014"/>
                    </a:ext>
                  </a:extLst>
                </a:gridCol>
                <a:gridCol w="4398042">
                  <a:extLst>
                    <a:ext uri="{9D8B030D-6E8A-4147-A177-3AD203B41FA5}">
                      <a16:colId xmlns:a16="http://schemas.microsoft.com/office/drawing/2014/main" val="1724860975"/>
                    </a:ext>
                  </a:extLst>
                </a:gridCol>
              </a:tblGrid>
              <a:tr h="317647">
                <a:tc>
                  <a:txBody>
                    <a:bodyPr/>
                    <a:lstStyle/>
                    <a:p>
                      <a:pPr algn="ctr" rtl="0" fontAlgn="ctr"/>
                      <a:r>
                        <a:rPr lang="en-GB" sz="1400" b="1" u="none" strike="noStrike">
                          <a:solidFill>
                            <a:srgbClr val="FFFFFF"/>
                          </a:solidFill>
                          <a:effectLst/>
                        </a:rPr>
                        <a:t>Date</a:t>
                      </a:r>
                      <a:endParaRPr lang="en-GB" sz="1400" b="1" i="0" u="none" strike="noStrike">
                        <a:solidFill>
                          <a:srgbClr val="FFFFFF"/>
                        </a:solidFill>
                        <a:effectLst/>
                        <a:latin typeface="Calibri" panose="020F0502020204030204" pitchFamily="34" charset="0"/>
                      </a:endParaRPr>
                    </a:p>
                  </a:txBody>
                  <a:tcPr marL="9525" marR="9525" marT="9525" marB="0" anchor="ctr"/>
                </a:tc>
                <a:tc>
                  <a:txBody>
                    <a:bodyPr/>
                    <a:lstStyle/>
                    <a:p>
                      <a:pPr algn="ctr"/>
                      <a:r>
                        <a:rPr lang="en-GB" sz="1400"/>
                        <a:t>Lecture #</a:t>
                      </a:r>
                    </a:p>
                  </a:txBody>
                  <a:tcPr anchor="ctr"/>
                </a:tc>
                <a:tc>
                  <a:txBody>
                    <a:bodyPr/>
                    <a:lstStyle/>
                    <a:p>
                      <a:pPr algn="ctr"/>
                      <a:r>
                        <a:rPr lang="en-GB" sz="1400"/>
                        <a:t>Lecture topic</a:t>
                      </a:r>
                    </a:p>
                  </a:txBody>
                  <a:tcPr anchor="ctr"/>
                </a:tc>
                <a:extLst>
                  <a:ext uri="{0D108BD9-81ED-4DB2-BD59-A6C34878D82A}">
                    <a16:rowId xmlns:a16="http://schemas.microsoft.com/office/drawing/2014/main" val="3208510370"/>
                  </a:ext>
                </a:extLst>
              </a:tr>
              <a:tr h="317647">
                <a:tc>
                  <a:txBody>
                    <a:bodyPr/>
                    <a:lstStyle/>
                    <a:p>
                      <a:pPr algn="ctr" fontAlgn="ctr"/>
                      <a:r>
                        <a:rPr lang="en-GB" sz="1100" b="0" i="0" u="none" strike="noStrike">
                          <a:solidFill>
                            <a:srgbClr val="000000"/>
                          </a:solidFill>
                          <a:effectLst/>
                          <a:latin typeface="Calibri" panose="020F0502020204030204" pitchFamily="34" charset="0"/>
                        </a:rPr>
                        <a:t>30/09/2024</a:t>
                      </a:r>
                    </a:p>
                  </a:txBody>
                  <a:tcPr marL="6350" marR="6350" marT="6350" marB="0" anchor="ctr"/>
                </a:tc>
                <a:tc>
                  <a:txBody>
                    <a:bodyPr/>
                    <a:lstStyle/>
                    <a:p>
                      <a:pPr algn="ctr"/>
                      <a:r>
                        <a:rPr lang="en-GB" sz="1200"/>
                        <a:t>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Introduction to ACNA6003</a:t>
                      </a:r>
                    </a:p>
                  </a:txBody>
                  <a:tcPr anchor="ctr"/>
                </a:tc>
                <a:extLst>
                  <a:ext uri="{0D108BD9-81ED-4DB2-BD59-A6C34878D82A}">
                    <a16:rowId xmlns:a16="http://schemas.microsoft.com/office/drawing/2014/main" val="878354627"/>
                  </a:ext>
                </a:extLst>
              </a:tr>
              <a:tr h="317647">
                <a:tc>
                  <a:txBody>
                    <a:bodyPr/>
                    <a:lstStyle/>
                    <a:p>
                      <a:pPr algn="ctr" fontAlgn="ctr"/>
                      <a:r>
                        <a:rPr lang="en-GB" sz="1100" b="0" i="0" u="none" strike="noStrike">
                          <a:solidFill>
                            <a:srgbClr val="000000"/>
                          </a:solidFill>
                          <a:effectLst/>
                          <a:latin typeface="Calibri" panose="020F0502020204030204" pitchFamily="34" charset="0"/>
                        </a:rPr>
                        <a:t>07/10/2024</a:t>
                      </a:r>
                    </a:p>
                  </a:txBody>
                  <a:tcPr marL="6350" marR="6350" marT="6350" marB="0" anchor="ctr"/>
                </a:tc>
                <a:tc>
                  <a:txBody>
                    <a:bodyPr/>
                    <a:lstStyle/>
                    <a:p>
                      <a:pPr algn="ctr"/>
                      <a:r>
                        <a:rPr lang="en-GB" sz="1200"/>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Origins of GIS</a:t>
                      </a:r>
                    </a:p>
                  </a:txBody>
                  <a:tcPr anchor="ctr"/>
                </a:tc>
                <a:extLst>
                  <a:ext uri="{0D108BD9-81ED-4DB2-BD59-A6C34878D82A}">
                    <a16:rowId xmlns:a16="http://schemas.microsoft.com/office/drawing/2014/main" val="3125832789"/>
                  </a:ext>
                </a:extLst>
              </a:tr>
              <a:tr h="317647">
                <a:tc>
                  <a:txBody>
                    <a:bodyPr/>
                    <a:lstStyle/>
                    <a:p>
                      <a:pPr algn="ctr" fontAlgn="ctr"/>
                      <a:r>
                        <a:rPr lang="en-GB" sz="1100" b="0" i="0" u="none" strike="noStrike">
                          <a:solidFill>
                            <a:srgbClr val="000000"/>
                          </a:solidFill>
                          <a:effectLst/>
                          <a:latin typeface="Calibri" panose="020F0502020204030204" pitchFamily="34" charset="0"/>
                        </a:rPr>
                        <a:t>14/10/2024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Data types in GIS</a:t>
                      </a:r>
                    </a:p>
                  </a:txBody>
                  <a:tcPr anchor="ctr"/>
                </a:tc>
                <a:extLst>
                  <a:ext uri="{0D108BD9-81ED-4DB2-BD59-A6C34878D82A}">
                    <a16:rowId xmlns:a16="http://schemas.microsoft.com/office/drawing/2014/main" val="4114791203"/>
                  </a:ext>
                </a:extLst>
              </a:tr>
              <a:tr h="317647">
                <a:tc>
                  <a:txBody>
                    <a:bodyPr/>
                    <a:lstStyle/>
                    <a:p>
                      <a:pPr algn="ctr" fontAlgn="ctr"/>
                      <a:r>
                        <a:rPr lang="en-GB" sz="1100" b="0" i="0" u="none" strike="noStrike">
                          <a:solidFill>
                            <a:srgbClr val="000000"/>
                          </a:solidFill>
                          <a:effectLst/>
                          <a:latin typeface="Calibri" panose="020F0502020204030204" pitchFamily="34" charset="0"/>
                        </a:rPr>
                        <a:t>21/10/2024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t>Fieldwork Week</a:t>
                      </a:r>
                    </a:p>
                  </a:txBody>
                  <a:tcPr anchor="ctr"/>
                </a:tc>
                <a:extLst>
                  <a:ext uri="{0D108BD9-81ED-4DB2-BD59-A6C34878D82A}">
                    <a16:rowId xmlns:a16="http://schemas.microsoft.com/office/drawing/2014/main" val="1046811869"/>
                  </a:ext>
                </a:extLst>
              </a:tr>
              <a:tr h="317647">
                <a:tc>
                  <a:txBody>
                    <a:bodyPr/>
                    <a:lstStyle/>
                    <a:p>
                      <a:pPr algn="ctr" fontAlgn="ctr"/>
                      <a:r>
                        <a:rPr lang="en-GB" sz="1100" b="0" i="0" u="none" strike="noStrike">
                          <a:solidFill>
                            <a:srgbClr val="000000"/>
                          </a:solidFill>
                          <a:effectLst/>
                          <a:latin typeface="Calibri" panose="020F0502020204030204" pitchFamily="34" charset="0"/>
                        </a:rPr>
                        <a:t>28/10/2024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QGIS workshop</a:t>
                      </a:r>
                    </a:p>
                  </a:txBody>
                  <a:tcPr marL="6350" marR="6350" marT="6350" marB="0" anchor="ctr"/>
                </a:tc>
                <a:extLst>
                  <a:ext uri="{0D108BD9-81ED-4DB2-BD59-A6C34878D82A}">
                    <a16:rowId xmlns:a16="http://schemas.microsoft.com/office/drawing/2014/main" val="3475130723"/>
                  </a:ext>
                </a:extLst>
              </a:tr>
              <a:tr h="317647">
                <a:tc>
                  <a:txBody>
                    <a:bodyPr/>
                    <a:lstStyle/>
                    <a:p>
                      <a:pPr algn="ctr" fontAlgn="ctr"/>
                      <a:r>
                        <a:rPr lang="en-GB" sz="1100" b="0" i="0" u="none" strike="noStrike">
                          <a:solidFill>
                            <a:srgbClr val="000000"/>
                          </a:solidFill>
                          <a:effectLst/>
                          <a:latin typeface="Calibri" panose="020F0502020204030204" pitchFamily="34" charset="0"/>
                        </a:rPr>
                        <a:t>04/11/2024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6</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a:solidFill>
                            <a:schemeClr val="dk1"/>
                          </a:solidFill>
                          <a:latin typeface="+mn-lt"/>
                          <a:ea typeface="+mn-ea"/>
                          <a:cs typeface="+mn-cs"/>
                        </a:rPr>
                        <a:t>Data Creation and Manipulations</a:t>
                      </a:r>
                    </a:p>
                  </a:txBody>
                  <a:tcPr marL="6350" marR="6350" marT="6350" marB="0" anchor="ctr"/>
                </a:tc>
                <a:extLst>
                  <a:ext uri="{0D108BD9-81ED-4DB2-BD59-A6C34878D82A}">
                    <a16:rowId xmlns:a16="http://schemas.microsoft.com/office/drawing/2014/main" val="1533722799"/>
                  </a:ext>
                </a:extLst>
              </a:tr>
              <a:tr h="317647">
                <a:tc>
                  <a:txBody>
                    <a:bodyPr/>
                    <a:lstStyle/>
                    <a:p>
                      <a:pPr algn="ctr" fontAlgn="ctr"/>
                      <a:r>
                        <a:rPr lang="en-GB" sz="1100" b="0" i="0" u="none" strike="noStrike">
                          <a:solidFill>
                            <a:srgbClr val="000000"/>
                          </a:solidFill>
                          <a:effectLst/>
                          <a:latin typeface="Calibri" panose="020F0502020204030204" pitchFamily="34" charset="0"/>
                        </a:rPr>
                        <a:t>11/11/2024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7</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a:solidFill>
                            <a:schemeClr val="dk1"/>
                          </a:solidFill>
                          <a:latin typeface="+mn-lt"/>
                          <a:ea typeface="+mn-ea"/>
                          <a:cs typeface="+mn-cs"/>
                        </a:rPr>
                        <a:t>GIS Habitat suitability analysis</a:t>
                      </a:r>
                    </a:p>
                  </a:txBody>
                  <a:tcPr marL="6350" marR="6350" marT="6350" marB="0" anchor="ctr"/>
                </a:tc>
                <a:extLst>
                  <a:ext uri="{0D108BD9-81ED-4DB2-BD59-A6C34878D82A}">
                    <a16:rowId xmlns:a16="http://schemas.microsoft.com/office/drawing/2014/main" val="2292846970"/>
                  </a:ext>
                </a:extLst>
              </a:tr>
              <a:tr h="317647">
                <a:tc>
                  <a:txBody>
                    <a:bodyPr/>
                    <a:lstStyle/>
                    <a:p>
                      <a:pPr algn="ctr" fontAlgn="ctr"/>
                      <a:r>
                        <a:rPr lang="en-GB" sz="1100" b="0" i="0" u="none" strike="noStrike">
                          <a:solidFill>
                            <a:srgbClr val="000000"/>
                          </a:solidFill>
                          <a:effectLst/>
                          <a:latin typeface="Calibri" panose="020F0502020204030204" pitchFamily="34" charset="0"/>
                        </a:rPr>
                        <a:t>18/11/2024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8</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Intro to Remote Sensing</a:t>
                      </a:r>
                    </a:p>
                  </a:txBody>
                  <a:tcPr marL="6350" marR="6350" marT="6350" marB="0" anchor="ctr"/>
                </a:tc>
                <a:extLst>
                  <a:ext uri="{0D108BD9-81ED-4DB2-BD59-A6C34878D82A}">
                    <a16:rowId xmlns:a16="http://schemas.microsoft.com/office/drawing/2014/main" val="2342265351"/>
                  </a:ext>
                </a:extLst>
              </a:tr>
              <a:tr h="317647">
                <a:tc>
                  <a:txBody>
                    <a:bodyPr/>
                    <a:lstStyle/>
                    <a:p>
                      <a:pPr algn="ctr" fontAlgn="ctr"/>
                      <a:r>
                        <a:rPr lang="en-GB" sz="1100" b="0" i="0" u="none" strike="noStrike">
                          <a:solidFill>
                            <a:srgbClr val="000000"/>
                          </a:solidFill>
                          <a:effectLst/>
                          <a:latin typeface="Calibri" panose="020F0502020204030204" pitchFamily="34" charset="0"/>
                        </a:rPr>
                        <a:t>25/11/2024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9</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Intro to Remote Sensing (cont.)</a:t>
                      </a:r>
                    </a:p>
                  </a:txBody>
                  <a:tcPr marL="6350" marR="6350" marT="6350" marB="0" anchor="ctr"/>
                </a:tc>
                <a:extLst>
                  <a:ext uri="{0D108BD9-81ED-4DB2-BD59-A6C34878D82A}">
                    <a16:rowId xmlns:a16="http://schemas.microsoft.com/office/drawing/2014/main" val="3951085911"/>
                  </a:ext>
                </a:extLst>
              </a:tr>
              <a:tr h="317647">
                <a:tc>
                  <a:txBody>
                    <a:bodyPr/>
                    <a:lstStyle/>
                    <a:p>
                      <a:pPr algn="ctr" fontAlgn="ctr"/>
                      <a:r>
                        <a:rPr lang="en-GB" sz="1100" b="0" i="0" u="none" strike="noStrike">
                          <a:solidFill>
                            <a:srgbClr val="000000"/>
                          </a:solidFill>
                          <a:effectLst/>
                          <a:latin typeface="Calibri" panose="020F0502020204030204" pitchFamily="34" charset="0"/>
                        </a:rPr>
                        <a:t>02/12/2024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10</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Planet Webinar</a:t>
                      </a:r>
                    </a:p>
                  </a:txBody>
                  <a:tcPr marL="6350" marR="6350" marT="6350" marB="0" anchor="ctr"/>
                </a:tc>
                <a:extLst>
                  <a:ext uri="{0D108BD9-81ED-4DB2-BD59-A6C34878D82A}">
                    <a16:rowId xmlns:a16="http://schemas.microsoft.com/office/drawing/2014/main" val="2732335151"/>
                  </a:ext>
                </a:extLst>
              </a:tr>
              <a:tr h="317647">
                <a:tc>
                  <a:txBody>
                    <a:bodyPr/>
                    <a:lstStyle/>
                    <a:p>
                      <a:pPr algn="ctr" fontAlgn="ctr"/>
                      <a:r>
                        <a:rPr lang="en-GB" sz="1100" b="0" i="0" u="none" strike="noStrike">
                          <a:solidFill>
                            <a:srgbClr val="000000"/>
                          </a:solidFill>
                          <a:effectLst/>
                          <a:latin typeface="Calibri" panose="020F0502020204030204" pitchFamily="34" charset="0"/>
                        </a:rPr>
                        <a:t>09/12/2024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Sourcing EO data (practical)</a:t>
                      </a:r>
                    </a:p>
                  </a:txBody>
                  <a:tcPr marL="6350" marR="6350" marT="6350" marB="0" anchor="ctr"/>
                </a:tc>
                <a:extLst>
                  <a:ext uri="{0D108BD9-81ED-4DB2-BD59-A6C34878D82A}">
                    <a16:rowId xmlns:a16="http://schemas.microsoft.com/office/drawing/2014/main" val="3800990291"/>
                  </a:ext>
                </a:extLst>
              </a:tr>
              <a:tr h="317647">
                <a:tc>
                  <a:txBody>
                    <a:bodyPr/>
                    <a:lstStyle/>
                    <a:p>
                      <a:pPr algn="ctr" fontAlgn="ctr"/>
                      <a:r>
                        <a:rPr lang="en-GB" sz="1100" b="0" i="0" u="none" strike="noStrike">
                          <a:solidFill>
                            <a:srgbClr val="000000"/>
                          </a:solidFill>
                          <a:effectLst/>
                          <a:latin typeface="Calibri" panose="020F0502020204030204" pitchFamily="34" charset="0"/>
                        </a:rPr>
                        <a:t>06/01/2025</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Sourcing EO data (practical cont.)</a:t>
                      </a:r>
                    </a:p>
                  </a:txBody>
                  <a:tcPr marL="6350" marR="6350" marT="6350" marB="0" anchor="ctr"/>
                </a:tc>
                <a:extLst>
                  <a:ext uri="{0D108BD9-81ED-4DB2-BD59-A6C34878D82A}">
                    <a16:rowId xmlns:a16="http://schemas.microsoft.com/office/drawing/2014/main" val="3048740488"/>
                  </a:ext>
                </a:extLst>
              </a:tr>
              <a:tr h="317647">
                <a:tc>
                  <a:txBody>
                    <a:bodyPr/>
                    <a:lstStyle/>
                    <a:p>
                      <a:pPr algn="ctr" fontAlgn="ctr"/>
                      <a:r>
                        <a:rPr lang="en-GB" sz="1100" b="0" i="0" u="none" strike="noStrike">
                          <a:solidFill>
                            <a:srgbClr val="000000"/>
                          </a:solidFill>
                          <a:effectLst/>
                          <a:latin typeface="Calibri" panose="020F0502020204030204" pitchFamily="34" charset="0"/>
                        </a:rPr>
                        <a:t>13/01/2025</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a:solidFill>
                            <a:schemeClr val="dk1"/>
                          </a:solidFill>
                          <a:latin typeface="+mn-lt"/>
                          <a:ea typeface="+mn-ea"/>
                          <a:cs typeface="+mn-cs"/>
                        </a:rPr>
                        <a:t>Fieldwork planning</a:t>
                      </a:r>
                    </a:p>
                  </a:txBody>
                  <a:tcPr marL="6350" marR="6350" marT="6350" marB="0" anchor="ctr"/>
                </a:tc>
                <a:extLst>
                  <a:ext uri="{0D108BD9-81ED-4DB2-BD59-A6C34878D82A}">
                    <a16:rowId xmlns:a16="http://schemas.microsoft.com/office/drawing/2014/main" val="1103666272"/>
                  </a:ext>
                </a:extLst>
              </a:tr>
              <a:tr h="317647">
                <a:tc>
                  <a:txBody>
                    <a:bodyPr/>
                    <a:lstStyle/>
                    <a:p>
                      <a:pPr algn="ctr" fontAlgn="ctr"/>
                      <a:r>
                        <a:rPr lang="en-GB" sz="1100" b="0" i="0" u="none" strike="noStrike" dirty="0">
                          <a:solidFill>
                            <a:srgbClr val="000000"/>
                          </a:solidFill>
                          <a:effectLst/>
                          <a:latin typeface="Calibri" panose="020F0502020204030204" pitchFamily="34" charset="0"/>
                        </a:rPr>
                        <a:t>20/01/2025</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14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Fieldwork</a:t>
                      </a:r>
                    </a:p>
                  </a:txBody>
                  <a:tcPr marL="6350" marR="6350" marT="6350" marB="0" anchor="ctr"/>
                </a:tc>
                <a:extLst>
                  <a:ext uri="{0D108BD9-81ED-4DB2-BD59-A6C34878D82A}">
                    <a16:rowId xmlns:a16="http://schemas.microsoft.com/office/drawing/2014/main" val="3881628464"/>
                  </a:ext>
                </a:extLst>
              </a:tr>
            </a:tbl>
          </a:graphicData>
        </a:graphic>
      </p:graphicFrame>
      <p:sp>
        <p:nvSpPr>
          <p:cNvPr id="2" name="TextBox 1">
            <a:extLst>
              <a:ext uri="{FF2B5EF4-FFF2-40B4-BE49-F238E27FC236}">
                <a16:creationId xmlns:a16="http://schemas.microsoft.com/office/drawing/2014/main" id="{A2D86128-627C-CDAF-0130-E754A86682C9}"/>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3" name="TextBox 2">
            <a:extLst>
              <a:ext uri="{FF2B5EF4-FFF2-40B4-BE49-F238E27FC236}">
                <a16:creationId xmlns:a16="http://schemas.microsoft.com/office/drawing/2014/main" id="{5C97D259-C210-48AB-7C61-CFC306A4650C}"/>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sp>
        <p:nvSpPr>
          <p:cNvPr id="6" name="TextBox 5">
            <a:extLst>
              <a:ext uri="{FF2B5EF4-FFF2-40B4-BE49-F238E27FC236}">
                <a16:creationId xmlns:a16="http://schemas.microsoft.com/office/drawing/2014/main" id="{C441A88E-0354-2D73-BF3C-DF8664A288EA}"/>
              </a:ext>
            </a:extLst>
          </p:cNvPr>
          <p:cNvSpPr txBox="1"/>
          <p:nvPr/>
        </p:nvSpPr>
        <p:spPr>
          <a:xfrm>
            <a:off x="4343011" y="5751207"/>
            <a:ext cx="6119190" cy="400110"/>
          </a:xfrm>
          <a:prstGeom prst="rect">
            <a:avLst/>
          </a:prstGeom>
          <a:noFill/>
        </p:spPr>
        <p:txBody>
          <a:bodyPr wrap="square">
            <a:spAutoFit/>
          </a:bodyPr>
          <a:lstStyle/>
          <a:p>
            <a:pPr algn="ctr"/>
            <a:r>
              <a:rPr lang="en-GB" sz="2000" b="1" i="1" dirty="0"/>
              <a:t>Example timetable: Subject to change for 2025</a:t>
            </a:r>
          </a:p>
        </p:txBody>
      </p:sp>
      <p:pic>
        <p:nvPicPr>
          <p:cNvPr id="4" name="Picture 3">
            <a:extLst>
              <a:ext uri="{FF2B5EF4-FFF2-40B4-BE49-F238E27FC236}">
                <a16:creationId xmlns:a16="http://schemas.microsoft.com/office/drawing/2014/main" id="{4CE0DB52-AE80-C825-156B-95E8047598AA}"/>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408066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Module </a:t>
            </a:r>
            <a:r>
              <a:rPr lang="en-GB" b="1" dirty="0"/>
              <a:t>Assessment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875712" y="870339"/>
            <a:ext cx="7842812" cy="4801314"/>
          </a:xfrm>
          <a:prstGeom prst="rect">
            <a:avLst/>
          </a:prstGeom>
          <a:noFill/>
        </p:spPr>
        <p:txBody>
          <a:bodyPr wrap="square" rtlCol="0">
            <a:spAutoFit/>
          </a:bodyPr>
          <a:lstStyle/>
          <a:p>
            <a:r>
              <a:rPr lang="en-GB" sz="2400" dirty="0"/>
              <a:t>Assessment details can be found in the Module Descriptor, via Moodle:</a:t>
            </a:r>
          </a:p>
          <a:p>
            <a:pPr algn="ctr"/>
            <a:r>
              <a:rPr lang="en-GB" sz="2400" dirty="0">
                <a:hlinkClick r:id="rId3"/>
              </a:rPr>
              <a:t>https://moodle.uwtsd.ac.uk/course/view.php?id=10918</a:t>
            </a:r>
            <a:endParaRPr lang="en-GB" sz="2400" dirty="0"/>
          </a:p>
          <a:p>
            <a:pPr algn="ctr"/>
            <a:endParaRPr lang="en-GB" sz="2400" dirty="0"/>
          </a:p>
          <a:p>
            <a:r>
              <a:rPr lang="en-GB" sz="2400" dirty="0"/>
              <a:t>This module be assessed via coursework:</a:t>
            </a:r>
          </a:p>
          <a:p>
            <a:pPr marL="800100" lvl="1" indent="-342900">
              <a:buFontTx/>
              <a:buChar char="-"/>
            </a:pPr>
            <a:r>
              <a:rPr lang="en-GB" sz="2400" dirty="0"/>
              <a:t>One assessment, composed of 3 elements:</a:t>
            </a:r>
          </a:p>
          <a:p>
            <a:pPr lvl="1"/>
            <a:r>
              <a:rPr lang="en-GB" sz="2400" b="1" dirty="0"/>
              <a:t>Component 1: Digitisation and Visualisation (Mapping) </a:t>
            </a:r>
          </a:p>
          <a:p>
            <a:pPr lvl="1"/>
            <a:r>
              <a:rPr lang="en-GB" dirty="0"/>
              <a:t>(c. 1200 words) 			</a:t>
            </a:r>
            <a:r>
              <a:rPr lang="en-GB" b="1" dirty="0"/>
              <a:t>20%</a:t>
            </a:r>
          </a:p>
          <a:p>
            <a:pPr lvl="1"/>
            <a:r>
              <a:rPr lang="en-GB" sz="2400" b="1" dirty="0"/>
              <a:t>Component 2: Spectral Analysis</a:t>
            </a:r>
          </a:p>
          <a:p>
            <a:pPr lvl="1"/>
            <a:r>
              <a:rPr lang="en-GB" dirty="0"/>
              <a:t>(c. 1200 words). 			</a:t>
            </a:r>
            <a:r>
              <a:rPr lang="en-GB" b="1" dirty="0"/>
              <a:t>30%</a:t>
            </a:r>
          </a:p>
          <a:p>
            <a:pPr lvl="1"/>
            <a:r>
              <a:rPr lang="en-GB" sz="2400" b="1" dirty="0"/>
              <a:t>Component 3: GIS field data collection </a:t>
            </a:r>
          </a:p>
          <a:p>
            <a:pPr lvl="1"/>
            <a:r>
              <a:rPr lang="en-GB" sz="1800" dirty="0">
                <a:effectLst/>
                <a:latin typeface="Calibri" panose="020F0502020204030204" pitchFamily="34" charset="0"/>
                <a:ea typeface="Times New Roman" panose="02020603050405020304" pitchFamily="18" charset="0"/>
                <a:cs typeface="Calibri" panose="020F0502020204030204" pitchFamily="34" charset="0"/>
              </a:rPr>
              <a:t>(</a:t>
            </a:r>
            <a:r>
              <a:rPr lang="en-GB" dirty="0">
                <a:latin typeface="Calibri" panose="020F0502020204030204" pitchFamily="34" charset="0"/>
                <a:ea typeface="Times New Roman" panose="02020603050405020304" pitchFamily="18" charset="0"/>
                <a:cs typeface="Calibri" panose="020F0502020204030204" pitchFamily="34" charset="0"/>
              </a:rPr>
              <a:t>c.</a:t>
            </a:r>
            <a:r>
              <a:rPr lang="en-GB" sz="1800" dirty="0">
                <a:effectLst/>
                <a:latin typeface="Calibri" panose="020F0502020204030204" pitchFamily="34" charset="0"/>
                <a:ea typeface="Times New Roman" panose="02020603050405020304" pitchFamily="18" charset="0"/>
                <a:cs typeface="Calibri" panose="020F0502020204030204" pitchFamily="34" charset="0"/>
              </a:rPr>
              <a:t> 1,600 words). </a:t>
            </a:r>
            <a:r>
              <a:rPr lang="en-GB" sz="1800" dirty="0">
                <a:effectLst/>
                <a:latin typeface="Arial" panose="020B0604020202020204" pitchFamily="34" charset="0"/>
                <a:ea typeface="Times New Roman" panose="02020603050405020304" pitchFamily="18" charset="0"/>
              </a:rPr>
              <a:t>			</a:t>
            </a:r>
            <a:r>
              <a:rPr lang="en-GB" b="1" dirty="0"/>
              <a:t>50%</a:t>
            </a:r>
          </a:p>
          <a:p>
            <a:pPr lvl="1"/>
            <a:endParaRPr lang="en-GB" sz="1200" dirty="0"/>
          </a:p>
          <a:p>
            <a:r>
              <a:rPr lang="en-GB" sz="2400" dirty="0"/>
              <a:t>Assessment 1: </a:t>
            </a:r>
            <a:r>
              <a:rPr lang="en-GB" sz="2400" dirty="0">
                <a:effectLst/>
                <a:latin typeface="Arial" panose="020B0604020202020204" pitchFamily="34" charset="0"/>
                <a:ea typeface="Times New Roman" panose="02020603050405020304" pitchFamily="18" charset="0"/>
              </a:rPr>
              <a:t>Portfolio report</a:t>
            </a:r>
            <a:endParaRPr lang="en-GB" sz="2400" dirty="0"/>
          </a:p>
        </p:txBody>
      </p:sp>
      <p:graphicFrame>
        <p:nvGraphicFramePr>
          <p:cNvPr id="10" name="Table 9">
            <a:extLst>
              <a:ext uri="{FF2B5EF4-FFF2-40B4-BE49-F238E27FC236}">
                <a16:creationId xmlns:a16="http://schemas.microsoft.com/office/drawing/2014/main" id="{FA664CA1-187C-FBDA-7F32-31E636BE9F50}"/>
              </a:ext>
            </a:extLst>
          </p:cNvPr>
          <p:cNvGraphicFramePr>
            <a:graphicFrameLocks noGrp="1"/>
          </p:cNvGraphicFramePr>
          <p:nvPr>
            <p:extLst>
              <p:ext uri="{D42A27DB-BD31-4B8C-83A1-F6EECF244321}">
                <p14:modId xmlns:p14="http://schemas.microsoft.com/office/powerpoint/2010/main" val="1428537271"/>
              </p:ext>
            </p:extLst>
          </p:nvPr>
        </p:nvGraphicFramePr>
        <p:xfrm>
          <a:off x="5522900" y="5987661"/>
          <a:ext cx="4548435" cy="365760"/>
        </p:xfrm>
        <a:graphic>
          <a:graphicData uri="http://schemas.openxmlformats.org/drawingml/2006/table">
            <a:tbl>
              <a:tblPr firstRow="1" firstCol="1" bandRow="1"/>
              <a:tblGrid>
                <a:gridCol w="1545273">
                  <a:extLst>
                    <a:ext uri="{9D8B030D-6E8A-4147-A177-3AD203B41FA5}">
                      <a16:colId xmlns:a16="http://schemas.microsoft.com/office/drawing/2014/main" val="4209207646"/>
                    </a:ext>
                  </a:extLst>
                </a:gridCol>
                <a:gridCol w="942505">
                  <a:extLst>
                    <a:ext uri="{9D8B030D-6E8A-4147-A177-3AD203B41FA5}">
                      <a16:colId xmlns:a16="http://schemas.microsoft.com/office/drawing/2014/main" val="2973949319"/>
                    </a:ext>
                  </a:extLst>
                </a:gridCol>
                <a:gridCol w="892320">
                  <a:extLst>
                    <a:ext uri="{9D8B030D-6E8A-4147-A177-3AD203B41FA5}">
                      <a16:colId xmlns:a16="http://schemas.microsoft.com/office/drawing/2014/main" val="2695667764"/>
                    </a:ext>
                  </a:extLst>
                </a:gridCol>
                <a:gridCol w="1168337">
                  <a:extLst>
                    <a:ext uri="{9D8B030D-6E8A-4147-A177-3AD203B41FA5}">
                      <a16:colId xmlns:a16="http://schemas.microsoft.com/office/drawing/2014/main" val="3835927771"/>
                    </a:ext>
                  </a:extLst>
                </a:gridCol>
              </a:tblGrid>
              <a:tr h="0">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a:effectLst/>
                          <a:latin typeface="Arial" panose="020B0604020202020204" pitchFamily="34" charset="0"/>
                          <a:ea typeface="Times New Roman" panose="02020603050405020304" pitchFamily="18" charset="0"/>
                        </a:rPr>
                        <a:t>Volume</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kern="1200" dirty="0">
                          <a:solidFill>
                            <a:schemeClr val="tx1"/>
                          </a:solidFill>
                          <a:effectLst/>
                          <a:latin typeface="Arial" panose="020B0604020202020204" pitchFamily="34" charset="0"/>
                          <a:ea typeface="Times New Roman" panose="02020603050405020304" pitchFamily="18" charset="0"/>
                          <a:cs typeface="+mn-cs"/>
                        </a:rPr>
                        <a:t>Due</a:t>
                      </a:r>
                      <a:r>
                        <a:rPr lang="en-GB" sz="1200" b="1" dirty="0">
                          <a:effectLst/>
                          <a:latin typeface="Times New Roman" panose="02020603050405020304" pitchFamily="18" charset="0"/>
                          <a:ea typeface="Times New Roman" panose="02020603050405020304" pitchFamily="18" charset="0"/>
                        </a:rPr>
                        <a:t> </a:t>
                      </a:r>
                      <a:r>
                        <a:rPr lang="en-GB" sz="11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0921655"/>
                  </a:ext>
                </a:extLst>
              </a:tr>
              <a:tr h="0">
                <a:tc>
                  <a:txBody>
                    <a:bodyPr/>
                    <a:lstStyle/>
                    <a:p>
                      <a:pPr algn="ctr" hangingPunct="0"/>
                      <a:r>
                        <a:rPr lang="en-GB" sz="1100" dirty="0">
                          <a:effectLst/>
                          <a:latin typeface="Arial" panose="020B0604020202020204" pitchFamily="34" charset="0"/>
                          <a:ea typeface="Times New Roman" panose="02020603050405020304" pitchFamily="18" charset="0"/>
                        </a:rPr>
                        <a:t>Portfolio</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4000 words</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100%</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Times New Roman" panose="02020603050405020304" pitchFamily="18" charset="0"/>
                          <a:ea typeface="Times New Roman" panose="02020603050405020304" pitchFamily="18" charset="0"/>
                        </a:rPr>
                        <a:t>8</a:t>
                      </a:r>
                      <a:r>
                        <a:rPr lang="en-GB" sz="1200" baseline="30000" dirty="0">
                          <a:effectLst/>
                          <a:latin typeface="Times New Roman" panose="02020603050405020304" pitchFamily="18" charset="0"/>
                          <a:ea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rPr>
                        <a:t> May 2026</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55329825"/>
                  </a:ext>
                </a:extLst>
              </a:tr>
            </a:tbl>
          </a:graphicData>
        </a:graphic>
      </p:graphicFrame>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pic>
        <p:nvPicPr>
          <p:cNvPr id="3" name="Picture 2">
            <a:extLst>
              <a:ext uri="{FF2B5EF4-FFF2-40B4-BE49-F238E27FC236}">
                <a16:creationId xmlns:a16="http://schemas.microsoft.com/office/drawing/2014/main" id="{AC2B25EF-8FE2-B239-3E11-4431971936E3}"/>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337602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Module </a:t>
            </a:r>
            <a:r>
              <a:rPr lang="en-GB" b="1" dirty="0"/>
              <a:t>Assessment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19264" y="790520"/>
            <a:ext cx="8872736" cy="5663089"/>
          </a:xfrm>
          <a:prstGeom prst="rect">
            <a:avLst/>
          </a:prstGeom>
          <a:noFill/>
        </p:spPr>
        <p:txBody>
          <a:bodyPr wrap="square" rtlCol="0">
            <a:spAutoFit/>
          </a:bodyPr>
          <a:lstStyle/>
          <a:p>
            <a:r>
              <a:rPr lang="en-GB" sz="1600" b="1" dirty="0"/>
              <a:t>Component 1: Digitisation and Visualisation (Mapping)</a:t>
            </a:r>
            <a:r>
              <a:rPr lang="en-GB" sz="1600" dirty="0"/>
              <a:t> (c.1200 words). </a:t>
            </a:r>
          </a:p>
          <a:p>
            <a:r>
              <a:rPr lang="en-GB" sz="1600" b="1" i="1" dirty="0"/>
              <a:t>Draft submission date: February 2026 (date TBC)</a:t>
            </a:r>
            <a:endParaRPr lang="en-GB" sz="1600" dirty="0"/>
          </a:p>
          <a:p>
            <a:r>
              <a:rPr lang="en-GB" sz="1600" dirty="0"/>
              <a:t> </a:t>
            </a:r>
          </a:p>
          <a:p>
            <a:r>
              <a:rPr lang="en-GB" sz="1600" dirty="0"/>
              <a:t>During early practical sessions, you will learn how to create your own digital vector layers, through a process called ‘digitisation’. Using the skills demonstrated in this practical, </a:t>
            </a:r>
            <a:r>
              <a:rPr lang="en-GB" sz="1600" b="1" i="1" dirty="0"/>
              <a:t>you will map out your own chosen site</a:t>
            </a:r>
            <a:r>
              <a:rPr lang="en-GB" sz="1600" dirty="0"/>
              <a:t>. It is recommended that you identify a suitable local site, that is small and manageable in scale, but also diverse enough in features to justify a variety of data types. This could be a local park / nature reserve for example.</a:t>
            </a:r>
          </a:p>
          <a:p>
            <a:r>
              <a:rPr lang="en-GB" sz="1600" dirty="0"/>
              <a:t> </a:t>
            </a:r>
          </a:p>
          <a:p>
            <a:r>
              <a:rPr lang="en-GB" sz="1600" dirty="0"/>
              <a:t>This component will allow you to demonstrate the ability to </a:t>
            </a:r>
            <a:r>
              <a:rPr lang="en-GB" sz="1600" b="1" i="1" dirty="0"/>
              <a:t>map points, lines and polygon features</a:t>
            </a:r>
            <a:r>
              <a:rPr lang="en-GB" sz="1600" dirty="0"/>
              <a:t>, as well as considering the </a:t>
            </a:r>
            <a:r>
              <a:rPr lang="en-GB" sz="1600" b="1" i="1" dirty="0"/>
              <a:t>contents of their associated attribute tables</a:t>
            </a:r>
            <a:r>
              <a:rPr lang="en-GB" sz="1600" dirty="0"/>
              <a:t>.</a:t>
            </a:r>
          </a:p>
          <a:p>
            <a:r>
              <a:rPr lang="en-GB" sz="1600" dirty="0"/>
              <a:t>These layers will be presented in a map, again, using skills shown in the map-making practical session.</a:t>
            </a:r>
          </a:p>
          <a:p>
            <a:r>
              <a:rPr lang="en-GB" sz="1600" dirty="0"/>
              <a:t> </a:t>
            </a:r>
          </a:p>
          <a:p>
            <a:r>
              <a:rPr lang="en-GB" sz="1600" dirty="0"/>
              <a:t>To embellish this component further, </a:t>
            </a:r>
            <a:r>
              <a:rPr lang="en-GB" sz="1600" b="1" i="1" dirty="0"/>
              <a:t>it is recommended that you include freely-available third-party datasets into your maps</a:t>
            </a:r>
            <a:r>
              <a:rPr lang="en-GB" sz="1600" dirty="0"/>
              <a:t>, both raster and vector. Locations of where to find these datasets will be shared early in the module.</a:t>
            </a:r>
          </a:p>
          <a:p>
            <a:r>
              <a:rPr lang="en-GB" sz="1600" dirty="0"/>
              <a:t> </a:t>
            </a:r>
          </a:p>
          <a:p>
            <a:r>
              <a:rPr lang="en-GB" sz="1600" dirty="0"/>
              <a:t>You are then encouraged to discuss the relative advantages and disadvantages of these tools e.g. vector versus raster, and new (digital) versus traditional (non-GIS) technologies / methods for landscape / habitat mapping, management and monitoring, using literature to support this discussion.</a:t>
            </a:r>
          </a:p>
          <a:p>
            <a:pPr marL="457200" algn="just"/>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endParaRPr lang="en-GB" sz="2000" dirty="0"/>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pic>
        <p:nvPicPr>
          <p:cNvPr id="3" name="Picture 2">
            <a:extLst>
              <a:ext uri="{FF2B5EF4-FFF2-40B4-BE49-F238E27FC236}">
                <a16:creationId xmlns:a16="http://schemas.microsoft.com/office/drawing/2014/main" id="{729F5154-3FE7-6F81-E659-4E8402DC0056}"/>
              </a:ext>
            </a:extLst>
          </p:cNvPr>
          <p:cNvPicPr>
            <a:picLocks noChangeAspect="1"/>
          </p:cNvPicPr>
          <p:nvPr/>
        </p:nvPicPr>
        <p:blipFill rotWithShape="1">
          <a:blip r:embed="rId2">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422526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Module </a:t>
            </a:r>
            <a:r>
              <a:rPr lang="en-GB" b="1" dirty="0"/>
              <a:t>Assessment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437267" y="1325780"/>
            <a:ext cx="8538836" cy="3693319"/>
          </a:xfrm>
          <a:prstGeom prst="rect">
            <a:avLst/>
          </a:prstGeom>
          <a:noFill/>
        </p:spPr>
        <p:txBody>
          <a:bodyPr wrap="square" rtlCol="0">
            <a:spAutoFit/>
          </a:bodyPr>
          <a:lstStyle/>
          <a:p>
            <a:r>
              <a:rPr lang="en-GB" b="1" dirty="0"/>
              <a:t>Component 2: Spectral analysis </a:t>
            </a:r>
            <a:r>
              <a:rPr lang="en-GB" dirty="0"/>
              <a:t>(c.1200 words). </a:t>
            </a:r>
          </a:p>
          <a:p>
            <a:r>
              <a:rPr lang="en-GB" b="1" i="1" dirty="0"/>
              <a:t>Draft submission date: April 2026 (date TBC)</a:t>
            </a:r>
            <a:endParaRPr lang="en-GB" dirty="0"/>
          </a:p>
          <a:p>
            <a:r>
              <a:rPr lang="en-GB" dirty="0"/>
              <a:t> </a:t>
            </a:r>
          </a:p>
          <a:p>
            <a:r>
              <a:rPr lang="en-GB" dirty="0"/>
              <a:t>During the lecture series, you will learn about remote sensing, and the ability to collect data ‘beyond the visible’. You will be introduced to how you can extract spectral signatures from physical features (using the spectroradiometer in the lab), and from earth observation imagery within the associated practical in the computer room.</a:t>
            </a:r>
          </a:p>
          <a:p>
            <a:r>
              <a:rPr lang="en-GB" dirty="0"/>
              <a:t> </a:t>
            </a:r>
          </a:p>
          <a:p>
            <a:r>
              <a:rPr lang="en-GB" b="1" i="1" dirty="0"/>
              <a:t>Using the findings from the two </a:t>
            </a:r>
            <a:r>
              <a:rPr lang="en-GB" b="1" i="1" dirty="0" err="1"/>
              <a:t>practicals</a:t>
            </a:r>
            <a:r>
              <a:rPr lang="en-GB" dirty="0"/>
              <a:t> on spectral signatures, </a:t>
            </a:r>
            <a:r>
              <a:rPr lang="en-GB" b="1" i="1" dirty="0"/>
              <a:t>you will analyse and communicate these, and discuss the role spectral signatures have in landscape mapping and monitoring</a:t>
            </a:r>
            <a:r>
              <a:rPr lang="en-GB" dirty="0"/>
              <a:t>. It is expected that you will explain the theory behind the findings and use literature to further the discussion into the wider context of how spectral data is utilised for habitat / resource monitoring, using case studies examples as appropriate.</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pic>
        <p:nvPicPr>
          <p:cNvPr id="3" name="Picture 2">
            <a:extLst>
              <a:ext uri="{FF2B5EF4-FFF2-40B4-BE49-F238E27FC236}">
                <a16:creationId xmlns:a16="http://schemas.microsoft.com/office/drawing/2014/main" id="{C2C34395-8BF4-6217-386C-16C623FFE7AB}"/>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704124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Module </a:t>
            </a:r>
            <a:r>
              <a:rPr lang="en-GB" b="1" dirty="0"/>
              <a:t>Assessment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07267" y="1012426"/>
            <a:ext cx="8798835" cy="3416320"/>
          </a:xfrm>
          <a:prstGeom prst="rect">
            <a:avLst/>
          </a:prstGeom>
          <a:noFill/>
        </p:spPr>
        <p:txBody>
          <a:bodyPr wrap="square" rtlCol="0">
            <a:spAutoFit/>
          </a:bodyPr>
          <a:lstStyle/>
          <a:p>
            <a:r>
              <a:rPr lang="en-GB" b="1" dirty="0"/>
              <a:t>Component 3: GIS field data collection</a:t>
            </a:r>
            <a:r>
              <a:rPr lang="en-GB" dirty="0"/>
              <a:t> (c.1600 words). </a:t>
            </a:r>
          </a:p>
          <a:p>
            <a:r>
              <a:rPr lang="en-GB" b="1" i="1" dirty="0"/>
              <a:t>Final Submission date (all 3 components): 8</a:t>
            </a:r>
            <a:r>
              <a:rPr lang="en-GB" b="1" i="1" baseline="30000" dirty="0"/>
              <a:t>th</a:t>
            </a:r>
            <a:r>
              <a:rPr lang="en-GB" b="1" i="1" dirty="0"/>
              <a:t> May 2026</a:t>
            </a:r>
            <a:endParaRPr lang="en-GB" dirty="0"/>
          </a:p>
          <a:p>
            <a:r>
              <a:rPr lang="en-GB" dirty="0"/>
              <a:t> </a:t>
            </a:r>
          </a:p>
          <a:p>
            <a:r>
              <a:rPr lang="en-GB" dirty="0"/>
              <a:t>Using GIS field data collection methods (covered within the lecture series), you are to collect field data for a local site of your choice. Please ensure to confirm the chosen site with your tutor prior to data collection. The site must be accessible, and be appropriate in size, with a variety of suitable features for mapping. It may be the same location used in Component 1.</a:t>
            </a:r>
          </a:p>
          <a:p>
            <a:r>
              <a:rPr lang="en-GB" dirty="0"/>
              <a:t> </a:t>
            </a:r>
          </a:p>
          <a:p>
            <a:r>
              <a:rPr lang="en-GB" dirty="0"/>
              <a:t>It is expected that you will be using Mergin Maps for this, either on university tablets, or your own devices. Please ensure you have the ability to access this at the beginning of the course.</a:t>
            </a:r>
          </a:p>
          <a:p>
            <a:r>
              <a:rPr lang="en-GB" dirty="0"/>
              <a:t> </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pic>
        <p:nvPicPr>
          <p:cNvPr id="3" name="Picture 2">
            <a:extLst>
              <a:ext uri="{FF2B5EF4-FFF2-40B4-BE49-F238E27FC236}">
                <a16:creationId xmlns:a16="http://schemas.microsoft.com/office/drawing/2014/main" id="{FC0E1EC8-543A-FBC5-9DAF-0E0B7DF0FB9B}"/>
              </a:ext>
            </a:extLst>
          </p:cNvPr>
          <p:cNvPicPr>
            <a:picLocks noChangeAspect="1"/>
          </p:cNvPicPr>
          <p:nvPr/>
        </p:nvPicPr>
        <p:blipFill rotWithShape="1">
          <a:blip r:embed="rId2">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35910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F233DE-D92D-69FD-9418-DDB1BB9E319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1065B48-1E42-4039-1CBC-CC26CA92CD3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17</a:t>
            </a:r>
          </a:p>
        </p:txBody>
      </p:sp>
      <p:sp>
        <p:nvSpPr>
          <p:cNvPr id="8" name="TextBox 7">
            <a:extLst>
              <a:ext uri="{FF2B5EF4-FFF2-40B4-BE49-F238E27FC236}">
                <a16:creationId xmlns:a16="http://schemas.microsoft.com/office/drawing/2014/main" id="{17712083-B6FB-CF62-3E5F-34A2DBF79A54}"/>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Module </a:t>
            </a:r>
            <a:r>
              <a:rPr lang="en-GB" b="1" dirty="0"/>
              <a:t>Assessment</a:t>
            </a:r>
          </a:p>
        </p:txBody>
      </p:sp>
      <p:pic>
        <p:nvPicPr>
          <p:cNvPr id="11" name="Picture 10">
            <a:extLst>
              <a:ext uri="{FF2B5EF4-FFF2-40B4-BE49-F238E27FC236}">
                <a16:creationId xmlns:a16="http://schemas.microsoft.com/office/drawing/2014/main" id="{B7E4A93A-6A4B-127A-64D7-F8CD80973BDE}"/>
              </a:ext>
            </a:extLst>
          </p:cNvPr>
          <p:cNvPicPr>
            <a:picLocks noChangeAspect="1"/>
          </p:cNvPicPr>
          <p:nvPr/>
        </p:nvPicPr>
        <p:blipFill rotWithShape="1">
          <a:blip r:embed="rId2">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4771276D-54E3-9B2C-D9B3-D0F816027FDC}"/>
              </a:ext>
            </a:extLst>
          </p:cNvPr>
          <p:cNvSpPr txBox="1"/>
          <p:nvPr/>
        </p:nvSpPr>
        <p:spPr>
          <a:xfrm>
            <a:off x="3307267" y="751344"/>
            <a:ext cx="8798835" cy="5355312"/>
          </a:xfrm>
          <a:prstGeom prst="rect">
            <a:avLst/>
          </a:prstGeom>
          <a:noFill/>
        </p:spPr>
        <p:txBody>
          <a:bodyPr wrap="square" rtlCol="0">
            <a:spAutoFit/>
          </a:bodyPr>
          <a:lstStyle/>
          <a:p>
            <a:r>
              <a:rPr lang="en-GB" dirty="0"/>
              <a:t>Suggestions for field data collection include (but are not limited to):</a:t>
            </a:r>
          </a:p>
          <a:p>
            <a:pPr lvl="0"/>
            <a:r>
              <a:rPr lang="en-GB" dirty="0"/>
              <a:t>Polygons: habitat or building extents</a:t>
            </a:r>
          </a:p>
          <a:p>
            <a:pPr lvl="0"/>
            <a:r>
              <a:rPr lang="en-GB" dirty="0"/>
              <a:t>Linear features: paths / streams, or transects</a:t>
            </a:r>
          </a:p>
          <a:p>
            <a:pPr lvl="0"/>
            <a:r>
              <a:rPr lang="en-GB" dirty="0"/>
              <a:t>Point features: discrete singular features such as lone trees, areas of disturbance, important species siting, etc.</a:t>
            </a:r>
          </a:p>
          <a:p>
            <a:r>
              <a:rPr lang="en-GB" dirty="0"/>
              <a:t> </a:t>
            </a:r>
          </a:p>
          <a:p>
            <a:r>
              <a:rPr lang="en-GB" dirty="0"/>
              <a:t>For this component, be sure to include:</a:t>
            </a:r>
          </a:p>
          <a:p>
            <a:pPr lvl="0"/>
            <a:r>
              <a:rPr lang="en-GB" dirty="0"/>
              <a:t>A site description, including reason for selecting the site</a:t>
            </a:r>
          </a:p>
          <a:p>
            <a:pPr lvl="0"/>
            <a:r>
              <a:rPr lang="en-GB" dirty="0"/>
              <a:t>A description of the GIS data collected, the process used, and reasons for the chosen method. Note you may digitise some features via desktop analysis, but the distinction between features digitised and those collected in the field must be made clear and justification for chosen method explained in the write up for this component.</a:t>
            </a:r>
          </a:p>
          <a:p>
            <a:r>
              <a:rPr lang="en-GB" dirty="0"/>
              <a:t> </a:t>
            </a:r>
          </a:p>
          <a:p>
            <a:r>
              <a:rPr lang="en-GB" dirty="0"/>
              <a:t>As part of an overall conclusion to the portfolio, it is expected that you will discuss how these technologies in combination support site management and conservation efforts, drawing in evidence from your work across the portfolio, and external case study exemplars. However, be critical and evaluate the role you feel these technologies play overall and justify this discussion with appropriate literature.</a:t>
            </a:r>
          </a:p>
          <a:p>
            <a:r>
              <a:rPr lang="en-GB" dirty="0"/>
              <a:t> </a:t>
            </a:r>
          </a:p>
        </p:txBody>
      </p:sp>
      <p:sp>
        <p:nvSpPr>
          <p:cNvPr id="15" name="TextBox 14">
            <a:extLst>
              <a:ext uri="{FF2B5EF4-FFF2-40B4-BE49-F238E27FC236}">
                <a16:creationId xmlns:a16="http://schemas.microsoft.com/office/drawing/2014/main" id="{8EE38C2B-F635-29E0-CB70-4A4429AD2B17}"/>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2" name="TextBox 1">
            <a:extLst>
              <a:ext uri="{FF2B5EF4-FFF2-40B4-BE49-F238E27FC236}">
                <a16:creationId xmlns:a16="http://schemas.microsoft.com/office/drawing/2014/main" id="{91C84696-4AF3-16F3-D03A-3A521D48A285}"/>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spTree>
    <p:extLst>
      <p:ext uri="{BB962C8B-B14F-4D97-AF65-F5344CB8AC3E}">
        <p14:creationId xmlns:p14="http://schemas.microsoft.com/office/powerpoint/2010/main" val="434091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Module </a:t>
            </a:r>
            <a:r>
              <a:rPr lang="en-GB" b="1" dirty="0"/>
              <a:t>Assessment Submission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556592" y="727141"/>
            <a:ext cx="4552121" cy="5570756"/>
          </a:xfrm>
          <a:prstGeom prst="rect">
            <a:avLst/>
          </a:prstGeom>
          <a:noFill/>
        </p:spPr>
        <p:txBody>
          <a:bodyPr wrap="square" rtlCol="0">
            <a:spAutoFit/>
          </a:bodyPr>
          <a:lstStyle/>
          <a:p>
            <a:pPr lvl="0" algn="just" rtl="0"/>
            <a:endParaRPr lang="en-GB" dirty="0">
              <a:latin typeface="Arial" panose="020B0604020202020204" pitchFamily="34" charset="0"/>
              <a:ea typeface="Times New Roman" panose="02020603050405020304" pitchFamily="18" charset="0"/>
            </a:endParaRPr>
          </a:p>
          <a:p>
            <a:pPr lvl="0" algn="just" rtl="0"/>
            <a:r>
              <a:rPr lang="en-GB" dirty="0">
                <a:effectLst/>
                <a:latin typeface="Arial" panose="020B0604020202020204" pitchFamily="34" charset="0"/>
                <a:ea typeface="Times New Roman" panose="02020603050405020304" pitchFamily="18" charset="0"/>
              </a:rPr>
              <a:t>This final component should bring together all 3 elements into a single narrative throughout the portfolio (you will be able to amend the first 2 submissions prior to the final consolidated portfolio submission), explaining how these data can feed into existing and traditional methods of habitat and site management practices, using your real-world analysis examples to help support your discussion.</a:t>
            </a:r>
            <a:endParaRPr lang="en-GB" sz="2400" b="1" dirty="0">
              <a:effectLst/>
              <a:latin typeface="Times New Roman" panose="02020603050405020304" pitchFamily="18" charset="0"/>
              <a:ea typeface="Times New Roman" panose="02020603050405020304" pitchFamily="18" charset="0"/>
            </a:endParaRPr>
          </a:p>
          <a:p>
            <a:pPr lvl="0" algn="just" rtl="0"/>
            <a:endParaRPr lang="en-GB" b="1" dirty="0">
              <a:latin typeface="Times New Roman" panose="02020603050405020304" pitchFamily="18" charset="0"/>
              <a:ea typeface="Times New Roman" panose="02020603050405020304" pitchFamily="18" charset="0"/>
            </a:endParaRPr>
          </a:p>
          <a:p>
            <a:pPr lvl="0" algn="ctr" rtl="0"/>
            <a:endParaRPr lang="en-GB" sz="2000" b="1" dirty="0">
              <a:effectLst/>
              <a:latin typeface="Times New Roman" panose="02020603050405020304" pitchFamily="18" charset="0"/>
              <a:ea typeface="Times New Roman" panose="02020603050405020304" pitchFamily="18" charset="0"/>
            </a:endParaRPr>
          </a:p>
          <a:p>
            <a:pPr lvl="0" algn="ctr" rtl="0"/>
            <a:r>
              <a:rPr lang="en-GB" sz="2000" dirty="0">
                <a:effectLst/>
                <a:latin typeface="Arial" panose="020B0604020202020204" pitchFamily="34" charset="0"/>
                <a:ea typeface="Times New Roman" panose="02020603050405020304" pitchFamily="18" charset="0"/>
              </a:rPr>
              <a:t>You will </a:t>
            </a:r>
            <a:r>
              <a:rPr lang="en-GB" sz="2000" b="1" dirty="0">
                <a:effectLst/>
                <a:latin typeface="Arial" panose="020B0604020202020204" pitchFamily="34" charset="0"/>
                <a:ea typeface="Times New Roman" panose="02020603050405020304" pitchFamily="18" charset="0"/>
              </a:rPr>
              <a:t>submit a single portfolio to </a:t>
            </a:r>
            <a:r>
              <a:rPr lang="en-GB" sz="2000" b="1" dirty="0">
                <a:latin typeface="Arial" panose="020B0604020202020204" pitchFamily="34" charset="0"/>
                <a:ea typeface="Times New Roman" panose="02020603050405020304" pitchFamily="18" charset="0"/>
              </a:rPr>
              <a:t>M</a:t>
            </a:r>
            <a:r>
              <a:rPr lang="en-GB" sz="2000" b="1" dirty="0">
                <a:effectLst/>
                <a:latin typeface="Arial" panose="020B0604020202020204" pitchFamily="34" charset="0"/>
                <a:ea typeface="Times New Roman" panose="02020603050405020304" pitchFamily="18" charset="0"/>
              </a:rPr>
              <a:t>oodle on the final due date</a:t>
            </a:r>
            <a:r>
              <a:rPr lang="en-GB" sz="2000" dirty="0">
                <a:effectLst/>
                <a:latin typeface="Arial" panose="020B0604020202020204" pitchFamily="34" charset="0"/>
                <a:ea typeface="Times New Roman" panose="02020603050405020304" pitchFamily="18" charset="0"/>
              </a:rPr>
              <a:t>.  Further guidance will be provided by the module tutor in due course.  Formative feedback on the earlier elements will be provided.</a:t>
            </a:r>
            <a:endParaRPr lang="en-GB" sz="2000" dirty="0">
              <a:effectLst/>
              <a:latin typeface="Times New Roman" panose="02020603050405020304" pitchFamily="18" charset="0"/>
              <a:ea typeface="Times New Roman" panose="02020603050405020304" pitchFamily="18" charset="0"/>
            </a:endParaRP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graphicFrame>
        <p:nvGraphicFramePr>
          <p:cNvPr id="3" name="Table 2">
            <a:extLst>
              <a:ext uri="{FF2B5EF4-FFF2-40B4-BE49-F238E27FC236}">
                <a16:creationId xmlns:a16="http://schemas.microsoft.com/office/drawing/2014/main" id="{050F2AC3-7351-B572-E841-25680C446890}"/>
              </a:ext>
            </a:extLst>
          </p:cNvPr>
          <p:cNvGraphicFramePr>
            <a:graphicFrameLocks noGrp="1"/>
          </p:cNvGraphicFramePr>
          <p:nvPr>
            <p:extLst>
              <p:ext uri="{D42A27DB-BD31-4B8C-83A1-F6EECF244321}">
                <p14:modId xmlns:p14="http://schemas.microsoft.com/office/powerpoint/2010/main" val="3781560043"/>
              </p:ext>
            </p:extLst>
          </p:nvPr>
        </p:nvGraphicFramePr>
        <p:xfrm>
          <a:off x="5294243" y="1257228"/>
          <a:ext cx="6619460" cy="4693920"/>
        </p:xfrm>
        <a:graphic>
          <a:graphicData uri="http://schemas.openxmlformats.org/drawingml/2006/table">
            <a:tbl>
              <a:tblPr firstRow="1" bandRow="1">
                <a:tableStyleId>{5C22544A-7EE6-4342-B048-85BDC9FD1C3A}</a:tableStyleId>
              </a:tblPr>
              <a:tblGrid>
                <a:gridCol w="1281886">
                  <a:extLst>
                    <a:ext uri="{9D8B030D-6E8A-4147-A177-3AD203B41FA5}">
                      <a16:colId xmlns:a16="http://schemas.microsoft.com/office/drawing/2014/main" val="3444983495"/>
                    </a:ext>
                  </a:extLst>
                </a:gridCol>
                <a:gridCol w="1586063">
                  <a:extLst>
                    <a:ext uri="{9D8B030D-6E8A-4147-A177-3AD203B41FA5}">
                      <a16:colId xmlns:a16="http://schemas.microsoft.com/office/drawing/2014/main" val="2201214959"/>
                    </a:ext>
                  </a:extLst>
                </a:gridCol>
                <a:gridCol w="3751511">
                  <a:extLst>
                    <a:ext uri="{9D8B030D-6E8A-4147-A177-3AD203B41FA5}">
                      <a16:colId xmlns:a16="http://schemas.microsoft.com/office/drawing/2014/main" val="1344584510"/>
                    </a:ext>
                  </a:extLst>
                </a:gridCol>
              </a:tblGrid>
              <a:tr h="370840">
                <a:tc>
                  <a:txBody>
                    <a:bodyPr/>
                    <a:lstStyle/>
                    <a:p>
                      <a:pPr algn="ctr"/>
                      <a:r>
                        <a:rPr lang="en-GB" dirty="0"/>
                        <a:t>Element</a:t>
                      </a:r>
                    </a:p>
                  </a:txBody>
                  <a:tcPr anchor="ctr"/>
                </a:tc>
                <a:tc>
                  <a:txBody>
                    <a:bodyPr/>
                    <a:lstStyle/>
                    <a:p>
                      <a:pPr algn="ctr"/>
                      <a:r>
                        <a:rPr lang="en-GB"/>
                        <a:t>Date</a:t>
                      </a:r>
                      <a:endParaRPr lang="en-GB" dirty="0"/>
                    </a:p>
                  </a:txBody>
                  <a:tcPr anchor="ctr"/>
                </a:tc>
                <a:tc>
                  <a:txBody>
                    <a:bodyPr/>
                    <a:lstStyle/>
                    <a:p>
                      <a:pPr algn="ctr"/>
                      <a:endParaRPr lang="en-GB" dirty="0"/>
                    </a:p>
                  </a:txBody>
                  <a:tcPr anchor="ctr"/>
                </a:tc>
                <a:extLst>
                  <a:ext uri="{0D108BD9-81ED-4DB2-BD59-A6C34878D82A}">
                    <a16:rowId xmlns:a16="http://schemas.microsoft.com/office/drawing/2014/main" val="3418486983"/>
                  </a:ext>
                </a:extLst>
              </a:tr>
              <a:tr h="370840">
                <a:tc rowSpan="2">
                  <a:txBody>
                    <a:bodyPr/>
                    <a:lstStyle/>
                    <a:p>
                      <a:pPr algn="ctr"/>
                      <a:r>
                        <a:rPr lang="en-GB" b="1" dirty="0"/>
                        <a:t>1</a:t>
                      </a:r>
                    </a:p>
                  </a:txBody>
                  <a:tcPr anchor="ctr"/>
                </a:tc>
                <a:tc>
                  <a:txBody>
                    <a:bodyPr/>
                    <a:lstStyle/>
                    <a:p>
                      <a:pPr algn="ctr"/>
                      <a:r>
                        <a:rPr lang="en-GB" dirty="0"/>
                        <a:t>February</a:t>
                      </a:r>
                    </a:p>
                  </a:txBody>
                  <a:tcPr anchor="ctr"/>
                </a:tc>
                <a:tc>
                  <a:txBody>
                    <a:bodyPr/>
                    <a:lstStyle/>
                    <a:p>
                      <a:pPr algn="ctr"/>
                      <a:r>
                        <a:rPr lang="en-GB"/>
                        <a:t>Submit Element 1 report (</a:t>
                      </a:r>
                      <a:r>
                        <a:rPr lang="en-GB" b="1" i="1"/>
                        <a:t>Turnitin</a:t>
                      </a:r>
                      <a:r>
                        <a:rPr lang="en-GB"/>
                        <a:t>)</a:t>
                      </a:r>
                      <a:endParaRPr lang="en-GB" dirty="0"/>
                    </a:p>
                  </a:txBody>
                  <a:tcPr anchor="ctr"/>
                </a:tc>
                <a:extLst>
                  <a:ext uri="{0D108BD9-81ED-4DB2-BD59-A6C34878D82A}">
                    <a16:rowId xmlns:a16="http://schemas.microsoft.com/office/drawing/2014/main" val="684679"/>
                  </a:ext>
                </a:extLst>
              </a:tr>
              <a:tr h="370840">
                <a:tc vMerge="1">
                  <a:txBody>
                    <a:bodyPr/>
                    <a:lstStyle/>
                    <a:p>
                      <a:pPr algn="ctr"/>
                      <a:endParaRPr lang="en-GB" dirty="0"/>
                    </a:p>
                  </a:txBody>
                  <a:tcPr anchor="ctr"/>
                </a:tc>
                <a:tc>
                  <a:txBody>
                    <a:bodyPr/>
                    <a:lstStyle/>
                    <a:p>
                      <a:pPr algn="ctr"/>
                      <a:r>
                        <a:rPr lang="en-GB" dirty="0"/>
                        <a:t>Late February</a:t>
                      </a:r>
                    </a:p>
                  </a:txBody>
                  <a:tcPr anchor="ctr"/>
                </a:tc>
                <a:tc>
                  <a:txBody>
                    <a:bodyPr/>
                    <a:lstStyle/>
                    <a:p>
                      <a:pPr algn="ctr"/>
                      <a:r>
                        <a:rPr lang="en-GB" dirty="0"/>
                        <a:t>Element 1 feedback</a:t>
                      </a:r>
                    </a:p>
                  </a:txBody>
                  <a:tcPr anchor="ctr"/>
                </a:tc>
                <a:extLst>
                  <a:ext uri="{0D108BD9-81ED-4DB2-BD59-A6C34878D82A}">
                    <a16:rowId xmlns:a16="http://schemas.microsoft.com/office/drawing/2014/main" val="258921458"/>
                  </a:ext>
                </a:extLst>
              </a:tr>
              <a:tr h="370840">
                <a:tc gridSpan="3">
                  <a:txBody>
                    <a:bodyPr/>
                    <a:lstStyle/>
                    <a:p>
                      <a:pPr algn="ctr"/>
                      <a:r>
                        <a:rPr lang="en-GB" dirty="0"/>
                        <a:t>Conduct GIS field data collection</a:t>
                      </a:r>
                    </a:p>
                  </a:txBody>
                  <a:tcPr anchor="ctr">
                    <a:solidFill>
                      <a:schemeClr val="accent4">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06581710"/>
                  </a:ext>
                </a:extLst>
              </a:tr>
              <a:tr h="370840">
                <a:tc rowSpan="2">
                  <a:txBody>
                    <a:bodyPr/>
                    <a:lstStyle/>
                    <a:p>
                      <a:pPr algn="ctr"/>
                      <a:r>
                        <a:rPr lang="en-GB" b="1" dirty="0"/>
                        <a:t>2</a:t>
                      </a:r>
                    </a:p>
                  </a:txBody>
                  <a:tcPr anchor="ctr">
                    <a:solidFill>
                      <a:schemeClr val="bg1">
                        <a:lumMod val="95000"/>
                      </a:schemeClr>
                    </a:solidFill>
                  </a:tcPr>
                </a:tc>
                <a:tc>
                  <a:txBody>
                    <a:bodyPr/>
                    <a:lstStyle/>
                    <a:p>
                      <a:pPr algn="ctr"/>
                      <a:r>
                        <a:rPr lang="en-GB" dirty="0"/>
                        <a:t>April</a:t>
                      </a:r>
                    </a:p>
                  </a:txBody>
                  <a:tcPr anchor="ctr">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Submit Element 2 report (</a:t>
                      </a:r>
                      <a:r>
                        <a:rPr lang="en-GB" b="1" i="1" dirty="0"/>
                        <a:t>Turnitin</a:t>
                      </a:r>
                      <a:r>
                        <a:rPr lang="en-GB" dirty="0"/>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and GIS data (</a:t>
                      </a:r>
                      <a:r>
                        <a:rPr lang="en-GB" b="1" i="1" dirty="0"/>
                        <a:t>Teams</a:t>
                      </a:r>
                      <a:r>
                        <a:rPr lang="en-GB" dirty="0"/>
                        <a:t>)</a:t>
                      </a:r>
                    </a:p>
                  </a:txBody>
                  <a:tcPr anchor="ctr">
                    <a:solidFill>
                      <a:schemeClr val="bg1">
                        <a:lumMod val="95000"/>
                      </a:schemeClr>
                    </a:solidFill>
                  </a:tcPr>
                </a:tc>
                <a:extLst>
                  <a:ext uri="{0D108BD9-81ED-4DB2-BD59-A6C34878D82A}">
                    <a16:rowId xmlns:a16="http://schemas.microsoft.com/office/drawing/2014/main" val="3557737841"/>
                  </a:ext>
                </a:extLst>
              </a:tr>
              <a:tr h="370840">
                <a:tc vMerge="1">
                  <a:txBody>
                    <a:bodyPr/>
                    <a:lstStyle/>
                    <a:p>
                      <a:pPr algn="ctr"/>
                      <a:endParaRPr lang="en-GB" dirty="0"/>
                    </a:p>
                  </a:txBody>
                  <a:tcPr anchor="ctr"/>
                </a:tc>
                <a:tc>
                  <a:txBody>
                    <a:bodyPr/>
                    <a:lstStyle/>
                    <a:p>
                      <a:pPr algn="ctr"/>
                      <a:r>
                        <a:rPr lang="en-GB" dirty="0"/>
                        <a:t>End of April</a:t>
                      </a:r>
                    </a:p>
                  </a:txBody>
                  <a:tcPr anchor="ctr"/>
                </a:tc>
                <a:tc>
                  <a:txBody>
                    <a:bodyPr/>
                    <a:lstStyle/>
                    <a:p>
                      <a:pPr algn="ctr"/>
                      <a:r>
                        <a:rPr lang="en-GB" dirty="0"/>
                        <a:t>Element 2 feedback</a:t>
                      </a:r>
                    </a:p>
                  </a:txBody>
                  <a:tcPr anchor="ctr"/>
                </a:tc>
                <a:extLst>
                  <a:ext uri="{0D108BD9-81ED-4DB2-BD59-A6C34878D82A}">
                    <a16:rowId xmlns:a16="http://schemas.microsoft.com/office/drawing/2014/main" val="1917337138"/>
                  </a:ext>
                </a:extLst>
              </a:tr>
              <a:tr h="370840">
                <a:tc gridSpan="3">
                  <a:txBody>
                    <a:bodyPr/>
                    <a:lstStyle/>
                    <a:p>
                      <a:pPr marL="285750" indent="-285750" algn="ctr">
                        <a:buFont typeface="Arial" panose="020B0604020202020204" pitchFamily="34" charset="0"/>
                        <a:buChar char="•"/>
                      </a:pPr>
                      <a:r>
                        <a:rPr lang="en-GB" dirty="0"/>
                        <a:t>Review and revise content of Element 1 and 2</a:t>
                      </a:r>
                    </a:p>
                    <a:p>
                      <a:pPr marL="285750" indent="-285750" algn="ctr">
                        <a:buFont typeface="Arial" panose="020B0604020202020204" pitchFamily="34" charset="0"/>
                        <a:buChar char="•"/>
                      </a:pPr>
                      <a:r>
                        <a:rPr lang="en-GB" dirty="0"/>
                        <a:t>Feed into Element 3 discussion and combine into single narrative portfolio</a:t>
                      </a:r>
                    </a:p>
                  </a:txBody>
                  <a:tcPr anchor="ctr">
                    <a:solidFill>
                      <a:schemeClr val="accent4">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84347218"/>
                  </a:ext>
                </a:extLst>
              </a:tr>
              <a:tr h="370840">
                <a:tc rowSpan="2">
                  <a:txBody>
                    <a:bodyPr/>
                    <a:lstStyle/>
                    <a:p>
                      <a:pPr algn="ctr"/>
                      <a:r>
                        <a:rPr lang="en-GB" b="1" dirty="0"/>
                        <a:t>3</a:t>
                      </a:r>
                      <a:br>
                        <a:rPr lang="en-GB" dirty="0"/>
                      </a:br>
                      <a:r>
                        <a:rPr lang="en-GB" dirty="0"/>
                        <a:t>(1, 2, &amp; 3)</a:t>
                      </a:r>
                    </a:p>
                  </a:txBody>
                  <a:tcPr anchor="ctr"/>
                </a:tc>
                <a:tc>
                  <a:txBody>
                    <a:bodyPr/>
                    <a:lstStyle/>
                    <a:p>
                      <a:pPr algn="ctr"/>
                      <a:r>
                        <a:rPr lang="en-GB" dirty="0"/>
                        <a:t>8</a:t>
                      </a:r>
                      <a:r>
                        <a:rPr lang="en-GB" baseline="30000" dirty="0"/>
                        <a:t>th</a:t>
                      </a:r>
                      <a:r>
                        <a:rPr lang="en-GB" dirty="0"/>
                        <a:t> May</a:t>
                      </a:r>
                    </a:p>
                  </a:txBody>
                  <a:tcPr anchor="ctr"/>
                </a:tc>
                <a:tc>
                  <a:txBody>
                    <a:bodyPr/>
                    <a:lstStyle/>
                    <a:p>
                      <a:pPr algn="ctr"/>
                      <a:r>
                        <a:rPr lang="en-GB"/>
                        <a:t>Combined portfolio submission (Element 1 – revised, Element 2 – revised, and Element 3) via </a:t>
                      </a:r>
                      <a:r>
                        <a:rPr lang="en-GB" b="1" i="1"/>
                        <a:t>Turnitin</a:t>
                      </a:r>
                      <a:endParaRPr lang="en-GB" dirty="0"/>
                    </a:p>
                  </a:txBody>
                  <a:tcPr anchor="ctr"/>
                </a:tc>
                <a:extLst>
                  <a:ext uri="{0D108BD9-81ED-4DB2-BD59-A6C34878D82A}">
                    <a16:rowId xmlns:a16="http://schemas.microsoft.com/office/drawing/2014/main" val="2447849009"/>
                  </a:ext>
                </a:extLst>
              </a:tr>
              <a:tr h="370840">
                <a:tc vMerge="1">
                  <a:txBody>
                    <a:bodyPr/>
                    <a:lstStyle/>
                    <a:p>
                      <a:pPr algn="ctr"/>
                      <a:endParaRPr lang="en-GB" dirty="0"/>
                    </a:p>
                  </a:txBody>
                  <a:tcPr anchor="ctr"/>
                </a:tc>
                <a:tc>
                  <a:txBody>
                    <a:bodyPr/>
                    <a:lstStyle/>
                    <a:p>
                      <a:pPr algn="ctr"/>
                      <a:r>
                        <a:rPr lang="en-GB" dirty="0"/>
                        <a:t>8</a:t>
                      </a:r>
                      <a:r>
                        <a:rPr lang="en-GB" baseline="30000" dirty="0"/>
                        <a:t>th</a:t>
                      </a:r>
                      <a:r>
                        <a:rPr lang="en-GB" dirty="0"/>
                        <a:t> June</a:t>
                      </a:r>
                    </a:p>
                  </a:txBody>
                  <a:tcPr anchor="ctr"/>
                </a:tc>
                <a:tc>
                  <a:txBody>
                    <a:bodyPr/>
                    <a:lstStyle/>
                    <a:p>
                      <a:pPr algn="ctr"/>
                      <a:r>
                        <a:rPr lang="en-GB" dirty="0"/>
                        <a:t>Final mark and feedback</a:t>
                      </a:r>
                    </a:p>
                  </a:txBody>
                  <a:tcPr anchor="ctr"/>
                </a:tc>
                <a:extLst>
                  <a:ext uri="{0D108BD9-81ED-4DB2-BD59-A6C34878D82A}">
                    <a16:rowId xmlns:a16="http://schemas.microsoft.com/office/drawing/2014/main" val="3454802572"/>
                  </a:ext>
                </a:extLst>
              </a:tr>
            </a:tbl>
          </a:graphicData>
        </a:graphic>
      </p:graphicFrame>
    </p:spTree>
    <p:extLst>
      <p:ext uri="{BB962C8B-B14F-4D97-AF65-F5344CB8AC3E}">
        <p14:creationId xmlns:p14="http://schemas.microsoft.com/office/powerpoint/2010/main" val="3542988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Current </a:t>
            </a:r>
            <a:r>
              <a:rPr lang="en-GB" b="1" dirty="0"/>
              <a:t>knowledge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745614" y="832069"/>
            <a:ext cx="7752895" cy="1569660"/>
          </a:xfrm>
          <a:prstGeom prst="rect">
            <a:avLst/>
          </a:prstGeom>
          <a:noFill/>
        </p:spPr>
        <p:txBody>
          <a:bodyPr wrap="square" rtlCol="0">
            <a:spAutoFit/>
          </a:bodyPr>
          <a:lstStyle/>
          <a:p>
            <a:pPr algn="ctr"/>
            <a:r>
              <a:rPr lang="en-GB" sz="2400" dirty="0">
                <a:latin typeface="Comic Sans MS" panose="030F0702030302020204" pitchFamily="66" charset="0"/>
              </a:rPr>
              <a:t>Have you ever used a GIS system?</a:t>
            </a:r>
          </a:p>
          <a:p>
            <a:pPr algn="ctr"/>
            <a:endParaRPr lang="en-GB" sz="2400" dirty="0">
              <a:latin typeface="Comic Sans MS" panose="030F0702030302020204" pitchFamily="66" charset="0"/>
            </a:endParaRPr>
          </a:p>
          <a:p>
            <a:pPr algn="ctr"/>
            <a:endParaRPr lang="en-GB" sz="2400" dirty="0">
              <a:latin typeface="Comic Sans MS" panose="030F0702030302020204" pitchFamily="66" charset="0"/>
            </a:endParaRPr>
          </a:p>
          <a:p>
            <a:pPr algn="ctr"/>
            <a:r>
              <a:rPr lang="en-GB" sz="2400" dirty="0">
                <a:latin typeface="Comic Sans MS" panose="030F0702030302020204" pitchFamily="66" charset="0"/>
              </a:rPr>
              <a:t>Have you ever seen remotely sensed imagery?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pic>
        <p:nvPicPr>
          <p:cNvPr id="1028" name="Picture 4" descr="Using Facebook Marketplace to grow your E-Commerce Business ...">
            <a:extLst>
              <a:ext uri="{FF2B5EF4-FFF2-40B4-BE49-F238E27FC236}">
                <a16:creationId xmlns:a16="http://schemas.microsoft.com/office/drawing/2014/main" id="{50920180-E11A-AF54-42EF-C66ED448A0F1}"/>
              </a:ext>
            </a:extLst>
          </p:cNvPr>
          <p:cNvPicPr>
            <a:picLocks noChangeAspect="1" noChangeArrowheads="1"/>
          </p:cNvPicPr>
          <p:nvPr/>
        </p:nvPicPr>
        <p:blipFill rotWithShape="1">
          <a:blip>
            <a:extLst>
              <a:ext uri="{28A0092B-C50C-407E-A947-70E740481C1C}">
                <a14:useLocalDpi xmlns:a14="http://schemas.microsoft.com/office/drawing/2010/main" val="0"/>
              </a:ext>
            </a:extLst>
          </a:blip>
          <a:srcRect l="19864" r="18697"/>
          <a:stretch/>
        </p:blipFill>
        <p:spPr bwMode="auto">
          <a:xfrm>
            <a:off x="4266955" y="3172415"/>
            <a:ext cx="1591820" cy="1448008"/>
          </a:xfrm>
          <a:prstGeom prst="ellipse">
            <a:avLst/>
          </a:prstGeom>
          <a:ln w="63500" cap="rnd">
            <a:noFill/>
          </a:ln>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6" name="Graphic 5" descr="Car outline">
            <a:extLst>
              <a:ext uri="{FF2B5EF4-FFF2-40B4-BE49-F238E27FC236}">
                <a16:creationId xmlns:a16="http://schemas.microsoft.com/office/drawing/2014/main" id="{356C3D5B-161E-847C-EF66-5D99A12A7984}"/>
              </a:ext>
            </a:extLst>
          </p:cNvPr>
          <p:cNvPicPr>
            <a:picLocks noChangeAspect="1"/>
          </p:cNvPicPr>
          <p:nvPr/>
        </p:nvPicPr>
        <p:blipFill>
          <a:blip>
            <a:extLst>
              <a:ext uri="{28A0092B-C50C-407E-A947-70E740481C1C}">
                <a14:useLocalDpi xmlns:a14="http://schemas.microsoft.com/office/drawing/2010/main" val="0"/>
              </a:ext>
            </a:extLst>
          </a:blip>
          <a:stretch>
            <a:fillRect/>
          </a:stretch>
        </p:blipFill>
        <p:spPr>
          <a:xfrm>
            <a:off x="6685009" y="3130847"/>
            <a:ext cx="1563757" cy="1563757"/>
          </a:xfrm>
          <a:prstGeom prst="rect">
            <a:avLst/>
          </a:prstGeom>
        </p:spPr>
      </p:pic>
      <p:pic>
        <p:nvPicPr>
          <p:cNvPr id="1030" name="Picture 6" descr="New Google Maps Icon Logo PNG Vector (EPS) Free Download">
            <a:extLst>
              <a:ext uri="{FF2B5EF4-FFF2-40B4-BE49-F238E27FC236}">
                <a16:creationId xmlns:a16="http://schemas.microsoft.com/office/drawing/2014/main" id="{B48AB328-BF60-D6E4-59C4-E645ADC71B46}"/>
              </a:ext>
            </a:extLst>
          </p:cNvPr>
          <p:cNvPicPr>
            <a:picLocks noChangeAspect="1" noChangeArrowheads="1"/>
          </p:cNvPicPr>
          <p:nvPr/>
        </p:nvPicPr>
        <p:blipFill>
          <a:blip>
            <a:extLst>
              <a:ext uri="{28A0092B-C50C-407E-A947-70E740481C1C}">
                <a14:useLocalDpi xmlns:a14="http://schemas.microsoft.com/office/drawing/2010/main" val="0"/>
              </a:ext>
            </a:extLst>
          </a:blip>
          <a:srcRect/>
          <a:stretch>
            <a:fillRect/>
          </a:stretch>
        </p:blipFill>
        <p:spPr bwMode="auto">
          <a:xfrm>
            <a:off x="9117502" y="2864466"/>
            <a:ext cx="1309743" cy="133647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Google Earth by Oddone | Google earth, Earth logo, Earth map">
            <a:extLst>
              <a:ext uri="{FF2B5EF4-FFF2-40B4-BE49-F238E27FC236}">
                <a16:creationId xmlns:a16="http://schemas.microsoft.com/office/drawing/2014/main" id="{81750818-4824-284F-55D9-71A1B9B94EBD}"/>
              </a:ext>
            </a:extLst>
          </p:cNvPr>
          <p:cNvPicPr>
            <a:picLocks noChangeAspect="1" noChangeArrowheads="1"/>
          </p:cNvPicPr>
          <p:nvPr/>
        </p:nvPicPr>
        <p:blipFill rotWithShape="1">
          <a:blip>
            <a:extLst>
              <a:ext uri="{28A0092B-C50C-407E-A947-70E740481C1C}">
                <a14:useLocalDpi xmlns:a14="http://schemas.microsoft.com/office/drawing/2010/main" val="0"/>
              </a:ext>
            </a:extLst>
          </a:blip>
          <a:srcRect l="7934" t="32947" r="10360" b="34659"/>
          <a:stretch/>
        </p:blipFill>
        <p:spPr bwMode="auto">
          <a:xfrm>
            <a:off x="9004140" y="4408903"/>
            <a:ext cx="2160818" cy="5705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8ADE98C8-48C9-557C-D8EE-AC64C61FD8A6}"/>
              </a:ext>
            </a:extLst>
          </p:cNvPr>
          <p:cNvSpPr/>
          <p:nvPr/>
        </p:nvSpPr>
        <p:spPr>
          <a:xfrm>
            <a:off x="3593214" y="2528266"/>
            <a:ext cx="2639946" cy="27355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0" b="1" dirty="0">
                <a:effectLst>
                  <a:outerShdw blurRad="38100" dist="38100" dir="2700000" algn="tl">
                    <a:srgbClr val="000000">
                      <a:alpha val="43137"/>
                    </a:srgbClr>
                  </a:outerShdw>
                </a:effectLst>
              </a:rPr>
              <a:t>?</a:t>
            </a:r>
          </a:p>
        </p:txBody>
      </p:sp>
      <p:sp>
        <p:nvSpPr>
          <p:cNvPr id="7" name="Rectangle 6">
            <a:extLst>
              <a:ext uri="{FF2B5EF4-FFF2-40B4-BE49-F238E27FC236}">
                <a16:creationId xmlns:a16="http://schemas.microsoft.com/office/drawing/2014/main" id="{2260EA2D-6550-A5E2-1385-3AC5FD607CA5}"/>
              </a:ext>
            </a:extLst>
          </p:cNvPr>
          <p:cNvSpPr/>
          <p:nvPr/>
        </p:nvSpPr>
        <p:spPr>
          <a:xfrm>
            <a:off x="6298677" y="2544935"/>
            <a:ext cx="2639946" cy="27355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0" b="1" dirty="0">
                <a:effectLst>
                  <a:outerShdw blurRad="38100" dist="38100" dir="2700000" algn="tl">
                    <a:srgbClr val="000000">
                      <a:alpha val="43137"/>
                    </a:srgbClr>
                  </a:outerShdw>
                </a:effectLst>
              </a:rPr>
              <a:t>?</a:t>
            </a:r>
          </a:p>
        </p:txBody>
      </p:sp>
      <p:sp>
        <p:nvSpPr>
          <p:cNvPr id="9" name="Rectangle 8">
            <a:extLst>
              <a:ext uri="{FF2B5EF4-FFF2-40B4-BE49-F238E27FC236}">
                <a16:creationId xmlns:a16="http://schemas.microsoft.com/office/drawing/2014/main" id="{C51E87F7-89FC-2430-01A8-CC82536A0490}"/>
              </a:ext>
            </a:extLst>
          </p:cNvPr>
          <p:cNvSpPr/>
          <p:nvPr/>
        </p:nvSpPr>
        <p:spPr>
          <a:xfrm>
            <a:off x="9004140" y="2544935"/>
            <a:ext cx="2639946" cy="27355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0" b="1" dirty="0">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3227866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Definition of GIS</a:t>
            </a:r>
            <a:endParaRPr lang="en-GB" b="1"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787312" y="740067"/>
            <a:ext cx="7726262" cy="4893647"/>
          </a:xfrm>
          <a:prstGeom prst="rect">
            <a:avLst/>
          </a:prstGeom>
          <a:noFill/>
        </p:spPr>
        <p:txBody>
          <a:bodyPr wrap="square" rtlCol="0">
            <a:spAutoFit/>
          </a:bodyPr>
          <a:lstStyle/>
          <a:p>
            <a:pPr algn="l"/>
            <a:r>
              <a:rPr lang="en-GB" sz="2400" b="1" i="0" dirty="0">
                <a:effectLst/>
                <a:latin typeface="Avenir Next"/>
              </a:rPr>
              <a:t>What is GIS? - G</a:t>
            </a:r>
            <a:r>
              <a:rPr lang="en-GB" sz="2400" b="1" dirty="0">
                <a:latin typeface="Avenir Next"/>
              </a:rPr>
              <a:t>eographic Information System (GIS) </a:t>
            </a:r>
          </a:p>
          <a:p>
            <a:pPr algn="l"/>
            <a:endParaRPr lang="en-GB" sz="2400" b="1" i="0" dirty="0">
              <a:effectLst/>
              <a:latin typeface="Avenir Next"/>
            </a:endParaRPr>
          </a:p>
          <a:p>
            <a:r>
              <a:rPr lang="en-GB" sz="2400" dirty="0">
                <a:latin typeface="Comic Sans MS" panose="030F0702030302020204" pitchFamily="66" charset="0"/>
              </a:rPr>
              <a:t>“A system for capturing, storing, checking, integrating, manipulating, analysing, and displaying data that are spatially referenced to the earth” </a:t>
            </a:r>
          </a:p>
          <a:p>
            <a:r>
              <a:rPr lang="en-GB" sz="2400" dirty="0"/>
              <a:t>(Department of the Environment 1987: 132)</a:t>
            </a:r>
          </a:p>
          <a:p>
            <a:endParaRPr lang="en-GB" sz="2400" dirty="0">
              <a:latin typeface="Comic Sans MS" panose="030F0702030302020204" pitchFamily="66" charset="0"/>
            </a:endParaRPr>
          </a:p>
          <a:p>
            <a:r>
              <a:rPr lang="en-GB" sz="2400" dirty="0">
                <a:latin typeface="Comic Sans MS" panose="030F0702030302020204" pitchFamily="66" charset="0"/>
              </a:rPr>
              <a:t>“A spatial system that creates, manages, </a:t>
            </a:r>
            <a:r>
              <a:rPr lang="en-GB" sz="2400" dirty="0" err="1">
                <a:latin typeface="Comic Sans MS" panose="030F0702030302020204" pitchFamily="66" charset="0"/>
              </a:rPr>
              <a:t>analyzes</a:t>
            </a:r>
            <a:r>
              <a:rPr lang="en-GB" sz="2400" dirty="0">
                <a:latin typeface="Comic Sans MS" panose="030F0702030302020204" pitchFamily="66" charset="0"/>
              </a:rPr>
              <a:t>, and maps all types of data. GIS connects data to a map, integrating location data (where things are) with all types of descriptive information (what things are like there).” </a:t>
            </a:r>
            <a:r>
              <a:rPr lang="en-GB" sz="2400" dirty="0"/>
              <a:t>(ESRI, 2023)</a:t>
            </a:r>
          </a:p>
          <a:p>
            <a:r>
              <a:rPr lang="en-GB" sz="2400" dirty="0">
                <a:solidFill>
                  <a:schemeClr val="accent1"/>
                </a:solidFill>
                <a:hlinkClick r:id="rId3"/>
              </a:rPr>
              <a:t>https://www.esri.com/en-us/what-is-gis/overview</a:t>
            </a:r>
            <a:endParaRPr lang="en-GB" sz="2400" dirty="0">
              <a:solidFill>
                <a:schemeClr val="accent1"/>
              </a:solidFill>
            </a:endParaRPr>
          </a:p>
        </p:txBody>
      </p:sp>
      <p:pic>
        <p:nvPicPr>
          <p:cNvPr id="6" name="Picture 5">
            <a:extLst>
              <a:ext uri="{FF2B5EF4-FFF2-40B4-BE49-F238E27FC236}">
                <a16:creationId xmlns:a16="http://schemas.microsoft.com/office/drawing/2014/main" id="{744DC05D-9279-215D-8D20-211A630A0B24}"/>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8240983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en-GB" b="1" dirty="0"/>
              <a:t>Are maps an example of GIS?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756228" y="1037577"/>
            <a:ext cx="7895303" cy="830997"/>
          </a:xfrm>
          <a:prstGeom prst="rect">
            <a:avLst/>
          </a:prstGeom>
          <a:noFill/>
        </p:spPr>
        <p:txBody>
          <a:bodyPr wrap="square" rtlCol="0">
            <a:spAutoFit/>
          </a:bodyPr>
          <a:lstStyle/>
          <a:p>
            <a:pPr algn="ctr"/>
            <a:r>
              <a:rPr lang="en-GB" sz="2400" b="1" i="1" dirty="0"/>
              <a:t>QUESTION: What is this difference between this screenshot below, and the same map within Google Maps? </a:t>
            </a:r>
          </a:p>
        </p:txBody>
      </p:sp>
      <p:pic>
        <p:nvPicPr>
          <p:cNvPr id="6" name="Picture 5">
            <a:extLst>
              <a:ext uri="{FF2B5EF4-FFF2-40B4-BE49-F238E27FC236}">
                <a16:creationId xmlns:a16="http://schemas.microsoft.com/office/drawing/2014/main" id="{C141D6DD-E665-A642-7557-B20E776D44ED}"/>
              </a:ext>
            </a:extLst>
          </p:cNvPr>
          <p:cNvPicPr>
            <a:picLocks noChangeAspect="1"/>
          </p:cNvPicPr>
          <p:nvPr/>
        </p:nvPicPr>
        <p:blipFill>
          <a:blip r:embed="rId3"/>
          <a:stretch>
            <a:fillRect/>
          </a:stretch>
        </p:blipFill>
        <p:spPr>
          <a:xfrm>
            <a:off x="3756228" y="2279245"/>
            <a:ext cx="7895303" cy="3894185"/>
          </a:xfrm>
          <a:prstGeom prst="rect">
            <a:avLst/>
          </a:prstGeom>
        </p:spPr>
      </p:pic>
      <p:pic>
        <p:nvPicPr>
          <p:cNvPr id="9" name="Picture 8">
            <a:extLst>
              <a:ext uri="{FF2B5EF4-FFF2-40B4-BE49-F238E27FC236}">
                <a16:creationId xmlns:a16="http://schemas.microsoft.com/office/drawing/2014/main" id="{73D33FB3-3727-5DA1-A39F-224AF40733D1}"/>
              </a:ext>
            </a:extLst>
          </p:cNvPr>
          <p:cNvPicPr>
            <a:picLocks noChangeAspect="1"/>
          </p:cNvPicPr>
          <p:nvPr/>
        </p:nvPicPr>
        <p:blipFill rotWithShape="1">
          <a:blip r:embed="rId4">
            <a:extLst>
              <a:ext uri="{28A0092B-C50C-407E-A947-70E740481C1C}">
                <a14:useLocalDpi xmlns:a14="http://schemas.microsoft.com/office/drawing/2010/main" val="0"/>
              </a:ext>
            </a:extLst>
          </a:blip>
          <a:srcRect t="16403" b="16403"/>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5135837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en-GB" b="1" dirty="0"/>
              <a:t>Systems</a:t>
            </a:r>
            <a:r>
              <a:rPr lang="fr-FR" b="1" dirty="0"/>
              <a:t> or Science?</a:t>
            </a:r>
            <a:endParaRPr lang="en-GB" b="1"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sp>
        <p:nvSpPr>
          <p:cNvPr id="3" name="TextBox 2">
            <a:extLst>
              <a:ext uri="{FF2B5EF4-FFF2-40B4-BE49-F238E27FC236}">
                <a16:creationId xmlns:a16="http://schemas.microsoft.com/office/drawing/2014/main" id="{59BFDCA5-726F-DDCB-C0C4-A800AB9466EA}"/>
              </a:ext>
            </a:extLst>
          </p:cNvPr>
          <p:cNvSpPr txBox="1"/>
          <p:nvPr/>
        </p:nvSpPr>
        <p:spPr>
          <a:xfrm>
            <a:off x="4409946" y="797510"/>
            <a:ext cx="7677101" cy="5509200"/>
          </a:xfrm>
          <a:prstGeom prst="rect">
            <a:avLst/>
          </a:prstGeom>
          <a:noFill/>
        </p:spPr>
        <p:txBody>
          <a:bodyPr wrap="square" rtlCol="0">
            <a:spAutoFit/>
          </a:bodyPr>
          <a:lstStyle/>
          <a:p>
            <a:r>
              <a:rPr lang="en-GB" sz="2400" dirty="0"/>
              <a:t>‘System’ is used, and this is often described as the physical aspects:</a:t>
            </a:r>
          </a:p>
          <a:p>
            <a:pPr marL="342900" indent="-342900">
              <a:buFontTx/>
              <a:buChar char="-"/>
            </a:pPr>
            <a:r>
              <a:rPr lang="en-GB" sz="2000" dirty="0"/>
              <a:t>Hardware</a:t>
            </a:r>
          </a:p>
          <a:p>
            <a:pPr marL="342900" indent="-342900">
              <a:buFontTx/>
              <a:buChar char="-"/>
            </a:pPr>
            <a:r>
              <a:rPr lang="en-GB" sz="2000" dirty="0"/>
              <a:t>Software</a:t>
            </a:r>
          </a:p>
          <a:p>
            <a:pPr marL="342900" indent="-342900">
              <a:buFontTx/>
              <a:buChar char="-"/>
            </a:pPr>
            <a:r>
              <a:rPr lang="en-GB" sz="2000" dirty="0"/>
              <a:t>Analyst</a:t>
            </a:r>
          </a:p>
          <a:p>
            <a:pPr marL="342900" indent="-342900">
              <a:buFontTx/>
              <a:buChar char="-"/>
            </a:pPr>
            <a:r>
              <a:rPr lang="en-GB" sz="2000" dirty="0"/>
              <a:t>Data</a:t>
            </a:r>
          </a:p>
          <a:p>
            <a:pPr marL="342900" indent="-342900">
              <a:buFontTx/>
              <a:buChar char="-"/>
            </a:pPr>
            <a:r>
              <a:rPr lang="en-GB" sz="2000" dirty="0"/>
              <a:t>Methods</a:t>
            </a:r>
          </a:p>
          <a:p>
            <a:pPr marL="342900" indent="-342900">
              <a:buFontTx/>
              <a:buChar char="-"/>
            </a:pPr>
            <a:endParaRPr lang="en-GB" sz="2400" dirty="0"/>
          </a:p>
          <a:p>
            <a:r>
              <a:rPr lang="en-GB" sz="2400" dirty="0"/>
              <a:t>However, the origins and use of GIS are imbedded in Geographic Information Science (</a:t>
            </a:r>
            <a:r>
              <a:rPr lang="en-GB" sz="2400" dirty="0" err="1"/>
              <a:t>GIScience</a:t>
            </a:r>
            <a:r>
              <a:rPr lang="en-GB" sz="2400" dirty="0"/>
              <a:t> – not to be confused!) – (Schuurman, N., 2006)</a:t>
            </a:r>
          </a:p>
          <a:p>
            <a:pPr marL="342900" indent="-342900">
              <a:buFontTx/>
              <a:buChar char="-"/>
            </a:pPr>
            <a:r>
              <a:rPr lang="en-GB" sz="2000" dirty="0"/>
              <a:t>Explores the inter-relationships of spatial elements</a:t>
            </a:r>
          </a:p>
          <a:p>
            <a:pPr marL="342900" indent="-342900">
              <a:buFontTx/>
              <a:buChar char="-"/>
            </a:pPr>
            <a:r>
              <a:rPr lang="en-GB" sz="2000" dirty="0"/>
              <a:t>Explores the ‘How’ of a scientific question, whereas the GIS handles the ‘What’ and the ‘Where’</a:t>
            </a:r>
          </a:p>
          <a:p>
            <a:endParaRPr lang="en-GB" sz="2400" dirty="0"/>
          </a:p>
          <a:p>
            <a:r>
              <a:rPr lang="en-GB" sz="2400" dirty="0"/>
              <a:t>A tool for spatial problem-solving!</a:t>
            </a:r>
          </a:p>
        </p:txBody>
      </p:sp>
      <p:pic>
        <p:nvPicPr>
          <p:cNvPr id="7" name="Picture 6">
            <a:extLst>
              <a:ext uri="{FF2B5EF4-FFF2-40B4-BE49-F238E27FC236}">
                <a16:creationId xmlns:a16="http://schemas.microsoft.com/office/drawing/2014/main" id="{3B876257-1E72-01D3-30A8-A8E44CD5E03F}"/>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7413523" y="1042220"/>
            <a:ext cx="3716774" cy="2871208"/>
          </a:xfrm>
          <a:prstGeom prst="rect">
            <a:avLst/>
          </a:prstGeom>
        </p:spPr>
      </p:pic>
      <p:pic>
        <p:nvPicPr>
          <p:cNvPr id="9" name="Picture 4" descr="What Is The Component Of GIS">
            <a:extLst>
              <a:ext uri="{FF2B5EF4-FFF2-40B4-BE49-F238E27FC236}">
                <a16:creationId xmlns:a16="http://schemas.microsoft.com/office/drawing/2014/main" id="{CDD6D2C5-BFF8-0A96-4655-E4D437DEBE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1783448"/>
            <a:ext cx="4409947" cy="3268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9473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Next Session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28821" y="740626"/>
            <a:ext cx="8770328" cy="5878532"/>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Origins of GIS</a:t>
            </a:r>
          </a:p>
          <a:p>
            <a:endParaRPr lang="en-GB" sz="2400" dirty="0"/>
          </a:p>
          <a:p>
            <a:pPr lvl="1"/>
            <a:endParaRPr lang="en-GB" sz="2400" dirty="0"/>
          </a:p>
          <a:p>
            <a:r>
              <a:rPr lang="en-GB" sz="2400" dirty="0"/>
              <a:t>Suggested reading:</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Online research articles – The Conversation: </a:t>
            </a:r>
            <a:r>
              <a:rPr lang="en-GB" sz="2400" dirty="0">
                <a:hlinkClick r:id="rId4"/>
              </a:rPr>
              <a:t>Remote sensing – News, Research and Analysis – The Conversation – page 1</a:t>
            </a:r>
            <a:endParaRPr lang="en-GB" sz="2400" dirty="0"/>
          </a:p>
          <a:p>
            <a:pPr marL="285750" indent="-285750">
              <a:buFont typeface="Arial" panose="020B0604020202020204" pitchFamily="34" charset="0"/>
              <a:buChar char="•"/>
            </a:pPr>
            <a:endParaRPr lang="en-GB" sz="1600"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graphicFrame>
        <p:nvGraphicFramePr>
          <p:cNvPr id="4" name="Table 3">
            <a:extLst>
              <a:ext uri="{FF2B5EF4-FFF2-40B4-BE49-F238E27FC236}">
                <a16:creationId xmlns:a16="http://schemas.microsoft.com/office/drawing/2014/main" id="{FCE65563-E818-D6BB-CC48-1136C03850FF}"/>
              </a:ext>
            </a:extLst>
          </p:cNvPr>
          <p:cNvGraphicFramePr>
            <a:graphicFrameLocks noGrp="1"/>
          </p:cNvGraphicFramePr>
          <p:nvPr>
            <p:extLst>
              <p:ext uri="{D42A27DB-BD31-4B8C-83A1-F6EECF244321}">
                <p14:modId xmlns:p14="http://schemas.microsoft.com/office/powerpoint/2010/main" val="211968531"/>
              </p:ext>
            </p:extLst>
          </p:nvPr>
        </p:nvGraphicFramePr>
        <p:xfrm>
          <a:off x="4108074" y="3355424"/>
          <a:ext cx="7197222" cy="1759789"/>
        </p:xfrm>
        <a:graphic>
          <a:graphicData uri="http://schemas.openxmlformats.org/drawingml/2006/table">
            <a:tbl>
              <a:tblPr firstRow="1" firstCol="1" bandRow="1"/>
              <a:tblGrid>
                <a:gridCol w="1192262">
                  <a:extLst>
                    <a:ext uri="{9D8B030D-6E8A-4147-A177-3AD203B41FA5}">
                      <a16:colId xmlns:a16="http://schemas.microsoft.com/office/drawing/2014/main" val="1553244994"/>
                    </a:ext>
                  </a:extLst>
                </a:gridCol>
                <a:gridCol w="4927224">
                  <a:extLst>
                    <a:ext uri="{9D8B030D-6E8A-4147-A177-3AD203B41FA5}">
                      <a16:colId xmlns:a16="http://schemas.microsoft.com/office/drawing/2014/main" val="3409624652"/>
                    </a:ext>
                  </a:extLst>
                </a:gridCol>
                <a:gridCol w="1077736">
                  <a:extLst>
                    <a:ext uri="{9D8B030D-6E8A-4147-A177-3AD203B41FA5}">
                      <a16:colId xmlns:a16="http://schemas.microsoft.com/office/drawing/2014/main" val="2479977162"/>
                    </a:ext>
                  </a:extLst>
                </a:gridCol>
              </a:tblGrid>
              <a:tr h="219974">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Classification</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Reading List entry</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dirty="0">
                          <a:solidFill>
                            <a:srgbClr val="000000"/>
                          </a:solidFill>
                          <a:effectLst/>
                          <a:latin typeface="Arial" panose="020B0604020202020204" pitchFamily="34" charset="0"/>
                          <a:ea typeface="Times New Roman" panose="02020603050405020304" pitchFamily="18" charset="0"/>
                        </a:rPr>
                        <a:t>Electronic*</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101644586"/>
                  </a:ext>
                </a:extLst>
              </a:tr>
              <a:tr h="439947">
                <a:tc>
                  <a:txBody>
                    <a:bodyPr/>
                    <a:lstStyle/>
                    <a:p>
                      <a:pPr algn="just" hangingPunct="0"/>
                      <a:r>
                        <a:rPr lang="en-GB" sz="1100">
                          <a:effectLst/>
                          <a:latin typeface="Arial" panose="020B0604020202020204" pitchFamily="34" charset="0"/>
                          <a:ea typeface="Times New Roman" panose="02020603050405020304" pitchFamily="18" charset="0"/>
                          <a:cs typeface="Arial" panose="020B0604020202020204" pitchFamily="34" charset="0"/>
                        </a:rPr>
                        <a:t>Essential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cs typeface="Arial" panose="020B0604020202020204" pitchFamily="34" charset="0"/>
                        </a:rPr>
                        <a:t>Longley, P, Goodchild, M, Maguire, D, Rhind, D (2015) </a:t>
                      </a:r>
                      <a:r>
                        <a:rPr lang="en-GB" sz="1100" i="1" dirty="0">
                          <a:effectLst/>
                          <a:latin typeface="Arial" panose="020B0604020202020204" pitchFamily="34" charset="0"/>
                          <a:ea typeface="Times New Roman" panose="02020603050405020304" pitchFamily="18" charset="0"/>
                          <a:cs typeface="Arial" panose="020B0604020202020204" pitchFamily="34" charset="0"/>
                        </a:rPr>
                        <a:t>Geographical Information Systems and Science</a:t>
                      </a:r>
                      <a:r>
                        <a:rPr lang="en-GB" sz="1100" dirty="0">
                          <a:effectLst/>
                          <a:latin typeface="Arial" panose="020B0604020202020204" pitchFamily="34" charset="0"/>
                          <a:ea typeface="Times New Roman" panose="02020603050405020304" pitchFamily="18" charset="0"/>
                          <a:cs typeface="Arial" panose="020B0604020202020204" pitchFamily="34" charset="0"/>
                        </a:rPr>
                        <a:t>, Hoboken, NJ: Wiley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Arial" panose="020B0604020202020204" pitchFamily="34" charset="0"/>
                          <a:ea typeface="MS Gothic" panose="020B0609070205080204" pitchFamily="49" charset="-128"/>
                          <a:cs typeface="Arial" panose="020B0604020202020204" pitchFamily="34" charset="0"/>
                        </a:rPr>
                        <a:t>☒</a:t>
                      </a:r>
                      <a:r>
                        <a:rPr lang="en-GB" sz="1100">
                          <a:effectLst/>
                          <a:latin typeface="Arial" panose="020B0604020202020204" pitchFamily="34" charset="0"/>
                          <a:ea typeface="Times New Roman" panose="02020603050405020304" pitchFamily="18" charset="0"/>
                          <a:cs typeface="Arial" panose="020B0604020202020204" pitchFamily="34" charset="0"/>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0671287"/>
                  </a:ext>
                </a:extLst>
              </a:tr>
              <a:tr h="439947">
                <a:tc>
                  <a:txBody>
                    <a:bodyPr/>
                    <a:lstStyle/>
                    <a:p>
                      <a:pPr algn="just" hangingPunct="0"/>
                      <a:r>
                        <a:rPr lang="en-GB" sz="1100">
                          <a:effectLst/>
                          <a:latin typeface="Arial" panose="020B0604020202020204" pitchFamily="34" charset="0"/>
                          <a:ea typeface="Times New Roman" panose="02020603050405020304" pitchFamily="18" charset="0"/>
                          <a:cs typeface="Arial" panose="020B0604020202020204" pitchFamily="34" charset="0"/>
                        </a:rPr>
                        <a:t>Essential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cs typeface="Arial" panose="020B0604020202020204" pitchFamily="34" charset="0"/>
                        </a:rPr>
                        <a:t>Jensen, J. (2013) Remote Sensing of the Environment: An Earth Resource Perspective (2</a:t>
                      </a:r>
                      <a:r>
                        <a:rPr lang="en-GB" sz="1100" baseline="30000" dirty="0">
                          <a:effectLst/>
                          <a:latin typeface="Arial" panose="020B0604020202020204" pitchFamily="34" charset="0"/>
                          <a:ea typeface="Times New Roman" panose="02020603050405020304" pitchFamily="18" charset="0"/>
                          <a:cs typeface="Arial" panose="020B0604020202020204" pitchFamily="34" charset="0"/>
                        </a:rPr>
                        <a:t>nd</a:t>
                      </a:r>
                      <a:r>
                        <a:rPr lang="en-GB" sz="1100" dirty="0">
                          <a:effectLst/>
                          <a:latin typeface="Arial" panose="020B0604020202020204" pitchFamily="34" charset="0"/>
                          <a:ea typeface="Times New Roman" panose="02020603050405020304" pitchFamily="18" charset="0"/>
                          <a:cs typeface="Arial" panose="020B0604020202020204" pitchFamily="34" charset="0"/>
                        </a:rPr>
                        <a:t> Ed). Prentice Hall Series</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Arial" panose="020B0604020202020204" pitchFamily="34" charset="0"/>
                          <a:ea typeface="MS Gothic" panose="020B0609070205080204" pitchFamily="49" charset="-128"/>
                          <a:cs typeface="Arial" panose="020B0604020202020204" pitchFamily="34" charset="0"/>
                        </a:rPr>
                        <a:t>☒</a:t>
                      </a:r>
                      <a:r>
                        <a:rPr lang="en-GB" sz="1100">
                          <a:effectLst/>
                          <a:latin typeface="Arial" panose="020B0604020202020204" pitchFamily="34" charset="0"/>
                          <a:ea typeface="Times New Roman" panose="02020603050405020304" pitchFamily="18" charset="0"/>
                          <a:cs typeface="Arial" panose="020B0604020202020204" pitchFamily="34" charset="0"/>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96201958"/>
                  </a:ext>
                </a:extLst>
              </a:tr>
              <a:tr h="439947">
                <a:tc>
                  <a:txBody>
                    <a:bodyPr/>
                    <a:lstStyle/>
                    <a:p>
                      <a:pPr algn="just" hangingPunct="0"/>
                      <a:r>
                        <a:rPr lang="en-GB" sz="1100">
                          <a:effectLst/>
                          <a:latin typeface="Arial" panose="020B0604020202020204" pitchFamily="34" charset="0"/>
                          <a:ea typeface="Times New Roman" panose="02020603050405020304" pitchFamily="18" charset="0"/>
                          <a:cs typeface="Arial" panose="020B0604020202020204" pitchFamily="34" charset="0"/>
                        </a:rPr>
                        <a:t>Further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cs typeface="Arial" panose="020B0604020202020204" pitchFamily="34" charset="0"/>
                        </a:rPr>
                        <a:t>Heywood, I., Cornelius, S. and Carver, S. (2011) </a:t>
                      </a:r>
                      <a:r>
                        <a:rPr lang="en-GB" sz="1100" i="1" dirty="0">
                          <a:effectLst/>
                          <a:latin typeface="Arial" panose="020B0604020202020204" pitchFamily="34" charset="0"/>
                          <a:ea typeface="Times New Roman" panose="02020603050405020304" pitchFamily="18" charset="0"/>
                          <a:cs typeface="Arial" panose="020B0604020202020204" pitchFamily="34" charset="0"/>
                        </a:rPr>
                        <a:t>An Introduction to Geographical Information Systems</a:t>
                      </a:r>
                      <a:r>
                        <a:rPr lang="en-GB" sz="1100" dirty="0">
                          <a:effectLst/>
                          <a:latin typeface="Arial" panose="020B0604020202020204" pitchFamily="34" charset="0"/>
                          <a:ea typeface="Times New Roman" panose="02020603050405020304" pitchFamily="18" charset="0"/>
                          <a:cs typeface="Arial" panose="020B0604020202020204" pitchFamily="34" charset="0"/>
                        </a:rPr>
                        <a:t>, 4</a:t>
                      </a:r>
                      <a:r>
                        <a:rPr lang="en-GB" sz="11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100" dirty="0">
                          <a:effectLst/>
                          <a:latin typeface="Arial" panose="020B0604020202020204" pitchFamily="34" charset="0"/>
                          <a:ea typeface="Times New Roman" panose="02020603050405020304" pitchFamily="18" charset="0"/>
                          <a:cs typeface="Arial" panose="020B0604020202020204" pitchFamily="34" charset="0"/>
                        </a:rPr>
                        <a:t> ed. Essex: Pearson Education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Arial" panose="020B0604020202020204" pitchFamily="34" charset="0"/>
                          <a:ea typeface="MS Gothic" panose="020B0609070205080204" pitchFamily="49" charset="-128"/>
                          <a:cs typeface="Arial" panose="020B0604020202020204" pitchFamily="34" charset="0"/>
                        </a:rPr>
                        <a:t>☐</a:t>
                      </a:r>
                      <a:r>
                        <a:rPr lang="en-GB" sz="1100">
                          <a:effectLst/>
                          <a:latin typeface="Arial" panose="020B0604020202020204" pitchFamily="34" charset="0"/>
                          <a:ea typeface="Times New Roman" panose="02020603050405020304" pitchFamily="18" charset="0"/>
                          <a:cs typeface="Arial" panose="020B0604020202020204" pitchFamily="34" charset="0"/>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0470698"/>
                  </a:ext>
                </a:extLst>
              </a:tr>
              <a:tr h="219974">
                <a:tc>
                  <a:txBody>
                    <a:bodyPr/>
                    <a:lstStyle/>
                    <a:p>
                      <a:pPr algn="just" hangingPunct="0"/>
                      <a:r>
                        <a:rPr lang="en-GB" sz="1100">
                          <a:effectLst/>
                          <a:latin typeface="Arial" panose="020B0604020202020204" pitchFamily="34" charset="0"/>
                          <a:ea typeface="Times New Roman" panose="02020603050405020304" pitchFamily="18" charset="0"/>
                          <a:cs typeface="Arial" panose="020B0604020202020204" pitchFamily="34" charset="0"/>
                        </a:rPr>
                        <a:t>Further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cs typeface="Arial" panose="020B0604020202020204" pitchFamily="34" charset="0"/>
                        </a:rPr>
                        <a:t>ISPRS Journal of Photogrammetry and Remote Sensing</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MS Gothic" panose="020B0609070205080204" pitchFamily="49" charset="-128"/>
                          <a:cs typeface="Arial" panose="020B0604020202020204" pitchFamily="34" charset="0"/>
                        </a:rPr>
                        <a:t>☐</a:t>
                      </a:r>
                      <a:r>
                        <a:rPr lang="en-GB" sz="1100" dirty="0">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39816928"/>
                  </a:ext>
                </a:extLst>
              </a:tr>
            </a:tbl>
          </a:graphicData>
        </a:graphic>
      </p:graphicFrame>
      <p:pic>
        <p:nvPicPr>
          <p:cNvPr id="7" name="Picture 6">
            <a:extLst>
              <a:ext uri="{FF2B5EF4-FFF2-40B4-BE49-F238E27FC236}">
                <a16:creationId xmlns:a16="http://schemas.microsoft.com/office/drawing/2014/main" id="{D08FEC65-7387-E9C1-8020-CCFB767D67C5}"/>
              </a:ext>
            </a:extLst>
          </p:cNvPr>
          <p:cNvPicPr>
            <a:picLocks noChangeAspect="1"/>
          </p:cNvPicPr>
          <p:nvPr/>
        </p:nvPicPr>
        <p:blipFill>
          <a:blip r:embed="rId5"/>
          <a:stretch>
            <a:fillRect/>
          </a:stretch>
        </p:blipFill>
        <p:spPr>
          <a:xfrm>
            <a:off x="192851" y="2185364"/>
            <a:ext cx="2763605" cy="3420303"/>
          </a:xfrm>
          <a:prstGeom prst="rect">
            <a:avLst/>
          </a:prstGeom>
        </p:spPr>
      </p:pic>
      <p:pic>
        <p:nvPicPr>
          <p:cNvPr id="9" name="Picture 2" descr="NHBS Academic &amp; Professional Books">
            <a:extLst>
              <a:ext uri="{FF2B5EF4-FFF2-40B4-BE49-F238E27FC236}">
                <a16:creationId xmlns:a16="http://schemas.microsoft.com/office/drawing/2014/main" id="{D1DB35B0-DDEA-56E0-C7F1-E54D1AECB2A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847757" y="680373"/>
            <a:ext cx="1914525" cy="2390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688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Next Session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092068" y="457598"/>
            <a:ext cx="8957567" cy="5509200"/>
          </a:xfrm>
          <a:prstGeom prst="rect">
            <a:avLst/>
          </a:prstGeom>
          <a:noFill/>
        </p:spPr>
        <p:txBody>
          <a:bodyPr wrap="square" rtlCol="0">
            <a:spAutoFit/>
          </a:bodyPr>
          <a:lstStyle/>
          <a:p>
            <a:r>
              <a:rPr lang="en-GB" sz="2400" dirty="0"/>
              <a:t>Suggested activities: </a:t>
            </a:r>
          </a:p>
          <a:p>
            <a:endParaRPr lang="en-GB" sz="2400" dirty="0"/>
          </a:p>
          <a:p>
            <a:pPr marL="800100" lvl="1" indent="-342900">
              <a:buFont typeface="Arial" panose="020B0604020202020204" pitchFamily="34" charset="0"/>
              <a:buChar char="•"/>
            </a:pPr>
            <a:r>
              <a:rPr lang="en-GB" sz="2400" dirty="0"/>
              <a:t>Visit Database on Teams module channel with examples of open-source datasets</a:t>
            </a:r>
          </a:p>
          <a:p>
            <a:pPr marL="800100" lvl="1" indent="-342900">
              <a:buFontTx/>
              <a:buChar char="-"/>
            </a:pPr>
            <a:endParaRPr lang="en-GB" sz="2400" dirty="0"/>
          </a:p>
          <a:p>
            <a:pPr marL="800100" lvl="1" indent="-342900">
              <a:buFontTx/>
              <a:buChar char="-"/>
            </a:pPr>
            <a:endParaRPr lang="en-GB" sz="2400" dirty="0"/>
          </a:p>
          <a:p>
            <a:pPr marL="800100" lvl="1" indent="-342900">
              <a:buFontTx/>
              <a:buChar char="-"/>
            </a:pPr>
            <a:endParaRPr lang="en-GB" sz="2400" dirty="0"/>
          </a:p>
          <a:p>
            <a:pPr marL="800100" lvl="1" indent="-342900">
              <a:buFontTx/>
              <a:buChar char="-"/>
            </a:pPr>
            <a:endParaRPr lang="en-GB" sz="2400" dirty="0"/>
          </a:p>
          <a:p>
            <a:pPr marL="800100" lvl="1" indent="-342900">
              <a:buFontTx/>
              <a:buChar char="-"/>
            </a:pPr>
            <a:endParaRPr lang="en-GB" sz="2400" dirty="0"/>
          </a:p>
          <a:p>
            <a:pPr lvl="1"/>
            <a:endParaRPr lang="en-GB" sz="2400" dirty="0"/>
          </a:p>
          <a:p>
            <a:pPr marL="800100" lvl="1" indent="-342900">
              <a:buFont typeface="Arial" panose="020B0604020202020204" pitchFamily="34" charset="0"/>
              <a:buChar char="•"/>
            </a:pPr>
            <a:r>
              <a:rPr lang="en-GB" sz="2400" dirty="0"/>
              <a:t>Visit Copernicus Browser: </a:t>
            </a:r>
          </a:p>
          <a:p>
            <a:pPr lvl="1"/>
            <a:r>
              <a:rPr lang="en-GB" sz="2400" dirty="0"/>
              <a:t>https://browser.dataspace.copernicus.eu/ </a:t>
            </a:r>
          </a:p>
          <a:p>
            <a:pPr lvl="1"/>
            <a:r>
              <a:rPr lang="en-GB" sz="2400" dirty="0"/>
              <a:t>	</a:t>
            </a:r>
          </a:p>
          <a:p>
            <a:pPr lvl="1"/>
            <a:r>
              <a:rPr lang="en-GB" sz="2400" dirty="0"/>
              <a:t>Explore </a:t>
            </a:r>
            <a:r>
              <a:rPr lang="en-GB" sz="2400" b="1" i="1" dirty="0"/>
              <a:t>free, global</a:t>
            </a:r>
            <a:r>
              <a:rPr lang="en-GB" sz="2400" dirty="0"/>
              <a:t>, Earth Observation data </a:t>
            </a:r>
          </a:p>
          <a:p>
            <a:pPr marL="285750" indent="-285750">
              <a:buFont typeface="Arial" panose="020B0604020202020204" pitchFamily="34" charset="0"/>
              <a:buChar char="•"/>
            </a:pPr>
            <a:endParaRPr lang="en-GB" sz="1600"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pic>
        <p:nvPicPr>
          <p:cNvPr id="4" name="Picture 3">
            <a:extLst>
              <a:ext uri="{FF2B5EF4-FFF2-40B4-BE49-F238E27FC236}">
                <a16:creationId xmlns:a16="http://schemas.microsoft.com/office/drawing/2014/main" id="{F089134B-5C90-E3C3-2CCA-754AEEB6AD71}"/>
              </a:ext>
            </a:extLst>
          </p:cNvPr>
          <p:cNvPicPr>
            <a:picLocks noChangeAspect="1"/>
          </p:cNvPicPr>
          <p:nvPr/>
        </p:nvPicPr>
        <p:blipFill>
          <a:blip r:embed="rId4"/>
          <a:stretch>
            <a:fillRect/>
          </a:stretch>
        </p:blipFill>
        <p:spPr>
          <a:xfrm>
            <a:off x="815008" y="2011479"/>
            <a:ext cx="11105322" cy="1849175"/>
          </a:xfrm>
          <a:prstGeom prst="rect">
            <a:avLst/>
          </a:prstGeom>
        </p:spPr>
      </p:pic>
      <p:pic>
        <p:nvPicPr>
          <p:cNvPr id="9" name="Picture 8">
            <a:extLst>
              <a:ext uri="{FF2B5EF4-FFF2-40B4-BE49-F238E27FC236}">
                <a16:creationId xmlns:a16="http://schemas.microsoft.com/office/drawing/2014/main" id="{5E7AFFDA-D83F-BDBB-41AF-930E560BC260}"/>
              </a:ext>
            </a:extLst>
          </p:cNvPr>
          <p:cNvPicPr>
            <a:picLocks noChangeAspect="1"/>
          </p:cNvPicPr>
          <p:nvPr/>
        </p:nvPicPr>
        <p:blipFill>
          <a:blip r:embed="rId5"/>
          <a:stretch>
            <a:fillRect/>
          </a:stretch>
        </p:blipFill>
        <p:spPr>
          <a:xfrm>
            <a:off x="9388640" y="3949148"/>
            <a:ext cx="2789180" cy="2522744"/>
          </a:xfrm>
          <a:prstGeom prst="rect">
            <a:avLst/>
          </a:prstGeom>
        </p:spPr>
      </p:pic>
    </p:spTree>
    <p:extLst>
      <p:ext uri="{BB962C8B-B14F-4D97-AF65-F5344CB8AC3E}">
        <p14:creationId xmlns:p14="http://schemas.microsoft.com/office/powerpoint/2010/main" val="95189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431435"/>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endParaRPr lang="en-GB" sz="2400" dirty="0"/>
          </a:p>
          <a:p>
            <a:r>
              <a:rPr lang="en-GB" sz="2400" dirty="0"/>
              <a:t>Email:		</a:t>
            </a:r>
            <a:r>
              <a:rPr lang="en-GB" dirty="0">
                <a:hlinkClick r:id="rId2"/>
              </a:rPr>
              <a:t>a.cunningham@uwtsd.ac.uk</a:t>
            </a:r>
            <a:endParaRPr lang="en-GB" dirty="0"/>
          </a:p>
          <a:p>
            <a:r>
              <a:rPr lang="en-GB" sz="2400" dirty="0"/>
              <a:t>Teams:		</a:t>
            </a:r>
            <a:r>
              <a:rPr lang="en-GB" sz="1400" dirty="0"/>
              <a:t>“ACNA6003 GIS and Remote Sensing Technologies 25/26_GRP”</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01/10/2025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pic>
        <p:nvPicPr>
          <p:cNvPr id="4" name="Picture 3">
            <a:extLst>
              <a:ext uri="{FF2B5EF4-FFF2-40B4-BE49-F238E27FC236}">
                <a16:creationId xmlns:a16="http://schemas.microsoft.com/office/drawing/2014/main" id="{8338EF1E-4FB9-950C-7D6E-087B5057446A}"/>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Rectangle 1">
            <a:extLst>
              <a:ext uri="{FF2B5EF4-FFF2-40B4-BE49-F238E27FC236}">
                <a16:creationId xmlns:a16="http://schemas.microsoft.com/office/drawing/2014/main" id="{24C26C1F-0AA5-FEC1-5060-C8A057B01841}"/>
              </a:ext>
            </a:extLst>
          </p:cNvPr>
          <p:cNvSpPr>
            <a:spLocks noChangeArrowheads="1"/>
          </p:cNvSpPr>
          <p:nvPr/>
        </p:nvSpPr>
        <p:spPr bwMode="auto">
          <a:xfrm>
            <a:off x="3825380" y="4646324"/>
            <a:ext cx="859230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hlinkClick r:id="rId4"/>
              </a:rPr>
              <a:t>General | ACNA6003 GIS and Remote Sensing Technologies 25/26_GRP | Microsoft Teams</a:t>
            </a:r>
            <a:endParaRPr kumimoji="0" lang="en-US" altLang="en-US" sz="14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2385</Words>
  <Application>Microsoft Office PowerPoint</Application>
  <PresentationFormat>Widescreen</PresentationFormat>
  <Paragraphs>325</Paragraphs>
  <Slides>18</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Avenir Next</vt:lpstr>
      <vt:lpstr>Arial</vt:lpstr>
      <vt:lpstr>Calibri</vt:lpstr>
      <vt:lpstr>Calibri Light</vt:lpstr>
      <vt:lpstr>Comic Sans MS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2025-09-30T19:33:00Z</dcterms:modified>
</cp:coreProperties>
</file>