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6" d="100"/>
          <a:sy n="76" d="100"/>
        </p:scale>
        <p:origin x="62" y="10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DE0639B-8FF5-49BE-9A08-03A12ACA0A83}" type="doc">
      <dgm:prSet loTypeId="urn:microsoft.com/office/officeart/2005/8/layout/vList2" loCatId="list" qsTypeId="urn:microsoft.com/office/officeart/2005/8/quickstyle/simple4" qsCatId="simple" csTypeId="urn:microsoft.com/office/officeart/2005/8/colors/accent4_2" csCatId="accent4" phldr="1"/>
      <dgm:spPr/>
      <dgm:t>
        <a:bodyPr/>
        <a:lstStyle/>
        <a:p>
          <a:endParaRPr lang="en-US"/>
        </a:p>
      </dgm:t>
    </dgm:pt>
    <dgm:pt modelId="{D04E6E9F-3783-4138-85B2-8726F37F7927}">
      <dgm:prSet custT="1"/>
      <dgm:spPr/>
      <dgm:t>
        <a:bodyPr/>
        <a:lstStyle/>
        <a:p>
          <a:r>
            <a:rPr lang="en-US" sz="2000" b="0" i="0" baseline="0" dirty="0">
              <a:latin typeface="Calibri" panose="020F0502020204030204" pitchFamily="34" charset="0"/>
              <a:ea typeface="Calibri" panose="020F0502020204030204" pitchFamily="34" charset="0"/>
              <a:cs typeface="Calibri" panose="020F0502020204030204" pitchFamily="34" charset="0"/>
            </a:rPr>
            <a:t>Highlights importance of early relationships</a:t>
          </a:r>
          <a:endParaRPr lang="en-US" sz="2000" dirty="0">
            <a:latin typeface="Calibri" panose="020F0502020204030204" pitchFamily="34" charset="0"/>
            <a:ea typeface="Calibri" panose="020F0502020204030204" pitchFamily="34" charset="0"/>
            <a:cs typeface="Calibri" panose="020F0502020204030204" pitchFamily="34" charset="0"/>
          </a:endParaRPr>
        </a:p>
      </dgm:t>
    </dgm:pt>
    <dgm:pt modelId="{39A7B12D-DC88-4E0C-BED8-22B28A48B82C}" type="parTrans" cxnId="{6B12BABC-CD14-4E94-9B82-EE17E0072762}">
      <dgm:prSet/>
      <dgm:spPr/>
      <dgm:t>
        <a:bodyPr/>
        <a:lstStyle/>
        <a:p>
          <a:endParaRPr lang="en-US"/>
        </a:p>
      </dgm:t>
    </dgm:pt>
    <dgm:pt modelId="{E73E2D9C-ECE6-473A-ACA3-ACE04E631563}" type="sibTrans" cxnId="{6B12BABC-CD14-4E94-9B82-EE17E0072762}">
      <dgm:prSet/>
      <dgm:spPr/>
      <dgm:t>
        <a:bodyPr/>
        <a:lstStyle/>
        <a:p>
          <a:endParaRPr lang="en-US"/>
        </a:p>
      </dgm:t>
    </dgm:pt>
    <dgm:pt modelId="{1CDA2C30-3E5C-4A77-83A8-C0B602B20C28}">
      <dgm:prSet custT="1"/>
      <dgm:spPr/>
      <dgm:t>
        <a:bodyPr/>
        <a:lstStyle/>
        <a:p>
          <a:r>
            <a:rPr lang="en-US" sz="2000" b="0" i="0" baseline="0" dirty="0">
              <a:latin typeface="Calibri" panose="020F0502020204030204" pitchFamily="34" charset="0"/>
              <a:ea typeface="Calibri" panose="020F0502020204030204" pitchFamily="34" charset="0"/>
              <a:cs typeface="Calibri" panose="020F0502020204030204" pitchFamily="34" charset="0"/>
            </a:rPr>
            <a:t>Influences key policies: EYFS, attachment-based practice</a:t>
          </a:r>
          <a:endParaRPr lang="en-US" sz="2000" dirty="0">
            <a:latin typeface="Calibri" panose="020F0502020204030204" pitchFamily="34" charset="0"/>
            <a:ea typeface="Calibri" panose="020F0502020204030204" pitchFamily="34" charset="0"/>
            <a:cs typeface="Calibri" panose="020F0502020204030204" pitchFamily="34" charset="0"/>
          </a:endParaRPr>
        </a:p>
      </dgm:t>
    </dgm:pt>
    <dgm:pt modelId="{19B4F25B-680A-44A9-BF3A-6348F4A89113}" type="parTrans" cxnId="{0E130906-BCA8-408C-BAE3-418ECCA9748C}">
      <dgm:prSet/>
      <dgm:spPr/>
      <dgm:t>
        <a:bodyPr/>
        <a:lstStyle/>
        <a:p>
          <a:endParaRPr lang="en-US"/>
        </a:p>
      </dgm:t>
    </dgm:pt>
    <dgm:pt modelId="{D005FE49-37F4-4565-9B0C-3D025BDFD948}" type="sibTrans" cxnId="{0E130906-BCA8-408C-BAE3-418ECCA9748C}">
      <dgm:prSet/>
      <dgm:spPr/>
      <dgm:t>
        <a:bodyPr/>
        <a:lstStyle/>
        <a:p>
          <a:endParaRPr lang="en-US"/>
        </a:p>
      </dgm:t>
    </dgm:pt>
    <dgm:pt modelId="{49F4CDB7-7591-4560-9C6D-EDFC81FC90A4}">
      <dgm:prSet custT="1"/>
      <dgm:spPr/>
      <dgm:t>
        <a:bodyPr/>
        <a:lstStyle/>
        <a:p>
          <a:r>
            <a:rPr lang="en-US" sz="2000" b="0" i="0" baseline="0" dirty="0">
              <a:latin typeface="Calibri" panose="020F0502020204030204" pitchFamily="34" charset="0"/>
              <a:ea typeface="Calibri" panose="020F0502020204030204" pitchFamily="34" charset="0"/>
              <a:cs typeface="Calibri" panose="020F0502020204030204" pitchFamily="34" charset="0"/>
            </a:rPr>
            <a:t>Guides interventions for emotional and social development</a:t>
          </a:r>
          <a:endParaRPr lang="en-US" sz="2000" dirty="0">
            <a:latin typeface="Calibri" panose="020F0502020204030204" pitchFamily="34" charset="0"/>
            <a:ea typeface="Calibri" panose="020F0502020204030204" pitchFamily="34" charset="0"/>
            <a:cs typeface="Calibri" panose="020F0502020204030204" pitchFamily="34" charset="0"/>
          </a:endParaRPr>
        </a:p>
      </dgm:t>
    </dgm:pt>
    <dgm:pt modelId="{02ADB158-8DFF-4601-AD0A-9A633554CEE4}" type="parTrans" cxnId="{5D533357-A632-4A5E-95C0-AF20F3EAA7E2}">
      <dgm:prSet/>
      <dgm:spPr/>
      <dgm:t>
        <a:bodyPr/>
        <a:lstStyle/>
        <a:p>
          <a:endParaRPr lang="en-US"/>
        </a:p>
      </dgm:t>
    </dgm:pt>
    <dgm:pt modelId="{6C016F79-85CC-4AF5-9DF0-05677EA9A9D6}" type="sibTrans" cxnId="{5D533357-A632-4A5E-95C0-AF20F3EAA7E2}">
      <dgm:prSet/>
      <dgm:spPr/>
      <dgm:t>
        <a:bodyPr/>
        <a:lstStyle/>
        <a:p>
          <a:endParaRPr lang="en-US"/>
        </a:p>
      </dgm:t>
    </dgm:pt>
    <dgm:pt modelId="{AB6CEDE5-4E0C-450E-B245-2F4A61F70B67}">
      <dgm:prSet custT="1"/>
      <dgm:spPr/>
      <dgm:t>
        <a:bodyPr/>
        <a:lstStyle/>
        <a:p>
          <a:r>
            <a:rPr lang="en-US" sz="2000" b="0" i="0" baseline="0" dirty="0">
              <a:latin typeface="Calibri" panose="020F0502020204030204" pitchFamily="34" charset="0"/>
              <a:ea typeface="Calibri" panose="020F0502020204030204" pitchFamily="34" charset="0"/>
              <a:cs typeface="Calibri" panose="020F0502020204030204" pitchFamily="34" charset="0"/>
            </a:rPr>
            <a:t>Supported by neuroscience and contemporary research</a:t>
          </a:r>
          <a:endParaRPr lang="en-US" sz="2000" dirty="0">
            <a:latin typeface="Calibri" panose="020F0502020204030204" pitchFamily="34" charset="0"/>
            <a:ea typeface="Calibri" panose="020F0502020204030204" pitchFamily="34" charset="0"/>
            <a:cs typeface="Calibri" panose="020F0502020204030204" pitchFamily="34" charset="0"/>
          </a:endParaRPr>
        </a:p>
      </dgm:t>
    </dgm:pt>
    <dgm:pt modelId="{B023EFC8-E62E-4F61-9960-917EC0F55DE8}" type="parTrans" cxnId="{CBE64A39-F900-434A-8174-AD587779994A}">
      <dgm:prSet/>
      <dgm:spPr/>
      <dgm:t>
        <a:bodyPr/>
        <a:lstStyle/>
        <a:p>
          <a:endParaRPr lang="en-US"/>
        </a:p>
      </dgm:t>
    </dgm:pt>
    <dgm:pt modelId="{3966464B-8EF5-46A0-91E0-D813487C0CAD}" type="sibTrans" cxnId="{CBE64A39-F900-434A-8174-AD587779994A}">
      <dgm:prSet/>
      <dgm:spPr/>
      <dgm:t>
        <a:bodyPr/>
        <a:lstStyle/>
        <a:p>
          <a:endParaRPr lang="en-US"/>
        </a:p>
      </dgm:t>
    </dgm:pt>
    <dgm:pt modelId="{2F24928B-6368-42EE-B551-10211F8AFAE4}" type="pres">
      <dgm:prSet presAssocID="{1DE0639B-8FF5-49BE-9A08-03A12ACA0A83}" presName="linear" presStyleCnt="0">
        <dgm:presLayoutVars>
          <dgm:animLvl val="lvl"/>
          <dgm:resizeHandles val="exact"/>
        </dgm:presLayoutVars>
      </dgm:prSet>
      <dgm:spPr/>
    </dgm:pt>
    <dgm:pt modelId="{82FD99BE-4D17-44E4-A52F-013665B51C00}" type="pres">
      <dgm:prSet presAssocID="{D04E6E9F-3783-4138-85B2-8726F37F7927}" presName="parentText" presStyleLbl="node1" presStyleIdx="0" presStyleCnt="4">
        <dgm:presLayoutVars>
          <dgm:chMax val="0"/>
          <dgm:bulletEnabled val="1"/>
        </dgm:presLayoutVars>
      </dgm:prSet>
      <dgm:spPr/>
    </dgm:pt>
    <dgm:pt modelId="{E79327AB-435C-4BCE-B2C8-EF292349C22C}" type="pres">
      <dgm:prSet presAssocID="{E73E2D9C-ECE6-473A-ACA3-ACE04E631563}" presName="spacer" presStyleCnt="0"/>
      <dgm:spPr/>
    </dgm:pt>
    <dgm:pt modelId="{7F6D3F70-8A29-4F9A-BC5B-3F4654C3AF40}" type="pres">
      <dgm:prSet presAssocID="{1CDA2C30-3E5C-4A77-83A8-C0B602B20C28}" presName="parentText" presStyleLbl="node1" presStyleIdx="1" presStyleCnt="4">
        <dgm:presLayoutVars>
          <dgm:chMax val="0"/>
          <dgm:bulletEnabled val="1"/>
        </dgm:presLayoutVars>
      </dgm:prSet>
      <dgm:spPr/>
    </dgm:pt>
    <dgm:pt modelId="{502EC3DF-9F1E-4548-90EA-F344ACFD1CF1}" type="pres">
      <dgm:prSet presAssocID="{D005FE49-37F4-4565-9B0C-3D025BDFD948}" presName="spacer" presStyleCnt="0"/>
      <dgm:spPr/>
    </dgm:pt>
    <dgm:pt modelId="{86A2F132-7DD0-435E-9FDA-6507AA1D0356}" type="pres">
      <dgm:prSet presAssocID="{49F4CDB7-7591-4560-9C6D-EDFC81FC90A4}" presName="parentText" presStyleLbl="node1" presStyleIdx="2" presStyleCnt="4">
        <dgm:presLayoutVars>
          <dgm:chMax val="0"/>
          <dgm:bulletEnabled val="1"/>
        </dgm:presLayoutVars>
      </dgm:prSet>
      <dgm:spPr/>
    </dgm:pt>
    <dgm:pt modelId="{7BEA3A24-A0BB-4D20-8889-05B7090760BC}" type="pres">
      <dgm:prSet presAssocID="{6C016F79-85CC-4AF5-9DF0-05677EA9A9D6}" presName="spacer" presStyleCnt="0"/>
      <dgm:spPr/>
    </dgm:pt>
    <dgm:pt modelId="{97721C6A-4E22-4FDE-8428-1A3A5605000D}" type="pres">
      <dgm:prSet presAssocID="{AB6CEDE5-4E0C-450E-B245-2F4A61F70B67}" presName="parentText" presStyleLbl="node1" presStyleIdx="3" presStyleCnt="4">
        <dgm:presLayoutVars>
          <dgm:chMax val="0"/>
          <dgm:bulletEnabled val="1"/>
        </dgm:presLayoutVars>
      </dgm:prSet>
      <dgm:spPr/>
    </dgm:pt>
  </dgm:ptLst>
  <dgm:cxnLst>
    <dgm:cxn modelId="{0E130906-BCA8-408C-BAE3-418ECCA9748C}" srcId="{1DE0639B-8FF5-49BE-9A08-03A12ACA0A83}" destId="{1CDA2C30-3E5C-4A77-83A8-C0B602B20C28}" srcOrd="1" destOrd="0" parTransId="{19B4F25B-680A-44A9-BF3A-6348F4A89113}" sibTransId="{D005FE49-37F4-4565-9B0C-3D025BDFD948}"/>
    <dgm:cxn modelId="{4B1B9515-C9FF-4BEA-A85F-A8854E462E27}" type="presOf" srcId="{1DE0639B-8FF5-49BE-9A08-03A12ACA0A83}" destId="{2F24928B-6368-42EE-B551-10211F8AFAE4}" srcOrd="0" destOrd="0" presId="urn:microsoft.com/office/officeart/2005/8/layout/vList2"/>
    <dgm:cxn modelId="{19AD3F1C-5A46-4FCE-B4AB-F0565E445DE9}" type="presOf" srcId="{1CDA2C30-3E5C-4A77-83A8-C0B602B20C28}" destId="{7F6D3F70-8A29-4F9A-BC5B-3F4654C3AF40}" srcOrd="0" destOrd="0" presId="urn:microsoft.com/office/officeart/2005/8/layout/vList2"/>
    <dgm:cxn modelId="{CBE64A39-F900-434A-8174-AD587779994A}" srcId="{1DE0639B-8FF5-49BE-9A08-03A12ACA0A83}" destId="{AB6CEDE5-4E0C-450E-B245-2F4A61F70B67}" srcOrd="3" destOrd="0" parTransId="{B023EFC8-E62E-4F61-9960-917EC0F55DE8}" sibTransId="{3966464B-8EF5-46A0-91E0-D813487C0CAD}"/>
    <dgm:cxn modelId="{31795539-2CFC-4CEE-A0D5-5E6B0F9FBC09}" type="presOf" srcId="{D04E6E9F-3783-4138-85B2-8726F37F7927}" destId="{82FD99BE-4D17-44E4-A52F-013665B51C00}" srcOrd="0" destOrd="0" presId="urn:microsoft.com/office/officeart/2005/8/layout/vList2"/>
    <dgm:cxn modelId="{9D8EC353-2B68-4B18-A2E9-9E30F9C60C27}" type="presOf" srcId="{49F4CDB7-7591-4560-9C6D-EDFC81FC90A4}" destId="{86A2F132-7DD0-435E-9FDA-6507AA1D0356}" srcOrd="0" destOrd="0" presId="urn:microsoft.com/office/officeart/2005/8/layout/vList2"/>
    <dgm:cxn modelId="{5D533357-A632-4A5E-95C0-AF20F3EAA7E2}" srcId="{1DE0639B-8FF5-49BE-9A08-03A12ACA0A83}" destId="{49F4CDB7-7591-4560-9C6D-EDFC81FC90A4}" srcOrd="2" destOrd="0" parTransId="{02ADB158-8DFF-4601-AD0A-9A633554CEE4}" sibTransId="{6C016F79-85CC-4AF5-9DF0-05677EA9A9D6}"/>
    <dgm:cxn modelId="{E64C057A-CE31-4305-B5D1-D16A6F136871}" type="presOf" srcId="{AB6CEDE5-4E0C-450E-B245-2F4A61F70B67}" destId="{97721C6A-4E22-4FDE-8428-1A3A5605000D}" srcOrd="0" destOrd="0" presId="urn:microsoft.com/office/officeart/2005/8/layout/vList2"/>
    <dgm:cxn modelId="{6B12BABC-CD14-4E94-9B82-EE17E0072762}" srcId="{1DE0639B-8FF5-49BE-9A08-03A12ACA0A83}" destId="{D04E6E9F-3783-4138-85B2-8726F37F7927}" srcOrd="0" destOrd="0" parTransId="{39A7B12D-DC88-4E0C-BED8-22B28A48B82C}" sibTransId="{E73E2D9C-ECE6-473A-ACA3-ACE04E631563}"/>
    <dgm:cxn modelId="{F5070143-E26F-4367-AF28-14DFF8DC6366}" type="presParOf" srcId="{2F24928B-6368-42EE-B551-10211F8AFAE4}" destId="{82FD99BE-4D17-44E4-A52F-013665B51C00}" srcOrd="0" destOrd="0" presId="urn:microsoft.com/office/officeart/2005/8/layout/vList2"/>
    <dgm:cxn modelId="{25E30EFF-E003-4F34-A487-DC1A7DCBD674}" type="presParOf" srcId="{2F24928B-6368-42EE-B551-10211F8AFAE4}" destId="{E79327AB-435C-4BCE-B2C8-EF292349C22C}" srcOrd="1" destOrd="0" presId="urn:microsoft.com/office/officeart/2005/8/layout/vList2"/>
    <dgm:cxn modelId="{897DFE87-81D4-432F-B4E8-D0770097CE8E}" type="presParOf" srcId="{2F24928B-6368-42EE-B551-10211F8AFAE4}" destId="{7F6D3F70-8A29-4F9A-BC5B-3F4654C3AF40}" srcOrd="2" destOrd="0" presId="urn:microsoft.com/office/officeart/2005/8/layout/vList2"/>
    <dgm:cxn modelId="{3228E81B-8835-456E-81A9-9DA77F26188A}" type="presParOf" srcId="{2F24928B-6368-42EE-B551-10211F8AFAE4}" destId="{502EC3DF-9F1E-4548-90EA-F344ACFD1CF1}" srcOrd="3" destOrd="0" presId="urn:microsoft.com/office/officeart/2005/8/layout/vList2"/>
    <dgm:cxn modelId="{5033BE3D-EC3D-4F3B-85C8-C11699D6BC49}" type="presParOf" srcId="{2F24928B-6368-42EE-B551-10211F8AFAE4}" destId="{86A2F132-7DD0-435E-9FDA-6507AA1D0356}" srcOrd="4" destOrd="0" presId="urn:microsoft.com/office/officeart/2005/8/layout/vList2"/>
    <dgm:cxn modelId="{D09574EC-3CE9-4492-9D31-235E2B272F27}" type="presParOf" srcId="{2F24928B-6368-42EE-B551-10211F8AFAE4}" destId="{7BEA3A24-A0BB-4D20-8889-05B7090760BC}" srcOrd="5" destOrd="0" presId="urn:microsoft.com/office/officeart/2005/8/layout/vList2"/>
    <dgm:cxn modelId="{3B72DF35-97C3-4CBD-B580-EB6FADEE4EC6}" type="presParOf" srcId="{2F24928B-6368-42EE-B551-10211F8AFAE4}" destId="{97721C6A-4E22-4FDE-8428-1A3A5605000D}" srcOrd="6"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FD99BE-4D17-44E4-A52F-013665B51C00}">
      <dsp:nvSpPr>
        <dsp:cNvPr id="0" name=""/>
        <dsp:cNvSpPr/>
      </dsp:nvSpPr>
      <dsp:spPr>
        <a:xfrm>
          <a:off x="0" y="4149"/>
          <a:ext cx="10515600" cy="973440"/>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0" i="0" kern="1200" baseline="0" dirty="0">
              <a:latin typeface="Calibri" panose="020F0502020204030204" pitchFamily="34" charset="0"/>
              <a:ea typeface="Calibri" panose="020F0502020204030204" pitchFamily="34" charset="0"/>
              <a:cs typeface="Calibri" panose="020F0502020204030204" pitchFamily="34" charset="0"/>
            </a:rPr>
            <a:t>Highlights importance of early relationships</a:t>
          </a:r>
          <a:endParaRPr lang="en-US" sz="2000" kern="1200" dirty="0">
            <a:latin typeface="Calibri" panose="020F0502020204030204" pitchFamily="34" charset="0"/>
            <a:ea typeface="Calibri" panose="020F0502020204030204" pitchFamily="34" charset="0"/>
            <a:cs typeface="Calibri" panose="020F0502020204030204" pitchFamily="34" charset="0"/>
          </a:endParaRPr>
        </a:p>
      </dsp:txBody>
      <dsp:txXfrm>
        <a:off x="47519" y="51668"/>
        <a:ext cx="10420562" cy="878402"/>
      </dsp:txXfrm>
    </dsp:sp>
    <dsp:sp modelId="{7F6D3F70-8A29-4F9A-BC5B-3F4654C3AF40}">
      <dsp:nvSpPr>
        <dsp:cNvPr id="0" name=""/>
        <dsp:cNvSpPr/>
      </dsp:nvSpPr>
      <dsp:spPr>
        <a:xfrm>
          <a:off x="0" y="1127349"/>
          <a:ext cx="10515600" cy="973440"/>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0" i="0" kern="1200" baseline="0" dirty="0">
              <a:latin typeface="Calibri" panose="020F0502020204030204" pitchFamily="34" charset="0"/>
              <a:ea typeface="Calibri" panose="020F0502020204030204" pitchFamily="34" charset="0"/>
              <a:cs typeface="Calibri" panose="020F0502020204030204" pitchFamily="34" charset="0"/>
            </a:rPr>
            <a:t>Influences key policies: EYFS, attachment-based practice</a:t>
          </a:r>
          <a:endParaRPr lang="en-US" sz="2000" kern="1200" dirty="0">
            <a:latin typeface="Calibri" panose="020F0502020204030204" pitchFamily="34" charset="0"/>
            <a:ea typeface="Calibri" panose="020F0502020204030204" pitchFamily="34" charset="0"/>
            <a:cs typeface="Calibri" panose="020F0502020204030204" pitchFamily="34" charset="0"/>
          </a:endParaRPr>
        </a:p>
      </dsp:txBody>
      <dsp:txXfrm>
        <a:off x="47519" y="1174868"/>
        <a:ext cx="10420562" cy="878402"/>
      </dsp:txXfrm>
    </dsp:sp>
    <dsp:sp modelId="{86A2F132-7DD0-435E-9FDA-6507AA1D0356}">
      <dsp:nvSpPr>
        <dsp:cNvPr id="0" name=""/>
        <dsp:cNvSpPr/>
      </dsp:nvSpPr>
      <dsp:spPr>
        <a:xfrm>
          <a:off x="0" y="2250549"/>
          <a:ext cx="10515600" cy="973440"/>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0" i="0" kern="1200" baseline="0" dirty="0">
              <a:latin typeface="Calibri" panose="020F0502020204030204" pitchFamily="34" charset="0"/>
              <a:ea typeface="Calibri" panose="020F0502020204030204" pitchFamily="34" charset="0"/>
              <a:cs typeface="Calibri" panose="020F0502020204030204" pitchFamily="34" charset="0"/>
            </a:rPr>
            <a:t>Guides interventions for emotional and social development</a:t>
          </a:r>
          <a:endParaRPr lang="en-US" sz="2000" kern="1200" dirty="0">
            <a:latin typeface="Calibri" panose="020F0502020204030204" pitchFamily="34" charset="0"/>
            <a:ea typeface="Calibri" panose="020F0502020204030204" pitchFamily="34" charset="0"/>
            <a:cs typeface="Calibri" panose="020F0502020204030204" pitchFamily="34" charset="0"/>
          </a:endParaRPr>
        </a:p>
      </dsp:txBody>
      <dsp:txXfrm>
        <a:off x="47519" y="2298068"/>
        <a:ext cx="10420562" cy="878402"/>
      </dsp:txXfrm>
    </dsp:sp>
    <dsp:sp modelId="{97721C6A-4E22-4FDE-8428-1A3A5605000D}">
      <dsp:nvSpPr>
        <dsp:cNvPr id="0" name=""/>
        <dsp:cNvSpPr/>
      </dsp:nvSpPr>
      <dsp:spPr>
        <a:xfrm>
          <a:off x="0" y="3373749"/>
          <a:ext cx="10515600" cy="973440"/>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0" i="0" kern="1200" baseline="0" dirty="0">
              <a:latin typeface="Calibri" panose="020F0502020204030204" pitchFamily="34" charset="0"/>
              <a:ea typeface="Calibri" panose="020F0502020204030204" pitchFamily="34" charset="0"/>
              <a:cs typeface="Calibri" panose="020F0502020204030204" pitchFamily="34" charset="0"/>
            </a:rPr>
            <a:t>Supported by neuroscience and contemporary research</a:t>
          </a:r>
          <a:endParaRPr lang="en-US" sz="2000" kern="1200" dirty="0">
            <a:latin typeface="Calibri" panose="020F0502020204030204" pitchFamily="34" charset="0"/>
            <a:ea typeface="Calibri" panose="020F0502020204030204" pitchFamily="34" charset="0"/>
            <a:cs typeface="Calibri" panose="020F0502020204030204" pitchFamily="34" charset="0"/>
          </a:endParaRPr>
        </a:p>
      </dsp:txBody>
      <dsp:txXfrm>
        <a:off x="47519" y="3421268"/>
        <a:ext cx="10420562" cy="87840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2ED877-8624-4571-BF49-4170D843CA1C}" type="datetimeFigureOut">
              <a:rPr lang="en-GB" smtClean="0"/>
              <a:t>13/10/2025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1810E61-44C0-4B1D-8CA5-BAA092BF00F7}" type="slidenum">
              <a:rPr lang="en-GB" smtClean="0"/>
              <a:t>‹#›</a:t>
            </a:fld>
            <a:endParaRPr lang="en-GB"/>
          </a:p>
        </p:txBody>
      </p:sp>
    </p:spTree>
    <p:extLst>
      <p:ext uri="{BB962C8B-B14F-4D97-AF65-F5344CB8AC3E}">
        <p14:creationId xmlns:p14="http://schemas.microsoft.com/office/powerpoint/2010/main" val="1316170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imes New Roman" panose="02020603050405020304" pitchFamily="18" charset="0"/>
                <a:cs typeface="Times New Roman" panose="02020603050405020304" pitchFamily="18" charset="0"/>
              </a:rPr>
              <a:t>This presentation discusses how Bowlby's Attachment Theory can be used in making sense and working with a 3-year-old girl named Amira, who has been presenting with separation anxiety from her carers and social interaction difficulties. It is concerned with explaining her behaviour from a developmental psychology perspective and suggesting how to promote her emotional, social, and cognitive development. We can use Bowlby's theory to explain how Amira's early attachment experiences impact her development and how social and health care practitioners can facilitate secure early childhood relationships (Bretherton, 2019).</a:t>
            </a:r>
          </a:p>
        </p:txBody>
      </p:sp>
      <p:sp>
        <p:nvSpPr>
          <p:cNvPr id="4" name="Slide Number Placeholder 3"/>
          <p:cNvSpPr>
            <a:spLocks noGrp="1"/>
          </p:cNvSpPr>
          <p:nvPr>
            <p:ph type="sldNum" sz="quarter" idx="5"/>
          </p:nvPr>
        </p:nvSpPr>
        <p:spPr/>
        <p:txBody>
          <a:bodyPr/>
          <a:lstStyle/>
          <a:p>
            <a:fld id="{51810E61-44C0-4B1D-8CA5-BAA092BF00F7}" type="slidenum">
              <a:rPr lang="en-GB" smtClean="0"/>
              <a:t>2</a:t>
            </a:fld>
            <a:endParaRPr lang="en-GB"/>
          </a:p>
        </p:txBody>
      </p:sp>
    </p:spTree>
    <p:extLst>
      <p:ext uri="{BB962C8B-B14F-4D97-AF65-F5344CB8AC3E}">
        <p14:creationId xmlns:p14="http://schemas.microsoft.com/office/powerpoint/2010/main" val="22796989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imes New Roman" panose="02020603050405020304" pitchFamily="18" charset="0"/>
                <a:cs typeface="Times New Roman" panose="02020603050405020304" pitchFamily="18" charset="0"/>
              </a:rPr>
              <a:t>John Bowlby (1969) suggested that children are evolutionarily equipped to develop attachment as a means of survival. Children grow up securely attached and emotionally secure and inquisitive when parents are responsive (Bretherton, 2019). Care that is inconsistent or unresponsive produces insecure attachments, which generate anxiety or avoidance (Howe, 2021). Ainsworth's Strange Situation also differentiated attachment patterns secure, avoidant, and ambivalent in helping us make sense of behaviours like Amira's distress at being left behind by her carers. Bowlby's model remains at the core of early childhood and social care provision (Prior &amp; Glaser, 2020).</a:t>
            </a:r>
          </a:p>
        </p:txBody>
      </p:sp>
      <p:sp>
        <p:nvSpPr>
          <p:cNvPr id="4" name="Slide Number Placeholder 3"/>
          <p:cNvSpPr>
            <a:spLocks noGrp="1"/>
          </p:cNvSpPr>
          <p:nvPr>
            <p:ph type="sldNum" sz="quarter" idx="5"/>
          </p:nvPr>
        </p:nvSpPr>
        <p:spPr/>
        <p:txBody>
          <a:bodyPr/>
          <a:lstStyle/>
          <a:p>
            <a:fld id="{51810E61-44C0-4B1D-8CA5-BAA092BF00F7}" type="slidenum">
              <a:rPr lang="en-GB" smtClean="0"/>
              <a:t>3</a:t>
            </a:fld>
            <a:endParaRPr lang="en-GB"/>
          </a:p>
        </p:txBody>
      </p:sp>
    </p:spTree>
    <p:extLst>
      <p:ext uri="{BB962C8B-B14F-4D97-AF65-F5344CB8AC3E}">
        <p14:creationId xmlns:p14="http://schemas.microsoft.com/office/powerpoint/2010/main" val="15570384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imes New Roman" panose="02020603050405020304" pitchFamily="18" charset="0"/>
                <a:cs typeface="Times New Roman" panose="02020603050405020304" pitchFamily="18" charset="0"/>
              </a:rPr>
              <a:t>Amira's upset when removed from her carers indicates separation anxiety, which is a characteristic of disturbed or insecure attachment (Howe, 2021). Her restricted communication may show emotional tension instead of intellectual delay (Pearson et al., 2018). She may feel threatened in new contexts, so it will be hard for her to relate with peers. The establishment of a secure key-person relationship can encourage security and constancy, so Amira can learn trust and confidence. Consistency is the foundation of Bowlby's theory of a secure base enabling exploration and social development after emotional needs are met (McLeod, 2023).</a:t>
            </a:r>
          </a:p>
        </p:txBody>
      </p:sp>
      <p:sp>
        <p:nvSpPr>
          <p:cNvPr id="4" name="Slide Number Placeholder 3"/>
          <p:cNvSpPr>
            <a:spLocks noGrp="1"/>
          </p:cNvSpPr>
          <p:nvPr>
            <p:ph type="sldNum" sz="quarter" idx="5"/>
          </p:nvPr>
        </p:nvSpPr>
        <p:spPr/>
        <p:txBody>
          <a:bodyPr/>
          <a:lstStyle/>
          <a:p>
            <a:fld id="{51810E61-44C0-4B1D-8CA5-BAA092BF00F7}" type="slidenum">
              <a:rPr lang="en-GB" smtClean="0"/>
              <a:t>4</a:t>
            </a:fld>
            <a:endParaRPr lang="en-GB"/>
          </a:p>
        </p:txBody>
      </p:sp>
    </p:spTree>
    <p:extLst>
      <p:ext uri="{BB962C8B-B14F-4D97-AF65-F5344CB8AC3E}">
        <p14:creationId xmlns:p14="http://schemas.microsoft.com/office/powerpoint/2010/main" val="5798354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imes New Roman" panose="02020603050405020304" pitchFamily="18" charset="0"/>
                <a:cs typeface="Times New Roman" panose="02020603050405020304" pitchFamily="18" charset="0"/>
              </a:rPr>
              <a:t>Children such as Amira require emotional reassurance prior to social interaction being able to thrive. Secure attachment assists children in managing emotions, communicating needs, and making friends (Prior &amp; Glaser, 2020). With no security, there is fear and withdrawal, promoting low-level social play. Professionals working with children in early years need to provide warmth, routines, and encouragement. For Thompson (2019), warm relationships encourage emotional literacy so that children can manage anxiety and be able to communicate effectively when working in groups.</a:t>
            </a:r>
          </a:p>
        </p:txBody>
      </p:sp>
      <p:sp>
        <p:nvSpPr>
          <p:cNvPr id="4" name="Slide Number Placeholder 3"/>
          <p:cNvSpPr>
            <a:spLocks noGrp="1"/>
          </p:cNvSpPr>
          <p:nvPr>
            <p:ph type="sldNum" sz="quarter" idx="5"/>
          </p:nvPr>
        </p:nvSpPr>
        <p:spPr/>
        <p:txBody>
          <a:bodyPr/>
          <a:lstStyle/>
          <a:p>
            <a:fld id="{51810E61-44C0-4B1D-8CA5-BAA092BF00F7}" type="slidenum">
              <a:rPr lang="en-GB" smtClean="0"/>
              <a:t>5</a:t>
            </a:fld>
            <a:endParaRPr lang="en-GB"/>
          </a:p>
        </p:txBody>
      </p:sp>
    </p:spTree>
    <p:extLst>
      <p:ext uri="{BB962C8B-B14F-4D97-AF65-F5344CB8AC3E}">
        <p14:creationId xmlns:p14="http://schemas.microsoft.com/office/powerpoint/2010/main" val="38143278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imes New Roman" panose="02020603050405020304" pitchFamily="18" charset="0"/>
                <a:cs typeface="Times New Roman" panose="02020603050405020304" pitchFamily="18" charset="0"/>
              </a:rPr>
              <a:t>Bowlby stressed that attachment facilitates cognitive development. When a child feels safe, they will investigate more, and this promotes brain growth (Sroufe, 2016). Fear triggers the stress response, which lowers memory and attention (Howe, 2021). In Amira, reassuring her continually and reading to her in one-to-one stories can activate speech by feelings. Communicating by play activates trust and word development. Whitebread (2019) uncovers that adult responsive interaction encompasses maximum language acquisition and curiosity and forms the building block for success in future learning.</a:t>
            </a:r>
          </a:p>
        </p:txBody>
      </p:sp>
      <p:sp>
        <p:nvSpPr>
          <p:cNvPr id="4" name="Slide Number Placeholder 3"/>
          <p:cNvSpPr>
            <a:spLocks noGrp="1"/>
          </p:cNvSpPr>
          <p:nvPr>
            <p:ph type="sldNum" sz="quarter" idx="5"/>
          </p:nvPr>
        </p:nvSpPr>
        <p:spPr/>
        <p:txBody>
          <a:bodyPr/>
          <a:lstStyle/>
          <a:p>
            <a:fld id="{51810E61-44C0-4B1D-8CA5-BAA092BF00F7}" type="slidenum">
              <a:rPr lang="en-GB" smtClean="0"/>
              <a:t>6</a:t>
            </a:fld>
            <a:endParaRPr lang="en-GB"/>
          </a:p>
        </p:txBody>
      </p:sp>
    </p:spTree>
    <p:extLst>
      <p:ext uri="{BB962C8B-B14F-4D97-AF65-F5344CB8AC3E}">
        <p14:creationId xmlns:p14="http://schemas.microsoft.com/office/powerpoint/2010/main" val="40432894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imes New Roman" panose="02020603050405020304" pitchFamily="18" charset="0"/>
                <a:cs typeface="Times New Roman" panose="02020603050405020304" pitchFamily="18" charset="0"/>
              </a:rPr>
              <a:t>Bowlby's model incorporates both nature and nurture. He suggested that attachment behaviours are biologically programmed to promote survival (Bowlby, 1969). However, the quality of care defines the pattern of attachment (McLeod, 2023). Both genetic risk and erratic nurturing experience can be the cause of Amira's behaviour. Even when anxiety is temperamentally rooted, secure attachment can be encouraged by consistent and sensitive care in the nursery. Training caregivers in emotional atonement and predictable routines can thus recast developmental outcomes for the better (Thompson, 2019).</a:t>
            </a:r>
          </a:p>
        </p:txBody>
      </p:sp>
      <p:sp>
        <p:nvSpPr>
          <p:cNvPr id="4" name="Slide Number Placeholder 3"/>
          <p:cNvSpPr>
            <a:spLocks noGrp="1"/>
          </p:cNvSpPr>
          <p:nvPr>
            <p:ph type="sldNum" sz="quarter" idx="5"/>
          </p:nvPr>
        </p:nvSpPr>
        <p:spPr/>
        <p:txBody>
          <a:bodyPr/>
          <a:lstStyle/>
          <a:p>
            <a:fld id="{51810E61-44C0-4B1D-8CA5-BAA092BF00F7}" type="slidenum">
              <a:rPr lang="en-GB" smtClean="0"/>
              <a:t>7</a:t>
            </a:fld>
            <a:endParaRPr lang="en-GB"/>
          </a:p>
        </p:txBody>
      </p:sp>
    </p:spTree>
    <p:extLst>
      <p:ext uri="{BB962C8B-B14F-4D97-AF65-F5344CB8AC3E}">
        <p14:creationId xmlns:p14="http://schemas.microsoft.com/office/powerpoint/2010/main" val="1001554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imes New Roman" panose="02020603050405020304" pitchFamily="18" charset="0"/>
                <a:cs typeface="Times New Roman" panose="02020603050405020304" pitchFamily="18" charset="0"/>
              </a:rPr>
              <a:t>Practical strategies from Bowlby's work include a secure base in the nursery. Consistency of emotions and familiarity are from a key person. Predictable, soothing routines minimize anxiety (Howe, 2021). Gradual separation staying close until Amira is secure is accessible to parents and practitioners. Emotional play, e.g., puppet story, enables verbal and emotional communication. Praise and small success must be reinforced to consolidate resilience. As Prior and Glaser (2020) explain, secure caregiving and sensitivity can turn insecure attachments into secure ones, in a manner that enhances emotional and cognitive development.</a:t>
            </a:r>
          </a:p>
        </p:txBody>
      </p:sp>
      <p:sp>
        <p:nvSpPr>
          <p:cNvPr id="4" name="Slide Number Placeholder 3"/>
          <p:cNvSpPr>
            <a:spLocks noGrp="1"/>
          </p:cNvSpPr>
          <p:nvPr>
            <p:ph type="sldNum" sz="quarter" idx="5"/>
          </p:nvPr>
        </p:nvSpPr>
        <p:spPr/>
        <p:txBody>
          <a:bodyPr/>
          <a:lstStyle/>
          <a:p>
            <a:fld id="{51810E61-44C0-4B1D-8CA5-BAA092BF00F7}" type="slidenum">
              <a:rPr lang="en-GB" smtClean="0"/>
              <a:t>8</a:t>
            </a:fld>
            <a:endParaRPr lang="en-GB"/>
          </a:p>
        </p:txBody>
      </p:sp>
    </p:spTree>
    <p:extLst>
      <p:ext uri="{BB962C8B-B14F-4D97-AF65-F5344CB8AC3E}">
        <p14:creationId xmlns:p14="http://schemas.microsoft.com/office/powerpoint/2010/main" val="27333921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imes New Roman" panose="02020603050405020304" pitchFamily="18" charset="0"/>
                <a:cs typeface="Times New Roman" panose="02020603050405020304" pitchFamily="18" charset="0"/>
              </a:rPr>
              <a:t>Bowlby's theory is very influential in early childhood and social care today. It underpins the Early Years Foundation Stage (EYFS) and impacts safeguarding policy. Contemporary neuroscience validates the theory that early attachment influences brain structure and regulation of emotion (Bretherton, 2019). The theory provides a clear framework for interpreting Amira's emotional needs and influencing practitioner response (Whitebread, 2019). The theory is underpinned by evidence-based early intervention programs focusing on sensitive caregiving.</a:t>
            </a:r>
          </a:p>
        </p:txBody>
      </p:sp>
      <p:sp>
        <p:nvSpPr>
          <p:cNvPr id="4" name="Slide Number Placeholder 3"/>
          <p:cNvSpPr>
            <a:spLocks noGrp="1"/>
          </p:cNvSpPr>
          <p:nvPr>
            <p:ph type="sldNum" sz="quarter" idx="5"/>
          </p:nvPr>
        </p:nvSpPr>
        <p:spPr/>
        <p:txBody>
          <a:bodyPr/>
          <a:lstStyle/>
          <a:p>
            <a:fld id="{51810E61-44C0-4B1D-8CA5-BAA092BF00F7}" type="slidenum">
              <a:rPr lang="en-GB" smtClean="0"/>
              <a:t>9</a:t>
            </a:fld>
            <a:endParaRPr lang="en-GB"/>
          </a:p>
        </p:txBody>
      </p:sp>
    </p:spTree>
    <p:extLst>
      <p:ext uri="{BB962C8B-B14F-4D97-AF65-F5344CB8AC3E}">
        <p14:creationId xmlns:p14="http://schemas.microsoft.com/office/powerpoint/2010/main" val="31274675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imes New Roman" panose="02020603050405020304" pitchFamily="18" charset="0"/>
                <a:cs typeface="Times New Roman" panose="02020603050405020304" pitchFamily="18" charset="0"/>
              </a:rPr>
              <a:t>While influential, Bowlby's theory has limitations. It centres extremely strongly on the mother-child relationship, ignoring the role of fathers and other caregivers (Howe, 2021). Some would say that attachment is culturally relative: in collectivist cultures, there are multiple caregivers who share caring roles (Prior &amp; Glaser, 2020). Attachments also are not fixed secure attachments can develop later in life based on positive experience (Thompson, 2019). Thus, while Bowlby's model can be a useful guide, practitioners need to consider broader social and cultural impacts on development.</a:t>
            </a:r>
          </a:p>
        </p:txBody>
      </p:sp>
      <p:sp>
        <p:nvSpPr>
          <p:cNvPr id="4" name="Slide Number Placeholder 3"/>
          <p:cNvSpPr>
            <a:spLocks noGrp="1"/>
          </p:cNvSpPr>
          <p:nvPr>
            <p:ph type="sldNum" sz="quarter" idx="5"/>
          </p:nvPr>
        </p:nvSpPr>
        <p:spPr/>
        <p:txBody>
          <a:bodyPr/>
          <a:lstStyle/>
          <a:p>
            <a:fld id="{51810E61-44C0-4B1D-8CA5-BAA092BF00F7}" type="slidenum">
              <a:rPr lang="en-GB" smtClean="0"/>
              <a:t>10</a:t>
            </a:fld>
            <a:endParaRPr lang="en-GB"/>
          </a:p>
        </p:txBody>
      </p:sp>
    </p:spTree>
    <p:extLst>
      <p:ext uri="{BB962C8B-B14F-4D97-AF65-F5344CB8AC3E}">
        <p14:creationId xmlns:p14="http://schemas.microsoft.com/office/powerpoint/2010/main" val="13471736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imes New Roman" panose="02020603050405020304" pitchFamily="18" charset="0"/>
                <a:cs typeface="Times New Roman" panose="02020603050405020304" pitchFamily="18" charset="0"/>
              </a:rPr>
              <a:t>In brief, Attachment Theory from Bowlby explains Amira's wariness and restricted participation as reactions to insecure attachment. Establishing secure, reliable relationships in her nursery will build up trust, language proficiency, and social skills confidence. The emphasis of the theory upon emotional relationships provides valuable insight into early years practice. But used flexibly with cultural and family diversity respected it provides cohesive, ethical, and responsive care (Howe, 2021). Facilitating Amira's emotional safety is at the heart of promoting lifelong wellbeing and learning achievement.</a:t>
            </a:r>
          </a:p>
        </p:txBody>
      </p:sp>
      <p:sp>
        <p:nvSpPr>
          <p:cNvPr id="4" name="Slide Number Placeholder 3"/>
          <p:cNvSpPr>
            <a:spLocks noGrp="1"/>
          </p:cNvSpPr>
          <p:nvPr>
            <p:ph type="sldNum" sz="quarter" idx="5"/>
          </p:nvPr>
        </p:nvSpPr>
        <p:spPr/>
        <p:txBody>
          <a:bodyPr/>
          <a:lstStyle/>
          <a:p>
            <a:fld id="{51810E61-44C0-4B1D-8CA5-BAA092BF00F7}" type="slidenum">
              <a:rPr lang="en-GB" smtClean="0"/>
              <a:t>11</a:t>
            </a:fld>
            <a:endParaRPr lang="en-GB"/>
          </a:p>
        </p:txBody>
      </p:sp>
    </p:spTree>
    <p:extLst>
      <p:ext uri="{BB962C8B-B14F-4D97-AF65-F5344CB8AC3E}">
        <p14:creationId xmlns:p14="http://schemas.microsoft.com/office/powerpoint/2010/main" val="26591097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Bretherton, I. (2019) </a:t>
            </a:r>
            <a:r>
              <a:rPr lang="en-GB" i="1" dirty="0"/>
              <a:t>Attachment theory: Retrospect and prospect.</a:t>
            </a:r>
            <a:r>
              <a:rPr lang="en-GB" dirty="0"/>
              <a:t> Developmental Psychology, 55(6), pp. 1246-1258.</a:t>
            </a:r>
            <a:br>
              <a:rPr lang="en-GB" dirty="0"/>
            </a:br>
            <a:r>
              <a:rPr lang="en-GB" dirty="0"/>
              <a:t>Bowlby, J. (1969) </a:t>
            </a:r>
            <a:r>
              <a:rPr lang="en-GB" i="1" dirty="0"/>
              <a:t>Attachment and Loss: Vol. 1 – Attachment.</a:t>
            </a:r>
            <a:r>
              <a:rPr lang="en-GB" dirty="0"/>
              <a:t> New York: Basic Books.</a:t>
            </a:r>
            <a:br>
              <a:rPr lang="en-GB" dirty="0"/>
            </a:br>
            <a:r>
              <a:rPr lang="en-GB" dirty="0"/>
              <a:t>Howe, D. (2021) </a:t>
            </a:r>
            <a:r>
              <a:rPr lang="en-GB" i="1" dirty="0"/>
              <a:t>Attachment Across the </a:t>
            </a:r>
            <a:r>
              <a:rPr lang="en-GB" i="1" dirty="0" err="1"/>
              <a:t>Lifecourse</a:t>
            </a:r>
            <a:r>
              <a:rPr lang="en-GB" i="1" dirty="0"/>
              <a:t>.</a:t>
            </a:r>
            <a:r>
              <a:rPr lang="en-GB" dirty="0"/>
              <a:t> 3rd ed. London: Palgrave Macmillan.</a:t>
            </a:r>
            <a:br>
              <a:rPr lang="en-GB" dirty="0"/>
            </a:br>
            <a:r>
              <a:rPr lang="en-GB" dirty="0"/>
              <a:t>McLeod, S. (2023) </a:t>
            </a:r>
            <a:r>
              <a:rPr lang="en-GB" i="1" dirty="0"/>
              <a:t>Bowlby’s Attachment Theory.</a:t>
            </a:r>
            <a:r>
              <a:rPr lang="en-GB" dirty="0"/>
              <a:t> Simply Psychology. Available at: https://www.simplypsychology.org/</a:t>
            </a:r>
            <a:br>
              <a:rPr lang="en-GB" dirty="0"/>
            </a:br>
            <a:r>
              <a:rPr lang="en-GB" dirty="0"/>
              <a:t>Pearson, R.M. et al. (2018) ‘Maternal sensitivity and child communication outcomes,’ </a:t>
            </a:r>
            <a:r>
              <a:rPr lang="en-GB" i="1" dirty="0"/>
              <a:t>Journal of Child Psychology and Psychiatry</a:t>
            </a:r>
            <a:r>
              <a:rPr lang="en-GB" dirty="0"/>
              <a:t>, 59(7), pp. 773-781.</a:t>
            </a:r>
            <a:br>
              <a:rPr lang="en-GB" dirty="0"/>
            </a:br>
            <a:r>
              <a:rPr lang="en-GB" dirty="0"/>
              <a:t>Prior, V. &amp; Glaser, D. (2020) </a:t>
            </a:r>
            <a:r>
              <a:rPr lang="en-GB" i="1" dirty="0"/>
              <a:t>Understanding Attachment and Attachment Disorders.</a:t>
            </a:r>
            <a:r>
              <a:rPr lang="en-GB" dirty="0"/>
              <a:t> 2nd ed. London: Jessica Kingsley.</a:t>
            </a:r>
            <a:br>
              <a:rPr lang="en-GB" dirty="0"/>
            </a:br>
            <a:r>
              <a:rPr lang="en-GB" dirty="0"/>
              <a:t>Sroufe, L.A. (2016) </a:t>
            </a:r>
            <a:r>
              <a:rPr lang="en-GB" i="1" dirty="0"/>
              <a:t>The place of attachment in development,</a:t>
            </a:r>
            <a:r>
              <a:rPr lang="en-GB" dirty="0"/>
              <a:t> </a:t>
            </a:r>
            <a:r>
              <a:rPr lang="en-GB" i="1" dirty="0"/>
              <a:t>Developmental Review</a:t>
            </a:r>
            <a:r>
              <a:rPr lang="en-GB" dirty="0"/>
              <a:t>, 39, pp. 301-307.</a:t>
            </a:r>
            <a:br>
              <a:rPr lang="en-GB" dirty="0"/>
            </a:br>
            <a:r>
              <a:rPr lang="en-GB" dirty="0"/>
              <a:t>Thompson, R.A. (2019) </a:t>
            </a:r>
            <a:r>
              <a:rPr lang="en-GB" i="1" dirty="0"/>
              <a:t>Social and Personality Development.</a:t>
            </a:r>
            <a:r>
              <a:rPr lang="en-GB" dirty="0"/>
              <a:t> 7th ed. Belmont: Cengage Learning.</a:t>
            </a:r>
            <a:br>
              <a:rPr lang="en-GB" dirty="0"/>
            </a:br>
            <a:r>
              <a:rPr lang="en-GB" dirty="0"/>
              <a:t>Whitebread, D. (2019) </a:t>
            </a:r>
            <a:r>
              <a:rPr lang="en-GB" i="1" dirty="0"/>
              <a:t>Teaching and Learning in the Early Years.</a:t>
            </a:r>
            <a:r>
              <a:rPr lang="en-GB" dirty="0"/>
              <a:t> 5th ed. London: Routledge.</a:t>
            </a:r>
            <a:br>
              <a:rPr lang="en-GB" dirty="0"/>
            </a:br>
            <a:r>
              <a:rPr lang="en-GB" dirty="0"/>
              <a:t>EYFS (2023) </a:t>
            </a:r>
            <a:r>
              <a:rPr lang="en-GB" i="1" dirty="0"/>
              <a:t>Statutory Framework for the Early Years Foundation Stage.</a:t>
            </a:r>
            <a:r>
              <a:rPr lang="en-GB" dirty="0"/>
              <a:t> London: Department for Education.</a:t>
            </a: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51810E61-44C0-4B1D-8CA5-BAA092BF00F7}" type="slidenum">
              <a:rPr lang="en-GB" smtClean="0"/>
              <a:t>12</a:t>
            </a:fld>
            <a:endParaRPr lang="en-GB"/>
          </a:p>
        </p:txBody>
      </p:sp>
    </p:spTree>
    <p:extLst>
      <p:ext uri="{BB962C8B-B14F-4D97-AF65-F5344CB8AC3E}">
        <p14:creationId xmlns:p14="http://schemas.microsoft.com/office/powerpoint/2010/main" val="20148526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23CE4-6C44-A4DA-F2B0-33788BC021F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2C9175F3-65D2-237A-84C1-A8AC89A524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C90BEA64-679B-CD6F-1768-CAEC8C95DCBE}"/>
              </a:ext>
            </a:extLst>
          </p:cNvPr>
          <p:cNvSpPr>
            <a:spLocks noGrp="1"/>
          </p:cNvSpPr>
          <p:nvPr>
            <p:ph type="dt" sz="half" idx="10"/>
          </p:nvPr>
        </p:nvSpPr>
        <p:spPr/>
        <p:txBody>
          <a:bodyPr/>
          <a:lstStyle/>
          <a:p>
            <a:fld id="{A1086A9B-400F-4EBB-8146-C9EA4DD97FAA}" type="datetimeFigureOut">
              <a:rPr lang="en-GB" smtClean="0"/>
              <a:t>13/10/2025</a:t>
            </a:fld>
            <a:endParaRPr lang="en-GB"/>
          </a:p>
        </p:txBody>
      </p:sp>
      <p:sp>
        <p:nvSpPr>
          <p:cNvPr id="5" name="Footer Placeholder 4">
            <a:extLst>
              <a:ext uri="{FF2B5EF4-FFF2-40B4-BE49-F238E27FC236}">
                <a16:creationId xmlns:a16="http://schemas.microsoft.com/office/drawing/2014/main" id="{BEF60E64-2848-300F-95CA-9C93A4CA60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B6A459E-0CD8-D8E1-8165-7F1C8000E544}"/>
              </a:ext>
            </a:extLst>
          </p:cNvPr>
          <p:cNvSpPr>
            <a:spLocks noGrp="1"/>
          </p:cNvSpPr>
          <p:nvPr>
            <p:ph type="sldNum" sz="quarter" idx="12"/>
          </p:nvPr>
        </p:nvSpPr>
        <p:spPr/>
        <p:txBody>
          <a:bodyPr/>
          <a:lstStyle/>
          <a:p>
            <a:fld id="{7268A46F-8A0D-4E6F-9558-F95FB4C727BA}" type="slidenum">
              <a:rPr lang="en-GB" smtClean="0"/>
              <a:t>‹#›</a:t>
            </a:fld>
            <a:endParaRPr lang="en-GB"/>
          </a:p>
        </p:txBody>
      </p:sp>
    </p:spTree>
    <p:extLst>
      <p:ext uri="{BB962C8B-B14F-4D97-AF65-F5344CB8AC3E}">
        <p14:creationId xmlns:p14="http://schemas.microsoft.com/office/powerpoint/2010/main" val="2688486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BB84F-5E63-C94C-0DA4-734D264E0713}"/>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86305C6-FEBA-163E-23B2-DCFE7DC61D3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CB7DD69-B230-7C16-DD88-5DA2F2657880}"/>
              </a:ext>
            </a:extLst>
          </p:cNvPr>
          <p:cNvSpPr>
            <a:spLocks noGrp="1"/>
          </p:cNvSpPr>
          <p:nvPr>
            <p:ph type="dt" sz="half" idx="10"/>
          </p:nvPr>
        </p:nvSpPr>
        <p:spPr/>
        <p:txBody>
          <a:bodyPr/>
          <a:lstStyle/>
          <a:p>
            <a:fld id="{A1086A9B-400F-4EBB-8146-C9EA4DD97FAA}" type="datetimeFigureOut">
              <a:rPr lang="en-GB" smtClean="0"/>
              <a:t>13/10/2025</a:t>
            </a:fld>
            <a:endParaRPr lang="en-GB"/>
          </a:p>
        </p:txBody>
      </p:sp>
      <p:sp>
        <p:nvSpPr>
          <p:cNvPr id="5" name="Footer Placeholder 4">
            <a:extLst>
              <a:ext uri="{FF2B5EF4-FFF2-40B4-BE49-F238E27FC236}">
                <a16:creationId xmlns:a16="http://schemas.microsoft.com/office/drawing/2014/main" id="{38A4B353-46DC-53A6-D742-CA08837D0B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1D7E43-4E7D-6203-E138-001A0AF6949D}"/>
              </a:ext>
            </a:extLst>
          </p:cNvPr>
          <p:cNvSpPr>
            <a:spLocks noGrp="1"/>
          </p:cNvSpPr>
          <p:nvPr>
            <p:ph type="sldNum" sz="quarter" idx="12"/>
          </p:nvPr>
        </p:nvSpPr>
        <p:spPr/>
        <p:txBody>
          <a:bodyPr/>
          <a:lstStyle/>
          <a:p>
            <a:fld id="{7268A46F-8A0D-4E6F-9558-F95FB4C727BA}" type="slidenum">
              <a:rPr lang="en-GB" smtClean="0"/>
              <a:t>‹#›</a:t>
            </a:fld>
            <a:endParaRPr lang="en-GB"/>
          </a:p>
        </p:txBody>
      </p:sp>
    </p:spTree>
    <p:extLst>
      <p:ext uri="{BB962C8B-B14F-4D97-AF65-F5344CB8AC3E}">
        <p14:creationId xmlns:p14="http://schemas.microsoft.com/office/powerpoint/2010/main" val="20890753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2A1618-8B02-9E8A-0C63-E84EEC2DE20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FB83BA74-0254-43FF-A53C-6A35CF26111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3011C21-FA54-4FC4-B272-5F3ED840E33A}"/>
              </a:ext>
            </a:extLst>
          </p:cNvPr>
          <p:cNvSpPr>
            <a:spLocks noGrp="1"/>
          </p:cNvSpPr>
          <p:nvPr>
            <p:ph type="dt" sz="half" idx="10"/>
          </p:nvPr>
        </p:nvSpPr>
        <p:spPr/>
        <p:txBody>
          <a:bodyPr/>
          <a:lstStyle/>
          <a:p>
            <a:fld id="{A1086A9B-400F-4EBB-8146-C9EA4DD97FAA}" type="datetimeFigureOut">
              <a:rPr lang="en-GB" smtClean="0"/>
              <a:t>13/10/2025</a:t>
            </a:fld>
            <a:endParaRPr lang="en-GB"/>
          </a:p>
        </p:txBody>
      </p:sp>
      <p:sp>
        <p:nvSpPr>
          <p:cNvPr id="5" name="Footer Placeholder 4">
            <a:extLst>
              <a:ext uri="{FF2B5EF4-FFF2-40B4-BE49-F238E27FC236}">
                <a16:creationId xmlns:a16="http://schemas.microsoft.com/office/drawing/2014/main" id="{A9657D91-0B55-0961-EE9E-6A440C4FF3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F9C7E1-CBDD-FFFE-6083-0590312E886C}"/>
              </a:ext>
            </a:extLst>
          </p:cNvPr>
          <p:cNvSpPr>
            <a:spLocks noGrp="1"/>
          </p:cNvSpPr>
          <p:nvPr>
            <p:ph type="sldNum" sz="quarter" idx="12"/>
          </p:nvPr>
        </p:nvSpPr>
        <p:spPr/>
        <p:txBody>
          <a:bodyPr/>
          <a:lstStyle/>
          <a:p>
            <a:fld id="{7268A46F-8A0D-4E6F-9558-F95FB4C727BA}" type="slidenum">
              <a:rPr lang="en-GB" smtClean="0"/>
              <a:t>‹#›</a:t>
            </a:fld>
            <a:endParaRPr lang="en-GB"/>
          </a:p>
        </p:txBody>
      </p:sp>
    </p:spTree>
    <p:extLst>
      <p:ext uri="{BB962C8B-B14F-4D97-AF65-F5344CB8AC3E}">
        <p14:creationId xmlns:p14="http://schemas.microsoft.com/office/powerpoint/2010/main" val="3870164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5C17D-DA0D-2B3B-F81D-D42195BAA66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0AC2BF7-E434-9F24-0698-D3CDE1B1A35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53ACC247-724A-931D-5331-9124E6CA898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4B7D2AEF-DD26-56C1-C297-71A95A9A35BE}"/>
              </a:ext>
            </a:extLst>
          </p:cNvPr>
          <p:cNvSpPr>
            <a:spLocks noGrp="1"/>
          </p:cNvSpPr>
          <p:nvPr>
            <p:ph type="dt" sz="half" idx="10"/>
          </p:nvPr>
        </p:nvSpPr>
        <p:spPr/>
        <p:txBody>
          <a:bodyPr/>
          <a:lstStyle/>
          <a:p>
            <a:fld id="{A1086A9B-400F-4EBB-8146-C9EA4DD97FAA}" type="datetimeFigureOut">
              <a:rPr lang="en-GB" smtClean="0"/>
              <a:t>13/10/2025</a:t>
            </a:fld>
            <a:endParaRPr lang="en-GB"/>
          </a:p>
        </p:txBody>
      </p:sp>
      <p:sp>
        <p:nvSpPr>
          <p:cNvPr id="6" name="Footer Placeholder 5">
            <a:extLst>
              <a:ext uri="{FF2B5EF4-FFF2-40B4-BE49-F238E27FC236}">
                <a16:creationId xmlns:a16="http://schemas.microsoft.com/office/drawing/2014/main" id="{A86FE877-55CD-8FF5-01F5-7A6AFDBEA3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717EBB-B831-290D-36D7-87934FA468DE}"/>
              </a:ext>
            </a:extLst>
          </p:cNvPr>
          <p:cNvSpPr>
            <a:spLocks noGrp="1"/>
          </p:cNvSpPr>
          <p:nvPr>
            <p:ph type="sldNum" sz="quarter" idx="12"/>
          </p:nvPr>
        </p:nvSpPr>
        <p:spPr/>
        <p:txBody>
          <a:bodyPr/>
          <a:lstStyle/>
          <a:p>
            <a:fld id="{7268A46F-8A0D-4E6F-9558-F95FB4C727BA}" type="slidenum">
              <a:rPr lang="en-GB" smtClean="0"/>
              <a:t>‹#›</a:t>
            </a:fld>
            <a:endParaRPr lang="en-GB"/>
          </a:p>
        </p:txBody>
      </p:sp>
    </p:spTree>
    <p:extLst>
      <p:ext uri="{BB962C8B-B14F-4D97-AF65-F5344CB8AC3E}">
        <p14:creationId xmlns:p14="http://schemas.microsoft.com/office/powerpoint/2010/main" val="23995486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DF31A-9048-D66E-B7DC-9F2E318522A4}"/>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9BD7B9E1-4D82-D48C-BD08-637099A19CE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8847D7C-CE85-7568-179E-EFE021CA1D0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55D20118-F3ED-C335-E5D9-B6F2CF6D053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B2BC982-41FA-0715-E679-C7DCA41F065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2D6E10AD-0363-6EE7-3F6E-904375225D1F}"/>
              </a:ext>
            </a:extLst>
          </p:cNvPr>
          <p:cNvSpPr>
            <a:spLocks noGrp="1"/>
          </p:cNvSpPr>
          <p:nvPr>
            <p:ph type="dt" sz="half" idx="10"/>
          </p:nvPr>
        </p:nvSpPr>
        <p:spPr/>
        <p:txBody>
          <a:bodyPr/>
          <a:lstStyle/>
          <a:p>
            <a:fld id="{A1086A9B-400F-4EBB-8146-C9EA4DD97FAA}" type="datetimeFigureOut">
              <a:rPr lang="en-GB" smtClean="0"/>
              <a:t>13/10/2025</a:t>
            </a:fld>
            <a:endParaRPr lang="en-GB"/>
          </a:p>
        </p:txBody>
      </p:sp>
      <p:sp>
        <p:nvSpPr>
          <p:cNvPr id="8" name="Footer Placeholder 7">
            <a:extLst>
              <a:ext uri="{FF2B5EF4-FFF2-40B4-BE49-F238E27FC236}">
                <a16:creationId xmlns:a16="http://schemas.microsoft.com/office/drawing/2014/main" id="{88AF3E46-1B6B-6B6E-41BB-6D66D4D46FD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17C495C-3701-4429-609F-39F4F851D483}"/>
              </a:ext>
            </a:extLst>
          </p:cNvPr>
          <p:cNvSpPr>
            <a:spLocks noGrp="1"/>
          </p:cNvSpPr>
          <p:nvPr>
            <p:ph type="sldNum" sz="quarter" idx="12"/>
          </p:nvPr>
        </p:nvSpPr>
        <p:spPr/>
        <p:txBody>
          <a:bodyPr/>
          <a:lstStyle/>
          <a:p>
            <a:fld id="{7268A46F-8A0D-4E6F-9558-F95FB4C727BA}" type="slidenum">
              <a:rPr lang="en-GB" smtClean="0"/>
              <a:t>‹#›</a:t>
            </a:fld>
            <a:endParaRPr lang="en-GB"/>
          </a:p>
        </p:txBody>
      </p:sp>
    </p:spTree>
    <p:extLst>
      <p:ext uri="{BB962C8B-B14F-4D97-AF65-F5344CB8AC3E}">
        <p14:creationId xmlns:p14="http://schemas.microsoft.com/office/powerpoint/2010/main" val="473395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B2B5BB-612D-43B2-3D36-3BA46C37A296}"/>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6CD75D9C-CB6C-D896-149C-DCAC6BC30002}"/>
              </a:ext>
            </a:extLst>
          </p:cNvPr>
          <p:cNvSpPr>
            <a:spLocks noGrp="1"/>
          </p:cNvSpPr>
          <p:nvPr>
            <p:ph type="dt" sz="half" idx="10"/>
          </p:nvPr>
        </p:nvSpPr>
        <p:spPr/>
        <p:txBody>
          <a:bodyPr/>
          <a:lstStyle/>
          <a:p>
            <a:fld id="{A1086A9B-400F-4EBB-8146-C9EA4DD97FAA}" type="datetimeFigureOut">
              <a:rPr lang="en-GB" smtClean="0"/>
              <a:t>13/10/2025</a:t>
            </a:fld>
            <a:endParaRPr lang="en-GB"/>
          </a:p>
        </p:txBody>
      </p:sp>
      <p:sp>
        <p:nvSpPr>
          <p:cNvPr id="4" name="Footer Placeholder 3">
            <a:extLst>
              <a:ext uri="{FF2B5EF4-FFF2-40B4-BE49-F238E27FC236}">
                <a16:creationId xmlns:a16="http://schemas.microsoft.com/office/drawing/2014/main" id="{450B5C10-7B8C-54F8-B277-087A0014A6F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0CC3480-A97E-4C30-BDAF-1CD5663C5ABD}"/>
              </a:ext>
            </a:extLst>
          </p:cNvPr>
          <p:cNvSpPr>
            <a:spLocks noGrp="1"/>
          </p:cNvSpPr>
          <p:nvPr>
            <p:ph type="sldNum" sz="quarter" idx="12"/>
          </p:nvPr>
        </p:nvSpPr>
        <p:spPr/>
        <p:txBody>
          <a:bodyPr/>
          <a:lstStyle/>
          <a:p>
            <a:fld id="{7268A46F-8A0D-4E6F-9558-F95FB4C727BA}" type="slidenum">
              <a:rPr lang="en-GB" smtClean="0"/>
              <a:t>‹#›</a:t>
            </a:fld>
            <a:endParaRPr lang="en-GB"/>
          </a:p>
        </p:txBody>
      </p:sp>
    </p:spTree>
    <p:extLst>
      <p:ext uri="{BB962C8B-B14F-4D97-AF65-F5344CB8AC3E}">
        <p14:creationId xmlns:p14="http://schemas.microsoft.com/office/powerpoint/2010/main" val="19989138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2C42EDE-8B18-EB08-EBD3-2C04947CE57E}"/>
              </a:ext>
            </a:extLst>
          </p:cNvPr>
          <p:cNvSpPr>
            <a:spLocks noGrp="1"/>
          </p:cNvSpPr>
          <p:nvPr>
            <p:ph type="dt" sz="half" idx="10"/>
          </p:nvPr>
        </p:nvSpPr>
        <p:spPr/>
        <p:txBody>
          <a:bodyPr/>
          <a:lstStyle/>
          <a:p>
            <a:fld id="{A1086A9B-400F-4EBB-8146-C9EA4DD97FAA}" type="datetimeFigureOut">
              <a:rPr lang="en-GB" smtClean="0"/>
              <a:t>13/10/2025</a:t>
            </a:fld>
            <a:endParaRPr lang="en-GB"/>
          </a:p>
        </p:txBody>
      </p:sp>
      <p:sp>
        <p:nvSpPr>
          <p:cNvPr id="3" name="Footer Placeholder 2">
            <a:extLst>
              <a:ext uri="{FF2B5EF4-FFF2-40B4-BE49-F238E27FC236}">
                <a16:creationId xmlns:a16="http://schemas.microsoft.com/office/drawing/2014/main" id="{2398CD05-F2AF-52FB-4258-C80D500BA61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CBAC73B-AB1C-F5CC-1A20-0545F31FB049}"/>
              </a:ext>
            </a:extLst>
          </p:cNvPr>
          <p:cNvSpPr>
            <a:spLocks noGrp="1"/>
          </p:cNvSpPr>
          <p:nvPr>
            <p:ph type="sldNum" sz="quarter" idx="12"/>
          </p:nvPr>
        </p:nvSpPr>
        <p:spPr/>
        <p:txBody>
          <a:bodyPr/>
          <a:lstStyle/>
          <a:p>
            <a:fld id="{7268A46F-8A0D-4E6F-9558-F95FB4C727BA}" type="slidenum">
              <a:rPr lang="en-GB" smtClean="0"/>
              <a:t>‹#›</a:t>
            </a:fld>
            <a:endParaRPr lang="en-GB"/>
          </a:p>
        </p:txBody>
      </p:sp>
    </p:spTree>
    <p:extLst>
      <p:ext uri="{BB962C8B-B14F-4D97-AF65-F5344CB8AC3E}">
        <p14:creationId xmlns:p14="http://schemas.microsoft.com/office/powerpoint/2010/main" val="29140953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EB475-F62E-C5C1-2C39-20ADACBD1F9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7CC87C2B-48B8-DE95-D674-095C4142D7B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BE8FE03A-D946-348F-B092-34E3DB71A6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D68FC2C-2323-FE9A-6D7A-CC63C6263A6C}"/>
              </a:ext>
            </a:extLst>
          </p:cNvPr>
          <p:cNvSpPr>
            <a:spLocks noGrp="1"/>
          </p:cNvSpPr>
          <p:nvPr>
            <p:ph type="dt" sz="half" idx="10"/>
          </p:nvPr>
        </p:nvSpPr>
        <p:spPr/>
        <p:txBody>
          <a:bodyPr/>
          <a:lstStyle/>
          <a:p>
            <a:fld id="{A1086A9B-400F-4EBB-8146-C9EA4DD97FAA}" type="datetimeFigureOut">
              <a:rPr lang="en-GB" smtClean="0"/>
              <a:t>13/10/2025</a:t>
            </a:fld>
            <a:endParaRPr lang="en-GB"/>
          </a:p>
        </p:txBody>
      </p:sp>
      <p:sp>
        <p:nvSpPr>
          <p:cNvPr id="6" name="Footer Placeholder 5">
            <a:extLst>
              <a:ext uri="{FF2B5EF4-FFF2-40B4-BE49-F238E27FC236}">
                <a16:creationId xmlns:a16="http://schemas.microsoft.com/office/drawing/2014/main" id="{65C50DD0-3775-319D-5269-208B3C7251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132B31-56ED-1526-ADBE-D13CB4B62648}"/>
              </a:ext>
            </a:extLst>
          </p:cNvPr>
          <p:cNvSpPr>
            <a:spLocks noGrp="1"/>
          </p:cNvSpPr>
          <p:nvPr>
            <p:ph type="sldNum" sz="quarter" idx="12"/>
          </p:nvPr>
        </p:nvSpPr>
        <p:spPr/>
        <p:txBody>
          <a:bodyPr/>
          <a:lstStyle/>
          <a:p>
            <a:fld id="{7268A46F-8A0D-4E6F-9558-F95FB4C727BA}" type="slidenum">
              <a:rPr lang="en-GB" smtClean="0"/>
              <a:t>‹#›</a:t>
            </a:fld>
            <a:endParaRPr lang="en-GB"/>
          </a:p>
        </p:txBody>
      </p:sp>
    </p:spTree>
    <p:extLst>
      <p:ext uri="{BB962C8B-B14F-4D97-AF65-F5344CB8AC3E}">
        <p14:creationId xmlns:p14="http://schemas.microsoft.com/office/powerpoint/2010/main" val="1535225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6EF608-3FB7-6BF8-3EE0-945A0913B46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9AF000AD-5368-279E-D9D6-D8C0C8CF51C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16685AC-57CB-4766-9352-6E63CECBD3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9372AB6-C6F5-EDBE-4311-7C6291BD0632}"/>
              </a:ext>
            </a:extLst>
          </p:cNvPr>
          <p:cNvSpPr>
            <a:spLocks noGrp="1"/>
          </p:cNvSpPr>
          <p:nvPr>
            <p:ph type="dt" sz="half" idx="10"/>
          </p:nvPr>
        </p:nvSpPr>
        <p:spPr/>
        <p:txBody>
          <a:bodyPr/>
          <a:lstStyle/>
          <a:p>
            <a:fld id="{A1086A9B-400F-4EBB-8146-C9EA4DD97FAA}" type="datetimeFigureOut">
              <a:rPr lang="en-GB" smtClean="0"/>
              <a:t>13/10/2025</a:t>
            </a:fld>
            <a:endParaRPr lang="en-GB"/>
          </a:p>
        </p:txBody>
      </p:sp>
      <p:sp>
        <p:nvSpPr>
          <p:cNvPr id="6" name="Footer Placeholder 5">
            <a:extLst>
              <a:ext uri="{FF2B5EF4-FFF2-40B4-BE49-F238E27FC236}">
                <a16:creationId xmlns:a16="http://schemas.microsoft.com/office/drawing/2014/main" id="{7E1019BA-97B4-A6A4-5336-E5B07AAB77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0A7E3A-863F-4D7D-9A26-13D35A1F2AA3}"/>
              </a:ext>
            </a:extLst>
          </p:cNvPr>
          <p:cNvSpPr>
            <a:spLocks noGrp="1"/>
          </p:cNvSpPr>
          <p:nvPr>
            <p:ph type="sldNum" sz="quarter" idx="12"/>
          </p:nvPr>
        </p:nvSpPr>
        <p:spPr/>
        <p:txBody>
          <a:bodyPr/>
          <a:lstStyle/>
          <a:p>
            <a:fld id="{7268A46F-8A0D-4E6F-9558-F95FB4C727BA}" type="slidenum">
              <a:rPr lang="en-GB" smtClean="0"/>
              <a:t>‹#›</a:t>
            </a:fld>
            <a:endParaRPr lang="en-GB"/>
          </a:p>
        </p:txBody>
      </p:sp>
    </p:spTree>
    <p:extLst>
      <p:ext uri="{BB962C8B-B14F-4D97-AF65-F5344CB8AC3E}">
        <p14:creationId xmlns:p14="http://schemas.microsoft.com/office/powerpoint/2010/main" val="25624112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A6FD21-512C-6AD8-73F7-4AB13BE22D2A}"/>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179509FC-A82D-4782-F9D4-917D0D119BC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C62E9CF-54BD-D781-A4CE-8F775B712FCA}"/>
              </a:ext>
            </a:extLst>
          </p:cNvPr>
          <p:cNvSpPr>
            <a:spLocks noGrp="1"/>
          </p:cNvSpPr>
          <p:nvPr>
            <p:ph type="dt" sz="half" idx="10"/>
          </p:nvPr>
        </p:nvSpPr>
        <p:spPr/>
        <p:txBody>
          <a:bodyPr/>
          <a:lstStyle/>
          <a:p>
            <a:fld id="{A1086A9B-400F-4EBB-8146-C9EA4DD97FAA}" type="datetimeFigureOut">
              <a:rPr lang="en-GB" smtClean="0"/>
              <a:t>13/10/2025</a:t>
            </a:fld>
            <a:endParaRPr lang="en-GB"/>
          </a:p>
        </p:txBody>
      </p:sp>
      <p:sp>
        <p:nvSpPr>
          <p:cNvPr id="5" name="Footer Placeholder 4">
            <a:extLst>
              <a:ext uri="{FF2B5EF4-FFF2-40B4-BE49-F238E27FC236}">
                <a16:creationId xmlns:a16="http://schemas.microsoft.com/office/drawing/2014/main" id="{7745ABF6-AABD-BAD7-959C-B61C32DB8E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9A4CD1-E892-786C-4D22-1CFC5FDB4580}"/>
              </a:ext>
            </a:extLst>
          </p:cNvPr>
          <p:cNvSpPr>
            <a:spLocks noGrp="1"/>
          </p:cNvSpPr>
          <p:nvPr>
            <p:ph type="sldNum" sz="quarter" idx="12"/>
          </p:nvPr>
        </p:nvSpPr>
        <p:spPr/>
        <p:txBody>
          <a:bodyPr/>
          <a:lstStyle/>
          <a:p>
            <a:fld id="{7268A46F-8A0D-4E6F-9558-F95FB4C727BA}" type="slidenum">
              <a:rPr lang="en-GB" smtClean="0"/>
              <a:t>‹#›</a:t>
            </a:fld>
            <a:endParaRPr lang="en-GB"/>
          </a:p>
        </p:txBody>
      </p:sp>
    </p:spTree>
    <p:extLst>
      <p:ext uri="{BB962C8B-B14F-4D97-AF65-F5344CB8AC3E}">
        <p14:creationId xmlns:p14="http://schemas.microsoft.com/office/powerpoint/2010/main" val="33911027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9BB45E3-69D7-30EA-BDEC-A0F7C762E2A7}"/>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618BA4CD-EAD1-D3DC-1366-60AF87EF675C}"/>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79FFEC9-83BA-615A-7713-505E392A40D3}"/>
              </a:ext>
            </a:extLst>
          </p:cNvPr>
          <p:cNvSpPr>
            <a:spLocks noGrp="1"/>
          </p:cNvSpPr>
          <p:nvPr>
            <p:ph type="dt" sz="half" idx="10"/>
          </p:nvPr>
        </p:nvSpPr>
        <p:spPr/>
        <p:txBody>
          <a:bodyPr/>
          <a:lstStyle/>
          <a:p>
            <a:fld id="{A1086A9B-400F-4EBB-8146-C9EA4DD97FAA}" type="datetimeFigureOut">
              <a:rPr lang="en-GB" smtClean="0"/>
              <a:t>13/10/2025</a:t>
            </a:fld>
            <a:endParaRPr lang="en-GB"/>
          </a:p>
        </p:txBody>
      </p:sp>
      <p:sp>
        <p:nvSpPr>
          <p:cNvPr id="5" name="Footer Placeholder 4">
            <a:extLst>
              <a:ext uri="{FF2B5EF4-FFF2-40B4-BE49-F238E27FC236}">
                <a16:creationId xmlns:a16="http://schemas.microsoft.com/office/drawing/2014/main" id="{C55C0BA6-B9FD-A070-B791-4C62690271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B00C09-F71B-D32B-C640-5D0603812870}"/>
              </a:ext>
            </a:extLst>
          </p:cNvPr>
          <p:cNvSpPr>
            <a:spLocks noGrp="1"/>
          </p:cNvSpPr>
          <p:nvPr>
            <p:ph type="sldNum" sz="quarter" idx="12"/>
          </p:nvPr>
        </p:nvSpPr>
        <p:spPr/>
        <p:txBody>
          <a:bodyPr/>
          <a:lstStyle/>
          <a:p>
            <a:fld id="{7268A46F-8A0D-4E6F-9558-F95FB4C727BA}" type="slidenum">
              <a:rPr lang="en-GB" smtClean="0"/>
              <a:t>‹#›</a:t>
            </a:fld>
            <a:endParaRPr lang="en-GB"/>
          </a:p>
        </p:txBody>
      </p:sp>
    </p:spTree>
    <p:extLst>
      <p:ext uri="{BB962C8B-B14F-4D97-AF65-F5344CB8AC3E}">
        <p14:creationId xmlns:p14="http://schemas.microsoft.com/office/powerpoint/2010/main" val="873695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44AC861-F823-4631-0DD4-589587EF2B4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62DF50F6-A0E4-5802-FC41-7528255AAE9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20F5365-84D7-5775-75AE-47EA4B5432E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1086A9B-400F-4EBB-8146-C9EA4DD97FAA}" type="datetimeFigureOut">
              <a:rPr lang="en-GB" smtClean="0"/>
              <a:t>13/10/2025</a:t>
            </a:fld>
            <a:endParaRPr lang="en-GB"/>
          </a:p>
        </p:txBody>
      </p:sp>
      <p:sp>
        <p:nvSpPr>
          <p:cNvPr id="5" name="Footer Placeholder 4">
            <a:extLst>
              <a:ext uri="{FF2B5EF4-FFF2-40B4-BE49-F238E27FC236}">
                <a16:creationId xmlns:a16="http://schemas.microsoft.com/office/drawing/2014/main" id="{FA654F05-7519-03BA-7AF2-8F6C3EC4A4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06C53A7-DF60-67AA-E943-C75BCA94B29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268A46F-8A0D-4E6F-9558-F95FB4C727BA}" type="slidenum">
              <a:rPr lang="en-GB" smtClean="0"/>
              <a:t>‹#›</a:t>
            </a:fld>
            <a:endParaRPr lang="en-GB"/>
          </a:p>
        </p:txBody>
      </p:sp>
    </p:spTree>
    <p:extLst>
      <p:ext uri="{BB962C8B-B14F-4D97-AF65-F5344CB8AC3E}">
        <p14:creationId xmlns:p14="http://schemas.microsoft.com/office/powerpoint/2010/main" val="24902235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mynextmove.org/vets/profile/summary/19-3039.03" TargetMode="External"/><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courses.lumenlearning.com/wm-collegesuccess-2/chapter/mental-health/"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hyperlink" Target="https://www.nurse24.it/infermiere/dalla-redazione/dono-vita-bowlby.html"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hyperlink" Target="https://link.springer.com/article/10.1007/s10802-025-01317-x"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hyperlink" Target="https://rotel.pressbooks.pub/whole-child/chapter/physical-development-for-toddler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hyperlink" Target="https://openwa.pressbooks.pub/earlychildedu1/chapter/wa4-3/"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s://journals.sagepub.com/doi/10.1177/1359104517721959?icid=int.sj-full-text.citing-articles.18"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ccmit.mit.edu/problem-solving/" TargetMode="External"/></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9.jpeg"/><Relationship Id="rId7" Type="http://schemas.openxmlformats.org/officeDocument/2006/relationships/diagramQuickStyle" Target="../diagrams/quickStyle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hyperlink" Target="https://bmjpublichealth.bmj.com/content/1/1/e000051" TargetMode="External"/><Relationship Id="rId9" Type="http://schemas.microsoft.com/office/2007/relationships/diagramDrawing" Target="../diagrams/drawing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hyperlink" Target="https://www.frontiersin.org/articles/10.3389/fpsyt.2020.00547/full?report=reader"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s://www.flickr.com/photos/59632563@N04/6239670686/"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picpedia.org/chalkboard/t/thank-you.html" TargetMode="External"/><Relationship Id="rId2" Type="http://schemas.openxmlformats.org/officeDocument/2006/relationships/image" Target="../media/image1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CCA5F87-1D1E-45CB-8D83-FC7EEFAD99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erson looking at a computer screen&#10;&#10;AI-generated content may be incorrect.">
            <a:extLst>
              <a:ext uri="{FF2B5EF4-FFF2-40B4-BE49-F238E27FC236}">
                <a16:creationId xmlns:a16="http://schemas.microsoft.com/office/drawing/2014/main" id="{DF256C0A-7001-5994-A443-C6DD533A1BC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3164" t="6606" r="20433" b="1"/>
          <a:stretch>
            <a:fillRect/>
          </a:stretch>
        </p:blipFill>
        <p:spPr>
          <a:xfrm>
            <a:off x="20" y="10"/>
            <a:ext cx="8668492" cy="6857990"/>
          </a:xfrm>
          <a:prstGeom prst="rect">
            <a:avLst/>
          </a:prstGeom>
        </p:spPr>
      </p:pic>
      <p:sp>
        <p:nvSpPr>
          <p:cNvPr id="13" name="Rectangle 12">
            <a:extLst>
              <a:ext uri="{FF2B5EF4-FFF2-40B4-BE49-F238E27FC236}">
                <a16:creationId xmlns:a16="http://schemas.microsoft.com/office/drawing/2014/main" id="{7CCFC2C6-6238-4A2F-93DE-2ADF74AF63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711652" y="0"/>
            <a:ext cx="8480347"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220F7A2-BAC0-4EB0-948D-42C2282F8149}"/>
              </a:ext>
            </a:extLst>
          </p:cNvPr>
          <p:cNvSpPr>
            <a:spLocks noGrp="1"/>
          </p:cNvSpPr>
          <p:nvPr>
            <p:ph type="ctrTitle"/>
          </p:nvPr>
        </p:nvSpPr>
        <p:spPr>
          <a:xfrm>
            <a:off x="7848600" y="1122363"/>
            <a:ext cx="4023360" cy="3204134"/>
          </a:xfrm>
        </p:spPr>
        <p:txBody>
          <a:bodyPr anchor="b">
            <a:normAutofit/>
          </a:bodyPr>
          <a:lstStyle/>
          <a:p>
            <a:pPr algn="l"/>
            <a:r>
              <a:rPr lang="en-GB" sz="3000" b="1" dirty="0">
                <a:latin typeface="Calibri" panose="020F0502020204030204" pitchFamily="34" charset="0"/>
                <a:ea typeface="Calibri" panose="020F0502020204030204" pitchFamily="34" charset="0"/>
                <a:cs typeface="Calibri" panose="020F0502020204030204" pitchFamily="34" charset="0"/>
              </a:rPr>
              <a:t>Title:</a:t>
            </a:r>
            <a:r>
              <a:rPr lang="en-GB" sz="3000" dirty="0">
                <a:latin typeface="Calibri" panose="020F0502020204030204" pitchFamily="34" charset="0"/>
                <a:ea typeface="Calibri" panose="020F0502020204030204" pitchFamily="34" charset="0"/>
                <a:cs typeface="Calibri" panose="020F0502020204030204" pitchFamily="34" charset="0"/>
              </a:rPr>
              <a:t> Supporting Early Childhood Development through Bowlby’s Attachment Theory: A Case Study of Amira</a:t>
            </a:r>
          </a:p>
        </p:txBody>
      </p:sp>
      <p:sp>
        <p:nvSpPr>
          <p:cNvPr id="3" name="Subtitle 2">
            <a:extLst>
              <a:ext uri="{FF2B5EF4-FFF2-40B4-BE49-F238E27FC236}">
                <a16:creationId xmlns:a16="http://schemas.microsoft.com/office/drawing/2014/main" id="{7CC69220-3B44-BAA5-C2D8-BF4644C6750C}"/>
              </a:ext>
            </a:extLst>
          </p:cNvPr>
          <p:cNvSpPr>
            <a:spLocks noGrp="1"/>
          </p:cNvSpPr>
          <p:nvPr>
            <p:ph type="subTitle" idx="1"/>
          </p:nvPr>
        </p:nvSpPr>
        <p:spPr>
          <a:xfrm>
            <a:off x="7848600" y="4872922"/>
            <a:ext cx="4023360" cy="1208141"/>
          </a:xfrm>
        </p:spPr>
        <p:txBody>
          <a:bodyPr>
            <a:normAutofit/>
          </a:bodyPr>
          <a:lstStyle/>
          <a:p>
            <a:pPr algn="l"/>
            <a:r>
              <a:rPr lang="en-GB" sz="2000" b="1" dirty="0">
                <a:latin typeface="Calibri" panose="020F0502020204030204" pitchFamily="34" charset="0"/>
                <a:ea typeface="Calibri" panose="020F0502020204030204" pitchFamily="34" charset="0"/>
                <a:cs typeface="Calibri" panose="020F0502020204030204" pitchFamily="34" charset="0"/>
              </a:rPr>
              <a:t>Module:</a:t>
            </a:r>
            <a:r>
              <a:rPr lang="en-GB" sz="2000" dirty="0">
                <a:latin typeface="Calibri" panose="020F0502020204030204" pitchFamily="34" charset="0"/>
                <a:ea typeface="Calibri" panose="020F0502020204030204" pitchFamily="34" charset="0"/>
                <a:cs typeface="Calibri" panose="020F0502020204030204" pitchFamily="34" charset="0"/>
              </a:rPr>
              <a:t> Psychology in Health and Social Care</a:t>
            </a:r>
          </a:p>
        </p:txBody>
      </p:sp>
      <p:sp>
        <p:nvSpPr>
          <p:cNvPr id="15" name="Rectangle 1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68548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silhouette of a person's head with words on it&#10;&#10;AI-generated content may be incorrect.">
            <a:extLst>
              <a:ext uri="{FF2B5EF4-FFF2-40B4-BE49-F238E27FC236}">
                <a16:creationId xmlns:a16="http://schemas.microsoft.com/office/drawing/2014/main" id="{6263A29D-1BCB-D65F-367E-CCB58F88175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r="13818" b="9091"/>
          <a:stretch>
            <a:fillRect/>
          </a:stretch>
        </p:blipFill>
        <p:spPr>
          <a:xfrm>
            <a:off x="3523488" y="10"/>
            <a:ext cx="8668512" cy="6857990"/>
          </a:xfrm>
          <a:prstGeom prst="rect">
            <a:avLst/>
          </a:prstGeom>
        </p:spPr>
      </p:pic>
      <p:sp>
        <p:nvSpPr>
          <p:cNvPr id="14" name="Rectangle 13">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E4372C5-A978-B2BA-E869-F793A2D39510}"/>
              </a:ext>
            </a:extLst>
          </p:cNvPr>
          <p:cNvSpPr>
            <a:spLocks noGrp="1"/>
          </p:cNvSpPr>
          <p:nvPr>
            <p:ph type="ctrTitle"/>
          </p:nvPr>
        </p:nvSpPr>
        <p:spPr>
          <a:xfrm>
            <a:off x="477981" y="1122363"/>
            <a:ext cx="4023360" cy="622921"/>
          </a:xfrm>
        </p:spPr>
        <p:txBody>
          <a:bodyPr anchor="b">
            <a:normAutofit/>
          </a:bodyPr>
          <a:lstStyle/>
          <a:p>
            <a:pPr algn="l"/>
            <a:r>
              <a:rPr lang="en-GB" sz="3000" b="1" dirty="0">
                <a:latin typeface="Calibri" panose="020F0502020204030204" pitchFamily="34" charset="0"/>
                <a:ea typeface="Calibri" panose="020F0502020204030204" pitchFamily="34" charset="0"/>
                <a:cs typeface="Calibri" panose="020F0502020204030204" pitchFamily="34" charset="0"/>
              </a:rPr>
              <a:t>Introduction</a:t>
            </a:r>
          </a:p>
        </p:txBody>
      </p:sp>
      <p:sp>
        <p:nvSpPr>
          <p:cNvPr id="4" name="Rectangle 1">
            <a:extLst>
              <a:ext uri="{FF2B5EF4-FFF2-40B4-BE49-F238E27FC236}">
                <a16:creationId xmlns:a16="http://schemas.microsoft.com/office/drawing/2014/main" id="{E7D51FF8-6629-6C75-F92C-17853F992344}"/>
              </a:ext>
            </a:extLst>
          </p:cNvPr>
          <p:cNvSpPr>
            <a:spLocks noGrp="1" noChangeArrowheads="1"/>
          </p:cNvSpPr>
          <p:nvPr>
            <p:ph type="subTitle" idx="1"/>
          </p:nvPr>
        </p:nvSpPr>
        <p:spPr bwMode="auto">
          <a:xfrm>
            <a:off x="412471" y="3215704"/>
            <a:ext cx="4023359" cy="708071"/>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Autofit/>
          </a:bodyPr>
          <a:lstStyle/>
          <a:p>
            <a:pPr marL="0" marR="0" lvl="0" indent="0" algn="l"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Focus: Supporting a 3-year-old (Amira) in nursery</a:t>
            </a:r>
          </a:p>
          <a:p>
            <a:pPr marL="0" marR="0" lvl="0" indent="0" algn="l"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Signs: anxiety at separation, limited speech, poor group play</a:t>
            </a:r>
          </a:p>
          <a:p>
            <a:pPr marL="0" marR="0" lvl="0" indent="0" algn="l"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Aim: apply Bowlby’s Attachment Theory to understand and support her development</a:t>
            </a:r>
          </a:p>
        </p:txBody>
      </p:sp>
      <p:sp>
        <p:nvSpPr>
          <p:cNvPr id="16" name="Rectangle 15">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8" name="Rectangle 17">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22500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C9A9DA9-7DC8-488B-A882-123947B0F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57F6BDD4-E066-4008-8011-6CC31AEB45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9575" y="633619"/>
            <a:ext cx="4279383" cy="5495925"/>
          </a:xfrm>
          <a:prstGeom prst="rect">
            <a:avLst/>
          </a:prstGeom>
          <a:ln w="9525">
            <a:solidFill>
              <a:srgbClr val="DEDEDE"/>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D723050-871B-9059-317A-F67A02BFCB26}"/>
              </a:ext>
            </a:extLst>
          </p:cNvPr>
          <p:cNvSpPr>
            <a:spLocks noGrp="1"/>
          </p:cNvSpPr>
          <p:nvPr>
            <p:ph type="ctrTitle"/>
          </p:nvPr>
        </p:nvSpPr>
        <p:spPr>
          <a:xfrm>
            <a:off x="841247" y="978619"/>
            <a:ext cx="3410712" cy="1106424"/>
          </a:xfrm>
        </p:spPr>
        <p:txBody>
          <a:bodyPr vert="horz" lIns="91440" tIns="45720" rIns="91440" bIns="45720" rtlCol="0" anchor="ctr">
            <a:normAutofit/>
          </a:bodyPr>
          <a:lstStyle/>
          <a:p>
            <a:pPr algn="l"/>
            <a:r>
              <a:rPr lang="en-US" sz="3000" b="1" kern="1200" dirty="0">
                <a:solidFill>
                  <a:schemeClr val="tx1"/>
                </a:solidFill>
                <a:latin typeface="Calibri" panose="020F0502020204030204" pitchFamily="34" charset="0"/>
                <a:ea typeface="Calibri" panose="020F0502020204030204" pitchFamily="34" charset="0"/>
                <a:cs typeface="Calibri" panose="020F0502020204030204" pitchFamily="34" charset="0"/>
              </a:rPr>
              <a:t>Overview of Bowlby’s Theory</a:t>
            </a:r>
          </a:p>
        </p:txBody>
      </p:sp>
      <p:sp>
        <p:nvSpPr>
          <p:cNvPr id="19" name="Rectangle 18">
            <a:extLst>
              <a:ext uri="{FF2B5EF4-FFF2-40B4-BE49-F238E27FC236}">
                <a16:creationId xmlns:a16="http://schemas.microsoft.com/office/drawing/2014/main" id="{2711A8FB-68FC-45FC-B01E-38F809E2D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567" y="1171300"/>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8" name="Rectangle 17">
            <a:extLst>
              <a:ext uri="{FF2B5EF4-FFF2-40B4-BE49-F238E27FC236}">
                <a16:creationId xmlns:a16="http://schemas.microsoft.com/office/drawing/2014/main" id="{2A865FE3-5FC9-4049-87CF-30019C46C0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7459" y="2093976"/>
            <a:ext cx="3328416" cy="9144"/>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 name="Rectangle 1">
            <a:extLst>
              <a:ext uri="{FF2B5EF4-FFF2-40B4-BE49-F238E27FC236}">
                <a16:creationId xmlns:a16="http://schemas.microsoft.com/office/drawing/2014/main" id="{B246A5DB-6C13-F40E-631B-65C207CDF67B}"/>
              </a:ext>
            </a:extLst>
          </p:cNvPr>
          <p:cNvSpPr>
            <a:spLocks noGrp="1" noChangeArrowheads="1"/>
          </p:cNvSpPr>
          <p:nvPr>
            <p:ph type="subTitle" idx="1"/>
          </p:nvPr>
        </p:nvSpPr>
        <p:spPr bwMode="auto">
          <a:xfrm>
            <a:off x="841248" y="2252870"/>
            <a:ext cx="3412219" cy="3560251"/>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a:bodyPr>
          <a:lstStyle/>
          <a:p>
            <a:pPr marL="0" marR="0" lvl="0" indent="-228600" algn="l" fontAlgn="base">
              <a:spcBef>
                <a:spcPct val="0"/>
              </a:spcBef>
              <a:spcAft>
                <a:spcPts val="600"/>
              </a:spcAft>
              <a:buClrTx/>
              <a:buSzTx/>
              <a:buFont typeface="Arial" panose="020B0604020202020204" pitchFamily="34" charset="0"/>
              <a:buChar char="•"/>
              <a:tabLst/>
            </a:pPr>
            <a:r>
              <a:rPr kumimoji="0" lang="en-US" altLang="en-US" sz="2000" b="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Developed in the 1950s; updated by Ainsworth (1978)</a:t>
            </a:r>
          </a:p>
          <a:p>
            <a:pPr marL="0" marR="0" lvl="0" indent="-228600" algn="l" fontAlgn="base">
              <a:spcBef>
                <a:spcPct val="0"/>
              </a:spcBef>
              <a:spcAft>
                <a:spcPts val="600"/>
              </a:spcAft>
              <a:buClrTx/>
              <a:buSzTx/>
              <a:buFont typeface="Arial" panose="020B0604020202020204" pitchFamily="34" charset="0"/>
              <a:buChar char="•"/>
              <a:tabLst/>
            </a:pPr>
            <a:r>
              <a:rPr kumimoji="0" lang="en-US" altLang="en-US" sz="2000" b="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Attachment: an innate emotional bond between child and caregiver</a:t>
            </a:r>
          </a:p>
          <a:p>
            <a:pPr marL="0" marR="0" lvl="0" indent="-228600" algn="l" fontAlgn="base">
              <a:spcBef>
                <a:spcPct val="0"/>
              </a:spcBef>
              <a:spcAft>
                <a:spcPts val="600"/>
              </a:spcAft>
              <a:buClrTx/>
              <a:buSzTx/>
              <a:buFont typeface="Arial" panose="020B0604020202020204" pitchFamily="34" charset="0"/>
              <a:buChar char="•"/>
              <a:tabLst/>
            </a:pPr>
            <a:r>
              <a:rPr kumimoji="0" lang="en-US" altLang="en-US" sz="2000" b="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Secure attachment → confidence and exploration</a:t>
            </a:r>
          </a:p>
          <a:p>
            <a:pPr marL="0" marR="0" lvl="0" indent="-228600" algn="l" fontAlgn="base">
              <a:spcBef>
                <a:spcPct val="0"/>
              </a:spcBef>
              <a:spcAft>
                <a:spcPts val="600"/>
              </a:spcAft>
              <a:buClrTx/>
              <a:buSzTx/>
              <a:buFont typeface="Arial" panose="020B0604020202020204" pitchFamily="34" charset="0"/>
              <a:buChar char="•"/>
              <a:tabLst/>
            </a:pPr>
            <a:r>
              <a:rPr kumimoji="0" lang="en-US" altLang="en-US" sz="2000" b="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Insecure attachment → anxiety and withdrawal</a:t>
            </a:r>
          </a:p>
          <a:p>
            <a:pPr marL="0" marR="0" lvl="0" indent="-228600" algn="l" fontAlgn="base">
              <a:spcBef>
                <a:spcPct val="0"/>
              </a:spcBef>
              <a:spcAft>
                <a:spcPts val="600"/>
              </a:spcAft>
              <a:buClrTx/>
              <a:buSzTx/>
              <a:buFont typeface="Arial" panose="020B0604020202020204" pitchFamily="34" charset="0"/>
              <a:buChar char="•"/>
              <a:tabLst/>
            </a:pPr>
            <a:r>
              <a:rPr kumimoji="0" lang="en-US" altLang="en-US" sz="2000" b="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Relevance: key for emotional regulation and social learning</a:t>
            </a:r>
          </a:p>
        </p:txBody>
      </p:sp>
      <p:pic>
        <p:nvPicPr>
          <p:cNvPr id="6" name="Picture 5" descr="A person with a mustache and a blue background&#10;&#10;AI-generated content may be incorrect.">
            <a:extLst>
              <a:ext uri="{FF2B5EF4-FFF2-40B4-BE49-F238E27FC236}">
                <a16:creationId xmlns:a16="http://schemas.microsoft.com/office/drawing/2014/main" id="{1419B4EC-4386-2B09-72DD-E288EEE8644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120640" y="1506474"/>
            <a:ext cx="6656832" cy="3744468"/>
          </a:xfrm>
          <a:prstGeom prst="rect">
            <a:avLst/>
          </a:prstGeom>
        </p:spPr>
      </p:pic>
    </p:spTree>
    <p:extLst>
      <p:ext uri="{BB962C8B-B14F-4D97-AF65-F5344CB8AC3E}">
        <p14:creationId xmlns:p14="http://schemas.microsoft.com/office/powerpoint/2010/main" val="41791491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2E17E911-875F-4DE5-8699-99D9F1805A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Freeform: Shape 26">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9" name="Rectangle 28">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DDFABC-07EF-5DDD-6B8F-7AC43EE7D00D}"/>
              </a:ext>
            </a:extLst>
          </p:cNvPr>
          <p:cNvSpPr>
            <a:spLocks noGrp="1"/>
          </p:cNvSpPr>
          <p:nvPr>
            <p:ph type="ctrTitle"/>
          </p:nvPr>
        </p:nvSpPr>
        <p:spPr>
          <a:xfrm>
            <a:off x="466722" y="586855"/>
            <a:ext cx="3201366" cy="3387497"/>
          </a:xfrm>
        </p:spPr>
        <p:txBody>
          <a:bodyPr vert="horz" lIns="91440" tIns="45720" rIns="91440" bIns="45720" rtlCol="0" anchor="b">
            <a:normAutofit/>
          </a:bodyPr>
          <a:lstStyle/>
          <a:p>
            <a:pPr algn="r"/>
            <a:r>
              <a:rPr lang="en-US" sz="3000" dirty="0">
                <a:solidFill>
                  <a:srgbClr val="FFFFFF"/>
                </a:solidFill>
                <a:latin typeface="Calibri" panose="020F0502020204030204" pitchFamily="34" charset="0"/>
                <a:ea typeface="Calibri" panose="020F0502020204030204" pitchFamily="34" charset="0"/>
                <a:cs typeface="Calibri" panose="020F0502020204030204" pitchFamily="34" charset="0"/>
              </a:rPr>
              <a:t>Applying Bowlby’s Theory to Amira</a:t>
            </a:r>
          </a:p>
        </p:txBody>
      </p:sp>
      <p:sp>
        <p:nvSpPr>
          <p:cNvPr id="5" name="Rectangle 2">
            <a:extLst>
              <a:ext uri="{FF2B5EF4-FFF2-40B4-BE49-F238E27FC236}">
                <a16:creationId xmlns:a16="http://schemas.microsoft.com/office/drawing/2014/main" id="{444229D3-BEA0-74D6-0DD2-905637934722}"/>
              </a:ext>
            </a:extLst>
          </p:cNvPr>
          <p:cNvSpPr>
            <a:spLocks noGrp="1" noChangeArrowheads="1"/>
          </p:cNvSpPr>
          <p:nvPr>
            <p:ph type="subTitle" idx="1"/>
          </p:nvPr>
        </p:nvSpPr>
        <p:spPr bwMode="auto">
          <a:xfrm>
            <a:off x="4581727" y="649480"/>
            <a:ext cx="3025303" cy="5546047"/>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L="0" marR="0" lvl="0" indent="-228600" algn="l" fontAlgn="base">
              <a:spcBef>
                <a:spcPct val="0"/>
              </a:spcBef>
              <a:spcAft>
                <a:spcPts val="600"/>
              </a:spcAft>
              <a:buClrTx/>
              <a:buSzTx/>
              <a:buFont typeface="Arial" panose="020B0604020202020204" pitchFamily="34" charset="0"/>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Amira’s anxiety reflects possible insecure attachment</a:t>
            </a:r>
          </a:p>
          <a:p>
            <a:pPr marL="0" marR="0" lvl="0" indent="-228600" algn="l" fontAlgn="base">
              <a:spcBef>
                <a:spcPct val="0"/>
              </a:spcBef>
              <a:spcAft>
                <a:spcPts val="600"/>
              </a:spcAft>
              <a:buClrTx/>
              <a:buSzTx/>
              <a:buFont typeface="Arial" panose="020B0604020202020204" pitchFamily="34" charset="0"/>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Limited speech = emotional distress, not lack of ability</a:t>
            </a:r>
          </a:p>
          <a:p>
            <a:pPr marL="0" marR="0" lvl="0" indent="-228600" algn="l" fontAlgn="base">
              <a:spcBef>
                <a:spcPct val="0"/>
              </a:spcBef>
              <a:spcAft>
                <a:spcPts val="600"/>
              </a:spcAft>
              <a:buClrTx/>
              <a:buSzTx/>
              <a:buFont typeface="Arial" panose="020B0604020202020204" pitchFamily="34" charset="0"/>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Difficulty in group play = low social confidence</a:t>
            </a:r>
          </a:p>
          <a:p>
            <a:pPr marL="0" marR="0" lvl="0" indent="-228600" algn="l" fontAlgn="base">
              <a:spcBef>
                <a:spcPct val="0"/>
              </a:spcBef>
              <a:spcAft>
                <a:spcPts val="600"/>
              </a:spcAft>
              <a:buClrTx/>
              <a:buSzTx/>
              <a:buFont typeface="Arial" panose="020B0604020202020204" pitchFamily="34" charset="0"/>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Need for stable key-person relationships in nursery</a:t>
            </a:r>
          </a:p>
        </p:txBody>
      </p:sp>
      <p:pic>
        <p:nvPicPr>
          <p:cNvPr id="13" name="Picture 12" descr="A cover of a book&#10;&#10;AI-generated content may be incorrect.">
            <a:extLst>
              <a:ext uri="{FF2B5EF4-FFF2-40B4-BE49-F238E27FC236}">
                <a16:creationId xmlns:a16="http://schemas.microsoft.com/office/drawing/2014/main" id="{93B62006-B673-D5FD-5487-4C499FB5547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8178" r="12185"/>
          <a:stretch>
            <a:fillRect/>
          </a:stretch>
        </p:blipFill>
        <p:spPr>
          <a:xfrm>
            <a:off x="8109502" y="10"/>
            <a:ext cx="4082498" cy="6857990"/>
          </a:xfrm>
          <a:prstGeom prst="rect">
            <a:avLst/>
          </a:prstGeom>
        </p:spPr>
      </p:pic>
    </p:spTree>
    <p:extLst>
      <p:ext uri="{BB962C8B-B14F-4D97-AF65-F5344CB8AC3E}">
        <p14:creationId xmlns:p14="http://schemas.microsoft.com/office/powerpoint/2010/main" val="41528325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CCA5F87-1D1E-45CB-8D83-FC7EEFAD99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baby with painted hands&#10;&#10;AI-generated content may be incorrect.">
            <a:extLst>
              <a:ext uri="{FF2B5EF4-FFF2-40B4-BE49-F238E27FC236}">
                <a16:creationId xmlns:a16="http://schemas.microsoft.com/office/drawing/2014/main" id="{80DC8FE9-4C07-18AE-3A1A-A66E9A5DE1C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3298" b="9091"/>
          <a:stretch>
            <a:fillRect/>
          </a:stretch>
        </p:blipFill>
        <p:spPr>
          <a:xfrm>
            <a:off x="20" y="10"/>
            <a:ext cx="8668492" cy="6857990"/>
          </a:xfrm>
          <a:prstGeom prst="rect">
            <a:avLst/>
          </a:prstGeom>
        </p:spPr>
      </p:pic>
      <p:sp>
        <p:nvSpPr>
          <p:cNvPr id="13" name="Rectangle 12">
            <a:extLst>
              <a:ext uri="{FF2B5EF4-FFF2-40B4-BE49-F238E27FC236}">
                <a16:creationId xmlns:a16="http://schemas.microsoft.com/office/drawing/2014/main" id="{7CCFC2C6-6238-4A2F-93DE-2ADF74AF63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711652" y="0"/>
            <a:ext cx="8480347"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118EAB3-D53F-B487-41C0-2558F233613C}"/>
              </a:ext>
            </a:extLst>
          </p:cNvPr>
          <p:cNvSpPr>
            <a:spLocks noGrp="1"/>
          </p:cNvSpPr>
          <p:nvPr>
            <p:ph type="ctrTitle"/>
          </p:nvPr>
        </p:nvSpPr>
        <p:spPr>
          <a:xfrm>
            <a:off x="7848600" y="1122363"/>
            <a:ext cx="4023360" cy="766727"/>
          </a:xfrm>
        </p:spPr>
        <p:txBody>
          <a:bodyPr anchor="b">
            <a:normAutofit fontScale="90000"/>
          </a:bodyPr>
          <a:lstStyle/>
          <a:p>
            <a:pPr algn="l"/>
            <a:r>
              <a:rPr lang="en-GB" sz="3000" b="1" dirty="0">
                <a:latin typeface="Calibri" panose="020F0502020204030204" pitchFamily="34" charset="0"/>
                <a:ea typeface="Calibri" panose="020F0502020204030204" pitchFamily="34" charset="0"/>
                <a:cs typeface="Calibri" panose="020F0502020204030204" pitchFamily="34" charset="0"/>
              </a:rPr>
              <a:t>Emotional and Social Development</a:t>
            </a:r>
          </a:p>
        </p:txBody>
      </p:sp>
      <p:sp>
        <p:nvSpPr>
          <p:cNvPr id="4" name="Rectangle 1">
            <a:extLst>
              <a:ext uri="{FF2B5EF4-FFF2-40B4-BE49-F238E27FC236}">
                <a16:creationId xmlns:a16="http://schemas.microsoft.com/office/drawing/2014/main" id="{38055EBE-2F87-F19C-2E1D-595434CFD6F3}"/>
              </a:ext>
            </a:extLst>
          </p:cNvPr>
          <p:cNvSpPr>
            <a:spLocks noGrp="1" noChangeArrowheads="1"/>
          </p:cNvSpPr>
          <p:nvPr>
            <p:ph type="subTitle" idx="1"/>
          </p:nvPr>
        </p:nvSpPr>
        <p:spPr bwMode="auto">
          <a:xfrm>
            <a:off x="7848600" y="2311080"/>
            <a:ext cx="4023360" cy="3769983"/>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Autofit/>
          </a:bodyPr>
          <a:lstStyle/>
          <a:p>
            <a:pPr marL="0" marR="0" lvl="0" indent="0" algn="l"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Secure attachment promotes empathy and cooperation</a:t>
            </a:r>
          </a:p>
          <a:p>
            <a:pPr marL="0" marR="0" lvl="0" indent="0" algn="l"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Emotional regulation develops through responsive care</a:t>
            </a:r>
          </a:p>
          <a:p>
            <a:pPr marL="0" marR="0" lvl="0" indent="0" algn="l"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Peer interaction improves via trust and modelling</a:t>
            </a:r>
          </a:p>
          <a:p>
            <a:pPr marL="0" marR="0" lvl="0" indent="0" algn="l"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Anxiety can block social learning</a:t>
            </a:r>
          </a:p>
        </p:txBody>
      </p:sp>
      <p:sp>
        <p:nvSpPr>
          <p:cNvPr id="15" name="Rectangle 1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281599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6CCA5F87-1D1E-45CB-8D83-FC7EEFAD99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diagram of different emotions&#10;&#10;AI-generated content may be incorrect.">
            <a:extLst>
              <a:ext uri="{FF2B5EF4-FFF2-40B4-BE49-F238E27FC236}">
                <a16:creationId xmlns:a16="http://schemas.microsoft.com/office/drawing/2014/main" id="{403B4BAA-0F84-3BC7-FCAB-D20D66C35E0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5628" r="-1" b="-1"/>
          <a:stretch>
            <a:fillRect/>
          </a:stretch>
        </p:blipFill>
        <p:spPr>
          <a:xfrm>
            <a:off x="20" y="10"/>
            <a:ext cx="8668492" cy="6857990"/>
          </a:xfrm>
          <a:prstGeom prst="rect">
            <a:avLst/>
          </a:prstGeom>
        </p:spPr>
      </p:pic>
      <p:sp>
        <p:nvSpPr>
          <p:cNvPr id="14" name="Rectangle 13">
            <a:extLst>
              <a:ext uri="{FF2B5EF4-FFF2-40B4-BE49-F238E27FC236}">
                <a16:creationId xmlns:a16="http://schemas.microsoft.com/office/drawing/2014/main" id="{7CCFC2C6-6238-4A2F-93DE-2ADF74AF63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711652" y="0"/>
            <a:ext cx="8480347"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8C51FF3-2E7C-4DFF-1C66-427F1AB2571B}"/>
              </a:ext>
            </a:extLst>
          </p:cNvPr>
          <p:cNvSpPr>
            <a:spLocks noGrp="1"/>
          </p:cNvSpPr>
          <p:nvPr>
            <p:ph type="ctrTitle"/>
          </p:nvPr>
        </p:nvSpPr>
        <p:spPr>
          <a:xfrm>
            <a:off x="7848600" y="1122363"/>
            <a:ext cx="4023360" cy="1095189"/>
          </a:xfrm>
        </p:spPr>
        <p:txBody>
          <a:bodyPr anchor="b">
            <a:normAutofit/>
          </a:bodyPr>
          <a:lstStyle/>
          <a:p>
            <a:pPr algn="l"/>
            <a:r>
              <a:rPr lang="en-GB" sz="3000" b="1" dirty="0">
                <a:latin typeface="Calibri" panose="020F0502020204030204" pitchFamily="34" charset="0"/>
                <a:ea typeface="Calibri" panose="020F0502020204030204" pitchFamily="34" charset="0"/>
                <a:cs typeface="Calibri" panose="020F0502020204030204" pitchFamily="34" charset="0"/>
              </a:rPr>
              <a:t>Cognitive and Language Development</a:t>
            </a:r>
          </a:p>
        </p:txBody>
      </p:sp>
      <p:sp>
        <p:nvSpPr>
          <p:cNvPr id="4" name="Rectangle 1">
            <a:extLst>
              <a:ext uri="{FF2B5EF4-FFF2-40B4-BE49-F238E27FC236}">
                <a16:creationId xmlns:a16="http://schemas.microsoft.com/office/drawing/2014/main" id="{84150513-07ED-F24C-0783-A9EB8AE5235D}"/>
              </a:ext>
            </a:extLst>
          </p:cNvPr>
          <p:cNvSpPr>
            <a:spLocks noGrp="1" noChangeArrowheads="1"/>
          </p:cNvSpPr>
          <p:nvPr>
            <p:ph type="subTitle" idx="1"/>
          </p:nvPr>
        </p:nvSpPr>
        <p:spPr bwMode="auto">
          <a:xfrm>
            <a:off x="7848600" y="2682910"/>
            <a:ext cx="4023360" cy="3398153"/>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Autofit/>
          </a:bodyPr>
          <a:lstStyle/>
          <a:p>
            <a:pPr marL="0" marR="0" lvl="0" indent="0" algn="l"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Emotional security supports curiosity and learning</a:t>
            </a:r>
          </a:p>
          <a:p>
            <a:pPr marL="0" marR="0" lvl="0" indent="0" algn="l"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Attachment linked to language development (Sroufe, 2016)</a:t>
            </a:r>
          </a:p>
          <a:p>
            <a:pPr marL="0" marR="0" lvl="0" indent="0" algn="l"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Stress hinders concentration and memory</a:t>
            </a:r>
          </a:p>
          <a:p>
            <a:pPr marL="0" marR="0" lvl="0" indent="0" algn="l"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Supportive relationships boost verbal interaction</a:t>
            </a:r>
          </a:p>
        </p:txBody>
      </p:sp>
      <p:sp>
        <p:nvSpPr>
          <p:cNvPr id="16" name="Rectangle 15">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8" name="Rectangle 17">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516513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4C21BAE-6866-4C7A-A7EC-C1B2E572D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blue book with red square and white text&#10;&#10;AI-generated content may be incorrect.">
            <a:extLst>
              <a:ext uri="{FF2B5EF4-FFF2-40B4-BE49-F238E27FC236}">
                <a16:creationId xmlns:a16="http://schemas.microsoft.com/office/drawing/2014/main" id="{DF9A4C90-51DD-2CE6-2075-EB8ED504471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r="7110" b="-1"/>
          <a:stretch>
            <a:fillRect/>
          </a:stretch>
        </p:blipFill>
        <p:spPr>
          <a:xfrm>
            <a:off x="0" y="-7842"/>
            <a:ext cx="12192000" cy="6857999"/>
          </a:xfrm>
          <a:prstGeom prst="rect">
            <a:avLst/>
          </a:prstGeom>
        </p:spPr>
      </p:pic>
      <p:sp useBgFill="1">
        <p:nvSpPr>
          <p:cNvPr id="14" name="Freeform: Shape 13">
            <a:extLst>
              <a:ext uri="{FF2B5EF4-FFF2-40B4-BE49-F238E27FC236}">
                <a16:creationId xmlns:a16="http://schemas.microsoft.com/office/drawing/2014/main" id="{7E7D0C94-08B4-48AE-8813-CC4D60294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4259" y="609600"/>
            <a:ext cx="5372101" cy="5513767"/>
          </a:xfrm>
          <a:custGeom>
            <a:avLst/>
            <a:gdLst>
              <a:gd name="connsiteX0" fmla="*/ 0 w 5372101"/>
              <a:gd name="connsiteY0" fmla="*/ 0 h 5513767"/>
              <a:gd name="connsiteX1" fmla="*/ 5372101 w 5372101"/>
              <a:gd name="connsiteY1" fmla="*/ 0 h 5513767"/>
              <a:gd name="connsiteX2" fmla="*/ 5372101 w 5372101"/>
              <a:gd name="connsiteY2" fmla="*/ 5513767 h 5513767"/>
              <a:gd name="connsiteX3" fmla="*/ 5363126 w 5372101"/>
              <a:gd name="connsiteY3" fmla="*/ 5512835 h 5513767"/>
              <a:gd name="connsiteX4" fmla="*/ 5316714 w 5372101"/>
              <a:gd name="connsiteY4" fmla="*/ 5491247 h 5513767"/>
              <a:gd name="connsiteX5" fmla="*/ 5198331 w 5372101"/>
              <a:gd name="connsiteY5" fmla="*/ 5470092 h 5513767"/>
              <a:gd name="connsiteX6" fmla="*/ 5150428 w 5372101"/>
              <a:gd name="connsiteY6" fmla="*/ 5472506 h 5513767"/>
              <a:gd name="connsiteX7" fmla="*/ 5085506 w 5372101"/>
              <a:gd name="connsiteY7" fmla="*/ 5468851 h 5513767"/>
              <a:gd name="connsiteX8" fmla="*/ 4968663 w 5372101"/>
              <a:gd name="connsiteY8" fmla="*/ 5470487 h 5513767"/>
              <a:gd name="connsiteX9" fmla="*/ 4815623 w 5372101"/>
              <a:gd name="connsiteY9" fmla="*/ 5458622 h 5513767"/>
              <a:gd name="connsiteX10" fmla="*/ 4716679 w 5372101"/>
              <a:gd name="connsiteY10" fmla="*/ 5405365 h 5513767"/>
              <a:gd name="connsiteX11" fmla="*/ 4704891 w 5372101"/>
              <a:gd name="connsiteY11" fmla="*/ 5411529 h 5513767"/>
              <a:gd name="connsiteX12" fmla="*/ 4630496 w 5372101"/>
              <a:gd name="connsiteY12" fmla="*/ 5396532 h 5513767"/>
              <a:gd name="connsiteX13" fmla="*/ 4506964 w 5372101"/>
              <a:gd name="connsiteY13" fmla="*/ 5396685 h 5513767"/>
              <a:gd name="connsiteX14" fmla="*/ 4427135 w 5372101"/>
              <a:gd name="connsiteY14" fmla="*/ 5358585 h 5513767"/>
              <a:gd name="connsiteX15" fmla="*/ 4028338 w 5372101"/>
              <a:gd name="connsiteY15" fmla="*/ 5313494 h 5513767"/>
              <a:gd name="connsiteX16" fmla="*/ 4015367 w 5372101"/>
              <a:gd name="connsiteY16" fmla="*/ 5320766 h 5513767"/>
              <a:gd name="connsiteX17" fmla="*/ 4002837 w 5372101"/>
              <a:gd name="connsiteY17" fmla="*/ 5322294 h 5513767"/>
              <a:gd name="connsiteX18" fmla="*/ 3997650 w 5372101"/>
              <a:gd name="connsiteY18" fmla="*/ 5329513 h 5513767"/>
              <a:gd name="connsiteX19" fmla="*/ 3991991 w 5372101"/>
              <a:gd name="connsiteY19" fmla="*/ 5331908 h 5513767"/>
              <a:gd name="connsiteX20" fmla="*/ 3925210 w 5372101"/>
              <a:gd name="connsiteY20" fmla="*/ 5319395 h 5513767"/>
              <a:gd name="connsiteX21" fmla="*/ 3837014 w 5372101"/>
              <a:gd name="connsiteY21" fmla="*/ 5289023 h 5513767"/>
              <a:gd name="connsiteX22" fmla="*/ 3798765 w 5372101"/>
              <a:gd name="connsiteY22" fmla="*/ 5299431 h 5513767"/>
              <a:gd name="connsiteX23" fmla="*/ 3792144 w 5372101"/>
              <a:gd name="connsiteY23" fmla="*/ 5301616 h 5513767"/>
              <a:gd name="connsiteX24" fmla="*/ 3766249 w 5372101"/>
              <a:gd name="connsiteY24" fmla="*/ 5301869 h 5513767"/>
              <a:gd name="connsiteX25" fmla="*/ 3718651 w 5372101"/>
              <a:gd name="connsiteY25" fmla="*/ 5320541 h 5513767"/>
              <a:gd name="connsiteX26" fmla="*/ 3671207 w 5372101"/>
              <a:gd name="connsiteY26" fmla="*/ 5318046 h 5513767"/>
              <a:gd name="connsiteX27" fmla="*/ 3446863 w 5372101"/>
              <a:gd name="connsiteY27" fmla="*/ 5294348 h 5513767"/>
              <a:gd name="connsiteX28" fmla="*/ 3312000 w 5372101"/>
              <a:gd name="connsiteY28" fmla="*/ 5286923 h 5513767"/>
              <a:gd name="connsiteX29" fmla="*/ 3259756 w 5372101"/>
              <a:gd name="connsiteY29" fmla="*/ 5294712 h 5513767"/>
              <a:gd name="connsiteX30" fmla="*/ 3187481 w 5372101"/>
              <a:gd name="connsiteY30" fmla="*/ 5298457 h 5513767"/>
              <a:gd name="connsiteX31" fmla="*/ 3124115 w 5372101"/>
              <a:gd name="connsiteY31" fmla="*/ 5294626 h 5513767"/>
              <a:gd name="connsiteX32" fmla="*/ 3099907 w 5372101"/>
              <a:gd name="connsiteY32" fmla="*/ 5302443 h 5513767"/>
              <a:gd name="connsiteX33" fmla="*/ 3017494 w 5372101"/>
              <a:gd name="connsiteY33" fmla="*/ 5301439 h 5513767"/>
              <a:gd name="connsiteX34" fmla="*/ 3010848 w 5372101"/>
              <a:gd name="connsiteY34" fmla="*/ 5307225 h 5513767"/>
              <a:gd name="connsiteX35" fmla="*/ 2994286 w 5372101"/>
              <a:gd name="connsiteY35" fmla="*/ 5309060 h 5513767"/>
              <a:gd name="connsiteX36" fmla="*/ 2988160 w 5372101"/>
              <a:gd name="connsiteY36" fmla="*/ 5310041 h 5513767"/>
              <a:gd name="connsiteX37" fmla="*/ 2984260 w 5372101"/>
              <a:gd name="connsiteY37" fmla="*/ 5307528 h 5513767"/>
              <a:gd name="connsiteX38" fmla="*/ 2979127 w 5372101"/>
              <a:gd name="connsiteY38" fmla="*/ 5308389 h 5513767"/>
              <a:gd name="connsiteX39" fmla="*/ 2978660 w 5372101"/>
              <a:gd name="connsiteY39" fmla="*/ 5311563 h 5513767"/>
              <a:gd name="connsiteX40" fmla="*/ 2946326 w 5372101"/>
              <a:gd name="connsiteY40" fmla="*/ 5316745 h 5513767"/>
              <a:gd name="connsiteX41" fmla="*/ 2713134 w 5372101"/>
              <a:gd name="connsiteY41" fmla="*/ 5331381 h 5513767"/>
              <a:gd name="connsiteX42" fmla="*/ 2352072 w 5372101"/>
              <a:gd name="connsiteY42" fmla="*/ 5342761 h 5513767"/>
              <a:gd name="connsiteX43" fmla="*/ 2260922 w 5372101"/>
              <a:gd name="connsiteY43" fmla="*/ 5328122 h 5513767"/>
              <a:gd name="connsiteX44" fmla="*/ 2178497 w 5372101"/>
              <a:gd name="connsiteY44" fmla="*/ 5351065 h 5513767"/>
              <a:gd name="connsiteX45" fmla="*/ 2034408 w 5372101"/>
              <a:gd name="connsiteY45" fmla="*/ 5307958 h 5513767"/>
              <a:gd name="connsiteX46" fmla="*/ 1831505 w 5372101"/>
              <a:gd name="connsiteY46" fmla="*/ 5312691 h 5513767"/>
              <a:gd name="connsiteX47" fmla="*/ 1710387 w 5372101"/>
              <a:gd name="connsiteY47" fmla="*/ 5308705 h 5513767"/>
              <a:gd name="connsiteX48" fmla="*/ 1664816 w 5372101"/>
              <a:gd name="connsiteY48" fmla="*/ 5296479 h 5513767"/>
              <a:gd name="connsiteX49" fmla="*/ 1600883 w 5372101"/>
              <a:gd name="connsiteY49" fmla="*/ 5286607 h 5513767"/>
              <a:gd name="connsiteX50" fmla="*/ 1488397 w 5372101"/>
              <a:gd name="connsiteY50" fmla="*/ 5260898 h 5513767"/>
              <a:gd name="connsiteX51" fmla="*/ 1336670 w 5372101"/>
              <a:gd name="connsiteY51" fmla="*/ 5240770 h 5513767"/>
              <a:gd name="connsiteX52" fmla="*/ 1224297 w 5372101"/>
              <a:gd name="connsiteY52" fmla="*/ 5271845 h 5513767"/>
              <a:gd name="connsiteX53" fmla="*/ 1214830 w 5372101"/>
              <a:gd name="connsiteY53" fmla="*/ 5263450 h 5513767"/>
              <a:gd name="connsiteX54" fmla="*/ 1138181 w 5372101"/>
              <a:gd name="connsiteY54" fmla="*/ 5262590 h 5513767"/>
              <a:gd name="connsiteX55" fmla="*/ 943575 w 5372101"/>
              <a:gd name="connsiteY55" fmla="*/ 5290808 h 5513767"/>
              <a:gd name="connsiteX56" fmla="*/ 529813 w 5372101"/>
              <a:gd name="connsiteY56" fmla="*/ 5218555 h 5513767"/>
              <a:gd name="connsiteX57" fmla="*/ 519546 w 5372101"/>
              <a:gd name="connsiteY57" fmla="*/ 5208845 h 5513767"/>
              <a:gd name="connsiteX58" fmla="*/ 507906 w 5372101"/>
              <a:gd name="connsiteY58" fmla="*/ 5204779 h 5513767"/>
              <a:gd name="connsiteX59" fmla="*/ 505153 w 5372101"/>
              <a:gd name="connsiteY59" fmla="*/ 5196726 h 5513767"/>
              <a:gd name="connsiteX60" fmla="*/ 500429 w 5372101"/>
              <a:gd name="connsiteY60" fmla="*/ 5193241 h 5513767"/>
              <a:gd name="connsiteX61" fmla="*/ 431923 w 5372101"/>
              <a:gd name="connsiteY61" fmla="*/ 5191553 h 5513767"/>
              <a:gd name="connsiteX62" fmla="*/ 337115 w 5372101"/>
              <a:gd name="connsiteY62" fmla="*/ 5202714 h 5513767"/>
              <a:gd name="connsiteX63" fmla="*/ 303383 w 5372101"/>
              <a:gd name="connsiteY63" fmla="*/ 5184750 h 5513767"/>
              <a:gd name="connsiteX64" fmla="*/ 297664 w 5372101"/>
              <a:gd name="connsiteY64" fmla="*/ 5181269 h 5513767"/>
              <a:gd name="connsiteX65" fmla="*/ 272701 w 5372101"/>
              <a:gd name="connsiteY65" fmla="*/ 5175678 h 5513767"/>
              <a:gd name="connsiteX66" fmla="*/ 268242 w 5372101"/>
              <a:gd name="connsiteY66" fmla="*/ 5163678 h 5513767"/>
              <a:gd name="connsiteX67" fmla="*/ 232517 w 5372101"/>
              <a:gd name="connsiteY67" fmla="*/ 5147792 h 5513767"/>
              <a:gd name="connsiteX68" fmla="*/ 185851 w 5372101"/>
              <a:gd name="connsiteY68" fmla="*/ 5140408 h 5513767"/>
              <a:gd name="connsiteX69" fmla="*/ 20337 w 5372101"/>
              <a:gd name="connsiteY69" fmla="*/ 5113040 h 5513767"/>
              <a:gd name="connsiteX70" fmla="*/ 0 w 5372101"/>
              <a:gd name="connsiteY70" fmla="*/ 5112243 h 5513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372101" h="5513767">
                <a:moveTo>
                  <a:pt x="0" y="0"/>
                </a:moveTo>
                <a:lnTo>
                  <a:pt x="5372101" y="0"/>
                </a:lnTo>
                <a:lnTo>
                  <a:pt x="5372101" y="5513767"/>
                </a:lnTo>
                <a:lnTo>
                  <a:pt x="5363126" y="5512835"/>
                </a:lnTo>
                <a:cubicBezTo>
                  <a:pt x="5345779" y="5509071"/>
                  <a:pt x="5329767" y="5502649"/>
                  <a:pt x="5316714" y="5491247"/>
                </a:cubicBezTo>
                <a:cubicBezTo>
                  <a:pt x="5295689" y="5478131"/>
                  <a:pt x="5219502" y="5459909"/>
                  <a:pt x="5198331" y="5470092"/>
                </a:cubicBezTo>
                <a:cubicBezTo>
                  <a:pt x="5181052" y="5469102"/>
                  <a:pt x="5165047" y="5459569"/>
                  <a:pt x="5150428" y="5472506"/>
                </a:cubicBezTo>
                <a:cubicBezTo>
                  <a:pt x="5129562" y="5487248"/>
                  <a:pt x="5088050" y="5445894"/>
                  <a:pt x="5085506" y="5468851"/>
                </a:cubicBezTo>
                <a:cubicBezTo>
                  <a:pt x="5055692" y="5440170"/>
                  <a:pt x="5006122" y="5469577"/>
                  <a:pt x="4968663" y="5470487"/>
                </a:cubicBezTo>
                <a:cubicBezTo>
                  <a:pt x="4947085" y="5444049"/>
                  <a:pt x="4889767" y="5472037"/>
                  <a:pt x="4815623" y="5458622"/>
                </a:cubicBezTo>
                <a:cubicBezTo>
                  <a:pt x="4792418" y="5428488"/>
                  <a:pt x="4765548" y="5449887"/>
                  <a:pt x="4716679" y="5405365"/>
                </a:cubicBezTo>
                <a:cubicBezTo>
                  <a:pt x="4713235" y="5407807"/>
                  <a:pt x="4709266" y="5409883"/>
                  <a:pt x="4704891" y="5411529"/>
                </a:cubicBezTo>
                <a:cubicBezTo>
                  <a:pt x="4679473" y="5421092"/>
                  <a:pt x="4646164" y="5414379"/>
                  <a:pt x="4630496" y="5396532"/>
                </a:cubicBezTo>
                <a:cubicBezTo>
                  <a:pt x="4590205" y="5365061"/>
                  <a:pt x="4548419" y="5412094"/>
                  <a:pt x="4506964" y="5396685"/>
                </a:cubicBezTo>
                <a:lnTo>
                  <a:pt x="4427135" y="5358585"/>
                </a:lnTo>
                <a:cubicBezTo>
                  <a:pt x="4319267" y="5308575"/>
                  <a:pt x="4152341" y="5340956"/>
                  <a:pt x="4028338" y="5313494"/>
                </a:cubicBezTo>
                <a:lnTo>
                  <a:pt x="4015367" y="5320766"/>
                </a:lnTo>
                <a:lnTo>
                  <a:pt x="4002837" y="5322294"/>
                </a:lnTo>
                <a:lnTo>
                  <a:pt x="3997650" y="5329513"/>
                </a:lnTo>
                <a:lnTo>
                  <a:pt x="3991991" y="5331908"/>
                </a:lnTo>
                <a:cubicBezTo>
                  <a:pt x="3969659" y="5338581"/>
                  <a:pt x="3978880" y="5316131"/>
                  <a:pt x="3925210" y="5319395"/>
                </a:cubicBezTo>
                <a:cubicBezTo>
                  <a:pt x="3947765" y="5277139"/>
                  <a:pt x="3837331" y="5338342"/>
                  <a:pt x="3837014" y="5289023"/>
                </a:cubicBezTo>
                <a:cubicBezTo>
                  <a:pt x="3824001" y="5291376"/>
                  <a:pt x="3811407" y="5295212"/>
                  <a:pt x="3798765" y="5299431"/>
                </a:cubicBezTo>
                <a:lnTo>
                  <a:pt x="3792144" y="5301616"/>
                </a:lnTo>
                <a:lnTo>
                  <a:pt x="3766249" y="5301869"/>
                </a:lnTo>
                <a:lnTo>
                  <a:pt x="3718651" y="5320541"/>
                </a:lnTo>
                <a:cubicBezTo>
                  <a:pt x="3703968" y="5321892"/>
                  <a:pt x="3688308" y="5321427"/>
                  <a:pt x="3671207" y="5318046"/>
                </a:cubicBezTo>
                <a:cubicBezTo>
                  <a:pt x="3616458" y="5288532"/>
                  <a:pt x="3514048" y="5333307"/>
                  <a:pt x="3446863" y="5294348"/>
                </a:cubicBezTo>
                <a:cubicBezTo>
                  <a:pt x="3420930" y="5283822"/>
                  <a:pt x="3333157" y="5274511"/>
                  <a:pt x="3312000" y="5286923"/>
                </a:cubicBezTo>
                <a:cubicBezTo>
                  <a:pt x="3292759" y="5287903"/>
                  <a:pt x="3273112" y="5280334"/>
                  <a:pt x="3259756" y="5294712"/>
                </a:cubicBezTo>
                <a:cubicBezTo>
                  <a:pt x="3239905" y="5311572"/>
                  <a:pt x="3185410" y="5275588"/>
                  <a:pt x="3187481" y="5298457"/>
                </a:cubicBezTo>
                <a:cubicBezTo>
                  <a:pt x="3168018" y="5286036"/>
                  <a:pt x="3146200" y="5288458"/>
                  <a:pt x="3124115" y="5294626"/>
                </a:cubicBezTo>
                <a:lnTo>
                  <a:pt x="3099907" y="5302443"/>
                </a:lnTo>
                <a:lnTo>
                  <a:pt x="3017494" y="5301439"/>
                </a:lnTo>
                <a:lnTo>
                  <a:pt x="3010848" y="5307225"/>
                </a:lnTo>
                <a:lnTo>
                  <a:pt x="2994286" y="5309060"/>
                </a:lnTo>
                <a:lnTo>
                  <a:pt x="2988160" y="5310041"/>
                </a:lnTo>
                <a:lnTo>
                  <a:pt x="2984260" y="5307528"/>
                </a:lnTo>
                <a:cubicBezTo>
                  <a:pt x="2981957" y="5306419"/>
                  <a:pt x="2980273" y="5306402"/>
                  <a:pt x="2979127" y="5308389"/>
                </a:cubicBezTo>
                <a:cubicBezTo>
                  <a:pt x="2978971" y="5309447"/>
                  <a:pt x="2978816" y="5310505"/>
                  <a:pt x="2978660" y="5311563"/>
                </a:cubicBezTo>
                <a:lnTo>
                  <a:pt x="2946326" y="5316745"/>
                </a:lnTo>
                <a:lnTo>
                  <a:pt x="2713134" y="5331381"/>
                </a:lnTo>
                <a:cubicBezTo>
                  <a:pt x="2610698" y="5372328"/>
                  <a:pt x="2466037" y="5325762"/>
                  <a:pt x="2352072" y="5342761"/>
                </a:cubicBezTo>
                <a:cubicBezTo>
                  <a:pt x="2293501" y="5293708"/>
                  <a:pt x="2324138" y="5338538"/>
                  <a:pt x="2260922" y="5328122"/>
                </a:cubicBezTo>
                <a:cubicBezTo>
                  <a:pt x="2275681" y="5372347"/>
                  <a:pt x="2185007" y="5301703"/>
                  <a:pt x="2178497" y="5351065"/>
                </a:cubicBezTo>
                <a:cubicBezTo>
                  <a:pt x="2133294" y="5337229"/>
                  <a:pt x="2097074" y="5300208"/>
                  <a:pt x="2034408" y="5307958"/>
                </a:cubicBezTo>
                <a:cubicBezTo>
                  <a:pt x="1981894" y="5332879"/>
                  <a:pt x="1896288" y="5279365"/>
                  <a:pt x="1831505" y="5312691"/>
                </a:cubicBezTo>
                <a:cubicBezTo>
                  <a:pt x="1807063" y="5321035"/>
                  <a:pt x="1727674" y="5322925"/>
                  <a:pt x="1710387" y="5308705"/>
                </a:cubicBezTo>
                <a:cubicBezTo>
                  <a:pt x="1693367" y="5306094"/>
                  <a:pt x="1674901" y="5312009"/>
                  <a:pt x="1664816" y="5296479"/>
                </a:cubicBezTo>
                <a:cubicBezTo>
                  <a:pt x="1649255" y="5277912"/>
                  <a:pt x="1596152" y="5309335"/>
                  <a:pt x="1600883" y="5286607"/>
                </a:cubicBezTo>
                <a:cubicBezTo>
                  <a:pt x="1563066" y="5308189"/>
                  <a:pt x="1524339" y="5269513"/>
                  <a:pt x="1488397" y="5260898"/>
                </a:cubicBezTo>
                <a:cubicBezTo>
                  <a:pt x="1459246" y="5282011"/>
                  <a:pt x="1412580" y="5243108"/>
                  <a:pt x="1336670" y="5240770"/>
                </a:cubicBezTo>
                <a:cubicBezTo>
                  <a:pt x="1304792" y="5265122"/>
                  <a:pt x="1285508" y="5238878"/>
                  <a:pt x="1224297" y="5271845"/>
                </a:cubicBezTo>
                <a:cubicBezTo>
                  <a:pt x="1221731" y="5268771"/>
                  <a:pt x="1218543" y="5265944"/>
                  <a:pt x="1214830" y="5263450"/>
                </a:cubicBezTo>
                <a:cubicBezTo>
                  <a:pt x="1193241" y="5248952"/>
                  <a:pt x="1158925" y="5248567"/>
                  <a:pt x="1138181" y="5262590"/>
                </a:cubicBezTo>
                <a:lnTo>
                  <a:pt x="943575" y="5290808"/>
                </a:lnTo>
                <a:cubicBezTo>
                  <a:pt x="823587" y="5316899"/>
                  <a:pt x="658340" y="5217603"/>
                  <a:pt x="529813" y="5218555"/>
                </a:cubicBezTo>
                <a:lnTo>
                  <a:pt x="519546" y="5208845"/>
                </a:lnTo>
                <a:lnTo>
                  <a:pt x="507906" y="5204779"/>
                </a:lnTo>
                <a:lnTo>
                  <a:pt x="505153" y="5196726"/>
                </a:lnTo>
                <a:lnTo>
                  <a:pt x="500429" y="5193241"/>
                </a:lnTo>
                <a:cubicBezTo>
                  <a:pt x="480923" y="5182176"/>
                  <a:pt x="482807" y="5205793"/>
                  <a:pt x="431923" y="5191553"/>
                </a:cubicBezTo>
                <a:cubicBezTo>
                  <a:pt x="440499" y="5237077"/>
                  <a:pt x="352872" y="5155083"/>
                  <a:pt x="337115" y="5202714"/>
                </a:cubicBezTo>
                <a:cubicBezTo>
                  <a:pt x="325265" y="5197752"/>
                  <a:pt x="314288" y="5191441"/>
                  <a:pt x="303383" y="5184750"/>
                </a:cubicBezTo>
                <a:lnTo>
                  <a:pt x="297664" y="5181269"/>
                </a:lnTo>
                <a:lnTo>
                  <a:pt x="272701" y="5175678"/>
                </a:lnTo>
                <a:lnTo>
                  <a:pt x="268242" y="5163678"/>
                </a:lnTo>
                <a:lnTo>
                  <a:pt x="232517" y="5147792"/>
                </a:lnTo>
                <a:cubicBezTo>
                  <a:pt x="218741" y="5143453"/>
                  <a:pt x="203450" y="5140668"/>
                  <a:pt x="185851" y="5140408"/>
                </a:cubicBezTo>
                <a:cubicBezTo>
                  <a:pt x="139207" y="5153337"/>
                  <a:pt x="79723" y="5120316"/>
                  <a:pt x="20337" y="5113040"/>
                </a:cubicBezTo>
                <a:lnTo>
                  <a:pt x="0" y="5112243"/>
                </a:lnTo>
                <a:close/>
              </a:path>
            </a:pathLst>
          </a:custGeom>
          <a:ln>
            <a:noFill/>
          </a:ln>
          <a:effectLst>
            <a:outerShdw blurRad="254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Shape 15">
            <a:extLst>
              <a:ext uri="{FF2B5EF4-FFF2-40B4-BE49-F238E27FC236}">
                <a16:creationId xmlns:a16="http://schemas.microsoft.com/office/drawing/2014/main" id="{DD0D366F-455D-4298-97E9-89785ADAEC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4259" y="609600"/>
            <a:ext cx="5372101" cy="5513767"/>
          </a:xfrm>
          <a:custGeom>
            <a:avLst/>
            <a:gdLst>
              <a:gd name="connsiteX0" fmla="*/ 0 w 5372101"/>
              <a:gd name="connsiteY0" fmla="*/ 0 h 5513767"/>
              <a:gd name="connsiteX1" fmla="*/ 5372101 w 5372101"/>
              <a:gd name="connsiteY1" fmla="*/ 0 h 5513767"/>
              <a:gd name="connsiteX2" fmla="*/ 5372101 w 5372101"/>
              <a:gd name="connsiteY2" fmla="*/ 5513767 h 5513767"/>
              <a:gd name="connsiteX3" fmla="*/ 5363126 w 5372101"/>
              <a:gd name="connsiteY3" fmla="*/ 5512835 h 5513767"/>
              <a:gd name="connsiteX4" fmla="*/ 5316714 w 5372101"/>
              <a:gd name="connsiteY4" fmla="*/ 5491247 h 5513767"/>
              <a:gd name="connsiteX5" fmla="*/ 5198331 w 5372101"/>
              <a:gd name="connsiteY5" fmla="*/ 5470092 h 5513767"/>
              <a:gd name="connsiteX6" fmla="*/ 5150428 w 5372101"/>
              <a:gd name="connsiteY6" fmla="*/ 5472506 h 5513767"/>
              <a:gd name="connsiteX7" fmla="*/ 5085506 w 5372101"/>
              <a:gd name="connsiteY7" fmla="*/ 5468851 h 5513767"/>
              <a:gd name="connsiteX8" fmla="*/ 4968663 w 5372101"/>
              <a:gd name="connsiteY8" fmla="*/ 5470487 h 5513767"/>
              <a:gd name="connsiteX9" fmla="*/ 4815623 w 5372101"/>
              <a:gd name="connsiteY9" fmla="*/ 5458622 h 5513767"/>
              <a:gd name="connsiteX10" fmla="*/ 4716679 w 5372101"/>
              <a:gd name="connsiteY10" fmla="*/ 5405365 h 5513767"/>
              <a:gd name="connsiteX11" fmla="*/ 4704891 w 5372101"/>
              <a:gd name="connsiteY11" fmla="*/ 5411529 h 5513767"/>
              <a:gd name="connsiteX12" fmla="*/ 4630496 w 5372101"/>
              <a:gd name="connsiteY12" fmla="*/ 5396532 h 5513767"/>
              <a:gd name="connsiteX13" fmla="*/ 4506964 w 5372101"/>
              <a:gd name="connsiteY13" fmla="*/ 5396685 h 5513767"/>
              <a:gd name="connsiteX14" fmla="*/ 4427135 w 5372101"/>
              <a:gd name="connsiteY14" fmla="*/ 5358585 h 5513767"/>
              <a:gd name="connsiteX15" fmla="*/ 4028338 w 5372101"/>
              <a:gd name="connsiteY15" fmla="*/ 5313494 h 5513767"/>
              <a:gd name="connsiteX16" fmla="*/ 4015367 w 5372101"/>
              <a:gd name="connsiteY16" fmla="*/ 5320766 h 5513767"/>
              <a:gd name="connsiteX17" fmla="*/ 4002837 w 5372101"/>
              <a:gd name="connsiteY17" fmla="*/ 5322294 h 5513767"/>
              <a:gd name="connsiteX18" fmla="*/ 3997650 w 5372101"/>
              <a:gd name="connsiteY18" fmla="*/ 5329513 h 5513767"/>
              <a:gd name="connsiteX19" fmla="*/ 3991991 w 5372101"/>
              <a:gd name="connsiteY19" fmla="*/ 5331908 h 5513767"/>
              <a:gd name="connsiteX20" fmla="*/ 3925210 w 5372101"/>
              <a:gd name="connsiteY20" fmla="*/ 5319395 h 5513767"/>
              <a:gd name="connsiteX21" fmla="*/ 3837014 w 5372101"/>
              <a:gd name="connsiteY21" fmla="*/ 5289023 h 5513767"/>
              <a:gd name="connsiteX22" fmla="*/ 3798765 w 5372101"/>
              <a:gd name="connsiteY22" fmla="*/ 5299431 h 5513767"/>
              <a:gd name="connsiteX23" fmla="*/ 3792144 w 5372101"/>
              <a:gd name="connsiteY23" fmla="*/ 5301616 h 5513767"/>
              <a:gd name="connsiteX24" fmla="*/ 3766249 w 5372101"/>
              <a:gd name="connsiteY24" fmla="*/ 5301869 h 5513767"/>
              <a:gd name="connsiteX25" fmla="*/ 3718651 w 5372101"/>
              <a:gd name="connsiteY25" fmla="*/ 5320541 h 5513767"/>
              <a:gd name="connsiteX26" fmla="*/ 3671207 w 5372101"/>
              <a:gd name="connsiteY26" fmla="*/ 5318046 h 5513767"/>
              <a:gd name="connsiteX27" fmla="*/ 3446863 w 5372101"/>
              <a:gd name="connsiteY27" fmla="*/ 5294348 h 5513767"/>
              <a:gd name="connsiteX28" fmla="*/ 3312000 w 5372101"/>
              <a:gd name="connsiteY28" fmla="*/ 5286923 h 5513767"/>
              <a:gd name="connsiteX29" fmla="*/ 3259756 w 5372101"/>
              <a:gd name="connsiteY29" fmla="*/ 5294712 h 5513767"/>
              <a:gd name="connsiteX30" fmla="*/ 3187481 w 5372101"/>
              <a:gd name="connsiteY30" fmla="*/ 5298457 h 5513767"/>
              <a:gd name="connsiteX31" fmla="*/ 3124115 w 5372101"/>
              <a:gd name="connsiteY31" fmla="*/ 5294626 h 5513767"/>
              <a:gd name="connsiteX32" fmla="*/ 3099907 w 5372101"/>
              <a:gd name="connsiteY32" fmla="*/ 5302443 h 5513767"/>
              <a:gd name="connsiteX33" fmla="*/ 3017494 w 5372101"/>
              <a:gd name="connsiteY33" fmla="*/ 5301439 h 5513767"/>
              <a:gd name="connsiteX34" fmla="*/ 3010848 w 5372101"/>
              <a:gd name="connsiteY34" fmla="*/ 5307225 h 5513767"/>
              <a:gd name="connsiteX35" fmla="*/ 2994286 w 5372101"/>
              <a:gd name="connsiteY35" fmla="*/ 5309060 h 5513767"/>
              <a:gd name="connsiteX36" fmla="*/ 2988160 w 5372101"/>
              <a:gd name="connsiteY36" fmla="*/ 5310041 h 5513767"/>
              <a:gd name="connsiteX37" fmla="*/ 2984260 w 5372101"/>
              <a:gd name="connsiteY37" fmla="*/ 5307528 h 5513767"/>
              <a:gd name="connsiteX38" fmla="*/ 2979127 w 5372101"/>
              <a:gd name="connsiteY38" fmla="*/ 5308389 h 5513767"/>
              <a:gd name="connsiteX39" fmla="*/ 2978660 w 5372101"/>
              <a:gd name="connsiteY39" fmla="*/ 5311563 h 5513767"/>
              <a:gd name="connsiteX40" fmla="*/ 2946326 w 5372101"/>
              <a:gd name="connsiteY40" fmla="*/ 5316745 h 5513767"/>
              <a:gd name="connsiteX41" fmla="*/ 2713134 w 5372101"/>
              <a:gd name="connsiteY41" fmla="*/ 5331381 h 5513767"/>
              <a:gd name="connsiteX42" fmla="*/ 2352072 w 5372101"/>
              <a:gd name="connsiteY42" fmla="*/ 5342761 h 5513767"/>
              <a:gd name="connsiteX43" fmla="*/ 2260922 w 5372101"/>
              <a:gd name="connsiteY43" fmla="*/ 5328122 h 5513767"/>
              <a:gd name="connsiteX44" fmla="*/ 2178497 w 5372101"/>
              <a:gd name="connsiteY44" fmla="*/ 5351065 h 5513767"/>
              <a:gd name="connsiteX45" fmla="*/ 2034408 w 5372101"/>
              <a:gd name="connsiteY45" fmla="*/ 5307958 h 5513767"/>
              <a:gd name="connsiteX46" fmla="*/ 1831505 w 5372101"/>
              <a:gd name="connsiteY46" fmla="*/ 5312691 h 5513767"/>
              <a:gd name="connsiteX47" fmla="*/ 1710387 w 5372101"/>
              <a:gd name="connsiteY47" fmla="*/ 5308705 h 5513767"/>
              <a:gd name="connsiteX48" fmla="*/ 1664816 w 5372101"/>
              <a:gd name="connsiteY48" fmla="*/ 5296479 h 5513767"/>
              <a:gd name="connsiteX49" fmla="*/ 1600883 w 5372101"/>
              <a:gd name="connsiteY49" fmla="*/ 5286607 h 5513767"/>
              <a:gd name="connsiteX50" fmla="*/ 1488397 w 5372101"/>
              <a:gd name="connsiteY50" fmla="*/ 5260898 h 5513767"/>
              <a:gd name="connsiteX51" fmla="*/ 1336670 w 5372101"/>
              <a:gd name="connsiteY51" fmla="*/ 5240770 h 5513767"/>
              <a:gd name="connsiteX52" fmla="*/ 1224297 w 5372101"/>
              <a:gd name="connsiteY52" fmla="*/ 5271845 h 5513767"/>
              <a:gd name="connsiteX53" fmla="*/ 1214830 w 5372101"/>
              <a:gd name="connsiteY53" fmla="*/ 5263450 h 5513767"/>
              <a:gd name="connsiteX54" fmla="*/ 1138181 w 5372101"/>
              <a:gd name="connsiteY54" fmla="*/ 5262590 h 5513767"/>
              <a:gd name="connsiteX55" fmla="*/ 943575 w 5372101"/>
              <a:gd name="connsiteY55" fmla="*/ 5290808 h 5513767"/>
              <a:gd name="connsiteX56" fmla="*/ 529813 w 5372101"/>
              <a:gd name="connsiteY56" fmla="*/ 5218555 h 5513767"/>
              <a:gd name="connsiteX57" fmla="*/ 519546 w 5372101"/>
              <a:gd name="connsiteY57" fmla="*/ 5208845 h 5513767"/>
              <a:gd name="connsiteX58" fmla="*/ 507906 w 5372101"/>
              <a:gd name="connsiteY58" fmla="*/ 5204779 h 5513767"/>
              <a:gd name="connsiteX59" fmla="*/ 505153 w 5372101"/>
              <a:gd name="connsiteY59" fmla="*/ 5196726 h 5513767"/>
              <a:gd name="connsiteX60" fmla="*/ 500429 w 5372101"/>
              <a:gd name="connsiteY60" fmla="*/ 5193241 h 5513767"/>
              <a:gd name="connsiteX61" fmla="*/ 431923 w 5372101"/>
              <a:gd name="connsiteY61" fmla="*/ 5191553 h 5513767"/>
              <a:gd name="connsiteX62" fmla="*/ 337115 w 5372101"/>
              <a:gd name="connsiteY62" fmla="*/ 5202714 h 5513767"/>
              <a:gd name="connsiteX63" fmla="*/ 303383 w 5372101"/>
              <a:gd name="connsiteY63" fmla="*/ 5184750 h 5513767"/>
              <a:gd name="connsiteX64" fmla="*/ 297664 w 5372101"/>
              <a:gd name="connsiteY64" fmla="*/ 5181269 h 5513767"/>
              <a:gd name="connsiteX65" fmla="*/ 272701 w 5372101"/>
              <a:gd name="connsiteY65" fmla="*/ 5175678 h 5513767"/>
              <a:gd name="connsiteX66" fmla="*/ 268242 w 5372101"/>
              <a:gd name="connsiteY66" fmla="*/ 5163678 h 5513767"/>
              <a:gd name="connsiteX67" fmla="*/ 232517 w 5372101"/>
              <a:gd name="connsiteY67" fmla="*/ 5147792 h 5513767"/>
              <a:gd name="connsiteX68" fmla="*/ 185851 w 5372101"/>
              <a:gd name="connsiteY68" fmla="*/ 5140408 h 5513767"/>
              <a:gd name="connsiteX69" fmla="*/ 20337 w 5372101"/>
              <a:gd name="connsiteY69" fmla="*/ 5113040 h 5513767"/>
              <a:gd name="connsiteX70" fmla="*/ 0 w 5372101"/>
              <a:gd name="connsiteY70" fmla="*/ 5112243 h 5513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372101" h="5513767">
                <a:moveTo>
                  <a:pt x="0" y="0"/>
                </a:moveTo>
                <a:lnTo>
                  <a:pt x="5372101" y="0"/>
                </a:lnTo>
                <a:lnTo>
                  <a:pt x="5372101" y="5513767"/>
                </a:lnTo>
                <a:lnTo>
                  <a:pt x="5363126" y="5512835"/>
                </a:lnTo>
                <a:cubicBezTo>
                  <a:pt x="5345779" y="5509071"/>
                  <a:pt x="5329767" y="5502649"/>
                  <a:pt x="5316714" y="5491247"/>
                </a:cubicBezTo>
                <a:cubicBezTo>
                  <a:pt x="5295689" y="5478131"/>
                  <a:pt x="5219502" y="5459909"/>
                  <a:pt x="5198331" y="5470092"/>
                </a:cubicBezTo>
                <a:cubicBezTo>
                  <a:pt x="5181052" y="5469102"/>
                  <a:pt x="5165047" y="5459569"/>
                  <a:pt x="5150428" y="5472506"/>
                </a:cubicBezTo>
                <a:cubicBezTo>
                  <a:pt x="5129562" y="5487248"/>
                  <a:pt x="5088050" y="5445894"/>
                  <a:pt x="5085506" y="5468851"/>
                </a:cubicBezTo>
                <a:cubicBezTo>
                  <a:pt x="5055692" y="5440170"/>
                  <a:pt x="5006122" y="5469577"/>
                  <a:pt x="4968663" y="5470487"/>
                </a:cubicBezTo>
                <a:cubicBezTo>
                  <a:pt x="4947085" y="5444049"/>
                  <a:pt x="4889767" y="5472037"/>
                  <a:pt x="4815623" y="5458622"/>
                </a:cubicBezTo>
                <a:cubicBezTo>
                  <a:pt x="4792418" y="5428488"/>
                  <a:pt x="4765548" y="5449887"/>
                  <a:pt x="4716679" y="5405365"/>
                </a:cubicBezTo>
                <a:cubicBezTo>
                  <a:pt x="4713235" y="5407807"/>
                  <a:pt x="4709266" y="5409883"/>
                  <a:pt x="4704891" y="5411529"/>
                </a:cubicBezTo>
                <a:cubicBezTo>
                  <a:pt x="4679473" y="5421092"/>
                  <a:pt x="4646164" y="5414379"/>
                  <a:pt x="4630496" y="5396532"/>
                </a:cubicBezTo>
                <a:cubicBezTo>
                  <a:pt x="4590205" y="5365061"/>
                  <a:pt x="4548419" y="5412094"/>
                  <a:pt x="4506964" y="5396685"/>
                </a:cubicBezTo>
                <a:lnTo>
                  <a:pt x="4427135" y="5358585"/>
                </a:lnTo>
                <a:cubicBezTo>
                  <a:pt x="4319267" y="5308575"/>
                  <a:pt x="4152341" y="5340956"/>
                  <a:pt x="4028338" y="5313494"/>
                </a:cubicBezTo>
                <a:lnTo>
                  <a:pt x="4015367" y="5320766"/>
                </a:lnTo>
                <a:lnTo>
                  <a:pt x="4002837" y="5322294"/>
                </a:lnTo>
                <a:lnTo>
                  <a:pt x="3997650" y="5329513"/>
                </a:lnTo>
                <a:lnTo>
                  <a:pt x="3991991" y="5331908"/>
                </a:lnTo>
                <a:cubicBezTo>
                  <a:pt x="3969659" y="5338581"/>
                  <a:pt x="3978880" y="5316131"/>
                  <a:pt x="3925210" y="5319395"/>
                </a:cubicBezTo>
                <a:cubicBezTo>
                  <a:pt x="3947765" y="5277139"/>
                  <a:pt x="3837331" y="5338342"/>
                  <a:pt x="3837014" y="5289023"/>
                </a:cubicBezTo>
                <a:cubicBezTo>
                  <a:pt x="3824001" y="5291376"/>
                  <a:pt x="3811407" y="5295212"/>
                  <a:pt x="3798765" y="5299431"/>
                </a:cubicBezTo>
                <a:lnTo>
                  <a:pt x="3792144" y="5301616"/>
                </a:lnTo>
                <a:lnTo>
                  <a:pt x="3766249" y="5301869"/>
                </a:lnTo>
                <a:lnTo>
                  <a:pt x="3718651" y="5320541"/>
                </a:lnTo>
                <a:cubicBezTo>
                  <a:pt x="3703968" y="5321892"/>
                  <a:pt x="3688308" y="5321427"/>
                  <a:pt x="3671207" y="5318046"/>
                </a:cubicBezTo>
                <a:cubicBezTo>
                  <a:pt x="3616458" y="5288532"/>
                  <a:pt x="3514048" y="5333307"/>
                  <a:pt x="3446863" y="5294348"/>
                </a:cubicBezTo>
                <a:cubicBezTo>
                  <a:pt x="3420930" y="5283822"/>
                  <a:pt x="3333157" y="5274511"/>
                  <a:pt x="3312000" y="5286923"/>
                </a:cubicBezTo>
                <a:cubicBezTo>
                  <a:pt x="3292759" y="5287903"/>
                  <a:pt x="3273112" y="5280334"/>
                  <a:pt x="3259756" y="5294712"/>
                </a:cubicBezTo>
                <a:cubicBezTo>
                  <a:pt x="3239905" y="5311572"/>
                  <a:pt x="3185410" y="5275588"/>
                  <a:pt x="3187481" y="5298457"/>
                </a:cubicBezTo>
                <a:cubicBezTo>
                  <a:pt x="3168018" y="5286036"/>
                  <a:pt x="3146200" y="5288458"/>
                  <a:pt x="3124115" y="5294626"/>
                </a:cubicBezTo>
                <a:lnTo>
                  <a:pt x="3099907" y="5302443"/>
                </a:lnTo>
                <a:lnTo>
                  <a:pt x="3017494" y="5301439"/>
                </a:lnTo>
                <a:lnTo>
                  <a:pt x="3010848" y="5307225"/>
                </a:lnTo>
                <a:lnTo>
                  <a:pt x="2994286" y="5309060"/>
                </a:lnTo>
                <a:lnTo>
                  <a:pt x="2988160" y="5310041"/>
                </a:lnTo>
                <a:lnTo>
                  <a:pt x="2984260" y="5307528"/>
                </a:lnTo>
                <a:cubicBezTo>
                  <a:pt x="2981957" y="5306419"/>
                  <a:pt x="2980273" y="5306402"/>
                  <a:pt x="2979127" y="5308389"/>
                </a:cubicBezTo>
                <a:cubicBezTo>
                  <a:pt x="2978971" y="5309447"/>
                  <a:pt x="2978816" y="5310505"/>
                  <a:pt x="2978660" y="5311563"/>
                </a:cubicBezTo>
                <a:lnTo>
                  <a:pt x="2946326" y="5316745"/>
                </a:lnTo>
                <a:lnTo>
                  <a:pt x="2713134" y="5331381"/>
                </a:lnTo>
                <a:cubicBezTo>
                  <a:pt x="2610698" y="5372328"/>
                  <a:pt x="2466037" y="5325762"/>
                  <a:pt x="2352072" y="5342761"/>
                </a:cubicBezTo>
                <a:cubicBezTo>
                  <a:pt x="2293501" y="5293708"/>
                  <a:pt x="2324138" y="5338538"/>
                  <a:pt x="2260922" y="5328122"/>
                </a:cubicBezTo>
                <a:cubicBezTo>
                  <a:pt x="2275681" y="5372347"/>
                  <a:pt x="2185007" y="5301703"/>
                  <a:pt x="2178497" y="5351065"/>
                </a:cubicBezTo>
                <a:cubicBezTo>
                  <a:pt x="2133294" y="5337229"/>
                  <a:pt x="2097074" y="5300208"/>
                  <a:pt x="2034408" y="5307958"/>
                </a:cubicBezTo>
                <a:cubicBezTo>
                  <a:pt x="1981894" y="5332879"/>
                  <a:pt x="1896288" y="5279365"/>
                  <a:pt x="1831505" y="5312691"/>
                </a:cubicBezTo>
                <a:cubicBezTo>
                  <a:pt x="1807063" y="5321035"/>
                  <a:pt x="1727674" y="5322925"/>
                  <a:pt x="1710387" y="5308705"/>
                </a:cubicBezTo>
                <a:cubicBezTo>
                  <a:pt x="1693367" y="5306094"/>
                  <a:pt x="1674901" y="5312009"/>
                  <a:pt x="1664816" y="5296479"/>
                </a:cubicBezTo>
                <a:cubicBezTo>
                  <a:pt x="1649255" y="5277912"/>
                  <a:pt x="1596152" y="5309335"/>
                  <a:pt x="1600883" y="5286607"/>
                </a:cubicBezTo>
                <a:cubicBezTo>
                  <a:pt x="1563066" y="5308189"/>
                  <a:pt x="1524339" y="5269513"/>
                  <a:pt x="1488397" y="5260898"/>
                </a:cubicBezTo>
                <a:cubicBezTo>
                  <a:pt x="1459246" y="5282011"/>
                  <a:pt x="1412580" y="5243108"/>
                  <a:pt x="1336670" y="5240770"/>
                </a:cubicBezTo>
                <a:cubicBezTo>
                  <a:pt x="1304792" y="5265122"/>
                  <a:pt x="1285508" y="5238878"/>
                  <a:pt x="1224297" y="5271845"/>
                </a:cubicBezTo>
                <a:cubicBezTo>
                  <a:pt x="1221731" y="5268771"/>
                  <a:pt x="1218543" y="5265944"/>
                  <a:pt x="1214830" y="5263450"/>
                </a:cubicBezTo>
                <a:cubicBezTo>
                  <a:pt x="1193241" y="5248952"/>
                  <a:pt x="1158925" y="5248567"/>
                  <a:pt x="1138181" y="5262590"/>
                </a:cubicBezTo>
                <a:lnTo>
                  <a:pt x="943575" y="5290808"/>
                </a:lnTo>
                <a:cubicBezTo>
                  <a:pt x="823587" y="5316899"/>
                  <a:pt x="658340" y="5217603"/>
                  <a:pt x="529813" y="5218555"/>
                </a:cubicBezTo>
                <a:lnTo>
                  <a:pt x="519546" y="5208845"/>
                </a:lnTo>
                <a:lnTo>
                  <a:pt x="507906" y="5204779"/>
                </a:lnTo>
                <a:lnTo>
                  <a:pt x="505153" y="5196726"/>
                </a:lnTo>
                <a:lnTo>
                  <a:pt x="500429" y="5193241"/>
                </a:lnTo>
                <a:cubicBezTo>
                  <a:pt x="480923" y="5182176"/>
                  <a:pt x="482807" y="5205793"/>
                  <a:pt x="431923" y="5191553"/>
                </a:cubicBezTo>
                <a:cubicBezTo>
                  <a:pt x="440499" y="5237077"/>
                  <a:pt x="352872" y="5155083"/>
                  <a:pt x="337115" y="5202714"/>
                </a:cubicBezTo>
                <a:cubicBezTo>
                  <a:pt x="325265" y="5197752"/>
                  <a:pt x="314288" y="5191441"/>
                  <a:pt x="303383" y="5184750"/>
                </a:cubicBezTo>
                <a:lnTo>
                  <a:pt x="297664" y="5181269"/>
                </a:lnTo>
                <a:lnTo>
                  <a:pt x="272701" y="5175678"/>
                </a:lnTo>
                <a:lnTo>
                  <a:pt x="268242" y="5163678"/>
                </a:lnTo>
                <a:lnTo>
                  <a:pt x="232517" y="5147792"/>
                </a:lnTo>
                <a:cubicBezTo>
                  <a:pt x="218741" y="5143453"/>
                  <a:pt x="203450" y="5140668"/>
                  <a:pt x="185851" y="5140408"/>
                </a:cubicBezTo>
                <a:cubicBezTo>
                  <a:pt x="139207" y="5153337"/>
                  <a:pt x="79723" y="5120316"/>
                  <a:pt x="20337" y="5113040"/>
                </a:cubicBezTo>
                <a:lnTo>
                  <a:pt x="0" y="5112243"/>
                </a:lnTo>
                <a:close/>
              </a:path>
            </a:pathLst>
          </a:custGeom>
          <a:solidFill>
            <a:srgbClr val="82766A">
              <a:alpha val="1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Rectangle 1">
            <a:extLst>
              <a:ext uri="{FF2B5EF4-FFF2-40B4-BE49-F238E27FC236}">
                <a16:creationId xmlns:a16="http://schemas.microsoft.com/office/drawing/2014/main" id="{B7E255C7-D841-B9E5-8D38-23B5A7380269}"/>
              </a:ext>
            </a:extLst>
          </p:cNvPr>
          <p:cNvSpPr>
            <a:spLocks noGrp="1" noChangeArrowheads="1"/>
          </p:cNvSpPr>
          <p:nvPr>
            <p:ph idx="1"/>
          </p:nvPr>
        </p:nvSpPr>
        <p:spPr bwMode="auto">
          <a:xfrm>
            <a:off x="6651086" y="2524343"/>
            <a:ext cx="4458446" cy="3132654"/>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 anchorCtr="0" compatLnSpc="1">
            <a:prstTxWarp prst="textNoShape">
              <a:avLst/>
            </a:prstTxWarp>
            <a:normAutofit/>
          </a:bodyPr>
          <a:lstStyle/>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Bowlby acknowledged biological drives (“nature”)</a:t>
            </a:r>
          </a:p>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Environment and caregiver response (“nurture”) shape outcomes</a:t>
            </a:r>
          </a:p>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Secure attachment possible with consistent care</a:t>
            </a:r>
          </a:p>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Genetic and environmental factors interact</a:t>
            </a:r>
          </a:p>
        </p:txBody>
      </p:sp>
      <p:sp>
        <p:nvSpPr>
          <p:cNvPr id="2" name="Title 1">
            <a:extLst>
              <a:ext uri="{FF2B5EF4-FFF2-40B4-BE49-F238E27FC236}">
                <a16:creationId xmlns:a16="http://schemas.microsoft.com/office/drawing/2014/main" id="{27D68DDD-C766-F185-A7E3-22E259F67DF4}"/>
              </a:ext>
            </a:extLst>
          </p:cNvPr>
          <p:cNvSpPr>
            <a:spLocks noGrp="1"/>
          </p:cNvSpPr>
          <p:nvPr>
            <p:ph type="title"/>
          </p:nvPr>
        </p:nvSpPr>
        <p:spPr>
          <a:xfrm>
            <a:off x="6492728" y="1071350"/>
            <a:ext cx="4775162" cy="1242924"/>
          </a:xfrm>
        </p:spPr>
        <p:txBody>
          <a:bodyPr>
            <a:normAutofit/>
          </a:bodyPr>
          <a:lstStyle/>
          <a:p>
            <a:pPr algn="ctr"/>
            <a:r>
              <a:rPr lang="en-GB" sz="3000" b="1" dirty="0">
                <a:latin typeface="Calibri" panose="020F0502020204030204" pitchFamily="34" charset="0"/>
                <a:ea typeface="Calibri" panose="020F0502020204030204" pitchFamily="34" charset="0"/>
                <a:cs typeface="Calibri" panose="020F0502020204030204" pitchFamily="34" charset="0"/>
              </a:rPr>
              <a:t>Nature and Nurture</a:t>
            </a:r>
          </a:p>
        </p:txBody>
      </p:sp>
      <p:sp>
        <p:nvSpPr>
          <p:cNvPr id="18" name="Rectangle 6">
            <a:extLst>
              <a:ext uri="{FF2B5EF4-FFF2-40B4-BE49-F238E27FC236}">
                <a16:creationId xmlns:a16="http://schemas.microsoft.com/office/drawing/2014/main" id="{F0C518C2-0AA4-470C-87B9-9CBF428FBA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26434" y="399531"/>
            <a:ext cx="1707751"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6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341817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diagram of a problem solving process&#10;&#10;AI-generated content may be incorrect.">
            <a:extLst>
              <a:ext uri="{FF2B5EF4-FFF2-40B4-BE49-F238E27FC236}">
                <a16:creationId xmlns:a16="http://schemas.microsoft.com/office/drawing/2014/main" id="{0379512C-4C53-BA35-750F-B217F899629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21675" y="703740"/>
            <a:ext cx="5474323" cy="5446951"/>
          </a:xfrm>
          <a:prstGeom prst="rect">
            <a:avLst/>
          </a:prstGeom>
        </p:spPr>
      </p:pic>
      <p:sp>
        <p:nvSpPr>
          <p:cNvPr id="23" name="Right Triangle 22">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086A5A31-B10A-4793-84D4-D785959AE5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5201" y="623275"/>
            <a:ext cx="5141626"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443B91-71C2-DA31-EDDE-D8BAAB2F72F8}"/>
              </a:ext>
            </a:extLst>
          </p:cNvPr>
          <p:cNvSpPr>
            <a:spLocks noGrp="1"/>
          </p:cNvSpPr>
          <p:nvPr>
            <p:ph type="title"/>
          </p:nvPr>
        </p:nvSpPr>
        <p:spPr>
          <a:xfrm>
            <a:off x="6889833" y="1188637"/>
            <a:ext cx="4218138" cy="700453"/>
          </a:xfrm>
        </p:spPr>
        <p:txBody>
          <a:bodyPr>
            <a:noAutofit/>
          </a:bodyPr>
          <a:lstStyle/>
          <a:p>
            <a:r>
              <a:rPr lang="en-GB" sz="3000" b="1" dirty="0">
                <a:latin typeface="Calibri" panose="020F0502020204030204" pitchFamily="34" charset="0"/>
                <a:ea typeface="Calibri" panose="020F0502020204030204" pitchFamily="34" charset="0"/>
                <a:cs typeface="Calibri" panose="020F0502020204030204" pitchFamily="34" charset="0"/>
              </a:rPr>
              <a:t>Strategies to Support Amira</a:t>
            </a:r>
          </a:p>
        </p:txBody>
      </p:sp>
      <p:sp>
        <p:nvSpPr>
          <p:cNvPr id="4" name="Rectangle 1">
            <a:extLst>
              <a:ext uri="{FF2B5EF4-FFF2-40B4-BE49-F238E27FC236}">
                <a16:creationId xmlns:a16="http://schemas.microsoft.com/office/drawing/2014/main" id="{58327955-B56E-DBFC-9A70-7A4F90061461}"/>
              </a:ext>
            </a:extLst>
          </p:cNvPr>
          <p:cNvSpPr>
            <a:spLocks noGrp="1" noChangeArrowheads="1"/>
          </p:cNvSpPr>
          <p:nvPr>
            <p:ph idx="1"/>
          </p:nvPr>
        </p:nvSpPr>
        <p:spPr bwMode="auto">
          <a:xfrm>
            <a:off x="6889832" y="2998278"/>
            <a:ext cx="4114773" cy="189376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t" anchorCtr="0" compatLnSpc="1">
            <a:prstTxWarp prst="textNoShape">
              <a:avLst/>
            </a:prstTxWarp>
            <a:noAutofit/>
          </a:bodyPr>
          <a:lstStyle/>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Assign consistent key person in nursery</a:t>
            </a:r>
          </a:p>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Create calm, predictable routines</a:t>
            </a:r>
          </a:p>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Gradual separation from parents</a:t>
            </a:r>
          </a:p>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Encourage emotional expression through play and storytelling</a:t>
            </a:r>
          </a:p>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Positive reinforcement and peer modelling</a:t>
            </a:r>
          </a:p>
        </p:txBody>
      </p:sp>
    </p:spTree>
    <p:extLst>
      <p:ext uri="{BB962C8B-B14F-4D97-AF65-F5344CB8AC3E}">
        <p14:creationId xmlns:p14="http://schemas.microsoft.com/office/powerpoint/2010/main" val="25792564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6" name="Picture 5" descr="A diagram of a child relationship&#10;&#10;AI-generated content may be incorrect.">
            <a:extLst>
              <a:ext uri="{FF2B5EF4-FFF2-40B4-BE49-F238E27FC236}">
                <a16:creationId xmlns:a16="http://schemas.microsoft.com/office/drawing/2014/main" id="{10AE606F-2337-27EC-DD37-601AB447B158}"/>
              </a:ext>
            </a:extLst>
          </p:cNvPr>
          <p:cNvPicPr>
            <a:picLocks noChangeAspect="1"/>
          </p:cNvPicPr>
          <p:nvPr/>
        </p:nvPicPr>
        <p:blipFill>
          <a:blip r:embed="rId3">
            <a:duotone>
              <a:prstClr val="black"/>
              <a:schemeClr val="tx2">
                <a:tint val="45000"/>
                <a:satMod val="400000"/>
              </a:schemeClr>
            </a:duotone>
            <a:alphaModFix amt="25000"/>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8704" r="6408" b="1"/>
          <a:stretch>
            <a:fill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0A078F4D-5BBA-0471-DEC0-316DB23F6CF6}"/>
              </a:ext>
            </a:extLst>
          </p:cNvPr>
          <p:cNvSpPr>
            <a:spLocks noGrp="1"/>
          </p:cNvSpPr>
          <p:nvPr>
            <p:ph type="title"/>
          </p:nvPr>
        </p:nvSpPr>
        <p:spPr>
          <a:xfrm>
            <a:off x="838200" y="365125"/>
            <a:ext cx="10515600" cy="1325563"/>
          </a:xfrm>
        </p:spPr>
        <p:txBody>
          <a:bodyPr>
            <a:normAutofit/>
          </a:bodyPr>
          <a:lstStyle/>
          <a:p>
            <a:r>
              <a:rPr lang="en-GB" sz="3000" dirty="0">
                <a:latin typeface="Calibri" panose="020F0502020204030204" pitchFamily="34" charset="0"/>
                <a:ea typeface="Calibri" panose="020F0502020204030204" pitchFamily="34" charset="0"/>
                <a:cs typeface="Calibri" panose="020F0502020204030204" pitchFamily="34" charset="0"/>
              </a:rPr>
              <a:t>Evaluation: Usefulness of Bowlby’s Theory</a:t>
            </a:r>
          </a:p>
        </p:txBody>
      </p:sp>
      <p:graphicFrame>
        <p:nvGraphicFramePr>
          <p:cNvPr id="9" name="Rectangle 1">
            <a:extLst>
              <a:ext uri="{FF2B5EF4-FFF2-40B4-BE49-F238E27FC236}">
                <a16:creationId xmlns:a16="http://schemas.microsoft.com/office/drawing/2014/main" id="{E1484D82-97CF-9E16-D51C-D72926AF1EB1}"/>
              </a:ext>
            </a:extLst>
          </p:cNvPr>
          <p:cNvGraphicFramePr>
            <a:graphicFrameLocks noGrp="1"/>
          </p:cNvGraphicFramePr>
          <p:nvPr>
            <p:ph idx="1"/>
            <p:extLst>
              <p:ext uri="{D42A27DB-BD31-4B8C-83A1-F6EECF244321}">
                <p14:modId xmlns:p14="http://schemas.microsoft.com/office/powerpoint/2010/main" val="351042406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49445639"/>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4E4D846-3AFC-4F86-8C35-24B0542A26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Diagram of a diagram showing the stages of development&#10;&#10;AI-generated content may be incorrect.">
            <a:extLst>
              <a:ext uri="{FF2B5EF4-FFF2-40B4-BE49-F238E27FC236}">
                <a16:creationId xmlns:a16="http://schemas.microsoft.com/office/drawing/2014/main" id="{49AF1764-CB21-1A94-EAE5-04D327460FCC}"/>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5628" r="-1" b="-1"/>
          <a:stretch>
            <a:fillRect/>
          </a:stretch>
        </p:blipFill>
        <p:spPr>
          <a:xfrm>
            <a:off x="20" y="10"/>
            <a:ext cx="8668492" cy="6857990"/>
          </a:xfrm>
          <a:prstGeom prst="rect">
            <a:avLst/>
          </a:prstGeom>
        </p:spPr>
      </p:pic>
      <p:sp>
        <p:nvSpPr>
          <p:cNvPr id="14" name="Rectangle 13">
            <a:extLst>
              <a:ext uri="{FF2B5EF4-FFF2-40B4-BE49-F238E27FC236}">
                <a16:creationId xmlns:a16="http://schemas.microsoft.com/office/drawing/2014/main" id="{284781B9-12CB-45C3-907A-9ED93FF72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435399" y="0"/>
            <a:ext cx="9756601" cy="6858000"/>
          </a:xfrm>
          <a:prstGeom prst="rect">
            <a:avLst/>
          </a:prstGeom>
          <a:gradFill>
            <a:gsLst>
              <a:gs pos="53000">
                <a:schemeClr val="bg1"/>
              </a:gs>
              <a:gs pos="35000">
                <a:schemeClr val="bg1">
                  <a:alpha val="76000"/>
                </a:schemeClr>
              </a:gs>
              <a:gs pos="19000">
                <a:schemeClr val="bg1">
                  <a:alpha val="40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315E0FF-279D-1784-C14A-90BF236DA724}"/>
              </a:ext>
            </a:extLst>
          </p:cNvPr>
          <p:cNvSpPr>
            <a:spLocks noGrp="1"/>
          </p:cNvSpPr>
          <p:nvPr>
            <p:ph type="ctrTitle"/>
          </p:nvPr>
        </p:nvSpPr>
        <p:spPr>
          <a:xfrm>
            <a:off x="8370470" y="1161288"/>
            <a:ext cx="3438144" cy="1124712"/>
          </a:xfrm>
        </p:spPr>
        <p:txBody>
          <a:bodyPr vert="horz" lIns="91440" tIns="45720" rIns="91440" bIns="45720" rtlCol="0" anchor="b">
            <a:noAutofit/>
          </a:bodyPr>
          <a:lstStyle/>
          <a:p>
            <a:pPr algn="l"/>
            <a:r>
              <a:rPr lang="en-US" sz="3000" b="1" dirty="0">
                <a:latin typeface="Calibri" panose="020F0502020204030204" pitchFamily="34" charset="0"/>
                <a:ea typeface="Calibri" panose="020F0502020204030204" pitchFamily="34" charset="0"/>
                <a:cs typeface="Calibri" panose="020F0502020204030204" pitchFamily="34" charset="0"/>
              </a:rPr>
              <a:t>Evaluation: Limitations of Bowlby’s Theory</a:t>
            </a:r>
          </a:p>
        </p:txBody>
      </p:sp>
      <p:sp>
        <p:nvSpPr>
          <p:cNvPr id="16" name="Rectangle 15">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687333"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8" name="Rectangle 17">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53018" y="2443480"/>
            <a:ext cx="3218688"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Rectangle 1">
            <a:extLst>
              <a:ext uri="{FF2B5EF4-FFF2-40B4-BE49-F238E27FC236}">
                <a16:creationId xmlns:a16="http://schemas.microsoft.com/office/drawing/2014/main" id="{992EAE3A-98C8-40D7-FF75-EFC0AE885D1E}"/>
              </a:ext>
            </a:extLst>
          </p:cNvPr>
          <p:cNvSpPr>
            <a:spLocks noGrp="1" noChangeArrowheads="1"/>
          </p:cNvSpPr>
          <p:nvPr>
            <p:ph type="subTitle" idx="1"/>
          </p:nvPr>
        </p:nvSpPr>
        <p:spPr bwMode="auto">
          <a:xfrm>
            <a:off x="8370470" y="2801748"/>
            <a:ext cx="3438906" cy="320725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t" anchorCtr="0" compatLnSpc="1">
            <a:prstTxWarp prst="textNoShape">
              <a:avLst/>
            </a:prstTxWarp>
            <a:normAutofit/>
          </a:bodyPr>
          <a:lstStyle/>
          <a:p>
            <a:pPr marL="0" marR="0" lvl="0" indent="-228600" algn="l" fontAlgn="base">
              <a:spcBef>
                <a:spcPct val="0"/>
              </a:spcBef>
              <a:spcAft>
                <a:spcPts val="600"/>
              </a:spcAft>
              <a:buClrTx/>
              <a:buSzTx/>
              <a:buFont typeface="Arial" panose="020B0604020202020204" pitchFamily="34" charset="0"/>
              <a:buChar char="•"/>
              <a:tabLst/>
            </a:pPr>
            <a:r>
              <a:rPr kumimoji="0" lang="en-GB"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Criticised </a:t>
            </a: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for </a:t>
            </a:r>
            <a:r>
              <a:rPr kumimoji="0" lang="en-GB"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overemphasising</a:t>
            </a: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 mother–child bond</a:t>
            </a:r>
          </a:p>
          <a:p>
            <a:pPr marL="0" marR="0" lvl="0" indent="-228600" algn="l" fontAlgn="base">
              <a:spcBef>
                <a:spcPct val="0"/>
              </a:spcBef>
              <a:spcAft>
                <a:spcPts val="600"/>
              </a:spcAft>
              <a:buClrTx/>
              <a:buSzTx/>
              <a:buFont typeface="Arial" panose="020B0604020202020204" pitchFamily="34" charset="0"/>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Underestimates cultural and social diversity</a:t>
            </a:r>
          </a:p>
          <a:p>
            <a:pPr marL="0" marR="0" lvl="0" indent="-228600" algn="l" fontAlgn="base">
              <a:spcBef>
                <a:spcPct val="0"/>
              </a:spcBef>
              <a:spcAft>
                <a:spcPts val="600"/>
              </a:spcAft>
              <a:buClrTx/>
              <a:buSzTx/>
              <a:buFont typeface="Arial" panose="020B0604020202020204" pitchFamily="34" charset="0"/>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Attachment styles not fixed – can change</a:t>
            </a:r>
          </a:p>
          <a:p>
            <a:pPr marL="0" marR="0" lvl="0" indent="-228600" algn="l" fontAlgn="base">
              <a:spcBef>
                <a:spcPct val="0"/>
              </a:spcBef>
              <a:spcAft>
                <a:spcPts val="600"/>
              </a:spcAft>
              <a:buClrTx/>
              <a:buSzTx/>
              <a:buFont typeface="Arial" panose="020B0604020202020204" pitchFamily="34" charset="0"/>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Later research integrates wider family and peer influences</a:t>
            </a:r>
          </a:p>
        </p:txBody>
      </p:sp>
    </p:spTree>
    <p:extLst>
      <p:ext uri="{BB962C8B-B14F-4D97-AF65-F5344CB8AC3E}">
        <p14:creationId xmlns:p14="http://schemas.microsoft.com/office/powerpoint/2010/main" val="14640152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B1595A09-E336-4D1B-9B3A-06A2287A54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9D12DE-5061-D7A0-2B06-239B7B92B547}"/>
              </a:ext>
            </a:extLst>
          </p:cNvPr>
          <p:cNvSpPr>
            <a:spLocks noGrp="1"/>
          </p:cNvSpPr>
          <p:nvPr>
            <p:ph type="title"/>
          </p:nvPr>
        </p:nvSpPr>
        <p:spPr>
          <a:xfrm>
            <a:off x="640080" y="4777739"/>
            <a:ext cx="3418990" cy="1412119"/>
          </a:xfrm>
        </p:spPr>
        <p:txBody>
          <a:bodyPr>
            <a:normAutofit/>
          </a:bodyPr>
          <a:lstStyle/>
          <a:p>
            <a:r>
              <a:rPr lang="en-GB" sz="3000" b="1" dirty="0">
                <a:latin typeface="Calibri" panose="020F0502020204030204" pitchFamily="34" charset="0"/>
                <a:ea typeface="Calibri" panose="020F0502020204030204" pitchFamily="34" charset="0"/>
                <a:cs typeface="Calibri" panose="020F0502020204030204" pitchFamily="34" charset="0"/>
              </a:rPr>
              <a:t>Conclusion</a:t>
            </a:r>
          </a:p>
        </p:txBody>
      </p:sp>
      <p:pic>
        <p:nvPicPr>
          <p:cNvPr id="6" name="Picture 5" descr="Two cartoon characters holding red cubes&#10;&#10;AI-generated content may be incorrect.">
            <a:extLst>
              <a:ext uri="{FF2B5EF4-FFF2-40B4-BE49-F238E27FC236}">
                <a16:creationId xmlns:a16="http://schemas.microsoft.com/office/drawing/2014/main" id="{03F40C1B-DA75-7023-0E3F-A75F61ABCF08}"/>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20882" b="28076"/>
          <a:stretch>
            <a:fillRect/>
          </a:stretch>
        </p:blipFill>
        <p:spPr>
          <a:xfrm>
            <a:off x="20" y="10"/>
            <a:ext cx="12191980" cy="4558420"/>
          </a:xfrm>
          <a:custGeom>
            <a:avLst/>
            <a:gdLst/>
            <a:ahLst/>
            <a:cxnLst/>
            <a:rect l="l" t="t" r="r" b="b"/>
            <a:pathLst>
              <a:path w="12188952" h="4558430">
                <a:moveTo>
                  <a:pt x="6789701" y="4490221"/>
                </a:moveTo>
                <a:lnTo>
                  <a:pt x="6788702" y="4490299"/>
                </a:lnTo>
                <a:lnTo>
                  <a:pt x="6788476" y="4490833"/>
                </a:lnTo>
                <a:close/>
                <a:moveTo>
                  <a:pt x="0" y="0"/>
                </a:moveTo>
                <a:lnTo>
                  <a:pt x="12188952" y="0"/>
                </a:lnTo>
                <a:lnTo>
                  <a:pt x="12188952" y="3596895"/>
                </a:lnTo>
                <a:lnTo>
                  <a:pt x="12061096" y="3635026"/>
                </a:lnTo>
                <a:cubicBezTo>
                  <a:pt x="11933500" y="3671240"/>
                  <a:pt x="11805390" y="3705769"/>
                  <a:pt x="11676800" y="3738601"/>
                </a:cubicBezTo>
                <a:cubicBezTo>
                  <a:pt x="11262789" y="3846108"/>
                  <a:pt x="10845343" y="3939710"/>
                  <a:pt x="10425355" y="4022140"/>
                </a:cubicBezTo>
                <a:cubicBezTo>
                  <a:pt x="10092810" y="4087351"/>
                  <a:pt x="9759033" y="4145748"/>
                  <a:pt x="9424022" y="4197302"/>
                </a:cubicBezTo>
                <a:cubicBezTo>
                  <a:pt x="9102997" y="4246959"/>
                  <a:pt x="8781133" y="4291526"/>
                  <a:pt x="8458419" y="4331003"/>
                </a:cubicBezTo>
                <a:cubicBezTo>
                  <a:pt x="8211360" y="4361169"/>
                  <a:pt x="7963792" y="4386742"/>
                  <a:pt x="7715970" y="4410950"/>
                </a:cubicBezTo>
                <a:lnTo>
                  <a:pt x="6951716" y="4476730"/>
                </a:lnTo>
                <a:lnTo>
                  <a:pt x="6936303" y="4478801"/>
                </a:lnTo>
                <a:lnTo>
                  <a:pt x="6790448" y="4490162"/>
                </a:lnTo>
                <a:lnTo>
                  <a:pt x="6799941" y="4491982"/>
                </a:lnTo>
                <a:cubicBezTo>
                  <a:pt x="6811623" y="4492448"/>
                  <a:pt x="6823734" y="4490275"/>
                  <a:pt x="6835432" y="4490275"/>
                </a:cubicBezTo>
                <a:cubicBezTo>
                  <a:pt x="6851580" y="4490275"/>
                  <a:pt x="6867729" y="4487668"/>
                  <a:pt x="6884003" y="4487297"/>
                </a:cubicBezTo>
                <a:cubicBezTo>
                  <a:pt x="7115805" y="4481835"/>
                  <a:pt x="7347351" y="4469668"/>
                  <a:pt x="7578771" y="4454770"/>
                </a:cubicBezTo>
                <a:cubicBezTo>
                  <a:pt x="7927552" y="4432302"/>
                  <a:pt x="8276080" y="4404123"/>
                  <a:pt x="8623845" y="4367873"/>
                </a:cubicBezTo>
                <a:cubicBezTo>
                  <a:pt x="8909939" y="4338575"/>
                  <a:pt x="9195310" y="4303940"/>
                  <a:pt x="9479970" y="4263967"/>
                </a:cubicBezTo>
                <a:cubicBezTo>
                  <a:pt x="9864901" y="4209593"/>
                  <a:pt x="10248014" y="4144879"/>
                  <a:pt x="10629308" y="4069810"/>
                </a:cubicBezTo>
                <a:cubicBezTo>
                  <a:pt x="11090114" y="3978690"/>
                  <a:pt x="11546975" y="3871184"/>
                  <a:pt x="11998498" y="3743816"/>
                </a:cubicBezTo>
                <a:lnTo>
                  <a:pt x="12188952" y="3687715"/>
                </a:lnTo>
                <a:lnTo>
                  <a:pt x="12188952" y="3742439"/>
                </a:lnTo>
                <a:lnTo>
                  <a:pt x="11829257" y="3846853"/>
                </a:lnTo>
                <a:cubicBezTo>
                  <a:pt x="11534769" y="3926550"/>
                  <a:pt x="11238120" y="3997436"/>
                  <a:pt x="10939183" y="4061368"/>
                </a:cubicBezTo>
                <a:cubicBezTo>
                  <a:pt x="10622824" y="4129150"/>
                  <a:pt x="10304941" y="4189147"/>
                  <a:pt x="9985530" y="4241373"/>
                </a:cubicBezTo>
                <a:cubicBezTo>
                  <a:pt x="9720036" y="4284822"/>
                  <a:pt x="9453814" y="4323467"/>
                  <a:pt x="9186882" y="4357320"/>
                </a:cubicBezTo>
                <a:cubicBezTo>
                  <a:pt x="8984197" y="4382894"/>
                  <a:pt x="8781514" y="4406977"/>
                  <a:pt x="8578198" y="4426839"/>
                </a:cubicBezTo>
                <a:cubicBezTo>
                  <a:pt x="8340547" y="4449559"/>
                  <a:pt x="8102644" y="4471034"/>
                  <a:pt x="7864358" y="4488290"/>
                </a:cubicBezTo>
                <a:cubicBezTo>
                  <a:pt x="7554994" y="4510634"/>
                  <a:pt x="7245502" y="4528512"/>
                  <a:pt x="6935502" y="4539684"/>
                </a:cubicBezTo>
                <a:cubicBezTo>
                  <a:pt x="6782917" y="4545147"/>
                  <a:pt x="6630334" y="4548995"/>
                  <a:pt x="6477750" y="4553587"/>
                </a:cubicBezTo>
                <a:cubicBezTo>
                  <a:pt x="6439195" y="4551503"/>
                  <a:pt x="6400529" y="4553128"/>
                  <a:pt x="6362294" y="4558430"/>
                </a:cubicBezTo>
                <a:lnTo>
                  <a:pt x="6057129" y="4558430"/>
                </a:lnTo>
                <a:lnTo>
                  <a:pt x="5977784" y="4553836"/>
                </a:lnTo>
                <a:cubicBezTo>
                  <a:pt x="5740261" y="4541423"/>
                  <a:pt x="5502739" y="4527644"/>
                  <a:pt x="5265087" y="4517587"/>
                </a:cubicBezTo>
                <a:cubicBezTo>
                  <a:pt x="4958267" y="4505171"/>
                  <a:pt x="4651826" y="4484691"/>
                  <a:pt x="4346277" y="4455517"/>
                </a:cubicBezTo>
                <a:cubicBezTo>
                  <a:pt x="4021654" y="4424605"/>
                  <a:pt x="3697795" y="4389970"/>
                  <a:pt x="3373045" y="4356948"/>
                </a:cubicBezTo>
                <a:cubicBezTo>
                  <a:pt x="3035412" y="4322686"/>
                  <a:pt x="2698456" y="4283047"/>
                  <a:pt x="2362173" y="4238021"/>
                </a:cubicBezTo>
                <a:cubicBezTo>
                  <a:pt x="1984692" y="4187868"/>
                  <a:pt x="1608364" y="4130142"/>
                  <a:pt x="1233177" y="4064845"/>
                </a:cubicBezTo>
                <a:cubicBezTo>
                  <a:pt x="842181" y="3996132"/>
                  <a:pt x="453758" y="3917644"/>
                  <a:pt x="68500" y="3825138"/>
                </a:cubicBezTo>
                <a:lnTo>
                  <a:pt x="0" y="3807783"/>
                </a:lnTo>
                <a:lnTo>
                  <a:pt x="0" y="3751294"/>
                </a:lnTo>
                <a:lnTo>
                  <a:pt x="72441" y="3770071"/>
                </a:lnTo>
                <a:cubicBezTo>
                  <a:pt x="247961" y="3812249"/>
                  <a:pt x="424164" y="3851509"/>
                  <a:pt x="600716" y="3888441"/>
                </a:cubicBezTo>
                <a:cubicBezTo>
                  <a:pt x="988279" y="3969255"/>
                  <a:pt x="1378133" y="4038153"/>
                  <a:pt x="1769512" y="4098609"/>
                </a:cubicBezTo>
                <a:cubicBezTo>
                  <a:pt x="2052426" y="4142185"/>
                  <a:pt x="2335725" y="4182282"/>
                  <a:pt x="2613554" y="4215551"/>
                </a:cubicBezTo>
                <a:cubicBezTo>
                  <a:pt x="2605544" y="4218158"/>
                  <a:pt x="2594611" y="4208102"/>
                  <a:pt x="2581134" y="4205620"/>
                </a:cubicBezTo>
                <a:cubicBezTo>
                  <a:pt x="2087178" y="4113668"/>
                  <a:pt x="1597684" y="4002775"/>
                  <a:pt x="1112635" y="3872923"/>
                </a:cubicBezTo>
                <a:cubicBezTo>
                  <a:pt x="880453" y="3810852"/>
                  <a:pt x="649713" y="3744374"/>
                  <a:pt x="420412" y="3673490"/>
                </a:cubicBezTo>
                <a:lnTo>
                  <a:pt x="0" y="3534573"/>
                </a:lnTo>
                <a:close/>
              </a:path>
            </a:pathLst>
          </a:custGeom>
        </p:spPr>
      </p:pic>
      <p:sp>
        <p:nvSpPr>
          <p:cNvPr id="14" name="sketch line">
            <a:extLst>
              <a:ext uri="{FF2B5EF4-FFF2-40B4-BE49-F238E27FC236}">
                <a16:creationId xmlns:a16="http://schemas.microsoft.com/office/drawing/2014/main" id="{3540989C-C7B8-473B-BF87-6F2DA6A900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661305" y="5468206"/>
            <a:ext cx="1371600" cy="18288"/>
          </a:xfrm>
          <a:custGeom>
            <a:avLst/>
            <a:gdLst>
              <a:gd name="connsiteX0" fmla="*/ 0 w 1371600"/>
              <a:gd name="connsiteY0" fmla="*/ 0 h 18288"/>
              <a:gd name="connsiteX1" fmla="*/ 685800 w 1371600"/>
              <a:gd name="connsiteY1" fmla="*/ 0 h 18288"/>
              <a:gd name="connsiteX2" fmla="*/ 1371600 w 1371600"/>
              <a:gd name="connsiteY2" fmla="*/ 0 h 18288"/>
              <a:gd name="connsiteX3" fmla="*/ 1371600 w 1371600"/>
              <a:gd name="connsiteY3" fmla="*/ 18288 h 18288"/>
              <a:gd name="connsiteX4" fmla="*/ 713232 w 1371600"/>
              <a:gd name="connsiteY4" fmla="*/ 18288 h 18288"/>
              <a:gd name="connsiteX5" fmla="*/ 0 w 1371600"/>
              <a:gd name="connsiteY5" fmla="*/ 18288 h 18288"/>
              <a:gd name="connsiteX6" fmla="*/ 0 w 1371600"/>
              <a:gd name="connsiteY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71600" h="18288" fill="none" extrusionOk="0">
                <a:moveTo>
                  <a:pt x="0" y="0"/>
                </a:moveTo>
                <a:cubicBezTo>
                  <a:pt x="247303" y="31625"/>
                  <a:pt x="422310" y="-25629"/>
                  <a:pt x="685800" y="0"/>
                </a:cubicBezTo>
                <a:cubicBezTo>
                  <a:pt x="949290" y="25629"/>
                  <a:pt x="1192357" y="6696"/>
                  <a:pt x="1371600" y="0"/>
                </a:cubicBezTo>
                <a:cubicBezTo>
                  <a:pt x="1371355" y="6649"/>
                  <a:pt x="1371915" y="11310"/>
                  <a:pt x="1371600" y="18288"/>
                </a:cubicBezTo>
                <a:cubicBezTo>
                  <a:pt x="1107995" y="26464"/>
                  <a:pt x="1033361" y="32942"/>
                  <a:pt x="713232" y="18288"/>
                </a:cubicBezTo>
                <a:cubicBezTo>
                  <a:pt x="393103" y="3634"/>
                  <a:pt x="289343" y="43221"/>
                  <a:pt x="0" y="18288"/>
                </a:cubicBezTo>
                <a:cubicBezTo>
                  <a:pt x="-459" y="11562"/>
                  <a:pt x="-31" y="5093"/>
                  <a:pt x="0" y="0"/>
                </a:cubicBezTo>
                <a:close/>
              </a:path>
              <a:path w="1371600" h="18288" stroke="0" extrusionOk="0">
                <a:moveTo>
                  <a:pt x="0" y="0"/>
                </a:moveTo>
                <a:cubicBezTo>
                  <a:pt x="170249" y="-24099"/>
                  <a:pt x="504634" y="14338"/>
                  <a:pt x="644652" y="0"/>
                </a:cubicBezTo>
                <a:cubicBezTo>
                  <a:pt x="784670" y="-14338"/>
                  <a:pt x="1087773" y="8679"/>
                  <a:pt x="1371600" y="0"/>
                </a:cubicBezTo>
                <a:cubicBezTo>
                  <a:pt x="1372456" y="3662"/>
                  <a:pt x="1371030" y="13946"/>
                  <a:pt x="1371600" y="18288"/>
                </a:cubicBezTo>
                <a:cubicBezTo>
                  <a:pt x="1176823" y="-1409"/>
                  <a:pt x="900830" y="9989"/>
                  <a:pt x="713232" y="18288"/>
                </a:cubicBezTo>
                <a:cubicBezTo>
                  <a:pt x="525634" y="26587"/>
                  <a:pt x="282837" y="5724"/>
                  <a:pt x="0" y="18288"/>
                </a:cubicBezTo>
                <a:cubicBezTo>
                  <a:pt x="367" y="13143"/>
                  <a:pt x="-823" y="5844"/>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615697673">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1">
            <a:extLst>
              <a:ext uri="{FF2B5EF4-FFF2-40B4-BE49-F238E27FC236}">
                <a16:creationId xmlns:a16="http://schemas.microsoft.com/office/drawing/2014/main" id="{0F5C4222-3B10-B68A-C7CC-55662D63D191}"/>
              </a:ext>
            </a:extLst>
          </p:cNvPr>
          <p:cNvSpPr>
            <a:spLocks noGrp="1" noChangeArrowheads="1"/>
          </p:cNvSpPr>
          <p:nvPr>
            <p:ph idx="1"/>
          </p:nvPr>
        </p:nvSpPr>
        <p:spPr bwMode="auto">
          <a:xfrm>
            <a:off x="4654294" y="4777739"/>
            <a:ext cx="6897626" cy="1399223"/>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 anchorCtr="0" compatLnSpc="1">
            <a:prstTxWarp prst="textNoShape">
              <a:avLst/>
            </a:prstTxWarp>
            <a:noAutofit/>
          </a:bodyPr>
          <a:lstStyle/>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Amira’s </a:t>
            </a:r>
            <a:r>
              <a:rPr kumimoji="0" lang="en-GB"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behaviour</a:t>
            </a: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 explained by insecure attachment</a:t>
            </a:r>
          </a:p>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Consistent relationships can rebuild trust</a:t>
            </a:r>
          </a:p>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Secure attachment supports all developmental domains</a:t>
            </a:r>
          </a:p>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Bowlby’s theory valuable but must be applied flexibly</a:t>
            </a:r>
          </a:p>
        </p:txBody>
      </p:sp>
    </p:spTree>
    <p:extLst>
      <p:ext uri="{BB962C8B-B14F-4D97-AF65-F5344CB8AC3E}">
        <p14:creationId xmlns:p14="http://schemas.microsoft.com/office/powerpoint/2010/main" val="2554866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69C1E9-2F29-C5E5-EEE9-008AFC7B8BDB}"/>
              </a:ext>
            </a:extLst>
          </p:cNvPr>
          <p:cNvSpPr>
            <a:spLocks noGrp="1"/>
          </p:cNvSpPr>
          <p:nvPr>
            <p:ph type="title"/>
          </p:nvPr>
        </p:nvSpPr>
        <p:spPr/>
        <p:txBody>
          <a:bodyPr>
            <a:normAutofit/>
          </a:bodyPr>
          <a:lstStyle/>
          <a:p>
            <a:r>
              <a:rPr lang="en-GB" sz="3000" b="1" dirty="0">
                <a:latin typeface="Calibri" panose="020F0502020204030204" pitchFamily="34" charset="0"/>
                <a:ea typeface="Calibri" panose="020F0502020204030204" pitchFamily="34" charset="0"/>
                <a:cs typeface="Calibri" panose="020F0502020204030204" pitchFamily="34" charset="0"/>
              </a:rPr>
              <a:t>Reference</a:t>
            </a:r>
          </a:p>
        </p:txBody>
      </p:sp>
      <p:sp>
        <p:nvSpPr>
          <p:cNvPr id="3" name="Content Placeholder 2">
            <a:extLst>
              <a:ext uri="{FF2B5EF4-FFF2-40B4-BE49-F238E27FC236}">
                <a16:creationId xmlns:a16="http://schemas.microsoft.com/office/drawing/2014/main" id="{ADBEB1BF-8E95-9569-56A8-9054175F586C}"/>
              </a:ext>
            </a:extLst>
          </p:cNvPr>
          <p:cNvSpPr>
            <a:spLocks noGrp="1"/>
          </p:cNvSpPr>
          <p:nvPr>
            <p:ph idx="1"/>
          </p:nvPr>
        </p:nvSpPr>
        <p:spPr/>
        <p:txBody>
          <a:bodyPr>
            <a:normAutofit fontScale="77500" lnSpcReduction="20000"/>
          </a:bodyPr>
          <a:lstStyle/>
          <a:p>
            <a:r>
              <a:rPr lang="en-GB" dirty="0">
                <a:latin typeface="Calibri" panose="020F0502020204030204" pitchFamily="34" charset="0"/>
                <a:ea typeface="Calibri" panose="020F0502020204030204" pitchFamily="34" charset="0"/>
                <a:cs typeface="Calibri" panose="020F0502020204030204" pitchFamily="34" charset="0"/>
              </a:rPr>
              <a:t>Bretherton, I. (2019) </a:t>
            </a:r>
            <a:r>
              <a:rPr lang="en-GB" i="1" dirty="0">
                <a:latin typeface="Calibri" panose="020F0502020204030204" pitchFamily="34" charset="0"/>
                <a:ea typeface="Calibri" panose="020F0502020204030204" pitchFamily="34" charset="0"/>
                <a:cs typeface="Calibri" panose="020F0502020204030204" pitchFamily="34" charset="0"/>
              </a:rPr>
              <a:t>Attachment theory: Retrospect and prospect.</a:t>
            </a:r>
            <a:r>
              <a:rPr lang="en-GB" dirty="0">
                <a:latin typeface="Calibri" panose="020F0502020204030204" pitchFamily="34" charset="0"/>
                <a:ea typeface="Calibri" panose="020F0502020204030204" pitchFamily="34" charset="0"/>
                <a:cs typeface="Calibri" panose="020F0502020204030204" pitchFamily="34" charset="0"/>
              </a:rPr>
              <a:t> Developmental Psychology, 55(6), pp. 1246-1258.</a:t>
            </a:r>
            <a:br>
              <a:rPr lang="en-GB" dirty="0">
                <a:latin typeface="Calibri" panose="020F0502020204030204" pitchFamily="34" charset="0"/>
                <a:ea typeface="Calibri" panose="020F0502020204030204" pitchFamily="34" charset="0"/>
                <a:cs typeface="Calibri" panose="020F0502020204030204" pitchFamily="34" charset="0"/>
              </a:rPr>
            </a:br>
            <a:r>
              <a:rPr lang="en-GB" dirty="0">
                <a:latin typeface="Calibri" panose="020F0502020204030204" pitchFamily="34" charset="0"/>
                <a:ea typeface="Calibri" panose="020F0502020204030204" pitchFamily="34" charset="0"/>
                <a:cs typeface="Calibri" panose="020F0502020204030204" pitchFamily="34" charset="0"/>
              </a:rPr>
              <a:t>Bowlby, J. (1969) </a:t>
            </a:r>
            <a:r>
              <a:rPr lang="en-GB" i="1" dirty="0">
                <a:latin typeface="Calibri" panose="020F0502020204030204" pitchFamily="34" charset="0"/>
                <a:ea typeface="Calibri" panose="020F0502020204030204" pitchFamily="34" charset="0"/>
                <a:cs typeface="Calibri" panose="020F0502020204030204" pitchFamily="34" charset="0"/>
              </a:rPr>
              <a:t>Attachment and Loss: Vol. 1 – Attachment.</a:t>
            </a:r>
            <a:r>
              <a:rPr lang="en-GB" dirty="0">
                <a:latin typeface="Calibri" panose="020F0502020204030204" pitchFamily="34" charset="0"/>
                <a:ea typeface="Calibri" panose="020F0502020204030204" pitchFamily="34" charset="0"/>
                <a:cs typeface="Calibri" panose="020F0502020204030204" pitchFamily="34" charset="0"/>
              </a:rPr>
              <a:t> New York: Basic Books.</a:t>
            </a:r>
            <a:br>
              <a:rPr lang="en-GB" dirty="0">
                <a:latin typeface="Calibri" panose="020F0502020204030204" pitchFamily="34" charset="0"/>
                <a:ea typeface="Calibri" panose="020F0502020204030204" pitchFamily="34" charset="0"/>
                <a:cs typeface="Calibri" panose="020F0502020204030204" pitchFamily="34" charset="0"/>
              </a:rPr>
            </a:br>
            <a:r>
              <a:rPr lang="en-GB" dirty="0">
                <a:latin typeface="Calibri" panose="020F0502020204030204" pitchFamily="34" charset="0"/>
                <a:ea typeface="Calibri" panose="020F0502020204030204" pitchFamily="34" charset="0"/>
                <a:cs typeface="Calibri" panose="020F0502020204030204" pitchFamily="34" charset="0"/>
              </a:rPr>
              <a:t>Howe, D. (2021) </a:t>
            </a:r>
            <a:r>
              <a:rPr lang="en-GB" i="1" dirty="0">
                <a:latin typeface="Calibri" panose="020F0502020204030204" pitchFamily="34" charset="0"/>
                <a:ea typeface="Calibri" panose="020F0502020204030204" pitchFamily="34" charset="0"/>
                <a:cs typeface="Calibri" panose="020F0502020204030204" pitchFamily="34" charset="0"/>
              </a:rPr>
              <a:t>Attachment Across the </a:t>
            </a:r>
            <a:r>
              <a:rPr lang="en-GB" i="1" dirty="0" err="1">
                <a:latin typeface="Calibri" panose="020F0502020204030204" pitchFamily="34" charset="0"/>
                <a:ea typeface="Calibri" panose="020F0502020204030204" pitchFamily="34" charset="0"/>
                <a:cs typeface="Calibri" panose="020F0502020204030204" pitchFamily="34" charset="0"/>
              </a:rPr>
              <a:t>Lifecourse</a:t>
            </a:r>
            <a:r>
              <a:rPr lang="en-GB" i="1" dirty="0">
                <a:latin typeface="Calibri" panose="020F0502020204030204" pitchFamily="34" charset="0"/>
                <a:ea typeface="Calibri" panose="020F0502020204030204" pitchFamily="34" charset="0"/>
                <a:cs typeface="Calibri" panose="020F0502020204030204" pitchFamily="34" charset="0"/>
              </a:rPr>
              <a:t>.</a:t>
            </a:r>
            <a:r>
              <a:rPr lang="en-GB" dirty="0">
                <a:latin typeface="Calibri" panose="020F0502020204030204" pitchFamily="34" charset="0"/>
                <a:ea typeface="Calibri" panose="020F0502020204030204" pitchFamily="34" charset="0"/>
                <a:cs typeface="Calibri" panose="020F0502020204030204" pitchFamily="34" charset="0"/>
              </a:rPr>
              <a:t> 3rd ed. London: Palgrave Macmillan.</a:t>
            </a:r>
            <a:br>
              <a:rPr lang="en-GB" dirty="0">
                <a:latin typeface="Calibri" panose="020F0502020204030204" pitchFamily="34" charset="0"/>
                <a:ea typeface="Calibri" panose="020F0502020204030204" pitchFamily="34" charset="0"/>
                <a:cs typeface="Calibri" panose="020F0502020204030204" pitchFamily="34" charset="0"/>
              </a:rPr>
            </a:br>
            <a:r>
              <a:rPr lang="en-GB" dirty="0">
                <a:latin typeface="Calibri" panose="020F0502020204030204" pitchFamily="34" charset="0"/>
                <a:ea typeface="Calibri" panose="020F0502020204030204" pitchFamily="34" charset="0"/>
                <a:cs typeface="Calibri" panose="020F0502020204030204" pitchFamily="34" charset="0"/>
              </a:rPr>
              <a:t>McLeod, S. (2023) </a:t>
            </a:r>
            <a:r>
              <a:rPr lang="en-GB" i="1" dirty="0">
                <a:latin typeface="Calibri" panose="020F0502020204030204" pitchFamily="34" charset="0"/>
                <a:ea typeface="Calibri" panose="020F0502020204030204" pitchFamily="34" charset="0"/>
                <a:cs typeface="Calibri" panose="020F0502020204030204" pitchFamily="34" charset="0"/>
              </a:rPr>
              <a:t>Bowlby’s Attachment Theory.</a:t>
            </a:r>
            <a:r>
              <a:rPr lang="en-GB" dirty="0">
                <a:latin typeface="Calibri" panose="020F0502020204030204" pitchFamily="34" charset="0"/>
                <a:ea typeface="Calibri" panose="020F0502020204030204" pitchFamily="34" charset="0"/>
                <a:cs typeface="Calibri" panose="020F0502020204030204" pitchFamily="34" charset="0"/>
              </a:rPr>
              <a:t> Simply Psychology. Available at: https://www.simplypsychology.org/</a:t>
            </a:r>
            <a:br>
              <a:rPr lang="en-GB" dirty="0">
                <a:latin typeface="Calibri" panose="020F0502020204030204" pitchFamily="34" charset="0"/>
                <a:ea typeface="Calibri" panose="020F0502020204030204" pitchFamily="34" charset="0"/>
                <a:cs typeface="Calibri" panose="020F0502020204030204" pitchFamily="34" charset="0"/>
              </a:rPr>
            </a:br>
            <a:r>
              <a:rPr lang="en-GB" dirty="0">
                <a:latin typeface="Calibri" panose="020F0502020204030204" pitchFamily="34" charset="0"/>
                <a:ea typeface="Calibri" panose="020F0502020204030204" pitchFamily="34" charset="0"/>
                <a:cs typeface="Calibri" panose="020F0502020204030204" pitchFamily="34" charset="0"/>
              </a:rPr>
              <a:t>Pearson, R.M. et al. (2018) ‘Maternal sensitivity and child communication outcomes,’ </a:t>
            </a:r>
            <a:r>
              <a:rPr lang="en-GB" i="1" dirty="0">
                <a:latin typeface="Calibri" panose="020F0502020204030204" pitchFamily="34" charset="0"/>
                <a:ea typeface="Calibri" panose="020F0502020204030204" pitchFamily="34" charset="0"/>
                <a:cs typeface="Calibri" panose="020F0502020204030204" pitchFamily="34" charset="0"/>
              </a:rPr>
              <a:t>Journal of Child Psychology and Psychiatry</a:t>
            </a:r>
            <a:r>
              <a:rPr lang="en-GB" dirty="0">
                <a:latin typeface="Calibri" panose="020F0502020204030204" pitchFamily="34" charset="0"/>
                <a:ea typeface="Calibri" panose="020F0502020204030204" pitchFamily="34" charset="0"/>
                <a:cs typeface="Calibri" panose="020F0502020204030204" pitchFamily="34" charset="0"/>
              </a:rPr>
              <a:t>, 59(7), pp. 773-781.</a:t>
            </a:r>
            <a:br>
              <a:rPr lang="en-GB" dirty="0">
                <a:latin typeface="Calibri" panose="020F0502020204030204" pitchFamily="34" charset="0"/>
                <a:ea typeface="Calibri" panose="020F0502020204030204" pitchFamily="34" charset="0"/>
                <a:cs typeface="Calibri" panose="020F0502020204030204" pitchFamily="34" charset="0"/>
              </a:rPr>
            </a:br>
            <a:r>
              <a:rPr lang="en-GB" dirty="0">
                <a:latin typeface="Calibri" panose="020F0502020204030204" pitchFamily="34" charset="0"/>
                <a:ea typeface="Calibri" panose="020F0502020204030204" pitchFamily="34" charset="0"/>
                <a:cs typeface="Calibri" panose="020F0502020204030204" pitchFamily="34" charset="0"/>
              </a:rPr>
              <a:t>Prior, V. &amp; Glaser, D. (2020) </a:t>
            </a:r>
            <a:r>
              <a:rPr lang="en-GB" i="1" dirty="0">
                <a:latin typeface="Calibri" panose="020F0502020204030204" pitchFamily="34" charset="0"/>
                <a:ea typeface="Calibri" panose="020F0502020204030204" pitchFamily="34" charset="0"/>
                <a:cs typeface="Calibri" panose="020F0502020204030204" pitchFamily="34" charset="0"/>
              </a:rPr>
              <a:t>Understanding Attachment and Attachment Disorders.</a:t>
            </a:r>
            <a:r>
              <a:rPr lang="en-GB" dirty="0">
                <a:latin typeface="Calibri" panose="020F0502020204030204" pitchFamily="34" charset="0"/>
                <a:ea typeface="Calibri" panose="020F0502020204030204" pitchFamily="34" charset="0"/>
                <a:cs typeface="Calibri" panose="020F0502020204030204" pitchFamily="34" charset="0"/>
              </a:rPr>
              <a:t> 2nd ed. London: Jessica Kingsley.</a:t>
            </a:r>
            <a:br>
              <a:rPr lang="en-GB" dirty="0">
                <a:latin typeface="Calibri" panose="020F0502020204030204" pitchFamily="34" charset="0"/>
                <a:ea typeface="Calibri" panose="020F0502020204030204" pitchFamily="34" charset="0"/>
                <a:cs typeface="Calibri" panose="020F0502020204030204" pitchFamily="34" charset="0"/>
              </a:rPr>
            </a:br>
            <a:r>
              <a:rPr lang="en-GB" dirty="0">
                <a:latin typeface="Calibri" panose="020F0502020204030204" pitchFamily="34" charset="0"/>
                <a:ea typeface="Calibri" panose="020F0502020204030204" pitchFamily="34" charset="0"/>
                <a:cs typeface="Calibri" panose="020F0502020204030204" pitchFamily="34" charset="0"/>
              </a:rPr>
              <a:t>Sroufe, L.A. (2016) </a:t>
            </a:r>
            <a:r>
              <a:rPr lang="en-GB" i="1" dirty="0">
                <a:latin typeface="Calibri" panose="020F0502020204030204" pitchFamily="34" charset="0"/>
                <a:ea typeface="Calibri" panose="020F0502020204030204" pitchFamily="34" charset="0"/>
                <a:cs typeface="Calibri" panose="020F0502020204030204" pitchFamily="34" charset="0"/>
              </a:rPr>
              <a:t>The place of attachment in development,</a:t>
            </a:r>
            <a:r>
              <a:rPr lang="en-GB" dirty="0">
                <a:latin typeface="Calibri" panose="020F0502020204030204" pitchFamily="34" charset="0"/>
                <a:ea typeface="Calibri" panose="020F0502020204030204" pitchFamily="34" charset="0"/>
                <a:cs typeface="Calibri" panose="020F0502020204030204" pitchFamily="34" charset="0"/>
              </a:rPr>
              <a:t> </a:t>
            </a:r>
            <a:r>
              <a:rPr lang="en-GB" i="1" dirty="0">
                <a:latin typeface="Calibri" panose="020F0502020204030204" pitchFamily="34" charset="0"/>
                <a:ea typeface="Calibri" panose="020F0502020204030204" pitchFamily="34" charset="0"/>
                <a:cs typeface="Calibri" panose="020F0502020204030204" pitchFamily="34" charset="0"/>
              </a:rPr>
              <a:t>Developmental Review</a:t>
            </a:r>
            <a:r>
              <a:rPr lang="en-GB" dirty="0">
                <a:latin typeface="Calibri" panose="020F0502020204030204" pitchFamily="34" charset="0"/>
                <a:ea typeface="Calibri" panose="020F0502020204030204" pitchFamily="34" charset="0"/>
                <a:cs typeface="Calibri" panose="020F0502020204030204" pitchFamily="34" charset="0"/>
              </a:rPr>
              <a:t>, 39, pp. 301-307.</a:t>
            </a:r>
            <a:br>
              <a:rPr lang="en-GB" dirty="0">
                <a:latin typeface="Calibri" panose="020F0502020204030204" pitchFamily="34" charset="0"/>
                <a:ea typeface="Calibri" panose="020F0502020204030204" pitchFamily="34" charset="0"/>
                <a:cs typeface="Calibri" panose="020F0502020204030204" pitchFamily="34" charset="0"/>
              </a:rPr>
            </a:br>
            <a:r>
              <a:rPr lang="en-GB" dirty="0">
                <a:latin typeface="Calibri" panose="020F0502020204030204" pitchFamily="34" charset="0"/>
                <a:ea typeface="Calibri" panose="020F0502020204030204" pitchFamily="34" charset="0"/>
                <a:cs typeface="Calibri" panose="020F0502020204030204" pitchFamily="34" charset="0"/>
              </a:rPr>
              <a:t>Thompson, R.A. (2019) </a:t>
            </a:r>
            <a:r>
              <a:rPr lang="en-GB" i="1" dirty="0">
                <a:latin typeface="Calibri" panose="020F0502020204030204" pitchFamily="34" charset="0"/>
                <a:ea typeface="Calibri" panose="020F0502020204030204" pitchFamily="34" charset="0"/>
                <a:cs typeface="Calibri" panose="020F0502020204030204" pitchFamily="34" charset="0"/>
              </a:rPr>
              <a:t>Social and Personality Development.</a:t>
            </a:r>
            <a:r>
              <a:rPr lang="en-GB" dirty="0">
                <a:latin typeface="Calibri" panose="020F0502020204030204" pitchFamily="34" charset="0"/>
                <a:ea typeface="Calibri" panose="020F0502020204030204" pitchFamily="34" charset="0"/>
                <a:cs typeface="Calibri" panose="020F0502020204030204" pitchFamily="34" charset="0"/>
              </a:rPr>
              <a:t> 7th ed. Belmont: Cengage Learning.</a:t>
            </a:r>
            <a:br>
              <a:rPr lang="en-GB" dirty="0">
                <a:latin typeface="Calibri" panose="020F0502020204030204" pitchFamily="34" charset="0"/>
                <a:ea typeface="Calibri" panose="020F0502020204030204" pitchFamily="34" charset="0"/>
                <a:cs typeface="Calibri" panose="020F0502020204030204" pitchFamily="34" charset="0"/>
              </a:rPr>
            </a:br>
            <a:r>
              <a:rPr lang="en-GB" dirty="0">
                <a:latin typeface="Calibri" panose="020F0502020204030204" pitchFamily="34" charset="0"/>
                <a:ea typeface="Calibri" panose="020F0502020204030204" pitchFamily="34" charset="0"/>
                <a:cs typeface="Calibri" panose="020F0502020204030204" pitchFamily="34" charset="0"/>
              </a:rPr>
              <a:t>Whitebread, D. (2019) </a:t>
            </a:r>
            <a:r>
              <a:rPr lang="en-GB" i="1" dirty="0">
                <a:latin typeface="Calibri" panose="020F0502020204030204" pitchFamily="34" charset="0"/>
                <a:ea typeface="Calibri" panose="020F0502020204030204" pitchFamily="34" charset="0"/>
                <a:cs typeface="Calibri" panose="020F0502020204030204" pitchFamily="34" charset="0"/>
              </a:rPr>
              <a:t>Teaching and Learning in the Early Years.</a:t>
            </a:r>
            <a:r>
              <a:rPr lang="en-GB" dirty="0">
                <a:latin typeface="Calibri" panose="020F0502020204030204" pitchFamily="34" charset="0"/>
                <a:ea typeface="Calibri" panose="020F0502020204030204" pitchFamily="34" charset="0"/>
                <a:cs typeface="Calibri" panose="020F0502020204030204" pitchFamily="34" charset="0"/>
              </a:rPr>
              <a:t> 5th ed. London: Routledge.</a:t>
            </a:r>
            <a:br>
              <a:rPr lang="en-GB" dirty="0">
                <a:latin typeface="Calibri" panose="020F0502020204030204" pitchFamily="34" charset="0"/>
                <a:ea typeface="Calibri" panose="020F0502020204030204" pitchFamily="34" charset="0"/>
                <a:cs typeface="Calibri" panose="020F0502020204030204" pitchFamily="34" charset="0"/>
              </a:rPr>
            </a:br>
            <a:r>
              <a:rPr lang="en-GB" dirty="0">
                <a:latin typeface="Calibri" panose="020F0502020204030204" pitchFamily="34" charset="0"/>
                <a:ea typeface="Calibri" panose="020F0502020204030204" pitchFamily="34" charset="0"/>
                <a:cs typeface="Calibri" panose="020F0502020204030204" pitchFamily="34" charset="0"/>
              </a:rPr>
              <a:t>EYFS (2023) </a:t>
            </a:r>
            <a:r>
              <a:rPr lang="en-GB" i="1" dirty="0">
                <a:latin typeface="Calibri" panose="020F0502020204030204" pitchFamily="34" charset="0"/>
                <a:ea typeface="Calibri" panose="020F0502020204030204" pitchFamily="34" charset="0"/>
                <a:cs typeface="Calibri" panose="020F0502020204030204" pitchFamily="34" charset="0"/>
              </a:rPr>
              <a:t>Statutory Framework for the Early Years Foundation Stage.</a:t>
            </a:r>
            <a:r>
              <a:rPr lang="en-GB" dirty="0">
                <a:latin typeface="Calibri" panose="020F0502020204030204" pitchFamily="34" charset="0"/>
                <a:ea typeface="Calibri" panose="020F0502020204030204" pitchFamily="34" charset="0"/>
                <a:cs typeface="Calibri" panose="020F0502020204030204" pitchFamily="34" charset="0"/>
              </a:rPr>
              <a:t> London: Department for Education.</a:t>
            </a:r>
          </a:p>
        </p:txBody>
      </p:sp>
    </p:spTree>
    <p:extLst>
      <p:ext uri="{BB962C8B-B14F-4D97-AF65-F5344CB8AC3E}">
        <p14:creationId xmlns:p14="http://schemas.microsoft.com/office/powerpoint/2010/main" val="16364300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descr="A chalkboard with a message on it&#10;&#10;AI-generated content may be incorrect.">
            <a:extLst>
              <a:ext uri="{FF2B5EF4-FFF2-40B4-BE49-F238E27FC236}">
                <a16:creationId xmlns:a16="http://schemas.microsoft.com/office/drawing/2014/main" id="{CD93FE7E-65EF-6433-60CE-5931D80D143D}"/>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b="15746"/>
          <a:stretch>
            <a:fillRect/>
          </a:stretch>
        </p:blipFill>
        <p:spPr>
          <a:xfrm>
            <a:off x="20" y="1282"/>
            <a:ext cx="12191980" cy="6856718"/>
          </a:xfrm>
          <a:prstGeom prst="rect">
            <a:avLst/>
          </a:prstGeom>
        </p:spPr>
      </p:pic>
    </p:spTree>
    <p:extLst>
      <p:ext uri="{BB962C8B-B14F-4D97-AF65-F5344CB8AC3E}">
        <p14:creationId xmlns:p14="http://schemas.microsoft.com/office/powerpoint/2010/main" val="14901502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54</TotalTime>
  <Words>1852</Words>
  <Application>Microsoft Office PowerPoint</Application>
  <PresentationFormat>Widescreen</PresentationFormat>
  <Paragraphs>77</Paragraphs>
  <Slides>13</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Aptos</vt:lpstr>
      <vt:lpstr>Aptos Display</vt:lpstr>
      <vt:lpstr>Arial</vt:lpstr>
      <vt:lpstr>Calibri</vt:lpstr>
      <vt:lpstr>Times New Roman</vt:lpstr>
      <vt:lpstr>Office Theme</vt:lpstr>
      <vt:lpstr>Title: Supporting Early Childhood Development through Bowlby’s Attachment Theory: A Case Study of Amira</vt:lpstr>
      <vt:lpstr>Introduction</vt:lpstr>
      <vt:lpstr>Overview of Bowlby’s Theory</vt:lpstr>
      <vt:lpstr>Applying Bowlby’s Theory to Amira</vt:lpstr>
      <vt:lpstr>Emotional and Social Development</vt:lpstr>
      <vt:lpstr>Cognitive and Language Development</vt:lpstr>
      <vt:lpstr>Nature and Nurture</vt:lpstr>
      <vt:lpstr>Strategies to Support Amira</vt:lpstr>
      <vt:lpstr>Evaluation: Usefulness of Bowlby’s Theory</vt:lpstr>
      <vt:lpstr>Evaluation: Limitations of Bowlby’s Theory</vt:lpstr>
      <vt:lpstr>Conclusion</vt:lpstr>
      <vt:lpstr>Reference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erms:created xsi:type="dcterms:W3CDTF">2025-10-13T12:14:12Z</dcterms:created>
  <dcterms:modified xsi:type="dcterms:W3CDTF">2025-10-13T13:09:02Z</dcterms:modified>
</cp:coreProperties>
</file>