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4"/>
  </p:notes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4C92CC-370E-4F82-808B-1EE6FE608BE7}" v="46" dt="2024-04-05T12:02:39.8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764" autoAdjust="0"/>
  </p:normalViewPr>
  <p:slideViewPr>
    <p:cSldViewPr snapToGrid="0">
      <p:cViewPr varScale="1">
        <p:scale>
          <a:sx n="67" d="100"/>
          <a:sy n="67" d="100"/>
        </p:scale>
        <p:origin x="85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asela stoica" userId="5e6f3da5d2454020" providerId="Windows Live" clId="Web-{5F4C92CC-370E-4F82-808B-1EE6FE608BE7}"/>
    <pc:docChg chg="modSld">
      <pc:chgData name="cerasela stoica" userId="5e6f3da5d2454020" providerId="Windows Live" clId="Web-{5F4C92CC-370E-4F82-808B-1EE6FE608BE7}" dt="2024-04-05T12:02:39.842" v="44" actId="1076"/>
      <pc:docMkLst>
        <pc:docMk/>
      </pc:docMkLst>
      <pc:sldChg chg="modSp">
        <pc:chgData name="cerasela stoica" userId="5e6f3da5d2454020" providerId="Windows Live" clId="Web-{5F4C92CC-370E-4F82-808B-1EE6FE608BE7}" dt="2024-04-05T12:02:39.842" v="44" actId="1076"/>
        <pc:sldMkLst>
          <pc:docMk/>
          <pc:sldMk cId="4199933930" sldId="256"/>
        </pc:sldMkLst>
        <pc:spChg chg="mod">
          <ac:chgData name="cerasela stoica" userId="5e6f3da5d2454020" providerId="Windows Live" clId="Web-{5F4C92CC-370E-4F82-808B-1EE6FE608BE7}" dt="2024-04-05T12:02:37.967" v="43" actId="20577"/>
          <ac:spMkLst>
            <pc:docMk/>
            <pc:sldMk cId="4199933930" sldId="256"/>
            <ac:spMk id="2" creationId="{3264E8B5-C1DE-41C8-ABD7-B05E195000CE}"/>
          </ac:spMkLst>
        </pc:spChg>
        <pc:picChg chg="mod">
          <ac:chgData name="cerasela stoica" userId="5e6f3da5d2454020" providerId="Windows Live" clId="Web-{5F4C92CC-370E-4F82-808B-1EE6FE608BE7}" dt="2024-04-05T12:02:39.842" v="44" actId="1076"/>
          <ac:picMkLst>
            <pc:docMk/>
            <pc:sldMk cId="4199933930" sldId="256"/>
            <ac:picMk id="5" creationId="{2CE7FED8-88AD-4F5A-9B4D-9EFA1DAE65A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CE0E08-90E5-4591-9D3E-2AC4231204A3}" type="datetimeFigureOut">
              <a:rPr lang="en-US" smtClean="0"/>
              <a:t>4/5/2024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551618-AD52-447D-9B40-FBC8F3DD3BBA}" type="slidenum">
              <a:rPr lang="en-US" smtClean="0"/>
              <a:t>‹#›</a:t>
            </a:fld>
            <a:endParaRPr lang="en-US"/>
          </a:p>
        </p:txBody>
      </p:sp>
    </p:spTree>
    <p:extLst>
      <p:ext uri="{BB962C8B-B14F-4D97-AF65-F5344CB8AC3E}">
        <p14:creationId xmlns:p14="http://schemas.microsoft.com/office/powerpoint/2010/main" val="2598899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The cultural differences between the UK and Germany will be elaborated in the context of the study. A recommendation for improving the business and expanding the business will be provided in this assignment. This assignment will explain how the differences of culture will avail to expand the business. The communication is important for business extension and entering into a new market.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2</a:t>
            </a:fld>
            <a:endParaRPr lang="en-US"/>
          </a:p>
        </p:txBody>
      </p:sp>
    </p:spTree>
    <p:extLst>
      <p:ext uri="{BB962C8B-B14F-4D97-AF65-F5344CB8AC3E}">
        <p14:creationId xmlns:p14="http://schemas.microsoft.com/office/powerpoint/2010/main" val="3329678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Linde is found to produce industrial gas, medical gas and many others. Hierarchical structure is being followed by this chemical organisation. The market share of Linde is 32.5% according to the current year.  Steve Angel is the chairperson of this chemical organisation. Sanjib Lamba is widely known as the Chief Executive Officer of this Linde chemical company. Carl Von Linde is widely known as the founder of Linde. Currently total 66323 people are working in this specific chemical company. To provide better industry gas is the aim of this chemical organisation. They basically shed light upon the consumers and the employees. The Purpose of this Linde   is to provide solution to all the consumers which is innovate as well as sustainable. The mission of this organisation is to make the globe more productive.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3</a:t>
            </a:fld>
            <a:endParaRPr lang="en-US"/>
          </a:p>
        </p:txBody>
      </p:sp>
    </p:spTree>
    <p:extLst>
      <p:ext uri="{BB962C8B-B14F-4D97-AF65-F5344CB8AC3E}">
        <p14:creationId xmlns:p14="http://schemas.microsoft.com/office/powerpoint/2010/main" val="1762125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As stated by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Cheng, Hung-</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Baesecke</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and Chen (2021), </a:t>
            </a:r>
            <a:r>
              <a:rPr lang="en-GB" sz="1800" dirty="0">
                <a:solidFill>
                  <a:srgbClr val="000000"/>
                </a:solidFill>
                <a:effectLst/>
                <a:latin typeface="Times New Roman" panose="02020603050405020304" pitchFamily="18" charset="0"/>
                <a:ea typeface="Times New Roman" panose="02020603050405020304" pitchFamily="18" charset="0"/>
              </a:rPr>
              <a:t>exporting is another strategy utilised by Linde to enter into the chemical market of the Germany. It is selling gas or chemical product to the consumers of Germany by this Linde company. This strategy has a benefit which is fast market entry. The degree of danger is low in this method or strategy. Another effective strategy used by the Linde is Licensing and by this this company is getting right to use the property of Germany and thus this company is gradually expanding its business in the Germany. This strategy has a benefit which is this strategy is cost effective.  Franchising is also a significant strategy used by this Linde for entering into market of the Germany. This is a famous strategy of the business expansion. In this a contractual treaty is found to be occur between the franchisor and franchisee. This strategy helps to develop the brand recognition and help to target international audience. Another significant strategy used by this Linde to expand their business into the gas market Germany is Joint Venture, this is a complete business agreement which is actively made by Linde and another chemical organisation of Germany this collaboration is called joint venture and this is a strategy of entering into the market of Germany.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5</a:t>
            </a:fld>
            <a:endParaRPr lang="en-US"/>
          </a:p>
        </p:txBody>
      </p:sp>
    </p:spTree>
    <p:extLst>
      <p:ext uri="{BB962C8B-B14F-4D97-AF65-F5344CB8AC3E}">
        <p14:creationId xmlns:p14="http://schemas.microsoft.com/office/powerpoint/2010/main" val="2056951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Partnership Ing is a processing by which this Linder company with the partnership of another German chemical company conduct business together. This partnership can occur among two or more than two companies. This is a strategy which is being utilised by this Linder to widen their business at the German market. The advantage of this new strategy is the company can acquire a large number of consumers. This is a vital strategy of international business. Greenfield venture is also a market entry strategy exploited by this Linde in order to enter into the market of the Germany. This strategy is widely introduced as the FDI which is foreign direct investment. This strategy is seen to deliver direct ownership and tremendous business control. This has a high control which is its advantage and this strategy is found to bring plenty of business scopes. Piggy Backing is also a strategy of expanding trade into the international market. These all are some strategies exploited by this Linde to widen their company in the chemical market of Germany and these strategies have helped to make an office in Germany.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6</a:t>
            </a:fld>
            <a:endParaRPr lang="en-US"/>
          </a:p>
        </p:txBody>
      </p:sp>
    </p:spTree>
    <p:extLst>
      <p:ext uri="{BB962C8B-B14F-4D97-AF65-F5344CB8AC3E}">
        <p14:creationId xmlns:p14="http://schemas.microsoft.com/office/powerpoint/2010/main" val="2249769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As reported by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Yue, Men and Ferguson (2021), </a:t>
            </a:r>
            <a:r>
              <a:rPr lang="en-GB" sz="1800" dirty="0">
                <a:solidFill>
                  <a:srgbClr val="000000"/>
                </a:solidFill>
                <a:effectLst/>
                <a:latin typeface="Times New Roman" panose="02020603050405020304" pitchFamily="18" charset="0"/>
                <a:ea typeface="Times New Roman" panose="02020603050405020304" pitchFamily="18" charset="0"/>
              </a:rPr>
              <a:t>the cultural difference is influencing the purchasing habit and creating language barriers and people are try to learn the culture and the language another country such as the people of UK is adapting to the culture of the Germany. This is creating a cultural congregation which is good for the international business. To understand the behaviour of the consumer of another country depending on the cultural faith, values and norms are found to help the marketer to tailor all the significant strategies for reasoning with their target consumers. On account of the cultural difference the Linde company get to know regarding the culture of Germany and they proceed to be accustomed to the culture of Germany. This is called the integration of the culture between two countries and this will help the Linde to expand their business into the competitive market of Germany.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7</a:t>
            </a:fld>
            <a:endParaRPr lang="en-US"/>
          </a:p>
        </p:txBody>
      </p:sp>
    </p:spTree>
    <p:extLst>
      <p:ext uri="{BB962C8B-B14F-4D97-AF65-F5344CB8AC3E}">
        <p14:creationId xmlns:p14="http://schemas.microsoft.com/office/powerpoint/2010/main" val="604847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This Culture difference helps Linde to learn the new cultural of Germany based on the beliefs, religion, languages and many others. Thus, the culture difference plays a role to expand the business of Linde into the Germany.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8</a:t>
            </a:fld>
            <a:endParaRPr lang="en-US"/>
          </a:p>
        </p:txBody>
      </p:sp>
    </p:spTree>
    <p:extLst>
      <p:ext uri="{BB962C8B-B14F-4D97-AF65-F5344CB8AC3E}">
        <p14:creationId xmlns:p14="http://schemas.microsoft.com/office/powerpoint/2010/main" val="3849803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As stated by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Kalogiannidis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(2020), </a:t>
            </a:r>
            <a:r>
              <a:rPr lang="en-GB" sz="1800" dirty="0">
                <a:solidFill>
                  <a:srgbClr val="000000"/>
                </a:solidFill>
                <a:effectLst/>
                <a:latin typeface="Times New Roman" panose="02020603050405020304" pitchFamily="18" charset="0"/>
                <a:ea typeface="Times New Roman" panose="02020603050405020304" pitchFamily="18" charset="0"/>
              </a:rPr>
              <a:t>developing a strong entry strategy for entering into the market of Germany is considered to be a recommendation followed by Linde. Another significant recommendation adhered to by this Linde to expand their business in the market of Germany is cultivating the competence associated with cross culture. Creating local partnership is also a vital recommendation for entering into the market of the Germany and this should be recommended for this Linde to expand business in the market of Germany. These are some recommendations for improving the international business.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9</a:t>
            </a:fld>
            <a:endParaRPr lang="en-US"/>
          </a:p>
        </p:txBody>
      </p:sp>
    </p:spTree>
    <p:extLst>
      <p:ext uri="{BB962C8B-B14F-4D97-AF65-F5344CB8AC3E}">
        <p14:creationId xmlns:p14="http://schemas.microsoft.com/office/powerpoint/2010/main" val="3401574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SN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This company is following some strategies to expand their business in Germany and these strategies are, licensing, franchising, greenfield investment which is called foreign direct investment, importing and exporting and many others. The cultural differences help this Linde to adapt to the culture, language and the social structure for expanding their business. Recommendations for improving the international business is to conduct market research and identify the cross-cultural competence.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E551618-AD52-447D-9B40-FBC8F3DD3BBA}" type="slidenum">
              <a:rPr lang="en-US" smtClean="0"/>
              <a:t>10</a:t>
            </a:fld>
            <a:endParaRPr lang="en-US"/>
          </a:p>
        </p:txBody>
      </p:sp>
    </p:spTree>
    <p:extLst>
      <p:ext uri="{BB962C8B-B14F-4D97-AF65-F5344CB8AC3E}">
        <p14:creationId xmlns:p14="http://schemas.microsoft.com/office/powerpoint/2010/main" val="3976224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EFE254-1881-4425-A959-B85821E8B243}" type="datetimeFigureOut">
              <a:rPr lang="en-US" smtClean="0"/>
              <a:t>4/5/2024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C1070A1-A3A0-449E-A075-7E86D6D7C51B}"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8997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EFE254-1881-4425-A959-B85821E8B243}"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1070A1-A3A0-449E-A075-7E86D6D7C51B}"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7877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EFE254-1881-4425-A959-B85821E8B243}"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1070A1-A3A0-449E-A075-7E86D6D7C51B}"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969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EFE254-1881-4425-A959-B85821E8B243}"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1070A1-A3A0-449E-A075-7E86D6D7C51B}"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3285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EFE254-1881-4425-A959-B85821E8B243}" type="datetimeFigureOut">
              <a:rPr lang="en-US" smtClean="0"/>
              <a:t>4/5/2024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1070A1-A3A0-449E-A075-7E86D6D7C51B}"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6196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EFE254-1881-4425-A959-B85821E8B243}" type="datetimeFigureOut">
              <a:rPr lang="en-US" smtClean="0"/>
              <a:t>4/5/2024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1070A1-A3A0-449E-A075-7E86D6D7C51B}"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8221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EFE254-1881-4425-A959-B85821E8B243}" type="datetimeFigureOut">
              <a:rPr lang="en-US" smtClean="0"/>
              <a:t>4/5/2024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1070A1-A3A0-449E-A075-7E86D6D7C51B}" type="slidenum">
              <a:rPr lang="en-US" smtClean="0"/>
              <a:t>‹#›</a:t>
            </a:fld>
            <a:endParaRPr lang="en-US"/>
          </a:p>
        </p:txBody>
      </p:sp>
    </p:spTree>
    <p:extLst>
      <p:ext uri="{BB962C8B-B14F-4D97-AF65-F5344CB8AC3E}">
        <p14:creationId xmlns:p14="http://schemas.microsoft.com/office/powerpoint/2010/main" val="2586041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EFE254-1881-4425-A959-B85821E8B243}"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1070A1-A3A0-449E-A075-7E86D6D7C51B}"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492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9EFE254-1881-4425-A959-B85821E8B243}" type="datetimeFigureOut">
              <a:rPr lang="en-US" smtClean="0"/>
              <a:t>4/5/2024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C1070A1-A3A0-449E-A075-7E86D6D7C51B}"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6607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EFE254-1881-4425-A959-B85821E8B243}"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1070A1-A3A0-449E-A075-7E86D6D7C51B}"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7374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EFE254-1881-4425-A959-B85821E8B243}"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1070A1-A3A0-449E-A075-7E86D6D7C51B}"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022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9EFE254-1881-4425-A959-B85821E8B243}" type="datetimeFigureOut">
              <a:rPr lang="en-US" smtClean="0"/>
              <a:t>4/5/2024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C1070A1-A3A0-449E-A075-7E86D6D7C51B}"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256008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4E8B5-C1DE-41C8-ABD7-B05E195000CE}"/>
              </a:ext>
            </a:extLst>
          </p:cNvPr>
          <p:cNvSpPr>
            <a:spLocks noGrp="1"/>
          </p:cNvSpPr>
          <p:nvPr>
            <p:ph type="ctrTitle"/>
          </p:nvPr>
        </p:nvSpPr>
        <p:spPr>
          <a:xfrm>
            <a:off x="2329431" y="161778"/>
            <a:ext cx="8813769" cy="1457197"/>
          </a:xfrm>
        </p:spPr>
        <p:txBody>
          <a:bodyPr>
            <a:noAutofit/>
          </a:bodyPr>
          <a:lstStyle/>
          <a:p>
            <a:pPr algn="ctr"/>
            <a:r>
              <a:rPr lang="en-GB" sz="3200" b="1" dirty="0">
                <a:solidFill>
                  <a:srgbClr val="000000"/>
                </a:solidFill>
                <a:effectLst/>
                <a:latin typeface="Times New Roman"/>
                <a:ea typeface="Times New Roman" panose="02020603050405020304" pitchFamily="18" charset="0"/>
                <a:cs typeface="Times New Roman"/>
              </a:rPr>
              <a:t>INTERNATIONAL </a:t>
            </a:r>
            <a:r>
              <a:rPr lang="en-GB" sz="3200" b="1" dirty="0">
                <a:solidFill>
                  <a:srgbClr val="000000"/>
                </a:solidFill>
                <a:latin typeface="Times New Roman"/>
                <a:ea typeface="Times New Roman" panose="02020603050405020304" pitchFamily="18" charset="0"/>
                <a:cs typeface="Times New Roman"/>
              </a:rPr>
              <a:t>BUSINESS COMMUNICATIONS</a:t>
            </a:r>
            <a:br>
              <a:rPr lang="en-GB" sz="2000" b="1" dirty="0">
                <a:latin typeface="Times New Roman"/>
                <a:ea typeface="Times New Roman" panose="02020603050405020304" pitchFamily="18" charset="0"/>
                <a:cs typeface="Times New Roman"/>
              </a:rPr>
            </a:br>
            <a:br>
              <a:rPr lang="en-GB" sz="2000" b="1" dirty="0">
                <a:latin typeface="Times New Roman"/>
                <a:cs typeface="Times New Roman"/>
              </a:rPr>
            </a:br>
            <a:r>
              <a:rPr lang="en-GB" sz="2000" b="1" err="1">
                <a:latin typeface="Times New Roman"/>
                <a:cs typeface="Times New Roman"/>
              </a:rPr>
              <a:t>cerasela</a:t>
            </a:r>
            <a:r>
              <a:rPr lang="en-GB" sz="2000" b="1" dirty="0">
                <a:latin typeface="Times New Roman"/>
                <a:cs typeface="Times New Roman"/>
              </a:rPr>
              <a:t> </a:t>
            </a:r>
            <a:r>
              <a:rPr lang="en-GB" sz="2000" b="1" err="1">
                <a:latin typeface="Times New Roman"/>
                <a:cs typeface="Times New Roman"/>
              </a:rPr>
              <a:t>lavinia</a:t>
            </a:r>
            <a:r>
              <a:rPr lang="en-GB" sz="2000" b="1" dirty="0">
                <a:latin typeface="Times New Roman"/>
                <a:cs typeface="Times New Roman"/>
              </a:rPr>
              <a:t> </a:t>
            </a:r>
            <a:r>
              <a:rPr lang="en-GB" sz="2000" b="1" err="1">
                <a:latin typeface="Times New Roman"/>
                <a:cs typeface="Times New Roman"/>
              </a:rPr>
              <a:t>stoica</a:t>
            </a:r>
            <a:endParaRPr lang="en-US" sz="2000" err="1"/>
          </a:p>
        </p:txBody>
      </p:sp>
      <p:pic>
        <p:nvPicPr>
          <p:cNvPr id="5" name="Picture 4">
            <a:extLst>
              <a:ext uri="{FF2B5EF4-FFF2-40B4-BE49-F238E27FC236}">
                <a16:creationId xmlns:a16="http://schemas.microsoft.com/office/drawing/2014/main" id="{2CE7FED8-88AD-4F5A-9B4D-9EFA1DAE65A2}"/>
              </a:ext>
            </a:extLst>
          </p:cNvPr>
          <p:cNvPicPr>
            <a:picLocks noChangeAspect="1"/>
          </p:cNvPicPr>
          <p:nvPr/>
        </p:nvPicPr>
        <p:blipFill>
          <a:blip r:embed="rId2"/>
          <a:stretch>
            <a:fillRect/>
          </a:stretch>
        </p:blipFill>
        <p:spPr>
          <a:xfrm>
            <a:off x="610428" y="1710634"/>
            <a:ext cx="10972800" cy="3705571"/>
          </a:xfrm>
          <a:prstGeom prst="rect">
            <a:avLst/>
          </a:prstGeom>
        </p:spPr>
      </p:pic>
    </p:spTree>
    <p:extLst>
      <p:ext uri="{BB962C8B-B14F-4D97-AF65-F5344CB8AC3E}">
        <p14:creationId xmlns:p14="http://schemas.microsoft.com/office/powerpoint/2010/main" val="4199933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2E0A-2F32-4322-A3AA-0B7C2CFDBE00}"/>
              </a:ext>
            </a:extLst>
          </p:cNvPr>
          <p:cNvSpPr>
            <a:spLocks noGrp="1"/>
          </p:cNvSpPr>
          <p:nvPr>
            <p:ph type="title"/>
          </p:nvPr>
        </p:nvSpPr>
        <p:spPr/>
        <p:txBody>
          <a:bodyPr>
            <a:normAutofit/>
          </a:bodyPr>
          <a:lstStyle/>
          <a:p>
            <a:pPr algn="ctr"/>
            <a:r>
              <a:rPr lang="en-GB" sz="2400" b="1" kern="0" dirty="0">
                <a:solidFill>
                  <a:srgbClr val="000000"/>
                </a:solidFill>
                <a:effectLst/>
                <a:latin typeface="Times New Roman" panose="02020603050405020304" pitchFamily="18" charset="0"/>
                <a:cs typeface="Arial" panose="020B0604020202020204" pitchFamily="34" charset="0"/>
              </a:rPr>
              <a:t>Introduction </a:t>
            </a:r>
            <a:br>
              <a:rPr lang="en-US" sz="2400" b="1" kern="0" dirty="0">
                <a:solidFill>
                  <a:srgbClr val="000000"/>
                </a:solidFill>
                <a:effectLst/>
                <a:latin typeface="Times New Roman" panose="02020603050405020304" pitchFamily="18" charset="0"/>
                <a:cs typeface="Arial" panose="020B0604020202020204" pitchFamily="34" charset="0"/>
              </a:rPr>
            </a:br>
            <a:endParaRPr lang="en-US" sz="2400" dirty="0"/>
          </a:p>
        </p:txBody>
      </p:sp>
      <p:sp>
        <p:nvSpPr>
          <p:cNvPr id="3" name="Content Placeholder 2">
            <a:extLst>
              <a:ext uri="{FF2B5EF4-FFF2-40B4-BE49-F238E27FC236}">
                <a16:creationId xmlns:a16="http://schemas.microsoft.com/office/drawing/2014/main" id="{8C93E247-C4F1-4072-ABDD-AA39AC1D2C93}"/>
              </a:ext>
            </a:extLst>
          </p:cNvPr>
          <p:cNvSpPr>
            <a:spLocks noGrp="1"/>
          </p:cNvSpPr>
          <p:nvPr>
            <p:ph idx="1"/>
          </p:nvPr>
        </p:nvSpPr>
        <p:spPr>
          <a:xfrm>
            <a:off x="1451579" y="2015732"/>
            <a:ext cx="3363309" cy="345061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This sturdy will depict the communication of the international business.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strategies to expand the business in Germany will be interpreted in the context of the study. </a:t>
            </a:r>
            <a:endParaRPr lang="en-US" sz="1800" u="none" strike="noStrike" dirty="0">
              <a:effectLst/>
              <a:latin typeface="Arial" panose="020B0604020202020204" pitchFamily="34" charset="0"/>
              <a:ea typeface="Arial" panose="020B0604020202020204" pitchFamily="34" charset="0"/>
            </a:endParaRPr>
          </a:p>
          <a:p>
            <a:endParaRPr lang="en-US" dirty="0"/>
          </a:p>
        </p:txBody>
      </p:sp>
      <p:pic>
        <p:nvPicPr>
          <p:cNvPr id="3074" name="Picture 2" descr="17 Objectives of Business Communication | Business Consi">
            <a:extLst>
              <a:ext uri="{FF2B5EF4-FFF2-40B4-BE49-F238E27FC236}">
                <a16:creationId xmlns:a16="http://schemas.microsoft.com/office/drawing/2014/main" id="{1CB26058-646D-4132-BC90-52A14A0A9E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0675" y="2015731"/>
            <a:ext cx="6353175" cy="3827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194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F162-D329-413E-B041-00A0C3EF35E1}"/>
              </a:ext>
            </a:extLst>
          </p:cNvPr>
          <p:cNvSpPr>
            <a:spLocks noGrp="1"/>
          </p:cNvSpPr>
          <p:nvPr>
            <p:ph type="title"/>
          </p:nvPr>
        </p:nvSpPr>
        <p:spPr/>
        <p:txBody>
          <a:bodyPr/>
          <a:lstStyle/>
          <a:p>
            <a:pPr algn="ctr"/>
            <a:r>
              <a:rPr lang="en-GB" sz="2400" b="1" kern="0" dirty="0">
                <a:solidFill>
                  <a:srgbClr val="000000"/>
                </a:solidFill>
                <a:effectLst/>
                <a:latin typeface="Times New Roman" panose="02020603050405020304" pitchFamily="18" charset="0"/>
                <a:cs typeface="Arial" panose="020B0604020202020204" pitchFamily="34" charset="0"/>
              </a:rPr>
              <a:t>Background of the company </a:t>
            </a:r>
            <a:br>
              <a:rPr lang="en-US" sz="1800" b="1" kern="0" dirty="0">
                <a:solidFill>
                  <a:srgbClr val="000000"/>
                </a:solidFill>
                <a:effectLst/>
                <a:latin typeface="Times New Roman" panose="02020603050405020304" pitchFamily="18"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A4BD3309-FAFC-43A0-A6E2-DB7EABE7F63A}"/>
              </a:ext>
            </a:extLst>
          </p:cNvPr>
          <p:cNvSpPr>
            <a:spLocks noGrp="1"/>
          </p:cNvSpPr>
          <p:nvPr>
            <p:ph idx="1"/>
          </p:nvPr>
        </p:nvSpPr>
        <p:spPr>
          <a:xfrm>
            <a:off x="1451580" y="2015732"/>
            <a:ext cx="3677634" cy="345061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Times New Roman" panose="02020603050405020304" pitchFamily="18" charset="0"/>
              </a:rPr>
              <a:t>Linde is a British multinational chemical organisation which was established in the year 1879 (linde.com, 2024).</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Times New Roman" panose="02020603050405020304" pitchFamily="18" charset="0"/>
              </a:rPr>
              <a:t>The headquarter of this chemical organisation is at England. </a:t>
            </a:r>
            <a:endParaRPr lang="en-US" sz="1800" u="none" strike="noStrike" dirty="0">
              <a:effectLst/>
              <a:latin typeface="Arial" panose="020B0604020202020204" pitchFamily="34" charset="0"/>
              <a:ea typeface="Arial" panose="020B0604020202020204" pitchFamily="34" charset="0"/>
            </a:endParaRPr>
          </a:p>
          <a:p>
            <a:endParaRPr lang="en-US" dirty="0"/>
          </a:p>
        </p:txBody>
      </p:sp>
      <p:pic>
        <p:nvPicPr>
          <p:cNvPr id="4098" name="Picture 2" descr="Linde plc - Wikipedia">
            <a:extLst>
              <a:ext uri="{FF2B5EF4-FFF2-40B4-BE49-F238E27FC236}">
                <a16:creationId xmlns:a16="http://schemas.microsoft.com/office/drawing/2014/main" id="{3FB54BD5-3B5B-46AE-8567-5A056EC03D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0662" y="2015732"/>
            <a:ext cx="6510337" cy="3870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652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120E-71F3-4689-8EFE-97F471E2D611}"/>
              </a:ext>
            </a:extLst>
          </p:cNvPr>
          <p:cNvSpPr>
            <a:spLocks noGrp="1"/>
          </p:cNvSpPr>
          <p:nvPr>
            <p:ph type="title"/>
          </p:nvPr>
        </p:nvSpPr>
        <p:spPr>
          <a:xfrm>
            <a:off x="1451579" y="804520"/>
            <a:ext cx="8278209" cy="724244"/>
          </a:xfrm>
        </p:spPr>
        <p:txBody>
          <a:bodyPr>
            <a:normAutofit fontScale="90000"/>
          </a:bodyPr>
          <a:lstStyle/>
          <a:p>
            <a:pPr marL="0" marR="0" algn="ctr">
              <a:lnSpc>
                <a:spcPct val="150000"/>
              </a:lnSpc>
              <a:spcBef>
                <a:spcPts val="2000"/>
              </a:spcBef>
              <a:spcAft>
                <a:spcPts val="600"/>
              </a:spcAft>
            </a:pPr>
            <a:r>
              <a:rPr lang="en-GB" sz="2700" b="1" kern="0" dirty="0">
                <a:solidFill>
                  <a:srgbClr val="000000"/>
                </a:solidFill>
                <a:effectLst/>
                <a:latin typeface="Times New Roman" panose="02020603050405020304" pitchFamily="18" charset="0"/>
                <a:cs typeface="Arial" panose="020B0604020202020204" pitchFamily="34" charset="0"/>
              </a:rPr>
              <a:t>Elaborating the cultural differences between UK and Germany </a:t>
            </a:r>
            <a:br>
              <a:rPr lang="en-US" sz="2700" b="1" kern="0" dirty="0">
                <a:solidFill>
                  <a:srgbClr val="000000"/>
                </a:solidFill>
                <a:effectLst/>
                <a:latin typeface="Times New Roman" panose="02020603050405020304" pitchFamily="18" charset="0"/>
                <a:cs typeface="Arial" panose="020B0604020202020204" pitchFamily="34" charset="0"/>
              </a:rPr>
            </a:br>
            <a:r>
              <a:rPr lang="en-GB" sz="2700" b="1" dirty="0">
                <a:solidFill>
                  <a:srgbClr val="000000"/>
                </a:solidFill>
                <a:effectLst/>
                <a:latin typeface="Times New Roman" panose="02020603050405020304" pitchFamily="18" charset="0"/>
                <a:ea typeface="Times New Roman" panose="02020603050405020304" pitchFamily="18" charset="0"/>
              </a:rPr>
              <a:t> </a:t>
            </a:r>
            <a:br>
              <a:rPr lang="en-US" sz="1800" dirty="0">
                <a:effectLst/>
                <a:latin typeface="Arial" panose="020B0604020202020204" pitchFamily="34" charset="0"/>
                <a:ea typeface="Arial" panose="020B0604020202020204" pitchFamily="34" charset="0"/>
              </a:rPr>
            </a:br>
            <a:endParaRPr lang="en-US" dirty="0"/>
          </a:p>
        </p:txBody>
      </p:sp>
      <p:graphicFrame>
        <p:nvGraphicFramePr>
          <p:cNvPr id="4" name="Content Placeholder 3">
            <a:extLst>
              <a:ext uri="{FF2B5EF4-FFF2-40B4-BE49-F238E27FC236}">
                <a16:creationId xmlns:a16="http://schemas.microsoft.com/office/drawing/2014/main" id="{037570EA-7463-4495-B0DC-7853E7071D27}"/>
              </a:ext>
            </a:extLst>
          </p:cNvPr>
          <p:cNvGraphicFramePr>
            <a:graphicFrameLocks noGrp="1"/>
          </p:cNvGraphicFramePr>
          <p:nvPr>
            <p:ph idx="1"/>
            <p:extLst>
              <p:ext uri="{D42A27DB-BD31-4B8C-83A1-F6EECF244321}">
                <p14:modId xmlns:p14="http://schemas.microsoft.com/office/powerpoint/2010/main" val="2136829655"/>
              </p:ext>
            </p:extLst>
          </p:nvPr>
        </p:nvGraphicFramePr>
        <p:xfrm>
          <a:off x="400051" y="2114551"/>
          <a:ext cx="10787062" cy="3803426"/>
        </p:xfrm>
        <a:graphic>
          <a:graphicData uri="http://schemas.openxmlformats.org/drawingml/2006/table">
            <a:tbl>
              <a:tblPr>
                <a:tableStyleId>{5C22544A-7EE6-4342-B048-85BDC9FD1C3A}</a:tableStyleId>
              </a:tblPr>
              <a:tblGrid>
                <a:gridCol w="1974796">
                  <a:extLst>
                    <a:ext uri="{9D8B030D-6E8A-4147-A177-3AD203B41FA5}">
                      <a16:colId xmlns:a16="http://schemas.microsoft.com/office/drawing/2014/main" val="272092058"/>
                    </a:ext>
                  </a:extLst>
                </a:gridCol>
                <a:gridCol w="4180783">
                  <a:extLst>
                    <a:ext uri="{9D8B030D-6E8A-4147-A177-3AD203B41FA5}">
                      <a16:colId xmlns:a16="http://schemas.microsoft.com/office/drawing/2014/main" val="548021820"/>
                    </a:ext>
                  </a:extLst>
                </a:gridCol>
                <a:gridCol w="4631483">
                  <a:extLst>
                    <a:ext uri="{9D8B030D-6E8A-4147-A177-3AD203B41FA5}">
                      <a16:colId xmlns:a16="http://schemas.microsoft.com/office/drawing/2014/main" val="2156465293"/>
                    </a:ext>
                  </a:extLst>
                </a:gridCol>
              </a:tblGrid>
              <a:tr h="288450">
                <a:tc>
                  <a:txBody>
                    <a:bodyPr/>
                    <a:lstStyle/>
                    <a:p>
                      <a:pPr marL="0" marR="0">
                        <a:lnSpc>
                          <a:spcPct val="150000"/>
                        </a:lnSpc>
                        <a:spcBef>
                          <a:spcPts val="0"/>
                        </a:spcBef>
                        <a:spcAft>
                          <a:spcPts val="0"/>
                        </a:spcAft>
                      </a:pPr>
                      <a:r>
                        <a:rPr lang="en-GB" sz="1200">
                          <a:effectLst/>
                        </a:rPr>
                        <a:t>Cultural factors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a:effectLst/>
                        </a:rPr>
                        <a:t>United Kingdom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a:effectLst/>
                        </a:rPr>
                        <a:t>Germany</a:t>
                      </a:r>
                      <a:endParaRPr lang="en-US" sz="1200">
                        <a:effectLst/>
                        <a:latin typeface="Arial" panose="020B0604020202020204" pitchFamily="34" charset="0"/>
                        <a:ea typeface="Arial" panose="020B0604020202020204" pitchFamily="34" charset="0"/>
                      </a:endParaRPr>
                    </a:p>
                  </a:txBody>
                  <a:tcPr marL="31972" marR="31972" marT="31972" marB="31972"/>
                </a:tc>
                <a:extLst>
                  <a:ext uri="{0D108BD9-81ED-4DB2-BD59-A6C34878D82A}">
                    <a16:rowId xmlns:a16="http://schemas.microsoft.com/office/drawing/2014/main" val="607680390"/>
                  </a:ext>
                </a:extLst>
              </a:tr>
              <a:tr h="710755">
                <a:tc>
                  <a:txBody>
                    <a:bodyPr/>
                    <a:lstStyle/>
                    <a:p>
                      <a:pPr marL="0" marR="0">
                        <a:lnSpc>
                          <a:spcPct val="150000"/>
                        </a:lnSpc>
                        <a:spcBef>
                          <a:spcPts val="0"/>
                        </a:spcBef>
                        <a:spcAft>
                          <a:spcPts val="0"/>
                        </a:spcAft>
                      </a:pPr>
                      <a:r>
                        <a:rPr lang="en-GB" sz="1200">
                          <a:effectLst/>
                        </a:rPr>
                        <a:t>Language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dirty="0">
                          <a:effectLst/>
                        </a:rPr>
                        <a:t>As acknowledged by </a:t>
                      </a:r>
                      <a:r>
                        <a:rPr lang="en-GB" sz="1200" dirty="0" err="1">
                          <a:effectLst/>
                        </a:rPr>
                        <a:t>Falahat</a:t>
                      </a:r>
                      <a:r>
                        <a:rPr lang="en-GB" sz="1200" dirty="0">
                          <a:effectLst/>
                        </a:rPr>
                        <a:t> et al., (2020), the language used in UK is English. It is their vernacular language. </a:t>
                      </a:r>
                      <a:endParaRPr lang="en-US" sz="1200" dirty="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dirty="0">
                          <a:effectLst/>
                        </a:rPr>
                        <a:t>The language of this country is German and this is their mother tongue. </a:t>
                      </a:r>
                      <a:endParaRPr lang="en-US" sz="1200" dirty="0">
                        <a:effectLst/>
                        <a:latin typeface="Arial" panose="020B0604020202020204" pitchFamily="34" charset="0"/>
                        <a:ea typeface="Arial" panose="020B0604020202020204" pitchFamily="34" charset="0"/>
                      </a:endParaRPr>
                    </a:p>
                  </a:txBody>
                  <a:tcPr marL="31972" marR="31972" marT="31972" marB="31972"/>
                </a:tc>
                <a:extLst>
                  <a:ext uri="{0D108BD9-81ED-4DB2-BD59-A6C34878D82A}">
                    <a16:rowId xmlns:a16="http://schemas.microsoft.com/office/drawing/2014/main" val="3732462750"/>
                  </a:ext>
                </a:extLst>
              </a:tr>
              <a:tr h="383396">
                <a:tc>
                  <a:txBody>
                    <a:bodyPr/>
                    <a:lstStyle/>
                    <a:p>
                      <a:pPr marL="0" marR="0">
                        <a:lnSpc>
                          <a:spcPct val="150000"/>
                        </a:lnSpc>
                        <a:spcBef>
                          <a:spcPts val="0"/>
                        </a:spcBef>
                        <a:spcAft>
                          <a:spcPts val="0"/>
                        </a:spcAft>
                      </a:pPr>
                      <a:r>
                        <a:rPr lang="en-GB" sz="1200">
                          <a:effectLst/>
                        </a:rPr>
                        <a:t>Population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a:effectLst/>
                        </a:rPr>
                        <a:t>The total population of UK is 6.73 crores.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a:effectLst/>
                        </a:rPr>
                        <a:t>The total population of Germany is 8.32crores. </a:t>
                      </a:r>
                      <a:endParaRPr lang="en-US" sz="1200">
                        <a:effectLst/>
                        <a:latin typeface="Arial" panose="020B0604020202020204" pitchFamily="34" charset="0"/>
                        <a:ea typeface="Arial" panose="020B0604020202020204" pitchFamily="34" charset="0"/>
                      </a:endParaRPr>
                    </a:p>
                  </a:txBody>
                  <a:tcPr marL="31972" marR="31972" marT="31972" marB="31972"/>
                </a:tc>
                <a:extLst>
                  <a:ext uri="{0D108BD9-81ED-4DB2-BD59-A6C34878D82A}">
                    <a16:rowId xmlns:a16="http://schemas.microsoft.com/office/drawing/2014/main" val="3087258334"/>
                  </a:ext>
                </a:extLst>
              </a:tr>
              <a:tr h="1529151">
                <a:tc>
                  <a:txBody>
                    <a:bodyPr/>
                    <a:lstStyle/>
                    <a:p>
                      <a:pPr marL="0" marR="0">
                        <a:lnSpc>
                          <a:spcPct val="150000"/>
                        </a:lnSpc>
                        <a:spcBef>
                          <a:spcPts val="0"/>
                        </a:spcBef>
                        <a:spcAft>
                          <a:spcPts val="0"/>
                        </a:spcAft>
                      </a:pPr>
                      <a:r>
                        <a:rPr lang="en-GB" sz="1200" dirty="0">
                          <a:effectLst/>
                        </a:rPr>
                        <a:t>Social structure </a:t>
                      </a:r>
                      <a:endParaRPr lang="en-US" sz="1200" dirty="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dirty="0">
                          <a:effectLst/>
                        </a:rPr>
                        <a:t>As reported by </a:t>
                      </a:r>
                      <a:r>
                        <a:rPr lang="en-GB" sz="1200" dirty="0" err="1">
                          <a:effectLst/>
                        </a:rPr>
                        <a:t>Tinh</a:t>
                      </a:r>
                      <a:r>
                        <a:rPr lang="en-GB" sz="1200" dirty="0">
                          <a:effectLst/>
                        </a:rPr>
                        <a:t>, Thuy and Ngoc </a:t>
                      </a:r>
                      <a:r>
                        <a:rPr lang="en-GB" sz="1200" dirty="0" err="1">
                          <a:effectLst/>
                        </a:rPr>
                        <a:t>Huy</a:t>
                      </a:r>
                      <a:r>
                        <a:rPr lang="en-GB" sz="1200" dirty="0">
                          <a:effectLst/>
                        </a:rPr>
                        <a:t> (2021), the legitimacy of UK is found to derive from basically measures which delivers a social minimum than a replacement associated with high income </a:t>
                      </a:r>
                      <a:endParaRPr lang="en-US" sz="1200" dirty="0">
                        <a:effectLst/>
                      </a:endParaRPr>
                    </a:p>
                    <a:p>
                      <a:pPr marL="0" marR="0">
                        <a:lnSpc>
                          <a:spcPct val="150000"/>
                        </a:lnSpc>
                        <a:spcBef>
                          <a:spcPts val="0"/>
                        </a:spcBef>
                        <a:spcAft>
                          <a:spcPts val="0"/>
                        </a:spcAft>
                      </a:pPr>
                      <a:r>
                        <a:rPr lang="en-GB" sz="1200" dirty="0">
                          <a:effectLst/>
                        </a:rPr>
                        <a:t> </a:t>
                      </a:r>
                      <a:endParaRPr lang="en-US" sz="1200" dirty="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dirty="0">
                          <a:effectLst/>
                        </a:rPr>
                        <a:t>The welfare state of the Germany is found to represent a comprehensive method with the legitimacy which is high middle class</a:t>
                      </a:r>
                      <a:endParaRPr lang="en-US" sz="1200" dirty="0">
                        <a:effectLst/>
                        <a:latin typeface="Arial" panose="020B0604020202020204" pitchFamily="34" charset="0"/>
                        <a:ea typeface="Arial" panose="020B0604020202020204" pitchFamily="34" charset="0"/>
                      </a:endParaRPr>
                    </a:p>
                  </a:txBody>
                  <a:tcPr marL="31972" marR="31972" marT="31972" marB="31972"/>
                </a:tc>
                <a:extLst>
                  <a:ext uri="{0D108BD9-81ED-4DB2-BD59-A6C34878D82A}">
                    <a16:rowId xmlns:a16="http://schemas.microsoft.com/office/drawing/2014/main" val="1954663726"/>
                  </a:ext>
                </a:extLst>
              </a:tr>
              <a:tr h="874435">
                <a:tc>
                  <a:txBody>
                    <a:bodyPr/>
                    <a:lstStyle/>
                    <a:p>
                      <a:pPr marL="0" marR="0">
                        <a:lnSpc>
                          <a:spcPct val="150000"/>
                        </a:lnSpc>
                        <a:spcBef>
                          <a:spcPts val="0"/>
                        </a:spcBef>
                        <a:spcAft>
                          <a:spcPts val="0"/>
                        </a:spcAft>
                      </a:pPr>
                      <a:r>
                        <a:rPr lang="en-GB" sz="1200">
                          <a:effectLst/>
                        </a:rPr>
                        <a:t>Cultural values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a:effectLst/>
                        </a:rPr>
                        <a:t>UK tend to in simple prefer the communication which is indirect and implicit </a:t>
                      </a:r>
                      <a:endParaRPr lang="en-US" sz="1200">
                        <a:effectLst/>
                        <a:latin typeface="Arial" panose="020B0604020202020204" pitchFamily="34" charset="0"/>
                        <a:ea typeface="Arial" panose="020B0604020202020204" pitchFamily="34" charset="0"/>
                      </a:endParaRPr>
                    </a:p>
                  </a:txBody>
                  <a:tcPr marL="31972" marR="31972" marT="31972" marB="31972"/>
                </a:tc>
                <a:tc>
                  <a:txBody>
                    <a:bodyPr/>
                    <a:lstStyle/>
                    <a:p>
                      <a:pPr marL="0" marR="0">
                        <a:lnSpc>
                          <a:spcPct val="150000"/>
                        </a:lnSpc>
                        <a:spcBef>
                          <a:spcPts val="0"/>
                        </a:spcBef>
                        <a:spcAft>
                          <a:spcPts val="0"/>
                        </a:spcAft>
                      </a:pPr>
                      <a:r>
                        <a:rPr lang="en-GB" sz="1200" dirty="0">
                          <a:effectLst/>
                        </a:rPr>
                        <a:t>German is found to typically value communication which is completely direct and explicit for its, velocity, clarity and honesty </a:t>
                      </a:r>
                      <a:endParaRPr lang="en-US" sz="1200" dirty="0">
                        <a:effectLst/>
                        <a:latin typeface="Arial" panose="020B0604020202020204" pitchFamily="34" charset="0"/>
                        <a:ea typeface="Arial" panose="020B0604020202020204" pitchFamily="34" charset="0"/>
                      </a:endParaRPr>
                    </a:p>
                  </a:txBody>
                  <a:tcPr marL="31972" marR="31972" marT="31972" marB="31972"/>
                </a:tc>
                <a:extLst>
                  <a:ext uri="{0D108BD9-81ED-4DB2-BD59-A6C34878D82A}">
                    <a16:rowId xmlns:a16="http://schemas.microsoft.com/office/drawing/2014/main" val="3068988966"/>
                  </a:ext>
                </a:extLst>
              </a:tr>
            </a:tbl>
          </a:graphicData>
        </a:graphic>
      </p:graphicFrame>
    </p:spTree>
    <p:extLst>
      <p:ext uri="{BB962C8B-B14F-4D97-AF65-F5344CB8AC3E}">
        <p14:creationId xmlns:p14="http://schemas.microsoft.com/office/powerpoint/2010/main" val="2836131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64B5C-67C3-4B27-8E66-F38617C7151D}"/>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Explaining strategies to expand business in Germany </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9392CE-84AA-445D-8F2A-F5D17BA6D055}"/>
              </a:ext>
            </a:extLst>
          </p:cNvPr>
          <p:cNvSpPr>
            <a:spLocks noGrp="1"/>
          </p:cNvSpPr>
          <p:nvPr>
            <p:ph idx="1"/>
          </p:nvPr>
        </p:nvSpPr>
        <p:spPr>
          <a:xfrm>
            <a:off x="1451579" y="2015732"/>
            <a:ext cx="3877659" cy="345061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Importing is a best strategy used by this chemical enterprise to expand their business in Germany.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By Importing gas from Germany Linde is found to make a connection to Germany and this is a strategy for entering into the market of Germany. </a:t>
            </a:r>
            <a:endParaRPr lang="en-US" sz="1800" u="none" strike="noStrike"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0"/>
              </a:spcAft>
              <a:buNone/>
            </a:pPr>
            <a:endParaRPr lang="en-US" sz="1800" dirty="0">
              <a:effectLst/>
              <a:latin typeface="Arial" panose="020B0604020202020204" pitchFamily="34" charset="0"/>
              <a:ea typeface="Arial" panose="020B0604020202020204" pitchFamily="34" charset="0"/>
            </a:endParaRPr>
          </a:p>
          <a:p>
            <a:endParaRPr lang="en-US" dirty="0"/>
          </a:p>
        </p:txBody>
      </p:sp>
      <p:pic>
        <p:nvPicPr>
          <p:cNvPr id="5122" name="Picture 2" descr="Market Entry Strategy: Essential Steps for a Successful Launch">
            <a:extLst>
              <a:ext uri="{FF2B5EF4-FFF2-40B4-BE49-F238E27FC236}">
                <a16:creationId xmlns:a16="http://schemas.microsoft.com/office/drawing/2014/main" id="{B7495D73-CF21-4159-8797-0E4E4E7C08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9312" y="2015732"/>
            <a:ext cx="6072188" cy="3727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163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486D0-74F4-48D8-B5D9-05E41B50E392}"/>
              </a:ext>
            </a:extLst>
          </p:cNvPr>
          <p:cNvSpPr>
            <a:spLocks noGrp="1"/>
          </p:cNvSpPr>
          <p:nvPr>
            <p:ph type="title"/>
          </p:nvPr>
        </p:nvSpPr>
        <p:spPr/>
        <p:txBody>
          <a:bodyPr>
            <a:noAutofit/>
          </a:bodyPr>
          <a:lstStyle/>
          <a:p>
            <a:pPr algn="ctr"/>
            <a:r>
              <a:rPr lang="en-GB" sz="2400" b="1" kern="0" dirty="0">
                <a:solidFill>
                  <a:srgbClr val="000000"/>
                </a:solidFill>
                <a:effectLst/>
                <a:latin typeface="Times New Roman" panose="02020603050405020304" pitchFamily="18" charset="0"/>
                <a:cs typeface="Arial" panose="020B0604020202020204" pitchFamily="34" charset="0"/>
              </a:rPr>
              <a:t>Identifying strategies to expand business in Germany (Cont.)</a:t>
            </a:r>
            <a:br>
              <a:rPr lang="en-US" sz="2400" b="1" kern="0" dirty="0">
                <a:solidFill>
                  <a:srgbClr val="000000"/>
                </a:solidFill>
                <a:effectLst/>
                <a:latin typeface="Times New Roman" panose="02020603050405020304" pitchFamily="18" charset="0"/>
                <a:cs typeface="Arial" panose="020B0604020202020204" pitchFamily="34" charset="0"/>
              </a:rPr>
            </a:br>
            <a:endParaRPr lang="en-US" sz="2400" dirty="0"/>
          </a:p>
        </p:txBody>
      </p:sp>
      <p:sp>
        <p:nvSpPr>
          <p:cNvPr id="3" name="Content Placeholder 2">
            <a:extLst>
              <a:ext uri="{FF2B5EF4-FFF2-40B4-BE49-F238E27FC236}">
                <a16:creationId xmlns:a16="http://schemas.microsoft.com/office/drawing/2014/main" id="{A697F670-F66B-474A-9F1C-50BD53923548}"/>
              </a:ext>
            </a:extLst>
          </p:cNvPr>
          <p:cNvSpPr>
            <a:spLocks noGrp="1"/>
          </p:cNvSpPr>
          <p:nvPr>
            <p:ph idx="1"/>
          </p:nvPr>
        </p:nvSpPr>
        <p:spPr>
          <a:xfrm>
            <a:off x="1451580" y="2015732"/>
            <a:ext cx="4520596" cy="3450613"/>
          </a:xfrm>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Joint venture market entry strategy used by this Linde has benefits which is this increase the efficiency of this Linde.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Partnership is also a significant strategy associated with the expansion of the business into the market of the Germany (Shams</a:t>
            </a:r>
            <a:r>
              <a:rPr lang="en-GB" sz="1800" i="1" u="none" strike="noStrike" dirty="0">
                <a:effectLst/>
                <a:latin typeface="Times New Roman" panose="02020603050405020304" pitchFamily="18" charset="0"/>
                <a:ea typeface="Times New Roman" panose="02020603050405020304" pitchFamily="18" charset="0"/>
              </a:rPr>
              <a:t> et al.</a:t>
            </a:r>
            <a:r>
              <a:rPr lang="en-GB" sz="1800" u="none" strike="noStrike" dirty="0">
                <a:effectLst/>
                <a:latin typeface="Times New Roman" panose="02020603050405020304" pitchFamily="18" charset="0"/>
                <a:ea typeface="Times New Roman" panose="02020603050405020304" pitchFamily="18" charset="0"/>
              </a:rPr>
              <a:t>, 2021). </a:t>
            </a:r>
            <a:endParaRPr lang="en-US" sz="1800" u="none" strike="noStrike" dirty="0">
              <a:effectLst/>
              <a:latin typeface="Arial" panose="020B0604020202020204" pitchFamily="34" charset="0"/>
              <a:ea typeface="Arial" panose="020B0604020202020204" pitchFamily="34" charset="0"/>
            </a:endParaRPr>
          </a:p>
          <a:p>
            <a:endParaRPr lang="en-US" dirty="0"/>
          </a:p>
        </p:txBody>
      </p:sp>
      <p:pic>
        <p:nvPicPr>
          <p:cNvPr id="6146" name="Picture 2" descr="International Market Entry Strategies: Different Entry Modes and Market  Entry Strategies">
            <a:extLst>
              <a:ext uri="{FF2B5EF4-FFF2-40B4-BE49-F238E27FC236}">
                <a16:creationId xmlns:a16="http://schemas.microsoft.com/office/drawing/2014/main" id="{1017BF76-C2E1-4630-9212-29B91E390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15732"/>
            <a:ext cx="5491163" cy="3724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4181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2465-9F03-4179-92CB-6CF695CBA7E7}"/>
              </a:ext>
            </a:extLst>
          </p:cNvPr>
          <p:cNvSpPr>
            <a:spLocks noGrp="1"/>
          </p:cNvSpPr>
          <p:nvPr>
            <p:ph type="title"/>
          </p:nvPr>
        </p:nvSpPr>
        <p:spPr/>
        <p:txBody>
          <a:bodyPr>
            <a:normAutofit fontScale="90000"/>
          </a:bodyPr>
          <a:lstStyle/>
          <a:p>
            <a:pPr algn="ctr"/>
            <a:r>
              <a:rPr lang="en-GB" sz="2400" b="1" kern="0" dirty="0">
                <a:solidFill>
                  <a:srgbClr val="000000"/>
                </a:solidFill>
                <a:effectLst/>
                <a:latin typeface="Times New Roman" panose="02020603050405020304" pitchFamily="18" charset="0"/>
                <a:cs typeface="Arial" panose="020B0604020202020204" pitchFamily="34" charset="0"/>
              </a:rPr>
              <a:t>Describing how the cultural differences help to expand this busines</a:t>
            </a:r>
            <a:r>
              <a:rPr lang="en-GB" sz="1800" b="1" kern="0" dirty="0">
                <a:solidFill>
                  <a:srgbClr val="000000"/>
                </a:solidFill>
                <a:effectLst/>
                <a:latin typeface="Times New Roman" panose="02020603050405020304" pitchFamily="18" charset="0"/>
                <a:cs typeface="Arial" panose="020B0604020202020204" pitchFamily="34" charset="0"/>
              </a:rPr>
              <a:t>s </a:t>
            </a:r>
            <a:br>
              <a:rPr lang="en-US" sz="1800" b="1" kern="0" dirty="0">
                <a:solidFill>
                  <a:srgbClr val="000000"/>
                </a:solidFill>
                <a:effectLst/>
                <a:latin typeface="Times New Roman" panose="02020603050405020304" pitchFamily="18"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B4779F77-8723-4867-8E26-2DC58F399A3F}"/>
              </a:ext>
            </a:extLst>
          </p:cNvPr>
          <p:cNvSpPr>
            <a:spLocks noGrp="1"/>
          </p:cNvSpPr>
          <p:nvPr>
            <p:ph idx="1"/>
          </p:nvPr>
        </p:nvSpPr>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Navigating the differences culture between the United Kingdom and Germany help to promote joint venture.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By accepting this cultural difference, the partners may foster communication in an effective way, create trust and make decision together which is crucial for expanding the business. </a:t>
            </a:r>
            <a:endParaRPr lang="en-US" sz="1800" u="none" strike="noStrike"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1194944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99783-7024-4CEC-A007-EFBF709A3EAA}"/>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Describing how the cultural differences help to expand this business (Cont.)</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7C420D-AAC5-405B-9085-8C6034A65DDA}"/>
              </a:ext>
            </a:extLst>
          </p:cNvPr>
          <p:cNvSpPr>
            <a:spLocks noGrp="1"/>
          </p:cNvSpPr>
          <p:nvPr>
            <p:ph idx="1"/>
          </p:nvPr>
        </p:nvSpPr>
        <p:spPr/>
        <p:txBody>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Times New Roman" panose="02020603050405020304" pitchFamily="18" charset="0"/>
              </a:rPr>
              <a:t>As acknowledged by </a:t>
            </a:r>
            <a:r>
              <a:rPr lang="en-GB" sz="1800" u="none" strike="noStrike" dirty="0" err="1">
                <a:solidFill>
                  <a:srgbClr val="000000"/>
                </a:solidFill>
                <a:effectLst/>
                <a:latin typeface="Times New Roman" panose="02020603050405020304" pitchFamily="18" charset="0"/>
                <a:ea typeface="Times New Roman" panose="02020603050405020304" pitchFamily="18" charset="0"/>
              </a:rPr>
              <a:t>Ghauri</a:t>
            </a:r>
            <a:r>
              <a:rPr lang="en-GB" sz="1800" u="none" strike="noStrike" dirty="0">
                <a:solidFill>
                  <a:srgbClr val="000000"/>
                </a:solidFill>
                <a:effectLst/>
                <a:latin typeface="Times New Roman" panose="02020603050405020304" pitchFamily="18" charset="0"/>
                <a:ea typeface="Times New Roman" panose="02020603050405020304" pitchFamily="18" charset="0"/>
              </a:rPr>
              <a:t>, Strange and Cooke (2021), the companies must take cultural differences into consideration.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Times New Roman" panose="02020603050405020304" pitchFamily="18" charset="0"/>
              </a:rPr>
              <a:t>In order to enter in a new market, the company must have to understand the culture of the other country to which this company wants to enter.</a:t>
            </a:r>
            <a:endParaRPr lang="en-US" sz="1800" u="none" strike="noStrike"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334910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B0176-048C-4856-80B5-8ABE7DF80F86}"/>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Providing recommendation to improve the business </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9547A1-E36B-44AA-92B5-AA9915FEA944}"/>
              </a:ext>
            </a:extLst>
          </p:cNvPr>
          <p:cNvSpPr>
            <a:spLocks noGrp="1"/>
          </p:cNvSpPr>
          <p:nvPr>
            <p:ph idx="1"/>
          </p:nvPr>
        </p:nvSpPr>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As opined by </a:t>
            </a:r>
            <a:r>
              <a:rPr lang="en-GB" sz="1800" u="none" strike="noStrike" dirty="0" err="1">
                <a:effectLst/>
                <a:latin typeface="Times New Roman" panose="02020603050405020304" pitchFamily="18" charset="0"/>
                <a:ea typeface="Times New Roman" panose="02020603050405020304" pitchFamily="18" charset="0"/>
              </a:rPr>
              <a:t>Braslauskas</a:t>
            </a:r>
            <a:r>
              <a:rPr lang="en-GB" sz="1800" u="none" strike="noStrike" dirty="0">
                <a:effectLst/>
                <a:latin typeface="Times New Roman" panose="02020603050405020304" pitchFamily="18" charset="0"/>
                <a:ea typeface="Times New Roman" panose="02020603050405020304" pitchFamily="18" charset="0"/>
              </a:rPr>
              <a:t> (2020), in order to expand their business, the Linde company has to follow a recommendation which this company must have to conduct the market research.</a:t>
            </a:r>
            <a:endParaRPr lang="en-US" sz="1800" u="none" strike="noStrike" dirty="0">
              <a:effectLst/>
              <a:latin typeface="Arial" panose="020B0604020202020204" pitchFamily="34" charset="0"/>
              <a:ea typeface="Arial" panose="020B0604020202020204" pitchFamily="34" charset="0"/>
            </a:endParaRPr>
          </a:p>
          <a:p>
            <a:r>
              <a:rPr lang="en-GB" sz="1800" dirty="0">
                <a:effectLst/>
                <a:latin typeface="Times New Roman" panose="02020603050405020304" pitchFamily="18" charset="0"/>
                <a:ea typeface="Times New Roman" panose="02020603050405020304" pitchFamily="18" charset="0"/>
              </a:rPr>
              <a:t>The thorough market research helps this company to provide information regarding the market of Germany such as the market position, market trends and the market competitors.</a:t>
            </a:r>
            <a:endParaRPr lang="en-US" sz="2400" dirty="0"/>
          </a:p>
        </p:txBody>
      </p:sp>
    </p:spTree>
    <p:extLst>
      <p:ext uri="{BB962C8B-B14F-4D97-AF65-F5344CB8AC3E}">
        <p14:creationId xmlns:p14="http://schemas.microsoft.com/office/powerpoint/2010/main" val="939088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85590-2305-4273-8FBA-9F37BAF530A3}"/>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Conclusion</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998C9B-C4D0-4F92-80BE-7284BED6B0D8}"/>
              </a:ext>
            </a:extLst>
          </p:cNvPr>
          <p:cNvSpPr>
            <a:spLocks noGrp="1"/>
          </p:cNvSpPr>
          <p:nvPr>
            <p:ph idx="1"/>
          </p:nvPr>
        </p:nvSpPr>
        <p:spPr>
          <a:xfrm>
            <a:off x="1451580" y="2015732"/>
            <a:ext cx="3734784" cy="3450613"/>
          </a:xfrm>
        </p:spPr>
        <p:txBody>
          <a:bodyPr>
            <a:normAutofit fontScale="92500" lnSpcReduction="10000"/>
          </a:bodyPr>
          <a:lstStyle/>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After analysing this study, it is clearly concluded that the UK and Germany are completely different from social structure, population, language and values associated with culture.</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The Linde is a famous chemical company of UK which wants to enter into the market of Germany</a:t>
            </a:r>
            <a:r>
              <a:rPr lang="en-GB" sz="1800" u="none" strike="noStrike" dirty="0">
                <a:solidFill>
                  <a:srgbClr val="000000"/>
                </a:solidFill>
                <a:effectLst/>
                <a:latin typeface="Times New Roman" panose="02020603050405020304" pitchFamily="18" charset="0"/>
                <a:ea typeface="Times New Roman" panose="02020603050405020304" pitchFamily="18" charset="0"/>
              </a:rPr>
              <a:t>. </a:t>
            </a:r>
            <a:endParaRPr lang="en-US" sz="1800" u="none" strike="noStrike" dirty="0">
              <a:effectLst/>
              <a:latin typeface="Arial" panose="020B0604020202020204" pitchFamily="34" charset="0"/>
              <a:ea typeface="Arial" panose="020B0604020202020204" pitchFamily="34" charset="0"/>
            </a:endParaRPr>
          </a:p>
          <a:p>
            <a:endParaRPr lang="en-US" dirty="0"/>
          </a:p>
        </p:txBody>
      </p:sp>
      <p:pic>
        <p:nvPicPr>
          <p:cNvPr id="5" name="Picture 4">
            <a:extLst>
              <a:ext uri="{FF2B5EF4-FFF2-40B4-BE49-F238E27FC236}">
                <a16:creationId xmlns:a16="http://schemas.microsoft.com/office/drawing/2014/main" id="{18851884-DBF2-42F1-AB6F-88634A5AE258}"/>
              </a:ext>
            </a:extLst>
          </p:cNvPr>
          <p:cNvPicPr>
            <a:picLocks noChangeAspect="1"/>
          </p:cNvPicPr>
          <p:nvPr/>
        </p:nvPicPr>
        <p:blipFill>
          <a:blip r:embed="rId3"/>
          <a:stretch>
            <a:fillRect/>
          </a:stretch>
        </p:blipFill>
        <p:spPr>
          <a:xfrm>
            <a:off x="5372100" y="2286000"/>
            <a:ext cx="6543675" cy="3314700"/>
          </a:xfrm>
          <a:prstGeom prst="rect">
            <a:avLst/>
          </a:prstGeom>
        </p:spPr>
      </p:pic>
    </p:spTree>
    <p:extLst>
      <p:ext uri="{BB962C8B-B14F-4D97-AF65-F5344CB8AC3E}">
        <p14:creationId xmlns:p14="http://schemas.microsoft.com/office/powerpoint/2010/main" val="386834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5D562-209B-40FD-A95C-CFE9F6604BAF}"/>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Arial" panose="020B0604020202020204" pitchFamily="34" charset="0"/>
                <a:cs typeface="Times New Roman" panose="02020603050405020304" pitchFamily="18" charset="0"/>
              </a:rPr>
              <a:t>Reference</a:t>
            </a:r>
            <a:endParaRPr lang="en-US"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DEE1019-B35D-49CC-A596-F5E6E7447C34}"/>
              </a:ext>
            </a:extLst>
          </p:cNvPr>
          <p:cNvSpPr>
            <a:spLocks noGrp="1"/>
          </p:cNvSpPr>
          <p:nvPr>
            <p:ph idx="1"/>
          </p:nvPr>
        </p:nvSpPr>
        <p:spPr/>
        <p:txBody>
          <a:bodyPr>
            <a:normAutofit fontScale="92500"/>
          </a:bodyPr>
          <a:lstStyle/>
          <a:p>
            <a:pPr marL="0" marR="0" indent="0" algn="just">
              <a:lnSpc>
                <a:spcPct val="150000"/>
              </a:lnSpc>
              <a:spcBef>
                <a:spcPts val="0"/>
              </a:spcBef>
              <a:spcAft>
                <a:spcPts val="0"/>
              </a:spcAft>
              <a:buNone/>
            </a:pPr>
            <a:r>
              <a:rPr lang="en-GB" sz="1800" dirty="0" err="1">
                <a:solidFill>
                  <a:srgbClr val="000000"/>
                </a:solidFill>
                <a:effectLst/>
                <a:latin typeface="Times New Roman" panose="02020603050405020304" pitchFamily="18" charset="0"/>
                <a:ea typeface="Times New Roman" panose="02020603050405020304" pitchFamily="18" charset="0"/>
              </a:rPr>
              <a:t>Braslauskas</a:t>
            </a:r>
            <a:r>
              <a:rPr lang="en-GB" sz="1800" dirty="0">
                <a:solidFill>
                  <a:srgbClr val="000000"/>
                </a:solidFill>
                <a:effectLst/>
                <a:latin typeface="Times New Roman" panose="02020603050405020304" pitchFamily="18" charset="0"/>
                <a:ea typeface="Times New Roman" panose="02020603050405020304" pitchFamily="18" charset="0"/>
              </a:rPr>
              <a:t>, J., (2020). Effective creative intercultural communication in the context of business interaction: theoretical and practical aspects. </a:t>
            </a:r>
            <a:r>
              <a:rPr lang="en-GB" sz="1800" i="1" dirty="0">
                <a:solidFill>
                  <a:srgbClr val="000000"/>
                </a:solidFill>
                <a:effectLst/>
                <a:latin typeface="Times New Roman" panose="02020603050405020304" pitchFamily="18" charset="0"/>
                <a:ea typeface="Times New Roman" panose="02020603050405020304" pitchFamily="18" charset="0"/>
              </a:rPr>
              <a:t>Creativity studies</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13</a:t>
            </a:r>
            <a:r>
              <a:rPr lang="en-GB" sz="1800" dirty="0">
                <a:solidFill>
                  <a:srgbClr val="000000"/>
                </a:solidFill>
                <a:effectLst/>
                <a:latin typeface="Times New Roman" panose="02020603050405020304" pitchFamily="18" charset="0"/>
                <a:ea typeface="Times New Roman" panose="02020603050405020304" pitchFamily="18" charset="0"/>
              </a:rPr>
              <a:t>(1), pp.199-215.</a:t>
            </a:r>
            <a:endParaRPr lang="en-US" sz="18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0"/>
              </a:spcAft>
              <a:buNone/>
            </a:pPr>
            <a:r>
              <a:rPr lang="en-GB" sz="1800" dirty="0">
                <a:solidFill>
                  <a:srgbClr val="000000"/>
                </a:solidFill>
                <a:effectLst/>
                <a:latin typeface="Times New Roman" panose="02020603050405020304" pitchFamily="18" charset="0"/>
                <a:ea typeface="Times New Roman" panose="02020603050405020304" pitchFamily="18" charset="0"/>
              </a:rPr>
              <a:t>Cheng, Y., Hung-</a:t>
            </a:r>
            <a:r>
              <a:rPr lang="en-GB" sz="1800" dirty="0" err="1">
                <a:solidFill>
                  <a:srgbClr val="000000"/>
                </a:solidFill>
                <a:effectLst/>
                <a:latin typeface="Times New Roman" panose="02020603050405020304" pitchFamily="18" charset="0"/>
                <a:ea typeface="Times New Roman" panose="02020603050405020304" pitchFamily="18" charset="0"/>
              </a:rPr>
              <a:t>Baesecke</a:t>
            </a:r>
            <a:r>
              <a:rPr lang="en-GB" sz="1800" dirty="0">
                <a:solidFill>
                  <a:srgbClr val="000000"/>
                </a:solidFill>
                <a:effectLst/>
                <a:latin typeface="Times New Roman" panose="02020603050405020304" pitchFamily="18" charset="0"/>
                <a:ea typeface="Times New Roman" panose="02020603050405020304" pitchFamily="18" charset="0"/>
              </a:rPr>
              <a:t>, C.J.F. and Chen, Y.R.R., (2021). Social media influencer effects on CSR communication: The role of influencer leadership in opinion and taste. </a:t>
            </a:r>
            <a:r>
              <a:rPr lang="en-GB" sz="1800" i="1" dirty="0">
                <a:solidFill>
                  <a:srgbClr val="000000"/>
                </a:solidFill>
                <a:effectLst/>
                <a:latin typeface="Times New Roman" panose="02020603050405020304" pitchFamily="18" charset="0"/>
                <a:ea typeface="Times New Roman" panose="02020603050405020304" pitchFamily="18" charset="0"/>
              </a:rPr>
              <a:t>International Journal of Business Communication</a:t>
            </a:r>
            <a:r>
              <a:rPr lang="en-GB" sz="1800" dirty="0">
                <a:solidFill>
                  <a:srgbClr val="000000"/>
                </a:solidFill>
                <a:effectLst/>
                <a:latin typeface="Times New Roman" panose="02020603050405020304" pitchFamily="18" charset="0"/>
                <a:ea typeface="Times New Roman" panose="02020603050405020304" pitchFamily="18" charset="0"/>
              </a:rPr>
              <a:t>, p.23294884211035112.</a:t>
            </a:r>
            <a:endParaRPr lang="en-US" sz="1800" dirty="0">
              <a:effectLst/>
              <a:latin typeface="Arial" panose="020B0604020202020204" pitchFamily="34" charset="0"/>
              <a:ea typeface="Arial" panose="020B0604020202020204" pitchFamily="34" charset="0"/>
            </a:endParaRPr>
          </a:p>
          <a:p>
            <a:pPr marL="0" marR="0" indent="0" algn="just">
              <a:lnSpc>
                <a:spcPct val="150000"/>
              </a:lnSpc>
              <a:spcBef>
                <a:spcPts val="0"/>
              </a:spcBef>
              <a:spcAft>
                <a:spcPts val="0"/>
              </a:spcAft>
              <a:buNone/>
            </a:pPr>
            <a:r>
              <a:rPr lang="en-GB" sz="1800" dirty="0" err="1">
                <a:solidFill>
                  <a:srgbClr val="000000"/>
                </a:solidFill>
                <a:effectLst/>
                <a:latin typeface="Times New Roman" panose="02020603050405020304" pitchFamily="18" charset="0"/>
                <a:ea typeface="Times New Roman" panose="02020603050405020304" pitchFamily="18" charset="0"/>
              </a:rPr>
              <a:t>Falahat</a:t>
            </a:r>
            <a:r>
              <a:rPr lang="en-GB" sz="1800" dirty="0">
                <a:solidFill>
                  <a:srgbClr val="000000"/>
                </a:solidFill>
                <a:effectLst/>
                <a:latin typeface="Times New Roman" panose="02020603050405020304" pitchFamily="18" charset="0"/>
                <a:ea typeface="Times New Roman" panose="02020603050405020304" pitchFamily="18" charset="0"/>
              </a:rPr>
              <a:t>, M., </a:t>
            </a:r>
            <a:r>
              <a:rPr lang="en-GB" sz="1800" dirty="0" err="1">
                <a:solidFill>
                  <a:srgbClr val="000000"/>
                </a:solidFill>
                <a:effectLst/>
                <a:latin typeface="Times New Roman" panose="02020603050405020304" pitchFamily="18" charset="0"/>
                <a:ea typeface="Times New Roman" panose="02020603050405020304" pitchFamily="18" charset="0"/>
              </a:rPr>
              <a:t>Ramayah</a:t>
            </a:r>
            <a:r>
              <a:rPr lang="en-GB" sz="1800" dirty="0">
                <a:solidFill>
                  <a:srgbClr val="000000"/>
                </a:solidFill>
                <a:effectLst/>
                <a:latin typeface="Times New Roman" panose="02020603050405020304" pitchFamily="18" charset="0"/>
                <a:ea typeface="Times New Roman" panose="02020603050405020304" pitchFamily="18" charset="0"/>
              </a:rPr>
              <a:t>, T., Soto-Acosta, P. and Lee, Y.Y., (2020). SMEs internationalization: The role of product innovation, market intelligence, pricing and marketing communication capabilities as drivers of SMEs’ international performance. </a:t>
            </a:r>
            <a:r>
              <a:rPr lang="en-GB" sz="1800" i="1" dirty="0">
                <a:solidFill>
                  <a:srgbClr val="000000"/>
                </a:solidFill>
                <a:effectLst/>
                <a:latin typeface="Times New Roman" panose="02020603050405020304" pitchFamily="18" charset="0"/>
                <a:ea typeface="Times New Roman" panose="02020603050405020304" pitchFamily="18" charset="0"/>
              </a:rPr>
              <a:t>Technological forecasting and social change</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152</a:t>
            </a:r>
            <a:r>
              <a:rPr lang="en-GB" sz="1800" dirty="0">
                <a:solidFill>
                  <a:srgbClr val="000000"/>
                </a:solidFill>
                <a:effectLst/>
                <a:latin typeface="Times New Roman" panose="02020603050405020304" pitchFamily="18" charset="0"/>
                <a:ea typeface="Times New Roman" panose="02020603050405020304" pitchFamily="18" charset="0"/>
              </a:rPr>
              <a:t>, p.119908.</a:t>
            </a:r>
            <a:endParaRPr lang="en-US"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26903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ee Thank You Slide | Slidebazaar">
            <a:extLst>
              <a:ext uri="{FF2B5EF4-FFF2-40B4-BE49-F238E27FC236}">
                <a16:creationId xmlns:a16="http://schemas.microsoft.com/office/drawing/2014/main" id="{EA9E3C08-1A9B-4BE7-87FF-50039DACCB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855158"/>
      </p:ext>
    </p:extLst>
  </p:cSld>
  <p:clrMapOvr>
    <a:masterClrMapping/>
  </p:clrMapOvr>
</p:sld>
</file>

<file path=ppt/theme/theme1.xml><?xml version="1.0" encoding="utf-8"?>
<a:theme xmlns:a="http://schemas.openxmlformats.org/drawingml/2006/main" name="Gallery">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28</TotalTime>
  <Words>1761</Words>
  <Application>Microsoft Office PowerPoint</Application>
  <PresentationFormat>Ecran lat</PresentationFormat>
  <Paragraphs>72</Paragraphs>
  <Slides>12</Slides>
  <Notes>8</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Gallery</vt:lpstr>
      <vt:lpstr>INTERNATIONAL BUSINESS COMMUNICATIONS  cerasela lavinia stoica</vt:lpstr>
      <vt:lpstr>Introduction  </vt:lpstr>
      <vt:lpstr>Background of the company  </vt:lpstr>
      <vt:lpstr>Elaborating the cultural differences between UK and Germany    </vt:lpstr>
      <vt:lpstr>Explaining strategies to expand business in Germany </vt:lpstr>
      <vt:lpstr>Identifying strategies to expand business in Germany (Cont.) </vt:lpstr>
      <vt:lpstr>Describing how the cultural differences help to expand this business  </vt:lpstr>
      <vt:lpstr>Describing how the cultural differences help to expand this business (Cont.)</vt:lpstr>
      <vt:lpstr>Providing recommendation to improve the business </vt:lpstr>
      <vt:lpstr>Conclusion</vt:lpstr>
      <vt:lpstr>Reference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cp:lastModifiedBy>
  <cp:revision>60</cp:revision>
  <dcterms:created xsi:type="dcterms:W3CDTF">2024-03-19T08:18:05Z</dcterms:created>
  <dcterms:modified xsi:type="dcterms:W3CDTF">2024-04-05T12:02:45Z</dcterms:modified>
</cp:coreProperties>
</file>