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0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1416" y="4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85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792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77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06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18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394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818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094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450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681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9B05B-4EF0-43A7-9EC8-E29853E8073D}" type="datetimeFigureOut">
              <a:rPr lang="en-GB" smtClean="0"/>
              <a:t>11/10/2022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327976-8F2C-4E96-BAA4-A00988B573D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428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technical-advice-note-tan-24-historic-environment" TargetMode="External"/><Relationship Id="rId2" Type="http://schemas.openxmlformats.org/officeDocument/2006/relationships/hyperlink" Target="https://www.gov.uk/guidance/devolution-settlement-wa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dw.gov.wales/advice-support/new-legislation/consolidation/consolidation#:~:text=Consolidation%20is%20one%20of%20the%20key%20methods%20used,law%20to%20harmonise%20statutes%20or%20remove%20obsolete%20provisions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chaeologists.net/" TargetMode="External"/><Relationship Id="rId3" Type="http://schemas.openxmlformats.org/officeDocument/2006/relationships/hyperlink" Target="https://cadw.gov.wales/" TargetMode="External"/><Relationship Id="rId7" Type="http://schemas.openxmlformats.org/officeDocument/2006/relationships/hyperlink" Target="http://www.welshmuseumsfederation.org/" TargetMode="External"/><Relationship Id="rId2" Type="http://schemas.openxmlformats.org/officeDocument/2006/relationships/hyperlink" Target="https://www.archaeoleg.org.uk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ives.wales/" TargetMode="External"/><Relationship Id="rId5" Type="http://schemas.openxmlformats.org/officeDocument/2006/relationships/hyperlink" Target="https://rcahmw.gov.uk/" TargetMode="External"/><Relationship Id="rId4" Type="http://schemas.openxmlformats.org/officeDocument/2006/relationships/hyperlink" Target="https://museum.wales/cardiff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Archaeological Post-excavation work</a:t>
            </a:r>
            <a:br>
              <a:rPr lang="en-GB" dirty="0" smtClean="0"/>
            </a:br>
            <a:r>
              <a:rPr lang="en-GB" dirty="0" smtClean="0"/>
              <a:t>A Welsh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54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0" y="2130425"/>
            <a:ext cx="6115050" cy="9937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Headline consideration of archaeological post-excavation practice in Wales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54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67212"/>
          </a:xfrm>
        </p:spPr>
        <p:txBody>
          <a:bodyPr>
            <a:normAutofit/>
          </a:bodyPr>
          <a:lstStyle/>
          <a:p>
            <a:r>
              <a:rPr lang="en-GB" dirty="0" smtClean="0"/>
              <a:t>Purpose of archaeological post-excavation assessment, study and  reporting in Wales no different to other parts of the United Kingdom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Research driven</a:t>
            </a:r>
          </a:p>
          <a:p>
            <a:r>
              <a:rPr lang="en-GB" dirty="0" smtClean="0"/>
              <a:t>Protection by record </a:t>
            </a:r>
          </a:p>
          <a:p>
            <a:pPr lvl="1"/>
            <a:r>
              <a:rPr lang="en-GB" dirty="0" smtClean="0"/>
              <a:t>(often as a consequence of land-use change mitigation)</a:t>
            </a:r>
          </a:p>
          <a:p>
            <a:r>
              <a:rPr lang="en-GB" dirty="0" smtClean="0"/>
              <a:t>Informs education, interpretation and management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81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86400" cy="4351338"/>
          </a:xfrm>
        </p:spPr>
        <p:txBody>
          <a:bodyPr/>
          <a:lstStyle/>
          <a:p>
            <a:r>
              <a:rPr lang="en-GB" dirty="0" smtClean="0"/>
              <a:t>Adds value</a:t>
            </a:r>
          </a:p>
          <a:p>
            <a:pPr lvl="1"/>
            <a:r>
              <a:rPr lang="en-GB" dirty="0" smtClean="0"/>
              <a:t>Pure knowledge gain</a:t>
            </a:r>
          </a:p>
          <a:p>
            <a:pPr lvl="1"/>
            <a:r>
              <a:rPr lang="en-GB" dirty="0" smtClean="0"/>
              <a:t>Assists learning and understanding</a:t>
            </a:r>
          </a:p>
          <a:p>
            <a:pPr lvl="1"/>
            <a:r>
              <a:rPr lang="en-GB" dirty="0" smtClean="0"/>
              <a:t>Supports future research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Provides informed interpretation</a:t>
            </a:r>
          </a:p>
          <a:p>
            <a:r>
              <a:rPr lang="en-GB" dirty="0" smtClean="0"/>
              <a:t>Supports sustainability</a:t>
            </a:r>
          </a:p>
          <a:p>
            <a:pPr lvl="1"/>
            <a:r>
              <a:rPr lang="en-GB" dirty="0" smtClean="0"/>
              <a:t>Information on the past not lost</a:t>
            </a:r>
          </a:p>
          <a:p>
            <a:pPr lvl="1"/>
            <a:r>
              <a:rPr lang="en-GB" dirty="0" smtClean="0"/>
              <a:t>Sense of place gain</a:t>
            </a:r>
          </a:p>
          <a:p>
            <a:pPr lvl="1"/>
            <a:r>
              <a:rPr lang="en-GB" dirty="0" smtClean="0"/>
              <a:t>Human cohesion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2379" y="704850"/>
            <a:ext cx="4258022" cy="42760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03452" y="5807631"/>
            <a:ext cx="3804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https://www.futuregenerations.wales/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03452" y="4980913"/>
            <a:ext cx="55599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https://gov.wales/well-being-future-generations-wales-act-2015-guidance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48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1287"/>
          </a:xfrm>
        </p:spPr>
        <p:txBody>
          <a:bodyPr/>
          <a:lstStyle/>
          <a:p>
            <a:r>
              <a:rPr lang="en-GB" dirty="0" smtClean="0"/>
              <a:t>First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5249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The excavation must be reported</a:t>
            </a:r>
          </a:p>
          <a:p>
            <a:r>
              <a:rPr lang="en-GB" dirty="0" smtClean="0"/>
              <a:t>Results of the investigation (excavation) need to be accessible both now and in the future</a:t>
            </a:r>
          </a:p>
          <a:p>
            <a:r>
              <a:rPr lang="en-GB" dirty="0" smtClean="0"/>
              <a:t>Rational for examination of the excavation data and further investigation of it</a:t>
            </a:r>
          </a:p>
          <a:p>
            <a:r>
              <a:rPr lang="en-GB" dirty="0" smtClean="0"/>
              <a:t>Reports have to have clarity and integrity</a:t>
            </a:r>
          </a:p>
          <a:p>
            <a:r>
              <a:rPr lang="en-GB" dirty="0" smtClean="0"/>
              <a:t>Transparency in the presentation of evidence</a:t>
            </a:r>
          </a:p>
          <a:p>
            <a:r>
              <a:rPr lang="en-GB" dirty="0" smtClean="0"/>
              <a:t>Accessible archive linked to the report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81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cardinal sins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68424"/>
            <a:ext cx="10515600" cy="489902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Bibliography or text contains references not in bibliography or text  unless separated in bibliography as background reading/reference</a:t>
            </a:r>
          </a:p>
          <a:p>
            <a:r>
              <a:rPr lang="en-GB" dirty="0" smtClean="0"/>
              <a:t>No scale or orientation on illustrations</a:t>
            </a:r>
          </a:p>
          <a:p>
            <a:r>
              <a:rPr lang="en-GB" dirty="0" smtClean="0"/>
              <a:t>No Section / Plan relationships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Illustrations contain context numbers that are not referred to in the text </a:t>
            </a:r>
          </a:p>
          <a:p>
            <a:r>
              <a:rPr lang="en-GB" dirty="0" smtClean="0"/>
              <a:t>Poor editing (especially Finds Reports)</a:t>
            </a:r>
          </a:p>
          <a:p>
            <a:r>
              <a:rPr lang="en-GB" dirty="0" smtClean="0"/>
              <a:t>Unintelligible stratigraphic description</a:t>
            </a:r>
          </a:p>
          <a:p>
            <a:r>
              <a:rPr lang="en-GB" dirty="0" smtClean="0"/>
              <a:t>Inadequate linking of stratigraphic account to other data sets and either or both to the interpretation narrative</a:t>
            </a:r>
          </a:p>
          <a:p>
            <a:r>
              <a:rPr lang="en-GB" dirty="0" smtClean="0"/>
              <a:t>Report lacks a) context for results, b) methodology statement, c) relation to wider knowledge and other investigations</a:t>
            </a:r>
          </a:p>
        </p:txBody>
      </p:sp>
    </p:spTree>
    <p:extLst>
      <p:ext uri="{BB962C8B-B14F-4D97-AF65-F5344CB8AC3E}">
        <p14:creationId xmlns:p14="http://schemas.microsoft.com/office/powerpoint/2010/main" val="262942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06501"/>
          </a:xfrm>
        </p:spPr>
        <p:txBody>
          <a:bodyPr/>
          <a:lstStyle/>
          <a:p>
            <a:r>
              <a:rPr lang="en-GB" dirty="0" smtClean="0"/>
              <a:t>Devolved Wales – Law and Regulation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71626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Within the evolved devolution of Wales (</a:t>
            </a:r>
            <a:r>
              <a:rPr lang="en-GB" dirty="0" smtClean="0">
                <a:hlinkClick r:id="rId2"/>
              </a:rPr>
              <a:t>https://www.gov.uk/guidance/devolution-settlement-wales</a:t>
            </a:r>
            <a:r>
              <a:rPr lang="en-GB" dirty="0" smtClean="0"/>
              <a:t>)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smtClean="0">
                <a:solidFill>
                  <a:prstClr val="black"/>
                </a:solidFill>
              </a:rPr>
              <a:t>management </a:t>
            </a:r>
            <a:r>
              <a:rPr lang="en-GB" dirty="0">
                <a:solidFill>
                  <a:prstClr val="black"/>
                </a:solidFill>
              </a:rPr>
              <a:t>of the historic environment in Wales is a devolved matter </a:t>
            </a:r>
            <a:endParaRPr lang="en-GB" dirty="0" smtClean="0"/>
          </a:p>
          <a:p>
            <a:r>
              <a:rPr lang="en-GB" dirty="0" smtClean="0"/>
              <a:t>Additional Legislation/Regulation/Guidance/Policy (</a:t>
            </a:r>
            <a:r>
              <a:rPr lang="en-GB" dirty="0" err="1" smtClean="0"/>
              <a:t>eg</a:t>
            </a:r>
            <a:r>
              <a:rPr lang="en-GB" dirty="0" smtClean="0"/>
              <a:t> Historic Environment (Wales) Act 2016, Technical Advice Note 24 (</a:t>
            </a:r>
            <a:r>
              <a:rPr lang="en-GB" dirty="0" smtClean="0">
                <a:hlinkClick r:id="rId3"/>
              </a:rPr>
              <a:t>https://gov.wales/technical-advice-note-tan-24-historic-environment</a:t>
            </a:r>
            <a:r>
              <a:rPr lang="en-GB" dirty="0" smtClean="0"/>
              <a:t>  especially section 4). See notes there on endorsements of CIfA and other standards.</a:t>
            </a:r>
          </a:p>
          <a:p>
            <a:r>
              <a:rPr lang="en-GB" dirty="0" smtClean="0"/>
              <a:t>Current historic environment legislation consolidation (see </a:t>
            </a:r>
            <a:r>
              <a:rPr lang="en-GB" dirty="0" smtClean="0">
                <a:hlinkClick r:id="rId4"/>
              </a:rPr>
              <a:t>https://cadw.gov.wales/advice-support/new-legislation/consolidation/consolidation#:~:text=Consolidation%20is%20one%20of%20the%20key%20methods%20used,law%20to%20harmonise%20statutes%20or%20remove%20obsolete%20provisions</a:t>
            </a:r>
            <a:r>
              <a:rPr lang="en-GB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50114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68425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Wales archaeological research agenda - </a:t>
            </a:r>
            <a:r>
              <a:rPr lang="en-GB" dirty="0" smtClean="0">
                <a:hlinkClick r:id="rId2"/>
              </a:rPr>
              <a:t>https://www.archaeoleg.org.uk/index.html</a:t>
            </a:r>
            <a:endParaRPr lang="en-GB" dirty="0" smtClean="0"/>
          </a:p>
          <a:p>
            <a:r>
              <a:rPr lang="en-GB" dirty="0" smtClean="0"/>
              <a:t>Bodies with particular responsibilities</a:t>
            </a:r>
          </a:p>
          <a:p>
            <a:pPr lvl="1"/>
            <a:r>
              <a:rPr lang="en-GB" dirty="0" err="1" smtClean="0"/>
              <a:t>Cadw</a:t>
            </a:r>
            <a:r>
              <a:rPr lang="en-GB" dirty="0" smtClean="0"/>
              <a:t>   </a:t>
            </a:r>
            <a:r>
              <a:rPr lang="en-GB" dirty="0" smtClean="0">
                <a:hlinkClick r:id="rId3"/>
              </a:rPr>
              <a:t>https://cadw.gov.wales/</a:t>
            </a:r>
            <a:endParaRPr lang="en-GB" dirty="0" smtClean="0"/>
          </a:p>
          <a:p>
            <a:pPr lvl="1"/>
            <a:r>
              <a:rPr lang="en-GB" dirty="0" err="1" smtClean="0"/>
              <a:t>Amgueddfa</a:t>
            </a:r>
            <a:r>
              <a:rPr lang="en-GB" dirty="0" smtClean="0"/>
              <a:t> Cymru – National Museum of Wales </a:t>
            </a:r>
            <a:r>
              <a:rPr lang="en-GB" dirty="0" smtClean="0">
                <a:hlinkClick r:id="rId4"/>
              </a:rPr>
              <a:t>https://museum.wales/cardiff/</a:t>
            </a:r>
            <a:endParaRPr lang="en-GB" dirty="0" smtClean="0"/>
          </a:p>
          <a:p>
            <a:pPr lvl="1"/>
            <a:r>
              <a:rPr lang="en-GB" dirty="0" smtClean="0"/>
              <a:t>RCAHMW </a:t>
            </a:r>
            <a:r>
              <a:rPr lang="en-GB" dirty="0" smtClean="0">
                <a:hlinkClick r:id="rId5"/>
              </a:rPr>
              <a:t>https://rcahmw.gov.uk/</a:t>
            </a:r>
            <a:endParaRPr lang="en-GB" dirty="0" smtClean="0"/>
          </a:p>
          <a:p>
            <a:pPr lvl="1"/>
            <a:r>
              <a:rPr lang="en-GB" dirty="0" smtClean="0"/>
              <a:t>Welsh Archaeological Trusts (Clwyd-Powys, Dyfed, Glamorgan-Gwent, Gwynedd)</a:t>
            </a:r>
          </a:p>
          <a:p>
            <a:r>
              <a:rPr lang="en-GB" dirty="0" smtClean="0"/>
              <a:t>Umbrellas </a:t>
            </a:r>
          </a:p>
          <a:p>
            <a:pPr lvl="1"/>
            <a:r>
              <a:rPr lang="en-GB" dirty="0" smtClean="0"/>
              <a:t>Archives Wales </a:t>
            </a:r>
            <a:r>
              <a:rPr lang="en-GB" dirty="0" smtClean="0">
                <a:hlinkClick r:id="rId6"/>
              </a:rPr>
              <a:t>https://archives.wales/</a:t>
            </a:r>
            <a:r>
              <a:rPr lang="en-GB" dirty="0" smtClean="0"/>
              <a:t>; Welsh Museums Federation </a:t>
            </a:r>
            <a:r>
              <a:rPr lang="en-GB" dirty="0" smtClean="0">
                <a:hlinkClick r:id="rId7"/>
              </a:rPr>
              <a:t>http://www.welshmuseumsfederation.org/</a:t>
            </a:r>
            <a:r>
              <a:rPr lang="en-GB" dirty="0" smtClean="0"/>
              <a:t>; </a:t>
            </a:r>
          </a:p>
          <a:p>
            <a:pPr lvl="1"/>
            <a:r>
              <a:rPr lang="en-GB" dirty="0" smtClean="0"/>
              <a:t>Chartered Institute for Archaeologists </a:t>
            </a:r>
            <a:r>
              <a:rPr lang="en-GB" dirty="0" smtClean="0">
                <a:hlinkClick r:id="rId8"/>
              </a:rPr>
              <a:t>https://www.archaeologists.net/</a:t>
            </a:r>
            <a:r>
              <a:rPr lang="en-GB" dirty="0" smtClean="0"/>
              <a:t>; https://www.archaeologists.net/groups/welsh_eng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44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over time </a:t>
            </a:r>
            <a:br>
              <a:rPr lang="en-GB" dirty="0" smtClean="0"/>
            </a:br>
            <a:r>
              <a:rPr lang="en-GB" sz="3200" dirty="0" smtClean="0"/>
              <a:t>(Wales and elsewhere)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Professionalism</a:t>
            </a:r>
          </a:p>
          <a:p>
            <a:r>
              <a:rPr lang="en-GB" dirty="0" smtClean="0"/>
              <a:t>Practice Standards</a:t>
            </a:r>
          </a:p>
          <a:p>
            <a:r>
              <a:rPr lang="en-GB" dirty="0" smtClean="0"/>
              <a:t>Post-Excavation Assessment</a:t>
            </a:r>
          </a:p>
          <a:p>
            <a:r>
              <a:rPr lang="en-GB" dirty="0" smtClean="0"/>
              <a:t>Archive</a:t>
            </a:r>
          </a:p>
          <a:p>
            <a:r>
              <a:rPr lang="en-GB" dirty="0" smtClean="0"/>
              <a:t>Training</a:t>
            </a:r>
          </a:p>
          <a:p>
            <a:r>
              <a:rPr lang="en-GB" dirty="0" smtClean="0"/>
              <a:t>Illustration</a:t>
            </a:r>
          </a:p>
          <a:p>
            <a:r>
              <a:rPr lang="en-GB" dirty="0" smtClean="0"/>
              <a:t>Presentation</a:t>
            </a:r>
          </a:p>
          <a:p>
            <a:r>
              <a:rPr lang="en-GB" dirty="0" smtClean="0"/>
              <a:t>Information Accessibility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87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6863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Challenges </a:t>
            </a:r>
            <a:br>
              <a:rPr lang="en-GB" dirty="0" smtClean="0"/>
            </a:br>
            <a:r>
              <a:rPr lang="en-GB" sz="3600" dirty="0" smtClean="0"/>
              <a:t>(to good archaeological reporting)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81249"/>
            <a:ext cx="3162300" cy="3795713"/>
          </a:xfrm>
        </p:spPr>
        <p:txBody>
          <a:bodyPr/>
          <a:lstStyle/>
          <a:p>
            <a:r>
              <a:rPr lang="en-GB" dirty="0" smtClean="0"/>
              <a:t>Temporal </a:t>
            </a:r>
          </a:p>
          <a:p>
            <a:r>
              <a:rPr lang="en-GB" dirty="0" smtClean="0"/>
              <a:t>Planning and delivery</a:t>
            </a:r>
          </a:p>
          <a:p>
            <a:r>
              <a:rPr lang="en-GB" dirty="0" smtClean="0"/>
              <a:t>Management / Financing </a:t>
            </a:r>
          </a:p>
          <a:p>
            <a:r>
              <a:rPr lang="en-GB" dirty="0" smtClean="0"/>
              <a:t>Supply Chain</a:t>
            </a:r>
          </a:p>
          <a:p>
            <a:r>
              <a:rPr lang="en-GB" dirty="0" smtClean="0"/>
              <a:t>Ownership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010400" y="1336745"/>
            <a:ext cx="40195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+mj-lt"/>
              </a:rPr>
              <a:t>Responses</a:t>
            </a:r>
            <a:endParaRPr lang="en-GB" sz="4000" dirty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10400" y="2254180"/>
            <a:ext cx="36385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?????????</a:t>
            </a:r>
          </a:p>
          <a:p>
            <a:endParaRPr lang="en-GB" sz="3600" dirty="0"/>
          </a:p>
          <a:p>
            <a:r>
              <a:rPr lang="en-GB" sz="3600" dirty="0" smtClean="0"/>
              <a:t>Let’s Discuss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445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4" ma:contentTypeDescription="Create a new document." ma:contentTypeScope="" ma:versionID="0d1124dec766aa220f022c3a9c9dbe8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31eb3f69ea2d99f18ad2c85c98665f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B5CD943-CC71-4624-B464-BD92DD595B20}"/>
</file>

<file path=customXml/itemProps2.xml><?xml version="1.0" encoding="utf-8"?>
<ds:datastoreItem xmlns:ds="http://schemas.openxmlformats.org/officeDocument/2006/customXml" ds:itemID="{13C334E2-B37C-415C-B52B-05FE200D652D}"/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431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Archaeological Post-excavation work A Welsh context</vt:lpstr>
      <vt:lpstr>Scope</vt:lpstr>
      <vt:lpstr>Purpose</vt:lpstr>
      <vt:lpstr>Benefit</vt:lpstr>
      <vt:lpstr>First Principles</vt:lpstr>
      <vt:lpstr>Some cardinal sins</vt:lpstr>
      <vt:lpstr>Devolved Wales – Law and Regulation</vt:lpstr>
      <vt:lpstr>Practical</vt:lpstr>
      <vt:lpstr>Changes over time  (Wales and elsewhere)</vt:lpstr>
      <vt:lpstr>Challenges  (to good archaeological reporting)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Archaeological Post-excavation work A Welsh context</dc:title>
  <dc:creator>Andrew Marvell</dc:creator>
  <cp:lastModifiedBy>Andrew Marvell</cp:lastModifiedBy>
  <cp:revision>15</cp:revision>
  <dcterms:created xsi:type="dcterms:W3CDTF">2022-10-11T14:16:17Z</dcterms:created>
  <dcterms:modified xsi:type="dcterms:W3CDTF">2022-10-11T17:00:40Z</dcterms:modified>
</cp:coreProperties>
</file>