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handoutMasterIdLst>
    <p:handoutMasterId r:id="rId24"/>
  </p:handoutMasterIdLst>
  <p:sldIdLst>
    <p:sldId id="256" r:id="rId2"/>
    <p:sldId id="257" r:id="rId3"/>
    <p:sldId id="258" r:id="rId4"/>
    <p:sldId id="260" r:id="rId5"/>
    <p:sldId id="261" r:id="rId6"/>
    <p:sldId id="273" r:id="rId7"/>
    <p:sldId id="276" r:id="rId8"/>
    <p:sldId id="262" r:id="rId9"/>
    <p:sldId id="281" r:id="rId10"/>
    <p:sldId id="282" r:id="rId11"/>
    <p:sldId id="283" r:id="rId12"/>
    <p:sldId id="263" r:id="rId13"/>
    <p:sldId id="264" r:id="rId14"/>
    <p:sldId id="259" r:id="rId15"/>
    <p:sldId id="277" r:id="rId16"/>
    <p:sldId id="278" r:id="rId17"/>
    <p:sldId id="279" r:id="rId18"/>
    <p:sldId id="280" r:id="rId19"/>
    <p:sldId id="266" r:id="rId20"/>
    <p:sldId id="269" r:id="rId21"/>
    <p:sldId id="268" r:id="rId22"/>
    <p:sldId id="275" r:id="rId23"/>
  </p:sldIdLst>
  <p:sldSz cx="9144000" cy="6858000" type="screen4x3"/>
  <p:notesSz cx="6797675" cy="9926638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9AEC1E2-4EE9-400E-A0EF-76F6B6BE06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2DE95-96BA-4CDE-B670-3357213BA2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21B36-E966-444F-BC40-151CC3509F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96D0E-53D9-48A5-AF3A-4BFF1A547E3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4F176-66AF-4643-A7B6-9650E9C4C6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D76F9-96EC-4290-B68F-1F323DCD4A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E9063-508D-4167-B493-912A82F47C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F553-AA31-4272-8C42-0581A1881B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4A8A1-662C-439D-8980-E81D47BF81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A4533-7178-4991-8FB2-7AF4A5C852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57099-3A0F-48F5-9D11-9966CF46CFE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04631-B5D4-4F3E-B187-EC2E7F8322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CED3E5-5250-4166-A589-02F57164F5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829D068-4536-4696-B279-8BCBF58B89A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CISTERCIAN ARCHITECTURE</a:t>
            </a:r>
            <a:endParaRPr lang="en-US" smtClean="0"/>
          </a:p>
        </p:txBody>
      </p:sp>
      <p:pic>
        <p:nvPicPr>
          <p:cNvPr id="3075" name="Picture 5" descr="strat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2575" y="1600200"/>
            <a:ext cx="6038850" cy="4525963"/>
          </a:xfrm>
          <a:noFill/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Documentary Evidence</a:t>
            </a:r>
            <a:endParaRPr 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Exordium Parvum</a:t>
            </a:r>
          </a:p>
          <a:p>
            <a:pPr eaLnBrk="1" hangingPunct="1"/>
            <a:r>
              <a:rPr lang="en-GB" smtClean="0"/>
              <a:t>Capitula</a:t>
            </a:r>
          </a:p>
          <a:p>
            <a:pPr eaLnBrk="1" hangingPunct="1"/>
            <a:r>
              <a:rPr lang="en-GB" smtClean="0"/>
              <a:t>Apologia</a:t>
            </a:r>
          </a:p>
          <a:p>
            <a:pPr eaLnBrk="1" hangingPunct="1"/>
            <a:r>
              <a:rPr lang="en-GB" smtClean="0"/>
              <a:t>William of Malmesbury</a:t>
            </a:r>
          </a:p>
          <a:p>
            <a:pPr eaLnBrk="1" hangingPunct="1"/>
            <a:r>
              <a:rPr lang="en-GB" smtClean="0"/>
              <a:t>Statutes of General Chapter</a:t>
            </a:r>
            <a:endParaRPr lang="en-US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800" smtClean="0"/>
              <a:t>The ‘form of the order’ (</a:t>
            </a:r>
            <a:r>
              <a:rPr lang="en-GB" sz="4800" i="1" smtClean="0"/>
              <a:t>forma ordinis</a:t>
            </a:r>
            <a:r>
              <a:rPr lang="en-GB" sz="4800" smtClean="0"/>
              <a:t>)</a:t>
            </a:r>
            <a:endParaRPr lang="en-US" sz="4800" smtClean="0"/>
          </a:p>
        </p:txBody>
      </p:sp>
      <p:sp>
        <p:nvSpPr>
          <p:cNvPr id="5123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General Chapter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Visitation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Monks supervising buildings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Rievaulx plan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0750" y="1398588"/>
            <a:ext cx="4762500" cy="3571875"/>
          </a:xfrm>
          <a:noFill/>
        </p:spPr>
      </p:pic>
      <p:sp>
        <p:nvSpPr>
          <p:cNvPr id="61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The claustral plan: Rievaulx</a:t>
            </a:r>
            <a:endParaRPr lang="en-US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Byland aerial view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1000" y="1352550"/>
            <a:ext cx="8229600" cy="5505450"/>
          </a:xfrm>
          <a:noFill/>
        </p:spPr>
      </p:pic>
      <p:sp>
        <p:nvSpPr>
          <p:cNvPr id="717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The claustral plan: Byland</a:t>
            </a:r>
            <a:endParaRPr lang="en-US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ground plan Roche abbey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9600" y="228600"/>
            <a:ext cx="8229600" cy="5715000"/>
          </a:xfrm>
          <a:noFill/>
        </p:spPr>
      </p:pic>
      <p:sp>
        <p:nvSpPr>
          <p:cNvPr id="81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953000" y="274638"/>
            <a:ext cx="3657600" cy="1782762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</a:rPr>
              <a:t>The claustral plan: Roche</a:t>
            </a:r>
            <a:endParaRPr lang="en-US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3" descr="roche reconstruction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95500" y="1328738"/>
            <a:ext cx="4953000" cy="3714750"/>
          </a:xfrm>
          <a:noFill/>
        </p:spPr>
      </p:pic>
      <p:sp>
        <p:nvSpPr>
          <p:cNvPr id="921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Roche Abbey reconstruction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3124200" cy="3687762"/>
          </a:xfrm>
        </p:spPr>
        <p:txBody>
          <a:bodyPr/>
          <a:lstStyle/>
          <a:p>
            <a:pPr eaLnBrk="1" hangingPunct="1"/>
            <a:r>
              <a:rPr lang="en-GB" smtClean="0"/>
              <a:t>The claustral plan: Fountains</a:t>
            </a:r>
            <a:endParaRPr lang="en-US" smtClean="0"/>
          </a:p>
        </p:txBody>
      </p:sp>
      <p:pic>
        <p:nvPicPr>
          <p:cNvPr id="10243" name="Picture 7" descr="fountains abbey 02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57600" y="228600"/>
            <a:ext cx="5029200" cy="6186488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 descr="Fountains first stone monastery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4800" y="406400"/>
            <a:ext cx="8686800" cy="5929313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Fountains Henry Murdac's church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4800" y="457200"/>
            <a:ext cx="8093075" cy="4083050"/>
          </a:xfrm>
          <a:noFill/>
        </p:spPr>
      </p:pic>
      <p:sp>
        <p:nvSpPr>
          <p:cNvPr id="12291" name="Text Box 6"/>
          <p:cNvSpPr txBox="1">
            <a:spLocks noChangeArrowheads="1"/>
          </p:cNvSpPr>
          <p:nvPr/>
        </p:nvSpPr>
        <p:spPr bwMode="auto">
          <a:xfrm>
            <a:off x="685800" y="5314950"/>
            <a:ext cx="7467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/>
              <a:t>Fountains Abbey: church c. 1147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fountains ground pla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371475"/>
            <a:ext cx="8382000" cy="5526088"/>
          </a:xfrm>
          <a:noFill/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508125" y="6076950"/>
            <a:ext cx="6937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/>
              <a:t>Fountains Abbey: mature ground plan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fountains abbey 028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2400" y="1385888"/>
            <a:ext cx="8686800" cy="5472112"/>
          </a:xfrm>
          <a:noFill/>
        </p:spPr>
      </p:pic>
      <p:sp>
        <p:nvSpPr>
          <p:cNvPr id="1433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Fountains Abbey: the East End</a:t>
            </a:r>
            <a:endParaRPr lang="en-US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667000" cy="4830762"/>
          </a:xfrm>
        </p:spPr>
        <p:txBody>
          <a:bodyPr/>
          <a:lstStyle/>
          <a:p>
            <a:pPr eaLnBrk="1" hangingPunct="1"/>
            <a:r>
              <a:rPr lang="en-GB" smtClean="0"/>
              <a:t>The nave:</a:t>
            </a:r>
            <a:br>
              <a:rPr lang="en-GB" smtClean="0"/>
            </a:br>
            <a:r>
              <a:rPr lang="en-GB" smtClean="0"/>
              <a:t>Fountains Abbey</a:t>
            </a:r>
            <a:endParaRPr lang="en-US" smtClean="0"/>
          </a:p>
        </p:txBody>
      </p:sp>
      <p:pic>
        <p:nvPicPr>
          <p:cNvPr id="15363" name="Picture 8" descr="fountains abbey 05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33788" y="103188"/>
            <a:ext cx="5297487" cy="6526212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fountains abbey 039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62400" y="457200"/>
            <a:ext cx="3962400" cy="6172200"/>
          </a:xfrm>
          <a:noFill/>
        </p:spPr>
      </p:pic>
      <p:sp>
        <p:nvSpPr>
          <p:cNvPr id="1638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4343400" cy="4525962"/>
          </a:xfrm>
        </p:spPr>
        <p:txBody>
          <a:bodyPr/>
          <a:lstStyle/>
          <a:p>
            <a:pPr eaLnBrk="1" hangingPunct="1"/>
            <a:r>
              <a:rPr lang="en-GB" smtClean="0"/>
              <a:t>The west entrance: Fountains</a:t>
            </a:r>
            <a:endParaRPr lang="en-US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west range: Fountains</a:t>
            </a:r>
            <a:endParaRPr lang="en-US" smtClean="0"/>
          </a:p>
        </p:txBody>
      </p:sp>
      <p:pic>
        <p:nvPicPr>
          <p:cNvPr id="17411" name="Picture 5" descr="fountains abbey 024"/>
          <p:cNvPicPr>
            <a:picLocks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20763" y="1524000"/>
            <a:ext cx="7319962" cy="4767263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fountains abbey 067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506413"/>
            <a:ext cx="8229600" cy="5357812"/>
          </a:xfrm>
          <a:noFill/>
        </p:spPr>
      </p:pic>
      <p:sp>
        <p:nvSpPr>
          <p:cNvPr id="18435" name="Text Box 6"/>
          <p:cNvSpPr txBox="1">
            <a:spLocks noChangeArrowheads="1"/>
          </p:cNvSpPr>
          <p:nvPr/>
        </p:nvSpPr>
        <p:spPr bwMode="auto">
          <a:xfrm>
            <a:off x="2438400" y="617220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8436" name="Text Box 7"/>
          <p:cNvSpPr txBox="1">
            <a:spLocks noChangeArrowheads="1"/>
          </p:cNvSpPr>
          <p:nvPr/>
        </p:nvSpPr>
        <p:spPr bwMode="auto">
          <a:xfrm>
            <a:off x="674688" y="6053138"/>
            <a:ext cx="77835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Fountains: the west range</a:t>
            </a:r>
            <a:endParaRPr lang="en-US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fountains abbey 037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488950"/>
            <a:ext cx="8229600" cy="5392738"/>
          </a:xfrm>
          <a:noFill/>
        </p:spPr>
      </p:pic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327025" y="6053138"/>
            <a:ext cx="8283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Fountains: the west range, seen from the south</a:t>
            </a:r>
            <a:endParaRPr lang="en-US" sz="24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west range: Fountains</a:t>
            </a:r>
            <a:endParaRPr lang="en-US" smtClean="0"/>
          </a:p>
        </p:txBody>
      </p:sp>
      <p:pic>
        <p:nvPicPr>
          <p:cNvPr id="20483" name="Picture 7" descr="fountains abbey 03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3150" y="1600200"/>
            <a:ext cx="6997700" cy="4525963"/>
          </a:xfr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8" descr="fountains abbey 078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29200" y="533400"/>
            <a:ext cx="3770313" cy="5821363"/>
          </a:xfrm>
          <a:noFill/>
        </p:spPr>
      </p:pic>
      <p:sp>
        <p:nvSpPr>
          <p:cNvPr id="2150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4419600" cy="4525962"/>
          </a:xfrm>
        </p:spPr>
        <p:txBody>
          <a:bodyPr/>
          <a:lstStyle/>
          <a:p>
            <a:pPr eaLnBrk="1" hangingPunct="1"/>
            <a:r>
              <a:rPr lang="en-GB" smtClean="0"/>
              <a:t>The east range: Fountains</a:t>
            </a:r>
            <a:endParaRPr lang="en-US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fountains abbey 007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10138" y="228600"/>
            <a:ext cx="3925887" cy="6126163"/>
          </a:xfrm>
          <a:noFill/>
        </p:spPr>
      </p:pic>
      <p:sp>
        <p:nvSpPr>
          <p:cNvPr id="2253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4267200" cy="4449762"/>
          </a:xfrm>
        </p:spPr>
        <p:txBody>
          <a:bodyPr/>
          <a:lstStyle/>
          <a:p>
            <a:pPr eaLnBrk="1" hangingPunct="1"/>
            <a:r>
              <a:rPr lang="en-GB" smtClean="0"/>
              <a:t>The south range</a:t>
            </a:r>
            <a:endParaRPr lang="en-US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fountains abbey 015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466725"/>
            <a:ext cx="8229600" cy="5437188"/>
          </a:xfrm>
          <a:noFill/>
        </p:spPr>
      </p:pic>
      <p:sp>
        <p:nvSpPr>
          <p:cNvPr id="2355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Fountains: the guest houses</a:t>
            </a:r>
            <a:endParaRPr lang="en-US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5" descr="fountains precinct wall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38200" y="1512888"/>
            <a:ext cx="7315200" cy="4870450"/>
          </a:xfrm>
          <a:noFill/>
        </p:spPr>
      </p:pic>
      <p:sp>
        <p:nvSpPr>
          <p:cNvPr id="2457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Fountains: outer court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124</Words>
  <Application>Microsoft Office PowerPoint</Application>
  <PresentationFormat>On-screen Show (4:3)</PresentationFormat>
  <Paragraphs>31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Tahoma</vt:lpstr>
      <vt:lpstr>Arial</vt:lpstr>
      <vt:lpstr>Calibri</vt:lpstr>
      <vt:lpstr>Office Theme</vt:lpstr>
      <vt:lpstr>CISTERCIAN ARCHITECTURE</vt:lpstr>
      <vt:lpstr>Documentary Evidence</vt:lpstr>
      <vt:lpstr>The ‘form of the order’ (forma ordinis)</vt:lpstr>
      <vt:lpstr>The claustral plan: Rievaulx</vt:lpstr>
      <vt:lpstr>The claustral plan: Byland</vt:lpstr>
      <vt:lpstr>The claustral plan: Roche</vt:lpstr>
      <vt:lpstr>Roche Abbey reconstruction</vt:lpstr>
      <vt:lpstr>The claustral plan: Fountains</vt:lpstr>
      <vt:lpstr>Slide 9</vt:lpstr>
      <vt:lpstr>Slide 10</vt:lpstr>
      <vt:lpstr>Slide 11</vt:lpstr>
      <vt:lpstr>Fountains Abbey: the East End</vt:lpstr>
      <vt:lpstr>The nave: Fountains Abbey</vt:lpstr>
      <vt:lpstr>The west entrance: Fountains</vt:lpstr>
      <vt:lpstr>The west range: Fountains</vt:lpstr>
      <vt:lpstr>Slide 16</vt:lpstr>
      <vt:lpstr>Slide 17</vt:lpstr>
      <vt:lpstr>The west range: Fountains</vt:lpstr>
      <vt:lpstr>The east range: Fountains</vt:lpstr>
      <vt:lpstr>The south range</vt:lpstr>
      <vt:lpstr>Fountains: the guest houses</vt:lpstr>
      <vt:lpstr>Fountains: outer court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11</cp:revision>
  <cp:lastPrinted>1601-01-01T00:00:00Z</cp:lastPrinted>
  <dcterms:created xsi:type="dcterms:W3CDTF">1601-01-01T00:00:00Z</dcterms:created>
  <dcterms:modified xsi:type="dcterms:W3CDTF">2012-03-21T13:10:57Z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