
<file path=[Content_Types].xml><?xml version="1.0" encoding="utf-8"?>
<Types xmlns="http://schemas.openxmlformats.org/package/2006/content-types">
  <Default Extension="bin" ContentType="application/vnd.openxmlformats-officedocument.oleObject"/>
  <Default Extension="fntdata" ContentType="application/x-fontdata"/>
  <Default Extension="jpe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theme/themeOverride1.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charts/chart5.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70" r:id="rId1"/>
  </p:sldMasterIdLst>
  <p:notesMasterIdLst>
    <p:notesMasterId r:id="rId41"/>
  </p:notesMasterIdLst>
  <p:sldIdLst>
    <p:sldId id="257" r:id="rId2"/>
    <p:sldId id="258"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Lst>
  <p:sldSz cx="12192000" cy="6858000"/>
  <p:notesSz cx="6858000" cy="9144000"/>
  <p:embeddedFontLst>
    <p:embeddedFont>
      <p:font typeface="Calibri" panose="020F0502020204030204" pitchFamily="34" charset="0"/>
      <p:regular r:id="rId42"/>
      <p:bold r:id="rId43"/>
      <p:italic r:id="rId44"/>
      <p:boldItalic r:id="rId45"/>
    </p:embeddedFont>
    <p:embeddedFont>
      <p:font typeface="Tw Cen MT" panose="020B0602020104020603" pitchFamily="34" charset="0"/>
      <p:regular r:id="rId46"/>
      <p:bold r:id="rId47"/>
      <p:italic r:id="rId48"/>
      <p:boldItalic r:id="rId4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114" d="100"/>
          <a:sy n="114" d="100"/>
        </p:scale>
        <p:origin x="18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6808503682743732E-2"/>
          <c:y val="6.3709276696496023E-2"/>
          <c:w val="0.61509548072723175"/>
          <c:h val="0.82756326082385101"/>
        </c:manualLayout>
      </c:layout>
      <c:barChart>
        <c:barDir val="col"/>
        <c:grouping val="clustered"/>
        <c:varyColors val="0"/>
        <c:ser>
          <c:idx val="0"/>
          <c:order val="0"/>
          <c:tx>
            <c:strRef>
              <c:f>Sheet1!$B$1</c:f>
              <c:strCache>
                <c:ptCount val="1"/>
                <c:pt idx="0">
                  <c:v>Low sensation seeker</c:v>
                </c:pt>
              </c:strCache>
            </c:strRef>
          </c:tx>
          <c:spPr>
            <a:solidFill>
              <a:schemeClr val="accent1"/>
            </a:solidFill>
            <a:ln>
              <a:noFill/>
            </a:ln>
            <a:effectLst/>
          </c:spPr>
          <c:invertIfNegative val="0"/>
          <c:cat>
            <c:strRef>
              <c:f>Sheet1!$A$2:$A$3</c:f>
              <c:strCache>
                <c:ptCount val="2"/>
                <c:pt idx="0">
                  <c:v>Males</c:v>
                </c:pt>
                <c:pt idx="1">
                  <c:v>Females</c:v>
                </c:pt>
              </c:strCache>
            </c:strRef>
          </c:cat>
          <c:val>
            <c:numRef>
              <c:f>Sheet1!$B$2:$B$3</c:f>
              <c:numCache>
                <c:formatCode>General</c:formatCode>
                <c:ptCount val="2"/>
                <c:pt idx="0">
                  <c:v>5.3</c:v>
                </c:pt>
                <c:pt idx="1">
                  <c:v>44.7</c:v>
                </c:pt>
              </c:numCache>
            </c:numRef>
          </c:val>
          <c:extLst>
            <c:ext xmlns:c16="http://schemas.microsoft.com/office/drawing/2014/chart" uri="{C3380CC4-5D6E-409C-BE32-E72D297353CC}">
              <c16:uniqueId val="{00000000-313A-4CC2-BA4A-810FF76ABD90}"/>
            </c:ext>
          </c:extLst>
        </c:ser>
        <c:ser>
          <c:idx val="1"/>
          <c:order val="1"/>
          <c:tx>
            <c:strRef>
              <c:f>Sheet1!$C$1</c:f>
              <c:strCache>
                <c:ptCount val="1"/>
                <c:pt idx="0">
                  <c:v>High Sensation Seeker</c:v>
                </c:pt>
              </c:strCache>
            </c:strRef>
          </c:tx>
          <c:spPr>
            <a:solidFill>
              <a:schemeClr val="accent2"/>
            </a:solidFill>
            <a:ln>
              <a:noFill/>
            </a:ln>
            <a:effectLst/>
          </c:spPr>
          <c:invertIfNegative val="0"/>
          <c:cat>
            <c:strRef>
              <c:f>Sheet1!$A$2:$A$3</c:f>
              <c:strCache>
                <c:ptCount val="2"/>
                <c:pt idx="0">
                  <c:v>Males</c:v>
                </c:pt>
                <c:pt idx="1">
                  <c:v>Females</c:v>
                </c:pt>
              </c:strCache>
            </c:strRef>
          </c:cat>
          <c:val>
            <c:numRef>
              <c:f>Sheet1!$C$2:$C$3</c:f>
              <c:numCache>
                <c:formatCode>General</c:formatCode>
                <c:ptCount val="2"/>
                <c:pt idx="0">
                  <c:v>94.7</c:v>
                </c:pt>
                <c:pt idx="1">
                  <c:v>55.3</c:v>
                </c:pt>
              </c:numCache>
            </c:numRef>
          </c:val>
          <c:extLst>
            <c:ext xmlns:c16="http://schemas.microsoft.com/office/drawing/2014/chart" uri="{C3380CC4-5D6E-409C-BE32-E72D297353CC}">
              <c16:uniqueId val="{00000001-313A-4CC2-BA4A-810FF76ABD90}"/>
            </c:ext>
          </c:extLst>
        </c:ser>
        <c:dLbls>
          <c:showLegendKey val="0"/>
          <c:showVal val="0"/>
          <c:showCatName val="0"/>
          <c:showSerName val="0"/>
          <c:showPercent val="0"/>
          <c:showBubbleSize val="0"/>
        </c:dLbls>
        <c:gapWidth val="150"/>
        <c:axId val="49668096"/>
        <c:axId val="49669632"/>
      </c:barChart>
      <c:catAx>
        <c:axId val="49668096"/>
        <c:scaling>
          <c:orientation val="minMax"/>
        </c:scaling>
        <c:delete val="0"/>
        <c:axPos val="b"/>
        <c:numFmt formatCode="General" sourceLinked="1"/>
        <c:majorTickMark val="out"/>
        <c:minorTickMark val="none"/>
        <c:tickLblPos val="nextTo"/>
        <c:spPr>
          <a:noFill/>
          <a:ln w="9525" cap="flat" cmpd="sng" algn="ctr">
            <a:solidFill>
              <a:schemeClr val="tx1">
                <a:tint val="75000"/>
                <a:shade val="60000"/>
              </a:schemeClr>
            </a:solidFill>
            <a:prstDash val="solid"/>
            <a:round/>
          </a:ln>
          <a:effectLst/>
        </c:spPr>
        <c:txPr>
          <a:bodyPr rot="-60000000" spcFirstLastPara="1" vertOverflow="ellipsis" vert="horz" wrap="square" anchor="ctr" anchorCtr="1"/>
          <a:lstStyle/>
          <a:p>
            <a:pPr>
              <a:defRPr sz="2400" b="1" i="0" u="none" strike="noStrike" kern="1200" baseline="0">
                <a:solidFill>
                  <a:schemeClr val="tx1"/>
                </a:solidFill>
                <a:latin typeface="+mn-lt"/>
                <a:ea typeface="+mn-ea"/>
                <a:cs typeface="+mn-cs"/>
              </a:defRPr>
            </a:pPr>
            <a:endParaRPr lang="en-US"/>
          </a:p>
        </c:txPr>
        <c:crossAx val="49669632"/>
        <c:crosses val="autoZero"/>
        <c:auto val="1"/>
        <c:lblAlgn val="ctr"/>
        <c:lblOffset val="100"/>
        <c:noMultiLvlLbl val="0"/>
      </c:catAx>
      <c:valAx>
        <c:axId val="49669632"/>
        <c:scaling>
          <c:orientation val="minMax"/>
        </c:scaling>
        <c:delete val="0"/>
        <c:axPos val="l"/>
        <c:majorGridlines>
          <c:spPr>
            <a:ln w="9525" cap="flat" cmpd="sng" algn="ctr">
              <a:solidFill>
                <a:schemeClr val="tx1">
                  <a:tint val="75000"/>
                  <a:shade val="60000"/>
                </a:schemeClr>
              </a:solidFill>
              <a:prstDash val="solid"/>
              <a:round/>
            </a:ln>
            <a:effectLst/>
          </c:spPr>
        </c:majorGridlines>
        <c:numFmt formatCode="0%" sourceLinked="0"/>
        <c:majorTickMark val="out"/>
        <c:minorTickMark val="none"/>
        <c:tickLblPos val="nextTo"/>
        <c:spPr>
          <a:noFill/>
          <a:ln w="9525" cap="flat" cmpd="sng" algn="ctr">
            <a:solidFill>
              <a:schemeClr val="tx1">
                <a:tint val="75000"/>
                <a:shade val="60000"/>
              </a:schemeClr>
            </a:solidFill>
            <a:prstDash val="solid"/>
            <a:round/>
          </a:ln>
          <a:effectLst/>
        </c:spPr>
        <c:txPr>
          <a:bodyPr rot="-60000000" spcFirstLastPara="1" vertOverflow="ellipsis" vert="horz" wrap="square" anchor="ctr" anchorCtr="1"/>
          <a:lstStyle/>
          <a:p>
            <a:pPr>
              <a:defRPr sz="1400" b="1" i="0" u="none" strike="noStrike" kern="1200" baseline="0">
                <a:solidFill>
                  <a:schemeClr val="tx1"/>
                </a:solidFill>
                <a:latin typeface="+mn-lt"/>
                <a:ea typeface="+mn-ea"/>
                <a:cs typeface="+mn-cs"/>
              </a:defRPr>
            </a:pPr>
            <a:endParaRPr lang="en-US"/>
          </a:p>
        </c:txPr>
        <c:crossAx val="49668096"/>
        <c:crosses val="autoZero"/>
        <c:crossBetween val="between"/>
        <c:dispUnits>
          <c:builtInUnit val="hundreds"/>
        </c:dispUnits>
      </c:valAx>
      <c:spPr>
        <a:solidFill>
          <a:sysClr val="window" lastClr="FFFFFF"/>
        </a:solidFill>
        <a:ln>
          <a:noFill/>
        </a:ln>
        <a:effectLst/>
      </c:spPr>
    </c:plotArea>
    <c:legend>
      <c:legendPos val="r"/>
      <c:layout>
        <c:manualLayout>
          <c:xMode val="edge"/>
          <c:yMode val="edge"/>
          <c:x val="0.70940043514443818"/>
          <c:y val="0.24113005962300485"/>
          <c:w val="0.28106125478008703"/>
          <c:h val="0.29198718660889533"/>
        </c:manualLayout>
      </c:layout>
      <c:overlay val="0"/>
      <c:spPr>
        <a:noFill/>
        <a:ln>
          <a:noFill/>
        </a:ln>
        <a:effectLst/>
      </c:spPr>
      <c:txPr>
        <a:bodyPr rot="0" spcFirstLastPara="1" vertOverflow="ellipsis" vert="horz" wrap="square" anchor="ctr" anchorCtr="1"/>
        <a:lstStyle/>
        <a:p>
          <a:pPr>
            <a:defRPr sz="2000" b="1" i="0" u="none" strike="noStrike" kern="1200" baseline="0">
              <a:solidFill>
                <a:schemeClr val="tx1"/>
              </a:solidFill>
              <a:latin typeface="+mn-lt"/>
              <a:ea typeface="+mn-ea"/>
              <a:cs typeface="+mn-cs"/>
            </a:defRPr>
          </a:pPr>
          <a:endParaRPr lang="en-US"/>
        </a:p>
      </c:txPr>
    </c:legend>
    <c:plotVisOnly val="1"/>
    <c:dispBlanksAs val="gap"/>
    <c:showDLblsOverMax val="0"/>
  </c:chart>
  <c:spPr>
    <a:noFill/>
    <a:ln w="9525" cap="flat" cmpd="sng" algn="ctr">
      <a:noFill/>
      <a:prstDash val="soli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452152291032268"/>
          <c:y val="3.2152855893013393E-2"/>
          <c:w val="0.625459864391951"/>
          <c:h val="0.78907074115735443"/>
        </c:manualLayout>
      </c:layout>
      <c:lineChart>
        <c:grouping val="standard"/>
        <c:varyColors val="0"/>
        <c:ser>
          <c:idx val="0"/>
          <c:order val="0"/>
          <c:tx>
            <c:strRef>
              <c:f>Sheet1!$A$2</c:f>
              <c:strCache>
                <c:ptCount val="1"/>
                <c:pt idx="0">
                  <c:v>Emerging adult</c:v>
                </c:pt>
              </c:strCache>
            </c:strRef>
          </c:tx>
          <c:spPr>
            <a:ln w="76200"/>
          </c:spPr>
          <c:marker>
            <c:symbol val="none"/>
          </c:marker>
          <c:cat>
            <c:strRef>
              <c:f>Sheet1!$B$1:$C$1</c:f>
              <c:strCache>
                <c:ptCount val="2"/>
                <c:pt idx="0">
                  <c:v>Low sensation seeker</c:v>
                </c:pt>
                <c:pt idx="1">
                  <c:v>High sensation seeker</c:v>
                </c:pt>
              </c:strCache>
            </c:strRef>
          </c:cat>
          <c:val>
            <c:numRef>
              <c:f>Sheet1!$B$2:$C$2</c:f>
              <c:numCache>
                <c:formatCode>General</c:formatCode>
                <c:ptCount val="2"/>
                <c:pt idx="0">
                  <c:v>7.1529999999999934</c:v>
                </c:pt>
                <c:pt idx="1">
                  <c:v>6.4340000000000002</c:v>
                </c:pt>
              </c:numCache>
            </c:numRef>
          </c:val>
          <c:smooth val="0"/>
          <c:extLst>
            <c:ext xmlns:c16="http://schemas.microsoft.com/office/drawing/2014/chart" uri="{C3380CC4-5D6E-409C-BE32-E72D297353CC}">
              <c16:uniqueId val="{00000000-6957-4B66-9D90-8DE4241EC94F}"/>
            </c:ext>
          </c:extLst>
        </c:ser>
        <c:ser>
          <c:idx val="1"/>
          <c:order val="1"/>
          <c:tx>
            <c:strRef>
              <c:f>Sheet1!$A$3</c:f>
              <c:strCache>
                <c:ptCount val="1"/>
                <c:pt idx="0">
                  <c:v>Adult</c:v>
                </c:pt>
              </c:strCache>
            </c:strRef>
          </c:tx>
          <c:spPr>
            <a:ln w="76200"/>
          </c:spPr>
          <c:marker>
            <c:symbol val="none"/>
          </c:marker>
          <c:cat>
            <c:strRef>
              <c:f>Sheet1!$B$1:$C$1</c:f>
              <c:strCache>
                <c:ptCount val="2"/>
                <c:pt idx="0">
                  <c:v>Low sensation seeker</c:v>
                </c:pt>
                <c:pt idx="1">
                  <c:v>High sensation seeker</c:v>
                </c:pt>
              </c:strCache>
            </c:strRef>
          </c:cat>
          <c:val>
            <c:numRef>
              <c:f>Sheet1!$B$3:$C$3</c:f>
              <c:numCache>
                <c:formatCode>General</c:formatCode>
                <c:ptCount val="2"/>
                <c:pt idx="0">
                  <c:v>4.6669999999999945</c:v>
                </c:pt>
                <c:pt idx="1">
                  <c:v>8.7409999999999997</c:v>
                </c:pt>
              </c:numCache>
            </c:numRef>
          </c:val>
          <c:smooth val="0"/>
          <c:extLst>
            <c:ext xmlns:c16="http://schemas.microsoft.com/office/drawing/2014/chart" uri="{C3380CC4-5D6E-409C-BE32-E72D297353CC}">
              <c16:uniqueId val="{00000001-6957-4B66-9D90-8DE4241EC94F}"/>
            </c:ext>
          </c:extLst>
        </c:ser>
        <c:dLbls>
          <c:showLegendKey val="0"/>
          <c:showVal val="0"/>
          <c:showCatName val="0"/>
          <c:showSerName val="0"/>
          <c:showPercent val="0"/>
          <c:showBubbleSize val="0"/>
        </c:dLbls>
        <c:smooth val="0"/>
        <c:axId val="76535296"/>
        <c:axId val="76536832"/>
      </c:lineChart>
      <c:catAx>
        <c:axId val="76535296"/>
        <c:scaling>
          <c:orientation val="minMax"/>
        </c:scaling>
        <c:delete val="0"/>
        <c:axPos val="b"/>
        <c:numFmt formatCode="General" sourceLinked="1"/>
        <c:majorTickMark val="out"/>
        <c:minorTickMark val="none"/>
        <c:tickLblPos val="nextTo"/>
        <c:txPr>
          <a:bodyPr/>
          <a:lstStyle/>
          <a:p>
            <a:pPr>
              <a:defRPr sz="1800" b="1"/>
            </a:pPr>
            <a:endParaRPr lang="en-US"/>
          </a:p>
        </c:txPr>
        <c:crossAx val="76536832"/>
        <c:crosses val="autoZero"/>
        <c:auto val="1"/>
        <c:lblAlgn val="ctr"/>
        <c:lblOffset val="100"/>
        <c:noMultiLvlLbl val="0"/>
      </c:catAx>
      <c:valAx>
        <c:axId val="76536832"/>
        <c:scaling>
          <c:orientation val="minMax"/>
        </c:scaling>
        <c:delete val="0"/>
        <c:axPos val="l"/>
        <c:majorGridlines/>
        <c:title>
          <c:tx>
            <c:rich>
              <a:bodyPr/>
              <a:lstStyle/>
              <a:p>
                <a:pPr>
                  <a:defRPr sz="828" b="1" i="0" u="none" strike="noStrike" baseline="0">
                    <a:solidFill>
                      <a:srgbClr val="000000"/>
                    </a:solidFill>
                    <a:latin typeface="Calibri"/>
                    <a:ea typeface="Calibri"/>
                    <a:cs typeface="Calibri"/>
                  </a:defRPr>
                </a:pPr>
                <a:r>
                  <a:rPr lang="en-GB" sz="2800" dirty="0"/>
                  <a:t>Mean arousal</a:t>
                </a:r>
              </a:p>
            </c:rich>
          </c:tx>
          <c:layout>
            <c:manualLayout>
              <c:xMode val="edge"/>
              <c:yMode val="edge"/>
              <c:x val="1.5930319701091419E-2"/>
              <c:y val="0.24332265973491526"/>
            </c:manualLayout>
          </c:layout>
          <c:overlay val="0"/>
        </c:title>
        <c:numFmt formatCode="General" sourceLinked="1"/>
        <c:majorTickMark val="out"/>
        <c:minorTickMark val="none"/>
        <c:tickLblPos val="nextTo"/>
        <c:txPr>
          <a:bodyPr/>
          <a:lstStyle/>
          <a:p>
            <a:pPr>
              <a:defRPr sz="1400" b="1"/>
            </a:pPr>
            <a:endParaRPr lang="en-US"/>
          </a:p>
        </c:txPr>
        <c:crossAx val="76535296"/>
        <c:crosses val="autoZero"/>
        <c:crossBetween val="between"/>
      </c:valAx>
    </c:plotArea>
    <c:legend>
      <c:legendPos val="r"/>
      <c:overlay val="0"/>
      <c:txPr>
        <a:bodyPr/>
        <a:lstStyle/>
        <a:p>
          <a:pPr>
            <a:defRPr sz="1800" b="1"/>
          </a:pPr>
          <a:endParaRPr lang="en-US"/>
        </a:p>
      </c:txPr>
    </c:legend>
    <c:plotVisOnly val="1"/>
    <c:dispBlanksAs val="gap"/>
    <c:showDLblsOverMax val="0"/>
  </c:chart>
  <c:spPr>
    <a:solidFill>
      <a:sysClr val="window" lastClr="FFFFFF"/>
    </a:solidFill>
  </c:sp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Score</c:v>
                </c:pt>
              </c:strCache>
            </c:strRef>
          </c:tx>
          <c:cat>
            <c:strRef>
              <c:f>Sheet1!$A$2:$A$5</c:f>
              <c:strCache>
                <c:ptCount val="4"/>
                <c:pt idx="0">
                  <c:v>Group 1</c:v>
                </c:pt>
                <c:pt idx="1">
                  <c:v>Group 2</c:v>
                </c:pt>
                <c:pt idx="2">
                  <c:v>Group 3</c:v>
                </c:pt>
                <c:pt idx="3">
                  <c:v>Group 4</c:v>
                </c:pt>
              </c:strCache>
            </c:strRef>
          </c:cat>
          <c:val>
            <c:numRef>
              <c:f>Sheet1!$B$2:$B$5</c:f>
              <c:numCache>
                <c:formatCode>General</c:formatCode>
                <c:ptCount val="4"/>
                <c:pt idx="0">
                  <c:v>17</c:v>
                </c:pt>
                <c:pt idx="1">
                  <c:v>24</c:v>
                </c:pt>
                <c:pt idx="2">
                  <c:v>19</c:v>
                </c:pt>
                <c:pt idx="3">
                  <c:v>7</c:v>
                </c:pt>
              </c:numCache>
            </c:numRef>
          </c:val>
          <c:extLst>
            <c:ext xmlns:c16="http://schemas.microsoft.com/office/drawing/2014/chart" uri="{C3380CC4-5D6E-409C-BE32-E72D297353CC}">
              <c16:uniqueId val="{00000000-C0FC-4066-8D54-760A0098BC2C}"/>
            </c:ext>
          </c:extLst>
        </c:ser>
        <c:dLbls>
          <c:showLegendKey val="0"/>
          <c:showVal val="0"/>
          <c:showCatName val="0"/>
          <c:showSerName val="0"/>
          <c:showPercent val="0"/>
          <c:showBubbleSize val="0"/>
          <c:showLeaderLines val="1"/>
        </c:dLbls>
      </c:pie3DChart>
      <c:spPr>
        <a:noFill/>
        <a:ln w="25395">
          <a:noFill/>
        </a:ln>
      </c:spPr>
    </c:plotArea>
    <c:legend>
      <c:legendPos val="r"/>
      <c:overlay val="0"/>
    </c:legend>
    <c:plotVisOnly val="1"/>
    <c:dispBlanksAs val="zero"/>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title>
    <c:autoTitleDeleted val="0"/>
    <c:plotArea>
      <c:layout/>
      <c:lineChart>
        <c:grouping val="standard"/>
        <c:varyColors val="0"/>
        <c:ser>
          <c:idx val="0"/>
          <c:order val="0"/>
          <c:tx>
            <c:strRef>
              <c:f>Sheet1!$B$1</c:f>
              <c:strCache>
                <c:ptCount val="1"/>
                <c:pt idx="0">
                  <c:v>Series 1</c:v>
                </c:pt>
              </c:strCache>
            </c:strRef>
          </c:tx>
          <c:cat>
            <c:strRef>
              <c:f>Sheet1!$A$2:$A$5</c:f>
              <c:strCache>
                <c:ptCount val="4"/>
                <c:pt idx="0">
                  <c:v>Group 1</c:v>
                </c:pt>
                <c:pt idx="1">
                  <c:v>Group 2</c:v>
                </c:pt>
                <c:pt idx="2">
                  <c:v>Group 3</c:v>
                </c:pt>
                <c:pt idx="3">
                  <c:v>Group 4</c:v>
                </c:pt>
              </c:strCache>
            </c:strRef>
          </c:cat>
          <c:val>
            <c:numRef>
              <c:f>Sheet1!$B$2:$B$5</c:f>
              <c:numCache>
                <c:formatCode>General</c:formatCode>
                <c:ptCount val="4"/>
                <c:pt idx="0">
                  <c:v>17</c:v>
                </c:pt>
                <c:pt idx="1">
                  <c:v>24</c:v>
                </c:pt>
                <c:pt idx="2">
                  <c:v>19</c:v>
                </c:pt>
                <c:pt idx="3">
                  <c:v>7</c:v>
                </c:pt>
              </c:numCache>
            </c:numRef>
          </c:val>
          <c:smooth val="0"/>
          <c:extLst>
            <c:ext xmlns:c16="http://schemas.microsoft.com/office/drawing/2014/chart" uri="{C3380CC4-5D6E-409C-BE32-E72D297353CC}">
              <c16:uniqueId val="{00000000-54DD-4E4E-8041-863B5058F9B7}"/>
            </c:ext>
          </c:extLst>
        </c:ser>
        <c:dLbls>
          <c:showLegendKey val="0"/>
          <c:showVal val="0"/>
          <c:showCatName val="0"/>
          <c:showSerName val="0"/>
          <c:showPercent val="0"/>
          <c:showBubbleSize val="0"/>
        </c:dLbls>
        <c:marker val="1"/>
        <c:smooth val="0"/>
        <c:axId val="93385472"/>
        <c:axId val="93387008"/>
      </c:lineChart>
      <c:catAx>
        <c:axId val="93385472"/>
        <c:scaling>
          <c:orientation val="minMax"/>
        </c:scaling>
        <c:delete val="0"/>
        <c:axPos val="b"/>
        <c:numFmt formatCode="General" sourceLinked="1"/>
        <c:majorTickMark val="out"/>
        <c:minorTickMark val="none"/>
        <c:tickLblPos val="nextTo"/>
        <c:crossAx val="93387008"/>
        <c:crosses val="autoZero"/>
        <c:auto val="1"/>
        <c:lblAlgn val="ctr"/>
        <c:lblOffset val="100"/>
        <c:noMultiLvlLbl val="0"/>
      </c:catAx>
      <c:valAx>
        <c:axId val="93387008"/>
        <c:scaling>
          <c:orientation val="minMax"/>
        </c:scaling>
        <c:delete val="0"/>
        <c:axPos val="l"/>
        <c:majorGridlines/>
        <c:numFmt formatCode="General" sourceLinked="1"/>
        <c:majorTickMark val="out"/>
        <c:minorTickMark val="none"/>
        <c:tickLblPos val="nextTo"/>
        <c:crossAx val="93385472"/>
        <c:crosses val="autoZero"/>
        <c:crossBetween val="between"/>
      </c:valAx>
      <c:spPr>
        <a:noFill/>
        <a:ln w="25387">
          <a:noFill/>
        </a:ln>
      </c:spPr>
    </c:plotArea>
    <c:legend>
      <c:legendPos val="r"/>
      <c:overlay val="0"/>
    </c:legend>
    <c:plotVisOnly val="1"/>
    <c:dispBlanksAs val="gap"/>
    <c:showDLblsOverMax val="0"/>
  </c:chart>
  <c:txPr>
    <a:bodyPr/>
    <a:lstStyle/>
    <a:p>
      <a:pPr>
        <a:defRPr sz="1794"/>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Score 1</c:v>
                </c:pt>
              </c:strCache>
            </c:strRef>
          </c:tx>
          <c:invertIfNegative val="0"/>
          <c:cat>
            <c:strRef>
              <c:f>Sheet1!$A$2:$A$3</c:f>
              <c:strCache>
                <c:ptCount val="2"/>
                <c:pt idx="0">
                  <c:v>Group A</c:v>
                </c:pt>
                <c:pt idx="1">
                  <c:v>Group B</c:v>
                </c:pt>
              </c:strCache>
            </c:strRef>
          </c:cat>
          <c:val>
            <c:numRef>
              <c:f>Sheet1!$B$2:$B$3</c:f>
              <c:numCache>
                <c:formatCode>General</c:formatCode>
                <c:ptCount val="2"/>
                <c:pt idx="0">
                  <c:v>10</c:v>
                </c:pt>
                <c:pt idx="1">
                  <c:v>5</c:v>
                </c:pt>
              </c:numCache>
            </c:numRef>
          </c:val>
          <c:extLst>
            <c:ext xmlns:c16="http://schemas.microsoft.com/office/drawing/2014/chart" uri="{C3380CC4-5D6E-409C-BE32-E72D297353CC}">
              <c16:uniqueId val="{00000000-BBCB-4CCE-9CA3-49912918A7B3}"/>
            </c:ext>
          </c:extLst>
        </c:ser>
        <c:ser>
          <c:idx val="1"/>
          <c:order val="1"/>
          <c:tx>
            <c:strRef>
              <c:f>Sheet1!$C$1</c:f>
              <c:strCache>
                <c:ptCount val="1"/>
                <c:pt idx="0">
                  <c:v>Score 2</c:v>
                </c:pt>
              </c:strCache>
            </c:strRef>
          </c:tx>
          <c:invertIfNegative val="0"/>
          <c:cat>
            <c:strRef>
              <c:f>Sheet1!$A$2:$A$3</c:f>
              <c:strCache>
                <c:ptCount val="2"/>
                <c:pt idx="0">
                  <c:v>Group A</c:v>
                </c:pt>
                <c:pt idx="1">
                  <c:v>Group B</c:v>
                </c:pt>
              </c:strCache>
            </c:strRef>
          </c:cat>
          <c:val>
            <c:numRef>
              <c:f>Sheet1!$C$2:$C$3</c:f>
              <c:numCache>
                <c:formatCode>General</c:formatCode>
                <c:ptCount val="2"/>
                <c:pt idx="0">
                  <c:v>15</c:v>
                </c:pt>
                <c:pt idx="1">
                  <c:v>10</c:v>
                </c:pt>
              </c:numCache>
            </c:numRef>
          </c:val>
          <c:extLst>
            <c:ext xmlns:c16="http://schemas.microsoft.com/office/drawing/2014/chart" uri="{C3380CC4-5D6E-409C-BE32-E72D297353CC}">
              <c16:uniqueId val="{00000001-BBCB-4CCE-9CA3-49912918A7B3}"/>
            </c:ext>
          </c:extLst>
        </c:ser>
        <c:ser>
          <c:idx val="2"/>
          <c:order val="2"/>
          <c:tx>
            <c:strRef>
              <c:f>Sheet1!$D$1</c:f>
              <c:strCache>
                <c:ptCount val="1"/>
                <c:pt idx="0">
                  <c:v>Score 3</c:v>
                </c:pt>
              </c:strCache>
            </c:strRef>
          </c:tx>
          <c:invertIfNegative val="0"/>
          <c:cat>
            <c:strRef>
              <c:f>Sheet1!$A$2:$A$3</c:f>
              <c:strCache>
                <c:ptCount val="2"/>
                <c:pt idx="0">
                  <c:v>Group A</c:v>
                </c:pt>
                <c:pt idx="1">
                  <c:v>Group B</c:v>
                </c:pt>
              </c:strCache>
            </c:strRef>
          </c:cat>
          <c:val>
            <c:numRef>
              <c:f>Sheet1!$D$2:$D$3</c:f>
              <c:numCache>
                <c:formatCode>General</c:formatCode>
                <c:ptCount val="2"/>
                <c:pt idx="0">
                  <c:v>20</c:v>
                </c:pt>
                <c:pt idx="1">
                  <c:v>15</c:v>
                </c:pt>
              </c:numCache>
            </c:numRef>
          </c:val>
          <c:extLst>
            <c:ext xmlns:c16="http://schemas.microsoft.com/office/drawing/2014/chart" uri="{C3380CC4-5D6E-409C-BE32-E72D297353CC}">
              <c16:uniqueId val="{00000002-BBCB-4CCE-9CA3-49912918A7B3}"/>
            </c:ext>
          </c:extLst>
        </c:ser>
        <c:dLbls>
          <c:showLegendKey val="0"/>
          <c:showVal val="0"/>
          <c:showCatName val="0"/>
          <c:showSerName val="0"/>
          <c:showPercent val="0"/>
          <c:showBubbleSize val="0"/>
        </c:dLbls>
        <c:gapWidth val="150"/>
        <c:axId val="93088768"/>
        <c:axId val="93090560"/>
      </c:barChart>
      <c:catAx>
        <c:axId val="93088768"/>
        <c:scaling>
          <c:orientation val="minMax"/>
        </c:scaling>
        <c:delete val="0"/>
        <c:axPos val="b"/>
        <c:numFmt formatCode="General" sourceLinked="1"/>
        <c:majorTickMark val="out"/>
        <c:minorTickMark val="none"/>
        <c:tickLblPos val="nextTo"/>
        <c:crossAx val="93090560"/>
        <c:crosses val="autoZero"/>
        <c:auto val="1"/>
        <c:lblAlgn val="ctr"/>
        <c:lblOffset val="100"/>
        <c:noMultiLvlLbl val="0"/>
      </c:catAx>
      <c:valAx>
        <c:axId val="93090560"/>
        <c:scaling>
          <c:orientation val="minMax"/>
        </c:scaling>
        <c:delete val="0"/>
        <c:axPos val="l"/>
        <c:majorGridlines/>
        <c:numFmt formatCode="General" sourceLinked="1"/>
        <c:majorTickMark val="out"/>
        <c:minorTickMark val="none"/>
        <c:tickLblPos val="nextTo"/>
        <c:crossAx val="93088768"/>
        <c:crosses val="autoZero"/>
        <c:crossBetween val="between"/>
      </c:valAx>
      <c:spPr>
        <a:noFill/>
        <a:ln w="25407">
          <a:noFill/>
        </a:ln>
      </c:spPr>
    </c:plotArea>
    <c:legend>
      <c:legendPos val="r"/>
      <c:overlay val="0"/>
    </c:legend>
    <c:plotVisOnly val="1"/>
    <c:dispBlanksAs val="gap"/>
    <c:showDLblsOverMax val="0"/>
  </c:chart>
  <c:txPr>
    <a:bodyPr/>
    <a:lstStyle/>
    <a:p>
      <a:pPr>
        <a:defRPr sz="1806"/>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01">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8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2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73ECEA-E4CF-4B7B-90AD-679CDEA80B97}" type="datetimeFigureOut">
              <a:rPr lang="en-GB" smtClean="0"/>
              <a:t>29/10/2021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151118-C8BB-41E9-BAF6-1590F8034FC6}" type="slidenum">
              <a:rPr lang="en-GB" smtClean="0"/>
              <a:t>‹#›</a:t>
            </a:fld>
            <a:endParaRPr lang="en-GB"/>
          </a:p>
        </p:txBody>
      </p:sp>
    </p:spTree>
    <p:extLst>
      <p:ext uri="{BB962C8B-B14F-4D97-AF65-F5344CB8AC3E}">
        <p14:creationId xmlns:p14="http://schemas.microsoft.com/office/powerpoint/2010/main" val="89433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2514600" y="857250"/>
            <a:ext cx="4114800" cy="2314575"/>
          </a:xfrm>
          <a:ln/>
        </p:spPr>
      </p:sp>
      <p:sp>
        <p:nvSpPr>
          <p:cNvPr id="23555" name="Notes Placeholder 2"/>
          <p:cNvSpPr>
            <a:spLocks noGrp="1"/>
          </p:cNvSpPr>
          <p:nvPr>
            <p:ph type="body" idx="1"/>
          </p:nvPr>
        </p:nvSpPr>
        <p:spPr>
          <a:noFill/>
          <a:ln/>
        </p:spPr>
        <p:txBody>
          <a:bodyPr/>
          <a:lstStyle/>
          <a:p>
            <a:endParaRPr lang="en-US"/>
          </a:p>
        </p:txBody>
      </p:sp>
      <p:sp>
        <p:nvSpPr>
          <p:cNvPr id="23556" name="Slide Number Placeholder 3"/>
          <p:cNvSpPr>
            <a:spLocks noGrp="1"/>
          </p:cNvSpPr>
          <p:nvPr>
            <p:ph type="sldNum" sz="quarter" idx="5"/>
          </p:nvPr>
        </p:nvSpPr>
        <p:spPr>
          <a:noFill/>
        </p:spPr>
        <p:txBody>
          <a:bodyPr/>
          <a:lstStyle/>
          <a:p>
            <a:fld id="{C4C86286-E734-4FBB-98A4-F4224C71EF35}" type="slidenum">
              <a:rPr lang="en-US" smtClean="0"/>
              <a:pPr/>
              <a:t>6</a:t>
            </a:fld>
            <a:endParaRPr lang="en-US"/>
          </a:p>
        </p:txBody>
      </p:sp>
    </p:spTree>
    <p:extLst>
      <p:ext uri="{BB962C8B-B14F-4D97-AF65-F5344CB8AC3E}">
        <p14:creationId xmlns:p14="http://schemas.microsoft.com/office/powerpoint/2010/main" val="12125701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xfrm>
            <a:off x="2514600" y="857250"/>
            <a:ext cx="4114800" cy="2314575"/>
          </a:xfrm>
          <a:ln/>
        </p:spPr>
      </p:sp>
      <p:sp>
        <p:nvSpPr>
          <p:cNvPr id="25603" name="Notes Placeholder 2"/>
          <p:cNvSpPr>
            <a:spLocks noGrp="1"/>
          </p:cNvSpPr>
          <p:nvPr>
            <p:ph type="body" idx="1"/>
          </p:nvPr>
        </p:nvSpPr>
        <p:spPr>
          <a:noFill/>
          <a:ln/>
        </p:spPr>
        <p:txBody>
          <a:bodyPr/>
          <a:lstStyle/>
          <a:p>
            <a:endParaRPr lang="en-US"/>
          </a:p>
        </p:txBody>
      </p:sp>
      <p:sp>
        <p:nvSpPr>
          <p:cNvPr id="25604" name="Slide Number Placeholder 3"/>
          <p:cNvSpPr>
            <a:spLocks noGrp="1"/>
          </p:cNvSpPr>
          <p:nvPr>
            <p:ph type="sldNum" sz="quarter" idx="5"/>
          </p:nvPr>
        </p:nvSpPr>
        <p:spPr>
          <a:noFill/>
        </p:spPr>
        <p:txBody>
          <a:bodyPr/>
          <a:lstStyle/>
          <a:p>
            <a:fld id="{6647B467-1282-4EB1-9A26-0FA6EAF843B2}" type="slidenum">
              <a:rPr lang="en-US" smtClean="0"/>
              <a:pPr/>
              <a:t>7</a:t>
            </a:fld>
            <a:endParaRPr lang="en-US"/>
          </a:p>
        </p:txBody>
      </p:sp>
    </p:spTree>
    <p:extLst>
      <p:ext uri="{BB962C8B-B14F-4D97-AF65-F5344CB8AC3E}">
        <p14:creationId xmlns:p14="http://schemas.microsoft.com/office/powerpoint/2010/main" val="38523059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2514600" y="857250"/>
            <a:ext cx="4114800" cy="2314575"/>
          </a:xfrm>
          <a:ln/>
        </p:spPr>
      </p:sp>
      <p:sp>
        <p:nvSpPr>
          <p:cNvPr id="26627" name="Notes Placeholder 2"/>
          <p:cNvSpPr>
            <a:spLocks noGrp="1"/>
          </p:cNvSpPr>
          <p:nvPr>
            <p:ph type="body" idx="1"/>
          </p:nvPr>
        </p:nvSpPr>
        <p:spPr>
          <a:noFill/>
          <a:ln/>
        </p:spPr>
        <p:txBody>
          <a:bodyPr/>
          <a:lstStyle/>
          <a:p>
            <a:endParaRPr lang="en-US"/>
          </a:p>
        </p:txBody>
      </p:sp>
      <p:sp>
        <p:nvSpPr>
          <p:cNvPr id="26628" name="Slide Number Placeholder 3"/>
          <p:cNvSpPr>
            <a:spLocks noGrp="1"/>
          </p:cNvSpPr>
          <p:nvPr>
            <p:ph type="sldNum" sz="quarter" idx="5"/>
          </p:nvPr>
        </p:nvSpPr>
        <p:spPr>
          <a:noFill/>
        </p:spPr>
        <p:txBody>
          <a:bodyPr/>
          <a:lstStyle/>
          <a:p>
            <a:fld id="{7A05038D-7A12-4B01-ABB7-B728E4F2B43B}" type="slidenum">
              <a:rPr lang="en-US" smtClean="0"/>
              <a:pPr/>
              <a:t>8</a:t>
            </a:fld>
            <a:endParaRPr lang="en-US"/>
          </a:p>
        </p:txBody>
      </p:sp>
    </p:spTree>
    <p:extLst>
      <p:ext uri="{BB962C8B-B14F-4D97-AF65-F5344CB8AC3E}">
        <p14:creationId xmlns:p14="http://schemas.microsoft.com/office/powerpoint/2010/main" val="7618323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xfrm>
            <a:off x="2514600" y="857250"/>
            <a:ext cx="4114800" cy="2314575"/>
          </a:xfrm>
          <a:ln/>
        </p:spPr>
      </p:sp>
      <p:sp>
        <p:nvSpPr>
          <p:cNvPr id="27651" name="Notes Placeholder 2"/>
          <p:cNvSpPr>
            <a:spLocks noGrp="1"/>
          </p:cNvSpPr>
          <p:nvPr>
            <p:ph type="body" idx="1"/>
          </p:nvPr>
        </p:nvSpPr>
        <p:spPr>
          <a:noFill/>
          <a:ln/>
        </p:spPr>
        <p:txBody>
          <a:bodyPr/>
          <a:lstStyle/>
          <a:p>
            <a:endParaRPr lang="en-US"/>
          </a:p>
        </p:txBody>
      </p:sp>
      <p:sp>
        <p:nvSpPr>
          <p:cNvPr id="27652" name="Slide Number Placeholder 3"/>
          <p:cNvSpPr>
            <a:spLocks noGrp="1"/>
          </p:cNvSpPr>
          <p:nvPr>
            <p:ph type="sldNum" sz="quarter" idx="5"/>
          </p:nvPr>
        </p:nvSpPr>
        <p:spPr>
          <a:noFill/>
        </p:spPr>
        <p:txBody>
          <a:bodyPr/>
          <a:lstStyle/>
          <a:p>
            <a:fld id="{9AA2B680-D74D-4E7C-AE3F-EA1936D7A546}" type="slidenum">
              <a:rPr lang="en-US" smtClean="0"/>
              <a:pPr/>
              <a:t>9</a:t>
            </a:fld>
            <a:endParaRPr lang="en-US"/>
          </a:p>
        </p:txBody>
      </p:sp>
    </p:spTree>
    <p:extLst>
      <p:ext uri="{BB962C8B-B14F-4D97-AF65-F5344CB8AC3E}">
        <p14:creationId xmlns:p14="http://schemas.microsoft.com/office/powerpoint/2010/main" val="1914472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2514600" y="857250"/>
            <a:ext cx="4114800" cy="2314575"/>
          </a:xfrm>
          <a:ln/>
        </p:spPr>
      </p:sp>
      <p:sp>
        <p:nvSpPr>
          <p:cNvPr id="28675" name="Notes Placeholder 2"/>
          <p:cNvSpPr>
            <a:spLocks noGrp="1"/>
          </p:cNvSpPr>
          <p:nvPr>
            <p:ph type="body" idx="1"/>
          </p:nvPr>
        </p:nvSpPr>
        <p:spPr>
          <a:noFill/>
          <a:ln/>
        </p:spPr>
        <p:txBody>
          <a:bodyPr/>
          <a:lstStyle/>
          <a:p>
            <a:endParaRPr lang="en-US"/>
          </a:p>
        </p:txBody>
      </p:sp>
      <p:sp>
        <p:nvSpPr>
          <p:cNvPr id="28676" name="Slide Number Placeholder 3"/>
          <p:cNvSpPr>
            <a:spLocks noGrp="1"/>
          </p:cNvSpPr>
          <p:nvPr>
            <p:ph type="sldNum" sz="quarter" idx="5"/>
          </p:nvPr>
        </p:nvSpPr>
        <p:spPr>
          <a:noFill/>
        </p:spPr>
        <p:txBody>
          <a:bodyPr/>
          <a:lstStyle/>
          <a:p>
            <a:fld id="{3B38412E-9BEE-49D9-A8F6-B95E7192ECD0}" type="slidenum">
              <a:rPr lang="en-US" smtClean="0"/>
              <a:pPr/>
              <a:t>10</a:t>
            </a:fld>
            <a:endParaRPr lang="en-US"/>
          </a:p>
        </p:txBody>
      </p:sp>
    </p:spTree>
    <p:extLst>
      <p:ext uri="{BB962C8B-B14F-4D97-AF65-F5344CB8AC3E}">
        <p14:creationId xmlns:p14="http://schemas.microsoft.com/office/powerpoint/2010/main" val="3071551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xfrm>
            <a:off x="2514600" y="857250"/>
            <a:ext cx="4114800" cy="2314575"/>
          </a:xfrm>
          <a:ln/>
        </p:spPr>
      </p:sp>
      <p:sp>
        <p:nvSpPr>
          <p:cNvPr id="33795" name="Notes Placeholder 2"/>
          <p:cNvSpPr>
            <a:spLocks noGrp="1"/>
          </p:cNvSpPr>
          <p:nvPr>
            <p:ph type="body" idx="1"/>
          </p:nvPr>
        </p:nvSpPr>
        <p:spPr>
          <a:noFill/>
          <a:ln/>
        </p:spPr>
        <p:txBody>
          <a:bodyPr/>
          <a:lstStyle/>
          <a:p>
            <a:endParaRPr lang="en-US"/>
          </a:p>
        </p:txBody>
      </p:sp>
      <p:sp>
        <p:nvSpPr>
          <p:cNvPr id="33796" name="Slide Number Placeholder 3"/>
          <p:cNvSpPr>
            <a:spLocks noGrp="1"/>
          </p:cNvSpPr>
          <p:nvPr>
            <p:ph type="sldNum" sz="quarter" idx="5"/>
          </p:nvPr>
        </p:nvSpPr>
        <p:spPr>
          <a:noFill/>
        </p:spPr>
        <p:txBody>
          <a:bodyPr/>
          <a:lstStyle/>
          <a:p>
            <a:fld id="{F658EA54-C05F-4279-933A-BCD56296B75B}" type="slidenum">
              <a:rPr lang="en-US" smtClean="0"/>
              <a:pPr/>
              <a:t>19</a:t>
            </a:fld>
            <a:endParaRPr lang="en-US"/>
          </a:p>
        </p:txBody>
      </p:sp>
    </p:spTree>
    <p:extLst>
      <p:ext uri="{BB962C8B-B14F-4D97-AF65-F5344CB8AC3E}">
        <p14:creationId xmlns:p14="http://schemas.microsoft.com/office/powerpoint/2010/main" val="29201422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2514600" y="857250"/>
            <a:ext cx="4114800" cy="2314575"/>
          </a:xfrm>
          <a:ln/>
        </p:spPr>
      </p:sp>
      <p:sp>
        <p:nvSpPr>
          <p:cNvPr id="34819" name="Notes Placeholder 2"/>
          <p:cNvSpPr>
            <a:spLocks noGrp="1"/>
          </p:cNvSpPr>
          <p:nvPr>
            <p:ph type="body" idx="1"/>
          </p:nvPr>
        </p:nvSpPr>
        <p:spPr>
          <a:noFill/>
          <a:ln/>
        </p:spPr>
        <p:txBody>
          <a:bodyPr/>
          <a:lstStyle/>
          <a:p>
            <a:endParaRPr lang="en-US"/>
          </a:p>
        </p:txBody>
      </p:sp>
      <p:sp>
        <p:nvSpPr>
          <p:cNvPr id="34820" name="Slide Number Placeholder 3"/>
          <p:cNvSpPr>
            <a:spLocks noGrp="1"/>
          </p:cNvSpPr>
          <p:nvPr>
            <p:ph type="sldNum" sz="quarter" idx="5"/>
          </p:nvPr>
        </p:nvSpPr>
        <p:spPr>
          <a:noFill/>
        </p:spPr>
        <p:txBody>
          <a:bodyPr/>
          <a:lstStyle/>
          <a:p>
            <a:fld id="{9ECFC385-8904-4EB0-A095-4A3A6A748886}" type="slidenum">
              <a:rPr lang="en-US" smtClean="0"/>
              <a:pPr/>
              <a:t>20</a:t>
            </a:fld>
            <a:endParaRPr lang="en-US"/>
          </a:p>
        </p:txBody>
      </p:sp>
    </p:spTree>
    <p:extLst>
      <p:ext uri="{BB962C8B-B14F-4D97-AF65-F5344CB8AC3E}">
        <p14:creationId xmlns:p14="http://schemas.microsoft.com/office/powerpoint/2010/main" val="4142327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2514600" y="857250"/>
            <a:ext cx="4114800" cy="2314575"/>
          </a:xfrm>
          <a:ln/>
        </p:spPr>
      </p:sp>
      <p:sp>
        <p:nvSpPr>
          <p:cNvPr id="35843" name="Notes Placeholder 2"/>
          <p:cNvSpPr>
            <a:spLocks noGrp="1"/>
          </p:cNvSpPr>
          <p:nvPr>
            <p:ph type="body" idx="1"/>
          </p:nvPr>
        </p:nvSpPr>
        <p:spPr>
          <a:noFill/>
          <a:ln/>
        </p:spPr>
        <p:txBody>
          <a:bodyPr/>
          <a:lstStyle/>
          <a:p>
            <a:endParaRPr lang="en-US"/>
          </a:p>
        </p:txBody>
      </p:sp>
      <p:sp>
        <p:nvSpPr>
          <p:cNvPr id="35844" name="Slide Number Placeholder 3"/>
          <p:cNvSpPr>
            <a:spLocks noGrp="1"/>
          </p:cNvSpPr>
          <p:nvPr>
            <p:ph type="sldNum" sz="quarter" idx="5"/>
          </p:nvPr>
        </p:nvSpPr>
        <p:spPr>
          <a:noFill/>
        </p:spPr>
        <p:txBody>
          <a:bodyPr/>
          <a:lstStyle/>
          <a:p>
            <a:fld id="{13A99CAF-8BC9-4AA8-B759-F244A3D82DFC}" type="slidenum">
              <a:rPr lang="en-US" smtClean="0"/>
              <a:pPr/>
              <a:t>21</a:t>
            </a:fld>
            <a:endParaRPr lang="en-US"/>
          </a:p>
        </p:txBody>
      </p:sp>
    </p:spTree>
    <p:extLst>
      <p:ext uri="{BB962C8B-B14F-4D97-AF65-F5344CB8AC3E}">
        <p14:creationId xmlns:p14="http://schemas.microsoft.com/office/powerpoint/2010/main" val="26434179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xfrm>
            <a:off x="2514600" y="857250"/>
            <a:ext cx="4114800" cy="2314575"/>
          </a:xfrm>
          <a:ln/>
        </p:spPr>
      </p:sp>
      <p:sp>
        <p:nvSpPr>
          <p:cNvPr id="36867" name="Notes Placeholder 2"/>
          <p:cNvSpPr>
            <a:spLocks noGrp="1"/>
          </p:cNvSpPr>
          <p:nvPr>
            <p:ph type="body" idx="1"/>
          </p:nvPr>
        </p:nvSpPr>
        <p:spPr>
          <a:noFill/>
          <a:ln/>
        </p:spPr>
        <p:txBody>
          <a:bodyPr/>
          <a:lstStyle/>
          <a:p>
            <a:endParaRPr lang="en-US"/>
          </a:p>
        </p:txBody>
      </p:sp>
      <p:sp>
        <p:nvSpPr>
          <p:cNvPr id="36868" name="Slide Number Placeholder 3"/>
          <p:cNvSpPr>
            <a:spLocks noGrp="1"/>
          </p:cNvSpPr>
          <p:nvPr>
            <p:ph type="sldNum" sz="quarter" idx="5"/>
          </p:nvPr>
        </p:nvSpPr>
        <p:spPr>
          <a:noFill/>
        </p:spPr>
        <p:txBody>
          <a:bodyPr/>
          <a:lstStyle/>
          <a:p>
            <a:fld id="{7FFEF6C4-5129-40BA-86C9-4AE2E81FDDD0}" type="slidenum">
              <a:rPr lang="en-US" smtClean="0"/>
              <a:pPr/>
              <a:t>22</a:t>
            </a:fld>
            <a:endParaRPr lang="en-US"/>
          </a:p>
        </p:txBody>
      </p:sp>
    </p:spTree>
    <p:extLst>
      <p:ext uri="{BB962C8B-B14F-4D97-AF65-F5344CB8AC3E}">
        <p14:creationId xmlns:p14="http://schemas.microsoft.com/office/powerpoint/2010/main" val="2837419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xfrm>
            <a:off x="2514600" y="857250"/>
            <a:ext cx="4114800" cy="2314575"/>
          </a:xfrm>
          <a:ln/>
        </p:spPr>
      </p:sp>
      <p:sp>
        <p:nvSpPr>
          <p:cNvPr id="37891" name="Notes Placeholder 2"/>
          <p:cNvSpPr>
            <a:spLocks noGrp="1"/>
          </p:cNvSpPr>
          <p:nvPr>
            <p:ph type="body" idx="1"/>
          </p:nvPr>
        </p:nvSpPr>
        <p:spPr>
          <a:noFill/>
          <a:ln/>
        </p:spPr>
        <p:txBody>
          <a:bodyPr/>
          <a:lstStyle/>
          <a:p>
            <a:endParaRPr lang="en-US"/>
          </a:p>
        </p:txBody>
      </p:sp>
      <p:sp>
        <p:nvSpPr>
          <p:cNvPr id="37892" name="Slide Number Placeholder 3"/>
          <p:cNvSpPr>
            <a:spLocks noGrp="1"/>
          </p:cNvSpPr>
          <p:nvPr>
            <p:ph type="sldNum" sz="quarter" idx="5"/>
          </p:nvPr>
        </p:nvSpPr>
        <p:spPr>
          <a:noFill/>
        </p:spPr>
        <p:txBody>
          <a:bodyPr/>
          <a:lstStyle/>
          <a:p>
            <a:fld id="{337E7B1F-62B1-417A-9838-636CF74902B9}" type="slidenum">
              <a:rPr lang="en-US" smtClean="0"/>
              <a:pPr/>
              <a:t>23</a:t>
            </a:fld>
            <a:endParaRPr lang="en-US"/>
          </a:p>
        </p:txBody>
      </p:sp>
    </p:spTree>
    <p:extLst>
      <p:ext uri="{BB962C8B-B14F-4D97-AF65-F5344CB8AC3E}">
        <p14:creationId xmlns:p14="http://schemas.microsoft.com/office/powerpoint/2010/main" val="3979225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xfrm>
            <a:off x="2514600" y="857250"/>
            <a:ext cx="4114800" cy="2314575"/>
          </a:xfrm>
          <a:ln/>
        </p:spPr>
      </p:sp>
      <p:sp>
        <p:nvSpPr>
          <p:cNvPr id="32771" name="Notes Placeholder 2"/>
          <p:cNvSpPr>
            <a:spLocks noGrp="1"/>
          </p:cNvSpPr>
          <p:nvPr>
            <p:ph type="body" idx="1"/>
          </p:nvPr>
        </p:nvSpPr>
        <p:spPr>
          <a:noFill/>
          <a:ln/>
        </p:spPr>
        <p:txBody>
          <a:bodyPr/>
          <a:lstStyle/>
          <a:p>
            <a:endParaRPr lang="en-US"/>
          </a:p>
        </p:txBody>
      </p:sp>
      <p:sp>
        <p:nvSpPr>
          <p:cNvPr id="32772" name="Slide Number Placeholder 3"/>
          <p:cNvSpPr>
            <a:spLocks noGrp="1"/>
          </p:cNvSpPr>
          <p:nvPr>
            <p:ph type="sldNum" sz="quarter" idx="5"/>
          </p:nvPr>
        </p:nvSpPr>
        <p:spPr>
          <a:noFill/>
        </p:spPr>
        <p:txBody>
          <a:bodyPr/>
          <a:lstStyle/>
          <a:p>
            <a:fld id="{5CB7849F-13CA-4A1F-BD93-FC03ED7BD174}" type="slidenum">
              <a:rPr lang="en-US" smtClean="0"/>
              <a:pPr/>
              <a:t>26</a:t>
            </a:fld>
            <a:endParaRPr lang="en-US"/>
          </a:p>
        </p:txBody>
      </p:sp>
    </p:spTree>
    <p:extLst>
      <p:ext uri="{BB962C8B-B14F-4D97-AF65-F5344CB8AC3E}">
        <p14:creationId xmlns:p14="http://schemas.microsoft.com/office/powerpoint/2010/main" val="19642823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xfrm>
            <a:off x="2514600" y="857250"/>
            <a:ext cx="4114800" cy="2314575"/>
          </a:xfrm>
          <a:ln/>
        </p:spPr>
      </p:sp>
      <p:sp>
        <p:nvSpPr>
          <p:cNvPr id="39939" name="Notes Placeholder 2"/>
          <p:cNvSpPr>
            <a:spLocks noGrp="1"/>
          </p:cNvSpPr>
          <p:nvPr>
            <p:ph type="body" idx="1"/>
          </p:nvPr>
        </p:nvSpPr>
        <p:spPr>
          <a:noFill/>
          <a:ln/>
        </p:spPr>
        <p:txBody>
          <a:bodyPr/>
          <a:lstStyle/>
          <a:p>
            <a:endParaRPr lang="en-US"/>
          </a:p>
        </p:txBody>
      </p:sp>
      <p:sp>
        <p:nvSpPr>
          <p:cNvPr id="39940" name="Slide Number Placeholder 3"/>
          <p:cNvSpPr>
            <a:spLocks noGrp="1"/>
          </p:cNvSpPr>
          <p:nvPr>
            <p:ph type="sldNum" sz="quarter" idx="5"/>
          </p:nvPr>
        </p:nvSpPr>
        <p:spPr>
          <a:noFill/>
        </p:spPr>
        <p:txBody>
          <a:bodyPr/>
          <a:lstStyle/>
          <a:p>
            <a:fld id="{BB07E234-67C3-477B-8B69-E6D1FEFE096A}" type="slidenum">
              <a:rPr lang="en-US" smtClean="0"/>
              <a:pPr/>
              <a:t>34</a:t>
            </a:fld>
            <a:endParaRPr lang="en-US"/>
          </a:p>
        </p:txBody>
      </p:sp>
    </p:spTree>
    <p:extLst>
      <p:ext uri="{BB962C8B-B14F-4D97-AF65-F5344CB8AC3E}">
        <p14:creationId xmlns:p14="http://schemas.microsoft.com/office/powerpoint/2010/main" val="3384395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xfrm>
            <a:off x="2514600" y="857250"/>
            <a:ext cx="4114800" cy="2314575"/>
          </a:xfrm>
          <a:ln/>
        </p:spPr>
      </p:sp>
      <p:sp>
        <p:nvSpPr>
          <p:cNvPr id="38915" name="Notes Placeholder 2"/>
          <p:cNvSpPr>
            <a:spLocks noGrp="1"/>
          </p:cNvSpPr>
          <p:nvPr>
            <p:ph type="body" idx="1"/>
          </p:nvPr>
        </p:nvSpPr>
        <p:spPr>
          <a:noFill/>
          <a:ln/>
        </p:spPr>
        <p:txBody>
          <a:bodyPr/>
          <a:lstStyle/>
          <a:p>
            <a:endParaRPr lang="en-US"/>
          </a:p>
        </p:txBody>
      </p:sp>
      <p:sp>
        <p:nvSpPr>
          <p:cNvPr id="38916" name="Slide Number Placeholder 3"/>
          <p:cNvSpPr>
            <a:spLocks noGrp="1"/>
          </p:cNvSpPr>
          <p:nvPr>
            <p:ph type="sldNum" sz="quarter" idx="5"/>
          </p:nvPr>
        </p:nvSpPr>
        <p:spPr>
          <a:noFill/>
        </p:spPr>
        <p:txBody>
          <a:bodyPr/>
          <a:lstStyle/>
          <a:p>
            <a:fld id="{61A16537-CD36-4839-8D12-173723D52187}" type="slidenum">
              <a:rPr lang="en-US" smtClean="0"/>
              <a:pPr/>
              <a:t>35</a:t>
            </a:fld>
            <a:endParaRPr lang="en-US"/>
          </a:p>
        </p:txBody>
      </p:sp>
    </p:spTree>
    <p:extLst>
      <p:ext uri="{BB962C8B-B14F-4D97-AF65-F5344CB8AC3E}">
        <p14:creationId xmlns:p14="http://schemas.microsoft.com/office/powerpoint/2010/main" val="16485348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xfrm>
            <a:off x="2514600" y="857250"/>
            <a:ext cx="4114800" cy="2314575"/>
          </a:xfrm>
          <a:ln/>
        </p:spPr>
      </p:sp>
      <p:sp>
        <p:nvSpPr>
          <p:cNvPr id="38915" name="Notes Placeholder 2"/>
          <p:cNvSpPr>
            <a:spLocks noGrp="1"/>
          </p:cNvSpPr>
          <p:nvPr>
            <p:ph type="body" idx="1"/>
          </p:nvPr>
        </p:nvSpPr>
        <p:spPr>
          <a:noFill/>
          <a:ln/>
        </p:spPr>
        <p:txBody>
          <a:bodyPr/>
          <a:lstStyle/>
          <a:p>
            <a:endParaRPr lang="en-US"/>
          </a:p>
        </p:txBody>
      </p:sp>
      <p:sp>
        <p:nvSpPr>
          <p:cNvPr id="38916" name="Slide Number Placeholder 3"/>
          <p:cNvSpPr>
            <a:spLocks noGrp="1"/>
          </p:cNvSpPr>
          <p:nvPr>
            <p:ph type="sldNum" sz="quarter" idx="5"/>
          </p:nvPr>
        </p:nvSpPr>
        <p:spPr>
          <a:noFill/>
        </p:spPr>
        <p:txBody>
          <a:bodyPr/>
          <a:lstStyle/>
          <a:p>
            <a:fld id="{61A16537-CD36-4839-8D12-173723D52187}" type="slidenum">
              <a:rPr lang="en-US" smtClean="0"/>
              <a:pPr/>
              <a:t>36</a:t>
            </a:fld>
            <a:endParaRPr lang="en-US"/>
          </a:p>
        </p:txBody>
      </p:sp>
    </p:spTree>
    <p:extLst>
      <p:ext uri="{BB962C8B-B14F-4D97-AF65-F5344CB8AC3E}">
        <p14:creationId xmlns:p14="http://schemas.microsoft.com/office/powerpoint/2010/main" val="2673110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2514600" y="857250"/>
            <a:ext cx="4114800" cy="2314575"/>
          </a:xfrm>
          <a:ln/>
        </p:spPr>
      </p:sp>
      <p:sp>
        <p:nvSpPr>
          <p:cNvPr id="40963" name="Notes Placeholder 2"/>
          <p:cNvSpPr>
            <a:spLocks noGrp="1"/>
          </p:cNvSpPr>
          <p:nvPr>
            <p:ph type="body" idx="1"/>
          </p:nvPr>
        </p:nvSpPr>
        <p:spPr>
          <a:noFill/>
          <a:ln/>
        </p:spPr>
        <p:txBody>
          <a:bodyPr/>
          <a:lstStyle/>
          <a:p>
            <a:endParaRPr lang="en-US"/>
          </a:p>
        </p:txBody>
      </p:sp>
      <p:sp>
        <p:nvSpPr>
          <p:cNvPr id="40964" name="Slide Number Placeholder 3"/>
          <p:cNvSpPr>
            <a:spLocks noGrp="1"/>
          </p:cNvSpPr>
          <p:nvPr>
            <p:ph type="sldNum" sz="quarter" idx="5"/>
          </p:nvPr>
        </p:nvSpPr>
        <p:spPr>
          <a:noFill/>
        </p:spPr>
        <p:txBody>
          <a:bodyPr/>
          <a:lstStyle/>
          <a:p>
            <a:fld id="{32358500-F71F-4D9F-8F7B-5818C9F976D1}" type="slidenum">
              <a:rPr lang="en-US" smtClean="0"/>
              <a:pPr/>
              <a:t>39</a:t>
            </a:fld>
            <a:endParaRPr lang="en-US"/>
          </a:p>
        </p:txBody>
      </p:sp>
    </p:spTree>
    <p:extLst>
      <p:ext uri="{BB962C8B-B14F-4D97-AF65-F5344CB8AC3E}">
        <p14:creationId xmlns:p14="http://schemas.microsoft.com/office/powerpoint/2010/main" val="30039936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76054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40485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36743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3005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8282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701150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15520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967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05897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30118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52109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9432258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490075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532629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38685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375769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93821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eaLnBrk="0" fontAlgn="base" hangingPunct="0">
              <a:spcBef>
                <a:spcPct val="0"/>
              </a:spcBef>
              <a:spcAft>
                <a:spcPct val="0"/>
              </a:spcAft>
              <a:defRPr/>
            </a:pPr>
            <a:endParaRPr lang="en-US">
              <a:solidFill>
                <a:srgbClr val="000000"/>
              </a:solidFill>
            </a:endParaRPr>
          </a:p>
        </p:txBody>
      </p:sp>
      <p:sp>
        <p:nvSpPr>
          <p:cNvPr id="5" name="Footer Placeholder 4"/>
          <p:cNvSpPr>
            <a:spLocks noGrp="1"/>
          </p:cNvSpPr>
          <p:nvPr>
            <p:ph type="ftr" sz="quarter" idx="11"/>
          </p:nvPr>
        </p:nvSpPr>
        <p:spPr/>
        <p:txBody>
          <a:bodyPr/>
          <a:lstStyle/>
          <a:p>
            <a:pPr eaLnBrk="0" fontAlgn="base" hangingPunct="0">
              <a:spcBef>
                <a:spcPct val="0"/>
              </a:spcBef>
              <a:spcAft>
                <a:spcPct val="0"/>
              </a:spcAft>
              <a:defRPr/>
            </a:pPr>
            <a:endParaRPr lang="en-US">
              <a:solidFill>
                <a:srgbClr val="000000"/>
              </a:solidFill>
            </a:endParaRPr>
          </a:p>
        </p:txBody>
      </p:sp>
      <p:sp>
        <p:nvSpPr>
          <p:cNvPr id="6" name="Slide Number Placeholder 5"/>
          <p:cNvSpPr>
            <a:spLocks noGrp="1"/>
          </p:cNvSpPr>
          <p:nvPr>
            <p:ph type="sldNum" sz="quarter" idx="12"/>
          </p:nvPr>
        </p:nvSpPr>
        <p:spPr/>
        <p:txBody>
          <a:bodyPr/>
          <a:lstStyle/>
          <a:p>
            <a:pPr eaLnBrk="0" fontAlgn="base" hangingPunct="0">
              <a:spcBef>
                <a:spcPct val="0"/>
              </a:spcBef>
              <a:spcAft>
                <a:spcPct val="0"/>
              </a:spcAft>
            </a:pPr>
            <a:fld id="{18BD1F64-6B32-45EF-ADE2-BC6CC2811B8B}" type="slidenum">
              <a:rPr lang="en-US" altLang="en-US" smtClean="0">
                <a:solidFill>
                  <a:srgbClr val="000000"/>
                </a:solidFill>
                <a:ea typeface="MS PGothic" pitchFamily="34" charset="-128"/>
              </a:rPr>
              <a:pPr eaLnBrk="0" fontAlgn="base" hangingPunct="0">
                <a:spcBef>
                  <a:spcPct val="0"/>
                </a:spcBef>
                <a:spcAft>
                  <a:spcPct val="0"/>
                </a:spcAft>
              </a:pPr>
              <a:t>‹#›</a:t>
            </a:fld>
            <a:endParaRPr lang="en-US" altLang="en-US">
              <a:solidFill>
                <a:srgbClr val="000000"/>
              </a:solidFill>
              <a:ea typeface="MS PGothic" pitchFamily="34" charset="-128"/>
            </a:endParaRPr>
          </a:p>
        </p:txBody>
      </p:sp>
    </p:spTree>
    <p:extLst>
      <p:ext uri="{BB962C8B-B14F-4D97-AF65-F5344CB8AC3E}">
        <p14:creationId xmlns:p14="http://schemas.microsoft.com/office/powerpoint/2010/main" val="1942850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10/29/2021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791138351"/>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4.png"/><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chart" Target="../charts/chart4.xml"/><Relationship Id="rId2" Type="http://schemas.openxmlformats.org/officeDocument/2006/relationships/slideLayout" Target="../slideLayouts/slideLayout18.xml"/><Relationship Id="rId1" Type="http://schemas.openxmlformats.org/officeDocument/2006/relationships/vmlDrawing" Target="../drawings/vmlDrawing2.vml"/><Relationship Id="rId6" Type="http://schemas.openxmlformats.org/officeDocument/2006/relationships/chart" Target="../charts/chart3.xml"/><Relationship Id="rId5" Type="http://schemas.openxmlformats.org/officeDocument/2006/relationships/image" Target="../media/image5.png"/><Relationship Id="rId4" Type="http://schemas.openxmlformats.org/officeDocument/2006/relationships/oleObject" Target="../embeddings/oleObject2.bin"/></Relationships>
</file>

<file path=ppt/slides/_rels/slide21.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8.xml"/><Relationship Id="rId1" Type="http://schemas.openxmlformats.org/officeDocument/2006/relationships/vmlDrawing" Target="../drawings/vmlDrawing3.vml"/><Relationship Id="rId5" Type="http://schemas.openxmlformats.org/officeDocument/2006/relationships/image" Target="../media/image7.png"/><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5"/>
          <p:cNvSpPr>
            <a:spLocks noGrp="1"/>
          </p:cNvSpPr>
          <p:nvPr>
            <p:ph type="ctrTitle"/>
          </p:nvPr>
        </p:nvSpPr>
        <p:spPr>
          <a:xfrm>
            <a:off x="1991544" y="1556792"/>
            <a:ext cx="8352928" cy="3384376"/>
          </a:xfrm>
        </p:spPr>
        <p:txBody>
          <a:bodyPr>
            <a:normAutofit fontScale="90000"/>
          </a:bodyPr>
          <a:lstStyle/>
          <a:p>
            <a:r>
              <a:rPr lang="en-US" altLang="en-US" dirty="0"/>
              <a:t>Empirical Project Lecture</a:t>
            </a:r>
            <a:br>
              <a:rPr lang="en-US" altLang="en-US"/>
            </a:br>
            <a:r>
              <a:rPr lang="en-US" altLang="en-US"/>
              <a:t> </a:t>
            </a:r>
            <a:br>
              <a:rPr lang="en-US" altLang="en-US" dirty="0"/>
            </a:br>
            <a:br>
              <a:rPr lang="en-US" altLang="en-US" dirty="0"/>
            </a:br>
            <a:r>
              <a:rPr lang="en-US" altLang="en-US" dirty="0"/>
              <a:t>Results Section </a:t>
            </a:r>
            <a:br>
              <a:rPr lang="en-US" altLang="en-US" sz="3600" dirty="0"/>
            </a:br>
            <a:br>
              <a:rPr lang="en-US" altLang="en-US" sz="3600" dirty="0"/>
            </a:br>
            <a:br>
              <a:rPr lang="en-US" altLang="en-US" sz="3600" dirty="0"/>
            </a:br>
            <a:r>
              <a:rPr lang="en-US" altLang="en-US" sz="3200" dirty="0"/>
              <a:t>Dr. Ceri Phelps</a:t>
            </a:r>
            <a:endParaRPr lang="en-US" altLang="en-US" dirty="0"/>
          </a:p>
        </p:txBody>
      </p:sp>
      <p:sp>
        <p:nvSpPr>
          <p:cNvPr id="4" name="Rectangle 3"/>
          <p:cNvSpPr/>
          <p:nvPr/>
        </p:nvSpPr>
        <p:spPr>
          <a:xfrm>
            <a:off x="5974813" y="3244334"/>
            <a:ext cx="242374" cy="369332"/>
          </a:xfrm>
          <a:prstGeom prst="rect">
            <a:avLst/>
          </a:prstGeom>
        </p:spPr>
        <p:txBody>
          <a:bodyPr wrap="none">
            <a:spAutoFit/>
          </a:bodyPr>
          <a:lstStyle/>
          <a:p>
            <a:pPr defTabSz="914400">
              <a:defRPr/>
            </a:pPr>
            <a:r>
              <a:rPr lang="en-GB" dirty="0">
                <a:solidFill>
                  <a:srgbClr val="000000"/>
                </a:solidFill>
                <a:latin typeface="Times New Roman" panose="02020603050405020304" pitchFamily="18" charset="0"/>
              </a:rPr>
              <a:t> </a:t>
            </a:r>
            <a:endParaRPr lang="en-GB" dirty="0">
              <a:solidFill>
                <a:srgbClr val="000000"/>
              </a:solidFill>
              <a:latin typeface="Arial"/>
            </a:endParaRPr>
          </a:p>
        </p:txBody>
      </p:sp>
      <p:sp>
        <p:nvSpPr>
          <p:cNvPr id="5" name="Rectangle 4"/>
          <p:cNvSpPr/>
          <p:nvPr/>
        </p:nvSpPr>
        <p:spPr>
          <a:xfrm>
            <a:off x="5974813" y="3244334"/>
            <a:ext cx="242374" cy="369332"/>
          </a:xfrm>
          <a:prstGeom prst="rect">
            <a:avLst/>
          </a:prstGeom>
        </p:spPr>
        <p:txBody>
          <a:bodyPr wrap="none">
            <a:spAutoFit/>
          </a:bodyPr>
          <a:lstStyle/>
          <a:p>
            <a:pPr defTabSz="914400">
              <a:defRPr/>
            </a:pPr>
            <a:r>
              <a:rPr lang="en-GB" dirty="0">
                <a:solidFill>
                  <a:srgbClr val="000000"/>
                </a:solidFill>
                <a:latin typeface="Times New Roman" panose="02020603050405020304" pitchFamily="18" charset="0"/>
              </a:rPr>
              <a:t> </a:t>
            </a:r>
            <a:endParaRPr lang="en-GB" dirty="0">
              <a:solidFill>
                <a:srgbClr val="000000"/>
              </a:solidFill>
              <a:latin typeface="Arial"/>
            </a:endParaRPr>
          </a:p>
        </p:txBody>
      </p:sp>
    </p:spTree>
    <p:extLst>
      <p:ext uri="{BB962C8B-B14F-4D97-AF65-F5344CB8AC3E}">
        <p14:creationId xmlns:p14="http://schemas.microsoft.com/office/powerpoint/2010/main" val="289454162"/>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678425" y="281814"/>
            <a:ext cx="10430060" cy="1143000"/>
          </a:xfrm>
        </p:spPr>
        <p:txBody>
          <a:bodyPr>
            <a:normAutofit fontScale="90000"/>
          </a:bodyPr>
          <a:lstStyle/>
          <a:p>
            <a:r>
              <a:rPr lang="en-GB" sz="4400" b="1" dirty="0"/>
              <a:t>A note about Preparing data for analysis</a:t>
            </a:r>
            <a:r>
              <a:rPr lang="en-GB" sz="4400" dirty="0"/>
              <a:t> </a:t>
            </a:r>
          </a:p>
        </p:txBody>
      </p:sp>
      <p:sp>
        <p:nvSpPr>
          <p:cNvPr id="2" name="Content Placeholder 1"/>
          <p:cNvSpPr>
            <a:spLocks noGrp="1"/>
          </p:cNvSpPr>
          <p:nvPr>
            <p:ph idx="1"/>
          </p:nvPr>
        </p:nvSpPr>
        <p:spPr>
          <a:xfrm>
            <a:off x="711229" y="1747660"/>
            <a:ext cx="10364452" cy="3424107"/>
          </a:xfrm>
        </p:spPr>
        <p:txBody>
          <a:bodyPr>
            <a:noAutofit/>
          </a:bodyPr>
          <a:lstStyle/>
          <a:p>
            <a:r>
              <a:rPr lang="en-GB" sz="2800" cap="none" dirty="0"/>
              <a:t>Remember to follow the processes/protocols set out through ethics</a:t>
            </a:r>
          </a:p>
          <a:p>
            <a:endParaRPr lang="en-GB" sz="2800" cap="none" dirty="0"/>
          </a:p>
          <a:p>
            <a:r>
              <a:rPr lang="en-GB" sz="2800" cap="none" dirty="0"/>
              <a:t>Think about what you can do throughout the data collection process to help prepare your data for analysis</a:t>
            </a:r>
          </a:p>
          <a:p>
            <a:endParaRPr lang="en-GB" sz="2800" cap="none" dirty="0"/>
          </a:p>
          <a:p>
            <a:r>
              <a:rPr lang="en-GB" sz="2800" cap="none" dirty="0"/>
              <a:t>Do not take short cuts – spending time ensuring data collected is good, clean and stored correctly makes data analysis and write up simpler and stronger</a:t>
            </a:r>
          </a:p>
        </p:txBody>
      </p:sp>
    </p:spTree>
    <p:extLst>
      <p:ext uri="{BB962C8B-B14F-4D97-AF65-F5344CB8AC3E}">
        <p14:creationId xmlns:p14="http://schemas.microsoft.com/office/powerpoint/2010/main" val="3765983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949796" y="148142"/>
            <a:ext cx="10013172" cy="1143000"/>
          </a:xfrm>
        </p:spPr>
        <p:txBody>
          <a:bodyPr>
            <a:normAutofit fontScale="90000"/>
          </a:bodyPr>
          <a:lstStyle/>
          <a:p>
            <a:r>
              <a:rPr lang="en-GB" sz="4000" b="1" dirty="0"/>
              <a:t>Preparation before running the analysis</a:t>
            </a:r>
            <a:r>
              <a:rPr lang="en-GB" sz="4000" dirty="0"/>
              <a:t> </a:t>
            </a:r>
          </a:p>
        </p:txBody>
      </p:sp>
      <p:sp>
        <p:nvSpPr>
          <p:cNvPr id="19459" name="Rectangle 3"/>
          <p:cNvSpPr>
            <a:spLocks noGrp="1" noChangeArrowheads="1"/>
          </p:cNvSpPr>
          <p:nvPr>
            <p:ph idx="1"/>
          </p:nvPr>
        </p:nvSpPr>
        <p:spPr>
          <a:xfrm>
            <a:off x="1140642" y="1554181"/>
            <a:ext cx="9073008" cy="5760640"/>
          </a:xfrm>
        </p:spPr>
        <p:txBody>
          <a:bodyPr>
            <a:normAutofit/>
          </a:bodyPr>
          <a:lstStyle/>
          <a:p>
            <a:pPr>
              <a:lnSpc>
                <a:spcPct val="90000"/>
              </a:lnSpc>
            </a:pPr>
            <a:r>
              <a:rPr lang="en-GB" sz="2400" cap="none" dirty="0"/>
              <a:t>Read journal articles that have employed the same approach/design as your study</a:t>
            </a:r>
          </a:p>
          <a:p>
            <a:pPr lvl="1">
              <a:lnSpc>
                <a:spcPct val="90000"/>
              </a:lnSpc>
            </a:pPr>
            <a:r>
              <a:rPr lang="en-GB" sz="2400" cap="none" dirty="0"/>
              <a:t>Read the results section to get an idea of the type of analyses they have conducted and the manner in which they report the findings.   </a:t>
            </a:r>
          </a:p>
          <a:p>
            <a:pPr marL="0" indent="0">
              <a:buNone/>
            </a:pPr>
            <a:endParaRPr lang="en-GB" sz="2400" cap="none" dirty="0"/>
          </a:p>
          <a:p>
            <a:pPr>
              <a:lnSpc>
                <a:spcPct val="90000"/>
              </a:lnSpc>
            </a:pPr>
            <a:r>
              <a:rPr lang="en-GB" sz="2400" cap="none" dirty="0"/>
              <a:t>Make sure you are doing the correct analysis</a:t>
            </a:r>
          </a:p>
          <a:p>
            <a:pPr lvl="1">
              <a:lnSpc>
                <a:spcPct val="90000"/>
              </a:lnSpc>
            </a:pPr>
            <a:r>
              <a:rPr lang="en-GB" sz="2400" cap="none" dirty="0"/>
              <a:t>Read back through your research questions/hypotheses</a:t>
            </a:r>
          </a:p>
          <a:p>
            <a:pPr>
              <a:lnSpc>
                <a:spcPct val="90000"/>
              </a:lnSpc>
              <a:buFontTx/>
              <a:buNone/>
            </a:pPr>
            <a:endParaRPr lang="en-GB" sz="2400" cap="none" dirty="0"/>
          </a:p>
          <a:p>
            <a:pPr>
              <a:lnSpc>
                <a:spcPct val="90000"/>
              </a:lnSpc>
            </a:pPr>
            <a:r>
              <a:rPr lang="en-GB" sz="2400" cap="none" dirty="0"/>
              <a:t>Allow plenty of time – analysis cannot be rushed</a:t>
            </a:r>
          </a:p>
          <a:p>
            <a:pPr lvl="1">
              <a:lnSpc>
                <a:spcPct val="90000"/>
              </a:lnSpc>
            </a:pPr>
            <a:r>
              <a:rPr lang="en-GB" sz="2400" cap="none" dirty="0"/>
              <a:t>You may also have to conduct many different types of analyses to answer different research questions.</a:t>
            </a:r>
          </a:p>
          <a:p>
            <a:pPr>
              <a:lnSpc>
                <a:spcPct val="90000"/>
              </a:lnSpc>
            </a:pPr>
            <a:endParaRPr lang="en-GB" sz="2400" cap="none" dirty="0"/>
          </a:p>
          <a:p>
            <a:pPr lvl="1">
              <a:lnSpc>
                <a:spcPct val="90000"/>
              </a:lnSpc>
              <a:buNone/>
            </a:pPr>
            <a:endParaRPr lang="en-GB" sz="2400" cap="none" dirty="0"/>
          </a:p>
          <a:p>
            <a:pPr>
              <a:lnSpc>
                <a:spcPct val="90000"/>
              </a:lnSpc>
            </a:pPr>
            <a:endParaRPr lang="en-GB" sz="2400" b="1" cap="none" dirty="0"/>
          </a:p>
          <a:p>
            <a:pPr lvl="1">
              <a:lnSpc>
                <a:spcPct val="90000"/>
              </a:lnSpc>
            </a:pPr>
            <a:endParaRPr lang="en-GB" sz="2400" cap="none" dirty="0"/>
          </a:p>
          <a:p>
            <a:pPr>
              <a:lnSpc>
                <a:spcPct val="90000"/>
              </a:lnSpc>
            </a:pPr>
            <a:endParaRPr lang="en-GB" sz="2400" cap="none" dirty="0"/>
          </a:p>
          <a:p>
            <a:pPr>
              <a:lnSpc>
                <a:spcPct val="90000"/>
              </a:lnSpc>
            </a:pPr>
            <a:endParaRPr lang="en-GB" sz="2400" cap="none" dirty="0"/>
          </a:p>
          <a:p>
            <a:pPr lvl="1">
              <a:lnSpc>
                <a:spcPct val="90000"/>
              </a:lnSpc>
            </a:pPr>
            <a:endParaRPr lang="en-GB" sz="2400" cap="none" dirty="0"/>
          </a:p>
          <a:p>
            <a:pPr lvl="1">
              <a:lnSpc>
                <a:spcPct val="90000"/>
              </a:lnSpc>
            </a:pPr>
            <a:endParaRPr lang="en-GB" sz="2400" cap="none" dirty="0"/>
          </a:p>
        </p:txBody>
      </p:sp>
    </p:spTree>
    <p:extLst>
      <p:ext uri="{BB962C8B-B14F-4D97-AF65-F5344CB8AC3E}">
        <p14:creationId xmlns:p14="http://schemas.microsoft.com/office/powerpoint/2010/main" val="648391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randombar(horizontal)">
                                      <p:cBhvr>
                                        <p:cTn id="7" dur="500"/>
                                        <p:tgtEl>
                                          <p:spTgt spid="19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randombar(horizontal)">
                                      <p:cBhvr>
                                        <p:cTn id="12" dur="500"/>
                                        <p:tgtEl>
                                          <p:spTgt spid="19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9459">
                                            <p:txEl>
                                              <p:pRg st="3" end="3"/>
                                            </p:txEl>
                                          </p:spTgt>
                                        </p:tgtEl>
                                        <p:attrNameLst>
                                          <p:attrName>style.visibility</p:attrName>
                                        </p:attrNameLst>
                                      </p:cBhvr>
                                      <p:to>
                                        <p:strVal val="visible"/>
                                      </p:to>
                                    </p:set>
                                    <p:animEffect transition="in" filter="randombar(horizontal)">
                                      <p:cBhvr>
                                        <p:cTn id="17" dur="500"/>
                                        <p:tgtEl>
                                          <p:spTgt spid="1945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9459">
                                            <p:txEl>
                                              <p:pRg st="4" end="4"/>
                                            </p:txEl>
                                          </p:spTgt>
                                        </p:tgtEl>
                                        <p:attrNameLst>
                                          <p:attrName>style.visibility</p:attrName>
                                        </p:attrNameLst>
                                      </p:cBhvr>
                                      <p:to>
                                        <p:strVal val="visible"/>
                                      </p:to>
                                    </p:set>
                                    <p:animEffect transition="in" filter="randombar(horizontal)">
                                      <p:cBhvr>
                                        <p:cTn id="22" dur="500"/>
                                        <p:tgtEl>
                                          <p:spTgt spid="1945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9459">
                                            <p:txEl>
                                              <p:pRg st="6" end="6"/>
                                            </p:txEl>
                                          </p:spTgt>
                                        </p:tgtEl>
                                        <p:attrNameLst>
                                          <p:attrName>style.visibility</p:attrName>
                                        </p:attrNameLst>
                                      </p:cBhvr>
                                      <p:to>
                                        <p:strVal val="visible"/>
                                      </p:to>
                                    </p:set>
                                    <p:animEffect transition="in" filter="randombar(horizontal)">
                                      <p:cBhvr>
                                        <p:cTn id="27" dur="500"/>
                                        <p:tgtEl>
                                          <p:spTgt spid="1945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9459">
                                            <p:txEl>
                                              <p:pRg st="7" end="7"/>
                                            </p:txEl>
                                          </p:spTgt>
                                        </p:tgtEl>
                                        <p:attrNameLst>
                                          <p:attrName>style.visibility</p:attrName>
                                        </p:attrNameLst>
                                      </p:cBhvr>
                                      <p:to>
                                        <p:strVal val="visible"/>
                                      </p:to>
                                    </p:set>
                                    <p:animEffect transition="in" filter="randombar(horizontal)">
                                      <p:cBhvr>
                                        <p:cTn id="32" dur="500"/>
                                        <p:tgtEl>
                                          <p:spTgt spid="194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847528" y="116632"/>
            <a:ext cx="8229600" cy="1143000"/>
          </a:xfrm>
        </p:spPr>
        <p:txBody>
          <a:bodyPr>
            <a:normAutofit/>
          </a:bodyPr>
          <a:lstStyle/>
          <a:p>
            <a:r>
              <a:rPr lang="en-GB" sz="4400" b="1" dirty="0"/>
              <a:t>Analysis </a:t>
            </a:r>
          </a:p>
        </p:txBody>
      </p:sp>
      <p:sp>
        <p:nvSpPr>
          <p:cNvPr id="19459" name="Rectangle 3"/>
          <p:cNvSpPr>
            <a:spLocks noGrp="1" noChangeArrowheads="1"/>
          </p:cNvSpPr>
          <p:nvPr>
            <p:ph idx="1"/>
          </p:nvPr>
        </p:nvSpPr>
        <p:spPr>
          <a:xfrm>
            <a:off x="941279" y="747185"/>
            <a:ext cx="8928992" cy="5616624"/>
          </a:xfrm>
        </p:spPr>
        <p:txBody>
          <a:bodyPr>
            <a:normAutofit lnSpcReduction="10000"/>
          </a:bodyPr>
          <a:lstStyle/>
          <a:p>
            <a:pPr lvl="1">
              <a:lnSpc>
                <a:spcPct val="90000"/>
              </a:lnSpc>
              <a:buNone/>
            </a:pPr>
            <a:endParaRPr lang="en-GB" sz="2400" cap="none" dirty="0"/>
          </a:p>
          <a:p>
            <a:pPr>
              <a:lnSpc>
                <a:spcPct val="90000"/>
              </a:lnSpc>
            </a:pPr>
            <a:r>
              <a:rPr lang="en-GB" sz="3000" u="sng" cap="none" dirty="0"/>
              <a:t>Quantitative analysis</a:t>
            </a:r>
          </a:p>
          <a:p>
            <a:pPr>
              <a:lnSpc>
                <a:spcPct val="90000"/>
              </a:lnSpc>
            </a:pPr>
            <a:endParaRPr lang="en-GB" sz="3000" cap="none" dirty="0"/>
          </a:p>
          <a:p>
            <a:pPr lvl="1">
              <a:lnSpc>
                <a:spcPct val="90000"/>
              </a:lnSpc>
            </a:pPr>
            <a:r>
              <a:rPr lang="en-GB" sz="3000" cap="none" dirty="0"/>
              <a:t>Design of questionnaire/experiment will influence type of analyses possible</a:t>
            </a:r>
          </a:p>
          <a:p>
            <a:pPr lvl="1">
              <a:lnSpc>
                <a:spcPct val="90000"/>
              </a:lnSpc>
            </a:pPr>
            <a:endParaRPr lang="en-GB" sz="3000" cap="none" dirty="0"/>
          </a:p>
          <a:p>
            <a:pPr lvl="1">
              <a:lnSpc>
                <a:spcPct val="90000"/>
              </a:lnSpc>
            </a:pPr>
            <a:r>
              <a:rPr lang="en-GB" sz="3000" cap="none" dirty="0"/>
              <a:t>Basic descriptive statistics: means, standard deviation, ranges, percentages, total scores</a:t>
            </a:r>
          </a:p>
          <a:p>
            <a:pPr lvl="1">
              <a:lnSpc>
                <a:spcPct val="90000"/>
              </a:lnSpc>
            </a:pPr>
            <a:endParaRPr lang="en-GB" sz="3000" cap="none" dirty="0"/>
          </a:p>
          <a:p>
            <a:pPr lvl="1">
              <a:lnSpc>
                <a:spcPct val="90000"/>
              </a:lnSpc>
            </a:pPr>
            <a:r>
              <a:rPr lang="en-GB" sz="3000" cap="none" dirty="0"/>
              <a:t>Inferential statistics: compare responses between groups or across the same participants over time, or look for a relationship between scores?</a:t>
            </a:r>
          </a:p>
          <a:p>
            <a:pPr lvl="2">
              <a:lnSpc>
                <a:spcPct val="90000"/>
              </a:lnSpc>
            </a:pPr>
            <a:r>
              <a:rPr lang="en-GB" sz="2600" cap="none" dirty="0"/>
              <a:t>(E.G., T-test, ANOVA, correlation, regression)</a:t>
            </a:r>
          </a:p>
          <a:p>
            <a:pPr lvl="1">
              <a:lnSpc>
                <a:spcPct val="90000"/>
              </a:lnSpc>
            </a:pPr>
            <a:endParaRPr lang="en-GB" sz="1400" b="1" cap="none" dirty="0"/>
          </a:p>
          <a:p>
            <a:pPr lvl="1">
              <a:lnSpc>
                <a:spcPct val="90000"/>
              </a:lnSpc>
            </a:pPr>
            <a:endParaRPr lang="en-GB" sz="1400" cap="none" dirty="0"/>
          </a:p>
          <a:p>
            <a:pPr>
              <a:lnSpc>
                <a:spcPct val="90000"/>
              </a:lnSpc>
            </a:pPr>
            <a:endParaRPr lang="en-GB" sz="1600" cap="none" dirty="0"/>
          </a:p>
          <a:p>
            <a:pPr>
              <a:lnSpc>
                <a:spcPct val="90000"/>
              </a:lnSpc>
            </a:pPr>
            <a:endParaRPr lang="en-GB" sz="1400" cap="none" dirty="0"/>
          </a:p>
          <a:p>
            <a:pPr lvl="1">
              <a:lnSpc>
                <a:spcPct val="90000"/>
              </a:lnSpc>
            </a:pPr>
            <a:endParaRPr lang="en-GB" sz="1600" cap="none" dirty="0"/>
          </a:p>
          <a:p>
            <a:pPr lvl="1">
              <a:lnSpc>
                <a:spcPct val="90000"/>
              </a:lnSpc>
            </a:pPr>
            <a:endParaRPr lang="en-GB" sz="1600" cap="none" dirty="0"/>
          </a:p>
        </p:txBody>
      </p:sp>
    </p:spTree>
    <p:extLst>
      <p:ext uri="{BB962C8B-B14F-4D97-AF65-F5344CB8AC3E}">
        <p14:creationId xmlns:p14="http://schemas.microsoft.com/office/powerpoint/2010/main" val="2885982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991544" y="188640"/>
            <a:ext cx="8229600" cy="1143000"/>
          </a:xfrm>
        </p:spPr>
        <p:txBody>
          <a:bodyPr>
            <a:normAutofit fontScale="90000"/>
          </a:bodyPr>
          <a:lstStyle/>
          <a:p>
            <a:r>
              <a:rPr lang="en-GB" sz="8000" b="1" dirty="0"/>
              <a:t>Analysis </a:t>
            </a:r>
          </a:p>
        </p:txBody>
      </p:sp>
      <p:sp>
        <p:nvSpPr>
          <p:cNvPr id="19459" name="Rectangle 3"/>
          <p:cNvSpPr>
            <a:spLocks noGrp="1" noChangeArrowheads="1"/>
          </p:cNvSpPr>
          <p:nvPr>
            <p:ph idx="1"/>
          </p:nvPr>
        </p:nvSpPr>
        <p:spPr>
          <a:xfrm>
            <a:off x="873105" y="1052736"/>
            <a:ext cx="9687391" cy="5760640"/>
          </a:xfrm>
        </p:spPr>
        <p:txBody>
          <a:bodyPr>
            <a:noAutofit/>
          </a:bodyPr>
          <a:lstStyle/>
          <a:p>
            <a:pPr lvl="1">
              <a:lnSpc>
                <a:spcPct val="90000"/>
              </a:lnSpc>
              <a:buNone/>
            </a:pPr>
            <a:endParaRPr lang="en-GB" cap="none" dirty="0"/>
          </a:p>
          <a:p>
            <a:pPr>
              <a:lnSpc>
                <a:spcPct val="90000"/>
              </a:lnSpc>
            </a:pPr>
            <a:r>
              <a:rPr lang="en-GB" sz="2400" u="sng" cap="none" dirty="0"/>
              <a:t>Qualitative analysis</a:t>
            </a:r>
          </a:p>
          <a:p>
            <a:pPr lvl="1">
              <a:lnSpc>
                <a:spcPct val="90000"/>
              </a:lnSpc>
            </a:pPr>
            <a:endParaRPr lang="en-GB" sz="2000" cap="none" dirty="0"/>
          </a:p>
          <a:p>
            <a:pPr lvl="1">
              <a:lnSpc>
                <a:spcPct val="90000"/>
              </a:lnSpc>
            </a:pPr>
            <a:r>
              <a:rPr lang="en-GB" sz="2400" cap="none" dirty="0"/>
              <a:t>The way you have worded your questions will influence the type of data you get back </a:t>
            </a:r>
          </a:p>
          <a:p>
            <a:pPr lvl="1">
              <a:lnSpc>
                <a:spcPct val="90000"/>
              </a:lnSpc>
            </a:pPr>
            <a:endParaRPr lang="en-GB" sz="2000" cap="none" dirty="0"/>
          </a:p>
          <a:p>
            <a:pPr lvl="1">
              <a:lnSpc>
                <a:spcPct val="90000"/>
              </a:lnSpc>
            </a:pPr>
            <a:r>
              <a:rPr lang="en-GB" sz="2400" cap="none" dirty="0"/>
              <a:t>Follow the correct analysis for your approach (</a:t>
            </a:r>
            <a:r>
              <a:rPr lang="en-GB" sz="2400" cap="none" dirty="0" err="1"/>
              <a:t>e.G.</a:t>
            </a:r>
            <a:r>
              <a:rPr lang="en-GB" sz="2400" cap="none" dirty="0"/>
              <a:t>, IPA, thematic analysis). </a:t>
            </a:r>
          </a:p>
          <a:p>
            <a:pPr lvl="1">
              <a:lnSpc>
                <a:spcPct val="90000"/>
              </a:lnSpc>
            </a:pPr>
            <a:endParaRPr lang="en-GB" sz="2000" cap="none" dirty="0"/>
          </a:p>
          <a:p>
            <a:pPr lvl="1">
              <a:lnSpc>
                <a:spcPct val="90000"/>
              </a:lnSpc>
            </a:pPr>
            <a:r>
              <a:rPr lang="en-GB" sz="2400" cap="none" dirty="0"/>
              <a:t>Look beyond the basics for a more nuanced “interpretation” – the essence or theme</a:t>
            </a:r>
          </a:p>
          <a:p>
            <a:pPr lvl="1">
              <a:lnSpc>
                <a:spcPct val="90000"/>
              </a:lnSpc>
            </a:pPr>
            <a:endParaRPr lang="en-GB" sz="2000" cap="none" dirty="0"/>
          </a:p>
          <a:p>
            <a:pPr lvl="1">
              <a:lnSpc>
                <a:spcPct val="90000"/>
              </a:lnSpc>
            </a:pPr>
            <a:r>
              <a:rPr lang="en-GB" sz="2400" cap="none" dirty="0"/>
              <a:t>Good balance of narrative interpretation (your “findings”) and your supporting quotes (your “data”).</a:t>
            </a:r>
          </a:p>
          <a:p>
            <a:pPr lvl="1">
              <a:lnSpc>
                <a:spcPct val="90000"/>
              </a:lnSpc>
            </a:pPr>
            <a:endParaRPr lang="en-GB" sz="1100" b="1" cap="none" dirty="0"/>
          </a:p>
          <a:p>
            <a:pPr lvl="1">
              <a:lnSpc>
                <a:spcPct val="90000"/>
              </a:lnSpc>
            </a:pPr>
            <a:endParaRPr lang="en-GB" sz="1100" cap="none" dirty="0"/>
          </a:p>
          <a:p>
            <a:pPr>
              <a:lnSpc>
                <a:spcPct val="90000"/>
              </a:lnSpc>
            </a:pPr>
            <a:endParaRPr lang="en-GB" sz="1200" cap="none" dirty="0"/>
          </a:p>
          <a:p>
            <a:pPr>
              <a:lnSpc>
                <a:spcPct val="90000"/>
              </a:lnSpc>
            </a:pPr>
            <a:endParaRPr lang="en-GB" sz="1100" cap="none" dirty="0"/>
          </a:p>
          <a:p>
            <a:pPr lvl="1">
              <a:lnSpc>
                <a:spcPct val="90000"/>
              </a:lnSpc>
            </a:pPr>
            <a:endParaRPr lang="en-GB" sz="1200" cap="none" dirty="0"/>
          </a:p>
          <a:p>
            <a:pPr lvl="1">
              <a:lnSpc>
                <a:spcPct val="90000"/>
              </a:lnSpc>
            </a:pPr>
            <a:endParaRPr lang="en-GB" sz="1200" cap="none" dirty="0"/>
          </a:p>
        </p:txBody>
      </p:sp>
    </p:spTree>
    <p:extLst>
      <p:ext uri="{BB962C8B-B14F-4D97-AF65-F5344CB8AC3E}">
        <p14:creationId xmlns:p14="http://schemas.microsoft.com/office/powerpoint/2010/main" val="15424489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normAutofit/>
          </a:bodyPr>
          <a:lstStyle/>
          <a:p>
            <a:pPr eaLnBrk="1" hangingPunct="1"/>
            <a:r>
              <a:rPr lang="en-US" sz="7200" b="1" dirty="0"/>
              <a:t>The Results Chapter</a:t>
            </a:r>
          </a:p>
        </p:txBody>
      </p:sp>
      <p:sp>
        <p:nvSpPr>
          <p:cNvPr id="6147" name="Content Placeholder 2"/>
          <p:cNvSpPr>
            <a:spLocks noGrp="1"/>
          </p:cNvSpPr>
          <p:nvPr>
            <p:ph idx="1"/>
          </p:nvPr>
        </p:nvSpPr>
        <p:spPr>
          <a:xfrm>
            <a:off x="1981200" y="1484785"/>
            <a:ext cx="8229600" cy="4525963"/>
          </a:xfrm>
        </p:spPr>
        <p:txBody>
          <a:bodyPr/>
          <a:lstStyle/>
          <a:p>
            <a:pPr algn="ctr" eaLnBrk="1" hangingPunct="1">
              <a:buFont typeface="Arial" charset="0"/>
              <a:buNone/>
            </a:pPr>
            <a:endParaRPr lang="en-GB" sz="5400" dirty="0"/>
          </a:p>
          <a:p>
            <a:pPr algn="ctr" eaLnBrk="1" hangingPunct="1">
              <a:buFont typeface="Arial" charset="0"/>
              <a:buNone/>
            </a:pPr>
            <a:r>
              <a:rPr lang="en-GB" sz="5400" dirty="0"/>
              <a:t>Complete</a:t>
            </a:r>
          </a:p>
          <a:p>
            <a:pPr algn="ctr" eaLnBrk="1" hangingPunct="1">
              <a:buFont typeface="Arial" charset="0"/>
              <a:buNone/>
            </a:pPr>
            <a:r>
              <a:rPr lang="en-GB" sz="5400" dirty="0"/>
              <a:t>NOT</a:t>
            </a:r>
          </a:p>
          <a:p>
            <a:pPr algn="ctr" eaLnBrk="1" hangingPunct="1">
              <a:buFont typeface="Arial" charset="0"/>
              <a:buNone/>
            </a:pPr>
            <a:r>
              <a:rPr lang="en-GB" sz="5400" dirty="0"/>
              <a:t>Complex</a:t>
            </a:r>
          </a:p>
        </p:txBody>
      </p:sp>
    </p:spTree>
    <p:extLst>
      <p:ext uri="{BB962C8B-B14F-4D97-AF65-F5344CB8AC3E}">
        <p14:creationId xmlns:p14="http://schemas.microsoft.com/office/powerpoint/2010/main" val="2922055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857872" y="44624"/>
            <a:ext cx="8496944" cy="1143000"/>
          </a:xfrm>
        </p:spPr>
        <p:txBody>
          <a:bodyPr/>
          <a:lstStyle/>
          <a:p>
            <a:pPr eaLnBrk="1" hangingPunct="1"/>
            <a:r>
              <a:rPr lang="en-GB" b="1" dirty="0"/>
              <a:t>Coming out of the Method Chapter</a:t>
            </a:r>
          </a:p>
        </p:txBody>
      </p:sp>
      <p:sp>
        <p:nvSpPr>
          <p:cNvPr id="8195" name="Content Placeholder 2"/>
          <p:cNvSpPr>
            <a:spLocks noGrp="1"/>
          </p:cNvSpPr>
          <p:nvPr>
            <p:ph idx="1"/>
          </p:nvPr>
        </p:nvSpPr>
        <p:spPr>
          <a:xfrm>
            <a:off x="1631504" y="1187625"/>
            <a:ext cx="8928992" cy="4525963"/>
          </a:xfrm>
        </p:spPr>
        <p:txBody>
          <a:bodyPr>
            <a:normAutofit lnSpcReduction="10000"/>
          </a:bodyPr>
          <a:lstStyle/>
          <a:p>
            <a:pPr eaLnBrk="1" hangingPunct="1"/>
            <a:r>
              <a:rPr lang="en-GB" sz="4000" cap="none" dirty="0"/>
              <a:t>You have set the scene</a:t>
            </a:r>
          </a:p>
          <a:p>
            <a:pPr eaLnBrk="1" hangingPunct="1"/>
            <a:endParaRPr lang="en-GB" sz="1800" cap="none" dirty="0"/>
          </a:p>
          <a:p>
            <a:pPr lvl="1" eaLnBrk="1" hangingPunct="1"/>
            <a:r>
              <a:rPr lang="en-GB" sz="3200" cap="none" dirty="0"/>
              <a:t>Who you ran the study on (participants)</a:t>
            </a:r>
          </a:p>
          <a:p>
            <a:pPr lvl="1" eaLnBrk="1" hangingPunct="1"/>
            <a:endParaRPr lang="en-GB" cap="none" dirty="0"/>
          </a:p>
          <a:p>
            <a:pPr lvl="1" eaLnBrk="1" hangingPunct="1"/>
            <a:r>
              <a:rPr lang="en-GB" sz="3200" cap="none" dirty="0"/>
              <a:t>What you did and how you did it (materials and procedure)</a:t>
            </a:r>
          </a:p>
          <a:p>
            <a:pPr lvl="1" eaLnBrk="1" hangingPunct="1"/>
            <a:endParaRPr lang="en-GB" cap="none" dirty="0"/>
          </a:p>
          <a:p>
            <a:pPr lvl="1" eaLnBrk="1" hangingPunct="1"/>
            <a:r>
              <a:rPr lang="en-GB" sz="3200" cap="none" dirty="0"/>
              <a:t>How you are going to analyse it (design)</a:t>
            </a:r>
          </a:p>
          <a:p>
            <a:pPr lvl="1" eaLnBrk="1" hangingPunct="1"/>
            <a:endParaRPr lang="en-GB" cap="none" dirty="0"/>
          </a:p>
        </p:txBody>
      </p:sp>
    </p:spTree>
    <p:extLst>
      <p:ext uri="{BB962C8B-B14F-4D97-AF65-F5344CB8AC3E}">
        <p14:creationId xmlns:p14="http://schemas.microsoft.com/office/powerpoint/2010/main" val="168426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randombar(horizontal)">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8195">
                                            <p:txEl>
                                              <p:pRg st="2" end="2"/>
                                            </p:txEl>
                                          </p:spTgt>
                                        </p:tgtEl>
                                        <p:attrNameLst>
                                          <p:attrName>style.visibility</p:attrName>
                                        </p:attrNameLst>
                                      </p:cBhvr>
                                      <p:to>
                                        <p:strVal val="visible"/>
                                      </p:to>
                                    </p:set>
                                    <p:animEffect transition="in" filter="randombar(horizontal)">
                                      <p:cBhvr>
                                        <p:cTn id="12" dur="500"/>
                                        <p:tgtEl>
                                          <p:spTgt spid="819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8195">
                                            <p:txEl>
                                              <p:pRg st="4" end="4"/>
                                            </p:txEl>
                                          </p:spTgt>
                                        </p:tgtEl>
                                        <p:attrNameLst>
                                          <p:attrName>style.visibility</p:attrName>
                                        </p:attrNameLst>
                                      </p:cBhvr>
                                      <p:to>
                                        <p:strVal val="visible"/>
                                      </p:to>
                                    </p:set>
                                    <p:animEffect transition="in" filter="randombar(horizontal)">
                                      <p:cBhvr>
                                        <p:cTn id="17" dur="500"/>
                                        <p:tgtEl>
                                          <p:spTgt spid="819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8195">
                                            <p:txEl>
                                              <p:pRg st="6" end="6"/>
                                            </p:txEl>
                                          </p:spTgt>
                                        </p:tgtEl>
                                        <p:attrNameLst>
                                          <p:attrName>style.visibility</p:attrName>
                                        </p:attrNameLst>
                                      </p:cBhvr>
                                      <p:to>
                                        <p:strVal val="visible"/>
                                      </p:to>
                                    </p:set>
                                    <p:animEffect transition="in" filter="randombar(horizontal)">
                                      <p:cBhvr>
                                        <p:cTn id="22" dur="500"/>
                                        <p:tgtEl>
                                          <p:spTgt spid="819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91544" y="0"/>
            <a:ext cx="8229600" cy="1143000"/>
          </a:xfrm>
        </p:spPr>
        <p:txBody>
          <a:bodyPr>
            <a:normAutofit fontScale="90000"/>
          </a:bodyPr>
          <a:lstStyle/>
          <a:p>
            <a:pPr eaLnBrk="1" hangingPunct="1"/>
            <a:r>
              <a:rPr lang="en-GB" sz="5400" b="1" dirty="0"/>
              <a:t>Going into the Discussion</a:t>
            </a:r>
          </a:p>
        </p:txBody>
      </p:sp>
      <p:sp>
        <p:nvSpPr>
          <p:cNvPr id="9219" name="Content Placeholder 2"/>
          <p:cNvSpPr>
            <a:spLocks noGrp="1"/>
          </p:cNvSpPr>
          <p:nvPr>
            <p:ph idx="1"/>
          </p:nvPr>
        </p:nvSpPr>
        <p:spPr>
          <a:xfrm>
            <a:off x="1559496" y="1196752"/>
            <a:ext cx="9073008" cy="5472608"/>
          </a:xfrm>
        </p:spPr>
        <p:txBody>
          <a:bodyPr>
            <a:normAutofit/>
          </a:bodyPr>
          <a:lstStyle/>
          <a:p>
            <a:pPr eaLnBrk="1" hangingPunct="1"/>
            <a:r>
              <a:rPr lang="en-GB" sz="2400" cap="none" dirty="0"/>
              <a:t>Discussing your results and what they mean</a:t>
            </a:r>
          </a:p>
          <a:p>
            <a:pPr eaLnBrk="1" hangingPunct="1"/>
            <a:endParaRPr lang="en-GB" sz="3200" cap="none" dirty="0"/>
          </a:p>
          <a:p>
            <a:pPr eaLnBrk="1" hangingPunct="1"/>
            <a:r>
              <a:rPr lang="en-GB" sz="2400" cap="none" dirty="0"/>
              <a:t>Linking your results back to the prior literature</a:t>
            </a:r>
          </a:p>
          <a:p>
            <a:pPr lvl="1" eaLnBrk="1" hangingPunct="1"/>
            <a:r>
              <a:rPr lang="en-GB" sz="2000" cap="none" dirty="0"/>
              <a:t>Do they agree or disagree with previous study findings? Why? Why not?</a:t>
            </a:r>
          </a:p>
          <a:p>
            <a:pPr lvl="1" eaLnBrk="1" hangingPunct="1"/>
            <a:r>
              <a:rPr lang="en-GB" sz="2000" cap="none" dirty="0"/>
              <a:t>What, does your study add to this existing literature?</a:t>
            </a:r>
          </a:p>
          <a:p>
            <a:pPr lvl="1" eaLnBrk="1" hangingPunct="1"/>
            <a:endParaRPr lang="en-GB" sz="2800" cap="none" dirty="0"/>
          </a:p>
          <a:p>
            <a:pPr eaLnBrk="1" hangingPunct="1"/>
            <a:r>
              <a:rPr lang="en-GB" sz="2400" cap="none" dirty="0"/>
              <a:t>Evaluating the strength of your research findings – demonstrating your ability to critically evaluate your own research (just as you would others)</a:t>
            </a:r>
          </a:p>
        </p:txBody>
      </p:sp>
    </p:spTree>
    <p:extLst>
      <p:ext uri="{BB962C8B-B14F-4D97-AF65-F5344CB8AC3E}">
        <p14:creationId xmlns:p14="http://schemas.microsoft.com/office/powerpoint/2010/main" val="3092553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randombar(horizontal)">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219">
                                            <p:txEl>
                                              <p:pRg st="2" end="2"/>
                                            </p:txEl>
                                          </p:spTgt>
                                        </p:tgtEl>
                                        <p:attrNameLst>
                                          <p:attrName>style.visibility</p:attrName>
                                        </p:attrNameLst>
                                      </p:cBhvr>
                                      <p:to>
                                        <p:strVal val="visible"/>
                                      </p:to>
                                    </p:set>
                                    <p:animEffect transition="in" filter="randombar(horizontal)">
                                      <p:cBhvr>
                                        <p:cTn id="12" dur="500"/>
                                        <p:tgtEl>
                                          <p:spTgt spid="92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9219">
                                            <p:txEl>
                                              <p:pRg st="3" end="3"/>
                                            </p:txEl>
                                          </p:spTgt>
                                        </p:tgtEl>
                                        <p:attrNameLst>
                                          <p:attrName>style.visibility</p:attrName>
                                        </p:attrNameLst>
                                      </p:cBhvr>
                                      <p:to>
                                        <p:strVal val="visible"/>
                                      </p:to>
                                    </p:set>
                                    <p:animEffect transition="in" filter="randombar(horizontal)">
                                      <p:cBhvr>
                                        <p:cTn id="17" dur="500"/>
                                        <p:tgtEl>
                                          <p:spTgt spid="921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9219">
                                            <p:txEl>
                                              <p:pRg st="4" end="4"/>
                                            </p:txEl>
                                          </p:spTgt>
                                        </p:tgtEl>
                                        <p:attrNameLst>
                                          <p:attrName>style.visibility</p:attrName>
                                        </p:attrNameLst>
                                      </p:cBhvr>
                                      <p:to>
                                        <p:strVal val="visible"/>
                                      </p:to>
                                    </p:set>
                                    <p:animEffect transition="in" filter="randombar(horizontal)">
                                      <p:cBhvr>
                                        <p:cTn id="22" dur="500"/>
                                        <p:tgtEl>
                                          <p:spTgt spid="921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9219">
                                            <p:txEl>
                                              <p:pRg st="6" end="6"/>
                                            </p:txEl>
                                          </p:spTgt>
                                        </p:tgtEl>
                                        <p:attrNameLst>
                                          <p:attrName>style.visibility</p:attrName>
                                        </p:attrNameLst>
                                      </p:cBhvr>
                                      <p:to>
                                        <p:strVal val="visible"/>
                                      </p:to>
                                    </p:set>
                                    <p:animEffect transition="in" filter="randombar(horizontal)">
                                      <p:cBhvr>
                                        <p:cTn id="27" dur="500"/>
                                        <p:tgtEl>
                                          <p:spTgt spid="92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1559496" y="116632"/>
            <a:ext cx="9001000" cy="1143000"/>
          </a:xfrm>
        </p:spPr>
        <p:txBody>
          <a:bodyPr/>
          <a:lstStyle/>
          <a:p>
            <a:pPr eaLnBrk="1" hangingPunct="1"/>
            <a:r>
              <a:rPr lang="en-GB" b="1" dirty="0"/>
              <a:t>So… your Results Section needs to…</a:t>
            </a:r>
          </a:p>
        </p:txBody>
      </p:sp>
      <p:sp>
        <p:nvSpPr>
          <p:cNvPr id="10243" name="Content Placeholder 2"/>
          <p:cNvSpPr>
            <a:spLocks noGrp="1"/>
          </p:cNvSpPr>
          <p:nvPr>
            <p:ph idx="1"/>
          </p:nvPr>
        </p:nvSpPr>
        <p:spPr>
          <a:xfrm>
            <a:off x="1631504" y="1259632"/>
            <a:ext cx="9001000" cy="5481736"/>
          </a:xfrm>
        </p:spPr>
        <p:txBody>
          <a:bodyPr/>
          <a:lstStyle/>
          <a:p>
            <a:pPr eaLnBrk="1" hangingPunct="1"/>
            <a:r>
              <a:rPr lang="en-GB" dirty="0"/>
              <a:t>Reflect your Methodology </a:t>
            </a:r>
          </a:p>
          <a:p>
            <a:pPr eaLnBrk="1" hangingPunct="1"/>
            <a:endParaRPr lang="en-GB" dirty="0"/>
          </a:p>
          <a:p>
            <a:pPr eaLnBrk="1" hangingPunct="1"/>
            <a:r>
              <a:rPr lang="en-GB" dirty="0"/>
              <a:t>Be structured around research questions/hypotheses</a:t>
            </a:r>
          </a:p>
          <a:p>
            <a:pPr eaLnBrk="1" hangingPunct="1"/>
            <a:endParaRPr lang="en-GB" dirty="0"/>
          </a:p>
          <a:p>
            <a:pPr eaLnBrk="1" hangingPunct="1"/>
            <a:r>
              <a:rPr lang="en-GB" dirty="0"/>
              <a:t>Provide evidence for the Discussion</a:t>
            </a:r>
          </a:p>
          <a:p>
            <a:pPr eaLnBrk="1" hangingPunct="1"/>
            <a:endParaRPr lang="en-GB" dirty="0"/>
          </a:p>
          <a:p>
            <a:pPr eaLnBrk="1" hangingPunct="1"/>
            <a:r>
              <a:rPr lang="en-GB" dirty="0"/>
              <a:t>Present findings in a clear and unambiguous manner</a:t>
            </a:r>
          </a:p>
          <a:p>
            <a:pPr eaLnBrk="1" hangingPunct="1"/>
            <a:endParaRPr lang="en-GB" dirty="0"/>
          </a:p>
          <a:p>
            <a:pPr eaLnBrk="1" hangingPunct="1"/>
            <a:r>
              <a:rPr lang="en-GB" dirty="0"/>
              <a:t>Be written in proper English using sentences!</a:t>
            </a:r>
          </a:p>
        </p:txBody>
      </p:sp>
    </p:spTree>
    <p:extLst>
      <p:ext uri="{BB962C8B-B14F-4D97-AF65-F5344CB8AC3E}">
        <p14:creationId xmlns:p14="http://schemas.microsoft.com/office/powerpoint/2010/main" val="375052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randombar(horizontal)">
                                      <p:cBhvr>
                                        <p:cTn id="7" dur="500"/>
                                        <p:tgtEl>
                                          <p:spTgt spid="102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243">
                                            <p:txEl>
                                              <p:pRg st="2" end="2"/>
                                            </p:txEl>
                                          </p:spTgt>
                                        </p:tgtEl>
                                        <p:attrNameLst>
                                          <p:attrName>style.visibility</p:attrName>
                                        </p:attrNameLst>
                                      </p:cBhvr>
                                      <p:to>
                                        <p:strVal val="visible"/>
                                      </p:to>
                                    </p:set>
                                    <p:animEffect transition="in" filter="randombar(horizontal)">
                                      <p:cBhvr>
                                        <p:cTn id="12" dur="500"/>
                                        <p:tgtEl>
                                          <p:spTgt spid="1024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0243">
                                            <p:txEl>
                                              <p:pRg st="4" end="4"/>
                                            </p:txEl>
                                          </p:spTgt>
                                        </p:tgtEl>
                                        <p:attrNameLst>
                                          <p:attrName>style.visibility</p:attrName>
                                        </p:attrNameLst>
                                      </p:cBhvr>
                                      <p:to>
                                        <p:strVal val="visible"/>
                                      </p:to>
                                    </p:set>
                                    <p:animEffect transition="in" filter="randombar(horizontal)">
                                      <p:cBhvr>
                                        <p:cTn id="17" dur="500"/>
                                        <p:tgtEl>
                                          <p:spTgt spid="1024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0243">
                                            <p:txEl>
                                              <p:pRg st="6" end="6"/>
                                            </p:txEl>
                                          </p:spTgt>
                                        </p:tgtEl>
                                        <p:attrNameLst>
                                          <p:attrName>style.visibility</p:attrName>
                                        </p:attrNameLst>
                                      </p:cBhvr>
                                      <p:to>
                                        <p:strVal val="visible"/>
                                      </p:to>
                                    </p:set>
                                    <p:animEffect transition="in" filter="randombar(horizontal)">
                                      <p:cBhvr>
                                        <p:cTn id="22" dur="500"/>
                                        <p:tgtEl>
                                          <p:spTgt spid="1024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0243">
                                            <p:txEl>
                                              <p:pRg st="8" end="8"/>
                                            </p:txEl>
                                          </p:spTgt>
                                        </p:tgtEl>
                                        <p:attrNameLst>
                                          <p:attrName>style.visibility</p:attrName>
                                        </p:attrNameLst>
                                      </p:cBhvr>
                                      <p:to>
                                        <p:strVal val="visible"/>
                                      </p:to>
                                    </p:set>
                                    <p:animEffect transition="in" filter="randombar(horizontal)">
                                      <p:cBhvr>
                                        <p:cTn id="27" dur="500"/>
                                        <p:tgtEl>
                                          <p:spTgt spid="1024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945196" y="188640"/>
            <a:ext cx="8229600" cy="1143000"/>
          </a:xfrm>
        </p:spPr>
        <p:txBody>
          <a:bodyPr/>
          <a:lstStyle/>
          <a:p>
            <a:pPr eaLnBrk="1" hangingPunct="1"/>
            <a:r>
              <a:rPr lang="en-US" sz="6000" b="1" dirty="0"/>
              <a:t>Quantitative Studies </a:t>
            </a:r>
          </a:p>
        </p:txBody>
      </p:sp>
      <p:sp>
        <p:nvSpPr>
          <p:cNvPr id="11267" name="Content Placeholder 2"/>
          <p:cNvSpPr>
            <a:spLocks noGrp="1"/>
          </p:cNvSpPr>
          <p:nvPr>
            <p:ph idx="1"/>
          </p:nvPr>
        </p:nvSpPr>
        <p:spPr>
          <a:xfrm>
            <a:off x="1631504" y="1448866"/>
            <a:ext cx="8856984" cy="5292502"/>
          </a:xfrm>
        </p:spPr>
        <p:txBody>
          <a:bodyPr>
            <a:normAutofit/>
          </a:bodyPr>
          <a:lstStyle/>
          <a:p>
            <a:pPr eaLnBrk="1" hangingPunct="1"/>
            <a:r>
              <a:rPr lang="en-GB" sz="3200" cap="none" dirty="0"/>
              <a:t>Descriptive statistics (always come first) </a:t>
            </a:r>
          </a:p>
          <a:p>
            <a:pPr lvl="1" eaLnBrk="1" hangingPunct="1"/>
            <a:r>
              <a:rPr lang="en-GB" sz="2800" cap="none" dirty="0"/>
              <a:t>The data relating to YOUR sample</a:t>
            </a:r>
          </a:p>
          <a:p>
            <a:pPr lvl="2" eaLnBrk="1" hangingPunct="1"/>
            <a:r>
              <a:rPr lang="en-GB" sz="2400" i="1" cap="none" dirty="0"/>
              <a:t>N</a:t>
            </a:r>
            <a:r>
              <a:rPr lang="en-GB" sz="2400" cap="none" dirty="0"/>
              <a:t>s, means, </a:t>
            </a:r>
            <a:r>
              <a:rPr lang="en-GB" sz="2400" cap="none" dirty="0" err="1"/>
              <a:t>sds</a:t>
            </a:r>
            <a:r>
              <a:rPr lang="en-GB" sz="2400" cap="none" dirty="0"/>
              <a:t>, etc.</a:t>
            </a:r>
          </a:p>
          <a:p>
            <a:pPr lvl="2" eaLnBrk="1" hangingPunct="1"/>
            <a:r>
              <a:rPr lang="en-GB" sz="2400" cap="none" dirty="0"/>
              <a:t>Simple but clear presentation</a:t>
            </a:r>
          </a:p>
          <a:p>
            <a:pPr eaLnBrk="1" hangingPunct="1"/>
            <a:endParaRPr lang="en-GB" sz="1600" cap="none" dirty="0"/>
          </a:p>
          <a:p>
            <a:pPr eaLnBrk="1" hangingPunct="1"/>
            <a:r>
              <a:rPr lang="en-GB" sz="2800" cap="none" dirty="0"/>
              <a:t>Inferential statistics</a:t>
            </a:r>
          </a:p>
          <a:p>
            <a:pPr lvl="1" eaLnBrk="1" hangingPunct="1"/>
            <a:r>
              <a:rPr lang="en-GB" sz="2400" cap="none" dirty="0"/>
              <a:t>Statistical analysis of the data</a:t>
            </a:r>
          </a:p>
          <a:p>
            <a:pPr lvl="2" eaLnBrk="1" hangingPunct="1"/>
            <a:r>
              <a:rPr lang="en-GB" sz="2000" cap="none" dirty="0"/>
              <a:t>Correlation, t-test, ANOVA, chi-square, etc.</a:t>
            </a:r>
          </a:p>
        </p:txBody>
      </p:sp>
    </p:spTree>
    <p:extLst>
      <p:ext uri="{BB962C8B-B14F-4D97-AF65-F5344CB8AC3E}">
        <p14:creationId xmlns:p14="http://schemas.microsoft.com/office/powerpoint/2010/main" val="209068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randombar(horizontal)">
                                      <p:cBhvr>
                                        <p:cTn id="7" dur="500"/>
                                        <p:tgtEl>
                                          <p:spTgt spid="1126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randombar(horizontal)">
                                      <p:cBhvr>
                                        <p:cTn id="12" dur="500"/>
                                        <p:tgtEl>
                                          <p:spTgt spid="1126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randombar(horizontal)">
                                      <p:cBhvr>
                                        <p:cTn id="17" dur="500"/>
                                        <p:tgtEl>
                                          <p:spTgt spid="1126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1267">
                                            <p:txEl>
                                              <p:pRg st="3" end="3"/>
                                            </p:txEl>
                                          </p:spTgt>
                                        </p:tgtEl>
                                        <p:attrNameLst>
                                          <p:attrName>style.visibility</p:attrName>
                                        </p:attrNameLst>
                                      </p:cBhvr>
                                      <p:to>
                                        <p:strVal val="visible"/>
                                      </p:to>
                                    </p:set>
                                    <p:animEffect transition="in" filter="randombar(horizontal)">
                                      <p:cBhvr>
                                        <p:cTn id="22" dur="500"/>
                                        <p:tgtEl>
                                          <p:spTgt spid="1126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1267">
                                            <p:txEl>
                                              <p:pRg st="5" end="5"/>
                                            </p:txEl>
                                          </p:spTgt>
                                        </p:tgtEl>
                                        <p:attrNameLst>
                                          <p:attrName>style.visibility</p:attrName>
                                        </p:attrNameLst>
                                      </p:cBhvr>
                                      <p:to>
                                        <p:strVal val="visible"/>
                                      </p:to>
                                    </p:set>
                                    <p:animEffect transition="in" filter="randombar(horizontal)">
                                      <p:cBhvr>
                                        <p:cTn id="27" dur="500"/>
                                        <p:tgtEl>
                                          <p:spTgt spid="11267">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1267">
                                            <p:txEl>
                                              <p:pRg st="6" end="6"/>
                                            </p:txEl>
                                          </p:spTgt>
                                        </p:tgtEl>
                                        <p:attrNameLst>
                                          <p:attrName>style.visibility</p:attrName>
                                        </p:attrNameLst>
                                      </p:cBhvr>
                                      <p:to>
                                        <p:strVal val="visible"/>
                                      </p:to>
                                    </p:set>
                                    <p:animEffect transition="in" filter="randombar(horizontal)">
                                      <p:cBhvr>
                                        <p:cTn id="32" dur="500"/>
                                        <p:tgtEl>
                                          <p:spTgt spid="11267">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1267">
                                            <p:txEl>
                                              <p:pRg st="7" end="7"/>
                                            </p:txEl>
                                          </p:spTgt>
                                        </p:tgtEl>
                                        <p:attrNameLst>
                                          <p:attrName>style.visibility</p:attrName>
                                        </p:attrNameLst>
                                      </p:cBhvr>
                                      <p:to>
                                        <p:strVal val="visible"/>
                                      </p:to>
                                    </p:set>
                                    <p:animEffect transition="in" filter="randombar(horizontal)">
                                      <p:cBhvr>
                                        <p:cTn id="37" dur="500"/>
                                        <p:tgtEl>
                                          <p:spTgt spid="1126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8229600" cy="1143000"/>
          </a:xfrm>
        </p:spPr>
        <p:txBody>
          <a:bodyPr>
            <a:normAutofit/>
          </a:bodyPr>
          <a:lstStyle/>
          <a:p>
            <a:r>
              <a:rPr lang="en-GB" sz="4400" b="1" dirty="0"/>
              <a:t>Results Chapter write-up</a:t>
            </a:r>
          </a:p>
        </p:txBody>
      </p:sp>
      <p:sp>
        <p:nvSpPr>
          <p:cNvPr id="3" name="Content Placeholder 2"/>
          <p:cNvSpPr>
            <a:spLocks noGrp="1"/>
          </p:cNvSpPr>
          <p:nvPr>
            <p:ph idx="1"/>
          </p:nvPr>
        </p:nvSpPr>
        <p:spPr>
          <a:xfrm>
            <a:off x="1631504" y="1124744"/>
            <a:ext cx="8928992" cy="5616624"/>
          </a:xfrm>
        </p:spPr>
        <p:txBody>
          <a:bodyPr>
            <a:normAutofit fontScale="92500" lnSpcReduction="20000"/>
          </a:bodyPr>
          <a:lstStyle/>
          <a:p>
            <a:pPr>
              <a:buNone/>
            </a:pPr>
            <a:r>
              <a:rPr lang="en-GB" sz="2800" b="1" cap="none" dirty="0"/>
              <a:t>Report your findings in a clear, concise and systematic way:</a:t>
            </a:r>
            <a:endParaRPr lang="en-GB" sz="1800" cap="none" dirty="0"/>
          </a:p>
          <a:p>
            <a:pPr lvl="0"/>
            <a:r>
              <a:rPr lang="en-GB" sz="2400" cap="none" dirty="0"/>
              <a:t>State which hypothesis you are discussing.</a:t>
            </a:r>
          </a:p>
          <a:p>
            <a:pPr lvl="0"/>
            <a:r>
              <a:rPr lang="en-GB" sz="2400" cap="none" dirty="0"/>
              <a:t>What you have done prior to analysis (if not covered in methods). </a:t>
            </a:r>
          </a:p>
          <a:p>
            <a:pPr lvl="1"/>
            <a:r>
              <a:rPr lang="en-GB" sz="2000" cap="none" dirty="0"/>
              <a:t>Basically discuss the treatment of the data – what did you do to get it ready to be inputted into </a:t>
            </a:r>
            <a:r>
              <a:rPr lang="en-GB" sz="2000" cap="none" dirty="0" err="1"/>
              <a:t>spss</a:t>
            </a:r>
            <a:r>
              <a:rPr lang="en-GB" sz="2000" cap="none" dirty="0"/>
              <a:t>?</a:t>
            </a:r>
          </a:p>
          <a:p>
            <a:pPr lvl="1"/>
            <a:r>
              <a:rPr lang="en-GB" sz="2000" cap="none" dirty="0"/>
              <a:t>Any reverse or recoding of questionnaire data necessary in </a:t>
            </a:r>
            <a:r>
              <a:rPr lang="en-GB" sz="2000" cap="none" dirty="0" err="1"/>
              <a:t>spss</a:t>
            </a:r>
            <a:r>
              <a:rPr lang="en-GB" sz="2000" cap="none" dirty="0"/>
              <a:t>? </a:t>
            </a:r>
          </a:p>
          <a:p>
            <a:pPr lvl="1"/>
            <a:r>
              <a:rPr lang="en-GB" sz="2000" cap="none" dirty="0"/>
              <a:t>Did you need to work out the sample average then divide participants into high/low groups?</a:t>
            </a:r>
          </a:p>
          <a:p>
            <a:pPr lvl="0"/>
            <a:r>
              <a:rPr lang="en-GB" sz="2400" cap="none" dirty="0"/>
              <a:t>Then present the descriptive statistics</a:t>
            </a:r>
          </a:p>
          <a:p>
            <a:pPr lvl="0"/>
            <a:r>
              <a:rPr lang="en-GB" sz="2400" cap="none" dirty="0"/>
              <a:t>Then describe the analysis you performed and why. </a:t>
            </a:r>
          </a:p>
          <a:p>
            <a:pPr lvl="0"/>
            <a:r>
              <a:rPr lang="en-GB" sz="2400" cap="none" dirty="0"/>
              <a:t>Then describe what the result was – appropriately reported</a:t>
            </a:r>
          </a:p>
          <a:p>
            <a:r>
              <a:rPr lang="en-GB" sz="2400" cap="none" dirty="0"/>
              <a:t>State whether the outcome was ‘significant’ or ‘not significant’. </a:t>
            </a:r>
          </a:p>
          <a:p>
            <a:pPr lvl="0"/>
            <a:r>
              <a:rPr lang="en-GB" sz="2400" cap="none" dirty="0"/>
              <a:t>State whether the hypothesis is accepted or rejected </a:t>
            </a:r>
          </a:p>
          <a:p>
            <a:pPr lvl="0"/>
            <a:endParaRPr lang="en-GB" sz="1800" cap="none" dirty="0"/>
          </a:p>
        </p:txBody>
      </p:sp>
    </p:spTree>
    <p:extLst>
      <p:ext uri="{BB962C8B-B14F-4D97-AF65-F5344CB8AC3E}">
        <p14:creationId xmlns:p14="http://schemas.microsoft.com/office/powerpoint/2010/main" val="3945883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randombar(horizont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randombar(horizontal)">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8229600" cy="1143000"/>
          </a:xfrm>
        </p:spPr>
        <p:txBody>
          <a:bodyPr>
            <a:normAutofit/>
          </a:bodyPr>
          <a:lstStyle/>
          <a:p>
            <a:r>
              <a:rPr lang="en-GB" sz="4400" b="1" dirty="0"/>
              <a:t>Results Chapter write-up</a:t>
            </a:r>
            <a:endParaRPr lang="en-GB" sz="4400" dirty="0"/>
          </a:p>
        </p:txBody>
      </p:sp>
      <p:sp>
        <p:nvSpPr>
          <p:cNvPr id="3" name="Content Placeholder 2"/>
          <p:cNvSpPr>
            <a:spLocks noGrp="1"/>
          </p:cNvSpPr>
          <p:nvPr>
            <p:ph idx="1"/>
          </p:nvPr>
        </p:nvSpPr>
        <p:spPr>
          <a:xfrm>
            <a:off x="1631504" y="1124744"/>
            <a:ext cx="8928992" cy="5544616"/>
          </a:xfrm>
        </p:spPr>
        <p:txBody>
          <a:bodyPr>
            <a:normAutofit fontScale="92500" lnSpcReduction="10000"/>
          </a:bodyPr>
          <a:lstStyle/>
          <a:p>
            <a:pPr lvl="0"/>
            <a:r>
              <a:rPr lang="en-GB" sz="2800" cap="none" dirty="0"/>
              <a:t>For each result, explain what this actually means in terms of your hypotheses and overall study aims, </a:t>
            </a:r>
            <a:r>
              <a:rPr lang="en-GB" sz="2800" u="sng" cap="none" dirty="0"/>
              <a:t>but only do so in brief. </a:t>
            </a:r>
          </a:p>
          <a:p>
            <a:pPr marL="0" indent="0">
              <a:buNone/>
            </a:pPr>
            <a:endParaRPr lang="en-GB" sz="2400" cap="none" dirty="0"/>
          </a:p>
          <a:p>
            <a:pPr lvl="0"/>
            <a:r>
              <a:rPr lang="en-GB" sz="2800" cap="none" dirty="0"/>
              <a:t>For example: </a:t>
            </a:r>
          </a:p>
          <a:p>
            <a:pPr lvl="0">
              <a:buNone/>
            </a:pPr>
            <a:endParaRPr lang="en-GB" sz="2400" i="1" cap="none" dirty="0"/>
          </a:p>
          <a:p>
            <a:pPr lvl="0">
              <a:buNone/>
            </a:pPr>
            <a:r>
              <a:rPr lang="en-GB" sz="2400" i="1" cap="none" dirty="0"/>
              <a:t>     </a:t>
            </a:r>
            <a:r>
              <a:rPr lang="en-GB" sz="2800" i="1" cap="none" dirty="0"/>
              <a:t>from this significant finding we can conclude that the British in general hold less favourable attitudes towards the European union than the </a:t>
            </a:r>
            <a:r>
              <a:rPr lang="en-GB" sz="2800" i="1" cap="none" dirty="0" err="1"/>
              <a:t>germans</a:t>
            </a:r>
            <a:r>
              <a:rPr lang="en-GB" sz="2800" i="1" cap="none" dirty="0"/>
              <a:t> in general do.  </a:t>
            </a:r>
          </a:p>
          <a:p>
            <a:pPr lvl="0">
              <a:buNone/>
            </a:pPr>
            <a:endParaRPr lang="en-GB" sz="2400" i="1" cap="none" dirty="0"/>
          </a:p>
          <a:p>
            <a:r>
              <a:rPr lang="en-GB" sz="2800" cap="none" dirty="0"/>
              <a:t>You will then discuss your findings in more detail in the discussion section.</a:t>
            </a:r>
          </a:p>
          <a:p>
            <a:endParaRPr lang="en-GB" cap="none" dirty="0"/>
          </a:p>
        </p:txBody>
      </p:sp>
    </p:spTree>
    <p:extLst>
      <p:ext uri="{BB962C8B-B14F-4D97-AF65-F5344CB8AC3E}">
        <p14:creationId xmlns:p14="http://schemas.microsoft.com/office/powerpoint/2010/main" val="256725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991544" y="0"/>
            <a:ext cx="8229600" cy="1143000"/>
          </a:xfrm>
        </p:spPr>
        <p:txBody>
          <a:bodyPr>
            <a:normAutofit/>
          </a:bodyPr>
          <a:lstStyle/>
          <a:p>
            <a:r>
              <a:rPr lang="en-GB" sz="4400" b="1" dirty="0"/>
              <a:t>Results Chapter write-up</a:t>
            </a:r>
            <a:endParaRPr lang="en-GB" sz="4400" dirty="0"/>
          </a:p>
        </p:txBody>
      </p:sp>
      <p:sp>
        <p:nvSpPr>
          <p:cNvPr id="3" name="Content Placeholder 2"/>
          <p:cNvSpPr>
            <a:spLocks noGrp="1"/>
          </p:cNvSpPr>
          <p:nvPr>
            <p:ph idx="1"/>
          </p:nvPr>
        </p:nvSpPr>
        <p:spPr>
          <a:xfrm>
            <a:off x="1631504" y="1052736"/>
            <a:ext cx="8928992" cy="5616624"/>
          </a:xfrm>
        </p:spPr>
        <p:txBody>
          <a:bodyPr/>
          <a:lstStyle/>
          <a:p>
            <a:r>
              <a:rPr lang="en-GB" b="1" u="sng" dirty="0"/>
              <a:t>DO NOT </a:t>
            </a:r>
            <a:r>
              <a:rPr lang="en-GB" b="1" dirty="0"/>
              <a:t>cut and paste output from SPSS into your results section!!!!</a:t>
            </a:r>
          </a:p>
          <a:p>
            <a:endParaRPr lang="en-GB" sz="1800" b="1" dirty="0"/>
          </a:p>
          <a:p>
            <a:r>
              <a:rPr lang="en-GB" b="1" dirty="0"/>
              <a:t>Create your own meaningful tables where necessary to demonstrate that you understand and are able to interpret your results.</a:t>
            </a:r>
          </a:p>
          <a:p>
            <a:endParaRPr lang="en-GB" sz="1800" b="1" dirty="0"/>
          </a:p>
          <a:p>
            <a:r>
              <a:rPr lang="en-GB" b="1" dirty="0"/>
              <a:t>Avoid repetition and redundancy in your reporting</a:t>
            </a:r>
          </a:p>
          <a:p>
            <a:endParaRPr lang="en-GB" sz="1800" b="1" dirty="0"/>
          </a:p>
          <a:p>
            <a:r>
              <a:rPr lang="en-GB" b="1" dirty="0"/>
              <a:t>Do not forget about conventions for reporting (e.g., the </a:t>
            </a:r>
            <a:r>
              <a:rPr lang="en-GB" b="1" i="1" dirty="0"/>
              <a:t>M, SD, t, F, p, </a:t>
            </a:r>
            <a:r>
              <a:rPr lang="en-GB" b="1" dirty="0"/>
              <a:t>etc.</a:t>
            </a:r>
            <a:r>
              <a:rPr lang="en-GB" b="1" i="1" dirty="0"/>
              <a:t> </a:t>
            </a:r>
            <a:r>
              <a:rPr lang="en-GB" b="1" dirty="0"/>
              <a:t>should be in italics)…..</a:t>
            </a:r>
          </a:p>
          <a:p>
            <a:endParaRPr lang="en-GB" b="1" dirty="0"/>
          </a:p>
          <a:p>
            <a:endParaRPr lang="en-GB" sz="2800" dirty="0"/>
          </a:p>
        </p:txBody>
      </p:sp>
    </p:spTree>
    <p:extLst>
      <p:ext uri="{BB962C8B-B14F-4D97-AF65-F5344CB8AC3E}">
        <p14:creationId xmlns:p14="http://schemas.microsoft.com/office/powerpoint/2010/main" val="46349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9496" y="404664"/>
            <a:ext cx="9073008" cy="1143000"/>
          </a:xfrm>
        </p:spPr>
        <p:txBody>
          <a:bodyPr>
            <a:normAutofit fontScale="90000"/>
          </a:bodyPr>
          <a:lstStyle/>
          <a:p>
            <a:r>
              <a:rPr lang="en-GB" sz="6600" b="1" dirty="0"/>
              <a:t>Example write-up from inferential statistics</a:t>
            </a:r>
          </a:p>
        </p:txBody>
      </p:sp>
      <p:sp>
        <p:nvSpPr>
          <p:cNvPr id="3" name="Content Placeholder 2"/>
          <p:cNvSpPr>
            <a:spLocks noGrp="1"/>
          </p:cNvSpPr>
          <p:nvPr>
            <p:ph idx="1"/>
          </p:nvPr>
        </p:nvSpPr>
        <p:spPr>
          <a:xfrm>
            <a:off x="1649202" y="2215406"/>
            <a:ext cx="8928992" cy="4525963"/>
          </a:xfrm>
        </p:spPr>
        <p:txBody>
          <a:bodyPr/>
          <a:lstStyle/>
          <a:p>
            <a:pPr marL="0" indent="0">
              <a:buNone/>
            </a:pPr>
            <a:r>
              <a:rPr lang="en-GB" cap="none" dirty="0"/>
              <a:t>It was hypothesised that winning the ‘bet’ results in higher arousal, or that there will be a significant difference in the mean arousal levels for participants who won their bet to those who lost. An independent samples t-test was conducted to compare arousal levels. There was no significant difference in scores for winning (</a:t>
            </a:r>
            <a:r>
              <a:rPr lang="en-GB" i="1" cap="none" dirty="0"/>
              <a:t>M</a:t>
            </a:r>
            <a:r>
              <a:rPr lang="en-GB" cap="none" dirty="0"/>
              <a:t> = 6.9, </a:t>
            </a:r>
            <a:r>
              <a:rPr lang="en-GB" i="1" cap="none" dirty="0" err="1"/>
              <a:t>sd</a:t>
            </a:r>
            <a:r>
              <a:rPr lang="en-GB" cap="none" dirty="0"/>
              <a:t> = 2.9) and losing (</a:t>
            </a:r>
            <a:r>
              <a:rPr lang="en-GB" i="1" cap="none" dirty="0"/>
              <a:t>M</a:t>
            </a:r>
            <a:r>
              <a:rPr lang="en-GB" cap="none" dirty="0"/>
              <a:t> = 7.16, </a:t>
            </a:r>
            <a:r>
              <a:rPr lang="en-GB" i="1" cap="none" dirty="0" err="1"/>
              <a:t>sd</a:t>
            </a:r>
            <a:r>
              <a:rPr lang="en-GB" cap="none" dirty="0"/>
              <a:t> = 2.8), </a:t>
            </a:r>
            <a:r>
              <a:rPr lang="en-GB" i="1" cap="none" dirty="0"/>
              <a:t>t</a:t>
            </a:r>
            <a:r>
              <a:rPr lang="en-GB" cap="none" dirty="0"/>
              <a:t> (64) = -.376, </a:t>
            </a:r>
            <a:r>
              <a:rPr lang="en-GB" i="1" cap="none" dirty="0"/>
              <a:t>p</a:t>
            </a:r>
            <a:r>
              <a:rPr lang="en-GB" cap="none" dirty="0"/>
              <a:t> &gt; .05.</a:t>
            </a:r>
          </a:p>
          <a:p>
            <a:endParaRPr lang="en-GB" cap="none" dirty="0"/>
          </a:p>
        </p:txBody>
      </p:sp>
    </p:spTree>
    <p:extLst>
      <p:ext uri="{BB962C8B-B14F-4D97-AF65-F5344CB8AC3E}">
        <p14:creationId xmlns:p14="http://schemas.microsoft.com/office/powerpoint/2010/main" val="2212192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7026" y="116632"/>
            <a:ext cx="9001000" cy="6525344"/>
          </a:xfrm>
        </p:spPr>
        <p:txBody>
          <a:bodyPr>
            <a:normAutofit fontScale="92500"/>
          </a:bodyPr>
          <a:lstStyle/>
          <a:p>
            <a:pPr>
              <a:buNone/>
            </a:pPr>
            <a:r>
              <a:rPr lang="en-GB" sz="2600" cap="none" dirty="0"/>
              <a:t>A chi-square test of independence was performed to examine the relationship between gender and level of sensation seeking. The relationship between these variables was significant </a:t>
            </a:r>
            <a:r>
              <a:rPr lang="en-GB" sz="2600" i="1" cap="none" dirty="0"/>
              <a:t>X</a:t>
            </a:r>
            <a:r>
              <a:rPr lang="en-GB" sz="2600" cap="none" baseline="30000" dirty="0"/>
              <a:t>2</a:t>
            </a:r>
            <a:r>
              <a:rPr lang="en-GB" sz="2600" cap="none" dirty="0"/>
              <a:t> (1, </a:t>
            </a:r>
            <a:r>
              <a:rPr lang="en-GB" sz="2600" i="1" cap="none" dirty="0"/>
              <a:t>N</a:t>
            </a:r>
            <a:r>
              <a:rPr lang="en-GB" sz="2600" cap="none" dirty="0"/>
              <a:t>=66) = 9.46, </a:t>
            </a:r>
            <a:r>
              <a:rPr lang="en-GB" sz="2600" i="1" cap="none" dirty="0"/>
              <a:t>p</a:t>
            </a:r>
            <a:r>
              <a:rPr lang="en-GB" sz="2600" cap="none" dirty="0"/>
              <a:t> &lt; .005, </a:t>
            </a:r>
            <a:r>
              <a:rPr lang="en-GB" sz="2600" i="1" cap="none" dirty="0"/>
              <a:t>phi</a:t>
            </a:r>
            <a:r>
              <a:rPr lang="en-GB" sz="2600" cap="none" dirty="0"/>
              <a:t> = -.38. The hypothesis that males are more likely to be higher sensation seekers than females can be accepted. Figure 1 shows the percentages of sensation seeking levels for each gender. </a:t>
            </a:r>
          </a:p>
          <a:p>
            <a:pPr>
              <a:buNone/>
            </a:pPr>
            <a:endParaRPr lang="en-GB" sz="1800" cap="none" dirty="0"/>
          </a:p>
          <a:p>
            <a:pPr>
              <a:buNone/>
            </a:pPr>
            <a:r>
              <a:rPr lang="en-GB" sz="2600" cap="none" dirty="0"/>
              <a:t>Independent samples t-tests of the two separate subscales also revealed that there was a significant difference in levels of novelty seeking for males (</a:t>
            </a:r>
            <a:r>
              <a:rPr lang="en-GB" sz="2600" i="1" cap="none" dirty="0"/>
              <a:t>m</a:t>
            </a:r>
            <a:r>
              <a:rPr lang="en-GB" sz="2600" cap="none" dirty="0"/>
              <a:t> = 29.95, </a:t>
            </a:r>
            <a:r>
              <a:rPr lang="en-GB" sz="2600" i="1" cap="none" dirty="0" err="1"/>
              <a:t>sd</a:t>
            </a:r>
            <a:r>
              <a:rPr lang="en-GB" sz="2600" cap="none" dirty="0"/>
              <a:t> = 3.54) and females (</a:t>
            </a:r>
            <a:r>
              <a:rPr lang="en-GB" sz="2600" i="1" cap="none" dirty="0"/>
              <a:t>M</a:t>
            </a:r>
            <a:r>
              <a:rPr lang="en-GB" sz="2600" cap="none" dirty="0"/>
              <a:t> = 25.83, </a:t>
            </a:r>
            <a:r>
              <a:rPr lang="en-GB" sz="2600" i="1" cap="none" dirty="0" err="1"/>
              <a:t>sd</a:t>
            </a:r>
            <a:r>
              <a:rPr lang="en-GB" sz="2600" cap="none" dirty="0"/>
              <a:t> = 4.03), </a:t>
            </a:r>
            <a:r>
              <a:rPr lang="en-GB" sz="2600" i="1" cap="none" dirty="0"/>
              <a:t>t</a:t>
            </a:r>
            <a:r>
              <a:rPr lang="en-GB" sz="2600" cap="none" dirty="0"/>
              <a:t> (64) = 3.883, </a:t>
            </a:r>
            <a:r>
              <a:rPr lang="en-GB" sz="2600" i="1" cap="none" dirty="0"/>
              <a:t>p</a:t>
            </a:r>
            <a:r>
              <a:rPr lang="en-GB" sz="2600" cap="none" dirty="0"/>
              <a:t> &lt; .001. There was also a significant difference between genders on the intensity subscale; males (</a:t>
            </a:r>
            <a:r>
              <a:rPr lang="en-GB" sz="2600" i="1" cap="none" dirty="0"/>
              <a:t>M</a:t>
            </a:r>
            <a:r>
              <a:rPr lang="en-GB" sz="2600" cap="none" dirty="0"/>
              <a:t> = 30.05, </a:t>
            </a:r>
            <a:r>
              <a:rPr lang="en-GB" sz="2600" i="1" cap="none" dirty="0" err="1"/>
              <a:t>sd</a:t>
            </a:r>
            <a:r>
              <a:rPr lang="en-GB" sz="2600" cap="none" dirty="0"/>
              <a:t> = 3.34) scored significantly higher than females (</a:t>
            </a:r>
            <a:r>
              <a:rPr lang="en-GB" sz="2600" i="1" cap="none" dirty="0"/>
              <a:t>M</a:t>
            </a:r>
            <a:r>
              <a:rPr lang="en-GB" sz="2600" cap="none" dirty="0"/>
              <a:t> = 25.91, </a:t>
            </a:r>
            <a:r>
              <a:rPr lang="en-GB" sz="2600" i="1" cap="none" dirty="0" err="1"/>
              <a:t>sd</a:t>
            </a:r>
            <a:r>
              <a:rPr lang="en-GB" sz="2600" cap="none" dirty="0"/>
              <a:t> = 4.17), </a:t>
            </a:r>
            <a:r>
              <a:rPr lang="en-GB" sz="2600" i="1" cap="none" dirty="0"/>
              <a:t>t</a:t>
            </a:r>
            <a:r>
              <a:rPr lang="en-GB" sz="2600" cap="none" dirty="0"/>
              <a:t> (64) = 3.845, </a:t>
            </a:r>
            <a:r>
              <a:rPr lang="en-GB" sz="2600" i="1" cap="none" dirty="0"/>
              <a:t>p</a:t>
            </a:r>
            <a:r>
              <a:rPr lang="en-GB" sz="2600" cap="none" dirty="0"/>
              <a:t> &lt; .001.</a:t>
            </a:r>
          </a:p>
          <a:p>
            <a:endParaRPr lang="en-GB" sz="2400" cap="none" dirty="0"/>
          </a:p>
        </p:txBody>
      </p:sp>
    </p:spTree>
    <p:extLst>
      <p:ext uri="{BB962C8B-B14F-4D97-AF65-F5344CB8AC3E}">
        <p14:creationId xmlns:p14="http://schemas.microsoft.com/office/powerpoint/2010/main" val="3436746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1559497" y="199094"/>
            <a:ext cx="9001001"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fontAlgn="base">
              <a:spcBef>
                <a:spcPct val="0"/>
              </a:spcBef>
              <a:spcAft>
                <a:spcPct val="0"/>
              </a:spcAft>
            </a:pPr>
            <a:r>
              <a:rPr lang="en-GB" sz="2400" dirty="0">
                <a:latin typeface="Times New Roman" pitchFamily="18" charset="0"/>
                <a:ea typeface="Times New Roman" pitchFamily="18" charset="0"/>
                <a:cs typeface="Times New Roman" pitchFamily="18" charset="0"/>
              </a:rPr>
              <a:t>Figure 1: </a:t>
            </a:r>
            <a:r>
              <a:rPr lang="en-GB" sz="2400" i="1" dirty="0">
                <a:latin typeface="Times New Roman" pitchFamily="18" charset="0"/>
                <a:ea typeface="Times New Roman" pitchFamily="18" charset="0"/>
                <a:cs typeface="Times New Roman" pitchFamily="18" charset="0"/>
              </a:rPr>
              <a:t>Graph showing percentages of male and female levels of sensation seeking</a:t>
            </a:r>
            <a:endParaRPr lang="en-GB" sz="1400" dirty="0">
              <a:latin typeface="Arial" pitchFamily="34" charset="0"/>
              <a:cs typeface="Arial" pitchFamily="34" charset="0"/>
            </a:endParaRPr>
          </a:p>
          <a:p>
            <a:pPr defTabSz="914400" eaLnBrk="0" fontAlgn="base" hangingPunct="0">
              <a:spcBef>
                <a:spcPct val="0"/>
              </a:spcBef>
              <a:spcAft>
                <a:spcPct val="0"/>
              </a:spcAft>
            </a:pPr>
            <a:endParaRPr lang="en-GB" sz="3600" dirty="0">
              <a:latin typeface="Arial" pitchFamily="34" charset="0"/>
              <a:cs typeface="Arial" pitchFamily="34" charset="0"/>
            </a:endParaRPr>
          </a:p>
        </p:txBody>
      </p:sp>
      <p:graphicFrame>
        <p:nvGraphicFramePr>
          <p:cNvPr id="5" name="Chart 4"/>
          <p:cNvGraphicFramePr>
            <a:graphicFrameLocks/>
          </p:cNvGraphicFramePr>
          <p:nvPr/>
        </p:nvGraphicFramePr>
        <p:xfrm>
          <a:off x="1847528" y="1268760"/>
          <a:ext cx="8712969" cy="5400600"/>
        </p:xfrm>
        <a:graphic>
          <a:graphicData uri="http://schemas.openxmlformats.org/drawingml/2006/chart">
            <c:chart xmlns:c="http://schemas.openxmlformats.org/drawingml/2006/chart" xmlns:r="http://schemas.openxmlformats.org/officeDocument/2006/relationships" r:id="rId2"/>
          </a:graphicData>
        </a:graphic>
      </p:graphicFrame>
      <p:sp>
        <p:nvSpPr>
          <p:cNvPr id="50179" name="Rectangle 3"/>
          <p:cNvSpPr>
            <a:spLocks noChangeArrowheads="1"/>
          </p:cNvSpPr>
          <p:nvPr/>
        </p:nvSpPr>
        <p:spPr bwMode="auto">
          <a:xfrm>
            <a:off x="1524001" y="3491984"/>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defTabSz="914400" fontAlgn="base">
              <a:spcBef>
                <a:spcPct val="0"/>
              </a:spcBef>
              <a:spcAft>
                <a:spcPct val="0"/>
              </a:spcAft>
            </a:pPr>
            <a:endParaRPr lang="en-US">
              <a:latin typeface="Arial" pitchFamily="34" charset="0"/>
              <a:cs typeface="Arial" pitchFamily="34" charset="0"/>
            </a:endParaRPr>
          </a:p>
        </p:txBody>
      </p:sp>
      <p:sp>
        <p:nvSpPr>
          <p:cNvPr id="2" name="Rectangle 1"/>
          <p:cNvSpPr/>
          <p:nvPr/>
        </p:nvSpPr>
        <p:spPr>
          <a:xfrm rot="16200000">
            <a:off x="680446" y="3445820"/>
            <a:ext cx="2334165" cy="461665"/>
          </a:xfrm>
          <a:prstGeom prst="rect">
            <a:avLst/>
          </a:prstGeom>
        </p:spPr>
        <p:txBody>
          <a:bodyPr wrap="none">
            <a:spAutoFit/>
          </a:bodyPr>
          <a:lstStyle/>
          <a:p>
            <a:pPr algn="ctr">
              <a:defRPr sz="1000" b="1" i="0" u="none" strike="noStrike" kern="1200" baseline="0">
                <a:solidFill>
                  <a:prstClr val="black"/>
                </a:solidFill>
                <a:latin typeface="+mn-lt"/>
                <a:ea typeface="+mn-ea"/>
                <a:cs typeface="+mn-cs"/>
              </a:defRPr>
            </a:pPr>
            <a:r>
              <a:rPr lang="en-GB" sz="2400" b="1" dirty="0">
                <a:solidFill>
                  <a:prstClr val="black"/>
                </a:solidFill>
              </a:rPr>
              <a:t>Total Percent (%)</a:t>
            </a:r>
          </a:p>
        </p:txBody>
      </p:sp>
    </p:spTree>
    <p:extLst>
      <p:ext uri="{BB962C8B-B14F-4D97-AF65-F5344CB8AC3E}">
        <p14:creationId xmlns:p14="http://schemas.microsoft.com/office/powerpoint/2010/main" val="106040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9840" y="1099573"/>
            <a:ext cx="8856984" cy="4525963"/>
          </a:xfrm>
        </p:spPr>
        <p:txBody>
          <a:bodyPr>
            <a:normAutofit/>
          </a:bodyPr>
          <a:lstStyle/>
          <a:p>
            <a:pPr marL="0" indent="0">
              <a:buNone/>
            </a:pPr>
            <a:r>
              <a:rPr lang="en-GB" sz="2400" cap="none" dirty="0"/>
              <a:t>The interaction effect between age and level of sensation seeking was significant, </a:t>
            </a:r>
            <a:r>
              <a:rPr lang="en-GB" sz="2400" i="1" cap="none" dirty="0"/>
              <a:t>F</a:t>
            </a:r>
            <a:r>
              <a:rPr lang="en-GB" sz="2400" cap="none" dirty="0"/>
              <a:t> (1,58) = .84, </a:t>
            </a:r>
            <a:r>
              <a:rPr lang="en-GB" sz="2400" i="1" cap="none" dirty="0"/>
              <a:t>p</a:t>
            </a:r>
            <a:r>
              <a:rPr lang="en-GB" sz="2400" cap="none" dirty="0"/>
              <a:t> = .005. The effect size was large (partial eta squared = .127). The interaction means show that adult high sensation seekers became more aroused than low sensation seekers, but emerging adult high sensation seekers were less aroused than low sensation seekers (see column means in table2). These results assert that the significant effect of high sensation seeking on arousal is only true for adults.  The interaction between age and sensation seeking is displayed in figure 2. </a:t>
            </a:r>
          </a:p>
          <a:p>
            <a:endParaRPr lang="en-GB" cap="none" dirty="0"/>
          </a:p>
        </p:txBody>
      </p:sp>
    </p:spTree>
    <p:extLst>
      <p:ext uri="{BB962C8B-B14F-4D97-AF65-F5344CB8AC3E}">
        <p14:creationId xmlns:p14="http://schemas.microsoft.com/office/powerpoint/2010/main" val="3719583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ChangeArrowheads="1"/>
          </p:cNvSpPr>
          <p:nvPr/>
        </p:nvSpPr>
        <p:spPr bwMode="auto">
          <a:xfrm>
            <a:off x="1524001" y="1"/>
            <a:ext cx="184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defTabSz="914400" fontAlgn="base">
              <a:spcBef>
                <a:spcPct val="0"/>
              </a:spcBef>
              <a:spcAft>
                <a:spcPct val="0"/>
              </a:spcAft>
            </a:pPr>
            <a:endParaRPr lang="en-US" sz="2400">
              <a:latin typeface="Arial" pitchFamily="34" charset="0"/>
              <a:cs typeface="Arial" pitchFamily="34" charset="0"/>
            </a:endParaRPr>
          </a:p>
        </p:txBody>
      </p:sp>
      <p:graphicFrame>
        <p:nvGraphicFramePr>
          <p:cNvPr id="3" name="Chart 2"/>
          <p:cNvGraphicFramePr>
            <a:graphicFrameLocks noChangeAspect="1"/>
          </p:cNvGraphicFramePr>
          <p:nvPr/>
        </p:nvGraphicFramePr>
        <p:xfrm>
          <a:off x="1570413" y="1268760"/>
          <a:ext cx="8897436" cy="5256584"/>
        </p:xfrm>
        <a:graphic>
          <a:graphicData uri="http://schemas.openxmlformats.org/drawingml/2006/chart">
            <c:chart xmlns:c="http://schemas.openxmlformats.org/drawingml/2006/chart" xmlns:r="http://schemas.openxmlformats.org/officeDocument/2006/relationships" r:id="rId2"/>
          </a:graphicData>
        </a:graphic>
      </p:graphicFrame>
      <p:sp>
        <p:nvSpPr>
          <p:cNvPr id="64515" name="Rectangle 3"/>
          <p:cNvSpPr>
            <a:spLocks noChangeArrowheads="1"/>
          </p:cNvSpPr>
          <p:nvPr/>
        </p:nvSpPr>
        <p:spPr bwMode="auto">
          <a:xfrm>
            <a:off x="1524000" y="226368"/>
            <a:ext cx="914400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defTabSz="914400" fontAlgn="base">
              <a:spcBef>
                <a:spcPct val="0"/>
              </a:spcBef>
              <a:spcAft>
                <a:spcPct val="0"/>
              </a:spcAft>
            </a:pPr>
            <a:r>
              <a:rPr lang="en-GB" sz="2800" b="1" dirty="0">
                <a:latin typeface="Times New Roman" pitchFamily="18" charset="0"/>
                <a:ea typeface="Times New Roman" pitchFamily="18" charset="0"/>
                <a:cs typeface="Times New Roman" pitchFamily="18" charset="0"/>
              </a:rPr>
              <a:t>Figure 2: </a:t>
            </a:r>
            <a:r>
              <a:rPr lang="en-GB" sz="2800" b="1" i="1" dirty="0">
                <a:latin typeface="Times New Roman" pitchFamily="18" charset="0"/>
                <a:ea typeface="Times New Roman" pitchFamily="18" charset="0"/>
                <a:cs typeface="Times New Roman" pitchFamily="18" charset="0"/>
              </a:rPr>
              <a:t>Graph showing the interaction between age and sensation seeking on arousal.</a:t>
            </a:r>
            <a:endParaRPr lang="en-GB" sz="1600" b="1" dirty="0">
              <a:latin typeface="Arial" pitchFamily="34" charset="0"/>
              <a:cs typeface="Arial" pitchFamily="34" charset="0"/>
            </a:endParaRPr>
          </a:p>
          <a:p>
            <a:pPr defTabSz="914400" eaLnBrk="0" fontAlgn="base" hangingPunct="0">
              <a:spcBef>
                <a:spcPct val="0"/>
              </a:spcBef>
              <a:spcAft>
                <a:spcPct val="0"/>
              </a:spcAft>
            </a:pPr>
            <a:endParaRPr lang="en-GB" sz="2800" dirty="0">
              <a:latin typeface="Arial" pitchFamily="34" charset="0"/>
              <a:cs typeface="Arial" pitchFamily="34" charset="0"/>
            </a:endParaRPr>
          </a:p>
        </p:txBody>
      </p:sp>
    </p:spTree>
    <p:extLst>
      <p:ext uri="{BB962C8B-B14F-4D97-AF65-F5344CB8AC3E}">
        <p14:creationId xmlns:p14="http://schemas.microsoft.com/office/powerpoint/2010/main" val="18718635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p:txBody>
          <a:bodyPr>
            <a:normAutofit/>
          </a:bodyPr>
          <a:lstStyle/>
          <a:p>
            <a:pPr eaLnBrk="1" hangingPunct="1"/>
            <a:r>
              <a:rPr lang="en-GB" b="1" dirty="0"/>
              <a:t>How To Annoy Your Examiner</a:t>
            </a:r>
          </a:p>
        </p:txBody>
      </p:sp>
      <p:graphicFrame>
        <p:nvGraphicFramePr>
          <p:cNvPr id="1026" name="Content Placeholder 3"/>
          <p:cNvGraphicFramePr>
            <a:graphicFrameLocks noGrp="1"/>
          </p:cNvGraphicFramePr>
          <p:nvPr>
            <p:ph idx="1"/>
          </p:nvPr>
        </p:nvGraphicFramePr>
        <p:xfrm>
          <a:off x="1981200" y="1600200"/>
          <a:ext cx="8229600" cy="4524375"/>
        </p:xfrm>
        <a:graphic>
          <a:graphicData uri="http://schemas.openxmlformats.org/presentationml/2006/ole">
            <mc:AlternateContent xmlns:mc="http://schemas.openxmlformats.org/markup-compatibility/2006">
              <mc:Choice xmlns:v="urn:schemas-microsoft-com:vml" Requires="v">
                <p:oleObj spid="_x0000_s1032" r:id="rId4" imgW="8230313" imgH="4523624" progId="Excel.Sheet.8">
                  <p:embed/>
                </p:oleObj>
              </mc:Choice>
              <mc:Fallback>
                <p:oleObj r:id="rId4" imgW="8230313" imgH="4523624" progId="Excel.Sheet.8">
                  <p:embed/>
                  <p:pic>
                    <p:nvPicPr>
                      <p:cNvPr id="1026" name="Content Placeholder 3"/>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1600200"/>
                        <a:ext cx="8229600" cy="4524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Multiply 4"/>
          <p:cNvSpPr/>
          <p:nvPr/>
        </p:nvSpPr>
        <p:spPr>
          <a:xfrm>
            <a:off x="2495551" y="1412876"/>
            <a:ext cx="7993063" cy="544512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87671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itle 1"/>
          <p:cNvSpPr>
            <a:spLocks noGrp="1"/>
          </p:cNvSpPr>
          <p:nvPr>
            <p:ph type="title"/>
          </p:nvPr>
        </p:nvSpPr>
        <p:spPr/>
        <p:txBody>
          <a:bodyPr>
            <a:normAutofit/>
          </a:bodyPr>
          <a:lstStyle/>
          <a:p>
            <a:pPr eaLnBrk="1" hangingPunct="1"/>
            <a:r>
              <a:rPr lang="en-GB" b="1" dirty="0"/>
              <a:t>How To Annoy Your Examiner</a:t>
            </a:r>
          </a:p>
        </p:txBody>
      </p:sp>
      <p:graphicFrame>
        <p:nvGraphicFramePr>
          <p:cNvPr id="2050" name="Content Placeholder 8"/>
          <p:cNvGraphicFramePr>
            <a:graphicFrameLocks noGrp="1"/>
          </p:cNvGraphicFramePr>
          <p:nvPr>
            <p:ph idx="1"/>
          </p:nvPr>
        </p:nvGraphicFramePr>
        <p:xfrm>
          <a:off x="1524000" y="1774825"/>
          <a:ext cx="2771775" cy="4635500"/>
        </p:xfrm>
        <a:graphic>
          <a:graphicData uri="http://schemas.openxmlformats.org/presentationml/2006/ole">
            <mc:AlternateContent xmlns:mc="http://schemas.openxmlformats.org/markup-compatibility/2006">
              <mc:Choice xmlns:v="urn:schemas-microsoft-com:vml" Requires="v">
                <p:oleObj spid="_x0000_s2056" r:id="rId4" imgW="2773920" imgH="4639458" progId="Excel.Sheet.8">
                  <p:embed/>
                </p:oleObj>
              </mc:Choice>
              <mc:Fallback>
                <p:oleObj r:id="rId4" imgW="2773920" imgH="4639458" progId="Excel.Sheet.8">
                  <p:embed/>
                  <p:pic>
                    <p:nvPicPr>
                      <p:cNvPr id="2050" name="Content Placeholder 8"/>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774825"/>
                        <a:ext cx="2771775" cy="4635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Content Placeholder 6"/>
          <p:cNvGraphicFramePr>
            <a:graphicFrameLocks/>
          </p:cNvGraphicFramePr>
          <p:nvPr/>
        </p:nvGraphicFramePr>
        <p:xfrm>
          <a:off x="4151313" y="1844676"/>
          <a:ext cx="2736850" cy="452596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Content Placeholder 9"/>
          <p:cNvGraphicFramePr>
            <a:graphicFrameLocks/>
          </p:cNvGraphicFramePr>
          <p:nvPr/>
        </p:nvGraphicFramePr>
        <p:xfrm>
          <a:off x="7200900" y="1844676"/>
          <a:ext cx="3467100" cy="4525963"/>
        </p:xfrm>
        <a:graphic>
          <a:graphicData uri="http://schemas.openxmlformats.org/drawingml/2006/chart">
            <c:chart xmlns:c="http://schemas.openxmlformats.org/drawingml/2006/chart" xmlns:r="http://schemas.openxmlformats.org/officeDocument/2006/relationships" r:id="rId7"/>
          </a:graphicData>
        </a:graphic>
      </p:graphicFrame>
      <p:sp>
        <p:nvSpPr>
          <p:cNvPr id="5" name="Multiply 4"/>
          <p:cNvSpPr/>
          <p:nvPr/>
        </p:nvSpPr>
        <p:spPr>
          <a:xfrm>
            <a:off x="1992314" y="765176"/>
            <a:ext cx="7991475" cy="544512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87305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Graphic spid="11"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pPr eaLnBrk="1" hangingPunct="1"/>
            <a:r>
              <a:rPr lang="en-GB" b="1" dirty="0"/>
              <a:t>How To Annoy Your Examiner</a:t>
            </a:r>
          </a:p>
        </p:txBody>
      </p:sp>
      <p:graphicFrame>
        <p:nvGraphicFramePr>
          <p:cNvPr id="12" name="Content Placeholder 11"/>
          <p:cNvGraphicFramePr>
            <a:graphicFrameLocks noGrp="1"/>
          </p:cNvGraphicFramePr>
          <p:nvPr>
            <p:ph idx="1"/>
          </p:nvPr>
        </p:nvGraphicFramePr>
        <p:xfrm>
          <a:off x="1981200" y="1600200"/>
          <a:ext cx="8229600" cy="1112520"/>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057400">
                  <a:extLst>
                    <a:ext uri="{9D8B030D-6E8A-4147-A177-3AD203B41FA5}">
                      <a16:colId xmlns:a16="http://schemas.microsoft.com/office/drawing/2014/main" val="20002"/>
                    </a:ext>
                  </a:extLst>
                </a:gridCol>
                <a:gridCol w="2057400">
                  <a:extLst>
                    <a:ext uri="{9D8B030D-6E8A-4147-A177-3AD203B41FA5}">
                      <a16:colId xmlns:a16="http://schemas.microsoft.com/office/drawing/2014/main" val="20003"/>
                    </a:ext>
                  </a:extLst>
                </a:gridCol>
              </a:tblGrid>
              <a:tr h="370840">
                <a:tc>
                  <a:txBody>
                    <a:bodyPr/>
                    <a:lstStyle/>
                    <a:p>
                      <a:r>
                        <a:rPr lang="en-GB" dirty="0"/>
                        <a:t>Group</a:t>
                      </a:r>
                    </a:p>
                  </a:txBody>
                  <a:tcPr/>
                </a:tc>
                <a:tc>
                  <a:txBody>
                    <a:bodyPr/>
                    <a:lstStyle/>
                    <a:p>
                      <a:r>
                        <a:rPr lang="en-GB" dirty="0"/>
                        <a:t>Score 1</a:t>
                      </a:r>
                    </a:p>
                  </a:txBody>
                  <a:tcPr/>
                </a:tc>
                <a:tc>
                  <a:txBody>
                    <a:bodyPr/>
                    <a:lstStyle/>
                    <a:p>
                      <a:r>
                        <a:rPr lang="en-GB" dirty="0"/>
                        <a:t>Score 2</a:t>
                      </a:r>
                    </a:p>
                  </a:txBody>
                  <a:tcPr/>
                </a:tc>
                <a:tc>
                  <a:txBody>
                    <a:bodyPr/>
                    <a:lstStyle/>
                    <a:p>
                      <a:r>
                        <a:rPr lang="en-GB" dirty="0"/>
                        <a:t>Score 3</a:t>
                      </a:r>
                    </a:p>
                  </a:txBody>
                  <a:tcPr/>
                </a:tc>
                <a:extLst>
                  <a:ext uri="{0D108BD9-81ED-4DB2-BD59-A6C34878D82A}">
                    <a16:rowId xmlns:a16="http://schemas.microsoft.com/office/drawing/2014/main" val="10000"/>
                  </a:ext>
                </a:extLst>
              </a:tr>
              <a:tr h="370840">
                <a:tc>
                  <a:txBody>
                    <a:bodyPr/>
                    <a:lstStyle/>
                    <a:p>
                      <a:r>
                        <a:rPr lang="en-GB" dirty="0"/>
                        <a:t>A</a:t>
                      </a:r>
                    </a:p>
                  </a:txBody>
                  <a:tcPr/>
                </a:tc>
                <a:tc>
                  <a:txBody>
                    <a:bodyPr/>
                    <a:lstStyle/>
                    <a:p>
                      <a:r>
                        <a:rPr lang="en-GB" dirty="0"/>
                        <a:t>10</a:t>
                      </a:r>
                    </a:p>
                  </a:txBody>
                  <a:tcPr/>
                </a:tc>
                <a:tc>
                  <a:txBody>
                    <a:bodyPr/>
                    <a:lstStyle/>
                    <a:p>
                      <a:r>
                        <a:rPr lang="en-GB" dirty="0"/>
                        <a:t>15</a:t>
                      </a:r>
                    </a:p>
                  </a:txBody>
                  <a:tcPr/>
                </a:tc>
                <a:tc>
                  <a:txBody>
                    <a:bodyPr/>
                    <a:lstStyle/>
                    <a:p>
                      <a:r>
                        <a:rPr lang="en-GB" dirty="0"/>
                        <a:t>20</a:t>
                      </a:r>
                    </a:p>
                  </a:txBody>
                  <a:tcPr/>
                </a:tc>
                <a:extLst>
                  <a:ext uri="{0D108BD9-81ED-4DB2-BD59-A6C34878D82A}">
                    <a16:rowId xmlns:a16="http://schemas.microsoft.com/office/drawing/2014/main" val="10001"/>
                  </a:ext>
                </a:extLst>
              </a:tr>
              <a:tr h="370840">
                <a:tc>
                  <a:txBody>
                    <a:bodyPr/>
                    <a:lstStyle/>
                    <a:p>
                      <a:r>
                        <a:rPr lang="en-GB" dirty="0"/>
                        <a:t>B</a:t>
                      </a:r>
                    </a:p>
                  </a:txBody>
                  <a:tcPr/>
                </a:tc>
                <a:tc>
                  <a:txBody>
                    <a:bodyPr/>
                    <a:lstStyle/>
                    <a:p>
                      <a:r>
                        <a:rPr lang="en-GB" dirty="0"/>
                        <a:t>5</a:t>
                      </a:r>
                    </a:p>
                  </a:txBody>
                  <a:tcPr/>
                </a:tc>
                <a:tc>
                  <a:txBody>
                    <a:bodyPr/>
                    <a:lstStyle/>
                    <a:p>
                      <a:r>
                        <a:rPr lang="en-GB" dirty="0"/>
                        <a:t>10</a:t>
                      </a:r>
                    </a:p>
                  </a:txBody>
                  <a:tcPr/>
                </a:tc>
                <a:tc>
                  <a:txBody>
                    <a:bodyPr/>
                    <a:lstStyle/>
                    <a:p>
                      <a:r>
                        <a:rPr lang="en-GB" dirty="0"/>
                        <a:t>15</a:t>
                      </a:r>
                    </a:p>
                  </a:txBody>
                  <a:tcPr/>
                </a:tc>
                <a:extLst>
                  <a:ext uri="{0D108BD9-81ED-4DB2-BD59-A6C34878D82A}">
                    <a16:rowId xmlns:a16="http://schemas.microsoft.com/office/drawing/2014/main" val="10002"/>
                  </a:ext>
                </a:extLst>
              </a:tr>
            </a:tbl>
          </a:graphicData>
        </a:graphic>
      </p:graphicFrame>
      <p:graphicFrame>
        <p:nvGraphicFramePr>
          <p:cNvPr id="13" name="Content Placeholder 6"/>
          <p:cNvGraphicFramePr>
            <a:graphicFrameLocks/>
          </p:cNvGraphicFramePr>
          <p:nvPr/>
        </p:nvGraphicFramePr>
        <p:xfrm>
          <a:off x="2063750" y="3213101"/>
          <a:ext cx="8135938" cy="3268663"/>
        </p:xfrm>
        <a:graphic>
          <a:graphicData uri="http://schemas.openxmlformats.org/drawingml/2006/chart">
            <c:chart xmlns:c="http://schemas.openxmlformats.org/drawingml/2006/chart" xmlns:r="http://schemas.openxmlformats.org/officeDocument/2006/relationships" r:id="rId3"/>
          </a:graphicData>
        </a:graphic>
      </p:graphicFrame>
      <p:sp>
        <p:nvSpPr>
          <p:cNvPr id="5" name="Multiply 4"/>
          <p:cNvSpPr/>
          <p:nvPr/>
        </p:nvSpPr>
        <p:spPr>
          <a:xfrm>
            <a:off x="2495551" y="1412876"/>
            <a:ext cx="7993063" cy="544512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6908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a:bodyPr>
          <a:lstStyle/>
          <a:p>
            <a:pPr eaLnBrk="1" hangingPunct="1"/>
            <a:r>
              <a:rPr lang="en-GB" b="1" dirty="0"/>
              <a:t>How To Annoy Your Examiner</a:t>
            </a:r>
          </a:p>
        </p:txBody>
      </p:sp>
      <p:pic>
        <p:nvPicPr>
          <p:cNvPr id="17411" name="Content Placeholder 10" descr="spss.jpg"/>
          <p:cNvPicPr>
            <a:picLocks noGrp="1" noChangeAspect="1"/>
          </p:cNvPicPr>
          <p:nvPr>
            <p:ph idx="1"/>
          </p:nvPr>
        </p:nvPicPr>
        <p:blipFill>
          <a:blip r:embed="rId3"/>
          <a:srcRect/>
          <a:stretch>
            <a:fillRect/>
          </a:stretch>
        </p:blipFill>
        <p:spPr>
          <a:xfrm>
            <a:off x="1762126" y="2276475"/>
            <a:ext cx="8448675" cy="2952750"/>
          </a:xfrm>
        </p:spPr>
      </p:pic>
      <p:sp>
        <p:nvSpPr>
          <p:cNvPr id="5" name="Multiply 4"/>
          <p:cNvSpPr/>
          <p:nvPr/>
        </p:nvSpPr>
        <p:spPr>
          <a:xfrm>
            <a:off x="2495551" y="1412876"/>
            <a:ext cx="7993063" cy="544512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extLst>
      <p:ext uri="{BB962C8B-B14F-4D97-AF65-F5344CB8AC3E}">
        <p14:creationId xmlns:p14="http://schemas.microsoft.com/office/powerpoint/2010/main" val="1027687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Title 1"/>
          <p:cNvSpPr>
            <a:spLocks noGrp="1"/>
          </p:cNvSpPr>
          <p:nvPr>
            <p:ph type="title"/>
          </p:nvPr>
        </p:nvSpPr>
        <p:spPr/>
        <p:txBody>
          <a:bodyPr>
            <a:normAutofit/>
          </a:bodyPr>
          <a:lstStyle/>
          <a:p>
            <a:pPr eaLnBrk="1" hangingPunct="1"/>
            <a:r>
              <a:rPr lang="en-US" b="1" dirty="0"/>
              <a:t>How to annoy your examiner</a:t>
            </a:r>
          </a:p>
        </p:txBody>
      </p:sp>
      <p:graphicFrame>
        <p:nvGraphicFramePr>
          <p:cNvPr id="3074" name="Content Placeholder 3"/>
          <p:cNvGraphicFramePr>
            <a:graphicFrameLocks noGrp="1"/>
          </p:cNvGraphicFramePr>
          <p:nvPr>
            <p:ph idx="1"/>
          </p:nvPr>
        </p:nvGraphicFramePr>
        <p:xfrm>
          <a:off x="1981200" y="1600200"/>
          <a:ext cx="5194300" cy="1828800"/>
        </p:xfrm>
        <a:graphic>
          <a:graphicData uri="http://schemas.openxmlformats.org/presentationml/2006/ole">
            <mc:AlternateContent xmlns:mc="http://schemas.openxmlformats.org/markup-compatibility/2006">
              <mc:Choice xmlns:v="urn:schemas-microsoft-com:vml" Requires="v">
                <p:oleObj spid="_x0000_s3080" r:id="rId4" imgW="5194242" imgH="1828959" progId="Excel.Sheet.8">
                  <p:embed/>
                </p:oleObj>
              </mc:Choice>
              <mc:Fallback>
                <p:oleObj r:id="rId4" imgW="5194242" imgH="1828959" progId="Excel.Sheet.8">
                  <p:embed/>
                  <p:pic>
                    <p:nvPicPr>
                      <p:cNvPr id="3074" name="Content Placeholder 3"/>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1600200"/>
                        <a:ext cx="5194300" cy="1828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76" name="TextBox 4"/>
          <p:cNvSpPr txBox="1">
            <a:spLocks noChangeArrowheads="1"/>
          </p:cNvSpPr>
          <p:nvPr/>
        </p:nvSpPr>
        <p:spPr bwMode="auto">
          <a:xfrm>
            <a:off x="1992314" y="3357563"/>
            <a:ext cx="7559675" cy="923330"/>
          </a:xfrm>
          <a:prstGeom prst="rect">
            <a:avLst/>
          </a:prstGeom>
          <a:noFill/>
          <a:ln w="9525">
            <a:noFill/>
            <a:miter lim="800000"/>
            <a:headEnd/>
            <a:tailEnd/>
          </a:ln>
        </p:spPr>
        <p:txBody>
          <a:bodyPr>
            <a:spAutoFit/>
          </a:bodyPr>
          <a:lstStyle/>
          <a:p>
            <a:r>
              <a:rPr lang="en-GB"/>
              <a:t>The t-test showed that there was no significant difference between Group A and Group B, </a:t>
            </a:r>
            <a:r>
              <a:rPr lang="en-GB" i="1"/>
              <a:t>t(43) = 0.12, p</a:t>
            </a:r>
            <a:r>
              <a:rPr lang="en-GB"/>
              <a:t> = .6. However, Group A did score more than Group B, as predicted, therefore we can say that the hypothesis is supported.</a:t>
            </a:r>
          </a:p>
        </p:txBody>
      </p:sp>
      <p:sp>
        <p:nvSpPr>
          <p:cNvPr id="6" name="Multiply 5"/>
          <p:cNvSpPr/>
          <p:nvPr/>
        </p:nvSpPr>
        <p:spPr>
          <a:xfrm>
            <a:off x="2495551" y="1412876"/>
            <a:ext cx="7993063" cy="3744913"/>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TextBox 6"/>
          <p:cNvSpPr txBox="1">
            <a:spLocks noChangeArrowheads="1"/>
          </p:cNvSpPr>
          <p:nvPr/>
        </p:nvSpPr>
        <p:spPr bwMode="auto">
          <a:xfrm>
            <a:off x="2063751" y="5373689"/>
            <a:ext cx="7993063" cy="1476375"/>
          </a:xfrm>
          <a:prstGeom prst="rect">
            <a:avLst/>
          </a:prstGeom>
          <a:noFill/>
          <a:ln w="9525">
            <a:noFill/>
            <a:miter lim="800000"/>
            <a:headEnd/>
            <a:tailEnd/>
          </a:ln>
        </p:spPr>
        <p:txBody>
          <a:bodyPr>
            <a:spAutoFit/>
          </a:bodyPr>
          <a:lstStyle/>
          <a:p>
            <a:r>
              <a:rPr lang="en-GB"/>
              <a:t>&lt; .05        = significant effect</a:t>
            </a:r>
          </a:p>
          <a:p>
            <a:r>
              <a:rPr lang="en-GB"/>
              <a:t>.05  - .1    = marginal effect</a:t>
            </a:r>
          </a:p>
          <a:p>
            <a:r>
              <a:rPr lang="en-GB"/>
              <a:t>&gt;.1           = no effect</a:t>
            </a:r>
          </a:p>
          <a:p>
            <a:endParaRPr lang="en-GB"/>
          </a:p>
          <a:p>
            <a:r>
              <a:rPr lang="en-GB"/>
              <a:t>And that is it!</a:t>
            </a:r>
          </a:p>
        </p:txBody>
      </p:sp>
    </p:spTree>
    <p:extLst>
      <p:ext uri="{BB962C8B-B14F-4D97-AF65-F5344CB8AC3E}">
        <p14:creationId xmlns:p14="http://schemas.microsoft.com/office/powerpoint/2010/main" val="1431660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654329" y="116632"/>
            <a:ext cx="8712968" cy="1143000"/>
          </a:xfrm>
        </p:spPr>
        <p:txBody>
          <a:bodyPr>
            <a:normAutofit/>
          </a:bodyPr>
          <a:lstStyle/>
          <a:p>
            <a:pPr eaLnBrk="1" hangingPunct="1"/>
            <a:r>
              <a:rPr lang="en-GB" b="1" dirty="0"/>
              <a:t>E.g., Reporting ANOVA statistics</a:t>
            </a:r>
          </a:p>
        </p:txBody>
      </p:sp>
      <p:sp>
        <p:nvSpPr>
          <p:cNvPr id="79875" name="Rectangle 3"/>
          <p:cNvSpPr>
            <a:spLocks noGrp="1" noChangeArrowheads="1"/>
          </p:cNvSpPr>
          <p:nvPr>
            <p:ph idx="1"/>
          </p:nvPr>
        </p:nvSpPr>
        <p:spPr>
          <a:xfrm>
            <a:off x="1631505" y="1484313"/>
            <a:ext cx="8928991" cy="4114800"/>
          </a:xfrm>
        </p:spPr>
        <p:txBody>
          <a:bodyPr/>
          <a:lstStyle/>
          <a:p>
            <a:pPr eaLnBrk="1" hangingPunct="1">
              <a:lnSpc>
                <a:spcPct val="90000"/>
              </a:lnSpc>
            </a:pPr>
            <a:r>
              <a:rPr lang="en-GB" sz="2800" dirty="0"/>
              <a:t>ANOVA will analyse:</a:t>
            </a:r>
          </a:p>
          <a:p>
            <a:pPr lvl="1" eaLnBrk="1" hangingPunct="1">
              <a:lnSpc>
                <a:spcPct val="90000"/>
              </a:lnSpc>
            </a:pPr>
            <a:r>
              <a:rPr lang="en-GB" dirty="0"/>
              <a:t>Interactions (combined effects of more than one IV)</a:t>
            </a:r>
          </a:p>
          <a:p>
            <a:pPr lvl="1" eaLnBrk="1" hangingPunct="1">
              <a:lnSpc>
                <a:spcPct val="90000"/>
              </a:lnSpc>
            </a:pPr>
            <a:r>
              <a:rPr lang="en-GB" dirty="0"/>
              <a:t>Main effects (effects of one IV in isolation)</a:t>
            </a:r>
          </a:p>
          <a:p>
            <a:pPr lvl="1" eaLnBrk="1" hangingPunct="1">
              <a:lnSpc>
                <a:spcPct val="90000"/>
              </a:lnSpc>
            </a:pPr>
            <a:r>
              <a:rPr lang="en-GB" dirty="0"/>
              <a:t>F-value, degrees of freedom, p-value (sig. value)</a:t>
            </a:r>
          </a:p>
          <a:p>
            <a:pPr lvl="2" eaLnBrk="1" hangingPunct="1">
              <a:lnSpc>
                <a:spcPct val="90000"/>
              </a:lnSpc>
            </a:pPr>
            <a:r>
              <a:rPr lang="en-GB" dirty="0"/>
              <a:t>F-value equating to the t-value in the t-test</a:t>
            </a:r>
          </a:p>
          <a:p>
            <a:pPr lvl="2" eaLnBrk="1" hangingPunct="1">
              <a:lnSpc>
                <a:spcPct val="90000"/>
              </a:lnSpc>
            </a:pPr>
            <a:r>
              <a:rPr lang="en-GB" dirty="0"/>
              <a:t>Sig. Value used in exactly same way as t-test (p &lt; 0.05 is significant)</a:t>
            </a:r>
          </a:p>
          <a:p>
            <a:pPr lvl="1" eaLnBrk="1" hangingPunct="1">
              <a:lnSpc>
                <a:spcPct val="90000"/>
              </a:lnSpc>
            </a:pPr>
            <a:endParaRPr lang="en-GB" sz="2400" dirty="0"/>
          </a:p>
          <a:p>
            <a:pPr lvl="1" eaLnBrk="1" hangingPunct="1">
              <a:lnSpc>
                <a:spcPct val="90000"/>
              </a:lnSpc>
            </a:pPr>
            <a:r>
              <a:rPr lang="en-GB" dirty="0"/>
              <a:t>All showing whether (or not) there are </a:t>
            </a:r>
            <a:r>
              <a:rPr lang="en-GB" b="1" u="sng" dirty="0"/>
              <a:t>significant differences</a:t>
            </a:r>
            <a:r>
              <a:rPr lang="en-GB" dirty="0"/>
              <a:t> (and to what degree) between the means in each grouping of data</a:t>
            </a:r>
          </a:p>
          <a:p>
            <a:pPr lvl="2" eaLnBrk="1" hangingPunct="1">
              <a:lnSpc>
                <a:spcPct val="90000"/>
              </a:lnSpc>
            </a:pPr>
            <a:r>
              <a:rPr lang="en-GB" dirty="0"/>
              <a:t>As shown in a t-test</a:t>
            </a:r>
          </a:p>
        </p:txBody>
      </p:sp>
    </p:spTree>
    <p:extLst>
      <p:ext uri="{BB962C8B-B14F-4D97-AF65-F5344CB8AC3E}">
        <p14:creationId xmlns:p14="http://schemas.microsoft.com/office/powerpoint/2010/main" val="349700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Effect transition="in" filter="randombar(horizontal)">
                                      <p:cBhvr>
                                        <p:cTn id="7" dur="500"/>
                                        <p:tgtEl>
                                          <p:spTgt spid="798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9875">
                                            <p:txEl>
                                              <p:pRg st="1" end="1"/>
                                            </p:txEl>
                                          </p:spTgt>
                                        </p:tgtEl>
                                        <p:attrNameLst>
                                          <p:attrName>style.visibility</p:attrName>
                                        </p:attrNameLst>
                                      </p:cBhvr>
                                      <p:to>
                                        <p:strVal val="visible"/>
                                      </p:to>
                                    </p:set>
                                    <p:animEffect transition="in" filter="randombar(horizontal)">
                                      <p:cBhvr>
                                        <p:cTn id="12" dur="500"/>
                                        <p:tgtEl>
                                          <p:spTgt spid="798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79875">
                                            <p:txEl>
                                              <p:pRg st="2" end="2"/>
                                            </p:txEl>
                                          </p:spTgt>
                                        </p:tgtEl>
                                        <p:attrNameLst>
                                          <p:attrName>style.visibility</p:attrName>
                                        </p:attrNameLst>
                                      </p:cBhvr>
                                      <p:to>
                                        <p:strVal val="visible"/>
                                      </p:to>
                                    </p:set>
                                    <p:animEffect transition="in" filter="randombar(horizontal)">
                                      <p:cBhvr>
                                        <p:cTn id="17" dur="500"/>
                                        <p:tgtEl>
                                          <p:spTgt spid="798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9875">
                                            <p:txEl>
                                              <p:pRg st="3" end="3"/>
                                            </p:txEl>
                                          </p:spTgt>
                                        </p:tgtEl>
                                        <p:attrNameLst>
                                          <p:attrName>style.visibility</p:attrName>
                                        </p:attrNameLst>
                                      </p:cBhvr>
                                      <p:to>
                                        <p:strVal val="visible"/>
                                      </p:to>
                                    </p:set>
                                    <p:animEffect transition="in" filter="randombar(horizontal)">
                                      <p:cBhvr>
                                        <p:cTn id="22" dur="500"/>
                                        <p:tgtEl>
                                          <p:spTgt spid="798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79875">
                                            <p:txEl>
                                              <p:pRg st="4" end="4"/>
                                            </p:txEl>
                                          </p:spTgt>
                                        </p:tgtEl>
                                        <p:attrNameLst>
                                          <p:attrName>style.visibility</p:attrName>
                                        </p:attrNameLst>
                                      </p:cBhvr>
                                      <p:to>
                                        <p:strVal val="visible"/>
                                      </p:to>
                                    </p:set>
                                    <p:animEffect transition="in" filter="randombar(horizontal)">
                                      <p:cBhvr>
                                        <p:cTn id="27" dur="500"/>
                                        <p:tgtEl>
                                          <p:spTgt spid="7987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79875">
                                            <p:txEl>
                                              <p:pRg st="5" end="5"/>
                                            </p:txEl>
                                          </p:spTgt>
                                        </p:tgtEl>
                                        <p:attrNameLst>
                                          <p:attrName>style.visibility</p:attrName>
                                        </p:attrNameLst>
                                      </p:cBhvr>
                                      <p:to>
                                        <p:strVal val="visible"/>
                                      </p:to>
                                    </p:set>
                                    <p:animEffect transition="in" filter="randombar(horizontal)">
                                      <p:cBhvr>
                                        <p:cTn id="32" dur="500"/>
                                        <p:tgtEl>
                                          <p:spTgt spid="7987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79875">
                                            <p:txEl>
                                              <p:pRg st="7" end="7"/>
                                            </p:txEl>
                                          </p:spTgt>
                                        </p:tgtEl>
                                        <p:attrNameLst>
                                          <p:attrName>style.visibility</p:attrName>
                                        </p:attrNameLst>
                                      </p:cBhvr>
                                      <p:to>
                                        <p:strVal val="visible"/>
                                      </p:to>
                                    </p:set>
                                    <p:animEffect transition="in" filter="randombar(horizontal)">
                                      <p:cBhvr>
                                        <p:cTn id="37" dur="500"/>
                                        <p:tgtEl>
                                          <p:spTgt spid="79875">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79875">
                                            <p:txEl>
                                              <p:pRg st="8" end="8"/>
                                            </p:txEl>
                                          </p:spTgt>
                                        </p:tgtEl>
                                        <p:attrNameLst>
                                          <p:attrName>style.visibility</p:attrName>
                                        </p:attrNameLst>
                                      </p:cBhvr>
                                      <p:to>
                                        <p:strVal val="visible"/>
                                      </p:to>
                                    </p:set>
                                    <p:animEffect transition="in" filter="randombar(horizontal)">
                                      <p:cBhvr>
                                        <p:cTn id="42" dur="500"/>
                                        <p:tgtEl>
                                          <p:spTgt spid="7987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24562" y="44624"/>
            <a:ext cx="9073008" cy="1143000"/>
          </a:xfrm>
        </p:spPr>
        <p:txBody>
          <a:bodyPr>
            <a:normAutofit fontScale="90000"/>
          </a:bodyPr>
          <a:lstStyle/>
          <a:p>
            <a:pPr eaLnBrk="1" hangingPunct="1"/>
            <a:r>
              <a:rPr lang="en-GB" sz="4000" b="1" dirty="0"/>
              <a:t>Interpretation of Output from ANOVA</a:t>
            </a:r>
          </a:p>
        </p:txBody>
      </p:sp>
      <p:sp>
        <p:nvSpPr>
          <p:cNvPr id="30723" name="Rectangle 3"/>
          <p:cNvSpPr>
            <a:spLocks noGrp="1" noChangeArrowheads="1"/>
          </p:cNvSpPr>
          <p:nvPr>
            <p:ph idx="1"/>
          </p:nvPr>
        </p:nvSpPr>
        <p:spPr>
          <a:xfrm>
            <a:off x="1631505" y="1268760"/>
            <a:ext cx="8351837" cy="4114800"/>
          </a:xfrm>
        </p:spPr>
        <p:txBody>
          <a:bodyPr>
            <a:normAutofit/>
          </a:bodyPr>
          <a:lstStyle/>
          <a:p>
            <a:pPr eaLnBrk="1" hangingPunct="1">
              <a:lnSpc>
                <a:spcPct val="90000"/>
              </a:lnSpc>
            </a:pPr>
            <a:r>
              <a:rPr lang="en-GB" sz="2800" cap="none" dirty="0">
                <a:latin typeface="Arial" panose="020B0604020202020204" pitchFamily="34" charset="0"/>
                <a:cs typeface="Arial" panose="020B0604020202020204" pitchFamily="34" charset="0"/>
              </a:rPr>
              <a:t>Treatment of data</a:t>
            </a:r>
          </a:p>
          <a:p>
            <a:pPr eaLnBrk="1" hangingPunct="1">
              <a:lnSpc>
                <a:spcPct val="90000"/>
              </a:lnSpc>
            </a:pPr>
            <a:r>
              <a:rPr lang="en-GB" sz="2800" cap="none" dirty="0">
                <a:latin typeface="Arial" charset="0"/>
                <a:cs typeface="Arial" charset="0"/>
              </a:rPr>
              <a:t>Report </a:t>
            </a:r>
            <a:r>
              <a:rPr lang="en-GB" sz="2800" cap="none" dirty="0" err="1">
                <a:latin typeface="Arial" charset="0"/>
                <a:cs typeface="Arial" charset="0"/>
              </a:rPr>
              <a:t>descriptives</a:t>
            </a:r>
            <a:endParaRPr lang="en-GB" sz="2800" cap="none" dirty="0">
              <a:latin typeface="Arial" charset="0"/>
              <a:cs typeface="Arial" charset="0"/>
            </a:endParaRPr>
          </a:p>
          <a:p>
            <a:pPr eaLnBrk="1" hangingPunct="1">
              <a:lnSpc>
                <a:spcPct val="90000"/>
              </a:lnSpc>
            </a:pPr>
            <a:r>
              <a:rPr lang="en-GB" sz="2800" cap="none" dirty="0">
                <a:latin typeface="Arial" charset="0"/>
                <a:cs typeface="Arial" charset="0"/>
              </a:rPr>
              <a:t>Check </a:t>
            </a:r>
            <a:r>
              <a:rPr lang="en-GB" sz="2800" cap="none" dirty="0" err="1">
                <a:latin typeface="Arial" charset="0"/>
                <a:cs typeface="Arial" charset="0"/>
              </a:rPr>
              <a:t>levene’s</a:t>
            </a:r>
            <a:r>
              <a:rPr lang="en-GB" sz="2800" cap="none" dirty="0">
                <a:latin typeface="Arial" charset="0"/>
                <a:cs typeface="Arial" charset="0"/>
              </a:rPr>
              <a:t> test of equality of error variances</a:t>
            </a:r>
          </a:p>
          <a:p>
            <a:pPr lvl="1" eaLnBrk="1" hangingPunct="1">
              <a:lnSpc>
                <a:spcPct val="90000"/>
              </a:lnSpc>
            </a:pPr>
            <a:r>
              <a:rPr lang="en-GB" cap="none" dirty="0">
                <a:latin typeface="Arial" charset="0"/>
                <a:cs typeface="Arial" charset="0"/>
              </a:rPr>
              <a:t>Needs to be greater than .05</a:t>
            </a:r>
          </a:p>
          <a:p>
            <a:pPr eaLnBrk="1" hangingPunct="1">
              <a:lnSpc>
                <a:spcPct val="90000"/>
              </a:lnSpc>
            </a:pPr>
            <a:r>
              <a:rPr lang="en-GB" sz="2800" cap="none" dirty="0">
                <a:latin typeface="Arial" charset="0"/>
                <a:cs typeface="Arial" charset="0"/>
              </a:rPr>
              <a:t>Report interaction effects</a:t>
            </a:r>
          </a:p>
          <a:p>
            <a:pPr eaLnBrk="1" hangingPunct="1">
              <a:lnSpc>
                <a:spcPct val="90000"/>
              </a:lnSpc>
            </a:pPr>
            <a:r>
              <a:rPr lang="en-GB" sz="2800" cap="none" dirty="0">
                <a:latin typeface="Arial" charset="0"/>
                <a:cs typeface="Arial" charset="0"/>
              </a:rPr>
              <a:t>Report main effects</a:t>
            </a:r>
          </a:p>
          <a:p>
            <a:pPr eaLnBrk="1" hangingPunct="1">
              <a:lnSpc>
                <a:spcPct val="90000"/>
              </a:lnSpc>
            </a:pPr>
            <a:r>
              <a:rPr lang="en-GB" sz="2800" cap="none" dirty="0">
                <a:latin typeface="Arial" charset="0"/>
                <a:cs typeface="Arial" charset="0"/>
              </a:rPr>
              <a:t>Report effect size</a:t>
            </a:r>
          </a:p>
          <a:p>
            <a:pPr eaLnBrk="1" hangingPunct="1">
              <a:lnSpc>
                <a:spcPct val="90000"/>
              </a:lnSpc>
            </a:pPr>
            <a:r>
              <a:rPr lang="en-GB" sz="2800" cap="none" dirty="0">
                <a:latin typeface="Arial" charset="0"/>
                <a:cs typeface="Arial" charset="0"/>
              </a:rPr>
              <a:t>Report post-hoc tests (if needed)</a:t>
            </a:r>
          </a:p>
        </p:txBody>
      </p:sp>
    </p:spTree>
    <p:extLst>
      <p:ext uri="{BB962C8B-B14F-4D97-AF65-F5344CB8AC3E}">
        <p14:creationId xmlns:p14="http://schemas.microsoft.com/office/powerpoint/2010/main" val="497979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randombar(horizontal)">
                                      <p:cBhvr>
                                        <p:cTn id="7" dur="500"/>
                                        <p:tgtEl>
                                          <p:spTgt spid="307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0723">
                                            <p:txEl>
                                              <p:pRg st="1" end="1"/>
                                            </p:txEl>
                                          </p:spTgt>
                                        </p:tgtEl>
                                        <p:attrNameLst>
                                          <p:attrName>style.visibility</p:attrName>
                                        </p:attrNameLst>
                                      </p:cBhvr>
                                      <p:to>
                                        <p:strVal val="visible"/>
                                      </p:to>
                                    </p:set>
                                    <p:animEffect transition="in" filter="randombar(horizontal)">
                                      <p:cBhvr>
                                        <p:cTn id="12" dur="500"/>
                                        <p:tgtEl>
                                          <p:spTgt spid="307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723">
                                            <p:txEl>
                                              <p:pRg st="2" end="2"/>
                                            </p:txEl>
                                          </p:spTgt>
                                        </p:tgtEl>
                                        <p:attrNameLst>
                                          <p:attrName>style.visibility</p:attrName>
                                        </p:attrNameLst>
                                      </p:cBhvr>
                                      <p:to>
                                        <p:strVal val="visible"/>
                                      </p:to>
                                    </p:set>
                                    <p:animEffect transition="in" filter="randombar(horizontal)">
                                      <p:cBhvr>
                                        <p:cTn id="17" dur="500"/>
                                        <p:tgtEl>
                                          <p:spTgt spid="307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0723">
                                            <p:txEl>
                                              <p:pRg st="3" end="3"/>
                                            </p:txEl>
                                          </p:spTgt>
                                        </p:tgtEl>
                                        <p:attrNameLst>
                                          <p:attrName>style.visibility</p:attrName>
                                        </p:attrNameLst>
                                      </p:cBhvr>
                                      <p:to>
                                        <p:strVal val="visible"/>
                                      </p:to>
                                    </p:set>
                                    <p:animEffect transition="in" filter="randombar(horizontal)">
                                      <p:cBhvr>
                                        <p:cTn id="22" dur="500"/>
                                        <p:tgtEl>
                                          <p:spTgt spid="307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0723">
                                            <p:txEl>
                                              <p:pRg st="4" end="4"/>
                                            </p:txEl>
                                          </p:spTgt>
                                        </p:tgtEl>
                                        <p:attrNameLst>
                                          <p:attrName>style.visibility</p:attrName>
                                        </p:attrNameLst>
                                      </p:cBhvr>
                                      <p:to>
                                        <p:strVal val="visible"/>
                                      </p:to>
                                    </p:set>
                                    <p:animEffect transition="in" filter="randombar(horizontal)">
                                      <p:cBhvr>
                                        <p:cTn id="27" dur="500"/>
                                        <p:tgtEl>
                                          <p:spTgt spid="307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0723">
                                            <p:txEl>
                                              <p:pRg st="5" end="5"/>
                                            </p:txEl>
                                          </p:spTgt>
                                        </p:tgtEl>
                                        <p:attrNameLst>
                                          <p:attrName>style.visibility</p:attrName>
                                        </p:attrNameLst>
                                      </p:cBhvr>
                                      <p:to>
                                        <p:strVal val="visible"/>
                                      </p:to>
                                    </p:set>
                                    <p:animEffect transition="in" filter="randombar(horizontal)">
                                      <p:cBhvr>
                                        <p:cTn id="32" dur="500"/>
                                        <p:tgtEl>
                                          <p:spTgt spid="3072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0723">
                                            <p:txEl>
                                              <p:pRg st="6" end="6"/>
                                            </p:txEl>
                                          </p:spTgt>
                                        </p:tgtEl>
                                        <p:attrNameLst>
                                          <p:attrName>style.visibility</p:attrName>
                                        </p:attrNameLst>
                                      </p:cBhvr>
                                      <p:to>
                                        <p:strVal val="visible"/>
                                      </p:to>
                                    </p:set>
                                    <p:animEffect transition="in" filter="randombar(horizontal)">
                                      <p:cBhvr>
                                        <p:cTn id="37" dur="500"/>
                                        <p:tgtEl>
                                          <p:spTgt spid="3072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30723">
                                            <p:txEl>
                                              <p:pRg st="7" end="7"/>
                                            </p:txEl>
                                          </p:spTgt>
                                        </p:tgtEl>
                                        <p:attrNameLst>
                                          <p:attrName>style.visibility</p:attrName>
                                        </p:attrNameLst>
                                      </p:cBhvr>
                                      <p:to>
                                        <p:strVal val="visible"/>
                                      </p:to>
                                    </p:set>
                                    <p:animEffect transition="in" filter="randombar(horizontal)">
                                      <p:cBhvr>
                                        <p:cTn id="42" dur="500"/>
                                        <p:tgtEl>
                                          <p:spTgt spid="307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1981200" y="9645"/>
            <a:ext cx="8229600" cy="1143000"/>
          </a:xfrm>
        </p:spPr>
        <p:txBody>
          <a:bodyPr>
            <a:normAutofit/>
          </a:bodyPr>
          <a:lstStyle/>
          <a:p>
            <a:pPr eaLnBrk="1" hangingPunct="1"/>
            <a:r>
              <a:rPr lang="en-GB" sz="4800" b="1" dirty="0"/>
              <a:t>Results Chapter</a:t>
            </a:r>
          </a:p>
        </p:txBody>
      </p:sp>
      <p:sp>
        <p:nvSpPr>
          <p:cNvPr id="15363" name="Content Placeholder 2"/>
          <p:cNvSpPr>
            <a:spLocks noGrp="1"/>
          </p:cNvSpPr>
          <p:nvPr>
            <p:ph idx="1"/>
          </p:nvPr>
        </p:nvSpPr>
        <p:spPr>
          <a:xfrm>
            <a:off x="1559496" y="1052736"/>
            <a:ext cx="9001000" cy="5328592"/>
          </a:xfrm>
        </p:spPr>
        <p:txBody>
          <a:bodyPr>
            <a:normAutofit lnSpcReduction="10000"/>
          </a:bodyPr>
          <a:lstStyle/>
          <a:p>
            <a:pPr marL="0" indent="0" eaLnBrk="1" hangingPunct="1">
              <a:buNone/>
            </a:pPr>
            <a:r>
              <a:rPr lang="en-GB" b="1" cap="none" dirty="0"/>
              <a:t>Main points to take away </a:t>
            </a:r>
          </a:p>
          <a:p>
            <a:pPr eaLnBrk="1" hangingPunct="1"/>
            <a:endParaRPr lang="en-GB" sz="1100" cap="none" dirty="0"/>
          </a:p>
          <a:p>
            <a:pPr eaLnBrk="1" hangingPunct="1"/>
            <a:r>
              <a:rPr lang="en-GB" cap="none" dirty="0"/>
              <a:t>Most of your results are written</a:t>
            </a:r>
          </a:p>
          <a:p>
            <a:pPr lvl="1" eaLnBrk="1" hangingPunct="1"/>
            <a:r>
              <a:rPr lang="en-GB" cap="none" dirty="0"/>
              <a:t>Can use figures/tables to convey multiple values</a:t>
            </a:r>
          </a:p>
          <a:p>
            <a:pPr lvl="1" eaLnBrk="1" hangingPunct="1"/>
            <a:endParaRPr lang="en-GB" sz="1100" cap="none" dirty="0"/>
          </a:p>
          <a:p>
            <a:pPr eaLnBrk="1" hangingPunct="1"/>
            <a:r>
              <a:rPr lang="en-GB" cap="none" dirty="0"/>
              <a:t>Do not repeat information from a table/figure into a sentence as well (should be either/or)</a:t>
            </a:r>
          </a:p>
          <a:p>
            <a:pPr marL="0" indent="0">
              <a:buNone/>
            </a:pPr>
            <a:endParaRPr lang="en-GB" sz="1100" cap="none" dirty="0"/>
          </a:p>
          <a:p>
            <a:pPr eaLnBrk="1" hangingPunct="1"/>
            <a:r>
              <a:rPr lang="en-GB" cap="none" dirty="0"/>
              <a:t>Uniformity of reporting</a:t>
            </a:r>
          </a:p>
          <a:p>
            <a:pPr lvl="1" eaLnBrk="1" hangingPunct="1"/>
            <a:r>
              <a:rPr lang="en-GB" sz="2400" cap="none" dirty="0"/>
              <a:t>Write the important means/statistical analyses when you talk about comparisons</a:t>
            </a:r>
          </a:p>
          <a:p>
            <a:pPr lvl="1" eaLnBrk="1" hangingPunct="1"/>
            <a:r>
              <a:rPr lang="en-GB" sz="2400" cap="none" dirty="0" err="1"/>
              <a:t>Descriptives</a:t>
            </a:r>
            <a:r>
              <a:rPr lang="en-GB" sz="2400" cap="none" dirty="0"/>
              <a:t> first, then </a:t>
            </a:r>
            <a:r>
              <a:rPr lang="en-GB" sz="2400" cap="none" dirty="0" err="1"/>
              <a:t>inferentials</a:t>
            </a:r>
            <a:endParaRPr lang="en-GB" sz="2400" cap="none" dirty="0"/>
          </a:p>
          <a:p>
            <a:pPr lvl="1" eaLnBrk="1" hangingPunct="1"/>
            <a:r>
              <a:rPr lang="en-GB" sz="2400" cap="none" dirty="0" err="1"/>
              <a:t>Inferentials</a:t>
            </a:r>
            <a:r>
              <a:rPr lang="en-GB" sz="2400" cap="none" dirty="0"/>
              <a:t>: interactions, main effects, post hoc - in that order</a:t>
            </a:r>
          </a:p>
          <a:p>
            <a:pPr lvl="1" eaLnBrk="1" hangingPunct="1"/>
            <a:endParaRPr lang="en-GB" sz="2000" cap="none" dirty="0"/>
          </a:p>
          <a:p>
            <a:pPr lvl="1" eaLnBrk="1" hangingPunct="1"/>
            <a:endParaRPr lang="en-GB" sz="2000" cap="none" dirty="0"/>
          </a:p>
          <a:p>
            <a:pPr lvl="1" eaLnBrk="1" hangingPunct="1">
              <a:buFont typeface="Arial" charset="0"/>
              <a:buNone/>
            </a:pPr>
            <a:endParaRPr lang="en-GB" sz="2000" cap="none" dirty="0"/>
          </a:p>
        </p:txBody>
      </p:sp>
    </p:spTree>
    <p:extLst>
      <p:ext uri="{BB962C8B-B14F-4D97-AF65-F5344CB8AC3E}">
        <p14:creationId xmlns:p14="http://schemas.microsoft.com/office/powerpoint/2010/main" val="3421314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randombar(horizontal)">
                                      <p:cBhvr>
                                        <p:cTn id="7" dur="5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363">
                                            <p:txEl>
                                              <p:pRg st="2" end="2"/>
                                            </p:txEl>
                                          </p:spTgt>
                                        </p:tgtEl>
                                        <p:attrNameLst>
                                          <p:attrName>style.visibility</p:attrName>
                                        </p:attrNameLst>
                                      </p:cBhvr>
                                      <p:to>
                                        <p:strVal val="visible"/>
                                      </p:to>
                                    </p:set>
                                    <p:animEffect transition="in" filter="randombar(horizontal)">
                                      <p:cBhvr>
                                        <p:cTn id="12" dur="500"/>
                                        <p:tgtEl>
                                          <p:spTgt spid="1536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5363">
                                            <p:txEl>
                                              <p:pRg st="3" end="3"/>
                                            </p:txEl>
                                          </p:spTgt>
                                        </p:tgtEl>
                                        <p:attrNameLst>
                                          <p:attrName>style.visibility</p:attrName>
                                        </p:attrNameLst>
                                      </p:cBhvr>
                                      <p:to>
                                        <p:strVal val="visible"/>
                                      </p:to>
                                    </p:set>
                                    <p:animEffect transition="in" filter="randombar(horizontal)">
                                      <p:cBhvr>
                                        <p:cTn id="17" dur="500"/>
                                        <p:tgtEl>
                                          <p:spTgt spid="1536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5363">
                                            <p:txEl>
                                              <p:pRg st="5" end="5"/>
                                            </p:txEl>
                                          </p:spTgt>
                                        </p:tgtEl>
                                        <p:attrNameLst>
                                          <p:attrName>style.visibility</p:attrName>
                                        </p:attrNameLst>
                                      </p:cBhvr>
                                      <p:to>
                                        <p:strVal val="visible"/>
                                      </p:to>
                                    </p:set>
                                    <p:animEffect transition="in" filter="randombar(horizontal)">
                                      <p:cBhvr>
                                        <p:cTn id="22" dur="500"/>
                                        <p:tgtEl>
                                          <p:spTgt spid="1536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5363">
                                            <p:txEl>
                                              <p:pRg st="7" end="7"/>
                                            </p:txEl>
                                          </p:spTgt>
                                        </p:tgtEl>
                                        <p:attrNameLst>
                                          <p:attrName>style.visibility</p:attrName>
                                        </p:attrNameLst>
                                      </p:cBhvr>
                                      <p:to>
                                        <p:strVal val="visible"/>
                                      </p:to>
                                    </p:set>
                                    <p:animEffect transition="in" filter="randombar(horizontal)">
                                      <p:cBhvr>
                                        <p:cTn id="27" dur="500"/>
                                        <p:tgtEl>
                                          <p:spTgt spid="1536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5363">
                                            <p:txEl>
                                              <p:pRg st="8" end="8"/>
                                            </p:txEl>
                                          </p:spTgt>
                                        </p:tgtEl>
                                        <p:attrNameLst>
                                          <p:attrName>style.visibility</p:attrName>
                                        </p:attrNameLst>
                                      </p:cBhvr>
                                      <p:to>
                                        <p:strVal val="visible"/>
                                      </p:to>
                                    </p:set>
                                    <p:animEffect transition="in" filter="randombar(horizontal)">
                                      <p:cBhvr>
                                        <p:cTn id="32" dur="500"/>
                                        <p:tgtEl>
                                          <p:spTgt spid="1536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5363">
                                            <p:txEl>
                                              <p:pRg st="9" end="9"/>
                                            </p:txEl>
                                          </p:spTgt>
                                        </p:tgtEl>
                                        <p:attrNameLst>
                                          <p:attrName>style.visibility</p:attrName>
                                        </p:attrNameLst>
                                      </p:cBhvr>
                                      <p:to>
                                        <p:strVal val="visible"/>
                                      </p:to>
                                    </p:set>
                                    <p:animEffect transition="in" filter="randombar(horizontal)">
                                      <p:cBhvr>
                                        <p:cTn id="37" dur="500"/>
                                        <p:tgtEl>
                                          <p:spTgt spid="1536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15363">
                                            <p:txEl>
                                              <p:pRg st="10" end="10"/>
                                            </p:txEl>
                                          </p:spTgt>
                                        </p:tgtEl>
                                        <p:attrNameLst>
                                          <p:attrName>style.visibility</p:attrName>
                                        </p:attrNameLst>
                                      </p:cBhvr>
                                      <p:to>
                                        <p:strVal val="visible"/>
                                      </p:to>
                                    </p:set>
                                    <p:animEffect transition="in" filter="randombar(horizontal)">
                                      <p:cBhvr>
                                        <p:cTn id="42" dur="500"/>
                                        <p:tgtEl>
                                          <p:spTgt spid="1536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631504" y="44624"/>
            <a:ext cx="8856984" cy="720080"/>
          </a:xfrm>
        </p:spPr>
        <p:txBody>
          <a:bodyPr>
            <a:normAutofit/>
          </a:bodyPr>
          <a:lstStyle/>
          <a:p>
            <a:pPr eaLnBrk="1" hangingPunct="1"/>
            <a:r>
              <a:rPr lang="en-GB" sz="2800" b="1" dirty="0"/>
              <a:t>Interpretation of statistical analysis output</a:t>
            </a:r>
          </a:p>
        </p:txBody>
      </p:sp>
      <p:sp>
        <p:nvSpPr>
          <p:cNvPr id="31747" name="Rectangle 3"/>
          <p:cNvSpPr>
            <a:spLocks noGrp="1" noChangeArrowheads="1"/>
          </p:cNvSpPr>
          <p:nvPr>
            <p:ph idx="1"/>
          </p:nvPr>
        </p:nvSpPr>
        <p:spPr>
          <a:xfrm>
            <a:off x="1518358" y="1004506"/>
            <a:ext cx="9083276" cy="6044844"/>
          </a:xfrm>
        </p:spPr>
        <p:txBody>
          <a:bodyPr>
            <a:normAutofit lnSpcReduction="10000"/>
          </a:bodyPr>
          <a:lstStyle/>
          <a:p>
            <a:pPr eaLnBrk="1" hangingPunct="1">
              <a:lnSpc>
                <a:spcPct val="90000"/>
              </a:lnSpc>
            </a:pPr>
            <a:r>
              <a:rPr lang="en-GB" sz="2800" cap="none" dirty="0"/>
              <a:t>Use your SPSS stats book and figure it out</a:t>
            </a:r>
          </a:p>
          <a:p>
            <a:pPr lvl="1" eaLnBrk="1" hangingPunct="1">
              <a:lnSpc>
                <a:spcPct val="90000"/>
              </a:lnSpc>
            </a:pPr>
            <a:r>
              <a:rPr lang="en-GB" sz="2400" cap="none" dirty="0"/>
              <a:t>This is the only way you will understand it for yourself!</a:t>
            </a:r>
          </a:p>
          <a:p>
            <a:pPr eaLnBrk="1" hangingPunct="1">
              <a:lnSpc>
                <a:spcPct val="90000"/>
              </a:lnSpc>
            </a:pPr>
            <a:endParaRPr lang="en-GB" sz="2800" cap="none" dirty="0"/>
          </a:p>
          <a:p>
            <a:pPr eaLnBrk="1" hangingPunct="1">
              <a:lnSpc>
                <a:spcPct val="90000"/>
              </a:lnSpc>
            </a:pPr>
            <a:r>
              <a:rPr lang="en-GB" sz="2800" cap="none" dirty="0"/>
              <a:t>Tells you exactly what to interpret and how to report this...</a:t>
            </a:r>
          </a:p>
          <a:p>
            <a:pPr eaLnBrk="1" hangingPunct="1">
              <a:lnSpc>
                <a:spcPct val="90000"/>
              </a:lnSpc>
            </a:pPr>
            <a:endParaRPr lang="en-GB" sz="2800" cap="none" dirty="0"/>
          </a:p>
          <a:p>
            <a:pPr eaLnBrk="1" hangingPunct="1">
              <a:lnSpc>
                <a:spcPct val="90000"/>
              </a:lnSpc>
            </a:pPr>
            <a:r>
              <a:rPr lang="en-GB" sz="2800" cap="none" dirty="0"/>
              <a:t>Always check that the assumptions of the particular analysis you are conducting have been met.</a:t>
            </a:r>
          </a:p>
          <a:p>
            <a:pPr lvl="1" eaLnBrk="1" hangingPunct="1">
              <a:lnSpc>
                <a:spcPct val="90000"/>
              </a:lnSpc>
            </a:pPr>
            <a:r>
              <a:rPr lang="en-GB" sz="2400" cap="none" dirty="0" err="1"/>
              <a:t>Spss</a:t>
            </a:r>
            <a:r>
              <a:rPr lang="en-GB" sz="2400" cap="none" dirty="0"/>
              <a:t> stats book will tell you assumptions for different analyses.</a:t>
            </a:r>
            <a:endParaRPr lang="en-GB" sz="2800" cap="none" dirty="0"/>
          </a:p>
          <a:p>
            <a:pPr eaLnBrk="1" hangingPunct="1">
              <a:lnSpc>
                <a:spcPct val="90000"/>
              </a:lnSpc>
            </a:pPr>
            <a:endParaRPr lang="en-GB" sz="2800" cap="none" dirty="0"/>
          </a:p>
          <a:p>
            <a:pPr eaLnBrk="1" hangingPunct="1">
              <a:lnSpc>
                <a:spcPct val="90000"/>
              </a:lnSpc>
            </a:pPr>
            <a:r>
              <a:rPr lang="en-GB" sz="2800" cap="none" dirty="0"/>
              <a:t>Just make sure you have selected the correct test!</a:t>
            </a:r>
          </a:p>
          <a:p>
            <a:pPr eaLnBrk="1" hangingPunct="1">
              <a:lnSpc>
                <a:spcPct val="90000"/>
              </a:lnSpc>
            </a:pPr>
            <a:endParaRPr lang="en-GB" sz="2800" cap="none" dirty="0"/>
          </a:p>
          <a:p>
            <a:pPr eaLnBrk="1" hangingPunct="1">
              <a:lnSpc>
                <a:spcPct val="90000"/>
              </a:lnSpc>
            </a:pPr>
            <a:r>
              <a:rPr lang="en-GB" sz="2800" cap="none" dirty="0"/>
              <a:t>Remember – it does not matter if your results are not significant</a:t>
            </a:r>
          </a:p>
        </p:txBody>
      </p:sp>
    </p:spTree>
    <p:extLst>
      <p:ext uri="{BB962C8B-B14F-4D97-AF65-F5344CB8AC3E}">
        <p14:creationId xmlns:p14="http://schemas.microsoft.com/office/powerpoint/2010/main" val="203480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randombar(horizontal)">
                                      <p:cBhvr>
                                        <p:cTn id="7" dur="500"/>
                                        <p:tgtEl>
                                          <p:spTgt spid="317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1747">
                                            <p:txEl>
                                              <p:pRg st="1" end="1"/>
                                            </p:txEl>
                                          </p:spTgt>
                                        </p:tgtEl>
                                        <p:attrNameLst>
                                          <p:attrName>style.visibility</p:attrName>
                                        </p:attrNameLst>
                                      </p:cBhvr>
                                      <p:to>
                                        <p:strVal val="visible"/>
                                      </p:to>
                                    </p:set>
                                    <p:animEffect transition="in" filter="randombar(horizontal)">
                                      <p:cBhvr>
                                        <p:cTn id="12" dur="500"/>
                                        <p:tgtEl>
                                          <p:spTgt spid="317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1747">
                                            <p:txEl>
                                              <p:pRg st="3" end="3"/>
                                            </p:txEl>
                                          </p:spTgt>
                                        </p:tgtEl>
                                        <p:attrNameLst>
                                          <p:attrName>style.visibility</p:attrName>
                                        </p:attrNameLst>
                                      </p:cBhvr>
                                      <p:to>
                                        <p:strVal val="visible"/>
                                      </p:to>
                                    </p:set>
                                    <p:animEffect transition="in" filter="randombar(horizontal)">
                                      <p:cBhvr>
                                        <p:cTn id="17" dur="500"/>
                                        <p:tgtEl>
                                          <p:spTgt spid="3174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1747">
                                            <p:txEl>
                                              <p:pRg st="5" end="5"/>
                                            </p:txEl>
                                          </p:spTgt>
                                        </p:tgtEl>
                                        <p:attrNameLst>
                                          <p:attrName>style.visibility</p:attrName>
                                        </p:attrNameLst>
                                      </p:cBhvr>
                                      <p:to>
                                        <p:strVal val="visible"/>
                                      </p:to>
                                    </p:set>
                                    <p:animEffect transition="in" filter="randombar(horizontal)">
                                      <p:cBhvr>
                                        <p:cTn id="22" dur="500"/>
                                        <p:tgtEl>
                                          <p:spTgt spid="3174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1747">
                                            <p:txEl>
                                              <p:pRg st="6" end="6"/>
                                            </p:txEl>
                                          </p:spTgt>
                                        </p:tgtEl>
                                        <p:attrNameLst>
                                          <p:attrName>style.visibility</p:attrName>
                                        </p:attrNameLst>
                                      </p:cBhvr>
                                      <p:to>
                                        <p:strVal val="visible"/>
                                      </p:to>
                                    </p:set>
                                    <p:animEffect transition="in" filter="randombar(horizontal)">
                                      <p:cBhvr>
                                        <p:cTn id="27" dur="500"/>
                                        <p:tgtEl>
                                          <p:spTgt spid="31747">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1747">
                                            <p:txEl>
                                              <p:pRg st="8" end="8"/>
                                            </p:txEl>
                                          </p:spTgt>
                                        </p:tgtEl>
                                        <p:attrNameLst>
                                          <p:attrName>style.visibility</p:attrName>
                                        </p:attrNameLst>
                                      </p:cBhvr>
                                      <p:to>
                                        <p:strVal val="visible"/>
                                      </p:to>
                                    </p:set>
                                    <p:animEffect transition="in" filter="randombar(horizontal)">
                                      <p:cBhvr>
                                        <p:cTn id="32" dur="500"/>
                                        <p:tgtEl>
                                          <p:spTgt spid="31747">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31747">
                                            <p:txEl>
                                              <p:pRg st="10" end="10"/>
                                            </p:txEl>
                                          </p:spTgt>
                                        </p:tgtEl>
                                        <p:attrNameLst>
                                          <p:attrName>style.visibility</p:attrName>
                                        </p:attrNameLst>
                                      </p:cBhvr>
                                      <p:to>
                                        <p:strVal val="visible"/>
                                      </p:to>
                                    </p:set>
                                    <p:animEffect transition="in" filter="randombar(horizontal)">
                                      <p:cBhvr>
                                        <p:cTn id="37" dur="500"/>
                                        <p:tgtEl>
                                          <p:spTgt spid="3174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8229600" cy="1143000"/>
          </a:xfrm>
        </p:spPr>
        <p:txBody>
          <a:bodyPr/>
          <a:lstStyle/>
          <a:p>
            <a:r>
              <a:rPr lang="en-GB" sz="5400" b="1" dirty="0"/>
              <a:t>Qualitative Studies</a:t>
            </a:r>
          </a:p>
        </p:txBody>
      </p:sp>
      <p:sp>
        <p:nvSpPr>
          <p:cNvPr id="3" name="Content Placeholder 2"/>
          <p:cNvSpPr>
            <a:spLocks noGrp="1"/>
          </p:cNvSpPr>
          <p:nvPr>
            <p:ph idx="1"/>
          </p:nvPr>
        </p:nvSpPr>
        <p:spPr>
          <a:xfrm>
            <a:off x="1677852" y="1196753"/>
            <a:ext cx="8856984" cy="4525963"/>
          </a:xfrm>
        </p:spPr>
        <p:txBody>
          <a:bodyPr>
            <a:noAutofit/>
          </a:bodyPr>
          <a:lstStyle/>
          <a:p>
            <a:r>
              <a:rPr lang="en-GB" sz="2400" cap="none" dirty="0"/>
              <a:t>A structured narrative based around key themes and supported by quotes</a:t>
            </a:r>
          </a:p>
          <a:p>
            <a:endParaRPr lang="en-GB" sz="3200" cap="none" dirty="0"/>
          </a:p>
          <a:p>
            <a:r>
              <a:rPr lang="en-GB" sz="2400" cap="none" dirty="0"/>
              <a:t>Your quotes are your “data” – the data needs to be summarised and interpreted, just as with quantitative designs</a:t>
            </a:r>
          </a:p>
          <a:p>
            <a:endParaRPr lang="en-GB" sz="3200" cap="none" dirty="0"/>
          </a:p>
          <a:p>
            <a:r>
              <a:rPr lang="en-GB" sz="2400" cap="none" dirty="0"/>
              <a:t>Different analytical approaches have different analytical frameworks – ensure you follow the correct one for your methodology! </a:t>
            </a:r>
          </a:p>
        </p:txBody>
      </p:sp>
    </p:spTree>
    <p:extLst>
      <p:ext uri="{BB962C8B-B14F-4D97-AF65-F5344CB8AC3E}">
        <p14:creationId xmlns:p14="http://schemas.microsoft.com/office/powerpoint/2010/main" val="28083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66580" y="140669"/>
            <a:ext cx="10364451" cy="1596177"/>
          </a:xfrm>
        </p:spPr>
        <p:txBody>
          <a:bodyPr>
            <a:normAutofit/>
          </a:bodyPr>
          <a:lstStyle/>
          <a:p>
            <a:pPr algn="ctr"/>
            <a:r>
              <a:rPr lang="en-GB" b="1" dirty="0"/>
              <a:t>Writing up a qualitative study</a:t>
            </a:r>
          </a:p>
        </p:txBody>
      </p:sp>
      <p:sp>
        <p:nvSpPr>
          <p:cNvPr id="2" name="Content Placeholder 1"/>
          <p:cNvSpPr>
            <a:spLocks noGrp="1"/>
          </p:cNvSpPr>
          <p:nvPr>
            <p:ph idx="1"/>
          </p:nvPr>
        </p:nvSpPr>
        <p:spPr>
          <a:xfrm>
            <a:off x="1229132" y="985591"/>
            <a:ext cx="9073008" cy="5472608"/>
          </a:xfrm>
        </p:spPr>
        <p:txBody>
          <a:bodyPr>
            <a:noAutofit/>
          </a:bodyPr>
          <a:lstStyle/>
          <a:p>
            <a:endParaRPr lang="en-GB" sz="3600" cap="none" dirty="0"/>
          </a:p>
          <a:p>
            <a:r>
              <a:rPr lang="en-GB" sz="2800" cap="none" dirty="0"/>
              <a:t>Researcher must choose which story to tell and how best to tell it – subjective interpretation</a:t>
            </a:r>
            <a:endParaRPr lang="en-GB" sz="3600" cap="none" dirty="0"/>
          </a:p>
          <a:p>
            <a:r>
              <a:rPr lang="en-GB" sz="2800" cap="none" dirty="0"/>
              <a:t>What is the storyline?</a:t>
            </a:r>
          </a:p>
          <a:p>
            <a:pPr lvl="1"/>
            <a:r>
              <a:rPr lang="en-GB" sz="2400" cap="none" dirty="0"/>
              <a:t>What is your research question?</a:t>
            </a:r>
            <a:endParaRPr lang="en-GB" sz="3600" cap="none" dirty="0"/>
          </a:p>
          <a:p>
            <a:r>
              <a:rPr lang="en-GB" sz="2800" cap="none" dirty="0"/>
              <a:t>The important ideas will not be ‘in’ the data themselves</a:t>
            </a:r>
          </a:p>
          <a:p>
            <a:pPr lvl="1"/>
            <a:r>
              <a:rPr lang="en-GB" sz="2400" cap="none" dirty="0"/>
              <a:t>They are there to think about and interpret</a:t>
            </a:r>
          </a:p>
          <a:p>
            <a:pPr lvl="1"/>
            <a:endParaRPr lang="en-GB" sz="2000" cap="none" dirty="0"/>
          </a:p>
          <a:p>
            <a:endParaRPr lang="en-GB" sz="2800" cap="none" dirty="0"/>
          </a:p>
          <a:p>
            <a:endParaRPr lang="en-GB" sz="2800" cap="none" dirty="0"/>
          </a:p>
          <a:p>
            <a:endParaRPr lang="en-GB" sz="2800" cap="none" dirty="0"/>
          </a:p>
        </p:txBody>
      </p:sp>
    </p:spTree>
    <p:extLst>
      <p:ext uri="{BB962C8B-B14F-4D97-AF65-F5344CB8AC3E}">
        <p14:creationId xmlns:p14="http://schemas.microsoft.com/office/powerpoint/2010/main" val="37943674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31504" y="188640"/>
            <a:ext cx="8928992" cy="5904656"/>
          </a:xfrm>
        </p:spPr>
        <p:txBody>
          <a:bodyPr>
            <a:normAutofit/>
          </a:bodyPr>
          <a:lstStyle/>
          <a:p>
            <a:pPr marL="0" indent="0">
              <a:buNone/>
            </a:pPr>
            <a:r>
              <a:rPr lang="en-GB" sz="3200" b="1" dirty="0"/>
              <a:t>Focus groups – How does the group construct an account?</a:t>
            </a:r>
          </a:p>
          <a:p>
            <a:endParaRPr lang="en-GB" sz="2800" dirty="0"/>
          </a:p>
          <a:p>
            <a:pPr lvl="1"/>
            <a:r>
              <a:rPr lang="en-GB" sz="2400" cap="none" dirty="0"/>
              <a:t>Points/arguments</a:t>
            </a:r>
          </a:p>
          <a:p>
            <a:pPr lvl="1"/>
            <a:r>
              <a:rPr lang="en-GB" sz="2400" cap="none" dirty="0"/>
              <a:t>Dominant themes and/or similarities and differences</a:t>
            </a:r>
          </a:p>
          <a:p>
            <a:endParaRPr lang="en-GB" sz="2400" cap="none" dirty="0"/>
          </a:p>
          <a:p>
            <a:r>
              <a:rPr lang="en-GB" sz="2400" cap="none" dirty="0"/>
              <a:t>Interviews – specific ways in which the participants answer questions/tell their story </a:t>
            </a:r>
          </a:p>
          <a:p>
            <a:endParaRPr lang="en-GB" sz="2400" cap="none" dirty="0"/>
          </a:p>
          <a:p>
            <a:pPr lvl="1"/>
            <a:r>
              <a:rPr lang="en-GB" sz="2400" cap="none" dirty="0"/>
              <a:t>Similarities and differences in themes across participants/groups</a:t>
            </a:r>
          </a:p>
          <a:p>
            <a:endParaRPr lang="en-GB" dirty="0"/>
          </a:p>
          <a:p>
            <a:endParaRPr lang="en-GB" dirty="0"/>
          </a:p>
        </p:txBody>
      </p:sp>
    </p:spTree>
    <p:extLst>
      <p:ext uri="{BB962C8B-B14F-4D97-AF65-F5344CB8AC3E}">
        <p14:creationId xmlns:p14="http://schemas.microsoft.com/office/powerpoint/2010/main" val="4460427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03512" y="188640"/>
            <a:ext cx="8784976" cy="6336704"/>
          </a:xfrm>
        </p:spPr>
        <p:txBody>
          <a:bodyPr>
            <a:normAutofit/>
          </a:bodyPr>
          <a:lstStyle/>
          <a:p>
            <a:pPr marL="109728" indent="0">
              <a:buNone/>
            </a:pPr>
            <a:r>
              <a:rPr lang="en-GB" sz="3200" b="1" cap="none" dirty="0"/>
              <a:t>Qualitative data:  A “nuanced” analysis: </a:t>
            </a:r>
          </a:p>
          <a:p>
            <a:endParaRPr lang="en-GB" dirty="0"/>
          </a:p>
          <a:p>
            <a:r>
              <a:rPr lang="en-GB" dirty="0"/>
              <a:t>Consider</a:t>
            </a:r>
          </a:p>
          <a:p>
            <a:pPr lvl="1"/>
            <a:r>
              <a:rPr lang="en-GB" sz="2400" dirty="0"/>
              <a:t>Is there consensus regarding a theme/subtheme?</a:t>
            </a:r>
          </a:p>
          <a:p>
            <a:pPr lvl="1"/>
            <a:endParaRPr lang="en-GB" sz="2400" dirty="0"/>
          </a:p>
          <a:p>
            <a:pPr lvl="1"/>
            <a:r>
              <a:rPr lang="en-GB" sz="2400" dirty="0"/>
              <a:t>Are some themes/subthemes present in some accounts but absent from others?</a:t>
            </a:r>
          </a:p>
          <a:p>
            <a:pPr lvl="1"/>
            <a:endParaRPr lang="en-GB" sz="2400" dirty="0"/>
          </a:p>
          <a:p>
            <a:pPr lvl="1"/>
            <a:r>
              <a:rPr lang="en-GB" sz="2400" dirty="0"/>
              <a:t>Are some present in more than one account but spoken about differently?</a:t>
            </a:r>
          </a:p>
          <a:p>
            <a:endParaRPr lang="en-GB" dirty="0"/>
          </a:p>
        </p:txBody>
      </p:sp>
    </p:spTree>
    <p:extLst>
      <p:ext uri="{BB962C8B-B14F-4D97-AF65-F5344CB8AC3E}">
        <p14:creationId xmlns:p14="http://schemas.microsoft.com/office/powerpoint/2010/main" val="3275891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randombar(horizontal)">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randombar(horizontal)">
                                      <p:cBhvr>
                                        <p:cTn id="12" dur="5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animEffect transition="in" filter="randombar(horizontal)">
                                      <p:cBhvr>
                                        <p:cTn id="17" dur="500"/>
                                        <p:tgtEl>
                                          <p:spTgt spid="2">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7" end="7"/>
                                            </p:txEl>
                                          </p:spTgt>
                                        </p:tgtEl>
                                        <p:attrNameLst>
                                          <p:attrName>style.visibility</p:attrName>
                                        </p:attrNameLst>
                                      </p:cBhvr>
                                      <p:to>
                                        <p:strVal val="visible"/>
                                      </p:to>
                                    </p:set>
                                    <p:animEffect transition="in" filter="randombar(horizontal)">
                                      <p:cBhvr>
                                        <p:cTn id="22"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24159" y="904894"/>
            <a:ext cx="8928992" cy="6480720"/>
          </a:xfrm>
        </p:spPr>
        <p:txBody>
          <a:bodyPr>
            <a:normAutofit/>
          </a:bodyPr>
          <a:lstStyle/>
          <a:p>
            <a:r>
              <a:rPr lang="en-GB" sz="2400" cap="none" dirty="0"/>
              <a:t>Use data selectively to exemplify, illustrate or illuminate what </a:t>
            </a:r>
            <a:r>
              <a:rPr lang="en-GB" sz="2400" b="1" u="sng" cap="none" dirty="0"/>
              <a:t>you</a:t>
            </a:r>
            <a:r>
              <a:rPr lang="en-GB" sz="2400" cap="none" dirty="0"/>
              <a:t> are trying to tell us about your topic of study</a:t>
            </a:r>
          </a:p>
          <a:p>
            <a:pPr marL="109728" indent="0">
              <a:buNone/>
            </a:pPr>
            <a:endParaRPr lang="en-GB" sz="2400" cap="none" dirty="0"/>
          </a:p>
          <a:p>
            <a:pPr lvl="1"/>
            <a:r>
              <a:rPr lang="en-GB" sz="2400" cap="none" dirty="0"/>
              <a:t>Does not mean cherry picking the most extreme or dramatic examples</a:t>
            </a:r>
          </a:p>
          <a:p>
            <a:pPr lvl="1"/>
            <a:endParaRPr lang="en-GB" sz="2400" cap="none" dirty="0"/>
          </a:p>
          <a:p>
            <a:pPr lvl="1"/>
            <a:r>
              <a:rPr lang="en-GB" sz="2400" cap="none" dirty="0"/>
              <a:t>Sometimes what appears to be mundane can tell us much about how people feel/think</a:t>
            </a:r>
          </a:p>
          <a:p>
            <a:endParaRPr lang="en-GB" sz="2400" cap="none" dirty="0"/>
          </a:p>
          <a:p>
            <a:r>
              <a:rPr lang="en-GB" sz="2400" cap="none" dirty="0"/>
              <a:t>You decide how best to present the themes</a:t>
            </a:r>
          </a:p>
          <a:p>
            <a:endParaRPr lang="en-GB" sz="2400" cap="none" dirty="0"/>
          </a:p>
          <a:p>
            <a:endParaRPr lang="en-GB" sz="2400" cap="none" dirty="0"/>
          </a:p>
          <a:p>
            <a:endParaRPr lang="en-GB" sz="2400" cap="none" dirty="0"/>
          </a:p>
          <a:p>
            <a:endParaRPr lang="en-GB" sz="2400" cap="none" dirty="0"/>
          </a:p>
          <a:p>
            <a:endParaRPr lang="en-GB" sz="2400" cap="none" dirty="0"/>
          </a:p>
          <a:p>
            <a:endParaRPr lang="en-GB" sz="2400" cap="none" dirty="0"/>
          </a:p>
        </p:txBody>
      </p:sp>
    </p:spTree>
    <p:extLst>
      <p:ext uri="{BB962C8B-B14F-4D97-AF65-F5344CB8AC3E}">
        <p14:creationId xmlns:p14="http://schemas.microsoft.com/office/powerpoint/2010/main" val="3949188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randombar(horizontal)">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randombar(horizontal)">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randombar(horizontal)">
                                      <p:cBhvr>
                                        <p:cTn id="2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703512" y="188640"/>
            <a:ext cx="8856984" cy="1143000"/>
          </a:xfrm>
        </p:spPr>
        <p:txBody>
          <a:bodyPr>
            <a:normAutofit/>
          </a:bodyPr>
          <a:lstStyle/>
          <a:p>
            <a:pPr eaLnBrk="1" hangingPunct="1"/>
            <a:r>
              <a:rPr lang="en-GB" b="1" dirty="0"/>
              <a:t>Interpretation of qualitative data</a:t>
            </a:r>
          </a:p>
        </p:txBody>
      </p:sp>
      <p:sp>
        <p:nvSpPr>
          <p:cNvPr id="31747" name="Rectangle 3"/>
          <p:cNvSpPr>
            <a:spLocks noGrp="1" noChangeArrowheads="1"/>
          </p:cNvSpPr>
          <p:nvPr>
            <p:ph idx="1"/>
          </p:nvPr>
        </p:nvSpPr>
        <p:spPr>
          <a:xfrm>
            <a:off x="1631504" y="1196752"/>
            <a:ext cx="8928992" cy="5544616"/>
          </a:xfrm>
        </p:spPr>
        <p:txBody>
          <a:bodyPr/>
          <a:lstStyle/>
          <a:p>
            <a:pPr eaLnBrk="1" hangingPunct="1">
              <a:lnSpc>
                <a:spcPct val="90000"/>
              </a:lnSpc>
            </a:pPr>
            <a:endParaRPr lang="en-GB" sz="2800" dirty="0"/>
          </a:p>
          <a:p>
            <a:pPr eaLnBrk="1" hangingPunct="1">
              <a:lnSpc>
                <a:spcPct val="90000"/>
              </a:lnSpc>
            </a:pPr>
            <a:r>
              <a:rPr lang="en-GB" dirty="0"/>
              <a:t>Use your qualitative analysis book</a:t>
            </a:r>
          </a:p>
          <a:p>
            <a:pPr lvl="1" eaLnBrk="1" hangingPunct="1">
              <a:lnSpc>
                <a:spcPct val="90000"/>
              </a:lnSpc>
            </a:pPr>
            <a:r>
              <a:rPr lang="en-GB" dirty="0"/>
              <a:t>This is the only way you will understand it for yourself!</a:t>
            </a:r>
          </a:p>
          <a:p>
            <a:pPr eaLnBrk="1" hangingPunct="1">
              <a:lnSpc>
                <a:spcPct val="90000"/>
              </a:lnSpc>
            </a:pPr>
            <a:endParaRPr lang="en-GB" sz="2800" dirty="0"/>
          </a:p>
          <a:p>
            <a:pPr eaLnBrk="1" hangingPunct="1">
              <a:lnSpc>
                <a:spcPct val="90000"/>
              </a:lnSpc>
            </a:pPr>
            <a:r>
              <a:rPr lang="en-GB" dirty="0"/>
              <a:t>Tells you exactly what to interpret and how to report this...</a:t>
            </a:r>
          </a:p>
          <a:p>
            <a:pPr eaLnBrk="1" hangingPunct="1">
              <a:lnSpc>
                <a:spcPct val="90000"/>
              </a:lnSpc>
            </a:pPr>
            <a:endParaRPr lang="en-GB" sz="2800" dirty="0"/>
          </a:p>
          <a:p>
            <a:pPr eaLnBrk="1" hangingPunct="1">
              <a:lnSpc>
                <a:spcPct val="90000"/>
              </a:lnSpc>
            </a:pPr>
            <a:r>
              <a:rPr lang="en-GB" dirty="0"/>
              <a:t>Just make sure you have selected the correct analytical technique!</a:t>
            </a:r>
          </a:p>
          <a:p>
            <a:pPr lvl="1" eaLnBrk="1" hangingPunct="1">
              <a:lnSpc>
                <a:spcPct val="90000"/>
              </a:lnSpc>
            </a:pPr>
            <a:r>
              <a:rPr lang="en-GB" dirty="0"/>
              <a:t>Does it match what you said you were going to do in the methods section?</a:t>
            </a:r>
          </a:p>
        </p:txBody>
      </p:sp>
    </p:spTree>
    <p:extLst>
      <p:ext uri="{BB962C8B-B14F-4D97-AF65-F5344CB8AC3E}">
        <p14:creationId xmlns:p14="http://schemas.microsoft.com/office/powerpoint/2010/main" val="681966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1747">
                                            <p:txEl>
                                              <p:pRg st="1" end="1"/>
                                            </p:txEl>
                                          </p:spTgt>
                                        </p:tgtEl>
                                        <p:attrNameLst>
                                          <p:attrName>style.visibility</p:attrName>
                                        </p:attrNameLst>
                                      </p:cBhvr>
                                      <p:to>
                                        <p:strVal val="visible"/>
                                      </p:to>
                                    </p:set>
                                    <p:animEffect transition="in" filter="randombar(horizontal)">
                                      <p:cBhvr>
                                        <p:cTn id="7" dur="500"/>
                                        <p:tgtEl>
                                          <p:spTgt spid="3174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1747">
                                            <p:txEl>
                                              <p:pRg st="2" end="2"/>
                                            </p:txEl>
                                          </p:spTgt>
                                        </p:tgtEl>
                                        <p:attrNameLst>
                                          <p:attrName>style.visibility</p:attrName>
                                        </p:attrNameLst>
                                      </p:cBhvr>
                                      <p:to>
                                        <p:strVal val="visible"/>
                                      </p:to>
                                    </p:set>
                                    <p:animEffect transition="in" filter="randombar(horizontal)">
                                      <p:cBhvr>
                                        <p:cTn id="12" dur="500"/>
                                        <p:tgtEl>
                                          <p:spTgt spid="3174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1747">
                                            <p:txEl>
                                              <p:pRg st="4" end="4"/>
                                            </p:txEl>
                                          </p:spTgt>
                                        </p:tgtEl>
                                        <p:attrNameLst>
                                          <p:attrName>style.visibility</p:attrName>
                                        </p:attrNameLst>
                                      </p:cBhvr>
                                      <p:to>
                                        <p:strVal val="visible"/>
                                      </p:to>
                                    </p:set>
                                    <p:animEffect transition="in" filter="randombar(horizontal)">
                                      <p:cBhvr>
                                        <p:cTn id="17" dur="500"/>
                                        <p:tgtEl>
                                          <p:spTgt spid="3174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1747">
                                            <p:txEl>
                                              <p:pRg st="6" end="6"/>
                                            </p:txEl>
                                          </p:spTgt>
                                        </p:tgtEl>
                                        <p:attrNameLst>
                                          <p:attrName>style.visibility</p:attrName>
                                        </p:attrNameLst>
                                      </p:cBhvr>
                                      <p:to>
                                        <p:strVal val="visible"/>
                                      </p:to>
                                    </p:set>
                                    <p:animEffect transition="in" filter="randombar(horizontal)">
                                      <p:cBhvr>
                                        <p:cTn id="22" dur="500"/>
                                        <p:tgtEl>
                                          <p:spTgt spid="31747">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1747">
                                            <p:txEl>
                                              <p:pRg st="7" end="7"/>
                                            </p:txEl>
                                          </p:spTgt>
                                        </p:tgtEl>
                                        <p:attrNameLst>
                                          <p:attrName>style.visibility</p:attrName>
                                        </p:attrNameLst>
                                      </p:cBhvr>
                                      <p:to>
                                        <p:strVal val="visible"/>
                                      </p:to>
                                    </p:set>
                                    <p:animEffect transition="in" filter="randombar(horizontal)">
                                      <p:cBhvr>
                                        <p:cTn id="27" dur="500"/>
                                        <p:tgtEl>
                                          <p:spTgt spid="317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973378" y="116632"/>
            <a:ext cx="8229600" cy="1143000"/>
          </a:xfrm>
        </p:spPr>
        <p:txBody>
          <a:bodyPr>
            <a:normAutofit fontScale="90000"/>
          </a:bodyPr>
          <a:lstStyle/>
          <a:p>
            <a:pPr eaLnBrk="1" hangingPunct="1"/>
            <a:r>
              <a:rPr lang="en-US" sz="8000" b="1" dirty="0"/>
              <a:t>Remember…….</a:t>
            </a:r>
          </a:p>
        </p:txBody>
      </p:sp>
      <p:sp>
        <p:nvSpPr>
          <p:cNvPr id="19459" name="Content Placeholder 2"/>
          <p:cNvSpPr>
            <a:spLocks noGrp="1"/>
          </p:cNvSpPr>
          <p:nvPr>
            <p:ph idx="1"/>
          </p:nvPr>
        </p:nvSpPr>
        <p:spPr>
          <a:xfrm>
            <a:off x="1703512" y="1340768"/>
            <a:ext cx="8856984" cy="5400600"/>
          </a:xfrm>
        </p:spPr>
        <p:txBody>
          <a:bodyPr/>
          <a:lstStyle/>
          <a:p>
            <a:pPr eaLnBrk="1" hangingPunct="1"/>
            <a:r>
              <a:rPr lang="en-GB" dirty="0"/>
              <a:t>Results sections take time</a:t>
            </a:r>
          </a:p>
          <a:p>
            <a:pPr eaLnBrk="1" hangingPunct="1"/>
            <a:r>
              <a:rPr lang="en-GB" dirty="0"/>
              <a:t>Need to be simple to follow</a:t>
            </a:r>
          </a:p>
          <a:p>
            <a:pPr eaLnBrk="1" hangingPunct="1"/>
            <a:r>
              <a:rPr lang="en-GB" dirty="0"/>
              <a:t>Need to be informative</a:t>
            </a:r>
          </a:p>
          <a:p>
            <a:pPr eaLnBrk="1" hangingPunct="1"/>
            <a:r>
              <a:rPr lang="en-GB" dirty="0"/>
              <a:t>Need to avoid repetition</a:t>
            </a:r>
          </a:p>
          <a:p>
            <a:pPr eaLnBrk="1" hangingPunct="1"/>
            <a:r>
              <a:rPr lang="en-GB" dirty="0"/>
              <a:t>Presentation is extremely important</a:t>
            </a:r>
          </a:p>
          <a:p>
            <a:pPr eaLnBrk="1" hangingPunct="1"/>
            <a:r>
              <a:rPr lang="en-GB" dirty="0"/>
              <a:t>Accuracy is extremely important</a:t>
            </a:r>
          </a:p>
          <a:p>
            <a:pPr eaLnBrk="1" hangingPunct="1"/>
            <a:r>
              <a:rPr lang="en-GB" dirty="0"/>
              <a:t>As was the case for the method, the write-up of the results should enable someone else to come along and prepare the data then run the analysis in exactly the same way as you did. </a:t>
            </a:r>
          </a:p>
        </p:txBody>
      </p:sp>
    </p:spTree>
    <p:extLst>
      <p:ext uri="{BB962C8B-B14F-4D97-AF65-F5344CB8AC3E}">
        <p14:creationId xmlns:p14="http://schemas.microsoft.com/office/powerpoint/2010/main" val="112312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randombar(horizontal)">
                                      <p:cBhvr>
                                        <p:cTn id="7" dur="500"/>
                                        <p:tgtEl>
                                          <p:spTgt spid="19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randombar(horizontal)">
                                      <p:cBhvr>
                                        <p:cTn id="12" dur="500"/>
                                        <p:tgtEl>
                                          <p:spTgt spid="19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Effect transition="in" filter="randombar(horizontal)">
                                      <p:cBhvr>
                                        <p:cTn id="17" dur="500"/>
                                        <p:tgtEl>
                                          <p:spTgt spid="19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9459">
                                            <p:txEl>
                                              <p:pRg st="3" end="3"/>
                                            </p:txEl>
                                          </p:spTgt>
                                        </p:tgtEl>
                                        <p:attrNameLst>
                                          <p:attrName>style.visibility</p:attrName>
                                        </p:attrNameLst>
                                      </p:cBhvr>
                                      <p:to>
                                        <p:strVal val="visible"/>
                                      </p:to>
                                    </p:set>
                                    <p:animEffect transition="in" filter="randombar(horizontal)">
                                      <p:cBhvr>
                                        <p:cTn id="22" dur="500"/>
                                        <p:tgtEl>
                                          <p:spTgt spid="19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9459">
                                            <p:txEl>
                                              <p:pRg st="4" end="4"/>
                                            </p:txEl>
                                          </p:spTgt>
                                        </p:tgtEl>
                                        <p:attrNameLst>
                                          <p:attrName>style.visibility</p:attrName>
                                        </p:attrNameLst>
                                      </p:cBhvr>
                                      <p:to>
                                        <p:strVal val="visible"/>
                                      </p:to>
                                    </p:set>
                                    <p:animEffect transition="in" filter="randombar(horizontal)">
                                      <p:cBhvr>
                                        <p:cTn id="27" dur="500"/>
                                        <p:tgtEl>
                                          <p:spTgt spid="19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9459">
                                            <p:txEl>
                                              <p:pRg st="5" end="5"/>
                                            </p:txEl>
                                          </p:spTgt>
                                        </p:tgtEl>
                                        <p:attrNameLst>
                                          <p:attrName>style.visibility</p:attrName>
                                        </p:attrNameLst>
                                      </p:cBhvr>
                                      <p:to>
                                        <p:strVal val="visible"/>
                                      </p:to>
                                    </p:set>
                                    <p:animEffect transition="in" filter="randombar(horizontal)">
                                      <p:cBhvr>
                                        <p:cTn id="32" dur="500"/>
                                        <p:tgtEl>
                                          <p:spTgt spid="19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9459">
                                            <p:txEl>
                                              <p:pRg st="6" end="6"/>
                                            </p:txEl>
                                          </p:spTgt>
                                        </p:tgtEl>
                                        <p:attrNameLst>
                                          <p:attrName>style.visibility</p:attrName>
                                        </p:attrNameLst>
                                      </p:cBhvr>
                                      <p:to>
                                        <p:strVal val="visible"/>
                                      </p:to>
                                    </p:set>
                                    <p:animEffect transition="in" filter="randombar(horizontal)">
                                      <p:cBhvr>
                                        <p:cTn id="37" dur="500"/>
                                        <p:tgtEl>
                                          <p:spTgt spid="19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24128" y="99374"/>
            <a:ext cx="10364451" cy="1596177"/>
          </a:xfrm>
        </p:spPr>
        <p:txBody>
          <a:bodyPr>
            <a:normAutofit/>
          </a:bodyPr>
          <a:lstStyle/>
          <a:p>
            <a:pPr eaLnBrk="1" hangingPunct="1"/>
            <a:r>
              <a:rPr lang="en-US" sz="8800" b="1" dirty="0"/>
              <a:t>Remember….</a:t>
            </a:r>
          </a:p>
        </p:txBody>
      </p:sp>
      <p:sp>
        <p:nvSpPr>
          <p:cNvPr id="18435" name="Content Placeholder 2"/>
          <p:cNvSpPr>
            <a:spLocks noGrp="1"/>
          </p:cNvSpPr>
          <p:nvPr>
            <p:ph idx="1"/>
          </p:nvPr>
        </p:nvSpPr>
        <p:spPr>
          <a:xfrm>
            <a:off x="1095271" y="1567376"/>
            <a:ext cx="8856984" cy="4525963"/>
          </a:xfrm>
        </p:spPr>
        <p:txBody>
          <a:bodyPr>
            <a:normAutofit fontScale="85000" lnSpcReduction="20000"/>
          </a:bodyPr>
          <a:lstStyle/>
          <a:p>
            <a:pPr eaLnBrk="1" hangingPunct="1"/>
            <a:r>
              <a:rPr lang="en-GB" sz="3600" cap="none" dirty="0"/>
              <a:t>Your dissertation is not about producing a study that works</a:t>
            </a:r>
          </a:p>
          <a:p>
            <a:pPr lvl="1" eaLnBrk="1" hangingPunct="1"/>
            <a:r>
              <a:rPr lang="en-GB" sz="3200" cap="none" dirty="0"/>
              <a:t>It is about accurately reporting a study </a:t>
            </a:r>
          </a:p>
          <a:p>
            <a:pPr lvl="1" eaLnBrk="1" hangingPunct="1"/>
            <a:endParaRPr lang="en-GB" sz="1400" cap="none" dirty="0"/>
          </a:p>
          <a:p>
            <a:pPr eaLnBrk="1" hangingPunct="1"/>
            <a:r>
              <a:rPr lang="en-GB" sz="3600" cap="none" dirty="0"/>
              <a:t>Your results section is not about reporting what you wanted to happen</a:t>
            </a:r>
          </a:p>
          <a:p>
            <a:pPr lvl="1" eaLnBrk="1" hangingPunct="1"/>
            <a:r>
              <a:rPr lang="en-GB" sz="3200" cap="none" dirty="0"/>
              <a:t>It is about accurately reporting what did happen</a:t>
            </a:r>
          </a:p>
          <a:p>
            <a:pPr lvl="1" eaLnBrk="1" hangingPunct="1"/>
            <a:endParaRPr lang="en-GB" cap="none" dirty="0"/>
          </a:p>
          <a:p>
            <a:pPr eaLnBrk="1" hangingPunct="1"/>
            <a:r>
              <a:rPr lang="en-GB" sz="3600" cap="none" dirty="0"/>
              <a:t>Make sure what you write makes sense!</a:t>
            </a:r>
          </a:p>
        </p:txBody>
      </p:sp>
    </p:spTree>
    <p:extLst>
      <p:ext uri="{BB962C8B-B14F-4D97-AF65-F5344CB8AC3E}">
        <p14:creationId xmlns:p14="http://schemas.microsoft.com/office/powerpoint/2010/main" val="393035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8435">
                                            <p:txEl>
                                              <p:pRg st="0" end="0"/>
                                            </p:txEl>
                                          </p:spTgt>
                                        </p:tgtEl>
                                        <p:attrNameLst>
                                          <p:attrName>style.visibility</p:attrName>
                                        </p:attrNameLst>
                                      </p:cBhvr>
                                      <p:to>
                                        <p:strVal val="visible"/>
                                      </p:to>
                                    </p:set>
                                    <p:animEffect transition="in" filter="randombar(horizontal)">
                                      <p:cBhvr>
                                        <p:cTn id="7" dur="500"/>
                                        <p:tgtEl>
                                          <p:spTgt spid="184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8435">
                                            <p:txEl>
                                              <p:pRg st="1" end="1"/>
                                            </p:txEl>
                                          </p:spTgt>
                                        </p:tgtEl>
                                        <p:attrNameLst>
                                          <p:attrName>style.visibility</p:attrName>
                                        </p:attrNameLst>
                                      </p:cBhvr>
                                      <p:to>
                                        <p:strVal val="visible"/>
                                      </p:to>
                                    </p:set>
                                    <p:animEffect transition="in" filter="randombar(horizontal)">
                                      <p:cBhvr>
                                        <p:cTn id="12" dur="500"/>
                                        <p:tgtEl>
                                          <p:spTgt spid="184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8435">
                                            <p:txEl>
                                              <p:pRg st="3" end="3"/>
                                            </p:txEl>
                                          </p:spTgt>
                                        </p:tgtEl>
                                        <p:attrNameLst>
                                          <p:attrName>style.visibility</p:attrName>
                                        </p:attrNameLst>
                                      </p:cBhvr>
                                      <p:to>
                                        <p:strVal val="visible"/>
                                      </p:to>
                                    </p:set>
                                    <p:animEffect transition="in" filter="randombar(horizontal)">
                                      <p:cBhvr>
                                        <p:cTn id="17" dur="500"/>
                                        <p:tgtEl>
                                          <p:spTgt spid="1843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8435">
                                            <p:txEl>
                                              <p:pRg st="4" end="4"/>
                                            </p:txEl>
                                          </p:spTgt>
                                        </p:tgtEl>
                                        <p:attrNameLst>
                                          <p:attrName>style.visibility</p:attrName>
                                        </p:attrNameLst>
                                      </p:cBhvr>
                                      <p:to>
                                        <p:strVal val="visible"/>
                                      </p:to>
                                    </p:set>
                                    <p:animEffect transition="in" filter="randombar(horizontal)">
                                      <p:cBhvr>
                                        <p:cTn id="22" dur="500"/>
                                        <p:tgtEl>
                                          <p:spTgt spid="1843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8435">
                                            <p:txEl>
                                              <p:pRg st="6" end="6"/>
                                            </p:txEl>
                                          </p:spTgt>
                                        </p:tgtEl>
                                        <p:attrNameLst>
                                          <p:attrName>style.visibility</p:attrName>
                                        </p:attrNameLst>
                                      </p:cBhvr>
                                      <p:to>
                                        <p:strVal val="visible"/>
                                      </p:to>
                                    </p:set>
                                    <p:animEffect transition="in" filter="randombar(horizontal)">
                                      <p:cBhvr>
                                        <p:cTn id="27" dur="500"/>
                                        <p:tgtEl>
                                          <p:spTgt spid="184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1559496" y="11266"/>
            <a:ext cx="9073008" cy="1143000"/>
          </a:xfrm>
        </p:spPr>
        <p:txBody>
          <a:bodyPr>
            <a:normAutofit/>
          </a:bodyPr>
          <a:lstStyle/>
          <a:p>
            <a:pPr eaLnBrk="1" hangingPunct="1"/>
            <a:r>
              <a:rPr lang="en-US" b="1" dirty="0"/>
              <a:t>Remember….Learning Outcomes</a:t>
            </a:r>
          </a:p>
        </p:txBody>
      </p:sp>
      <p:sp>
        <p:nvSpPr>
          <p:cNvPr id="18435" name="Content Placeholder 2"/>
          <p:cNvSpPr>
            <a:spLocks noGrp="1"/>
          </p:cNvSpPr>
          <p:nvPr>
            <p:ph idx="1"/>
          </p:nvPr>
        </p:nvSpPr>
        <p:spPr>
          <a:xfrm>
            <a:off x="1559496" y="1052737"/>
            <a:ext cx="9073008" cy="4525963"/>
          </a:xfrm>
        </p:spPr>
        <p:txBody>
          <a:bodyPr>
            <a:normAutofit fontScale="77500" lnSpcReduction="20000"/>
          </a:bodyPr>
          <a:lstStyle/>
          <a:p>
            <a:pPr eaLnBrk="1" hangingPunct="1"/>
            <a:r>
              <a:rPr lang="en-GB" dirty="0"/>
              <a:t>In order to pass the dissertation you must demonstrate the ability to:</a:t>
            </a:r>
          </a:p>
          <a:p>
            <a:pPr eaLnBrk="1" hangingPunct="1"/>
            <a:endParaRPr lang="en-GB" sz="2400" dirty="0"/>
          </a:p>
          <a:p>
            <a:pPr marL="0" indent="0">
              <a:buNone/>
            </a:pPr>
            <a:r>
              <a:rPr lang="en-GB" sz="2400" dirty="0"/>
              <a:t>1. </a:t>
            </a:r>
            <a:r>
              <a:rPr lang="en-GB" sz="2800" dirty="0"/>
              <a:t>generate appropriate hypotheses and research questions;</a:t>
            </a:r>
          </a:p>
          <a:p>
            <a:pPr marL="0" indent="0">
              <a:buNone/>
            </a:pPr>
            <a:r>
              <a:rPr lang="en-GB" sz="2800" dirty="0"/>
              <a:t>2. use evidence-based reasoning to explore relevant practical, theoretical and ethical issues associated with a specific research question;</a:t>
            </a:r>
          </a:p>
          <a:p>
            <a:pPr marL="0" indent="0">
              <a:buNone/>
            </a:pPr>
            <a:r>
              <a:rPr lang="en-GB" sz="2800" dirty="0"/>
              <a:t>3. carry out an empirical study involving primary data collection using appropriate tools;</a:t>
            </a:r>
          </a:p>
          <a:p>
            <a:pPr marL="0" indent="0">
              <a:buNone/>
            </a:pPr>
            <a:r>
              <a:rPr lang="en-GB" sz="2800" dirty="0"/>
              <a:t>4. analyse data using appropriate quantitative and/or qualitative methods; and</a:t>
            </a:r>
          </a:p>
          <a:p>
            <a:pPr marL="0" indent="0">
              <a:buNone/>
            </a:pPr>
            <a:r>
              <a:rPr lang="en-GB" sz="2800" dirty="0"/>
              <a:t>5. present research findings appropriately.</a:t>
            </a:r>
          </a:p>
        </p:txBody>
      </p:sp>
    </p:spTree>
    <p:extLst>
      <p:ext uri="{BB962C8B-B14F-4D97-AF65-F5344CB8AC3E}">
        <p14:creationId xmlns:p14="http://schemas.microsoft.com/office/powerpoint/2010/main" val="40857017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1505" y="197768"/>
            <a:ext cx="8928991" cy="1143000"/>
          </a:xfrm>
        </p:spPr>
        <p:txBody>
          <a:bodyPr>
            <a:normAutofit fontScale="90000"/>
          </a:bodyPr>
          <a:lstStyle/>
          <a:p>
            <a:r>
              <a:rPr lang="en-GB" sz="6000" b="1" dirty="0"/>
              <a:t>Draft Chapter Submission </a:t>
            </a:r>
          </a:p>
        </p:txBody>
      </p:sp>
      <p:sp>
        <p:nvSpPr>
          <p:cNvPr id="3" name="Content Placeholder 2"/>
          <p:cNvSpPr>
            <a:spLocks noGrp="1"/>
          </p:cNvSpPr>
          <p:nvPr>
            <p:ph idx="1"/>
          </p:nvPr>
        </p:nvSpPr>
        <p:spPr>
          <a:xfrm>
            <a:off x="1631504" y="1567334"/>
            <a:ext cx="8928992" cy="4525963"/>
          </a:xfrm>
        </p:spPr>
        <p:txBody>
          <a:bodyPr>
            <a:normAutofit fontScale="85000" lnSpcReduction="10000"/>
          </a:bodyPr>
          <a:lstStyle/>
          <a:p>
            <a:r>
              <a:rPr lang="en-GB" sz="3600" dirty="0"/>
              <a:t>See Moodle page for date &amp; </a:t>
            </a:r>
            <a:r>
              <a:rPr lang="en-GB" sz="3600" dirty="0" err="1"/>
              <a:t>TurnItIn</a:t>
            </a:r>
            <a:r>
              <a:rPr lang="en-GB" sz="3600" dirty="0"/>
              <a:t> Portal </a:t>
            </a:r>
          </a:p>
          <a:p>
            <a:endParaRPr lang="en-GB" sz="3600" dirty="0"/>
          </a:p>
          <a:p>
            <a:r>
              <a:rPr lang="en-GB" sz="3600" dirty="0"/>
              <a:t>Make use of this opportunity </a:t>
            </a:r>
          </a:p>
          <a:p>
            <a:endParaRPr lang="en-GB" sz="3600" dirty="0"/>
          </a:p>
          <a:p>
            <a:r>
              <a:rPr lang="en-GB" sz="3600" dirty="0"/>
              <a:t>One submission per chapter </a:t>
            </a:r>
          </a:p>
          <a:p>
            <a:endParaRPr lang="en-GB" sz="3600" dirty="0"/>
          </a:p>
          <a:p>
            <a:r>
              <a:rPr lang="en-GB" sz="3600" dirty="0"/>
              <a:t>Feedback returned within one </a:t>
            </a:r>
            <a:r>
              <a:rPr lang="en-GB" sz="3600" b="1" u="sng" dirty="0"/>
              <a:t>working</a:t>
            </a:r>
            <a:r>
              <a:rPr lang="en-GB" sz="3600" dirty="0"/>
              <a:t> week </a:t>
            </a:r>
            <a:endParaRPr lang="en-GB" sz="4000" dirty="0"/>
          </a:p>
        </p:txBody>
      </p:sp>
    </p:spTree>
    <p:extLst>
      <p:ext uri="{BB962C8B-B14F-4D97-AF65-F5344CB8AC3E}">
        <p14:creationId xmlns:p14="http://schemas.microsoft.com/office/powerpoint/2010/main" val="330695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53752"/>
            <a:ext cx="8229600" cy="1143000"/>
          </a:xfrm>
        </p:spPr>
        <p:txBody>
          <a:bodyPr>
            <a:normAutofit fontScale="90000"/>
          </a:bodyPr>
          <a:lstStyle/>
          <a:p>
            <a:r>
              <a:rPr lang="en-GB" sz="8800" b="1" dirty="0"/>
              <a:t>Key Reading </a:t>
            </a:r>
          </a:p>
        </p:txBody>
      </p:sp>
      <p:sp>
        <p:nvSpPr>
          <p:cNvPr id="3" name="Content Placeholder 2"/>
          <p:cNvSpPr>
            <a:spLocks noGrp="1"/>
          </p:cNvSpPr>
          <p:nvPr>
            <p:ph idx="1"/>
          </p:nvPr>
        </p:nvSpPr>
        <p:spPr>
          <a:xfrm>
            <a:off x="1631504" y="1351310"/>
            <a:ext cx="8928992" cy="4525963"/>
          </a:xfrm>
        </p:spPr>
        <p:txBody>
          <a:bodyPr>
            <a:noAutofit/>
          </a:bodyPr>
          <a:lstStyle/>
          <a:p>
            <a:r>
              <a:rPr lang="en-GB" sz="2800" dirty="0"/>
              <a:t>Research methods textbooks (e.g., </a:t>
            </a:r>
            <a:r>
              <a:rPr lang="en-GB" sz="2800" dirty="0" err="1"/>
              <a:t>Coolican</a:t>
            </a:r>
            <a:r>
              <a:rPr lang="en-GB" sz="2800" dirty="0"/>
              <a:t>)</a:t>
            </a:r>
          </a:p>
          <a:p>
            <a:endParaRPr lang="en-GB" dirty="0"/>
          </a:p>
          <a:p>
            <a:r>
              <a:rPr lang="en-GB" sz="2800" dirty="0"/>
              <a:t>Statistics textbooks (e.g., </a:t>
            </a:r>
            <a:r>
              <a:rPr lang="en-GB" sz="2800" dirty="0" err="1"/>
              <a:t>Pallant</a:t>
            </a:r>
            <a:r>
              <a:rPr lang="en-GB" sz="2800" dirty="0"/>
              <a:t>/Brace et al.)</a:t>
            </a:r>
          </a:p>
          <a:p>
            <a:endParaRPr lang="en-GB" dirty="0"/>
          </a:p>
          <a:p>
            <a:r>
              <a:rPr lang="en-GB" sz="2800" dirty="0"/>
              <a:t>Extensive use of academic journals!</a:t>
            </a:r>
          </a:p>
          <a:p>
            <a:endParaRPr lang="en-GB" dirty="0"/>
          </a:p>
          <a:p>
            <a:r>
              <a:rPr lang="en-GB" sz="2800" dirty="0"/>
              <a:t>Appropriate sources for key theories</a:t>
            </a:r>
          </a:p>
          <a:p>
            <a:endParaRPr lang="en-GB" dirty="0"/>
          </a:p>
          <a:p>
            <a:r>
              <a:rPr lang="en-GB" sz="2800" dirty="0"/>
              <a:t>No Gross, Wikipedia or Cosmopolitan!!</a:t>
            </a:r>
          </a:p>
        </p:txBody>
      </p:sp>
    </p:spTree>
    <p:extLst>
      <p:ext uri="{BB962C8B-B14F-4D97-AF65-F5344CB8AC3E}">
        <p14:creationId xmlns:p14="http://schemas.microsoft.com/office/powerpoint/2010/main" val="50987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randombar(horizontal)">
                                      <p:cBhvr>
                                        <p:cTn id="2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Content Placeholder 2"/>
          <p:cNvSpPr>
            <a:spLocks noGrp="1"/>
          </p:cNvSpPr>
          <p:nvPr>
            <p:ph idx="1"/>
          </p:nvPr>
        </p:nvSpPr>
        <p:spPr>
          <a:xfrm>
            <a:off x="1631504" y="548680"/>
            <a:ext cx="8928992" cy="5544616"/>
          </a:xfrm>
        </p:spPr>
        <p:txBody>
          <a:bodyPr>
            <a:normAutofit fontScale="92500"/>
          </a:bodyPr>
          <a:lstStyle/>
          <a:p>
            <a:pPr marL="0" indent="0" algn="ctr">
              <a:buNone/>
            </a:pPr>
            <a:r>
              <a:rPr lang="en-GB" sz="6600" b="1" u="sng" dirty="0"/>
              <a:t>READ THE HANDBOOK FOR FURTHER GUIDANCE ON WRITING-UP THE RESULTS CHAPTER!!!!</a:t>
            </a:r>
          </a:p>
        </p:txBody>
      </p:sp>
    </p:spTree>
    <p:extLst>
      <p:ext uri="{BB962C8B-B14F-4D97-AF65-F5344CB8AC3E}">
        <p14:creationId xmlns:p14="http://schemas.microsoft.com/office/powerpoint/2010/main" val="4161660985"/>
      </p:ext>
    </p:extLst>
  </p:cSld>
  <p:clrMapOvr>
    <a:masterClrMapping/>
  </p:clrMapOvr>
</p:sld>
</file>

<file path=ppt/theme/theme1.xml><?xml version="1.0" encoding="utf-8"?>
<a:theme xmlns:a="http://schemas.openxmlformats.org/drawingml/2006/main" name="1_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TM04033925[[fn=Droplet]]</Template>
  <TotalTime>304</TotalTime>
  <Words>2228</Words>
  <Application>Microsoft Office PowerPoint</Application>
  <PresentationFormat>Widescreen</PresentationFormat>
  <Paragraphs>309</Paragraphs>
  <Slides>39</Slides>
  <Notes>15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5" baseType="lpstr">
      <vt:lpstr>Arial</vt:lpstr>
      <vt:lpstr>Times New Roman</vt:lpstr>
      <vt:lpstr>Tw Cen MT</vt:lpstr>
      <vt:lpstr>Calibri</vt:lpstr>
      <vt:lpstr>1_Droplet</vt:lpstr>
      <vt:lpstr>Microsoft Excel 97-2003 Worksheet</vt:lpstr>
      <vt:lpstr>Empirical Project Lecture    Results Section    Dr. Ceri Phelps</vt:lpstr>
      <vt:lpstr>A note about Preparing data for analysis </vt:lpstr>
      <vt:lpstr>Preparation before running the analysis </vt:lpstr>
      <vt:lpstr>Analysis </vt:lpstr>
      <vt:lpstr>Analysis </vt:lpstr>
      <vt:lpstr>The Results Chapter</vt:lpstr>
      <vt:lpstr>Coming out of the Method Chapter</vt:lpstr>
      <vt:lpstr>Going into the Discussion</vt:lpstr>
      <vt:lpstr>So… your Results Section needs to…</vt:lpstr>
      <vt:lpstr>Quantitative Studies </vt:lpstr>
      <vt:lpstr>Results Chapter write-up</vt:lpstr>
      <vt:lpstr>Results Chapter write-up</vt:lpstr>
      <vt:lpstr>Results Chapter write-up</vt:lpstr>
      <vt:lpstr>Example write-up from inferential statistics</vt:lpstr>
      <vt:lpstr>PowerPoint Presentation</vt:lpstr>
      <vt:lpstr>PowerPoint Presentation</vt:lpstr>
      <vt:lpstr>PowerPoint Presentation</vt:lpstr>
      <vt:lpstr>PowerPoint Presentation</vt:lpstr>
      <vt:lpstr>How To Annoy Your Examiner</vt:lpstr>
      <vt:lpstr>How To Annoy Your Examiner</vt:lpstr>
      <vt:lpstr>How To Annoy Your Examiner</vt:lpstr>
      <vt:lpstr>How To Annoy Your Examiner</vt:lpstr>
      <vt:lpstr>How to annoy your examiner</vt:lpstr>
      <vt:lpstr>E.g., Reporting ANOVA statistics</vt:lpstr>
      <vt:lpstr>Interpretation of Output from ANOVA</vt:lpstr>
      <vt:lpstr>Results Chapter</vt:lpstr>
      <vt:lpstr>Interpretation of statistical analysis output</vt:lpstr>
      <vt:lpstr>Qualitative Studies</vt:lpstr>
      <vt:lpstr>Writing up a qualitative study</vt:lpstr>
      <vt:lpstr>PowerPoint Presentation</vt:lpstr>
      <vt:lpstr>PowerPoint Presentation</vt:lpstr>
      <vt:lpstr>PowerPoint Presentation</vt:lpstr>
      <vt:lpstr>Interpretation of qualitative data</vt:lpstr>
      <vt:lpstr>Remember…….</vt:lpstr>
      <vt:lpstr>Remember….</vt:lpstr>
      <vt:lpstr>Remember….Learning Outcomes</vt:lpstr>
      <vt:lpstr>Draft Chapter Submission </vt:lpstr>
      <vt:lpstr>Key Reading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Empirical Project Lecture 2020-21   Results Section    Dr. Ceri Phelps</dc:title>
  <dc:creator>Ceri Phelps</dc:creator>
  <cp:lastModifiedBy>Kate Williams</cp:lastModifiedBy>
  <cp:revision>7</cp:revision>
  <dcterms:created xsi:type="dcterms:W3CDTF">2021-01-24T11:25:54Z</dcterms:created>
  <dcterms:modified xsi:type="dcterms:W3CDTF">2021-10-29T13:34:32Z</dcterms:modified>
</cp:coreProperties>
</file>