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Lst>
  <p:notesMasterIdLst>
    <p:notesMasterId r:id="rId44"/>
  </p:notesMasterIdLst>
  <p:handoutMasterIdLst>
    <p:handoutMasterId r:id="rId45"/>
  </p:handoutMasterIdLst>
  <p:sldIdLst>
    <p:sldId id="256" r:id="rId6"/>
    <p:sldId id="291" r:id="rId7"/>
    <p:sldId id="283" r:id="rId8"/>
    <p:sldId id="284" r:id="rId9"/>
    <p:sldId id="257" r:id="rId10"/>
    <p:sldId id="292" r:id="rId11"/>
    <p:sldId id="307" r:id="rId12"/>
    <p:sldId id="325" r:id="rId13"/>
    <p:sldId id="326" r:id="rId14"/>
    <p:sldId id="327" r:id="rId15"/>
    <p:sldId id="318" r:id="rId16"/>
    <p:sldId id="308" r:id="rId17"/>
    <p:sldId id="309" r:id="rId18"/>
    <p:sldId id="310" r:id="rId19"/>
    <p:sldId id="311" r:id="rId20"/>
    <p:sldId id="316" r:id="rId21"/>
    <p:sldId id="275" r:id="rId22"/>
    <p:sldId id="294" r:id="rId23"/>
    <p:sldId id="285" r:id="rId24"/>
    <p:sldId id="317" r:id="rId25"/>
    <p:sldId id="286" r:id="rId26"/>
    <p:sldId id="258" r:id="rId27"/>
    <p:sldId id="287" r:id="rId28"/>
    <p:sldId id="288" r:id="rId29"/>
    <p:sldId id="290" r:id="rId30"/>
    <p:sldId id="314" r:id="rId31"/>
    <p:sldId id="276" r:id="rId32"/>
    <p:sldId id="277" r:id="rId33"/>
    <p:sldId id="289" r:id="rId34"/>
    <p:sldId id="323" r:id="rId35"/>
    <p:sldId id="320" r:id="rId36"/>
    <p:sldId id="321" r:id="rId37"/>
    <p:sldId id="302" r:id="rId38"/>
    <p:sldId id="298" r:id="rId39"/>
    <p:sldId id="301" r:id="rId40"/>
    <p:sldId id="303" r:id="rId41"/>
    <p:sldId id="281" r:id="rId42"/>
    <p:sldId id="319" r:id="rId4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slideMaster" Target="slideMasters/slideMaster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208404A-7B14-471F-AFE3-46C16D3AA4F1}" type="datetimeFigureOut">
              <a:rPr lang="en-GB" smtClean="0"/>
              <a:t>30/05/2023</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FC3BB60-5DDC-4012-AE8A-D40E1074D10A}" type="slidenum">
              <a:rPr lang="en-GB" smtClean="0"/>
              <a:t>‹#›</a:t>
            </a:fld>
            <a:endParaRPr lang="en-GB"/>
          </a:p>
        </p:txBody>
      </p:sp>
    </p:spTree>
    <p:extLst>
      <p:ext uri="{BB962C8B-B14F-4D97-AF65-F5344CB8AC3E}">
        <p14:creationId xmlns:p14="http://schemas.microsoft.com/office/powerpoint/2010/main" val="34612196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A9AF06ED-9324-42ED-ADB5-C8536E9C0607}" type="datetimeFigureOut">
              <a:rPr lang="en-GB" smtClean="0"/>
              <a:t>30/05/2023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D7365E6E-7E05-4024-8D71-0EE75076EF2D}" type="slidenum">
              <a:rPr lang="en-GB" smtClean="0"/>
              <a:t>‹#›</a:t>
            </a:fld>
            <a:endParaRPr lang="en-GB"/>
          </a:p>
        </p:txBody>
      </p:sp>
    </p:spTree>
    <p:extLst>
      <p:ext uri="{BB962C8B-B14F-4D97-AF65-F5344CB8AC3E}">
        <p14:creationId xmlns:p14="http://schemas.microsoft.com/office/powerpoint/2010/main" val="292809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71B3F96-CBF5-4EF2-8BB6-06DE1A2C2783}" type="datetime1">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595214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B42B4F7-B7E6-4073-8961-2FBDC0F9FC3E}" type="datetime1">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110775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938EE-F639-4A41-8654-F7A09DF225CE}" type="datetime1">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17669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B6D912C-A4D7-4170-B5F5-FD3C8E7747B7}" type="datetime1">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824432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3C26DDB-025C-4F97-9FA3-F73D7105077A}" type="datetime1">
              <a:rPr lang="en-GB" smtClean="0"/>
              <a:t>30/05/2023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68641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A71406-59BE-418F-990A-7B31444E8915}" type="datetime1">
              <a:rPr lang="en-GB" smtClean="0"/>
              <a:t>30/05/2023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300356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24091C-9167-430B-B1D7-3D848D51527A}" type="datetime1">
              <a:rPr lang="en-GB" smtClean="0"/>
              <a:t>30/05/2023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225076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EFED21-AD6D-43FF-BB2A-1A8223A637F4}" type="datetime1">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123545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42CD72-BED8-40FD-9817-80E7798AB679}" type="datetime1">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4194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EE96EA-743F-4D13-8238-C0320553BAF4}" type="datetime1">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540076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D934D-C7E4-4919-A000-DF34235BF0AA}" type="datetime1">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4230225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3FD43B3-EAD1-4EA4-8E89-9BA95C993290}"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64086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B4ABD6-B2D3-45F0-B36B-B1BD34983CE3}"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09782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33947B-9898-4AF2-8998-42CB978DE48B}"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96988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B4E1C09-281D-4AB0-810D-BC979FC458A3}" type="datetime1">
              <a:rPr lang="en-GB" smtClean="0">
                <a:solidFill>
                  <a:prstClr val="black">
                    <a:tint val="75000"/>
                  </a:prstClr>
                </a:solidFill>
              </a:rPr>
              <a:t>30/05/2023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0665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E0F229-1F48-400E-9556-B6638D5A4A80}" type="datetime1">
              <a:rPr lang="en-GB" smtClean="0">
                <a:solidFill>
                  <a:prstClr val="black">
                    <a:tint val="75000"/>
                  </a:prstClr>
                </a:solidFill>
              </a:rPr>
              <a:t>30/05/2023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92724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0AA506D-E5AA-4CC7-B660-9A66FBF75182}" type="datetime1">
              <a:rPr lang="en-GB" smtClean="0">
                <a:solidFill>
                  <a:prstClr val="black">
                    <a:tint val="75000"/>
                  </a:prstClr>
                </a:solidFill>
              </a:rPr>
              <a:t>30/05/2023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297981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D91E83-0A36-45D0-A1BB-13A4A0046EC7}" type="datetime1">
              <a:rPr lang="en-GB" smtClean="0">
                <a:solidFill>
                  <a:prstClr val="black">
                    <a:tint val="75000"/>
                  </a:prstClr>
                </a:solidFill>
              </a:rPr>
              <a:t>30/05/2023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24393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8CE314-436F-4587-A344-9D709993DDE9}" type="datetime1">
              <a:rPr lang="en-GB" smtClean="0">
                <a:solidFill>
                  <a:prstClr val="black">
                    <a:tint val="75000"/>
                  </a:prstClr>
                </a:solidFill>
              </a:rPr>
              <a:t>30/05/2023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12299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3CF608-C106-41DD-AB38-E14A44DD8E88}" type="datetime1">
              <a:rPr lang="en-GB" smtClean="0">
                <a:solidFill>
                  <a:prstClr val="black">
                    <a:tint val="75000"/>
                  </a:prstClr>
                </a:solidFill>
              </a:rPr>
              <a:t>30/05/2023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329251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623AA9-BAA8-4273-AC42-E976DEAA61C1}"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653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1E6B44-0D15-4F85-B852-91619D7BE216}"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41575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C15DB97-F304-4673-BC98-3BA92F2C753C}"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424933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01531D-1CC2-4080-98E9-29D8455C1094}"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32460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A11703-386F-4806-8340-03428D92389A}"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47969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2DDF10-5725-494C-BEB8-8CCA72B7953C}" type="datetime1">
              <a:rPr lang="en-GB" smtClean="0">
                <a:solidFill>
                  <a:prstClr val="black">
                    <a:tint val="75000"/>
                  </a:prstClr>
                </a:solidFill>
              </a:rPr>
              <a:t>30/05/2023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44072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9084D32-FEED-48A5-906A-E5A214A4AD55}" type="datetime1">
              <a:rPr lang="en-GB" smtClean="0">
                <a:solidFill>
                  <a:prstClr val="black">
                    <a:tint val="75000"/>
                  </a:prstClr>
                </a:solidFill>
              </a:rPr>
              <a:t>30/05/2023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15018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5E17BC3-0C1D-457E-83CF-3BCFB7BDBA0F}" type="datetime1">
              <a:rPr lang="en-GB" smtClean="0">
                <a:solidFill>
                  <a:prstClr val="black">
                    <a:tint val="75000"/>
                  </a:prstClr>
                </a:solidFill>
              </a:rPr>
              <a:t>30/05/2023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783636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C17F83-2DC7-4276-83F9-4934C2EBA5CB}" type="datetime1">
              <a:rPr lang="en-GB" smtClean="0">
                <a:solidFill>
                  <a:prstClr val="black">
                    <a:tint val="75000"/>
                  </a:prstClr>
                </a:solidFill>
              </a:rPr>
              <a:t>30/05/2023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75832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B1BBD16-0D6A-488A-AA9D-9C3A2C7302FC}" type="datetime1">
              <a:rPr lang="en-GB" smtClean="0">
                <a:solidFill>
                  <a:prstClr val="black">
                    <a:tint val="75000"/>
                  </a:prstClr>
                </a:solidFill>
              </a:rPr>
              <a:t>30/05/2023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18856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EEF6E0-D190-4516-8F59-4BCD45DB1726}" type="datetime1">
              <a:rPr lang="en-GB" smtClean="0">
                <a:solidFill>
                  <a:prstClr val="black">
                    <a:tint val="75000"/>
                  </a:prstClr>
                </a:solidFill>
              </a:rPr>
              <a:t>30/05/2023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54411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5CDDAFB-B27A-4CD7-96CD-C32A9776F597}"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285117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195C36-A009-46EC-B2DB-22B2BFE3C712}"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798715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1316C-6AF8-4108-9173-AB7A8F6CA1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960473-DFE3-439A-B0CE-AB210B4802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CC3FE0-8610-4422-B19F-062EBA4C2937}"/>
              </a:ext>
            </a:extLst>
          </p:cNvPr>
          <p:cNvSpPr>
            <a:spLocks noGrp="1"/>
          </p:cNvSpPr>
          <p:nvPr>
            <p:ph type="dt" sz="half" idx="10"/>
          </p:nvPr>
        </p:nvSpPr>
        <p:spPr/>
        <p:txBody>
          <a:bodyPr/>
          <a:lstStyle/>
          <a:p>
            <a:fld id="{8DCF3E24-7FF5-470A-BA4E-AB8D76A424B3}" type="datetimeFigureOut">
              <a:rPr lang="en-GB" smtClean="0"/>
              <a:t>30/05/2023</a:t>
            </a:fld>
            <a:endParaRPr lang="en-GB"/>
          </a:p>
        </p:txBody>
      </p:sp>
      <p:sp>
        <p:nvSpPr>
          <p:cNvPr id="5" name="Footer Placeholder 4">
            <a:extLst>
              <a:ext uri="{FF2B5EF4-FFF2-40B4-BE49-F238E27FC236}">
                <a16:creationId xmlns:a16="http://schemas.microsoft.com/office/drawing/2014/main" id="{6C78CEC1-8C93-41EE-AFA0-00FD971A7C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6DA9F0-63E8-4EB5-B85E-7A64C917C2F3}"/>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4719430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3BF20-0283-4050-8C6A-66FBEE9AEC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8C8C71-8296-4E89-8F5A-CBE28FBB72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BE2111-8B0D-40BC-BB16-7AC4368749BF}"/>
              </a:ext>
            </a:extLst>
          </p:cNvPr>
          <p:cNvSpPr>
            <a:spLocks noGrp="1"/>
          </p:cNvSpPr>
          <p:nvPr>
            <p:ph type="dt" sz="half" idx="10"/>
          </p:nvPr>
        </p:nvSpPr>
        <p:spPr/>
        <p:txBody>
          <a:bodyPr/>
          <a:lstStyle/>
          <a:p>
            <a:fld id="{8DCF3E24-7FF5-470A-BA4E-AB8D76A424B3}" type="datetimeFigureOut">
              <a:rPr lang="en-GB" smtClean="0"/>
              <a:t>30/05/2023</a:t>
            </a:fld>
            <a:endParaRPr lang="en-GB"/>
          </a:p>
        </p:txBody>
      </p:sp>
      <p:sp>
        <p:nvSpPr>
          <p:cNvPr id="5" name="Footer Placeholder 4">
            <a:extLst>
              <a:ext uri="{FF2B5EF4-FFF2-40B4-BE49-F238E27FC236}">
                <a16:creationId xmlns:a16="http://schemas.microsoft.com/office/drawing/2014/main" id="{3B60FEAB-D0BF-4693-8883-CA156585F8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2AE4B2-6072-4428-A907-E81450945628}"/>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214088553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90C60-EF60-408B-96C4-B873C6A56D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546617-AB5D-4E93-AD93-2910B57F31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993B3F-9527-4A23-8927-6E9B0B6FA73B}"/>
              </a:ext>
            </a:extLst>
          </p:cNvPr>
          <p:cNvSpPr>
            <a:spLocks noGrp="1"/>
          </p:cNvSpPr>
          <p:nvPr>
            <p:ph type="dt" sz="half" idx="10"/>
          </p:nvPr>
        </p:nvSpPr>
        <p:spPr/>
        <p:txBody>
          <a:bodyPr/>
          <a:lstStyle/>
          <a:p>
            <a:fld id="{8DCF3E24-7FF5-470A-BA4E-AB8D76A424B3}" type="datetimeFigureOut">
              <a:rPr lang="en-GB" smtClean="0"/>
              <a:t>30/05/2023</a:t>
            </a:fld>
            <a:endParaRPr lang="en-GB"/>
          </a:p>
        </p:txBody>
      </p:sp>
      <p:sp>
        <p:nvSpPr>
          <p:cNvPr id="5" name="Footer Placeholder 4">
            <a:extLst>
              <a:ext uri="{FF2B5EF4-FFF2-40B4-BE49-F238E27FC236}">
                <a16:creationId xmlns:a16="http://schemas.microsoft.com/office/drawing/2014/main" id="{B2879067-72B8-4475-BBA0-58CD6D1991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462B00-586D-4EE7-8232-680D35CD4CF8}"/>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13409861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AA754-D74A-4326-BD26-03BB548085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887095-40CF-4175-B0D2-B1AAC0D1DF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4A8ACD-9B22-41EF-A501-272F1B8FE1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82C391-29B2-4929-A289-ED3F542898E8}"/>
              </a:ext>
            </a:extLst>
          </p:cNvPr>
          <p:cNvSpPr>
            <a:spLocks noGrp="1"/>
          </p:cNvSpPr>
          <p:nvPr>
            <p:ph type="dt" sz="half" idx="10"/>
          </p:nvPr>
        </p:nvSpPr>
        <p:spPr/>
        <p:txBody>
          <a:bodyPr/>
          <a:lstStyle/>
          <a:p>
            <a:fld id="{8DCF3E24-7FF5-470A-BA4E-AB8D76A424B3}" type="datetimeFigureOut">
              <a:rPr lang="en-GB" smtClean="0"/>
              <a:t>30/05/2023</a:t>
            </a:fld>
            <a:endParaRPr lang="en-GB"/>
          </a:p>
        </p:txBody>
      </p:sp>
      <p:sp>
        <p:nvSpPr>
          <p:cNvPr id="6" name="Footer Placeholder 5">
            <a:extLst>
              <a:ext uri="{FF2B5EF4-FFF2-40B4-BE49-F238E27FC236}">
                <a16:creationId xmlns:a16="http://schemas.microsoft.com/office/drawing/2014/main" id="{5A64A529-832C-43C2-84D0-99B66E40F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0D4000-1163-4A81-855F-11B0F08DE6B2}"/>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47944803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65B6E-DC22-4F2A-AB32-A32AFB7D51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856475-5A1A-48DB-A738-35AF20A585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3A22057-0C18-431A-AF67-E5D7E8A3BF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F28592-670D-4817-A86F-CE2CF8A25E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4D3B5B-1296-4EB0-8888-C90A89A315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DA82A9-09D2-4E56-88FA-3DBE07DE4B1E}"/>
              </a:ext>
            </a:extLst>
          </p:cNvPr>
          <p:cNvSpPr>
            <a:spLocks noGrp="1"/>
          </p:cNvSpPr>
          <p:nvPr>
            <p:ph type="dt" sz="half" idx="10"/>
          </p:nvPr>
        </p:nvSpPr>
        <p:spPr/>
        <p:txBody>
          <a:bodyPr/>
          <a:lstStyle/>
          <a:p>
            <a:fld id="{8DCF3E24-7FF5-470A-BA4E-AB8D76A424B3}" type="datetimeFigureOut">
              <a:rPr lang="en-GB" smtClean="0"/>
              <a:t>30/05/2023</a:t>
            </a:fld>
            <a:endParaRPr lang="en-GB"/>
          </a:p>
        </p:txBody>
      </p:sp>
      <p:sp>
        <p:nvSpPr>
          <p:cNvPr id="8" name="Footer Placeholder 7">
            <a:extLst>
              <a:ext uri="{FF2B5EF4-FFF2-40B4-BE49-F238E27FC236}">
                <a16:creationId xmlns:a16="http://schemas.microsoft.com/office/drawing/2014/main" id="{1CB7AA1F-049D-4B3C-8DDA-52F48FD053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5737A7-21AA-4ED1-B2EA-4FC6A1929A11}"/>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12086616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917D9-37E6-4E17-87B0-29CC9D0CBE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DB070ED-DD40-4965-843E-8B7AF04DD2BE}"/>
              </a:ext>
            </a:extLst>
          </p:cNvPr>
          <p:cNvSpPr>
            <a:spLocks noGrp="1"/>
          </p:cNvSpPr>
          <p:nvPr>
            <p:ph type="dt" sz="half" idx="10"/>
          </p:nvPr>
        </p:nvSpPr>
        <p:spPr/>
        <p:txBody>
          <a:bodyPr/>
          <a:lstStyle/>
          <a:p>
            <a:fld id="{8DCF3E24-7FF5-470A-BA4E-AB8D76A424B3}" type="datetimeFigureOut">
              <a:rPr lang="en-GB" smtClean="0"/>
              <a:t>30/05/2023</a:t>
            </a:fld>
            <a:endParaRPr lang="en-GB"/>
          </a:p>
        </p:txBody>
      </p:sp>
      <p:sp>
        <p:nvSpPr>
          <p:cNvPr id="4" name="Footer Placeholder 3">
            <a:extLst>
              <a:ext uri="{FF2B5EF4-FFF2-40B4-BE49-F238E27FC236}">
                <a16:creationId xmlns:a16="http://schemas.microsoft.com/office/drawing/2014/main" id="{A8E7231E-17BF-4B03-B594-72B049CE0C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94ED45-180C-44E4-8033-9210C3F90DF6}"/>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36620886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348759-F008-4274-9D03-391C6433B0C2}"/>
              </a:ext>
            </a:extLst>
          </p:cNvPr>
          <p:cNvSpPr>
            <a:spLocks noGrp="1"/>
          </p:cNvSpPr>
          <p:nvPr>
            <p:ph type="dt" sz="half" idx="10"/>
          </p:nvPr>
        </p:nvSpPr>
        <p:spPr/>
        <p:txBody>
          <a:bodyPr/>
          <a:lstStyle/>
          <a:p>
            <a:fld id="{8DCF3E24-7FF5-470A-BA4E-AB8D76A424B3}" type="datetimeFigureOut">
              <a:rPr lang="en-GB" smtClean="0"/>
              <a:t>30/05/2023</a:t>
            </a:fld>
            <a:endParaRPr lang="en-GB"/>
          </a:p>
        </p:txBody>
      </p:sp>
      <p:sp>
        <p:nvSpPr>
          <p:cNvPr id="3" name="Footer Placeholder 2">
            <a:extLst>
              <a:ext uri="{FF2B5EF4-FFF2-40B4-BE49-F238E27FC236}">
                <a16:creationId xmlns:a16="http://schemas.microsoft.com/office/drawing/2014/main" id="{9A3BF242-FCCF-4077-9B04-3455FDF07B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F5E8D1-C804-48BC-82AC-C44B72DB6D03}"/>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9684380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CCFE7-8280-4CC3-961F-7BAF701FED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DAFC9D-8682-4BA1-97F9-A5692B0C9B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758A13-C56F-4A3E-8CE8-76CA416EFF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D547D0-DBFC-4DDC-B6E1-663AEC65C462}"/>
              </a:ext>
            </a:extLst>
          </p:cNvPr>
          <p:cNvSpPr>
            <a:spLocks noGrp="1"/>
          </p:cNvSpPr>
          <p:nvPr>
            <p:ph type="dt" sz="half" idx="10"/>
          </p:nvPr>
        </p:nvSpPr>
        <p:spPr/>
        <p:txBody>
          <a:bodyPr/>
          <a:lstStyle/>
          <a:p>
            <a:fld id="{8DCF3E24-7FF5-470A-BA4E-AB8D76A424B3}" type="datetimeFigureOut">
              <a:rPr lang="en-GB" smtClean="0"/>
              <a:t>30/05/2023</a:t>
            </a:fld>
            <a:endParaRPr lang="en-GB"/>
          </a:p>
        </p:txBody>
      </p:sp>
      <p:sp>
        <p:nvSpPr>
          <p:cNvPr id="6" name="Footer Placeholder 5">
            <a:extLst>
              <a:ext uri="{FF2B5EF4-FFF2-40B4-BE49-F238E27FC236}">
                <a16:creationId xmlns:a16="http://schemas.microsoft.com/office/drawing/2014/main" id="{8AE62394-32E2-4C6A-8D81-C14067D02C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6B93D7-E244-41BA-98A0-C2B361129A55}"/>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292618819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3AD58-0790-43AF-ADDA-3443B9ECEE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7DD3F8-75CB-4F2E-BBF8-8A78E59D1F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B33D18-28F6-49B7-9A16-2E309078A6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DCDA1F-6E28-42B3-B9C6-9951487FBACA}"/>
              </a:ext>
            </a:extLst>
          </p:cNvPr>
          <p:cNvSpPr>
            <a:spLocks noGrp="1"/>
          </p:cNvSpPr>
          <p:nvPr>
            <p:ph type="dt" sz="half" idx="10"/>
          </p:nvPr>
        </p:nvSpPr>
        <p:spPr/>
        <p:txBody>
          <a:bodyPr/>
          <a:lstStyle/>
          <a:p>
            <a:fld id="{8DCF3E24-7FF5-470A-BA4E-AB8D76A424B3}" type="datetimeFigureOut">
              <a:rPr lang="en-GB" smtClean="0"/>
              <a:t>30/05/2023</a:t>
            </a:fld>
            <a:endParaRPr lang="en-GB"/>
          </a:p>
        </p:txBody>
      </p:sp>
      <p:sp>
        <p:nvSpPr>
          <p:cNvPr id="6" name="Footer Placeholder 5">
            <a:extLst>
              <a:ext uri="{FF2B5EF4-FFF2-40B4-BE49-F238E27FC236}">
                <a16:creationId xmlns:a16="http://schemas.microsoft.com/office/drawing/2014/main" id="{E1A9B545-7542-4060-82D2-4868A75787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45885D-DBAD-4B30-BBDD-88A0DAD92D4D}"/>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92628522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A40F1-3828-4BE2-A06A-BCCCBCE79C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28449E-1BEF-481F-A91A-ED53277FB3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789E5-1F48-472D-8678-913AFC9BAF09}"/>
              </a:ext>
            </a:extLst>
          </p:cNvPr>
          <p:cNvSpPr>
            <a:spLocks noGrp="1"/>
          </p:cNvSpPr>
          <p:nvPr>
            <p:ph type="dt" sz="half" idx="10"/>
          </p:nvPr>
        </p:nvSpPr>
        <p:spPr/>
        <p:txBody>
          <a:bodyPr/>
          <a:lstStyle/>
          <a:p>
            <a:fld id="{8DCF3E24-7FF5-470A-BA4E-AB8D76A424B3}" type="datetimeFigureOut">
              <a:rPr lang="en-GB" smtClean="0"/>
              <a:t>30/05/2023</a:t>
            </a:fld>
            <a:endParaRPr lang="en-GB"/>
          </a:p>
        </p:txBody>
      </p:sp>
      <p:sp>
        <p:nvSpPr>
          <p:cNvPr id="5" name="Footer Placeholder 4">
            <a:extLst>
              <a:ext uri="{FF2B5EF4-FFF2-40B4-BE49-F238E27FC236}">
                <a16:creationId xmlns:a16="http://schemas.microsoft.com/office/drawing/2014/main" id="{09780BFD-D873-4C82-A229-3A14203239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AD65E1-E3B7-42AF-B0E9-0BDEADB10500}"/>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40793614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88717D-1919-4EF0-81C8-2F0E7FECE7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E946DA-1D87-40B6-86E1-D7FB0007E2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E18DB7-A5D5-4946-9A32-C93F2EC686C3}"/>
              </a:ext>
            </a:extLst>
          </p:cNvPr>
          <p:cNvSpPr>
            <a:spLocks noGrp="1"/>
          </p:cNvSpPr>
          <p:nvPr>
            <p:ph type="dt" sz="half" idx="10"/>
          </p:nvPr>
        </p:nvSpPr>
        <p:spPr/>
        <p:txBody>
          <a:bodyPr/>
          <a:lstStyle/>
          <a:p>
            <a:fld id="{8DCF3E24-7FF5-470A-BA4E-AB8D76A424B3}" type="datetimeFigureOut">
              <a:rPr lang="en-GB" smtClean="0"/>
              <a:t>30/05/2023</a:t>
            </a:fld>
            <a:endParaRPr lang="en-GB"/>
          </a:p>
        </p:txBody>
      </p:sp>
      <p:sp>
        <p:nvSpPr>
          <p:cNvPr id="5" name="Footer Placeholder 4">
            <a:extLst>
              <a:ext uri="{FF2B5EF4-FFF2-40B4-BE49-F238E27FC236}">
                <a16:creationId xmlns:a16="http://schemas.microsoft.com/office/drawing/2014/main" id="{4E59F559-5DD0-4415-91E7-1C410355D3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4F640-373F-4CB3-8373-AFFB62528CFA}"/>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8326516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87574296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7557417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89188D-83E2-46E9-9571-27AA166B1E5B}"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03488043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989188D-83E2-46E9-9571-27AA166B1E5B}"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8369204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989188D-83E2-46E9-9571-27AA166B1E5B}" type="datetimeFigureOut">
              <a:rPr lang="en-GB" smtClean="0"/>
              <a:t>30/05/2023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7143124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989188D-83E2-46E9-9571-27AA166B1E5B}" type="datetimeFigureOut">
              <a:rPr lang="en-GB" smtClean="0"/>
              <a:t>30/05/2023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84913918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89188D-83E2-46E9-9571-27AA166B1E5B}" type="datetimeFigureOut">
              <a:rPr lang="en-GB" smtClean="0"/>
              <a:t>30/05/2023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54186875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9188D-83E2-46E9-9571-27AA166B1E5B}"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9122655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9188D-83E2-46E9-9571-27AA166B1E5B}"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62405582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07640734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27509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5FC168-2857-4492-A7DD-AC2DA1B5AEA0}" type="datetime1">
              <a:rPr lang="en-GB" smtClean="0"/>
              <a:t>30/05/2023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E83A97-E95D-4BBF-AE8A-053E553FE214}" type="slidenum">
              <a:rPr lang="en-GB" smtClean="0"/>
              <a:t>‹#›</a:t>
            </a:fld>
            <a:endParaRPr lang="en-GB"/>
          </a:p>
        </p:txBody>
      </p:sp>
    </p:spTree>
    <p:extLst>
      <p:ext uri="{BB962C8B-B14F-4D97-AF65-F5344CB8AC3E}">
        <p14:creationId xmlns:p14="http://schemas.microsoft.com/office/powerpoint/2010/main" val="3313657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A7BCE0-C2F3-470D-AF2B-70C7B7FFA045}"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68EC32-17DC-40BD-85E2-244626B0B2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73310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0580FF-AC81-409E-B44A-C09F157155C6}" type="datetime1">
              <a:rPr lang="en-GB" smtClean="0">
                <a:solidFill>
                  <a:prstClr val="black">
                    <a:tint val="75000"/>
                  </a:prstClr>
                </a:solidFill>
              </a:rPr>
              <a:t>30/05/2023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68EC32-17DC-40BD-85E2-244626B0B2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734515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EA80BD-F580-4CA3-8385-18653DEDFC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CAB93A-6BC4-42FB-846B-A8D2A2716B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A26FBA-75F8-4742-8542-B768DB103F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CF3E24-7FF5-470A-BA4E-AB8D76A424B3}" type="datetimeFigureOut">
              <a:rPr lang="en-GB" smtClean="0"/>
              <a:t>30/05/2023</a:t>
            </a:fld>
            <a:endParaRPr lang="en-GB"/>
          </a:p>
        </p:txBody>
      </p:sp>
      <p:sp>
        <p:nvSpPr>
          <p:cNvPr id="5" name="Footer Placeholder 4">
            <a:extLst>
              <a:ext uri="{FF2B5EF4-FFF2-40B4-BE49-F238E27FC236}">
                <a16:creationId xmlns:a16="http://schemas.microsoft.com/office/drawing/2014/main" id="{96F6C3F2-0D05-4525-8D88-017193189E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64FAB3-6C9E-4204-AE23-E015A2D4AD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112A24-6247-40A3-80B3-716702D78A37}" type="slidenum">
              <a:rPr lang="en-GB" smtClean="0"/>
              <a:t>‹#›</a:t>
            </a:fld>
            <a:endParaRPr lang="en-GB"/>
          </a:p>
        </p:txBody>
      </p:sp>
    </p:spTree>
    <p:extLst>
      <p:ext uri="{BB962C8B-B14F-4D97-AF65-F5344CB8AC3E}">
        <p14:creationId xmlns:p14="http://schemas.microsoft.com/office/powerpoint/2010/main" val="326494536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89188D-83E2-46E9-9571-27AA166B1E5B}" type="datetimeFigureOut">
              <a:rPr lang="en-GB" smtClean="0"/>
              <a:t>30/05/2023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E83A97-E95D-4BBF-AE8A-053E553FE214}" type="slidenum">
              <a:rPr lang="en-GB" smtClean="0"/>
              <a:t>‹#›</a:t>
            </a:fld>
            <a:endParaRPr lang="en-GB"/>
          </a:p>
        </p:txBody>
      </p:sp>
    </p:spTree>
    <p:extLst>
      <p:ext uri="{BB962C8B-B14F-4D97-AF65-F5344CB8AC3E}">
        <p14:creationId xmlns:p14="http://schemas.microsoft.com/office/powerpoint/2010/main" val="270854669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4.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theguardian.com/profile/markthomas" TargetMode="External"/><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justiceinspectorates.gov.uk/hmicfrs/publications/policing-in-austerity-meeting-the-challenge/" TargetMode="External"/><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25767/police-funding-england-and-wales-2015-to-2019-hosb1318.pdf" TargetMode="External"/><Relationship Id="rId2" Type="http://schemas.openxmlformats.org/officeDocument/2006/relationships/image" Target="../media/image13.png"/><Relationship Id="rId1" Type="http://schemas.openxmlformats.org/officeDocument/2006/relationships/slideLayout" Target="../slideLayouts/slideLayout46.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6.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6.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3.xml"/><Relationship Id="rId5" Type="http://schemas.openxmlformats.org/officeDocument/2006/relationships/image" Target="../media/image26.png"/><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bbc.co.uk/news/uk-50194681" TargetMode="Externa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hyperlink" Target="http://www.statista.com/statistics/268750/global-gross-domestic-product-gdp/"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6.xml"/><Relationship Id="rId4" Type="http://schemas.openxmlformats.org/officeDocument/2006/relationships/image" Target="../media/image36.png"/></Relationships>
</file>

<file path=ppt/slides/_rels/slide37.xml.rels><?xml version="1.0" encoding="UTF-8" standalone="yes"?>
<Relationships xmlns="http://schemas.openxmlformats.org/package/2006/relationships"><Relationship Id="rId3" Type="http://schemas.openxmlformats.org/officeDocument/2006/relationships/hyperlink" Target="https://www.economist.com/blogs/buttonwood/2015/05/fiscal-policy" TargetMode="External"/><Relationship Id="rId7" Type="http://schemas.openxmlformats.org/officeDocument/2006/relationships/image" Target="../media/image38.png"/><Relationship Id="rId2" Type="http://schemas.openxmlformats.org/officeDocument/2006/relationships/hyperlink" Target="https://www.youtube.com/watch?v=JQuHSQXxsjM" TargetMode="External"/><Relationship Id="rId1" Type="http://schemas.openxmlformats.org/officeDocument/2006/relationships/slideLayout" Target="../slideLayouts/slideLayout13.xml"/><Relationship Id="rId6" Type="http://schemas.openxmlformats.org/officeDocument/2006/relationships/image" Target="../media/image37.png"/><Relationship Id="rId5" Type="http://schemas.openxmlformats.org/officeDocument/2006/relationships/hyperlink" Target="http://www.telegraph.co.uk/business/2016/02/11/the-biggest-companies-in-the-world-in-2015/" TargetMode="External"/><Relationship Id="rId4" Type="http://schemas.openxmlformats.org/officeDocument/2006/relationships/hyperlink" Target="https://neweconomics.org/2019/02/austerity-is-subduing-uk-economy-by-more-than-3-600-per-household-this-year"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0" y="1079"/>
            <a:ext cx="12192000" cy="6855841"/>
          </a:xfrm>
          <a:prstGeom prst="rect">
            <a:avLst/>
          </a:prstGeom>
        </p:spPr>
      </p:pic>
      <p:sp>
        <p:nvSpPr>
          <p:cNvPr id="2" name="Title 1"/>
          <p:cNvSpPr>
            <a:spLocks noGrp="1"/>
          </p:cNvSpPr>
          <p:nvPr>
            <p:ph type="ctrTitle"/>
          </p:nvPr>
        </p:nvSpPr>
        <p:spPr>
          <a:xfrm>
            <a:off x="5223753" y="5683686"/>
            <a:ext cx="6836924" cy="1097280"/>
          </a:xfrm>
        </p:spPr>
        <p:txBody>
          <a:bodyPr>
            <a:noAutofit/>
          </a:bodyPr>
          <a:lstStyle/>
          <a:p>
            <a:r>
              <a:rPr lang="en-GB" sz="9600" b="1" dirty="0"/>
              <a:t>Austerity</a:t>
            </a:r>
          </a:p>
        </p:txBody>
      </p:sp>
      <p:sp>
        <p:nvSpPr>
          <p:cNvPr id="3" name="Slide Number Placeholder 2">
            <a:extLst>
              <a:ext uri="{FF2B5EF4-FFF2-40B4-BE49-F238E27FC236}">
                <a16:creationId xmlns:a16="http://schemas.microsoft.com/office/drawing/2014/main" id="{F7989574-4C9F-4211-B2C5-FB07324036C8}"/>
              </a:ext>
            </a:extLst>
          </p:cNvPr>
          <p:cNvSpPr>
            <a:spLocks noGrp="1"/>
          </p:cNvSpPr>
          <p:nvPr>
            <p:ph type="sldNum" sz="quarter" idx="12"/>
          </p:nvPr>
        </p:nvSpPr>
        <p:spPr/>
        <p:txBody>
          <a:bodyPr/>
          <a:lstStyle/>
          <a:p>
            <a:fld id="{F3E83A97-E95D-4BBF-AE8A-053E553FE214}" type="slidenum">
              <a:rPr lang="en-GB" smtClean="0"/>
              <a:t>1</a:t>
            </a:fld>
            <a:endParaRPr lang="en-GB"/>
          </a:p>
        </p:txBody>
      </p:sp>
    </p:spTree>
    <p:extLst>
      <p:ext uri="{BB962C8B-B14F-4D97-AF65-F5344CB8AC3E}">
        <p14:creationId xmlns:p14="http://schemas.microsoft.com/office/powerpoint/2010/main" val="2376639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838" y="321013"/>
            <a:ext cx="10515600" cy="1001949"/>
          </a:xfrm>
        </p:spPr>
        <p:txBody>
          <a:bodyPr>
            <a:normAutofit/>
          </a:bodyPr>
          <a:lstStyle/>
          <a:p>
            <a:pPr algn="r"/>
            <a:r>
              <a:rPr lang="en-GB" sz="6000" dirty="0"/>
              <a:t>Objectives</a:t>
            </a:r>
          </a:p>
        </p:txBody>
      </p:sp>
      <p:sp>
        <p:nvSpPr>
          <p:cNvPr id="3" name="Content Placeholder 2"/>
          <p:cNvSpPr>
            <a:spLocks noGrp="1"/>
          </p:cNvSpPr>
          <p:nvPr>
            <p:ph idx="1"/>
          </p:nvPr>
        </p:nvSpPr>
        <p:spPr>
          <a:xfrm>
            <a:off x="386269" y="1322962"/>
            <a:ext cx="4035357" cy="4888454"/>
          </a:xfrm>
        </p:spPr>
        <p:txBody>
          <a:bodyPr>
            <a:noAutofit/>
          </a:bodyPr>
          <a:lstStyle/>
          <a:p>
            <a:r>
              <a:rPr lang="en-GB" sz="3200" dirty="0"/>
              <a:t>Define ‘austerity’</a:t>
            </a:r>
          </a:p>
          <a:p>
            <a:r>
              <a:rPr lang="en-GB" sz="3200" dirty="0"/>
              <a:t>Rationale and reality</a:t>
            </a:r>
          </a:p>
          <a:p>
            <a:r>
              <a:rPr lang="en-GB" sz="3200" dirty="0"/>
              <a:t>Political rhetoric: selling a narrative</a:t>
            </a:r>
          </a:p>
          <a:p>
            <a:r>
              <a:rPr lang="en-GB" sz="3200" dirty="0"/>
              <a:t>Policing realities</a:t>
            </a:r>
          </a:p>
          <a:p>
            <a:r>
              <a:rPr lang="en-GB" sz="3200" dirty="0"/>
              <a:t>Public v private finances</a:t>
            </a:r>
          </a:p>
          <a:p>
            <a:r>
              <a:rPr lang="en-GB" sz="3200" dirty="0"/>
              <a:t>Is there enough money to go around?</a:t>
            </a:r>
          </a:p>
        </p:txBody>
      </p:sp>
      <p:pic>
        <p:nvPicPr>
          <p:cNvPr id="5" name="Picture 4"/>
          <p:cNvPicPr>
            <a:picLocks noChangeAspect="1"/>
          </p:cNvPicPr>
          <p:nvPr/>
        </p:nvPicPr>
        <p:blipFill>
          <a:blip r:embed="rId2"/>
          <a:stretch>
            <a:fillRect/>
          </a:stretch>
        </p:blipFill>
        <p:spPr>
          <a:xfrm>
            <a:off x="4421626" y="1584290"/>
            <a:ext cx="7630944" cy="4289515"/>
          </a:xfrm>
          <a:prstGeom prst="rect">
            <a:avLst/>
          </a:prstGeom>
        </p:spPr>
      </p:pic>
      <p:sp>
        <p:nvSpPr>
          <p:cNvPr id="4" name="Slide Number Placeholder 3">
            <a:extLst>
              <a:ext uri="{FF2B5EF4-FFF2-40B4-BE49-F238E27FC236}">
                <a16:creationId xmlns:a16="http://schemas.microsoft.com/office/drawing/2014/main" id="{C877AE0F-6F91-49E8-947D-EBE0F7E49275}"/>
              </a:ext>
            </a:extLst>
          </p:cNvPr>
          <p:cNvSpPr>
            <a:spLocks noGrp="1"/>
          </p:cNvSpPr>
          <p:nvPr>
            <p:ph type="sldNum" sz="quarter" idx="12"/>
          </p:nvPr>
        </p:nvSpPr>
        <p:spPr/>
        <p:txBody>
          <a:bodyPr/>
          <a:lstStyle/>
          <a:p>
            <a:fld id="{F3E83A97-E95D-4BBF-AE8A-053E553FE214}" type="slidenum">
              <a:rPr lang="en-GB" smtClean="0"/>
              <a:t>2</a:t>
            </a:fld>
            <a:endParaRPr lang="en-GB"/>
          </a:p>
        </p:txBody>
      </p:sp>
    </p:spTree>
    <p:extLst>
      <p:ext uri="{BB962C8B-B14F-4D97-AF65-F5344CB8AC3E}">
        <p14:creationId xmlns:p14="http://schemas.microsoft.com/office/powerpoint/2010/main" val="85738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94553"/>
            <a:ext cx="10515600" cy="1108449"/>
          </a:xfrm>
        </p:spPr>
        <p:txBody>
          <a:bodyPr>
            <a:normAutofit/>
          </a:bodyPr>
          <a:lstStyle/>
          <a:p>
            <a:r>
              <a:rPr lang="en-GB" sz="6000" b="1" dirty="0">
                <a:solidFill>
                  <a:schemeClr val="bg1"/>
                </a:solidFill>
              </a:rPr>
              <a:t>An emotive topic!</a:t>
            </a:r>
          </a:p>
        </p:txBody>
      </p:sp>
      <p:pic>
        <p:nvPicPr>
          <p:cNvPr id="6" name="Content Placeholder 5"/>
          <p:cNvPicPr>
            <a:picLocks noGrp="1" noChangeAspect="1"/>
          </p:cNvPicPr>
          <p:nvPr>
            <p:ph idx="1"/>
          </p:nvPr>
        </p:nvPicPr>
        <p:blipFill>
          <a:blip r:embed="rId2"/>
          <a:stretch>
            <a:fillRect/>
          </a:stretch>
        </p:blipFill>
        <p:spPr>
          <a:xfrm>
            <a:off x="6142321" y="1555253"/>
            <a:ext cx="5603335" cy="1857166"/>
          </a:xfrm>
          <a:prstGeom prst="rect">
            <a:avLst/>
          </a:prstGeom>
        </p:spPr>
      </p:pic>
      <p:pic>
        <p:nvPicPr>
          <p:cNvPr id="4" name="Picture 3"/>
          <p:cNvPicPr>
            <a:picLocks noChangeAspect="1"/>
          </p:cNvPicPr>
          <p:nvPr/>
        </p:nvPicPr>
        <p:blipFill>
          <a:blip r:embed="rId3"/>
          <a:stretch>
            <a:fillRect/>
          </a:stretch>
        </p:blipFill>
        <p:spPr>
          <a:xfrm>
            <a:off x="138731" y="1506068"/>
            <a:ext cx="5801787" cy="1955537"/>
          </a:xfrm>
          <a:prstGeom prst="rect">
            <a:avLst/>
          </a:prstGeom>
        </p:spPr>
      </p:pic>
      <p:pic>
        <p:nvPicPr>
          <p:cNvPr id="5" name="Picture 4"/>
          <p:cNvPicPr>
            <a:picLocks noChangeAspect="1"/>
          </p:cNvPicPr>
          <p:nvPr/>
        </p:nvPicPr>
        <p:blipFill>
          <a:blip r:embed="rId4"/>
          <a:stretch>
            <a:fillRect/>
          </a:stretch>
        </p:blipFill>
        <p:spPr>
          <a:xfrm>
            <a:off x="208993" y="3664672"/>
            <a:ext cx="5529722" cy="2833850"/>
          </a:xfrm>
          <a:prstGeom prst="rect">
            <a:avLst/>
          </a:prstGeom>
        </p:spPr>
      </p:pic>
      <p:pic>
        <p:nvPicPr>
          <p:cNvPr id="7" name="Picture 6"/>
          <p:cNvPicPr>
            <a:picLocks noChangeAspect="1"/>
          </p:cNvPicPr>
          <p:nvPr/>
        </p:nvPicPr>
        <p:blipFill>
          <a:blip r:embed="rId5"/>
          <a:stretch>
            <a:fillRect/>
          </a:stretch>
        </p:blipFill>
        <p:spPr>
          <a:xfrm>
            <a:off x="5874748" y="4052360"/>
            <a:ext cx="6138482" cy="2446162"/>
          </a:xfrm>
          <a:prstGeom prst="rect">
            <a:avLst/>
          </a:prstGeom>
        </p:spPr>
      </p:pic>
      <p:sp>
        <p:nvSpPr>
          <p:cNvPr id="3" name="Slide Number Placeholder 2">
            <a:extLst>
              <a:ext uri="{FF2B5EF4-FFF2-40B4-BE49-F238E27FC236}">
                <a16:creationId xmlns:a16="http://schemas.microsoft.com/office/drawing/2014/main" id="{61E63396-84C8-4F28-A2EB-DD94757F167B}"/>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3</a:t>
            </a:fld>
            <a:endParaRPr lang="en-GB">
              <a:solidFill>
                <a:prstClr val="black">
                  <a:tint val="75000"/>
                </a:prstClr>
              </a:solidFill>
            </a:endParaRPr>
          </a:p>
        </p:txBody>
      </p:sp>
    </p:spTree>
    <p:extLst>
      <p:ext uri="{BB962C8B-B14F-4D97-AF65-F5344CB8AC3E}">
        <p14:creationId xmlns:p14="http://schemas.microsoft.com/office/powerpoint/2010/main" val="2190840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7792" y="243191"/>
            <a:ext cx="11783208" cy="6186184"/>
          </a:xfrm>
          <a:prstGeom prst="rect">
            <a:avLst/>
          </a:prstGeom>
        </p:spPr>
      </p:pic>
      <p:sp>
        <p:nvSpPr>
          <p:cNvPr id="3" name="Content Placeholder 2"/>
          <p:cNvSpPr>
            <a:spLocks noGrp="1"/>
          </p:cNvSpPr>
          <p:nvPr>
            <p:ph idx="1"/>
          </p:nvPr>
        </p:nvSpPr>
        <p:spPr>
          <a:xfrm>
            <a:off x="6577519" y="599940"/>
            <a:ext cx="5085945" cy="4351338"/>
          </a:xfrm>
        </p:spPr>
        <p:txBody>
          <a:bodyPr/>
          <a:lstStyle/>
          <a:p>
            <a:r>
              <a:rPr lang="en-GB" dirty="0"/>
              <a:t>Class war waged with a calculator</a:t>
            </a:r>
          </a:p>
          <a:p>
            <a:r>
              <a:rPr lang="en-GB" dirty="0"/>
              <a:t>Chancellor of the Exchequer George Osborne stands outside Number 11 Downing Street with the look of a man lifting his own luggage for the first time</a:t>
            </a:r>
          </a:p>
          <a:p>
            <a:r>
              <a:rPr lang="en-GB" dirty="0"/>
              <a:t>He smiles and leaves to deliver his fiscal medicine in the House of Commons</a:t>
            </a:r>
          </a:p>
          <a:p>
            <a:endParaRPr lang="en-GB" dirty="0"/>
          </a:p>
        </p:txBody>
      </p:sp>
      <p:sp>
        <p:nvSpPr>
          <p:cNvPr id="5" name="TextBox 4"/>
          <p:cNvSpPr txBox="1"/>
          <p:nvPr/>
        </p:nvSpPr>
        <p:spPr>
          <a:xfrm>
            <a:off x="9269292" y="6429375"/>
            <a:ext cx="2785872" cy="369332"/>
          </a:xfrm>
          <a:prstGeom prst="rect">
            <a:avLst/>
          </a:prstGeom>
          <a:noFill/>
        </p:spPr>
        <p:txBody>
          <a:bodyPr wrap="square" rtlCol="0">
            <a:spAutoFit/>
          </a:bodyPr>
          <a:lstStyle/>
          <a:p>
            <a:r>
              <a:rPr lang="en-GB" dirty="0">
                <a:solidFill>
                  <a:prstClr val="black"/>
                </a:solidFill>
              </a:rPr>
              <a:t>O’Hara 2014: </a:t>
            </a:r>
            <a:r>
              <a:rPr lang="en-GB" dirty="0" err="1">
                <a:solidFill>
                  <a:prstClr val="black"/>
                </a:solidFill>
              </a:rPr>
              <a:t>i</a:t>
            </a:r>
            <a:endParaRPr lang="en-GB" dirty="0">
              <a:solidFill>
                <a:prstClr val="black"/>
              </a:solidFill>
            </a:endParaRPr>
          </a:p>
        </p:txBody>
      </p:sp>
      <p:sp>
        <p:nvSpPr>
          <p:cNvPr id="7" name="Rectangle 6"/>
          <p:cNvSpPr/>
          <p:nvPr/>
        </p:nvSpPr>
        <p:spPr>
          <a:xfrm>
            <a:off x="387093" y="6429375"/>
            <a:ext cx="5017014" cy="369332"/>
          </a:xfrm>
          <a:prstGeom prst="rect">
            <a:avLst/>
          </a:prstGeom>
        </p:spPr>
        <p:txBody>
          <a:bodyPr wrap="none">
            <a:spAutoFit/>
          </a:bodyPr>
          <a:lstStyle/>
          <a:p>
            <a:r>
              <a:rPr lang="en-GB" dirty="0">
                <a:hlinkClick r:id="rId3"/>
              </a:rPr>
              <a:t>https://www.theguardian.com/profile/markthomas</a:t>
            </a:r>
            <a:endParaRPr lang="en-GB" dirty="0"/>
          </a:p>
        </p:txBody>
      </p:sp>
      <p:sp>
        <p:nvSpPr>
          <p:cNvPr id="2" name="Slide Number Placeholder 1">
            <a:extLst>
              <a:ext uri="{FF2B5EF4-FFF2-40B4-BE49-F238E27FC236}">
                <a16:creationId xmlns:a16="http://schemas.microsoft.com/office/drawing/2014/main" id="{4D8C12FB-27C3-49C4-8BF3-DF90D838AE5E}"/>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4</a:t>
            </a:fld>
            <a:endParaRPr lang="en-GB">
              <a:solidFill>
                <a:prstClr val="black">
                  <a:tint val="75000"/>
                </a:prstClr>
              </a:solidFill>
            </a:endParaRPr>
          </a:p>
        </p:txBody>
      </p:sp>
    </p:spTree>
    <p:extLst>
      <p:ext uri="{BB962C8B-B14F-4D97-AF65-F5344CB8AC3E}">
        <p14:creationId xmlns:p14="http://schemas.microsoft.com/office/powerpoint/2010/main" val="1396288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What is ‘austerity’</a:t>
            </a:r>
          </a:p>
        </p:txBody>
      </p:sp>
      <p:pic>
        <p:nvPicPr>
          <p:cNvPr id="4" name="Content Placeholder 3"/>
          <p:cNvPicPr>
            <a:picLocks noGrp="1" noChangeAspect="1"/>
          </p:cNvPicPr>
          <p:nvPr>
            <p:ph idx="1"/>
          </p:nvPr>
        </p:nvPicPr>
        <p:blipFill>
          <a:blip r:embed="rId2"/>
          <a:stretch>
            <a:fillRect/>
          </a:stretch>
        </p:blipFill>
        <p:spPr>
          <a:xfrm>
            <a:off x="838200" y="1546058"/>
            <a:ext cx="8540495" cy="5043674"/>
          </a:xfrm>
          <a:prstGeom prst="rect">
            <a:avLst/>
          </a:prstGeom>
        </p:spPr>
      </p:pic>
      <p:pic>
        <p:nvPicPr>
          <p:cNvPr id="5" name="Picture 4"/>
          <p:cNvPicPr>
            <a:picLocks noChangeAspect="1"/>
          </p:cNvPicPr>
          <p:nvPr/>
        </p:nvPicPr>
        <p:blipFill>
          <a:blip r:embed="rId3"/>
          <a:stretch>
            <a:fillRect/>
          </a:stretch>
        </p:blipFill>
        <p:spPr>
          <a:xfrm>
            <a:off x="7127282" y="45238"/>
            <a:ext cx="4997662" cy="3748247"/>
          </a:xfrm>
          <a:prstGeom prst="rect">
            <a:avLst/>
          </a:prstGeom>
        </p:spPr>
      </p:pic>
      <p:sp>
        <p:nvSpPr>
          <p:cNvPr id="3" name="Slide Number Placeholder 2">
            <a:extLst>
              <a:ext uri="{FF2B5EF4-FFF2-40B4-BE49-F238E27FC236}">
                <a16:creationId xmlns:a16="http://schemas.microsoft.com/office/drawing/2014/main" id="{E2FEB9E0-397B-4401-B16E-37CE14987A52}"/>
              </a:ext>
            </a:extLst>
          </p:cNvPr>
          <p:cNvSpPr>
            <a:spLocks noGrp="1"/>
          </p:cNvSpPr>
          <p:nvPr>
            <p:ph type="sldNum" sz="quarter" idx="12"/>
          </p:nvPr>
        </p:nvSpPr>
        <p:spPr/>
        <p:txBody>
          <a:bodyPr/>
          <a:lstStyle/>
          <a:p>
            <a:fld id="{F3E83A97-E95D-4BBF-AE8A-053E553FE214}" type="slidenum">
              <a:rPr lang="en-GB" smtClean="0"/>
              <a:t>5</a:t>
            </a:fld>
            <a:endParaRPr lang="en-GB"/>
          </a:p>
        </p:txBody>
      </p:sp>
    </p:spTree>
    <p:extLst>
      <p:ext uri="{BB962C8B-B14F-4D97-AF65-F5344CB8AC3E}">
        <p14:creationId xmlns:p14="http://schemas.microsoft.com/office/powerpoint/2010/main" val="1465278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In economics</a:t>
            </a:r>
          </a:p>
        </p:txBody>
      </p:sp>
      <p:sp>
        <p:nvSpPr>
          <p:cNvPr id="3" name="Content Placeholder 2"/>
          <p:cNvSpPr>
            <a:spLocks noGrp="1"/>
          </p:cNvSpPr>
          <p:nvPr>
            <p:ph idx="1"/>
          </p:nvPr>
        </p:nvSpPr>
        <p:spPr>
          <a:xfrm>
            <a:off x="838200" y="2109089"/>
            <a:ext cx="10893552" cy="3935095"/>
          </a:xfrm>
        </p:spPr>
        <p:txBody>
          <a:bodyPr>
            <a:noAutofit/>
          </a:bodyPr>
          <a:lstStyle/>
          <a:p>
            <a:r>
              <a:rPr lang="en-GB" sz="4000" dirty="0"/>
              <a:t>We are looking at the latter definition, </a:t>
            </a:r>
            <a:r>
              <a:rPr lang="en-GB" sz="4000" b="1" i="1" dirty="0"/>
              <a:t>‘difficult economic conditions created by government measures to reduce public expenditure.’</a:t>
            </a:r>
          </a:p>
          <a:p>
            <a:endParaRPr lang="en-GB" sz="4000" dirty="0"/>
          </a:p>
          <a:p>
            <a:r>
              <a:rPr lang="en-GB" sz="4000" b="1" u="sng" dirty="0"/>
              <a:t>All politicians are fired by their beliefs systems and ideology.</a:t>
            </a:r>
          </a:p>
        </p:txBody>
      </p:sp>
      <p:sp>
        <p:nvSpPr>
          <p:cNvPr id="4" name="Slide Number Placeholder 3">
            <a:extLst>
              <a:ext uri="{FF2B5EF4-FFF2-40B4-BE49-F238E27FC236}">
                <a16:creationId xmlns:a16="http://schemas.microsoft.com/office/drawing/2014/main" id="{23D326DD-BE91-49B1-9102-1412831436C6}"/>
              </a:ext>
            </a:extLst>
          </p:cNvPr>
          <p:cNvSpPr>
            <a:spLocks noGrp="1"/>
          </p:cNvSpPr>
          <p:nvPr>
            <p:ph type="sldNum" sz="quarter" idx="12"/>
          </p:nvPr>
        </p:nvSpPr>
        <p:spPr/>
        <p:txBody>
          <a:bodyPr/>
          <a:lstStyle/>
          <a:p>
            <a:fld id="{F3E83A97-E95D-4BBF-AE8A-053E553FE214}" type="slidenum">
              <a:rPr lang="en-GB" smtClean="0"/>
              <a:t>6</a:t>
            </a:fld>
            <a:endParaRPr lang="en-GB"/>
          </a:p>
        </p:txBody>
      </p:sp>
    </p:spTree>
    <p:extLst>
      <p:ext uri="{BB962C8B-B14F-4D97-AF65-F5344CB8AC3E}">
        <p14:creationId xmlns:p14="http://schemas.microsoft.com/office/powerpoint/2010/main" val="387313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3A902-78EF-4550-9B58-FF7AE1BA54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5D69EC-9C77-4072-AC07-CAC1B94F673D}"/>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826CB425-28C0-4822-B1CE-52AECBB6ABF0}"/>
              </a:ext>
            </a:extLst>
          </p:cNvPr>
          <p:cNvPicPr>
            <a:picLocks noChangeAspect="1"/>
          </p:cNvPicPr>
          <p:nvPr/>
        </p:nvPicPr>
        <p:blipFill>
          <a:blip r:embed="rId2"/>
          <a:stretch>
            <a:fillRect/>
          </a:stretch>
        </p:blipFill>
        <p:spPr>
          <a:xfrm>
            <a:off x="-426314" y="1"/>
            <a:ext cx="12618314" cy="6826508"/>
          </a:xfrm>
          <a:prstGeom prst="rect">
            <a:avLst/>
          </a:prstGeom>
        </p:spPr>
      </p:pic>
      <p:sp>
        <p:nvSpPr>
          <p:cNvPr id="5" name="TextBox 4">
            <a:extLst>
              <a:ext uri="{FF2B5EF4-FFF2-40B4-BE49-F238E27FC236}">
                <a16:creationId xmlns:a16="http://schemas.microsoft.com/office/drawing/2014/main" id="{0D778FCA-11A3-491A-A230-B92C5EA27E40}"/>
              </a:ext>
            </a:extLst>
          </p:cNvPr>
          <p:cNvSpPr txBox="1"/>
          <p:nvPr/>
        </p:nvSpPr>
        <p:spPr>
          <a:xfrm>
            <a:off x="6531429" y="491232"/>
            <a:ext cx="5486400" cy="6001643"/>
          </a:xfrm>
          <a:prstGeom prst="rect">
            <a:avLst/>
          </a:prstGeom>
          <a:noFill/>
        </p:spPr>
        <p:txBody>
          <a:bodyPr wrap="square" rtlCol="0">
            <a:spAutoFit/>
          </a:bodyPr>
          <a:lstStyle/>
          <a:p>
            <a:r>
              <a:rPr lang="en-GB" sz="2400" dirty="0">
                <a:solidFill>
                  <a:schemeClr val="bg1"/>
                </a:solidFill>
              </a:rPr>
              <a:t>The austerity narrative played well in the media</a:t>
            </a:r>
          </a:p>
          <a:p>
            <a:endParaRPr lang="en-GB" sz="2400" dirty="0">
              <a:solidFill>
                <a:schemeClr val="bg1"/>
              </a:solidFill>
            </a:endParaRPr>
          </a:p>
          <a:p>
            <a:r>
              <a:rPr lang="en-GB" sz="2400" dirty="0">
                <a:solidFill>
                  <a:schemeClr val="bg1"/>
                </a:solidFill>
              </a:rPr>
              <a:t>We should all be sensible with money</a:t>
            </a:r>
          </a:p>
          <a:p>
            <a:endParaRPr lang="en-GB" sz="2400" dirty="0">
              <a:solidFill>
                <a:schemeClr val="bg1"/>
              </a:solidFill>
            </a:endParaRPr>
          </a:p>
          <a:p>
            <a:r>
              <a:rPr lang="en-GB" sz="2400" dirty="0">
                <a:solidFill>
                  <a:schemeClr val="bg1"/>
                </a:solidFill>
              </a:rPr>
              <a:t>We should not spend what we do not have</a:t>
            </a:r>
          </a:p>
          <a:p>
            <a:endParaRPr lang="en-GB" sz="2400" dirty="0">
              <a:solidFill>
                <a:schemeClr val="bg1"/>
              </a:solidFill>
            </a:endParaRPr>
          </a:p>
          <a:p>
            <a:r>
              <a:rPr lang="en-GB" sz="2400" dirty="0">
                <a:solidFill>
                  <a:schemeClr val="bg1"/>
                </a:solidFill>
              </a:rPr>
              <a:t>Avoiding debt is the sensible approach</a:t>
            </a:r>
          </a:p>
          <a:p>
            <a:endParaRPr lang="en-GB" sz="2400" dirty="0">
              <a:solidFill>
                <a:schemeClr val="bg1"/>
              </a:solidFill>
            </a:endParaRPr>
          </a:p>
          <a:p>
            <a:r>
              <a:rPr lang="en-GB" sz="2400" dirty="0">
                <a:solidFill>
                  <a:schemeClr val="bg1"/>
                </a:solidFill>
              </a:rPr>
              <a:t>Reducing debts is equally prudent</a:t>
            </a:r>
          </a:p>
          <a:p>
            <a:endParaRPr lang="en-GB" sz="2400" dirty="0">
              <a:solidFill>
                <a:schemeClr val="bg1"/>
              </a:solidFill>
            </a:endParaRPr>
          </a:p>
          <a:p>
            <a:r>
              <a:rPr lang="en-GB" sz="2400" dirty="0">
                <a:solidFill>
                  <a:schemeClr val="bg1"/>
                </a:solidFill>
              </a:rPr>
              <a:t>Would you want an ‘irresponsible’ government in charge of the public purse!</a:t>
            </a:r>
          </a:p>
          <a:p>
            <a:endParaRPr lang="en-GB" sz="2400" dirty="0">
              <a:solidFill>
                <a:schemeClr val="bg1"/>
              </a:solidFill>
            </a:endParaRPr>
          </a:p>
          <a:p>
            <a:r>
              <a:rPr lang="en-GB" sz="2400" dirty="0">
                <a:solidFill>
                  <a:schemeClr val="bg1"/>
                </a:solidFill>
              </a:rPr>
              <a:t>… and of course … it was all the previous government’s fault!</a:t>
            </a:r>
          </a:p>
        </p:txBody>
      </p:sp>
      <p:pic>
        <p:nvPicPr>
          <p:cNvPr id="6" name="Picture 5">
            <a:extLst>
              <a:ext uri="{FF2B5EF4-FFF2-40B4-BE49-F238E27FC236}">
                <a16:creationId xmlns:a16="http://schemas.microsoft.com/office/drawing/2014/main" id="{D2C81113-4269-49B4-A291-314CE866E485}"/>
              </a:ext>
            </a:extLst>
          </p:cNvPr>
          <p:cNvPicPr>
            <a:picLocks noChangeAspect="1"/>
          </p:cNvPicPr>
          <p:nvPr/>
        </p:nvPicPr>
        <p:blipFill>
          <a:blip r:embed="rId3"/>
          <a:stretch>
            <a:fillRect/>
          </a:stretch>
        </p:blipFill>
        <p:spPr>
          <a:xfrm>
            <a:off x="0" y="1306"/>
            <a:ext cx="12192000" cy="6855387"/>
          </a:xfrm>
          <a:prstGeom prst="rect">
            <a:avLst/>
          </a:prstGeom>
        </p:spPr>
      </p:pic>
      <p:sp>
        <p:nvSpPr>
          <p:cNvPr id="7" name="Slide Number Placeholder 6">
            <a:extLst>
              <a:ext uri="{FF2B5EF4-FFF2-40B4-BE49-F238E27FC236}">
                <a16:creationId xmlns:a16="http://schemas.microsoft.com/office/drawing/2014/main" id="{41F46D33-00A2-4FEC-BA1F-7C59960A1DB1}"/>
              </a:ext>
            </a:extLst>
          </p:cNvPr>
          <p:cNvSpPr>
            <a:spLocks noGrp="1"/>
          </p:cNvSpPr>
          <p:nvPr>
            <p:ph type="sldNum" sz="quarter" idx="12"/>
          </p:nvPr>
        </p:nvSpPr>
        <p:spPr/>
        <p:txBody>
          <a:bodyPr/>
          <a:lstStyle/>
          <a:p>
            <a:fld id="{F3E83A97-E95D-4BBF-AE8A-053E553FE214}" type="slidenum">
              <a:rPr lang="en-GB" smtClean="0"/>
              <a:t>7</a:t>
            </a:fld>
            <a:endParaRPr lang="en-GB"/>
          </a:p>
        </p:txBody>
      </p:sp>
    </p:spTree>
    <p:extLst>
      <p:ext uri="{BB962C8B-B14F-4D97-AF65-F5344CB8AC3E}">
        <p14:creationId xmlns:p14="http://schemas.microsoft.com/office/powerpoint/2010/main" val="93033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 calcmode="lin" valueType="num">
                                      <p:cBhvr additive="base">
                                        <p:cTn id="1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anim calcmode="lin" valueType="num">
                                      <p:cBhvr additive="base">
                                        <p:cTn id="2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anim calcmode="lin" valueType="num">
                                      <p:cBhvr additive="base">
                                        <p:cTn id="2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5">
                                            <p:txEl>
                                              <p:pRg st="10" end="10"/>
                                            </p:txEl>
                                          </p:spTgt>
                                        </p:tgtEl>
                                        <p:attrNameLst>
                                          <p:attrName>style.visibility</p:attrName>
                                        </p:attrNameLst>
                                      </p:cBhvr>
                                      <p:to>
                                        <p:strVal val="visible"/>
                                      </p:to>
                                    </p:set>
                                    <p:anim calcmode="lin" valueType="num">
                                      <p:cBhvr additive="base">
                                        <p:cTn id="35"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5">
                                            <p:txEl>
                                              <p:pRg st="12" end="12"/>
                                            </p:txEl>
                                          </p:spTgt>
                                        </p:tgtEl>
                                        <p:attrNameLst>
                                          <p:attrName>style.visibility</p:attrName>
                                        </p:attrNameLst>
                                      </p:cBhvr>
                                      <p:to>
                                        <p:strVal val="visible"/>
                                      </p:to>
                                    </p:set>
                                    <p:anim calcmode="lin" valueType="num">
                                      <p:cBhvr additive="base">
                                        <p:cTn id="41"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1000"/>
                                        <p:tgtEl>
                                          <p:spTgt spid="6"/>
                                        </p:tgtEl>
                                      </p:cBhvr>
                                    </p:animEffect>
                                    <p:anim calcmode="lin" valueType="num">
                                      <p:cBhvr>
                                        <p:cTn id="48" dur="1000" fill="hold"/>
                                        <p:tgtEl>
                                          <p:spTgt spid="6"/>
                                        </p:tgtEl>
                                        <p:attrNameLst>
                                          <p:attrName>ppt_x</p:attrName>
                                        </p:attrNameLst>
                                      </p:cBhvr>
                                      <p:tavLst>
                                        <p:tav tm="0">
                                          <p:val>
                                            <p:strVal val="#ppt_x"/>
                                          </p:val>
                                        </p:tav>
                                        <p:tav tm="100000">
                                          <p:val>
                                            <p:strVal val="#ppt_x"/>
                                          </p:val>
                                        </p:tav>
                                      </p:tavLst>
                                    </p:anim>
                                    <p:anim calcmode="lin" valueType="num">
                                      <p:cBhvr>
                                        <p:cTn id="4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883B79B1-C4EB-46C5-9A5E-2B5C2A708692}"/>
              </a:ext>
            </a:extLst>
          </p:cNvPr>
          <p:cNvPicPr>
            <a:picLocks noChangeAspect="1"/>
          </p:cNvPicPr>
          <p:nvPr/>
        </p:nvPicPr>
        <p:blipFill>
          <a:blip r:embed="rId3"/>
          <a:stretch>
            <a:fillRect/>
          </a:stretch>
        </p:blipFill>
        <p:spPr>
          <a:xfrm>
            <a:off x="482615" y="640158"/>
            <a:ext cx="11555475" cy="5389449"/>
          </a:xfrm>
          <a:prstGeom prst="rect">
            <a:avLst/>
          </a:prstGeom>
          <a:ln w="38100">
            <a:solidFill>
              <a:schemeClr val="tx1"/>
            </a:solidFill>
          </a:ln>
        </p:spPr>
      </p:pic>
    </p:spTree>
    <p:extLst>
      <p:ext uri="{BB962C8B-B14F-4D97-AF65-F5344CB8AC3E}">
        <p14:creationId xmlns:p14="http://schemas.microsoft.com/office/powerpoint/2010/main" val="479661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ABCB213-9608-41C8-B682-7F870A431984}"/>
              </a:ext>
            </a:extLst>
          </p:cNvPr>
          <p:cNvPicPr>
            <a:picLocks noGrp="1" noChangeAspect="1"/>
          </p:cNvPicPr>
          <p:nvPr>
            <p:ph idx="1"/>
          </p:nvPr>
        </p:nvPicPr>
        <p:blipFill>
          <a:blip r:embed="rId2"/>
          <a:stretch>
            <a:fillRect/>
          </a:stretch>
        </p:blipFill>
        <p:spPr>
          <a:xfrm>
            <a:off x="5191414" y="1690689"/>
            <a:ext cx="6523770" cy="35478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a:hlinkClick r:id="rId3"/>
            <a:extLst>
              <a:ext uri="{FF2B5EF4-FFF2-40B4-BE49-F238E27FC236}">
                <a16:creationId xmlns:a16="http://schemas.microsoft.com/office/drawing/2014/main" id="{8D8B934A-D289-4DDE-A81A-030099C9F5A5}"/>
              </a:ext>
            </a:extLst>
          </p:cNvPr>
          <p:cNvPicPr>
            <a:picLocks noChangeAspect="1"/>
          </p:cNvPicPr>
          <p:nvPr/>
        </p:nvPicPr>
        <p:blipFill>
          <a:blip r:embed="rId4"/>
          <a:stretch>
            <a:fillRect/>
          </a:stretch>
        </p:blipFill>
        <p:spPr>
          <a:xfrm>
            <a:off x="311112" y="2272078"/>
            <a:ext cx="4568798" cy="28848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itle 5">
            <a:extLst>
              <a:ext uri="{FF2B5EF4-FFF2-40B4-BE49-F238E27FC236}">
                <a16:creationId xmlns:a16="http://schemas.microsoft.com/office/drawing/2014/main" id="{A7D1E295-9B21-41B3-94C3-C1F479E0DC7F}"/>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740508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27EA55-5C1F-4813-BED6-000CCED92763}"/>
              </a:ext>
            </a:extLst>
          </p:cNvPr>
          <p:cNvPicPr>
            <a:picLocks noChangeAspect="1"/>
          </p:cNvPicPr>
          <p:nvPr/>
        </p:nvPicPr>
        <p:blipFill rotWithShape="1">
          <a:blip r:embed="rId2"/>
          <a:srcRect l="21370" r="25612" b="1"/>
          <a:stretch/>
        </p:blipFill>
        <p:spPr>
          <a:xfrm>
            <a:off x="3306519" y="1587"/>
            <a:ext cx="4846882" cy="6856413"/>
          </a:xfrm>
          <a:custGeom>
            <a:avLst/>
            <a:gdLst>
              <a:gd name="connsiteX0" fmla="*/ 121782 w 5110407"/>
              <a:gd name="connsiteY0" fmla="*/ 0 h 6856413"/>
              <a:gd name="connsiteX1" fmla="*/ 4731440 w 5110407"/>
              <a:gd name="connsiteY1" fmla="*/ 0 h 6856413"/>
              <a:gd name="connsiteX2" fmla="*/ 4775629 w 5110407"/>
              <a:gd name="connsiteY2" fmla="*/ 179775 h 6856413"/>
              <a:gd name="connsiteX3" fmla="*/ 5084710 w 5110407"/>
              <a:gd name="connsiteY3" fmla="*/ 4108260 h 6856413"/>
              <a:gd name="connsiteX4" fmla="*/ 4768709 w 5110407"/>
              <a:gd name="connsiteY4" fmla="*/ 6381464 h 6856413"/>
              <a:gd name="connsiteX5" fmla="*/ 4653290 w 5110407"/>
              <a:gd name="connsiteY5" fmla="*/ 6856413 h 6856413"/>
              <a:gd name="connsiteX6" fmla="*/ 0 w 5110407"/>
              <a:gd name="connsiteY6" fmla="*/ 6856413 h 6856413"/>
              <a:gd name="connsiteX7" fmla="*/ 21062 w 5110407"/>
              <a:gd name="connsiteY7" fmla="*/ 6803488 h 6856413"/>
              <a:gd name="connsiteX8" fmla="*/ 636462 w 5110407"/>
              <a:gd name="connsiteY8" fmla="*/ 3844830 h 6856413"/>
              <a:gd name="connsiteX9" fmla="*/ 203879 w 5110407"/>
              <a:gd name="connsiteY9" fmla="*/ 236924 h 685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CB7444D7-6C1C-4619-BEAE-2DA5AD5244C8}"/>
              </a:ext>
            </a:extLst>
          </p:cNvPr>
          <p:cNvSpPr>
            <a:spLocks noGrp="1"/>
          </p:cNvSpPr>
          <p:nvPr>
            <p:ph type="title"/>
          </p:nvPr>
        </p:nvSpPr>
        <p:spPr>
          <a:xfrm>
            <a:off x="481011" y="485775"/>
            <a:ext cx="3307217" cy="5719762"/>
          </a:xfrm>
        </p:spPr>
        <p:txBody>
          <a:bodyPr>
            <a:normAutofit/>
          </a:bodyPr>
          <a:lstStyle/>
          <a:p>
            <a:r>
              <a:rPr lang="en-GB" sz="4800" dirty="0"/>
              <a:t>Police funding 2000 - 2018</a:t>
            </a:r>
          </a:p>
        </p:txBody>
      </p:sp>
      <p:sp>
        <p:nvSpPr>
          <p:cNvPr id="3" name="Content Placeholder 2">
            <a:extLst>
              <a:ext uri="{FF2B5EF4-FFF2-40B4-BE49-F238E27FC236}">
                <a16:creationId xmlns:a16="http://schemas.microsoft.com/office/drawing/2014/main" id="{48316224-EC80-4868-85D9-8FB312877470}"/>
              </a:ext>
            </a:extLst>
          </p:cNvPr>
          <p:cNvSpPr>
            <a:spLocks noGrp="1"/>
          </p:cNvSpPr>
          <p:nvPr>
            <p:ph idx="1"/>
          </p:nvPr>
        </p:nvSpPr>
        <p:spPr>
          <a:xfrm>
            <a:off x="8153401" y="485774"/>
            <a:ext cx="3808444" cy="6073646"/>
          </a:xfrm>
        </p:spPr>
        <p:txBody>
          <a:bodyPr anchor="ctr">
            <a:noAutofit/>
          </a:bodyPr>
          <a:lstStyle/>
          <a:p>
            <a:r>
              <a:rPr lang="en-US" dirty="0"/>
              <a:t>Between 2000/01 and 2010/11 there was an increase of 31%</a:t>
            </a:r>
            <a:endParaRPr lang="en-GB" dirty="0"/>
          </a:p>
          <a:p>
            <a:r>
              <a:rPr lang="en-US" dirty="0"/>
              <a:t>Between 2010 and 2018 overall funding fell by 19%, taking inflation into account</a:t>
            </a:r>
          </a:p>
        </p:txBody>
      </p:sp>
      <p:sp>
        <p:nvSpPr>
          <p:cNvPr id="5" name="TextBox 4">
            <a:extLst>
              <a:ext uri="{FF2B5EF4-FFF2-40B4-BE49-F238E27FC236}">
                <a16:creationId xmlns:a16="http://schemas.microsoft.com/office/drawing/2014/main" id="{74C2A44C-0063-4E2A-BFFA-269B4C8DD9EE}"/>
              </a:ext>
            </a:extLst>
          </p:cNvPr>
          <p:cNvSpPr txBox="1"/>
          <p:nvPr/>
        </p:nvSpPr>
        <p:spPr>
          <a:xfrm>
            <a:off x="4803237" y="752104"/>
            <a:ext cx="185344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2000-2010</a:t>
            </a:r>
          </a:p>
        </p:txBody>
      </p:sp>
      <p:sp>
        <p:nvSpPr>
          <p:cNvPr id="6" name="TextBox 5">
            <a:extLst>
              <a:ext uri="{FF2B5EF4-FFF2-40B4-BE49-F238E27FC236}">
                <a16:creationId xmlns:a16="http://schemas.microsoft.com/office/drawing/2014/main" id="{10A15747-0D72-42FC-AD1E-B23B8C36917F}"/>
              </a:ext>
            </a:extLst>
          </p:cNvPr>
          <p:cNvSpPr txBox="1"/>
          <p:nvPr/>
        </p:nvSpPr>
        <p:spPr>
          <a:xfrm>
            <a:off x="4103030" y="5743872"/>
            <a:ext cx="225895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2011-2018</a:t>
            </a:r>
          </a:p>
        </p:txBody>
      </p:sp>
    </p:spTree>
    <p:extLst>
      <p:ext uri="{BB962C8B-B14F-4D97-AF65-F5344CB8AC3E}">
        <p14:creationId xmlns:p14="http://schemas.microsoft.com/office/powerpoint/2010/main" val="3432328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493BF-66C4-43F5-95EC-F98EFE9B163A}"/>
              </a:ext>
            </a:extLst>
          </p:cNvPr>
          <p:cNvSpPr>
            <a:spLocks noGrp="1"/>
          </p:cNvSpPr>
          <p:nvPr>
            <p:ph type="title"/>
          </p:nvPr>
        </p:nvSpPr>
        <p:spPr/>
        <p:txBody>
          <a:bodyPr>
            <a:normAutofit/>
          </a:bodyPr>
          <a:lstStyle/>
          <a:p>
            <a:r>
              <a:rPr lang="en-GB" sz="6000" dirty="0"/>
              <a:t>Police funding</a:t>
            </a:r>
          </a:p>
        </p:txBody>
      </p:sp>
      <p:sp>
        <p:nvSpPr>
          <p:cNvPr id="3" name="Content Placeholder 2">
            <a:extLst>
              <a:ext uri="{FF2B5EF4-FFF2-40B4-BE49-F238E27FC236}">
                <a16:creationId xmlns:a16="http://schemas.microsoft.com/office/drawing/2014/main" id="{529D0A49-4532-4DCA-AFD5-FB2959823091}"/>
              </a:ext>
            </a:extLst>
          </p:cNvPr>
          <p:cNvSpPr>
            <a:spLocks noGrp="1"/>
          </p:cNvSpPr>
          <p:nvPr>
            <p:ph idx="1"/>
          </p:nvPr>
        </p:nvSpPr>
        <p:spPr>
          <a:xfrm>
            <a:off x="838200" y="1825625"/>
            <a:ext cx="5385318" cy="4351338"/>
          </a:xfrm>
        </p:spPr>
        <p:txBody>
          <a:bodyPr/>
          <a:lstStyle/>
          <a:p>
            <a:pPr lvl="0"/>
            <a:r>
              <a:rPr lang="en-US" b="1" dirty="0">
                <a:solidFill>
                  <a:prstClr val="black"/>
                </a:solidFill>
              </a:rPr>
              <a:t>Direct government funding </a:t>
            </a:r>
            <a:r>
              <a:rPr lang="en-US" dirty="0">
                <a:solidFill>
                  <a:prstClr val="black"/>
                </a:solidFill>
              </a:rPr>
              <a:t>has fallen by 30% 2010-2018</a:t>
            </a:r>
          </a:p>
          <a:p>
            <a:pPr lvl="0"/>
            <a:r>
              <a:rPr lang="en-US" dirty="0">
                <a:solidFill>
                  <a:prstClr val="black"/>
                </a:solidFill>
              </a:rPr>
              <a:t>Note: while most of the police budget comes from central government, forces also raise money locally via council taxes</a:t>
            </a:r>
          </a:p>
          <a:p>
            <a:pPr lvl="0"/>
            <a:r>
              <a:rPr lang="en-US" dirty="0">
                <a:solidFill>
                  <a:prstClr val="black"/>
                </a:solidFill>
              </a:rPr>
              <a:t>That’s why, overall, it’s a 19% loss of funding</a:t>
            </a:r>
          </a:p>
          <a:p>
            <a:pPr lvl="0"/>
            <a:r>
              <a:rPr lang="en-US" dirty="0">
                <a:solidFill>
                  <a:prstClr val="black"/>
                </a:solidFill>
              </a:rPr>
              <a:t>In 2018, 68% from national government, 32% raised locally</a:t>
            </a:r>
          </a:p>
        </p:txBody>
      </p:sp>
      <p:pic>
        <p:nvPicPr>
          <p:cNvPr id="4" name="Picture 3">
            <a:extLst>
              <a:ext uri="{FF2B5EF4-FFF2-40B4-BE49-F238E27FC236}">
                <a16:creationId xmlns:a16="http://schemas.microsoft.com/office/drawing/2014/main" id="{22F56C95-5EFE-44CD-88DF-1286939C3046}"/>
              </a:ext>
            </a:extLst>
          </p:cNvPr>
          <p:cNvPicPr>
            <a:picLocks noChangeAspect="1"/>
          </p:cNvPicPr>
          <p:nvPr/>
        </p:nvPicPr>
        <p:blipFill>
          <a:blip r:embed="rId2"/>
          <a:stretch>
            <a:fillRect/>
          </a:stretch>
        </p:blipFill>
        <p:spPr>
          <a:xfrm>
            <a:off x="6829017" y="1825625"/>
            <a:ext cx="4869238" cy="3733994"/>
          </a:xfrm>
          <a:prstGeom prst="rect">
            <a:avLst/>
          </a:prstGeom>
        </p:spPr>
      </p:pic>
      <p:sp>
        <p:nvSpPr>
          <p:cNvPr id="5" name="TextBox 4">
            <a:extLst>
              <a:ext uri="{FF2B5EF4-FFF2-40B4-BE49-F238E27FC236}">
                <a16:creationId xmlns:a16="http://schemas.microsoft.com/office/drawing/2014/main" id="{F9C524DD-7661-4032-8ED7-3778A5E2DE05}"/>
              </a:ext>
            </a:extLst>
          </p:cNvPr>
          <p:cNvSpPr txBox="1"/>
          <p:nvPr/>
        </p:nvSpPr>
        <p:spPr>
          <a:xfrm>
            <a:off x="7455160" y="1179294"/>
            <a:ext cx="97971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30%</a:t>
            </a:r>
          </a:p>
        </p:txBody>
      </p:sp>
    </p:spTree>
    <p:extLst>
      <p:ext uri="{BB962C8B-B14F-4D97-AF65-F5344CB8AC3E}">
        <p14:creationId xmlns:p14="http://schemas.microsoft.com/office/powerpoint/2010/main" val="2236247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A986E8-F180-46D5-B285-463C976F8EC5}"/>
              </a:ext>
            </a:extLst>
          </p:cNvPr>
          <p:cNvPicPr>
            <a:picLocks noChangeAspect="1"/>
          </p:cNvPicPr>
          <p:nvPr/>
        </p:nvPicPr>
        <p:blipFill rotWithShape="1">
          <a:blip r:embed="rId2"/>
          <a:srcRect r="1" b="2640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6" name="Title 5">
            <a:extLst>
              <a:ext uri="{FF2B5EF4-FFF2-40B4-BE49-F238E27FC236}">
                <a16:creationId xmlns:a16="http://schemas.microsoft.com/office/drawing/2014/main" id="{EF99F51C-42B7-472A-BFB8-8DF99A41C3E9}"/>
              </a:ext>
            </a:extLst>
          </p:cNvPr>
          <p:cNvSpPr>
            <a:spLocks noGrp="1"/>
          </p:cNvSpPr>
          <p:nvPr>
            <p:ph type="title"/>
          </p:nvPr>
        </p:nvSpPr>
        <p:spPr>
          <a:xfrm>
            <a:off x="655320" y="365125"/>
            <a:ext cx="5120114" cy="1692794"/>
          </a:xfrm>
        </p:spPr>
        <p:txBody>
          <a:bodyPr>
            <a:noAutofit/>
          </a:bodyPr>
          <a:lstStyle/>
          <a:p>
            <a:r>
              <a:rPr lang="en-GB" sz="6000" dirty="0"/>
              <a:t>Government support</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4A7B31-91C2-455D-A883-1BE83163B94A}"/>
              </a:ext>
            </a:extLst>
          </p:cNvPr>
          <p:cNvSpPr>
            <a:spLocks noGrp="1"/>
          </p:cNvSpPr>
          <p:nvPr>
            <p:ph idx="1"/>
          </p:nvPr>
        </p:nvSpPr>
        <p:spPr>
          <a:xfrm>
            <a:off x="655320" y="2469525"/>
            <a:ext cx="7081910" cy="4028949"/>
          </a:xfrm>
        </p:spPr>
        <p:txBody>
          <a:bodyPr>
            <a:noAutofit/>
          </a:bodyPr>
          <a:lstStyle/>
          <a:p>
            <a:r>
              <a:rPr lang="en-GB" dirty="0"/>
              <a:t>Blyth is passionate</a:t>
            </a:r>
          </a:p>
          <a:p>
            <a:r>
              <a:rPr lang="en-GB" dirty="0"/>
              <a:t>The international money markets are controlled by a few wealthy, powerful people</a:t>
            </a:r>
          </a:p>
          <a:p>
            <a:r>
              <a:rPr lang="en-GB" dirty="0"/>
              <a:t>They prey on the weak</a:t>
            </a:r>
          </a:p>
          <a:p>
            <a:r>
              <a:rPr lang="en-GB" dirty="0"/>
              <a:t>Credit is forced upon those who want to have the stuff the media tells us we cannot live without</a:t>
            </a:r>
          </a:p>
          <a:p>
            <a:r>
              <a:rPr lang="en-GB" dirty="0"/>
              <a:t>Interest fuels lavish lifestyles</a:t>
            </a:r>
          </a:p>
          <a:p>
            <a:r>
              <a:rPr lang="en-GB" dirty="0"/>
              <a:t>Things could be different</a:t>
            </a:r>
          </a:p>
        </p:txBody>
      </p:sp>
      <p:sp>
        <p:nvSpPr>
          <p:cNvPr id="2" name="Slide Number Placeholder 1">
            <a:extLst>
              <a:ext uri="{FF2B5EF4-FFF2-40B4-BE49-F238E27FC236}">
                <a16:creationId xmlns:a16="http://schemas.microsoft.com/office/drawing/2014/main" id="{D75F3159-82F5-401D-B11E-8356EC2A74E3}"/>
              </a:ext>
            </a:extLst>
          </p:cNvPr>
          <p:cNvSpPr>
            <a:spLocks noGrp="1"/>
          </p:cNvSpPr>
          <p:nvPr>
            <p:ph type="sldNum" sz="quarter" idx="12"/>
          </p:nvPr>
        </p:nvSpPr>
        <p:spPr/>
        <p:txBody>
          <a:bodyPr/>
          <a:lstStyle/>
          <a:p>
            <a:fld id="{F3E83A97-E95D-4BBF-AE8A-053E553FE214}" type="slidenum">
              <a:rPr lang="en-GB" smtClean="0"/>
              <a:t>12</a:t>
            </a:fld>
            <a:endParaRPr lang="en-GB"/>
          </a:p>
        </p:txBody>
      </p:sp>
      <p:pic>
        <p:nvPicPr>
          <p:cNvPr id="4" name="Picture 3">
            <a:extLst>
              <a:ext uri="{FF2B5EF4-FFF2-40B4-BE49-F238E27FC236}">
                <a16:creationId xmlns:a16="http://schemas.microsoft.com/office/drawing/2014/main" id="{35B90A25-8F2C-EEA6-CAC3-41886E4C0867}"/>
              </a:ext>
            </a:extLst>
          </p:cNvPr>
          <p:cNvPicPr>
            <a:picLocks noChangeAspect="1"/>
          </p:cNvPicPr>
          <p:nvPr/>
        </p:nvPicPr>
        <p:blipFill>
          <a:blip r:embed="rId3"/>
          <a:stretch>
            <a:fillRect/>
          </a:stretch>
        </p:blipFill>
        <p:spPr>
          <a:xfrm>
            <a:off x="10261062" y="3789712"/>
            <a:ext cx="1719221" cy="2566638"/>
          </a:xfrm>
          <a:prstGeom prst="rect">
            <a:avLst/>
          </a:prstGeom>
        </p:spPr>
      </p:pic>
    </p:spTree>
    <p:extLst>
      <p:ext uri="{BB962C8B-B14F-4D97-AF65-F5344CB8AC3E}">
        <p14:creationId xmlns:p14="http://schemas.microsoft.com/office/powerpoint/2010/main" val="37265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374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Blyth’s motivation</a:t>
            </a:r>
          </a:p>
        </p:txBody>
      </p:sp>
      <p:pic>
        <p:nvPicPr>
          <p:cNvPr id="4" name="Picture 3">
            <a:extLst>
              <a:ext uri="{FF2B5EF4-FFF2-40B4-BE49-F238E27FC236}">
                <a16:creationId xmlns:a16="http://schemas.microsoft.com/office/drawing/2014/main" id="{89009904-0646-4C88-93F7-AEAC2C3A06D1}"/>
              </a:ext>
            </a:extLst>
          </p:cNvPr>
          <p:cNvPicPr>
            <a:picLocks noChangeAspect="1"/>
          </p:cNvPicPr>
          <p:nvPr/>
        </p:nvPicPr>
        <p:blipFill rotWithShape="1">
          <a:blip r:embed="rId2"/>
          <a:srcRect t="9806" r="1" b="3016"/>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582563" y="431516"/>
            <a:ext cx="4281890" cy="5960766"/>
          </a:xfrm>
        </p:spPr>
        <p:txBody>
          <a:bodyPr anchor="ctr">
            <a:normAutofit/>
          </a:bodyPr>
          <a:lstStyle/>
          <a:p>
            <a:r>
              <a:rPr lang="en-GB" sz="2400" dirty="0">
                <a:solidFill>
                  <a:srgbClr val="FFFFFF"/>
                </a:solidFill>
              </a:rPr>
              <a:t>As an orphan who was raised under the welfare state who became an Ivy League economic professor, he wrote his book because he become really fed up with people with lots of money telling those with none that they must pay money back to the government</a:t>
            </a:r>
          </a:p>
          <a:p>
            <a:r>
              <a:rPr lang="en-GB" sz="2400" dirty="0">
                <a:solidFill>
                  <a:srgbClr val="FFFFFF"/>
                </a:solidFill>
              </a:rPr>
              <a:t>The welfare state is often criticised by being over-inflated and too generous, but he vehemently disagrees with this perspective</a:t>
            </a:r>
          </a:p>
          <a:p>
            <a:endParaRPr lang="en-GB" sz="2000" dirty="0">
              <a:solidFill>
                <a:srgbClr val="FFFFFF"/>
              </a:solidFill>
            </a:endParaRPr>
          </a:p>
        </p:txBody>
      </p:sp>
      <p:sp>
        <p:nvSpPr>
          <p:cNvPr id="5" name="Slide Number Placeholder 4">
            <a:extLst>
              <a:ext uri="{FF2B5EF4-FFF2-40B4-BE49-F238E27FC236}">
                <a16:creationId xmlns:a16="http://schemas.microsoft.com/office/drawing/2014/main" id="{2B820ABC-324E-4961-9C02-1E21194D0390}"/>
              </a:ext>
            </a:extLst>
          </p:cNvPr>
          <p:cNvSpPr>
            <a:spLocks noGrp="1"/>
          </p:cNvSpPr>
          <p:nvPr>
            <p:ph type="sldNum" sz="quarter" idx="12"/>
          </p:nvPr>
        </p:nvSpPr>
        <p:spPr/>
        <p:txBody>
          <a:bodyPr/>
          <a:lstStyle/>
          <a:p>
            <a:fld id="{F3E83A97-E95D-4BBF-AE8A-053E553FE214}" type="slidenum">
              <a:rPr lang="en-GB" smtClean="0"/>
              <a:t>13</a:t>
            </a:fld>
            <a:endParaRPr lang="en-GB"/>
          </a:p>
        </p:txBody>
      </p:sp>
    </p:spTree>
    <p:extLst>
      <p:ext uri="{BB962C8B-B14F-4D97-AF65-F5344CB8AC3E}">
        <p14:creationId xmlns:p14="http://schemas.microsoft.com/office/powerpoint/2010/main" val="2196671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4800" dirty="0"/>
              <a:t>Background and impact</a:t>
            </a:r>
          </a:p>
        </p:txBody>
      </p:sp>
      <p:sp>
        <p:nvSpPr>
          <p:cNvPr id="3" name="Content Placeholder 2"/>
          <p:cNvSpPr>
            <a:spLocks noGrp="1"/>
          </p:cNvSpPr>
          <p:nvPr>
            <p:ph idx="1"/>
          </p:nvPr>
        </p:nvSpPr>
        <p:spPr>
          <a:xfrm>
            <a:off x="164387" y="2527443"/>
            <a:ext cx="4489909" cy="3873357"/>
          </a:xfrm>
        </p:spPr>
        <p:txBody>
          <a:bodyPr>
            <a:noAutofit/>
          </a:bodyPr>
          <a:lstStyle/>
          <a:p>
            <a:r>
              <a:rPr lang="en-GB" sz="2400" dirty="0"/>
              <a:t>In 2000, financial markets were concerned that governments weren’t borrowing enough</a:t>
            </a:r>
          </a:p>
          <a:p>
            <a:r>
              <a:rPr lang="en-GB" sz="2400" dirty="0"/>
              <a:t>Balanced budget: economy grows, and the books are balanced (debts shrink)</a:t>
            </a:r>
          </a:p>
          <a:p>
            <a:r>
              <a:rPr lang="en-GB" sz="2400" dirty="0"/>
              <a:t>Alan Greenspan of the Fed: cut interest rates to provide very low-cost loans</a:t>
            </a:r>
          </a:p>
          <a:p>
            <a:r>
              <a:rPr lang="en-GB" sz="2400" dirty="0"/>
              <a:t>Tax cuts followed</a:t>
            </a:r>
          </a:p>
        </p:txBody>
      </p:sp>
      <p:pic>
        <p:nvPicPr>
          <p:cNvPr id="4" name="Picture 3">
            <a:extLst>
              <a:ext uri="{FF2B5EF4-FFF2-40B4-BE49-F238E27FC236}">
                <a16:creationId xmlns:a16="http://schemas.microsoft.com/office/drawing/2014/main" id="{29093EE9-9C81-4797-AB15-F96F4EE50D08}"/>
              </a:ext>
            </a:extLst>
          </p:cNvPr>
          <p:cNvPicPr>
            <a:picLocks noChangeAspect="1"/>
          </p:cNvPicPr>
          <p:nvPr/>
        </p:nvPicPr>
        <p:blipFill>
          <a:blip r:embed="rId2"/>
          <a:stretch>
            <a:fillRect/>
          </a:stretch>
        </p:blipFill>
        <p:spPr>
          <a:xfrm>
            <a:off x="5297763" y="1145170"/>
            <a:ext cx="6250769" cy="4406792"/>
          </a:xfrm>
          <a:prstGeom prst="rect">
            <a:avLst/>
          </a:prstGeom>
        </p:spPr>
      </p:pic>
      <p:sp>
        <p:nvSpPr>
          <p:cNvPr id="5" name="Slide Number Placeholder 4">
            <a:extLst>
              <a:ext uri="{FF2B5EF4-FFF2-40B4-BE49-F238E27FC236}">
                <a16:creationId xmlns:a16="http://schemas.microsoft.com/office/drawing/2014/main" id="{8AD5F6E4-E61B-4E36-995F-250D5F2F5437}"/>
              </a:ext>
            </a:extLst>
          </p:cNvPr>
          <p:cNvSpPr>
            <a:spLocks noGrp="1"/>
          </p:cNvSpPr>
          <p:nvPr>
            <p:ph type="sldNum" sz="quarter" idx="12"/>
          </p:nvPr>
        </p:nvSpPr>
        <p:spPr/>
        <p:txBody>
          <a:bodyPr/>
          <a:lstStyle/>
          <a:p>
            <a:fld id="{F3E83A97-E95D-4BBF-AE8A-053E553FE214}" type="slidenum">
              <a:rPr lang="en-GB" smtClean="0"/>
              <a:t>14</a:t>
            </a:fld>
            <a:endParaRPr lang="en-GB"/>
          </a:p>
        </p:txBody>
      </p:sp>
    </p:spTree>
    <p:extLst>
      <p:ext uri="{BB962C8B-B14F-4D97-AF65-F5344CB8AC3E}">
        <p14:creationId xmlns:p14="http://schemas.microsoft.com/office/powerpoint/2010/main" val="40204628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Background and impact</a:t>
            </a:r>
          </a:p>
        </p:txBody>
      </p:sp>
      <p:sp>
        <p:nvSpPr>
          <p:cNvPr id="3" name="Content Placeholder 2"/>
          <p:cNvSpPr>
            <a:spLocks noGrp="1"/>
          </p:cNvSpPr>
          <p:nvPr>
            <p:ph idx="1"/>
          </p:nvPr>
        </p:nvSpPr>
        <p:spPr>
          <a:xfrm>
            <a:off x="838200" y="1901953"/>
            <a:ext cx="10866120" cy="2892786"/>
          </a:xfrm>
        </p:spPr>
        <p:txBody>
          <a:bodyPr>
            <a:noAutofit/>
          </a:bodyPr>
          <a:lstStyle/>
          <a:p>
            <a:r>
              <a:rPr lang="en-GB" sz="3600" dirty="0"/>
              <a:t>2006-2008: global financial crisis … there was no ‘orgy of public spending’ which created the crisis. It was due to those people who manipulated the financial system</a:t>
            </a:r>
          </a:p>
          <a:p>
            <a:r>
              <a:rPr lang="en-GB" sz="3600" dirty="0"/>
              <a:t>Governments decided to bail out the money men and women because their organisations were too big to fail.</a:t>
            </a:r>
          </a:p>
        </p:txBody>
      </p:sp>
      <p:sp>
        <p:nvSpPr>
          <p:cNvPr id="4" name="Rectangle 3"/>
          <p:cNvSpPr/>
          <p:nvPr/>
        </p:nvSpPr>
        <p:spPr>
          <a:xfrm>
            <a:off x="838200" y="5006004"/>
            <a:ext cx="10626970" cy="1089529"/>
          </a:xfrm>
          <a:prstGeom prst="rect">
            <a:avLst/>
          </a:prstGeom>
          <a:solidFill>
            <a:srgbClr val="FFFF00"/>
          </a:solidFill>
          <a:ln w="38100">
            <a:solidFill>
              <a:schemeClr val="tx1"/>
            </a:solidFill>
          </a:ln>
        </p:spPr>
        <p:txBody>
          <a:bodyPr wrap="square">
            <a:spAutoFit/>
          </a:bodyPr>
          <a:lstStyle/>
          <a:p>
            <a:pPr>
              <a:lnSpc>
                <a:spcPct val="90000"/>
              </a:lnSpc>
              <a:spcBef>
                <a:spcPts val="1000"/>
              </a:spcBef>
            </a:pPr>
            <a:r>
              <a:rPr lang="en-GB" sz="3600" dirty="0">
                <a:solidFill>
                  <a:prstClr val="black"/>
                </a:solidFill>
              </a:rPr>
              <a:t>How can it be right to enforce cuts to public spending in order to bail out the richest people on the planet?</a:t>
            </a:r>
          </a:p>
        </p:txBody>
      </p:sp>
      <p:sp>
        <p:nvSpPr>
          <p:cNvPr id="5" name="TextBox 4"/>
          <p:cNvSpPr txBox="1"/>
          <p:nvPr/>
        </p:nvSpPr>
        <p:spPr>
          <a:xfrm>
            <a:off x="9226296" y="6300216"/>
            <a:ext cx="2238874" cy="384048"/>
          </a:xfrm>
          <a:prstGeom prst="rect">
            <a:avLst/>
          </a:prstGeom>
          <a:noFill/>
        </p:spPr>
        <p:txBody>
          <a:bodyPr wrap="square" rtlCol="0">
            <a:spAutoFit/>
          </a:bodyPr>
          <a:lstStyle/>
          <a:p>
            <a:r>
              <a:rPr lang="en-GB" dirty="0"/>
              <a:t>Blyth 2013</a:t>
            </a:r>
          </a:p>
        </p:txBody>
      </p:sp>
      <p:sp>
        <p:nvSpPr>
          <p:cNvPr id="6" name="Slide Number Placeholder 5">
            <a:extLst>
              <a:ext uri="{FF2B5EF4-FFF2-40B4-BE49-F238E27FC236}">
                <a16:creationId xmlns:a16="http://schemas.microsoft.com/office/drawing/2014/main" id="{0351B17C-9394-4F89-9FA4-B17799DBFA4D}"/>
              </a:ext>
            </a:extLst>
          </p:cNvPr>
          <p:cNvSpPr>
            <a:spLocks noGrp="1"/>
          </p:cNvSpPr>
          <p:nvPr>
            <p:ph type="sldNum" sz="quarter" idx="12"/>
          </p:nvPr>
        </p:nvSpPr>
        <p:spPr/>
        <p:txBody>
          <a:bodyPr/>
          <a:lstStyle/>
          <a:p>
            <a:fld id="{F3E83A97-E95D-4BBF-AE8A-053E553FE214}" type="slidenum">
              <a:rPr lang="en-GB" smtClean="0"/>
              <a:t>15</a:t>
            </a:fld>
            <a:endParaRPr lang="en-GB"/>
          </a:p>
        </p:txBody>
      </p:sp>
    </p:spTree>
    <p:extLst>
      <p:ext uri="{BB962C8B-B14F-4D97-AF65-F5344CB8AC3E}">
        <p14:creationId xmlns:p14="http://schemas.microsoft.com/office/powerpoint/2010/main" val="51123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3CC78-D8DC-4290-97FD-E3B251DCAC2F}"/>
              </a:ext>
            </a:extLst>
          </p:cNvPr>
          <p:cNvSpPr>
            <a:spLocks noGrp="1"/>
          </p:cNvSpPr>
          <p:nvPr>
            <p:ph type="title"/>
          </p:nvPr>
        </p:nvSpPr>
        <p:spPr>
          <a:xfrm>
            <a:off x="838201" y="365125"/>
            <a:ext cx="6220146" cy="2624655"/>
          </a:xfrm>
        </p:spPr>
        <p:txBody>
          <a:bodyPr>
            <a:noAutofit/>
          </a:bodyPr>
          <a:lstStyle/>
          <a:p>
            <a:r>
              <a:rPr lang="en-GB" sz="6000" dirty="0"/>
              <a:t>Should public money bail-out private enterprise?</a:t>
            </a:r>
          </a:p>
        </p:txBody>
      </p:sp>
      <p:sp>
        <p:nvSpPr>
          <p:cNvPr id="4" name="Content Placeholder 3">
            <a:extLst>
              <a:ext uri="{FF2B5EF4-FFF2-40B4-BE49-F238E27FC236}">
                <a16:creationId xmlns:a16="http://schemas.microsoft.com/office/drawing/2014/main" id="{6E2699A5-59AE-4CB5-A395-0410FBBDF4CE}"/>
              </a:ext>
            </a:extLst>
          </p:cNvPr>
          <p:cNvSpPr txBox="1">
            <a:spLocks noGrp="1"/>
          </p:cNvSpPr>
          <p:nvPr>
            <p:ph idx="1"/>
          </p:nvPr>
        </p:nvSpPr>
        <p:spPr>
          <a:xfrm>
            <a:off x="1290263" y="3429000"/>
            <a:ext cx="3963503" cy="2308324"/>
          </a:xfrm>
          <a:prstGeom prst="rect">
            <a:avLst/>
          </a:prstGeom>
          <a:noFill/>
        </p:spPr>
        <p:txBody>
          <a:bodyPr wrap="square" rtlCol="0">
            <a:spAutoFit/>
          </a:bodyPr>
          <a:lstStyle/>
          <a:p>
            <a:r>
              <a:rPr lang="en-GB" sz="3200" dirty="0"/>
              <a:t>£137 billion of tax-payers money was used to bail out the banks in the financial crash of 2008 </a:t>
            </a:r>
          </a:p>
        </p:txBody>
      </p:sp>
      <p:pic>
        <p:nvPicPr>
          <p:cNvPr id="5" name="Picture 4">
            <a:extLst>
              <a:ext uri="{FF2B5EF4-FFF2-40B4-BE49-F238E27FC236}">
                <a16:creationId xmlns:a16="http://schemas.microsoft.com/office/drawing/2014/main" id="{E6946C38-F510-4C55-91AA-3EC97BD175EF}"/>
              </a:ext>
            </a:extLst>
          </p:cNvPr>
          <p:cNvPicPr>
            <a:picLocks noChangeAspect="1"/>
          </p:cNvPicPr>
          <p:nvPr/>
        </p:nvPicPr>
        <p:blipFill>
          <a:blip r:embed="rId2"/>
          <a:stretch>
            <a:fillRect/>
          </a:stretch>
        </p:blipFill>
        <p:spPr>
          <a:xfrm>
            <a:off x="6938235" y="0"/>
            <a:ext cx="5096469" cy="6858000"/>
          </a:xfrm>
          <a:prstGeom prst="rect">
            <a:avLst/>
          </a:prstGeom>
        </p:spPr>
      </p:pic>
      <p:sp>
        <p:nvSpPr>
          <p:cNvPr id="6" name="Slide Number Placeholder 5">
            <a:extLst>
              <a:ext uri="{FF2B5EF4-FFF2-40B4-BE49-F238E27FC236}">
                <a16:creationId xmlns:a16="http://schemas.microsoft.com/office/drawing/2014/main" id="{7A80BB84-A381-434D-A43D-DCA0BDA25636}"/>
              </a:ext>
            </a:extLst>
          </p:cNvPr>
          <p:cNvSpPr>
            <a:spLocks noGrp="1"/>
          </p:cNvSpPr>
          <p:nvPr>
            <p:ph type="sldNum" sz="quarter" idx="12"/>
          </p:nvPr>
        </p:nvSpPr>
        <p:spPr/>
        <p:txBody>
          <a:bodyPr/>
          <a:lstStyle/>
          <a:p>
            <a:fld id="{F3E83A97-E95D-4BBF-AE8A-053E553FE214}" type="slidenum">
              <a:rPr lang="en-GB" smtClean="0"/>
              <a:t>16</a:t>
            </a:fld>
            <a:endParaRPr lang="en-GB"/>
          </a:p>
        </p:txBody>
      </p:sp>
    </p:spTree>
    <p:extLst>
      <p:ext uri="{BB962C8B-B14F-4D97-AF65-F5344CB8AC3E}">
        <p14:creationId xmlns:p14="http://schemas.microsoft.com/office/powerpoint/2010/main" val="2649591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DB211-4603-47CD-9698-B57C1F2AFBC3}"/>
              </a:ext>
            </a:extLst>
          </p:cNvPr>
          <p:cNvSpPr>
            <a:spLocks noGrp="1"/>
          </p:cNvSpPr>
          <p:nvPr>
            <p:ph type="title"/>
          </p:nvPr>
        </p:nvSpPr>
        <p:spPr>
          <a:xfrm>
            <a:off x="838200" y="107544"/>
            <a:ext cx="10515600" cy="1325563"/>
          </a:xfrm>
        </p:spPr>
        <p:txBody>
          <a:bodyPr>
            <a:normAutofit/>
          </a:bodyPr>
          <a:lstStyle/>
          <a:p>
            <a:r>
              <a:rPr lang="en-GB" sz="4800" dirty="0"/>
              <a:t>Public finances are not personal finances</a:t>
            </a:r>
          </a:p>
        </p:txBody>
      </p:sp>
      <p:sp>
        <p:nvSpPr>
          <p:cNvPr id="3" name="Content Placeholder 2">
            <a:extLst>
              <a:ext uri="{FF2B5EF4-FFF2-40B4-BE49-F238E27FC236}">
                <a16:creationId xmlns:a16="http://schemas.microsoft.com/office/drawing/2014/main" id="{D963E30F-970F-407D-8306-65E2C59A40B1}"/>
              </a:ext>
            </a:extLst>
          </p:cNvPr>
          <p:cNvSpPr>
            <a:spLocks noGrp="1"/>
          </p:cNvSpPr>
          <p:nvPr>
            <p:ph idx="1"/>
          </p:nvPr>
        </p:nvSpPr>
        <p:spPr>
          <a:xfrm>
            <a:off x="838200" y="1308472"/>
            <a:ext cx="11151742" cy="3322320"/>
          </a:xfrm>
        </p:spPr>
        <p:txBody>
          <a:bodyPr>
            <a:noAutofit/>
          </a:bodyPr>
          <a:lstStyle/>
          <a:p>
            <a:r>
              <a:rPr lang="en-GB" sz="3000" dirty="0"/>
              <a:t>In previous generations people were expected to live within their means</a:t>
            </a:r>
          </a:p>
          <a:p>
            <a:r>
              <a:rPr lang="en-GB" sz="3000" dirty="0"/>
              <a:t>A time before supermarkets, bank accounts, credit cards, mobile phones and easy access to credit</a:t>
            </a:r>
          </a:p>
          <a:p>
            <a:r>
              <a:rPr lang="en-GB" sz="3000" dirty="0"/>
              <a:t>People shopped daily in local corner shops</a:t>
            </a:r>
          </a:p>
          <a:p>
            <a:r>
              <a:rPr lang="en-GB" sz="3000" dirty="0"/>
              <a:t>Cash was king: if you did not have it, you could not buy it</a:t>
            </a:r>
          </a:p>
          <a:p>
            <a:r>
              <a:rPr lang="en-GB" sz="3000" dirty="0"/>
              <a:t>Debt is now a fact of life and has been for many years</a:t>
            </a:r>
          </a:p>
        </p:txBody>
      </p:sp>
      <p:sp>
        <p:nvSpPr>
          <p:cNvPr id="4" name="Rectangle 3">
            <a:extLst>
              <a:ext uri="{FF2B5EF4-FFF2-40B4-BE49-F238E27FC236}">
                <a16:creationId xmlns:a16="http://schemas.microsoft.com/office/drawing/2014/main" id="{D72DBC9A-07B9-42F6-841B-24A4B2297E19}"/>
              </a:ext>
            </a:extLst>
          </p:cNvPr>
          <p:cNvSpPr/>
          <p:nvPr/>
        </p:nvSpPr>
        <p:spPr>
          <a:xfrm>
            <a:off x="2260600" y="4795195"/>
            <a:ext cx="7670800" cy="1754326"/>
          </a:xfrm>
          <a:prstGeom prst="rect">
            <a:avLst/>
          </a:prstGeom>
          <a:solidFill>
            <a:srgbClr val="FFFF00"/>
          </a:solidFill>
          <a:ln w="38100">
            <a:solidFill>
              <a:schemeClr val="tx1"/>
            </a:solidFill>
          </a:ln>
        </p:spPr>
        <p:txBody>
          <a:bodyPr wrap="square">
            <a:spAutoFit/>
          </a:bodyPr>
          <a:lstStyle/>
          <a:p>
            <a:pPr algn="ctr"/>
            <a:r>
              <a:rPr lang="en-US" sz="2400" dirty="0">
                <a:solidFill>
                  <a:srgbClr val="1F1F1F"/>
                </a:solidFill>
                <a:latin typeface="open sans"/>
              </a:rPr>
              <a:t>Neither a borrower nor a lender be,</a:t>
            </a:r>
            <a:br>
              <a:rPr lang="en-US" sz="2400" dirty="0"/>
            </a:br>
            <a:r>
              <a:rPr lang="en-US" sz="2400" dirty="0">
                <a:solidFill>
                  <a:srgbClr val="1F1F1F"/>
                </a:solidFill>
                <a:latin typeface="open sans"/>
              </a:rPr>
              <a:t>For loan oft loses both itself and friend,</a:t>
            </a:r>
            <a:br>
              <a:rPr lang="en-US" sz="2400" dirty="0"/>
            </a:br>
            <a:r>
              <a:rPr lang="en-US" sz="2400" dirty="0">
                <a:solidFill>
                  <a:srgbClr val="1F1F1F"/>
                </a:solidFill>
                <a:latin typeface="open sans"/>
              </a:rPr>
              <a:t>And borrowing dulls the edge of husbandry.</a:t>
            </a:r>
          </a:p>
          <a:p>
            <a:endParaRPr lang="en-US" dirty="0">
              <a:solidFill>
                <a:srgbClr val="1F1F1F"/>
              </a:solidFill>
              <a:latin typeface="open sans"/>
            </a:endParaRPr>
          </a:p>
          <a:p>
            <a:r>
              <a:rPr lang="en-US" dirty="0">
                <a:solidFill>
                  <a:srgbClr val="1F1F1F"/>
                </a:solidFill>
                <a:latin typeface="open sans"/>
              </a:rPr>
              <a:t>Polonius in Hamlet, Act 1, Scene 3</a:t>
            </a:r>
            <a:endParaRPr lang="en-GB" dirty="0"/>
          </a:p>
        </p:txBody>
      </p:sp>
      <p:sp>
        <p:nvSpPr>
          <p:cNvPr id="5" name="Slide Number Placeholder 4">
            <a:extLst>
              <a:ext uri="{FF2B5EF4-FFF2-40B4-BE49-F238E27FC236}">
                <a16:creationId xmlns:a16="http://schemas.microsoft.com/office/drawing/2014/main" id="{524ABE81-3FA9-4530-9907-38FE8AAC96CB}"/>
              </a:ext>
            </a:extLst>
          </p:cNvPr>
          <p:cNvSpPr>
            <a:spLocks noGrp="1"/>
          </p:cNvSpPr>
          <p:nvPr>
            <p:ph type="sldNum" sz="quarter" idx="12"/>
          </p:nvPr>
        </p:nvSpPr>
        <p:spPr/>
        <p:txBody>
          <a:bodyPr/>
          <a:lstStyle/>
          <a:p>
            <a:fld id="{F3E83A97-E95D-4BBF-AE8A-053E553FE214}" type="slidenum">
              <a:rPr lang="en-GB" smtClean="0"/>
              <a:t>17</a:t>
            </a:fld>
            <a:endParaRPr lang="en-GB"/>
          </a:p>
        </p:txBody>
      </p:sp>
    </p:spTree>
    <p:extLst>
      <p:ext uri="{BB962C8B-B14F-4D97-AF65-F5344CB8AC3E}">
        <p14:creationId xmlns:p14="http://schemas.microsoft.com/office/powerpoint/2010/main" val="1757162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wipe(down)">
                                      <p:cBhvr>
                                        <p:cTn id="4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4088" y="200533"/>
            <a:ext cx="10515600" cy="1024763"/>
          </a:xfrm>
        </p:spPr>
        <p:txBody>
          <a:bodyPr>
            <a:normAutofit/>
          </a:bodyPr>
          <a:lstStyle/>
          <a:p>
            <a:r>
              <a:rPr lang="en-GB" sz="5400" dirty="0"/>
              <a:t>The common perception is mistaken</a:t>
            </a:r>
          </a:p>
        </p:txBody>
      </p:sp>
      <p:sp>
        <p:nvSpPr>
          <p:cNvPr id="3" name="Content Placeholder 2"/>
          <p:cNvSpPr>
            <a:spLocks noGrp="1"/>
          </p:cNvSpPr>
          <p:nvPr>
            <p:ph idx="1"/>
          </p:nvPr>
        </p:nvSpPr>
        <p:spPr>
          <a:xfrm>
            <a:off x="704088" y="1389888"/>
            <a:ext cx="11155680" cy="5132007"/>
          </a:xfrm>
        </p:spPr>
        <p:txBody>
          <a:bodyPr>
            <a:normAutofit/>
          </a:bodyPr>
          <a:lstStyle/>
          <a:p>
            <a:r>
              <a:rPr lang="en-GB" sz="3600" dirty="0"/>
              <a:t>People like Mark Blyth think that governments take us for a ride by playing on popular myths based on our common understanding:</a:t>
            </a:r>
          </a:p>
          <a:p>
            <a:endParaRPr lang="en-GB" dirty="0"/>
          </a:p>
          <a:p>
            <a:pPr lvl="1">
              <a:buFont typeface="Wingdings" panose="05000000000000000000" pitchFamily="2" charset="2"/>
              <a:buChar char="q"/>
            </a:pPr>
            <a:r>
              <a:rPr lang="en-GB" sz="3200" dirty="0"/>
              <a:t>There is a high level of political points-scoring at play</a:t>
            </a:r>
          </a:p>
          <a:p>
            <a:pPr lvl="1">
              <a:buFont typeface="Wingdings" panose="05000000000000000000" pitchFamily="2" charset="2"/>
              <a:buChar char="q"/>
            </a:pPr>
            <a:r>
              <a:rPr lang="en-GB" sz="3200" dirty="0"/>
              <a:t>Austerity is a dangerous idea</a:t>
            </a:r>
          </a:p>
          <a:p>
            <a:pPr lvl="1">
              <a:buFont typeface="Wingdings" panose="05000000000000000000" pitchFamily="2" charset="2"/>
              <a:buChar char="q"/>
            </a:pPr>
            <a:r>
              <a:rPr lang="en-GB" sz="3200" dirty="0"/>
              <a:t>Austerity is a tool for manipulating the system to keep the rich, rich and make them wealthier</a:t>
            </a:r>
          </a:p>
          <a:p>
            <a:pPr lvl="1">
              <a:buFont typeface="Wingdings" panose="05000000000000000000" pitchFamily="2" charset="2"/>
              <a:buChar char="q"/>
            </a:pPr>
            <a:r>
              <a:rPr lang="en-GB" sz="3200" dirty="0"/>
              <a:t>Austerity is a cynical ploy by the powerful to maintain their dominance over the weak</a:t>
            </a:r>
          </a:p>
        </p:txBody>
      </p:sp>
      <p:sp>
        <p:nvSpPr>
          <p:cNvPr id="4" name="Slide Number Placeholder 3">
            <a:extLst>
              <a:ext uri="{FF2B5EF4-FFF2-40B4-BE49-F238E27FC236}">
                <a16:creationId xmlns:a16="http://schemas.microsoft.com/office/drawing/2014/main" id="{1B2B64AC-7373-4A2D-90CA-857EF6038BB0}"/>
              </a:ext>
            </a:extLst>
          </p:cNvPr>
          <p:cNvSpPr>
            <a:spLocks noGrp="1"/>
          </p:cNvSpPr>
          <p:nvPr>
            <p:ph type="sldNum" sz="quarter" idx="12"/>
          </p:nvPr>
        </p:nvSpPr>
        <p:spPr/>
        <p:txBody>
          <a:bodyPr/>
          <a:lstStyle/>
          <a:p>
            <a:fld id="{F3E83A97-E95D-4BBF-AE8A-053E553FE214}" type="slidenum">
              <a:rPr lang="en-GB" smtClean="0"/>
              <a:t>18</a:t>
            </a:fld>
            <a:endParaRPr lang="en-GB"/>
          </a:p>
        </p:txBody>
      </p:sp>
    </p:spTree>
    <p:extLst>
      <p:ext uri="{BB962C8B-B14F-4D97-AF65-F5344CB8AC3E}">
        <p14:creationId xmlns:p14="http://schemas.microsoft.com/office/powerpoint/2010/main" val="372271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334000" y="0"/>
            <a:ext cx="6858000" cy="6858000"/>
          </a:xfrm>
          <a:prstGeom prst="rect">
            <a:avLst/>
          </a:prstGeom>
        </p:spPr>
      </p:pic>
      <p:sp>
        <p:nvSpPr>
          <p:cNvPr id="2" name="Title 1"/>
          <p:cNvSpPr>
            <a:spLocks noGrp="1"/>
          </p:cNvSpPr>
          <p:nvPr>
            <p:ph type="title"/>
          </p:nvPr>
        </p:nvSpPr>
        <p:spPr>
          <a:xfrm>
            <a:off x="185863" y="5223548"/>
            <a:ext cx="10515600" cy="1028946"/>
          </a:xfrm>
          <a:solidFill>
            <a:schemeClr val="bg1">
              <a:lumMod val="95000"/>
            </a:schemeClr>
          </a:solidFill>
        </p:spPr>
        <p:txBody>
          <a:bodyPr/>
          <a:lstStyle/>
          <a:p>
            <a:r>
              <a:rPr lang="en-GB" dirty="0"/>
              <a:t>Invisible people, the powerless, the unheard</a:t>
            </a:r>
          </a:p>
        </p:txBody>
      </p:sp>
      <p:sp>
        <p:nvSpPr>
          <p:cNvPr id="3" name="Content Placeholder 2"/>
          <p:cNvSpPr>
            <a:spLocks noGrp="1"/>
          </p:cNvSpPr>
          <p:nvPr>
            <p:ph idx="1"/>
          </p:nvPr>
        </p:nvSpPr>
        <p:spPr>
          <a:xfrm>
            <a:off x="185863" y="226275"/>
            <a:ext cx="7722140" cy="4924121"/>
          </a:xfrm>
          <a:solidFill>
            <a:schemeClr val="bg2"/>
          </a:solidFill>
        </p:spPr>
        <p:txBody>
          <a:bodyPr>
            <a:normAutofit/>
          </a:bodyPr>
          <a:lstStyle/>
          <a:p>
            <a:r>
              <a:rPr lang="en-GB" dirty="0"/>
              <a:t>Invisible people who have been the victims of the most radical and destructive economic experiments the UK has ever seen</a:t>
            </a:r>
          </a:p>
          <a:p>
            <a:r>
              <a:rPr lang="en-GB" dirty="0"/>
              <a:t>Government claims that sweeping reform and cuts to the welfare state were necessary and fair were simply a fallacy</a:t>
            </a:r>
          </a:p>
          <a:p>
            <a:r>
              <a:rPr lang="en-GB" dirty="0"/>
              <a:t>People who found themselves out of work and in poverty, and then victims of austerity, described as scroungers</a:t>
            </a:r>
          </a:p>
          <a:p>
            <a:r>
              <a:rPr lang="en-GB" dirty="0"/>
              <a:t>The policy wreaked havoc on the lives of millions and stored up misery for the future</a:t>
            </a:r>
          </a:p>
        </p:txBody>
      </p:sp>
      <p:sp>
        <p:nvSpPr>
          <p:cNvPr id="4" name="TextBox 3"/>
          <p:cNvSpPr txBox="1"/>
          <p:nvPr/>
        </p:nvSpPr>
        <p:spPr>
          <a:xfrm>
            <a:off x="185863" y="6370581"/>
            <a:ext cx="2785872" cy="369332"/>
          </a:xfrm>
          <a:prstGeom prst="rect">
            <a:avLst/>
          </a:prstGeom>
          <a:noFill/>
        </p:spPr>
        <p:txBody>
          <a:bodyPr wrap="square" rtlCol="0">
            <a:spAutoFit/>
          </a:bodyPr>
          <a:lstStyle/>
          <a:p>
            <a:r>
              <a:rPr lang="en-GB" dirty="0">
                <a:solidFill>
                  <a:prstClr val="black"/>
                </a:solidFill>
              </a:rPr>
              <a:t>O’Hara 2014: 2</a:t>
            </a:r>
          </a:p>
        </p:txBody>
      </p:sp>
      <p:sp>
        <p:nvSpPr>
          <p:cNvPr id="6" name="Slide Number Placeholder 5">
            <a:extLst>
              <a:ext uri="{FF2B5EF4-FFF2-40B4-BE49-F238E27FC236}">
                <a16:creationId xmlns:a16="http://schemas.microsoft.com/office/drawing/2014/main" id="{BF8760DF-FFE1-47BA-8107-F4E0BC6DE02B}"/>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19</a:t>
            </a:fld>
            <a:endParaRPr lang="en-GB">
              <a:solidFill>
                <a:prstClr val="black">
                  <a:tint val="75000"/>
                </a:prstClr>
              </a:solidFill>
            </a:endParaRPr>
          </a:p>
        </p:txBody>
      </p:sp>
    </p:spTree>
    <p:extLst>
      <p:ext uri="{BB962C8B-B14F-4D97-AF65-F5344CB8AC3E}">
        <p14:creationId xmlns:p14="http://schemas.microsoft.com/office/powerpoint/2010/main" val="1094991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4345CA-39A8-49EF-B335-B586E056A2D6}"/>
              </a:ext>
            </a:extLst>
          </p:cNvPr>
          <p:cNvSpPr>
            <a:spLocks noGrp="1"/>
          </p:cNvSpPr>
          <p:nvPr>
            <p:ph type="title"/>
          </p:nvPr>
        </p:nvSpPr>
        <p:spPr>
          <a:xfrm>
            <a:off x="526073" y="466578"/>
            <a:ext cx="11139854" cy="930447"/>
          </a:xfrm>
        </p:spPr>
        <p:txBody>
          <a:bodyPr vert="horz" lIns="91440" tIns="45720" rIns="91440" bIns="45720" rtlCol="0" anchor="b">
            <a:normAutofit/>
          </a:bodyPr>
          <a:lstStyle/>
          <a:p>
            <a:pPr algn="ctr"/>
            <a:r>
              <a:rPr lang="en-US" sz="6000" kern="1200" dirty="0">
                <a:solidFill>
                  <a:srgbClr val="FFFFFF"/>
                </a:solidFill>
                <a:latin typeface="+mj-lt"/>
                <a:ea typeface="+mj-ea"/>
                <a:cs typeface="+mj-cs"/>
              </a:rPr>
              <a:t>Media power</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FA9863E0-795D-46AD-93E5-F6FC397E0C2F}"/>
              </a:ext>
            </a:extLst>
          </p:cNvPr>
          <p:cNvPicPr>
            <a:picLocks noChangeAspect="1"/>
          </p:cNvPicPr>
          <p:nvPr/>
        </p:nvPicPr>
        <p:blipFill>
          <a:blip r:embed="rId2"/>
          <a:stretch>
            <a:fillRect/>
          </a:stretch>
        </p:blipFill>
        <p:spPr>
          <a:xfrm>
            <a:off x="376604" y="1774338"/>
            <a:ext cx="11438792" cy="4918681"/>
          </a:xfrm>
          <a:prstGeom prst="rect">
            <a:avLst/>
          </a:prstGeom>
        </p:spPr>
      </p:pic>
      <p:sp>
        <p:nvSpPr>
          <p:cNvPr id="4" name="Slide Number Placeholder 3">
            <a:extLst>
              <a:ext uri="{FF2B5EF4-FFF2-40B4-BE49-F238E27FC236}">
                <a16:creationId xmlns:a16="http://schemas.microsoft.com/office/drawing/2014/main" id="{9A646808-2824-412F-850D-EAC21704A8C0}"/>
              </a:ext>
            </a:extLst>
          </p:cNvPr>
          <p:cNvSpPr>
            <a:spLocks noGrp="1"/>
          </p:cNvSpPr>
          <p:nvPr>
            <p:ph type="sldNum" sz="quarter" idx="12"/>
          </p:nvPr>
        </p:nvSpPr>
        <p:spPr>
          <a:xfrm>
            <a:off x="8610600" y="6522430"/>
            <a:ext cx="2743200" cy="347472"/>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6968EC32-17DC-40BD-85E2-244626B0B255}" type="slidenum">
              <a:rPr kumimoji="0" lang="en-US" sz="1200" b="0" i="0" u="none" strike="noStrike" kern="1200" cap="none" spc="0" normalizeH="0" baseline="0" noProof="0">
                <a:ln>
                  <a:noFill/>
                </a:ln>
                <a:solidFill>
                  <a:srgbClr val="898989"/>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20</a:t>
            </a:fld>
            <a:endParaRPr kumimoji="0" lang="en-US" sz="1200" b="0" i="0" u="none" strike="noStrike" kern="1200" cap="none" spc="0" normalizeH="0" baseline="0" noProof="0">
              <a:ln>
                <a:noFill/>
              </a:ln>
              <a:solidFill>
                <a:srgbClr val="898989"/>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858407A6-BD6D-48D7-8CE4-6D46FD05C3DA}"/>
              </a:ext>
            </a:extLst>
          </p:cNvPr>
          <p:cNvPicPr>
            <a:picLocks noChangeAspect="1"/>
          </p:cNvPicPr>
          <p:nvPr/>
        </p:nvPicPr>
        <p:blipFill>
          <a:blip r:embed="rId3"/>
          <a:stretch>
            <a:fillRect/>
          </a:stretch>
        </p:blipFill>
        <p:spPr>
          <a:xfrm rot="21394828">
            <a:off x="526073" y="1597455"/>
            <a:ext cx="3738563" cy="4713208"/>
          </a:xfrm>
          <a:prstGeom prst="rect">
            <a:avLst/>
          </a:prstGeom>
        </p:spPr>
      </p:pic>
      <p:pic>
        <p:nvPicPr>
          <p:cNvPr id="8" name="Picture 7">
            <a:extLst>
              <a:ext uri="{FF2B5EF4-FFF2-40B4-BE49-F238E27FC236}">
                <a16:creationId xmlns:a16="http://schemas.microsoft.com/office/drawing/2014/main" id="{4FA24266-D8C4-4362-860B-024B35124697}"/>
              </a:ext>
            </a:extLst>
          </p:cNvPr>
          <p:cNvPicPr>
            <a:picLocks noChangeAspect="1"/>
          </p:cNvPicPr>
          <p:nvPr/>
        </p:nvPicPr>
        <p:blipFill>
          <a:blip r:embed="rId4"/>
          <a:stretch>
            <a:fillRect/>
          </a:stretch>
        </p:blipFill>
        <p:spPr>
          <a:xfrm>
            <a:off x="3963380" y="1350095"/>
            <a:ext cx="4013035" cy="5207927"/>
          </a:xfrm>
          <a:prstGeom prst="rect">
            <a:avLst/>
          </a:prstGeom>
        </p:spPr>
      </p:pic>
      <p:pic>
        <p:nvPicPr>
          <p:cNvPr id="9" name="Picture 8">
            <a:extLst>
              <a:ext uri="{FF2B5EF4-FFF2-40B4-BE49-F238E27FC236}">
                <a16:creationId xmlns:a16="http://schemas.microsoft.com/office/drawing/2014/main" id="{0C0C4664-3330-4238-B328-14E2C171F179}"/>
              </a:ext>
            </a:extLst>
          </p:cNvPr>
          <p:cNvPicPr>
            <a:picLocks noChangeAspect="1"/>
          </p:cNvPicPr>
          <p:nvPr/>
        </p:nvPicPr>
        <p:blipFill>
          <a:blip r:embed="rId5"/>
          <a:stretch>
            <a:fillRect/>
          </a:stretch>
        </p:blipFill>
        <p:spPr>
          <a:xfrm rot="241804">
            <a:off x="5660131" y="1676272"/>
            <a:ext cx="6631242" cy="4351753"/>
          </a:xfrm>
          <a:prstGeom prst="rect">
            <a:avLst/>
          </a:prstGeom>
        </p:spPr>
      </p:pic>
    </p:spTree>
    <p:extLst>
      <p:ext uri="{BB962C8B-B14F-4D97-AF65-F5344CB8AC3E}">
        <p14:creationId xmlns:p14="http://schemas.microsoft.com/office/powerpoint/2010/main" val="310737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anim calcmode="lin" valueType="num">
                                      <p:cBhvr>
                                        <p:cTn id="12" dur="1000" fill="hold"/>
                                        <p:tgtEl>
                                          <p:spTgt spid="8"/>
                                        </p:tgtEl>
                                        <p:attrNameLst>
                                          <p:attrName>ppt_x</p:attrName>
                                        </p:attrNameLst>
                                      </p:cBhvr>
                                      <p:tavLst>
                                        <p:tav tm="0">
                                          <p:val>
                                            <p:strVal val="#ppt_x"/>
                                          </p:val>
                                        </p:tav>
                                        <p:tav tm="100000">
                                          <p:val>
                                            <p:strVal val="#ppt_x"/>
                                          </p:val>
                                        </p:tav>
                                      </p:tavLst>
                                    </p:anim>
                                    <p:anim calcmode="lin" valueType="num">
                                      <p:cBhvr>
                                        <p:cTn id="1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1000"/>
                                        <p:tgtEl>
                                          <p:spTgt spid="9"/>
                                        </p:tgtEl>
                                      </p:cBhvr>
                                    </p:animEffect>
                                    <p:anim calcmode="lin" valueType="num">
                                      <p:cBhvr>
                                        <p:cTn id="19" dur="1000" fill="hold"/>
                                        <p:tgtEl>
                                          <p:spTgt spid="9"/>
                                        </p:tgtEl>
                                        <p:attrNameLst>
                                          <p:attrName>ppt_x</p:attrName>
                                        </p:attrNameLst>
                                      </p:cBhvr>
                                      <p:tavLst>
                                        <p:tav tm="0">
                                          <p:val>
                                            <p:strVal val="#ppt_x"/>
                                          </p:val>
                                        </p:tav>
                                        <p:tav tm="100000">
                                          <p:val>
                                            <p:strVal val="#ppt_x"/>
                                          </p:val>
                                        </p:tav>
                                      </p:tavLst>
                                    </p:anim>
                                    <p:anim calcmode="lin" valueType="num">
                                      <p:cBhvr>
                                        <p:cTn id="2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Devastating reductions</a:t>
            </a:r>
          </a:p>
        </p:txBody>
      </p:sp>
      <p:sp>
        <p:nvSpPr>
          <p:cNvPr id="3" name="Content Placeholder 2"/>
          <p:cNvSpPr>
            <a:spLocks noGrp="1"/>
          </p:cNvSpPr>
          <p:nvPr>
            <p:ph idx="1"/>
          </p:nvPr>
        </p:nvSpPr>
        <p:spPr/>
        <p:txBody>
          <a:bodyPr/>
          <a:lstStyle/>
          <a:p>
            <a:r>
              <a:rPr lang="en-GB" dirty="0"/>
              <a:t>By 2015, £64 billion wiped from public expenditure</a:t>
            </a:r>
          </a:p>
          <a:p>
            <a:r>
              <a:rPr lang="en-GB" dirty="0"/>
              <a:t>Centre for Welfare Reform: take away areas protected from cut-backs and there were at this time cuts of £75.2 billion with 50% of these falling on benefits and local government</a:t>
            </a:r>
          </a:p>
          <a:p>
            <a:r>
              <a:rPr lang="en-GB" dirty="0"/>
              <a:t>However, these two areas made up just 26.8% of central government expenditure</a:t>
            </a:r>
          </a:p>
          <a:p>
            <a:r>
              <a:rPr lang="en-GB" dirty="0"/>
              <a:t>Local government’s primary function (60%) was  to provide social care to vulnerable children and adults</a:t>
            </a:r>
          </a:p>
          <a:p>
            <a:endParaRPr lang="en-GB" dirty="0"/>
          </a:p>
        </p:txBody>
      </p:sp>
      <p:sp>
        <p:nvSpPr>
          <p:cNvPr id="5" name="TextBox 4"/>
          <p:cNvSpPr txBox="1"/>
          <p:nvPr/>
        </p:nvSpPr>
        <p:spPr>
          <a:xfrm>
            <a:off x="8705088" y="5992297"/>
            <a:ext cx="2785872" cy="369332"/>
          </a:xfrm>
          <a:prstGeom prst="rect">
            <a:avLst/>
          </a:prstGeom>
          <a:noFill/>
        </p:spPr>
        <p:txBody>
          <a:bodyPr wrap="square" rtlCol="0">
            <a:spAutoFit/>
          </a:bodyPr>
          <a:lstStyle/>
          <a:p>
            <a:r>
              <a:rPr lang="en-GB" dirty="0">
                <a:solidFill>
                  <a:prstClr val="black"/>
                </a:solidFill>
              </a:rPr>
              <a:t>O’Hara 2014: 2</a:t>
            </a:r>
          </a:p>
        </p:txBody>
      </p:sp>
      <p:sp>
        <p:nvSpPr>
          <p:cNvPr id="4" name="Slide Number Placeholder 3">
            <a:extLst>
              <a:ext uri="{FF2B5EF4-FFF2-40B4-BE49-F238E27FC236}">
                <a16:creationId xmlns:a16="http://schemas.microsoft.com/office/drawing/2014/main" id="{81EFE860-639B-43C9-A24C-B1B0188173A3}"/>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21</a:t>
            </a:fld>
            <a:endParaRPr lang="en-GB">
              <a:solidFill>
                <a:prstClr val="black">
                  <a:tint val="75000"/>
                </a:prstClr>
              </a:solidFill>
            </a:endParaRPr>
          </a:p>
        </p:txBody>
      </p:sp>
    </p:spTree>
    <p:extLst>
      <p:ext uri="{BB962C8B-B14F-4D97-AF65-F5344CB8AC3E}">
        <p14:creationId xmlns:p14="http://schemas.microsoft.com/office/powerpoint/2010/main" val="219011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B3A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7F5524-95E6-4295-8FCF-0761EB92782E}"/>
              </a:ext>
            </a:extLst>
          </p:cNvPr>
          <p:cNvSpPr>
            <a:spLocks noGrp="1"/>
          </p:cNvSpPr>
          <p:nvPr>
            <p:ph type="title"/>
          </p:nvPr>
        </p:nvSpPr>
        <p:spPr>
          <a:xfrm>
            <a:off x="524256" y="4767072"/>
            <a:ext cx="6594189" cy="1625210"/>
          </a:xfrm>
        </p:spPr>
        <p:txBody>
          <a:bodyPr>
            <a:normAutofit/>
          </a:bodyPr>
          <a:lstStyle/>
          <a:p>
            <a:pPr algn="r"/>
            <a:r>
              <a:rPr lang="en-GB" sz="4800" dirty="0">
                <a:solidFill>
                  <a:srgbClr val="FFFFFF"/>
                </a:solidFill>
              </a:rPr>
              <a:t>New Economics Foundation Headlines</a:t>
            </a:r>
          </a:p>
        </p:txBody>
      </p:sp>
      <p:pic>
        <p:nvPicPr>
          <p:cNvPr id="5" name="Picture 4">
            <a:extLst>
              <a:ext uri="{FF2B5EF4-FFF2-40B4-BE49-F238E27FC236}">
                <a16:creationId xmlns:a16="http://schemas.microsoft.com/office/drawing/2014/main" id="{D490E06E-D97B-42C1-A3D7-3CBF2E1E8B99}"/>
              </a:ext>
            </a:extLst>
          </p:cNvPr>
          <p:cNvPicPr>
            <a:picLocks noChangeAspect="1"/>
          </p:cNvPicPr>
          <p:nvPr/>
        </p:nvPicPr>
        <p:blipFill rotWithShape="1">
          <a:blip r:embed="rId2"/>
          <a:srcRect t="4992" r="1" b="1"/>
          <a:stretch/>
        </p:blipFill>
        <p:spPr>
          <a:xfrm>
            <a:off x="327547" y="321733"/>
            <a:ext cx="7058306" cy="4107392"/>
          </a:xfrm>
          <a:prstGeom prst="rect">
            <a:avLst/>
          </a:prstGeom>
        </p:spPr>
      </p:pic>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FB2D7C5-8963-48BF-8031-736FB219B676}"/>
              </a:ext>
            </a:extLst>
          </p:cNvPr>
          <p:cNvSpPr>
            <a:spLocks noGrp="1"/>
          </p:cNvSpPr>
          <p:nvPr>
            <p:ph idx="1"/>
          </p:nvPr>
        </p:nvSpPr>
        <p:spPr>
          <a:xfrm>
            <a:off x="7582562" y="579422"/>
            <a:ext cx="4205049" cy="5625435"/>
          </a:xfrm>
        </p:spPr>
        <p:txBody>
          <a:bodyPr anchor="ctr">
            <a:noAutofit/>
          </a:bodyPr>
          <a:lstStyle/>
          <a:p>
            <a:r>
              <a:rPr lang="en-GB" sz="2400" dirty="0">
                <a:solidFill>
                  <a:srgbClr val="FFFFFF"/>
                </a:solidFill>
              </a:rPr>
              <a:t>GDP reduced by £1500 per person in the UK</a:t>
            </a:r>
          </a:p>
          <a:p>
            <a:r>
              <a:rPr lang="en-GB" sz="2400" dirty="0">
                <a:solidFill>
                  <a:srgbClr val="FFFFFF"/>
                </a:solidFill>
              </a:rPr>
              <a:t>£3600 per household</a:t>
            </a:r>
          </a:p>
          <a:p>
            <a:r>
              <a:rPr lang="en-GB" sz="2400" dirty="0">
                <a:solidFill>
                  <a:srgbClr val="FFFFFF"/>
                </a:solidFill>
              </a:rPr>
              <a:t>Consistent reductions since 2010</a:t>
            </a:r>
          </a:p>
          <a:p>
            <a:r>
              <a:rPr lang="en-GB" sz="2400" dirty="0">
                <a:solidFill>
                  <a:srgbClr val="FFFFFF"/>
                </a:solidFill>
              </a:rPr>
              <a:t>GDP suppressed by almost £100 billion in 2018</a:t>
            </a:r>
          </a:p>
          <a:p>
            <a:r>
              <a:rPr lang="en-GB" sz="2400" dirty="0">
                <a:solidFill>
                  <a:srgbClr val="FFFFFF"/>
                </a:solidFill>
              </a:rPr>
              <a:t>Likely to be in the region of £117 billion by 2022</a:t>
            </a:r>
          </a:p>
          <a:p>
            <a:r>
              <a:rPr lang="en-GB" sz="2400" dirty="0">
                <a:solidFill>
                  <a:srgbClr val="FFFFFF"/>
                </a:solidFill>
              </a:rPr>
              <a:t>Households have had to borrow more</a:t>
            </a:r>
          </a:p>
          <a:p>
            <a:r>
              <a:rPr lang="en-GB" sz="2400" dirty="0">
                <a:solidFill>
                  <a:srgbClr val="FFFFFF"/>
                </a:solidFill>
              </a:rPr>
              <a:t>People have earned less and paid less tax</a:t>
            </a:r>
          </a:p>
          <a:p>
            <a:pPr marL="0" indent="0">
              <a:buNone/>
            </a:pPr>
            <a:r>
              <a:rPr lang="en-GB" sz="2400" dirty="0">
                <a:solidFill>
                  <a:srgbClr val="FFFFFF"/>
                </a:solidFill>
              </a:rPr>
              <a:t>Stirling 2019</a:t>
            </a:r>
          </a:p>
        </p:txBody>
      </p:sp>
    </p:spTree>
    <p:extLst>
      <p:ext uri="{BB962C8B-B14F-4D97-AF65-F5344CB8AC3E}">
        <p14:creationId xmlns:p14="http://schemas.microsoft.com/office/powerpoint/2010/main" val="3215961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1 million fewer public sector jobs</a:t>
            </a:r>
          </a:p>
        </p:txBody>
      </p:sp>
      <p:sp>
        <p:nvSpPr>
          <p:cNvPr id="3" name="Content Placeholder 2"/>
          <p:cNvSpPr>
            <a:spLocks noGrp="1"/>
          </p:cNvSpPr>
          <p:nvPr>
            <p:ph idx="1"/>
          </p:nvPr>
        </p:nvSpPr>
        <p:spPr/>
        <p:txBody>
          <a:bodyPr>
            <a:normAutofit fontScale="92500"/>
          </a:bodyPr>
          <a:lstStyle/>
          <a:p>
            <a:r>
              <a:rPr lang="en-GB" dirty="0"/>
              <a:t>660,000 public sector jobs cut with a further 250,000 planned by 2015</a:t>
            </a:r>
          </a:p>
          <a:p>
            <a:r>
              <a:rPr lang="en-GB" dirty="0"/>
              <a:t>Wage freezes for public sector workers</a:t>
            </a:r>
          </a:p>
          <a:p>
            <a:r>
              <a:rPr lang="en-GB" dirty="0"/>
              <a:t>In-work poverty increased with a greater proportion in this category than in the workless and retired family categories combined (6.7m in 2013)</a:t>
            </a:r>
          </a:p>
          <a:p>
            <a:r>
              <a:rPr lang="en-GB" dirty="0"/>
              <a:t>Average incomes squeeze as wages decreased 14% between 2008 and 2013</a:t>
            </a:r>
          </a:p>
          <a:p>
            <a:r>
              <a:rPr lang="en-GB" dirty="0"/>
              <a:t>In 2014 the Director General of the CBI actually called for companies to share profits and pay workers more such was the pressure as he saw it at the top of British industry</a:t>
            </a:r>
          </a:p>
          <a:p>
            <a:endParaRPr lang="en-GB" dirty="0"/>
          </a:p>
        </p:txBody>
      </p:sp>
      <p:sp>
        <p:nvSpPr>
          <p:cNvPr id="5" name="TextBox 4"/>
          <p:cNvSpPr txBox="1"/>
          <p:nvPr/>
        </p:nvSpPr>
        <p:spPr>
          <a:xfrm>
            <a:off x="8705088" y="5992297"/>
            <a:ext cx="2785872" cy="369332"/>
          </a:xfrm>
          <a:prstGeom prst="rect">
            <a:avLst/>
          </a:prstGeom>
          <a:noFill/>
        </p:spPr>
        <p:txBody>
          <a:bodyPr wrap="square" rtlCol="0">
            <a:spAutoFit/>
          </a:bodyPr>
          <a:lstStyle/>
          <a:p>
            <a:r>
              <a:rPr lang="en-GB" dirty="0">
                <a:solidFill>
                  <a:prstClr val="black"/>
                </a:solidFill>
              </a:rPr>
              <a:t>O’Hara 2014: 2</a:t>
            </a:r>
          </a:p>
        </p:txBody>
      </p:sp>
      <p:sp>
        <p:nvSpPr>
          <p:cNvPr id="4" name="Slide Number Placeholder 3">
            <a:extLst>
              <a:ext uri="{FF2B5EF4-FFF2-40B4-BE49-F238E27FC236}">
                <a16:creationId xmlns:a16="http://schemas.microsoft.com/office/drawing/2014/main" id="{438FB3FE-2425-4AC1-8179-E38907FA971C}"/>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23</a:t>
            </a:fld>
            <a:endParaRPr lang="en-GB">
              <a:solidFill>
                <a:prstClr val="black">
                  <a:tint val="75000"/>
                </a:prstClr>
              </a:solidFill>
            </a:endParaRPr>
          </a:p>
        </p:txBody>
      </p:sp>
    </p:spTree>
    <p:extLst>
      <p:ext uri="{BB962C8B-B14F-4D97-AF65-F5344CB8AC3E}">
        <p14:creationId xmlns:p14="http://schemas.microsoft.com/office/powerpoint/2010/main" val="404880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Deliberate shrinking of the state</a:t>
            </a:r>
          </a:p>
        </p:txBody>
      </p:sp>
      <p:sp>
        <p:nvSpPr>
          <p:cNvPr id="3" name="Content Placeholder 2"/>
          <p:cNvSpPr>
            <a:spLocks noGrp="1"/>
          </p:cNvSpPr>
          <p:nvPr>
            <p:ph idx="1"/>
          </p:nvPr>
        </p:nvSpPr>
        <p:spPr/>
        <p:txBody>
          <a:bodyPr/>
          <a:lstStyle/>
          <a:p>
            <a:r>
              <a:rPr lang="en-GB" dirty="0"/>
              <a:t>Debt, the use of food banks and pressure on those at the lower end of the socio-economic scale all increased: inequality grew with the wealth gap between those at the top and those at the bottom growing significantly</a:t>
            </a:r>
          </a:p>
          <a:p>
            <a:r>
              <a:rPr lang="en-GB" dirty="0"/>
              <a:t>Mark Blyth: this was not imposed upon the UK. This was a domestic decision to shrink the state</a:t>
            </a:r>
          </a:p>
          <a:p>
            <a:r>
              <a:rPr lang="en-GB" dirty="0"/>
              <a:t>PM Cameron and DPM Clegg urged us to believe that they were keen to reduce the deficit, not dismantle the welfare state</a:t>
            </a:r>
          </a:p>
          <a:p>
            <a:r>
              <a:rPr lang="en-GB" dirty="0"/>
              <a:t>They urged the people to see that we were all in it together</a:t>
            </a:r>
          </a:p>
        </p:txBody>
      </p:sp>
      <p:sp>
        <p:nvSpPr>
          <p:cNvPr id="4" name="TextBox 3"/>
          <p:cNvSpPr txBox="1"/>
          <p:nvPr/>
        </p:nvSpPr>
        <p:spPr>
          <a:xfrm>
            <a:off x="8705088" y="5992297"/>
            <a:ext cx="2785872" cy="369332"/>
          </a:xfrm>
          <a:prstGeom prst="rect">
            <a:avLst/>
          </a:prstGeom>
          <a:noFill/>
        </p:spPr>
        <p:txBody>
          <a:bodyPr wrap="square" rtlCol="0">
            <a:spAutoFit/>
          </a:bodyPr>
          <a:lstStyle/>
          <a:p>
            <a:r>
              <a:rPr lang="en-GB" dirty="0">
                <a:solidFill>
                  <a:prstClr val="black"/>
                </a:solidFill>
              </a:rPr>
              <a:t>O’Hara 2014: 5</a:t>
            </a:r>
          </a:p>
        </p:txBody>
      </p:sp>
      <p:sp>
        <p:nvSpPr>
          <p:cNvPr id="5" name="Slide Number Placeholder 4">
            <a:extLst>
              <a:ext uri="{FF2B5EF4-FFF2-40B4-BE49-F238E27FC236}">
                <a16:creationId xmlns:a16="http://schemas.microsoft.com/office/drawing/2014/main" id="{F304CAB5-F82C-407F-A4CD-0EF23B2CF5A3}"/>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24</a:t>
            </a:fld>
            <a:endParaRPr lang="en-GB">
              <a:solidFill>
                <a:prstClr val="black">
                  <a:tint val="75000"/>
                </a:prstClr>
              </a:solidFill>
            </a:endParaRPr>
          </a:p>
        </p:txBody>
      </p:sp>
    </p:spTree>
    <p:extLst>
      <p:ext uri="{BB962C8B-B14F-4D97-AF65-F5344CB8AC3E}">
        <p14:creationId xmlns:p14="http://schemas.microsoft.com/office/powerpoint/2010/main" val="547024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2635" y="784765"/>
            <a:ext cx="5834974" cy="5742495"/>
          </a:xfrm>
        </p:spPr>
        <p:txBody>
          <a:bodyPr>
            <a:normAutofit/>
          </a:bodyPr>
          <a:lstStyle/>
          <a:p>
            <a:r>
              <a:rPr lang="en-GB" dirty="0"/>
              <a:t>It is incredibly difficult for those who are not poor to understand how social exclusion affects people</a:t>
            </a:r>
          </a:p>
          <a:p>
            <a:r>
              <a:rPr lang="en-GB" dirty="0"/>
              <a:t>The poverty trap is not just financial, but social and emotional too</a:t>
            </a:r>
          </a:p>
          <a:p>
            <a:r>
              <a:rPr lang="en-GB" dirty="0"/>
              <a:t>The media sees matters through it’s own eyes</a:t>
            </a:r>
          </a:p>
          <a:p>
            <a:r>
              <a:rPr lang="en-GB" dirty="0"/>
              <a:t>Danny Dorling: the </a:t>
            </a:r>
            <a:r>
              <a:rPr lang="en-GB" u="sng" dirty="0"/>
              <a:t>homogenising myth </a:t>
            </a:r>
            <a:r>
              <a:rPr lang="en-GB" dirty="0"/>
              <a:t>of our times – the poor are poor and it is their ‘underserving’ fault</a:t>
            </a:r>
          </a:p>
        </p:txBody>
      </p:sp>
      <p:sp>
        <p:nvSpPr>
          <p:cNvPr id="4" name="Rectangle: Rounded Corners 4">
            <a:extLst>
              <a:ext uri="{FF2B5EF4-FFF2-40B4-BE49-F238E27FC236}">
                <a16:creationId xmlns:a16="http://schemas.microsoft.com/office/drawing/2014/main" id="{3AEF1394-A67A-4900-AFDA-C471F76C48CF}"/>
              </a:ext>
            </a:extLst>
          </p:cNvPr>
          <p:cNvSpPr/>
          <p:nvPr/>
        </p:nvSpPr>
        <p:spPr>
          <a:xfrm>
            <a:off x="6157609" y="454025"/>
            <a:ext cx="5847929" cy="55836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1388 Statute of Cambridge</a:t>
            </a:r>
          </a:p>
          <a:p>
            <a:pPr algn="ctr"/>
            <a:endParaRPr lang="en-GB" sz="2800" b="1" dirty="0"/>
          </a:p>
          <a:p>
            <a:pPr algn="ctr"/>
            <a:r>
              <a:rPr lang="en-GB" sz="2800" b="1" dirty="0"/>
              <a:t>Able-bodied poor (deserving poor)</a:t>
            </a:r>
          </a:p>
          <a:p>
            <a:pPr marL="342900" indent="-342900" algn="ctr">
              <a:buFontTx/>
              <a:buChar char="-"/>
            </a:pPr>
            <a:r>
              <a:rPr lang="en-GB" sz="2400" dirty="0"/>
              <a:t>Willing to work</a:t>
            </a:r>
          </a:p>
          <a:p>
            <a:pPr algn="ctr"/>
            <a:endParaRPr lang="en-GB" sz="2800" b="1" dirty="0"/>
          </a:p>
          <a:p>
            <a:pPr algn="ctr"/>
            <a:r>
              <a:rPr lang="en-GB" sz="2800" b="1" dirty="0"/>
              <a:t>Impotent poor (deserving poor)</a:t>
            </a:r>
          </a:p>
          <a:p>
            <a:pPr marL="342900" indent="-342900" algn="ctr">
              <a:buFontTx/>
              <a:buChar char="-"/>
            </a:pPr>
            <a:r>
              <a:rPr lang="en-GB" sz="2400" dirty="0"/>
              <a:t>Too old, ill or young to work. </a:t>
            </a:r>
          </a:p>
          <a:p>
            <a:pPr algn="ctr"/>
            <a:endParaRPr lang="en-GB" sz="2800" b="1" dirty="0"/>
          </a:p>
          <a:p>
            <a:pPr algn="ctr"/>
            <a:r>
              <a:rPr lang="en-GB" sz="2800" b="1" dirty="0"/>
              <a:t>Idle poor or sturdy beggars </a:t>
            </a:r>
          </a:p>
          <a:p>
            <a:pPr algn="ctr"/>
            <a:r>
              <a:rPr lang="en-GB" sz="2800" b="1" dirty="0"/>
              <a:t>(undeserving poor) </a:t>
            </a:r>
          </a:p>
          <a:p>
            <a:pPr algn="ctr"/>
            <a:r>
              <a:rPr lang="en-GB" sz="2400" dirty="0"/>
              <a:t>– can work but choose not to</a:t>
            </a:r>
          </a:p>
        </p:txBody>
      </p:sp>
      <p:sp>
        <p:nvSpPr>
          <p:cNvPr id="2" name="Slide Number Placeholder 1">
            <a:extLst>
              <a:ext uri="{FF2B5EF4-FFF2-40B4-BE49-F238E27FC236}">
                <a16:creationId xmlns:a16="http://schemas.microsoft.com/office/drawing/2014/main" id="{2F1F1148-196A-4419-AF4E-9F2E6FEC19B9}"/>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25</a:t>
            </a:fld>
            <a:endParaRPr lang="en-GB">
              <a:solidFill>
                <a:prstClr val="black">
                  <a:tint val="75000"/>
                </a:prstClr>
              </a:solidFill>
            </a:endParaRPr>
          </a:p>
        </p:txBody>
      </p:sp>
    </p:spTree>
    <p:extLst>
      <p:ext uri="{BB962C8B-B14F-4D97-AF65-F5344CB8AC3E}">
        <p14:creationId xmlns:p14="http://schemas.microsoft.com/office/powerpoint/2010/main" val="136475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sz="6000" dirty="0"/>
              <a:t>Borrowing</a:t>
            </a:r>
          </a:p>
        </p:txBody>
      </p:sp>
      <p:sp>
        <p:nvSpPr>
          <p:cNvPr id="3" name="Content Placeholder 2"/>
          <p:cNvSpPr>
            <a:spLocks noGrp="1"/>
          </p:cNvSpPr>
          <p:nvPr>
            <p:ph sz="half" idx="1"/>
          </p:nvPr>
        </p:nvSpPr>
        <p:spPr>
          <a:xfrm>
            <a:off x="5921829" y="365125"/>
            <a:ext cx="5985691" cy="6127750"/>
          </a:xfrm>
        </p:spPr>
        <p:txBody>
          <a:bodyPr>
            <a:noAutofit/>
          </a:bodyPr>
          <a:lstStyle/>
          <a:p>
            <a:r>
              <a:rPr lang="en-GB" sz="2400" dirty="0"/>
              <a:t>Before the financial crash in 2008, money was lent recklessly without safeguards in place</a:t>
            </a:r>
          </a:p>
          <a:p>
            <a:r>
              <a:rPr lang="en-GB" sz="2400" dirty="0"/>
              <a:t>People with very poor credit ratings were given mortgages (low pay, insecure employment)</a:t>
            </a:r>
          </a:p>
          <a:p>
            <a:r>
              <a:rPr lang="en-GB" sz="2400" dirty="0"/>
              <a:t>Payments stopped and there was no plan B</a:t>
            </a:r>
          </a:p>
          <a:p>
            <a:r>
              <a:rPr lang="en-GB" sz="2400" dirty="0"/>
              <a:t>Countries across the world had also gone down this incredibly risky route</a:t>
            </a:r>
          </a:p>
          <a:p>
            <a:r>
              <a:rPr lang="en-GB" sz="2400" dirty="0"/>
              <a:t>Assets looked ok on paper but in reality, they were worthless</a:t>
            </a:r>
          </a:p>
          <a:p>
            <a:r>
              <a:rPr lang="en-GB" sz="2400" dirty="0"/>
              <a:t>On paper assets might look ok until they turn bad and become ‘toxic’ (e.g. valueless properties)</a:t>
            </a:r>
          </a:p>
          <a:p>
            <a:r>
              <a:rPr lang="en-GB" sz="2400" dirty="0"/>
              <a:t>An asset is only worth what someone is willing to pay for it</a:t>
            </a:r>
          </a:p>
        </p:txBody>
      </p:sp>
      <p:sp>
        <p:nvSpPr>
          <p:cNvPr id="4" name="Content Placeholder 3">
            <a:extLst>
              <a:ext uri="{FF2B5EF4-FFF2-40B4-BE49-F238E27FC236}">
                <a16:creationId xmlns:a16="http://schemas.microsoft.com/office/drawing/2014/main" id="{9BD05DE4-6678-42CD-9737-AC4D977EE188}"/>
              </a:ext>
            </a:extLst>
          </p:cNvPr>
          <p:cNvSpPr>
            <a:spLocks noGrp="1"/>
          </p:cNvSpPr>
          <p:nvPr>
            <p:ph sz="half" idx="2"/>
          </p:nvPr>
        </p:nvSpPr>
        <p:spPr>
          <a:xfrm>
            <a:off x="838200" y="1825625"/>
            <a:ext cx="5181600" cy="4351338"/>
          </a:xfrm>
        </p:spPr>
        <p:txBody>
          <a:bodyPr/>
          <a:lstStyle/>
          <a:p>
            <a:r>
              <a:rPr lang="en-GB" dirty="0"/>
              <a:t>Would you be content to lend money to someone you were certain could pay you back, or would you not care one way or the other?</a:t>
            </a:r>
          </a:p>
          <a:p>
            <a:r>
              <a:rPr lang="en-GB" dirty="0"/>
              <a:t>Would you lend to a person with a very poor credit history?</a:t>
            </a:r>
          </a:p>
          <a:p>
            <a:r>
              <a:rPr lang="en-GB" dirty="0"/>
              <a:t>What happens to your finances if your debtors stop making repayments?</a:t>
            </a:r>
          </a:p>
          <a:p>
            <a:pPr marL="0" indent="0">
              <a:buNone/>
            </a:pPr>
            <a:endParaRPr lang="en-GB" dirty="0"/>
          </a:p>
        </p:txBody>
      </p:sp>
      <p:sp>
        <p:nvSpPr>
          <p:cNvPr id="5" name="Slide Number Placeholder 4">
            <a:extLst>
              <a:ext uri="{FF2B5EF4-FFF2-40B4-BE49-F238E27FC236}">
                <a16:creationId xmlns:a16="http://schemas.microsoft.com/office/drawing/2014/main" id="{01E157CE-4A5A-486E-902B-4A7A45EDE6B0}"/>
              </a:ext>
            </a:extLst>
          </p:cNvPr>
          <p:cNvSpPr>
            <a:spLocks noGrp="1"/>
          </p:cNvSpPr>
          <p:nvPr>
            <p:ph type="sldNum" sz="quarter" idx="12"/>
          </p:nvPr>
        </p:nvSpPr>
        <p:spPr/>
        <p:txBody>
          <a:bodyPr/>
          <a:lstStyle/>
          <a:p>
            <a:fld id="{F3E83A97-E95D-4BBF-AE8A-053E553FE214}" type="slidenum">
              <a:rPr lang="en-GB" smtClean="0"/>
              <a:t>26</a:t>
            </a:fld>
            <a:endParaRPr lang="en-GB"/>
          </a:p>
        </p:txBody>
      </p:sp>
    </p:spTree>
    <p:extLst>
      <p:ext uri="{BB962C8B-B14F-4D97-AF65-F5344CB8AC3E}">
        <p14:creationId xmlns:p14="http://schemas.microsoft.com/office/powerpoint/2010/main" val="279448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additive="base">
                                        <p:cTn id="4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 calcmode="lin" valueType="num">
                                      <p:cBhvr additive="base">
                                        <p:cTn id="4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additive="base">
                                        <p:cTn id="5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anim calcmode="lin" valueType="num">
                                      <p:cBhvr additive="base">
                                        <p:cTn id="6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21D1FA-9C79-4868-AB10-6CDD7908EE2E}"/>
              </a:ext>
            </a:extLst>
          </p:cNvPr>
          <p:cNvSpPr>
            <a:spLocks noGrp="1"/>
          </p:cNvSpPr>
          <p:nvPr>
            <p:ph type="title"/>
          </p:nvPr>
        </p:nvSpPr>
        <p:spPr>
          <a:xfrm>
            <a:off x="394294" y="1896601"/>
            <a:ext cx="3270461" cy="2689373"/>
          </a:xfrm>
        </p:spPr>
        <p:txBody>
          <a:bodyPr anchor="t">
            <a:normAutofit/>
          </a:bodyPr>
          <a:lstStyle/>
          <a:p>
            <a:r>
              <a:rPr lang="en-GB" sz="6000" dirty="0">
                <a:solidFill>
                  <a:srgbClr val="FFFFFF"/>
                </a:solidFill>
              </a:rPr>
              <a:t>Personal debt in the UK</a:t>
            </a:r>
          </a:p>
        </p:txBody>
      </p:sp>
      <p:sp>
        <p:nvSpPr>
          <p:cNvPr id="4" name="Content Placeholder 3">
            <a:extLst>
              <a:ext uri="{FF2B5EF4-FFF2-40B4-BE49-F238E27FC236}">
                <a16:creationId xmlns:a16="http://schemas.microsoft.com/office/drawing/2014/main" id="{32B7FCC9-9DEF-48F8-A4D5-7A28D2D1E55D}"/>
              </a:ext>
            </a:extLst>
          </p:cNvPr>
          <p:cNvSpPr>
            <a:spLocks noGrp="1"/>
          </p:cNvSpPr>
          <p:nvPr>
            <p:ph sz="half" idx="1"/>
          </p:nvPr>
        </p:nvSpPr>
        <p:spPr>
          <a:xfrm>
            <a:off x="4380855" y="1412488"/>
            <a:ext cx="3574411" cy="5323591"/>
          </a:xfrm>
        </p:spPr>
        <p:txBody>
          <a:bodyPr>
            <a:normAutofit/>
          </a:bodyPr>
          <a:lstStyle/>
          <a:p>
            <a:pPr marL="0" indent="0">
              <a:buNone/>
            </a:pPr>
            <a:r>
              <a:rPr lang="en-GB" sz="3200" dirty="0"/>
              <a:t>Average UK household debt?</a:t>
            </a:r>
          </a:p>
          <a:p>
            <a:pPr marL="0" indent="0">
              <a:buNone/>
            </a:pPr>
            <a:endParaRPr lang="en-GB" sz="3200" dirty="0"/>
          </a:p>
          <a:p>
            <a:pPr marL="0" indent="0">
              <a:buNone/>
            </a:pPr>
            <a:r>
              <a:rPr lang="en-GB" sz="3200" dirty="0"/>
              <a:t>Credit card debt per household?</a:t>
            </a:r>
          </a:p>
          <a:p>
            <a:pPr marL="0" indent="0">
              <a:buNone/>
            </a:pPr>
            <a:endParaRPr lang="en-GB" sz="3200" dirty="0"/>
          </a:p>
          <a:p>
            <a:pPr marL="0" indent="0">
              <a:buNone/>
            </a:pPr>
            <a:r>
              <a:rPr lang="en-GB" sz="3200" dirty="0"/>
              <a:t>Time to clear credit card debt paying minimum payment?</a:t>
            </a:r>
          </a:p>
          <a:p>
            <a:pPr marL="0" indent="0">
              <a:buNone/>
            </a:pPr>
            <a:endParaRPr lang="en-GB" sz="2000" dirty="0"/>
          </a:p>
        </p:txBody>
      </p:sp>
      <p:cxnSp>
        <p:nvCxnSpPr>
          <p:cNvPr id="15"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F92612F4-66A4-4A77-BFF6-AC0A664E841D}"/>
              </a:ext>
            </a:extLst>
          </p:cNvPr>
          <p:cNvSpPr>
            <a:spLocks noGrp="1"/>
          </p:cNvSpPr>
          <p:nvPr>
            <p:ph sz="half" idx="2"/>
          </p:nvPr>
        </p:nvSpPr>
        <p:spPr>
          <a:xfrm>
            <a:off x="8451604" y="1412489"/>
            <a:ext cx="3197701" cy="4363844"/>
          </a:xfrm>
        </p:spPr>
        <p:txBody>
          <a:bodyPr>
            <a:normAutofit/>
          </a:bodyPr>
          <a:lstStyle/>
          <a:p>
            <a:r>
              <a:rPr lang="en-GB" sz="3200" dirty="0"/>
              <a:t>£59,166</a:t>
            </a:r>
          </a:p>
          <a:p>
            <a:endParaRPr lang="en-GB" sz="3200" dirty="0"/>
          </a:p>
          <a:p>
            <a:endParaRPr lang="en-GB" sz="3200" dirty="0"/>
          </a:p>
          <a:p>
            <a:r>
              <a:rPr lang="en-GB" sz="3200" dirty="0"/>
              <a:t>£2,625</a:t>
            </a:r>
          </a:p>
          <a:p>
            <a:endParaRPr lang="en-GB" sz="3200" dirty="0"/>
          </a:p>
          <a:p>
            <a:endParaRPr lang="en-GB" sz="3200" dirty="0"/>
          </a:p>
          <a:p>
            <a:r>
              <a:rPr lang="en-GB" sz="3200" dirty="0"/>
              <a:t>26 </a:t>
            </a:r>
            <a:r>
              <a:rPr lang="en-GB" sz="3200" dirty="0" err="1"/>
              <a:t>yrs</a:t>
            </a:r>
            <a:r>
              <a:rPr lang="en-GB" sz="3200" dirty="0"/>
              <a:t>, 9m</a:t>
            </a:r>
          </a:p>
        </p:txBody>
      </p:sp>
      <p:sp>
        <p:nvSpPr>
          <p:cNvPr id="6" name="TextBox 5">
            <a:extLst>
              <a:ext uri="{FF2B5EF4-FFF2-40B4-BE49-F238E27FC236}">
                <a16:creationId xmlns:a16="http://schemas.microsoft.com/office/drawing/2014/main" id="{1D2FCDFC-8E1D-4FC2-AD8D-CEFAF16DC9B0}"/>
              </a:ext>
            </a:extLst>
          </p:cNvPr>
          <p:cNvSpPr txBox="1"/>
          <p:nvPr/>
        </p:nvSpPr>
        <p:spPr>
          <a:xfrm>
            <a:off x="8260080" y="6228080"/>
            <a:ext cx="3688080" cy="369332"/>
          </a:xfrm>
          <a:prstGeom prst="rect">
            <a:avLst/>
          </a:prstGeom>
          <a:noFill/>
        </p:spPr>
        <p:txBody>
          <a:bodyPr wrap="square" rtlCol="0">
            <a:spAutoFit/>
          </a:bodyPr>
          <a:lstStyle/>
          <a:p>
            <a:r>
              <a:rPr lang="en-GB" dirty="0"/>
              <a:t>The Money Charity 2019</a:t>
            </a:r>
          </a:p>
        </p:txBody>
      </p:sp>
      <p:sp>
        <p:nvSpPr>
          <p:cNvPr id="3" name="Slide Number Placeholder 2">
            <a:extLst>
              <a:ext uri="{FF2B5EF4-FFF2-40B4-BE49-F238E27FC236}">
                <a16:creationId xmlns:a16="http://schemas.microsoft.com/office/drawing/2014/main" id="{8BA07042-A1C9-4251-A6DB-6AF272908116}"/>
              </a:ext>
            </a:extLst>
          </p:cNvPr>
          <p:cNvSpPr>
            <a:spLocks noGrp="1"/>
          </p:cNvSpPr>
          <p:nvPr>
            <p:ph type="sldNum" sz="quarter" idx="12"/>
          </p:nvPr>
        </p:nvSpPr>
        <p:spPr/>
        <p:txBody>
          <a:bodyPr/>
          <a:lstStyle/>
          <a:p>
            <a:fld id="{F3E83A97-E95D-4BBF-AE8A-053E553FE214}" type="slidenum">
              <a:rPr lang="en-GB" smtClean="0"/>
              <a:t>27</a:t>
            </a:fld>
            <a:endParaRPr lang="en-GB"/>
          </a:p>
        </p:txBody>
      </p:sp>
    </p:spTree>
    <p:extLst>
      <p:ext uri="{BB962C8B-B14F-4D97-AF65-F5344CB8AC3E}">
        <p14:creationId xmlns:p14="http://schemas.microsoft.com/office/powerpoint/2010/main" val="249285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 calcmode="lin" valueType="num">
                                      <p:cBhvr additive="base">
                                        <p:cTn id="3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54C0E-8491-4A3E-8536-D2E883E98A10}"/>
              </a:ext>
            </a:extLst>
          </p:cNvPr>
          <p:cNvSpPr>
            <a:spLocks noGrp="1"/>
          </p:cNvSpPr>
          <p:nvPr>
            <p:ph type="title"/>
          </p:nvPr>
        </p:nvSpPr>
        <p:spPr/>
        <p:txBody>
          <a:bodyPr>
            <a:normAutofit/>
          </a:bodyPr>
          <a:lstStyle/>
          <a:p>
            <a:r>
              <a:rPr lang="en-GB" sz="5400" dirty="0">
                <a:solidFill>
                  <a:schemeClr val="bg1"/>
                </a:solidFill>
              </a:rPr>
              <a:t>Personal debt in the UK</a:t>
            </a:r>
          </a:p>
        </p:txBody>
      </p:sp>
      <p:sp>
        <p:nvSpPr>
          <p:cNvPr id="3" name="Content Placeholder 2">
            <a:extLst>
              <a:ext uri="{FF2B5EF4-FFF2-40B4-BE49-F238E27FC236}">
                <a16:creationId xmlns:a16="http://schemas.microsoft.com/office/drawing/2014/main" id="{EF45314D-D09E-449B-901D-11CE52FE29BB}"/>
              </a:ext>
            </a:extLst>
          </p:cNvPr>
          <p:cNvSpPr>
            <a:spLocks noGrp="1"/>
          </p:cNvSpPr>
          <p:nvPr>
            <p:ph sz="half" idx="1"/>
          </p:nvPr>
        </p:nvSpPr>
        <p:spPr>
          <a:xfrm>
            <a:off x="6507480" y="1690688"/>
            <a:ext cx="5440680" cy="4351338"/>
          </a:xfrm>
        </p:spPr>
        <p:txBody>
          <a:bodyPr/>
          <a:lstStyle/>
          <a:p>
            <a:pPr marL="514350" indent="-514350">
              <a:buFont typeface="+mj-lt"/>
              <a:buAutoNum type="arabicPeriod"/>
            </a:pPr>
            <a:r>
              <a:rPr lang="en-GB" dirty="0">
                <a:solidFill>
                  <a:schemeClr val="bg1"/>
                </a:solidFill>
              </a:rPr>
              <a:t>£1,642 billion owed (£1.6t)</a:t>
            </a:r>
          </a:p>
          <a:p>
            <a:pPr marL="514350" indent="-514350">
              <a:buFont typeface="+mj-lt"/>
              <a:buAutoNum type="arabicPeriod"/>
            </a:pPr>
            <a:r>
              <a:rPr lang="en-GB" dirty="0">
                <a:solidFill>
                  <a:schemeClr val="bg1"/>
                </a:solidFill>
              </a:rPr>
              <a:t>£50,803 million pa interest (£50b)</a:t>
            </a:r>
          </a:p>
          <a:p>
            <a:pPr marL="514350" indent="-514350">
              <a:buFont typeface="+mj-lt"/>
              <a:buAutoNum type="arabicPeriod"/>
            </a:pPr>
            <a:r>
              <a:rPr lang="en-GB" dirty="0">
                <a:solidFill>
                  <a:schemeClr val="bg1"/>
                </a:solidFill>
              </a:rPr>
              <a:t>£139 million interest per day</a:t>
            </a:r>
          </a:p>
          <a:p>
            <a:pPr marL="514350" indent="-514350">
              <a:buFont typeface="+mj-lt"/>
              <a:buAutoNum type="arabicPeriod"/>
            </a:pPr>
            <a:r>
              <a:rPr lang="en-GB" dirty="0">
                <a:solidFill>
                  <a:schemeClr val="bg1"/>
                </a:solidFill>
              </a:rPr>
              <a:t>Interest: 3.4% average pay</a:t>
            </a:r>
          </a:p>
          <a:p>
            <a:pPr marL="514350" indent="-514350">
              <a:buFont typeface="+mj-lt"/>
              <a:buAutoNum type="arabicPeriod"/>
            </a:pPr>
            <a:r>
              <a:rPr lang="en-GB" dirty="0">
                <a:solidFill>
                  <a:schemeClr val="bg1"/>
                </a:solidFill>
              </a:rPr>
              <a:t>By 2023: household debt will reach £2.4 trillion</a:t>
            </a:r>
          </a:p>
          <a:p>
            <a:pPr marL="514350" indent="-514350">
              <a:buFont typeface="+mj-lt"/>
              <a:buAutoNum type="arabicPeriod"/>
            </a:pPr>
            <a:r>
              <a:rPr lang="en-GB" dirty="0">
                <a:solidFill>
                  <a:schemeClr val="bg1"/>
                </a:solidFill>
              </a:rPr>
              <a:t>Consumer credit: £28 billion</a:t>
            </a:r>
          </a:p>
          <a:p>
            <a:endParaRPr lang="en-GB" dirty="0"/>
          </a:p>
        </p:txBody>
      </p:sp>
      <p:sp>
        <p:nvSpPr>
          <p:cNvPr id="4" name="Content Placeholder 3">
            <a:extLst>
              <a:ext uri="{FF2B5EF4-FFF2-40B4-BE49-F238E27FC236}">
                <a16:creationId xmlns:a16="http://schemas.microsoft.com/office/drawing/2014/main" id="{7E6AB722-96B0-49A1-B837-3DF5B83E22B3}"/>
              </a:ext>
            </a:extLst>
          </p:cNvPr>
          <p:cNvSpPr>
            <a:spLocks noGrp="1"/>
          </p:cNvSpPr>
          <p:nvPr>
            <p:ph sz="half" idx="2"/>
          </p:nvPr>
        </p:nvSpPr>
        <p:spPr>
          <a:xfrm>
            <a:off x="838200" y="1832610"/>
            <a:ext cx="5593080" cy="3836670"/>
          </a:xfrm>
        </p:spPr>
        <p:txBody>
          <a:bodyPr/>
          <a:lstStyle/>
          <a:p>
            <a:pPr marL="514350" indent="-514350">
              <a:buFont typeface="+mj-lt"/>
              <a:buAutoNum type="arabicPeriod"/>
            </a:pPr>
            <a:r>
              <a:rPr lang="en-GB" dirty="0">
                <a:solidFill>
                  <a:schemeClr val="bg1"/>
                </a:solidFill>
              </a:rPr>
              <a:t>Total debt?</a:t>
            </a:r>
          </a:p>
          <a:p>
            <a:pPr marL="514350" indent="-514350">
              <a:buFont typeface="+mj-lt"/>
              <a:buAutoNum type="arabicPeriod"/>
            </a:pPr>
            <a:r>
              <a:rPr lang="en-GB" dirty="0">
                <a:solidFill>
                  <a:schemeClr val="bg1"/>
                </a:solidFill>
              </a:rPr>
              <a:t>Annual interest?</a:t>
            </a:r>
          </a:p>
          <a:p>
            <a:pPr marL="514350" indent="-514350">
              <a:buFont typeface="+mj-lt"/>
              <a:buAutoNum type="arabicPeriod"/>
            </a:pPr>
            <a:r>
              <a:rPr lang="en-GB" dirty="0">
                <a:solidFill>
                  <a:schemeClr val="bg1"/>
                </a:solidFill>
              </a:rPr>
              <a:t>Daily interest?</a:t>
            </a:r>
          </a:p>
          <a:p>
            <a:pPr marL="514350" indent="-514350">
              <a:buFont typeface="+mj-lt"/>
              <a:buAutoNum type="arabicPeriod"/>
            </a:pPr>
            <a:r>
              <a:rPr lang="en-GB" dirty="0">
                <a:solidFill>
                  <a:schemeClr val="bg1"/>
                </a:solidFill>
              </a:rPr>
              <a:t>Proportion of household income?</a:t>
            </a:r>
          </a:p>
          <a:p>
            <a:pPr marL="514350" indent="-514350">
              <a:buFont typeface="+mj-lt"/>
              <a:buAutoNum type="arabicPeriod"/>
            </a:pPr>
            <a:r>
              <a:rPr lang="en-GB" dirty="0">
                <a:solidFill>
                  <a:schemeClr val="bg1"/>
                </a:solidFill>
              </a:rPr>
              <a:t>Will the total owed rise or fall by 2023?</a:t>
            </a:r>
          </a:p>
          <a:p>
            <a:pPr marL="514350" indent="-514350">
              <a:buFont typeface="+mj-lt"/>
              <a:buAutoNum type="arabicPeriod"/>
            </a:pPr>
            <a:r>
              <a:rPr lang="en-GB" dirty="0">
                <a:solidFill>
                  <a:schemeClr val="bg1"/>
                </a:solidFill>
              </a:rPr>
              <a:t>How much is the consumer credit debt?</a:t>
            </a:r>
          </a:p>
        </p:txBody>
      </p:sp>
      <p:sp>
        <p:nvSpPr>
          <p:cNvPr id="5" name="TextBox 4">
            <a:extLst>
              <a:ext uri="{FF2B5EF4-FFF2-40B4-BE49-F238E27FC236}">
                <a16:creationId xmlns:a16="http://schemas.microsoft.com/office/drawing/2014/main" id="{2FFF870F-1336-469E-8DD9-EFC37BE7FC3B}"/>
              </a:ext>
            </a:extLst>
          </p:cNvPr>
          <p:cNvSpPr txBox="1"/>
          <p:nvPr/>
        </p:nvSpPr>
        <p:spPr>
          <a:xfrm>
            <a:off x="8260080" y="6228080"/>
            <a:ext cx="3688080" cy="369332"/>
          </a:xfrm>
          <a:prstGeom prst="rect">
            <a:avLst/>
          </a:prstGeom>
          <a:noFill/>
        </p:spPr>
        <p:txBody>
          <a:bodyPr wrap="square" rtlCol="0">
            <a:spAutoFit/>
          </a:bodyPr>
          <a:lstStyle/>
          <a:p>
            <a:r>
              <a:rPr lang="en-GB" dirty="0">
                <a:solidFill>
                  <a:schemeClr val="bg1"/>
                </a:solidFill>
              </a:rPr>
              <a:t>The Money Charity 2019</a:t>
            </a:r>
          </a:p>
        </p:txBody>
      </p:sp>
      <p:sp>
        <p:nvSpPr>
          <p:cNvPr id="6" name="Slide Number Placeholder 5">
            <a:extLst>
              <a:ext uri="{FF2B5EF4-FFF2-40B4-BE49-F238E27FC236}">
                <a16:creationId xmlns:a16="http://schemas.microsoft.com/office/drawing/2014/main" id="{30F0E74E-FC0F-4985-A1A3-AC0A26E641A9}"/>
              </a:ext>
            </a:extLst>
          </p:cNvPr>
          <p:cNvSpPr>
            <a:spLocks noGrp="1"/>
          </p:cNvSpPr>
          <p:nvPr>
            <p:ph type="sldNum" sz="quarter" idx="12"/>
          </p:nvPr>
        </p:nvSpPr>
        <p:spPr/>
        <p:txBody>
          <a:bodyPr/>
          <a:lstStyle/>
          <a:p>
            <a:fld id="{F3E83A97-E95D-4BBF-AE8A-053E553FE214}" type="slidenum">
              <a:rPr lang="en-GB" smtClean="0"/>
              <a:t>28</a:t>
            </a:fld>
            <a:endParaRPr lang="en-GB"/>
          </a:p>
        </p:txBody>
      </p:sp>
    </p:spTree>
    <p:extLst>
      <p:ext uri="{BB962C8B-B14F-4D97-AF65-F5344CB8AC3E}">
        <p14:creationId xmlns:p14="http://schemas.microsoft.com/office/powerpoint/2010/main" val="2690463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0" end="0"/>
                                            </p:txEl>
                                          </p:spTgt>
                                        </p:tgtEl>
                                        <p:attrNameLst>
                                          <p:attrName>style.visibility</p:attrName>
                                        </p:attrNameLst>
                                      </p:cBhvr>
                                      <p:to>
                                        <p:strVal val="visible"/>
                                      </p:to>
                                    </p:set>
                                    <p:anim calcmode="lin" valueType="num">
                                      <p:cBhvr additive="base">
                                        <p:cTn id="4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 end="1"/>
                                            </p:txEl>
                                          </p:spTgt>
                                        </p:tgtEl>
                                        <p:attrNameLst>
                                          <p:attrName>style.visibility</p:attrName>
                                        </p:attrNameLst>
                                      </p:cBhvr>
                                      <p:to>
                                        <p:strVal val="visible"/>
                                      </p:to>
                                    </p:set>
                                    <p:anim calcmode="lin" valueType="num">
                                      <p:cBhvr additive="base">
                                        <p:cTn id="4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anim calcmode="lin" valueType="num">
                                      <p:cBhvr additive="base">
                                        <p:cTn id="5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 calcmode="lin" valueType="num">
                                      <p:cBhvr additive="base">
                                        <p:cTn id="6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4" end="4"/>
                                            </p:txEl>
                                          </p:spTgt>
                                        </p:tgtEl>
                                        <p:attrNameLst>
                                          <p:attrName>style.visibility</p:attrName>
                                        </p:attrNameLst>
                                      </p:cBhvr>
                                      <p:to>
                                        <p:strVal val="visible"/>
                                      </p:to>
                                    </p:set>
                                    <p:anim calcmode="lin" valueType="num">
                                      <p:cBhvr additive="base">
                                        <p:cTn id="6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5" end="5"/>
                                            </p:txEl>
                                          </p:spTgt>
                                        </p:tgtEl>
                                        <p:attrNameLst>
                                          <p:attrName>style.visibility</p:attrName>
                                        </p:attrNameLst>
                                      </p:cBhvr>
                                      <p:to>
                                        <p:strVal val="visible"/>
                                      </p:to>
                                    </p:set>
                                    <p:anim calcmode="lin" valueType="num">
                                      <p:cBhvr additive="base">
                                        <p:cTn id="7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Public money for a private crisis</a:t>
            </a:r>
          </a:p>
        </p:txBody>
      </p:sp>
      <p:sp>
        <p:nvSpPr>
          <p:cNvPr id="3" name="Content Placeholder 2"/>
          <p:cNvSpPr>
            <a:spLocks noGrp="1"/>
          </p:cNvSpPr>
          <p:nvPr>
            <p:ph idx="1"/>
          </p:nvPr>
        </p:nvSpPr>
        <p:spPr>
          <a:xfrm>
            <a:off x="603504" y="1472184"/>
            <a:ext cx="7434072" cy="4704779"/>
          </a:xfrm>
        </p:spPr>
        <p:txBody>
          <a:bodyPr>
            <a:normAutofit lnSpcReduction="10000"/>
          </a:bodyPr>
          <a:lstStyle/>
          <a:p>
            <a:r>
              <a:rPr lang="en-GB" dirty="0"/>
              <a:t>The issue in 2008 was not rampant public spending as the austerity champions insisted</a:t>
            </a:r>
          </a:p>
          <a:p>
            <a:r>
              <a:rPr lang="en-GB" dirty="0"/>
              <a:t>Pressures were due to the billions of tax-payers cash pumped into the financial system to bail out the bankers</a:t>
            </a:r>
          </a:p>
          <a:p>
            <a:r>
              <a:rPr lang="en-GB" dirty="0"/>
              <a:t>This was a private sector crisis, created by the private sector</a:t>
            </a:r>
          </a:p>
          <a:p>
            <a:r>
              <a:rPr lang="en-GB" dirty="0"/>
              <a:t>Taxpayers bailed out the bankers </a:t>
            </a:r>
          </a:p>
          <a:p>
            <a:r>
              <a:rPr lang="en-GB" dirty="0"/>
              <a:t>The idea that reducing public spending would restore the economy is a nonsense proved wrong many times in history</a:t>
            </a:r>
          </a:p>
        </p:txBody>
      </p:sp>
      <p:sp>
        <p:nvSpPr>
          <p:cNvPr id="5" name="TextBox 4"/>
          <p:cNvSpPr txBox="1"/>
          <p:nvPr/>
        </p:nvSpPr>
        <p:spPr>
          <a:xfrm>
            <a:off x="438912" y="6176963"/>
            <a:ext cx="3453384" cy="369332"/>
          </a:xfrm>
          <a:prstGeom prst="rect">
            <a:avLst/>
          </a:prstGeom>
          <a:noFill/>
        </p:spPr>
        <p:txBody>
          <a:bodyPr wrap="square" rtlCol="0">
            <a:spAutoFit/>
          </a:bodyPr>
          <a:lstStyle/>
          <a:p>
            <a:r>
              <a:rPr lang="en-GB" dirty="0">
                <a:solidFill>
                  <a:prstClr val="black"/>
                </a:solidFill>
              </a:rPr>
              <a:t>Blyth cited in O’Hara 2014: 6</a:t>
            </a:r>
          </a:p>
        </p:txBody>
      </p:sp>
      <p:pic>
        <p:nvPicPr>
          <p:cNvPr id="6" name="Picture 5"/>
          <p:cNvPicPr>
            <a:picLocks noChangeAspect="1"/>
          </p:cNvPicPr>
          <p:nvPr/>
        </p:nvPicPr>
        <p:blipFill rotWithShape="1">
          <a:blip r:embed="rId2"/>
          <a:srcRect t="1283" r="1" b="1"/>
          <a:stretch/>
        </p:blipFill>
        <p:spPr>
          <a:xfrm>
            <a:off x="8485852" y="1472184"/>
            <a:ext cx="3494026" cy="5167312"/>
          </a:xfrm>
          <a:prstGeom prst="rect">
            <a:avLst/>
          </a:prstGeom>
        </p:spPr>
      </p:pic>
      <p:sp>
        <p:nvSpPr>
          <p:cNvPr id="4" name="Slide Number Placeholder 3">
            <a:extLst>
              <a:ext uri="{FF2B5EF4-FFF2-40B4-BE49-F238E27FC236}">
                <a16:creationId xmlns:a16="http://schemas.microsoft.com/office/drawing/2014/main" id="{029FAE00-BA24-453C-86DC-DB825021AA62}"/>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29</a:t>
            </a:fld>
            <a:endParaRPr lang="en-GB">
              <a:solidFill>
                <a:prstClr val="black">
                  <a:tint val="75000"/>
                </a:prstClr>
              </a:solidFill>
            </a:endParaRPr>
          </a:p>
        </p:txBody>
      </p:sp>
    </p:spTree>
    <p:extLst>
      <p:ext uri="{BB962C8B-B14F-4D97-AF65-F5344CB8AC3E}">
        <p14:creationId xmlns:p14="http://schemas.microsoft.com/office/powerpoint/2010/main" val="1556696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E83A97-E95D-4BBF-AE8A-053E553FE214}" type="slidenum">
              <a:rPr lang="en-GB" smtClean="0"/>
              <a:t>30</a:t>
            </a:fld>
            <a:endParaRPr lang="en-GB"/>
          </a:p>
        </p:txBody>
      </p:sp>
      <p:pic>
        <p:nvPicPr>
          <p:cNvPr id="5" name="Picture 4">
            <a:hlinkClick r:id="rId2"/>
          </p:cNvPr>
          <p:cNvPicPr>
            <a:picLocks noChangeAspect="1"/>
          </p:cNvPicPr>
          <p:nvPr/>
        </p:nvPicPr>
        <p:blipFill>
          <a:blip r:embed="rId3"/>
          <a:stretch>
            <a:fillRect/>
          </a:stretch>
        </p:blipFill>
        <p:spPr>
          <a:xfrm>
            <a:off x="6096000" y="351132"/>
            <a:ext cx="4921921" cy="6155736"/>
          </a:xfrm>
          <a:prstGeom prst="rect">
            <a:avLst/>
          </a:prstGeom>
        </p:spPr>
      </p:pic>
      <p:pic>
        <p:nvPicPr>
          <p:cNvPr id="2" name="Picture 1">
            <a:extLst>
              <a:ext uri="{FF2B5EF4-FFF2-40B4-BE49-F238E27FC236}">
                <a16:creationId xmlns:a16="http://schemas.microsoft.com/office/drawing/2014/main" id="{0DEAA56D-817C-6D30-E81D-3B70BC06F6BA}"/>
              </a:ext>
            </a:extLst>
          </p:cNvPr>
          <p:cNvPicPr>
            <a:picLocks noChangeAspect="1"/>
          </p:cNvPicPr>
          <p:nvPr/>
        </p:nvPicPr>
        <p:blipFill>
          <a:blip r:embed="rId4"/>
          <a:stretch>
            <a:fillRect/>
          </a:stretch>
        </p:blipFill>
        <p:spPr>
          <a:xfrm>
            <a:off x="1379808" y="919548"/>
            <a:ext cx="3493311" cy="5163760"/>
          </a:xfrm>
          <a:prstGeom prst="rect">
            <a:avLst/>
          </a:prstGeom>
        </p:spPr>
      </p:pic>
    </p:spTree>
    <p:extLst>
      <p:ext uri="{BB962C8B-B14F-4D97-AF65-F5344CB8AC3E}">
        <p14:creationId xmlns:p14="http://schemas.microsoft.com/office/powerpoint/2010/main" val="1237131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734079"/>
          </a:xfrm>
        </p:spPr>
        <p:txBody>
          <a:bodyPr>
            <a:normAutofit/>
          </a:bodyPr>
          <a:lstStyle/>
          <a:p>
            <a:r>
              <a:rPr lang="en-GB" sz="6000" dirty="0"/>
              <a:t>Germany</a:t>
            </a:r>
          </a:p>
        </p:txBody>
      </p:sp>
      <p:sp>
        <p:nvSpPr>
          <p:cNvPr id="3" name="Content Placeholder 2"/>
          <p:cNvSpPr>
            <a:spLocks noGrp="1"/>
          </p:cNvSpPr>
          <p:nvPr>
            <p:ph idx="1"/>
          </p:nvPr>
        </p:nvSpPr>
        <p:spPr>
          <a:xfrm>
            <a:off x="838200" y="2304288"/>
            <a:ext cx="9243822" cy="3190996"/>
          </a:xfrm>
        </p:spPr>
        <p:txBody>
          <a:bodyPr>
            <a:normAutofit/>
          </a:bodyPr>
          <a:lstStyle/>
          <a:p>
            <a:r>
              <a:rPr lang="en-GB" sz="3600" dirty="0"/>
              <a:t>Chancellor Heinrich </a:t>
            </a:r>
            <a:r>
              <a:rPr lang="en-GB" sz="3600" dirty="0" err="1"/>
              <a:t>Bruning</a:t>
            </a:r>
            <a:r>
              <a:rPr lang="en-GB" sz="3600" dirty="0"/>
              <a:t> issued 200 German austerity decrees: crippled the economy, creating huge unemployment</a:t>
            </a:r>
          </a:p>
          <a:p>
            <a:r>
              <a:rPr lang="en-GB" sz="3600" dirty="0"/>
              <a:t>Rise of Nazism </a:t>
            </a:r>
          </a:p>
        </p:txBody>
      </p:sp>
      <p:sp>
        <p:nvSpPr>
          <p:cNvPr id="4" name="Rectangle 3"/>
          <p:cNvSpPr/>
          <p:nvPr/>
        </p:nvSpPr>
        <p:spPr>
          <a:xfrm>
            <a:off x="1025769" y="5334885"/>
            <a:ext cx="10140461" cy="590931"/>
          </a:xfrm>
          <a:prstGeom prst="rect">
            <a:avLst/>
          </a:prstGeom>
          <a:solidFill>
            <a:srgbClr val="FFFF00"/>
          </a:solidFill>
          <a:ln w="38100">
            <a:solidFill>
              <a:schemeClr val="tx1"/>
            </a:solidFill>
          </a:ln>
        </p:spPr>
        <p:txBody>
          <a:bodyPr wrap="square">
            <a:spAutoFit/>
          </a:bodyPr>
          <a:lstStyle/>
          <a:p>
            <a:pPr>
              <a:lnSpc>
                <a:spcPct val="90000"/>
              </a:lnSpc>
              <a:spcBef>
                <a:spcPts val="1000"/>
              </a:spcBef>
            </a:pPr>
            <a:r>
              <a:rPr lang="en-GB" sz="3600" dirty="0">
                <a:solidFill>
                  <a:prstClr val="black"/>
                </a:solidFill>
              </a:rPr>
              <a:t>Consumption is the sole end of economic theory</a:t>
            </a:r>
          </a:p>
        </p:txBody>
      </p:sp>
      <p:sp>
        <p:nvSpPr>
          <p:cNvPr id="5" name="Slide Number Placeholder 4">
            <a:extLst>
              <a:ext uri="{FF2B5EF4-FFF2-40B4-BE49-F238E27FC236}">
                <a16:creationId xmlns:a16="http://schemas.microsoft.com/office/drawing/2014/main" id="{77964095-847D-4409-92CE-45115B99E2CC}"/>
              </a:ext>
            </a:extLst>
          </p:cNvPr>
          <p:cNvSpPr>
            <a:spLocks noGrp="1"/>
          </p:cNvSpPr>
          <p:nvPr>
            <p:ph type="sldNum" sz="quarter" idx="12"/>
          </p:nvPr>
        </p:nvSpPr>
        <p:spPr/>
        <p:txBody>
          <a:bodyPr/>
          <a:lstStyle/>
          <a:p>
            <a:fld id="{F3E83A97-E95D-4BBF-AE8A-053E553FE214}" type="slidenum">
              <a:rPr lang="en-GB" smtClean="0">
                <a:solidFill>
                  <a:prstClr val="black">
                    <a:tint val="75000"/>
                  </a:prstClr>
                </a:solidFill>
              </a:rPr>
              <a:pPr/>
              <a:t>31</a:t>
            </a:fld>
            <a:endParaRPr lang="en-GB">
              <a:solidFill>
                <a:prstClr val="black">
                  <a:tint val="75000"/>
                </a:prstClr>
              </a:solidFill>
            </a:endParaRPr>
          </a:p>
        </p:txBody>
      </p:sp>
      <p:pic>
        <p:nvPicPr>
          <p:cNvPr id="6" name="Picture 5"/>
          <p:cNvPicPr>
            <a:picLocks noChangeAspect="1"/>
          </p:cNvPicPr>
          <p:nvPr/>
        </p:nvPicPr>
        <p:blipFill>
          <a:blip r:embed="rId2"/>
          <a:stretch>
            <a:fillRect/>
          </a:stretch>
        </p:blipFill>
        <p:spPr>
          <a:xfrm>
            <a:off x="9836277" y="2304288"/>
            <a:ext cx="1713738" cy="2484920"/>
          </a:xfrm>
          <a:prstGeom prst="rect">
            <a:avLst/>
          </a:prstGeom>
        </p:spPr>
      </p:pic>
      <p:sp>
        <p:nvSpPr>
          <p:cNvPr id="7" name="TextBox 6"/>
          <p:cNvSpPr txBox="1"/>
          <p:nvPr/>
        </p:nvSpPr>
        <p:spPr>
          <a:xfrm>
            <a:off x="8174736" y="6398679"/>
            <a:ext cx="2715768" cy="374904"/>
          </a:xfrm>
          <a:prstGeom prst="rect">
            <a:avLst/>
          </a:prstGeom>
          <a:noFill/>
        </p:spPr>
        <p:txBody>
          <a:bodyPr wrap="square" rtlCol="0">
            <a:spAutoFit/>
          </a:bodyPr>
          <a:lstStyle/>
          <a:p>
            <a:r>
              <a:rPr lang="en-GB" dirty="0">
                <a:solidFill>
                  <a:prstClr val="black"/>
                </a:solidFill>
              </a:rPr>
              <a:t>Blyth 2013</a:t>
            </a:r>
          </a:p>
        </p:txBody>
      </p:sp>
    </p:spTree>
    <p:extLst>
      <p:ext uri="{BB962C8B-B14F-4D97-AF65-F5344CB8AC3E}">
        <p14:creationId xmlns:p14="http://schemas.microsoft.com/office/powerpoint/2010/main" val="3246766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Germany</a:t>
            </a:r>
          </a:p>
        </p:txBody>
      </p:sp>
      <p:sp>
        <p:nvSpPr>
          <p:cNvPr id="3" name="Content Placeholder 2"/>
          <p:cNvSpPr>
            <a:spLocks noGrp="1"/>
          </p:cNvSpPr>
          <p:nvPr>
            <p:ph idx="1"/>
          </p:nvPr>
        </p:nvSpPr>
        <p:spPr>
          <a:xfrm>
            <a:off x="838200" y="2148840"/>
            <a:ext cx="9243822" cy="3346444"/>
          </a:xfrm>
        </p:spPr>
        <p:txBody>
          <a:bodyPr>
            <a:normAutofit/>
          </a:bodyPr>
          <a:lstStyle/>
          <a:p>
            <a:pPr marL="0" indent="0">
              <a:buNone/>
            </a:pPr>
            <a:r>
              <a:rPr lang="en-GB" sz="3600" dirty="0"/>
              <a:t>Rise of Nazism </a:t>
            </a:r>
          </a:p>
          <a:p>
            <a:r>
              <a:rPr lang="en-GB" sz="3600" dirty="0"/>
              <a:t>8% of vote in 1928</a:t>
            </a:r>
          </a:p>
          <a:p>
            <a:r>
              <a:rPr lang="en-GB" sz="3600" dirty="0"/>
              <a:t>18% in 1930</a:t>
            </a:r>
          </a:p>
          <a:p>
            <a:r>
              <a:rPr lang="en-GB" sz="3600" dirty="0"/>
              <a:t>33% in 1943. </a:t>
            </a:r>
          </a:p>
        </p:txBody>
      </p:sp>
      <p:sp>
        <p:nvSpPr>
          <p:cNvPr id="4" name="Rectangle 3"/>
          <p:cNvSpPr/>
          <p:nvPr/>
        </p:nvSpPr>
        <p:spPr>
          <a:xfrm>
            <a:off x="1025769" y="5199818"/>
            <a:ext cx="10140461" cy="590931"/>
          </a:xfrm>
          <a:prstGeom prst="rect">
            <a:avLst/>
          </a:prstGeom>
          <a:solidFill>
            <a:srgbClr val="FFFF00"/>
          </a:solidFill>
          <a:ln w="38100">
            <a:solidFill>
              <a:schemeClr val="tx1"/>
            </a:solidFill>
          </a:ln>
        </p:spPr>
        <p:txBody>
          <a:bodyPr wrap="square">
            <a:spAutoFit/>
          </a:bodyPr>
          <a:lstStyle/>
          <a:p>
            <a:pPr>
              <a:lnSpc>
                <a:spcPct val="90000"/>
              </a:lnSpc>
              <a:spcBef>
                <a:spcPts val="1000"/>
              </a:spcBef>
            </a:pPr>
            <a:r>
              <a:rPr lang="en-GB" sz="3600" dirty="0">
                <a:solidFill>
                  <a:prstClr val="black"/>
                </a:solidFill>
              </a:rPr>
              <a:t>Consumption is the sole end of economic theory</a:t>
            </a:r>
          </a:p>
        </p:txBody>
      </p:sp>
      <p:sp>
        <p:nvSpPr>
          <p:cNvPr id="5" name="Slide Number Placeholder 4">
            <a:extLst>
              <a:ext uri="{FF2B5EF4-FFF2-40B4-BE49-F238E27FC236}">
                <a16:creationId xmlns:a16="http://schemas.microsoft.com/office/drawing/2014/main" id="{77964095-847D-4409-92CE-45115B99E2CC}"/>
              </a:ext>
            </a:extLst>
          </p:cNvPr>
          <p:cNvSpPr>
            <a:spLocks noGrp="1"/>
          </p:cNvSpPr>
          <p:nvPr>
            <p:ph type="sldNum" sz="quarter" idx="12"/>
          </p:nvPr>
        </p:nvSpPr>
        <p:spPr/>
        <p:txBody>
          <a:bodyPr/>
          <a:lstStyle/>
          <a:p>
            <a:fld id="{F3E83A97-E95D-4BBF-AE8A-053E553FE214}" type="slidenum">
              <a:rPr lang="en-GB" smtClean="0">
                <a:solidFill>
                  <a:prstClr val="black">
                    <a:tint val="75000"/>
                  </a:prstClr>
                </a:solidFill>
              </a:rPr>
              <a:pPr/>
              <a:t>32</a:t>
            </a:fld>
            <a:endParaRPr lang="en-GB">
              <a:solidFill>
                <a:prstClr val="black">
                  <a:tint val="75000"/>
                </a:prstClr>
              </a:solidFill>
            </a:endParaRPr>
          </a:p>
        </p:txBody>
      </p:sp>
      <p:sp>
        <p:nvSpPr>
          <p:cNvPr id="7" name="TextBox 6"/>
          <p:cNvSpPr txBox="1"/>
          <p:nvPr/>
        </p:nvSpPr>
        <p:spPr>
          <a:xfrm>
            <a:off x="8229600" y="6060885"/>
            <a:ext cx="2715768" cy="374904"/>
          </a:xfrm>
          <a:prstGeom prst="rect">
            <a:avLst/>
          </a:prstGeom>
          <a:noFill/>
        </p:spPr>
        <p:txBody>
          <a:bodyPr wrap="square" rtlCol="0">
            <a:spAutoFit/>
          </a:bodyPr>
          <a:lstStyle/>
          <a:p>
            <a:r>
              <a:rPr lang="en-GB" dirty="0">
                <a:solidFill>
                  <a:prstClr val="black"/>
                </a:solidFill>
              </a:rPr>
              <a:t>Blyth 2013</a:t>
            </a:r>
          </a:p>
        </p:txBody>
      </p:sp>
      <p:sp>
        <p:nvSpPr>
          <p:cNvPr id="8" name="Rectangle 7"/>
          <p:cNvSpPr/>
          <p:nvPr/>
        </p:nvSpPr>
        <p:spPr>
          <a:xfrm>
            <a:off x="5562600" y="2933989"/>
            <a:ext cx="6096000" cy="1089529"/>
          </a:xfrm>
          <a:prstGeom prst="rect">
            <a:avLst/>
          </a:prstGeom>
        </p:spPr>
        <p:txBody>
          <a:bodyPr>
            <a:spAutoFit/>
          </a:bodyPr>
          <a:lstStyle/>
          <a:p>
            <a:pPr marL="228600" indent="-228600">
              <a:lnSpc>
                <a:spcPct val="90000"/>
              </a:lnSpc>
              <a:spcBef>
                <a:spcPts val="1000"/>
              </a:spcBef>
              <a:buFont typeface="Arial" panose="020B0604020202020204" pitchFamily="34" charset="0"/>
              <a:buChar char="•"/>
            </a:pPr>
            <a:r>
              <a:rPr lang="en-GB" sz="3600" dirty="0">
                <a:solidFill>
                  <a:prstClr val="black"/>
                </a:solidFill>
              </a:rPr>
              <a:t>They were the only party arguing against austerity</a:t>
            </a:r>
          </a:p>
        </p:txBody>
      </p:sp>
    </p:spTree>
    <p:extLst>
      <p:ext uri="{BB962C8B-B14F-4D97-AF65-F5344CB8AC3E}">
        <p14:creationId xmlns:p14="http://schemas.microsoft.com/office/powerpoint/2010/main" val="4027010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2164" y="974725"/>
            <a:ext cx="2819400" cy="4567093"/>
          </a:xfrm>
        </p:spPr>
        <p:txBody>
          <a:bodyPr>
            <a:normAutofit/>
          </a:bodyPr>
          <a:lstStyle/>
          <a:p>
            <a:r>
              <a:rPr lang="en-GB" dirty="0"/>
              <a:t>Is there enough money to go around?</a:t>
            </a:r>
          </a:p>
        </p:txBody>
      </p:sp>
      <p:pic>
        <p:nvPicPr>
          <p:cNvPr id="3" name="Picture 2"/>
          <p:cNvPicPr>
            <a:picLocks noChangeAspect="1"/>
          </p:cNvPicPr>
          <p:nvPr/>
        </p:nvPicPr>
        <p:blipFill>
          <a:blip r:embed="rId2"/>
          <a:stretch>
            <a:fillRect/>
          </a:stretch>
        </p:blipFill>
        <p:spPr>
          <a:xfrm>
            <a:off x="5536061" y="0"/>
            <a:ext cx="5424024" cy="6858000"/>
          </a:xfrm>
          <a:prstGeom prst="rect">
            <a:avLst/>
          </a:prstGeom>
        </p:spPr>
      </p:pic>
      <p:sp>
        <p:nvSpPr>
          <p:cNvPr id="4" name="Slide Number Placeholder 3">
            <a:extLst>
              <a:ext uri="{FF2B5EF4-FFF2-40B4-BE49-F238E27FC236}">
                <a16:creationId xmlns:a16="http://schemas.microsoft.com/office/drawing/2014/main" id="{BF57DFF9-F541-4DC3-BA2B-FBD9AD44C4D8}"/>
              </a:ext>
            </a:extLst>
          </p:cNvPr>
          <p:cNvSpPr>
            <a:spLocks noGrp="1"/>
          </p:cNvSpPr>
          <p:nvPr>
            <p:ph type="sldNum" sz="quarter" idx="12"/>
          </p:nvPr>
        </p:nvSpPr>
        <p:spPr/>
        <p:txBody>
          <a:bodyPr/>
          <a:lstStyle/>
          <a:p>
            <a:fld id="{F3E83A97-E95D-4BBF-AE8A-053E553FE214}" type="slidenum">
              <a:rPr lang="en-GB" smtClean="0"/>
              <a:t>33</a:t>
            </a:fld>
            <a:endParaRPr lang="en-GB"/>
          </a:p>
        </p:txBody>
      </p:sp>
    </p:spTree>
    <p:extLst>
      <p:ext uri="{BB962C8B-B14F-4D97-AF65-F5344CB8AC3E}">
        <p14:creationId xmlns:p14="http://schemas.microsoft.com/office/powerpoint/2010/main" val="33500992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7669" y="826851"/>
            <a:ext cx="5584055" cy="4917001"/>
          </a:xfrm>
        </p:spPr>
        <p:txBody>
          <a:bodyPr>
            <a:normAutofit/>
          </a:bodyPr>
          <a:lstStyle/>
          <a:p>
            <a:r>
              <a:rPr lang="en-GB" sz="3200" dirty="0"/>
              <a:t>The Fortune Global 500 showed reserves of </a:t>
            </a:r>
            <a:r>
              <a:rPr lang="en-GB" sz="3200" b="1" dirty="0"/>
              <a:t>$31.2 trillion </a:t>
            </a:r>
            <a:r>
              <a:rPr lang="en-GB" sz="3200" dirty="0"/>
              <a:t>in 2015, 0.15% higher then the previous year</a:t>
            </a:r>
          </a:p>
          <a:p>
            <a:r>
              <a:rPr lang="en-GB" sz="3200" dirty="0"/>
              <a:t>The economist Blyth points out that </a:t>
            </a:r>
            <a:r>
              <a:rPr lang="en-GB" sz="3200" b="1" dirty="0"/>
              <a:t>£27 trillion </a:t>
            </a:r>
            <a:r>
              <a:rPr lang="en-GB" sz="3200" dirty="0"/>
              <a:t>is kept in offshore tax havens</a:t>
            </a:r>
          </a:p>
          <a:p>
            <a:r>
              <a:rPr lang="en-GB" sz="3200" dirty="0"/>
              <a:t>The total value of goods and services in 2015 (world GDP) was valued at* </a:t>
            </a:r>
            <a:r>
              <a:rPr lang="en-GB" sz="3200" b="1" dirty="0"/>
              <a:t>$77.8 trillion</a:t>
            </a:r>
            <a:endParaRPr lang="en-GB" sz="3200" dirty="0"/>
          </a:p>
        </p:txBody>
      </p:sp>
      <p:sp>
        <p:nvSpPr>
          <p:cNvPr id="4" name="Rectangle 3"/>
          <p:cNvSpPr/>
          <p:nvPr/>
        </p:nvSpPr>
        <p:spPr>
          <a:xfrm>
            <a:off x="2302212" y="6255045"/>
            <a:ext cx="9092119" cy="369332"/>
          </a:xfrm>
          <a:prstGeom prst="rect">
            <a:avLst/>
          </a:prstGeom>
        </p:spPr>
        <p:txBody>
          <a:bodyPr wrap="square">
            <a:spAutoFit/>
          </a:bodyPr>
          <a:lstStyle/>
          <a:p>
            <a:r>
              <a:rPr lang="en-GB" dirty="0">
                <a:solidFill>
                  <a:prstClr val="black"/>
                </a:solidFill>
                <a:hlinkClick r:id="rId2"/>
              </a:rPr>
              <a:t>http://www.statista.com/statistics/268750/global-gross-domestic-product-gdp/</a:t>
            </a:r>
            <a:r>
              <a:rPr lang="en-GB" dirty="0">
                <a:solidFill>
                  <a:prstClr val="black"/>
                </a:solidFill>
              </a:rPr>
              <a:t> *</a:t>
            </a:r>
          </a:p>
        </p:txBody>
      </p:sp>
      <p:sp>
        <p:nvSpPr>
          <p:cNvPr id="5" name="Rectangle 4"/>
          <p:cNvSpPr/>
          <p:nvPr/>
        </p:nvSpPr>
        <p:spPr>
          <a:xfrm>
            <a:off x="6848270" y="146200"/>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$77 trillion generated globally in 2015</a:t>
            </a:r>
          </a:p>
        </p:txBody>
      </p:sp>
      <p:sp>
        <p:nvSpPr>
          <p:cNvPr id="6" name="Rectangle 5"/>
          <p:cNvSpPr/>
          <p:nvPr/>
        </p:nvSpPr>
        <p:spPr>
          <a:xfrm>
            <a:off x="6848270" y="1654655"/>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$58.2 trillion recorded as reserves in tax havens and as company reserves</a:t>
            </a:r>
          </a:p>
        </p:txBody>
      </p:sp>
      <p:sp>
        <p:nvSpPr>
          <p:cNvPr id="7" name="Rectangle 6"/>
          <p:cNvSpPr/>
          <p:nvPr/>
        </p:nvSpPr>
        <p:spPr>
          <a:xfrm>
            <a:off x="6848270" y="3163110"/>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$58.2 trillion is 75% of the total world GDP and it is not being utilised</a:t>
            </a:r>
          </a:p>
        </p:txBody>
      </p:sp>
      <p:sp>
        <p:nvSpPr>
          <p:cNvPr id="8" name="Rectangle 7"/>
          <p:cNvSpPr/>
          <p:nvPr/>
        </p:nvSpPr>
        <p:spPr>
          <a:xfrm>
            <a:off x="6848269" y="4664849"/>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Is it correct to say that there is not enough money to go around?</a:t>
            </a:r>
          </a:p>
        </p:txBody>
      </p:sp>
      <p:sp>
        <p:nvSpPr>
          <p:cNvPr id="2" name="Slide Number Placeholder 1">
            <a:extLst>
              <a:ext uri="{FF2B5EF4-FFF2-40B4-BE49-F238E27FC236}">
                <a16:creationId xmlns:a16="http://schemas.microsoft.com/office/drawing/2014/main" id="{D65A1B6F-2DB6-4551-8E7E-402CDDFDB0FA}"/>
              </a:ext>
            </a:extLst>
          </p:cNvPr>
          <p:cNvSpPr>
            <a:spLocks noGrp="1"/>
          </p:cNvSpPr>
          <p:nvPr>
            <p:ph type="sldNum" sz="quarter" idx="12"/>
          </p:nvPr>
        </p:nvSpPr>
        <p:spPr/>
        <p:txBody>
          <a:bodyPr/>
          <a:lstStyle/>
          <a:p>
            <a:fld id="{F3E83A97-E95D-4BBF-AE8A-053E553FE214}" type="slidenum">
              <a:rPr lang="en-GB" smtClean="0"/>
              <a:t>34</a:t>
            </a:fld>
            <a:endParaRPr lang="en-GB"/>
          </a:p>
        </p:txBody>
      </p:sp>
    </p:spTree>
    <p:extLst>
      <p:ext uri="{BB962C8B-B14F-4D97-AF65-F5344CB8AC3E}">
        <p14:creationId xmlns:p14="http://schemas.microsoft.com/office/powerpoint/2010/main" val="1591712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heel(1)">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heel(1)">
                                      <p:cBhvr>
                                        <p:cTn id="24" dur="20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heel(1)">
                                      <p:cBhvr>
                                        <p:cTn id="29" dur="2000"/>
                                        <p:tgtEl>
                                          <p:spTgt spid="7"/>
                                        </p:tgtEl>
                                      </p:cBhvr>
                                    </p:animEffect>
                                  </p:childTnLst>
                                </p:cTn>
                              </p:par>
                            </p:childTnLst>
                          </p:cTn>
                        </p:par>
                      </p:childTnLst>
                    </p:cTn>
                  </p:par>
                  <p:par>
                    <p:cTn id="30" fill="hold">
                      <p:stCondLst>
                        <p:cond delay="indefinite"/>
                      </p:stCondLst>
                      <p:childTnLst>
                        <p:par>
                          <p:cTn id="31" fill="hold">
                            <p:stCondLst>
                              <p:cond delay="0"/>
                            </p:stCondLst>
                            <p:childTnLst>
                              <p:par>
                                <p:cTn id="32" presetID="21" presetClass="entr" presetSubtype="1"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wheel(1)">
                                      <p:cBhvr>
                                        <p:cTn id="34"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P spid="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9382" y="960120"/>
            <a:ext cx="8964930" cy="5742513"/>
          </a:xfrm>
          <a:prstGeom prst="rect">
            <a:avLst/>
          </a:prstGeom>
        </p:spPr>
      </p:pic>
      <p:sp>
        <p:nvSpPr>
          <p:cNvPr id="5" name="Title 4"/>
          <p:cNvSpPr>
            <a:spLocks noGrp="1"/>
          </p:cNvSpPr>
          <p:nvPr>
            <p:ph type="title"/>
          </p:nvPr>
        </p:nvSpPr>
        <p:spPr>
          <a:xfrm>
            <a:off x="188976" y="-64643"/>
            <a:ext cx="10515600" cy="1024763"/>
          </a:xfrm>
        </p:spPr>
        <p:txBody>
          <a:bodyPr/>
          <a:lstStyle/>
          <a:p>
            <a:r>
              <a:rPr lang="en-GB" dirty="0"/>
              <a:t>Global GDP in billions of dollars</a:t>
            </a:r>
          </a:p>
        </p:txBody>
      </p:sp>
      <p:sp>
        <p:nvSpPr>
          <p:cNvPr id="6" name="TextBox 5"/>
          <p:cNvSpPr txBox="1"/>
          <p:nvPr/>
        </p:nvSpPr>
        <p:spPr>
          <a:xfrm>
            <a:off x="9628632" y="896112"/>
            <a:ext cx="2304288" cy="646331"/>
          </a:xfrm>
          <a:prstGeom prst="rect">
            <a:avLst/>
          </a:prstGeom>
          <a:noFill/>
        </p:spPr>
        <p:txBody>
          <a:bodyPr wrap="square" rtlCol="0">
            <a:spAutoFit/>
          </a:bodyPr>
          <a:lstStyle/>
          <a:p>
            <a:r>
              <a:rPr lang="en-GB" dirty="0"/>
              <a:t>One billion is one thousand x million</a:t>
            </a:r>
          </a:p>
        </p:txBody>
      </p:sp>
      <p:sp>
        <p:nvSpPr>
          <p:cNvPr id="2" name="Slide Number Placeholder 1">
            <a:extLst>
              <a:ext uri="{FF2B5EF4-FFF2-40B4-BE49-F238E27FC236}">
                <a16:creationId xmlns:a16="http://schemas.microsoft.com/office/drawing/2014/main" id="{5F89663B-B7DC-4F73-ACF0-3B214A799D09}"/>
              </a:ext>
            </a:extLst>
          </p:cNvPr>
          <p:cNvSpPr>
            <a:spLocks noGrp="1"/>
          </p:cNvSpPr>
          <p:nvPr>
            <p:ph type="sldNum" sz="quarter" idx="12"/>
          </p:nvPr>
        </p:nvSpPr>
        <p:spPr/>
        <p:txBody>
          <a:bodyPr/>
          <a:lstStyle/>
          <a:p>
            <a:fld id="{F3E83A97-E95D-4BBF-AE8A-053E553FE214}" type="slidenum">
              <a:rPr lang="en-GB" smtClean="0"/>
              <a:t>35</a:t>
            </a:fld>
            <a:endParaRPr lang="en-GB"/>
          </a:p>
        </p:txBody>
      </p:sp>
    </p:spTree>
    <p:extLst>
      <p:ext uri="{BB962C8B-B14F-4D97-AF65-F5344CB8AC3E}">
        <p14:creationId xmlns:p14="http://schemas.microsoft.com/office/powerpoint/2010/main" val="24192700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97014" y="645818"/>
            <a:ext cx="8696325" cy="5762625"/>
          </a:xfrm>
          <a:prstGeom prst="rect">
            <a:avLst/>
          </a:prstGeom>
          <a:ln w="9525">
            <a:solidFill>
              <a:schemeClr val="tx1"/>
            </a:solidFill>
          </a:ln>
        </p:spPr>
      </p:pic>
      <p:pic>
        <p:nvPicPr>
          <p:cNvPr id="4" name="Picture 3"/>
          <p:cNvPicPr>
            <a:picLocks noChangeAspect="1"/>
          </p:cNvPicPr>
          <p:nvPr/>
        </p:nvPicPr>
        <p:blipFill>
          <a:blip r:embed="rId3"/>
          <a:stretch>
            <a:fillRect/>
          </a:stretch>
        </p:blipFill>
        <p:spPr>
          <a:xfrm>
            <a:off x="497014" y="0"/>
            <a:ext cx="8896350" cy="4486275"/>
          </a:xfrm>
          <a:prstGeom prst="rect">
            <a:avLst/>
          </a:prstGeom>
          <a:ln w="9525">
            <a:solidFill>
              <a:schemeClr val="tx1"/>
            </a:solidFill>
          </a:ln>
        </p:spPr>
      </p:pic>
      <p:pic>
        <p:nvPicPr>
          <p:cNvPr id="5" name="Picture 4"/>
          <p:cNvPicPr>
            <a:picLocks noChangeAspect="1"/>
          </p:cNvPicPr>
          <p:nvPr/>
        </p:nvPicPr>
        <p:blipFill>
          <a:blip r:embed="rId4"/>
          <a:stretch>
            <a:fillRect/>
          </a:stretch>
        </p:blipFill>
        <p:spPr>
          <a:xfrm>
            <a:off x="1466367" y="709490"/>
            <a:ext cx="10228619" cy="5536282"/>
          </a:xfrm>
          <a:prstGeom prst="rect">
            <a:avLst/>
          </a:prstGeom>
          <a:ln w="12700">
            <a:solidFill>
              <a:schemeClr val="accent1"/>
            </a:solidFill>
          </a:ln>
        </p:spPr>
      </p:pic>
      <p:sp>
        <p:nvSpPr>
          <p:cNvPr id="2" name="Slide Number Placeholder 1">
            <a:extLst>
              <a:ext uri="{FF2B5EF4-FFF2-40B4-BE49-F238E27FC236}">
                <a16:creationId xmlns:a16="http://schemas.microsoft.com/office/drawing/2014/main" id="{098DB0DF-3C42-43BF-8AB0-E7ADC90A6253}"/>
              </a:ext>
            </a:extLst>
          </p:cNvPr>
          <p:cNvSpPr>
            <a:spLocks noGrp="1"/>
          </p:cNvSpPr>
          <p:nvPr>
            <p:ph type="sldNum" sz="quarter" idx="12"/>
          </p:nvPr>
        </p:nvSpPr>
        <p:spPr/>
        <p:txBody>
          <a:bodyPr/>
          <a:lstStyle/>
          <a:p>
            <a:fld id="{F3E83A97-E95D-4BBF-AE8A-053E553FE214}" type="slidenum">
              <a:rPr lang="en-GB" smtClean="0"/>
              <a:t>36</a:t>
            </a:fld>
            <a:endParaRPr lang="en-GB"/>
          </a:p>
        </p:txBody>
      </p:sp>
    </p:spTree>
    <p:extLst>
      <p:ext uri="{BB962C8B-B14F-4D97-AF65-F5344CB8AC3E}">
        <p14:creationId xmlns:p14="http://schemas.microsoft.com/office/powerpoint/2010/main" val="2430070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8484" y="226074"/>
            <a:ext cx="5167009" cy="1325563"/>
          </a:xfrm>
        </p:spPr>
        <p:txBody>
          <a:bodyPr>
            <a:normAutofit/>
          </a:bodyPr>
          <a:lstStyle/>
          <a:p>
            <a:r>
              <a:rPr lang="en-GB" sz="6000" dirty="0"/>
              <a:t>References</a:t>
            </a:r>
          </a:p>
        </p:txBody>
      </p:sp>
      <p:sp>
        <p:nvSpPr>
          <p:cNvPr id="6" name="Content Placeholder 5"/>
          <p:cNvSpPr>
            <a:spLocks noGrp="1"/>
          </p:cNvSpPr>
          <p:nvPr>
            <p:ph idx="1"/>
          </p:nvPr>
        </p:nvSpPr>
        <p:spPr>
          <a:xfrm>
            <a:off x="468484" y="1490472"/>
            <a:ext cx="9452756" cy="5181938"/>
          </a:xfrm>
        </p:spPr>
        <p:txBody>
          <a:bodyPr>
            <a:normAutofit fontScale="92500" lnSpcReduction="10000"/>
          </a:bodyPr>
          <a:lstStyle/>
          <a:p>
            <a:r>
              <a:rPr lang="en-GB" sz="2400" dirty="0"/>
              <a:t>Blyth M (2013) Mark Blyth: "Austerity - The History of a Dangerous Idea" | Talk at Google 13</a:t>
            </a:r>
            <a:r>
              <a:rPr lang="en-GB" sz="2400" baseline="30000" dirty="0"/>
              <a:t>th</a:t>
            </a:r>
            <a:r>
              <a:rPr lang="en-GB" sz="2400" dirty="0"/>
              <a:t> May 2013, available at </a:t>
            </a:r>
            <a:r>
              <a:rPr lang="en-GB" sz="2400" dirty="0">
                <a:hlinkClick r:id="rId2"/>
              </a:rPr>
              <a:t>https://www.youtube.com/watch?v=JQuHSQXxsjM</a:t>
            </a:r>
            <a:r>
              <a:rPr lang="en-GB" sz="2400" dirty="0"/>
              <a:t> </a:t>
            </a:r>
          </a:p>
          <a:p>
            <a:r>
              <a:rPr lang="en-GB" sz="2400" dirty="0"/>
              <a:t>Blyth M (2013) </a:t>
            </a:r>
            <a:r>
              <a:rPr lang="en-GB" sz="2400" i="1" dirty="0"/>
              <a:t>Austerity: the history of a dangerous idea</a:t>
            </a:r>
            <a:r>
              <a:rPr lang="en-GB" sz="2400" dirty="0"/>
              <a:t>. Oxford: OUP</a:t>
            </a:r>
          </a:p>
          <a:p>
            <a:r>
              <a:rPr lang="en-GB" sz="2400" dirty="0"/>
              <a:t>Buttonwood (2015) </a:t>
            </a:r>
            <a:r>
              <a:rPr lang="en-GB" sz="2400" i="1" dirty="0"/>
              <a:t>What is austerity: the public view and the economists’ view are not always the same</a:t>
            </a:r>
            <a:r>
              <a:rPr lang="en-GB" sz="2400" dirty="0"/>
              <a:t>, available at </a:t>
            </a:r>
            <a:r>
              <a:rPr lang="en-GB" sz="2400" dirty="0">
                <a:hlinkClick r:id="rId3"/>
              </a:rPr>
              <a:t>https://www.economist.com/blogs/buttonwood/2015/05/fiscal-policy</a:t>
            </a:r>
            <a:r>
              <a:rPr lang="en-GB" sz="2400" dirty="0"/>
              <a:t> </a:t>
            </a:r>
          </a:p>
          <a:p>
            <a:r>
              <a:rPr lang="en-GB" sz="2400" dirty="0"/>
              <a:t>O’Hara M (2014) </a:t>
            </a:r>
            <a:r>
              <a:rPr lang="en-GB" sz="2400" i="1" dirty="0"/>
              <a:t>Austerity Bites: a journey to the sharp end of cuts in the UK</a:t>
            </a:r>
            <a:r>
              <a:rPr lang="en-GB" sz="2400" dirty="0"/>
              <a:t>. Bristol: Policy Press</a:t>
            </a:r>
          </a:p>
          <a:p>
            <a:pPr lvl="0"/>
            <a:r>
              <a:rPr lang="en-US" sz="2400" dirty="0">
                <a:solidFill>
                  <a:prstClr val="black"/>
                </a:solidFill>
              </a:rPr>
              <a:t>Stirling A (2019) Austerity is subduing the UK economy by more than £3,600 per household this year, New Economics Foundation release 21st February 2019, available at </a:t>
            </a:r>
            <a:r>
              <a:rPr lang="en-US" sz="2400" dirty="0">
                <a:solidFill>
                  <a:prstClr val="black"/>
                </a:solidFill>
                <a:hlinkClick r:id="rId4"/>
              </a:rPr>
              <a:t>https://neweconomics.org/2019/02/austerity-is-subduing-uk-economy-by-more-than-3-600-per-household-this-year</a:t>
            </a:r>
            <a:r>
              <a:rPr lang="en-US" sz="2400" dirty="0">
                <a:solidFill>
                  <a:prstClr val="black"/>
                </a:solidFill>
              </a:rPr>
              <a:t> </a:t>
            </a:r>
            <a:endParaRPr lang="en-GB" sz="2400" dirty="0">
              <a:solidFill>
                <a:prstClr val="black"/>
              </a:solidFill>
            </a:endParaRPr>
          </a:p>
          <a:p>
            <a:pPr lvl="0"/>
            <a:r>
              <a:rPr lang="en-GB" sz="2400" dirty="0">
                <a:solidFill>
                  <a:prstClr val="black"/>
                </a:solidFill>
              </a:rPr>
              <a:t>The Telegraph - Business (2016) ‘The biggest companies in the world 2015’, available at </a:t>
            </a:r>
            <a:r>
              <a:rPr lang="en-GB" sz="2400" dirty="0">
                <a:solidFill>
                  <a:prstClr val="black"/>
                </a:solidFill>
                <a:hlinkClick r:id="rId5"/>
              </a:rPr>
              <a:t>http://www.telegraph.co.uk/business/2016/02/11/the-biggest-companies-in-the-world-in-2015/</a:t>
            </a:r>
            <a:r>
              <a:rPr lang="en-GB" sz="2400" dirty="0">
                <a:solidFill>
                  <a:prstClr val="black"/>
                </a:solidFill>
              </a:rPr>
              <a:t> accessed on 19</a:t>
            </a:r>
            <a:r>
              <a:rPr lang="en-GB" sz="2400" baseline="30000" dirty="0">
                <a:solidFill>
                  <a:prstClr val="black"/>
                </a:solidFill>
              </a:rPr>
              <a:t>th</a:t>
            </a:r>
            <a:r>
              <a:rPr lang="en-GB" sz="2400" dirty="0">
                <a:solidFill>
                  <a:prstClr val="black"/>
                </a:solidFill>
              </a:rPr>
              <a:t> July 2016</a:t>
            </a:r>
            <a:endParaRPr lang="en-GB" dirty="0"/>
          </a:p>
          <a:p>
            <a:endParaRPr lang="en-GB" dirty="0"/>
          </a:p>
        </p:txBody>
      </p:sp>
      <p:pic>
        <p:nvPicPr>
          <p:cNvPr id="4" name="Picture 3"/>
          <p:cNvPicPr>
            <a:picLocks noChangeAspect="1"/>
          </p:cNvPicPr>
          <p:nvPr/>
        </p:nvPicPr>
        <p:blipFill>
          <a:blip r:embed="rId6"/>
          <a:stretch>
            <a:fillRect/>
          </a:stretch>
        </p:blipFill>
        <p:spPr>
          <a:xfrm>
            <a:off x="10132578" y="421185"/>
            <a:ext cx="1760626" cy="2840325"/>
          </a:xfrm>
          <a:prstGeom prst="rect">
            <a:avLst/>
          </a:prstGeom>
          <a:ln>
            <a:solidFill>
              <a:schemeClr val="accent1"/>
            </a:solidFill>
          </a:ln>
        </p:spPr>
      </p:pic>
      <p:pic>
        <p:nvPicPr>
          <p:cNvPr id="7" name="Picture 6"/>
          <p:cNvPicPr>
            <a:picLocks noChangeAspect="1"/>
          </p:cNvPicPr>
          <p:nvPr/>
        </p:nvPicPr>
        <p:blipFill>
          <a:blip r:embed="rId7"/>
          <a:stretch>
            <a:fillRect/>
          </a:stretch>
        </p:blipFill>
        <p:spPr>
          <a:xfrm>
            <a:off x="10132578" y="3790981"/>
            <a:ext cx="1718045" cy="2569465"/>
          </a:xfrm>
          <a:prstGeom prst="rect">
            <a:avLst/>
          </a:prstGeom>
        </p:spPr>
      </p:pic>
      <p:sp>
        <p:nvSpPr>
          <p:cNvPr id="2" name="Slide Number Placeholder 1">
            <a:extLst>
              <a:ext uri="{FF2B5EF4-FFF2-40B4-BE49-F238E27FC236}">
                <a16:creationId xmlns:a16="http://schemas.microsoft.com/office/drawing/2014/main" id="{EF2B7322-91F6-4425-8FC6-23C0F81DFD98}"/>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37</a:t>
            </a:fld>
            <a:endParaRPr lang="en-GB">
              <a:solidFill>
                <a:prstClr val="black">
                  <a:tint val="75000"/>
                </a:prstClr>
              </a:solidFill>
            </a:endParaRPr>
          </a:p>
        </p:txBody>
      </p:sp>
    </p:spTree>
    <p:extLst>
      <p:ext uri="{BB962C8B-B14F-4D97-AF65-F5344CB8AC3E}">
        <p14:creationId xmlns:p14="http://schemas.microsoft.com/office/powerpoint/2010/main" val="6010727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8F098-BA43-40E2-8C47-0CC9B29F2D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559812-06D1-47D9-8A69-239ABBB7E5F4}"/>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164FE98-10B3-4F1A-907B-EF0A43776FD4}"/>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38</a:t>
            </a:fld>
            <a:endParaRPr lang="en-GB">
              <a:solidFill>
                <a:prstClr val="black">
                  <a:tint val="75000"/>
                </a:prstClr>
              </a:solidFill>
            </a:endParaRPr>
          </a:p>
        </p:txBody>
      </p:sp>
    </p:spTree>
    <p:extLst>
      <p:ext uri="{BB962C8B-B14F-4D97-AF65-F5344CB8AC3E}">
        <p14:creationId xmlns:p14="http://schemas.microsoft.com/office/powerpoint/2010/main" val="976117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439</TotalTime>
  <Words>2075</Words>
  <Application>Microsoft Office PowerPoint</Application>
  <PresentationFormat>Widescreen</PresentationFormat>
  <Paragraphs>241</Paragraphs>
  <Slides>38</Slides>
  <Notes>0</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38</vt:i4>
      </vt:variant>
    </vt:vector>
  </HeadingPairs>
  <TitlesOfParts>
    <vt:vector size="48" baseType="lpstr">
      <vt:lpstr>Arial</vt:lpstr>
      <vt:lpstr>Calibri</vt:lpstr>
      <vt:lpstr>Calibri Light</vt:lpstr>
      <vt:lpstr>open sans</vt:lpstr>
      <vt:lpstr>Wingdings</vt:lpstr>
      <vt:lpstr>Office Theme</vt:lpstr>
      <vt:lpstr>1_Office Theme</vt:lpstr>
      <vt:lpstr>2_Office Theme</vt:lpstr>
      <vt:lpstr>3_Office Theme</vt:lpstr>
      <vt:lpstr>4_Office Theme</vt:lpstr>
      <vt:lpstr>Austerity</vt:lpstr>
      <vt:lpstr>Objectives</vt:lpstr>
      <vt:lpstr>An emotive topic!</vt:lpstr>
      <vt:lpstr>PowerPoint Presentation</vt:lpstr>
      <vt:lpstr>What is ‘austerity’</vt:lpstr>
      <vt:lpstr>In economics</vt:lpstr>
      <vt:lpstr>PowerPoint Presentation</vt:lpstr>
      <vt:lpstr>PowerPoint Presentation</vt:lpstr>
      <vt:lpstr>PowerPoint Presentation</vt:lpstr>
      <vt:lpstr>Police funding 2000 - 2018</vt:lpstr>
      <vt:lpstr>Police funding</vt:lpstr>
      <vt:lpstr>Government support</vt:lpstr>
      <vt:lpstr>Blyth’s motivation</vt:lpstr>
      <vt:lpstr>Background and impact</vt:lpstr>
      <vt:lpstr>Background and impact</vt:lpstr>
      <vt:lpstr>Should public money bail-out private enterprise?</vt:lpstr>
      <vt:lpstr>Public finances are not personal finances</vt:lpstr>
      <vt:lpstr>The common perception is mistaken</vt:lpstr>
      <vt:lpstr>Invisible people, the powerless, the unheard</vt:lpstr>
      <vt:lpstr>Media power</vt:lpstr>
      <vt:lpstr>Devastating reductions</vt:lpstr>
      <vt:lpstr>New Economics Foundation Headlines</vt:lpstr>
      <vt:lpstr>1 million fewer public sector jobs</vt:lpstr>
      <vt:lpstr>Deliberate shrinking of the state</vt:lpstr>
      <vt:lpstr>PowerPoint Presentation</vt:lpstr>
      <vt:lpstr>Borrowing</vt:lpstr>
      <vt:lpstr>Personal debt in the UK</vt:lpstr>
      <vt:lpstr>Personal debt in the UK</vt:lpstr>
      <vt:lpstr>Public money for a private crisis</vt:lpstr>
      <vt:lpstr>PowerPoint Presentation</vt:lpstr>
      <vt:lpstr>Germany</vt:lpstr>
      <vt:lpstr>Germany</vt:lpstr>
      <vt:lpstr>Is there enough money to go around?</vt:lpstr>
      <vt:lpstr>PowerPoint Presentation</vt:lpstr>
      <vt:lpstr>Global GDP in billions of dollars</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Austerity</dc:title>
  <dc:creator>Mike Durke</dc:creator>
  <cp:lastModifiedBy>Mike Durke</cp:lastModifiedBy>
  <cp:revision>11</cp:revision>
  <dcterms:created xsi:type="dcterms:W3CDTF">2019-10-25T10:24:33Z</dcterms:created>
  <dcterms:modified xsi:type="dcterms:W3CDTF">2023-05-30T14:51:37Z</dcterms:modified>
</cp:coreProperties>
</file>