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6" r:id="rId3"/>
    <p:sldId id="264" r:id="rId4"/>
    <p:sldId id="265" r:id="rId5"/>
    <p:sldId id="267" r:id="rId6"/>
    <p:sldId id="268" r:id="rId7"/>
    <p:sldId id="269" r:id="rId8"/>
    <p:sldId id="271" r:id="rId9"/>
    <p:sldId id="272" r:id="rId10"/>
    <p:sldId id="273" r:id="rId11"/>
    <p:sldId id="263" r:id="rId12"/>
    <p:sldId id="270" r:id="rId13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72" autoAdjust="0"/>
    <p:restoredTop sz="94660"/>
  </p:normalViewPr>
  <p:slideViewPr>
    <p:cSldViewPr snapToGrid="0">
      <p:cViewPr>
        <p:scale>
          <a:sx n="116" d="100"/>
          <a:sy n="116" d="100"/>
        </p:scale>
        <p:origin x="108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15/11/2018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15/11/2018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15/11/2018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15/11/2018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gif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Relationship Id="rId4" Type="http://schemas.microsoft.com/office/2007/relationships/hdphoto" Target="../media/hdphoto1.wdp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jpeg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9.jpeg"/><Relationship Id="rId4" Type="http://schemas.openxmlformats.org/officeDocument/2006/relationships/image" Target="../media/image18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2.jpe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s://play.kahoot.it/#/?quizId=9e0dc99a-60ad-4d9e-a2ab-5641be5c6206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>
                <a:cs typeface="Calibri Light"/>
              </a:rPr>
              <a:t>Why did Wu </a:t>
            </a:r>
            <a:r>
              <a:rPr lang="en-GB" dirty="0" err="1">
                <a:cs typeface="Calibri Light"/>
              </a:rPr>
              <a:t>Zetian</a:t>
            </a:r>
            <a:r>
              <a:rPr lang="en-GB" dirty="0">
                <a:cs typeface="Calibri Light"/>
              </a:rPr>
              <a:t> favour Buddhism over Taoism and Confucianism?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GB" dirty="0">
                <a:cs typeface="Calibri"/>
              </a:rPr>
              <a:t>HPCH4001- History and civilisation of traditional China.</a:t>
            </a:r>
          </a:p>
          <a:p>
            <a:r>
              <a:rPr lang="en-GB" dirty="0">
                <a:cs typeface="Calibri"/>
              </a:rPr>
              <a:t>Charlotte </a:t>
            </a:r>
            <a:r>
              <a:rPr lang="en-GB" dirty="0" err="1">
                <a:cs typeface="Calibri"/>
              </a:rPr>
              <a:t>Constantinidi</a:t>
            </a:r>
            <a:endParaRPr lang="en-GB" dirty="0">
              <a:cs typeface="Calibri"/>
            </a:endParaRPr>
          </a:p>
          <a:p>
            <a:r>
              <a:rPr lang="en-GB" dirty="0">
                <a:cs typeface="Calibri"/>
              </a:rPr>
              <a:t>Saffron McMahon</a:t>
            </a:r>
          </a:p>
          <a:p>
            <a:r>
              <a:rPr lang="en-GB" dirty="0">
                <a:cs typeface="Calibri"/>
              </a:rPr>
              <a:t>James Slader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7ABA079E-9D1D-4A53-9249-2C10C2C86242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615" r="8672" b="12954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E862BE82-D00D-42C1-BF16-93AA37870C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008"/>
            <a:ext cx="5609220" cy="5840278"/>
          </a:xfrm>
          <a:custGeom>
            <a:avLst/>
            <a:gdLst>
              <a:gd name="connsiteX0" fmla="*/ 0 w 5609220"/>
              <a:gd name="connsiteY0" fmla="*/ 0 h 5840278"/>
              <a:gd name="connsiteX1" fmla="*/ 4637091 w 5609220"/>
              <a:gd name="connsiteY1" fmla="*/ 0 h 5840278"/>
              <a:gd name="connsiteX2" fmla="*/ 4822569 w 5609220"/>
              <a:gd name="connsiteY2" fmla="*/ 204077 h 5840278"/>
              <a:gd name="connsiteX3" fmla="*/ 5609220 w 5609220"/>
              <a:gd name="connsiteY3" fmla="*/ 2395363 h 5840278"/>
              <a:gd name="connsiteX4" fmla="*/ 2164305 w 5609220"/>
              <a:gd name="connsiteY4" fmla="*/ 5840278 h 5840278"/>
              <a:gd name="connsiteX5" fmla="*/ 238220 w 5609220"/>
              <a:gd name="connsiteY5" fmla="*/ 5251941 h 5840278"/>
              <a:gd name="connsiteX6" fmla="*/ 0 w 5609220"/>
              <a:gd name="connsiteY6" fmla="*/ 5073803 h 58402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09220" h="5840278">
                <a:moveTo>
                  <a:pt x="0" y="0"/>
                </a:moveTo>
                <a:lnTo>
                  <a:pt x="4637091" y="0"/>
                </a:lnTo>
                <a:lnTo>
                  <a:pt x="4822569" y="204077"/>
                </a:lnTo>
                <a:cubicBezTo>
                  <a:pt x="5314007" y="799562"/>
                  <a:pt x="5609220" y="1562987"/>
                  <a:pt x="5609220" y="2395363"/>
                </a:cubicBezTo>
                <a:cubicBezTo>
                  <a:pt x="5609220" y="4297937"/>
                  <a:pt x="4066879" y="5840278"/>
                  <a:pt x="2164305" y="5840278"/>
                </a:cubicBezTo>
                <a:cubicBezTo>
                  <a:pt x="1450840" y="5840278"/>
                  <a:pt x="788032" y="5623387"/>
                  <a:pt x="238220" y="5251941"/>
                </a:cubicBezTo>
                <a:lnTo>
                  <a:pt x="0" y="5073803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F6D92C2D-1D3D-4974-918C-06579FB354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333" y="-2"/>
            <a:ext cx="5441859" cy="5654940"/>
          </a:xfrm>
          <a:custGeom>
            <a:avLst/>
            <a:gdLst>
              <a:gd name="connsiteX0" fmla="*/ 0 w 5441859"/>
              <a:gd name="connsiteY0" fmla="*/ 0 h 5654940"/>
              <a:gd name="connsiteX1" fmla="*/ 4400492 w 5441859"/>
              <a:gd name="connsiteY1" fmla="*/ 0 h 5654940"/>
              <a:gd name="connsiteX2" fmla="*/ 4484767 w 5441859"/>
              <a:gd name="connsiteY2" fmla="*/ 76595 h 5654940"/>
              <a:gd name="connsiteX3" fmla="*/ 5441859 w 5441859"/>
              <a:gd name="connsiteY3" fmla="*/ 2387221 h 5654940"/>
              <a:gd name="connsiteX4" fmla="*/ 2174140 w 5441859"/>
              <a:gd name="connsiteY4" fmla="*/ 5654940 h 5654940"/>
              <a:gd name="connsiteX5" fmla="*/ 156693 w 5441859"/>
              <a:gd name="connsiteY5" fmla="*/ 4957981 h 5654940"/>
              <a:gd name="connsiteX6" fmla="*/ 0 w 5441859"/>
              <a:gd name="connsiteY6" fmla="*/ 4820612 h 56549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441859" h="5654940">
                <a:moveTo>
                  <a:pt x="0" y="0"/>
                </a:moveTo>
                <a:lnTo>
                  <a:pt x="4400492" y="0"/>
                </a:lnTo>
                <a:lnTo>
                  <a:pt x="4484767" y="76595"/>
                </a:lnTo>
                <a:cubicBezTo>
                  <a:pt x="5076108" y="667936"/>
                  <a:pt x="5441859" y="1484866"/>
                  <a:pt x="5441859" y="2387221"/>
                </a:cubicBezTo>
                <a:cubicBezTo>
                  <a:pt x="5441859" y="4191932"/>
                  <a:pt x="3978851" y="5654940"/>
                  <a:pt x="2174140" y="5654940"/>
                </a:cubicBezTo>
                <a:cubicBezTo>
                  <a:pt x="1412778" y="5654940"/>
                  <a:pt x="712231" y="5394557"/>
                  <a:pt x="156693" y="4957981"/>
                </a:cubicBezTo>
                <a:lnTo>
                  <a:pt x="0" y="4820612"/>
                </a:lnTo>
                <a:close/>
              </a:path>
            </a:pathLst>
          </a:cu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AF290E8-F96F-4432-BDEA-488B935D07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0242" y="632990"/>
            <a:ext cx="4062643" cy="104340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 dirty="0"/>
              <a:t>Wu </a:t>
            </a:r>
            <a:r>
              <a:rPr lang="en-US" sz="3600" dirty="0" err="1"/>
              <a:t>Zetian</a:t>
            </a:r>
            <a:r>
              <a:rPr lang="en-US" sz="3600" dirty="0"/>
              <a:t> </a:t>
            </a:r>
            <a:r>
              <a:rPr lang="zh-CN" altLang="en-US" sz="3600" dirty="0"/>
              <a:t>武则天</a:t>
            </a:r>
            <a:endParaRPr lang="en-US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E8E47E-C33A-4B20-8F5C-043B0DDB7F8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20242" y="1774372"/>
            <a:ext cx="4062642" cy="2754086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US" altLang="zh-CN" sz="2400" dirty="0"/>
              <a:t>Born 624 died 705 </a:t>
            </a:r>
          </a:p>
          <a:p>
            <a:pPr marL="0"/>
            <a:r>
              <a:rPr lang="en-US" altLang="zh-CN" sz="2400" dirty="0"/>
              <a:t>   (Tang dynasty)</a:t>
            </a:r>
          </a:p>
          <a:p>
            <a:r>
              <a:rPr lang="en-US" sz="2400" dirty="0"/>
              <a:t>Buddhist family</a:t>
            </a:r>
          </a:p>
          <a:p>
            <a:r>
              <a:rPr lang="en-US" sz="2400" dirty="0"/>
              <a:t>Father raised her as equal to men, taught to read and write</a:t>
            </a:r>
          </a:p>
          <a:p>
            <a:r>
              <a:rPr lang="en-US" sz="2400" dirty="0"/>
              <a:t>Extremely beautiful</a:t>
            </a:r>
          </a:p>
          <a:p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240911255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F56F5174-31D9-4DBB-AAB7-A1FD7BDB13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5614875" cy="6858000"/>
          </a:xfrm>
          <a:prstGeom prst="rect">
            <a:avLst/>
          </a:prstGeom>
          <a:gradFill>
            <a:gsLst>
              <a:gs pos="0">
                <a:schemeClr val="accent1">
                  <a:lumMod val="100000"/>
                  <a:alpha val="82000"/>
                </a:schemeClr>
              </a:gs>
              <a:gs pos="25000">
                <a:schemeClr val="accent1">
                  <a:alpha val="60000"/>
                </a:schemeClr>
              </a:gs>
              <a:gs pos="94000">
                <a:schemeClr val="bg2">
                  <a:lumMod val="75000"/>
                </a:schemeClr>
              </a:gs>
              <a:gs pos="100000">
                <a:schemeClr val="bg2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AE113210-7872-481A-ADE6-3A05CCAF5E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213194A3-2457-45BC-9159-AACA9548CB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4105" y="802955"/>
            <a:ext cx="4977976" cy="145405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>
                <a:solidFill>
                  <a:srgbClr val="000000"/>
                </a:solidFill>
              </a:rPr>
              <a:t>Palace life</a:t>
            </a:r>
          </a:p>
        </p:txBody>
      </p:sp>
      <p:sp>
        <p:nvSpPr>
          <p:cNvPr id="17" name="Freeform 62">
            <a:extLst>
              <a:ext uri="{FF2B5EF4-FFF2-40B4-BE49-F238E27FC236}">
                <a16:creationId xmlns:a16="http://schemas.microsoft.com/office/drawing/2014/main" id="{F9A95BEE-6BB1-4A28-A8E6-A34B2E42EF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38619"/>
            <a:ext cx="5000438" cy="5400962"/>
          </a:xfrm>
          <a:custGeom>
            <a:avLst/>
            <a:gdLst>
              <a:gd name="connsiteX0" fmla="*/ 2299956 w 5000438"/>
              <a:gd name="connsiteY0" fmla="*/ 0 h 5400962"/>
              <a:gd name="connsiteX1" fmla="*/ 5000438 w 5000438"/>
              <a:gd name="connsiteY1" fmla="*/ 2700481 h 5400962"/>
              <a:gd name="connsiteX2" fmla="*/ 2299956 w 5000438"/>
              <a:gd name="connsiteY2" fmla="*/ 5400962 h 5400962"/>
              <a:gd name="connsiteX3" fmla="*/ 60675 w 5000438"/>
              <a:gd name="connsiteY3" fmla="*/ 4210346 h 5400962"/>
              <a:gd name="connsiteX4" fmla="*/ 0 w 5000438"/>
              <a:gd name="connsiteY4" fmla="*/ 4110472 h 5400962"/>
              <a:gd name="connsiteX5" fmla="*/ 0 w 5000438"/>
              <a:gd name="connsiteY5" fmla="*/ 1290491 h 5400962"/>
              <a:gd name="connsiteX6" fmla="*/ 60675 w 5000438"/>
              <a:gd name="connsiteY6" fmla="*/ 1190617 h 5400962"/>
              <a:gd name="connsiteX7" fmla="*/ 2299956 w 5000438"/>
              <a:gd name="connsiteY7" fmla="*/ 0 h 54009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000438" h="5400962">
                <a:moveTo>
                  <a:pt x="2299956" y="0"/>
                </a:moveTo>
                <a:cubicBezTo>
                  <a:pt x="3791390" y="0"/>
                  <a:pt x="5000438" y="1209047"/>
                  <a:pt x="5000438" y="2700481"/>
                </a:cubicBezTo>
                <a:cubicBezTo>
                  <a:pt x="5000438" y="4191915"/>
                  <a:pt x="3791390" y="5400962"/>
                  <a:pt x="2299956" y="5400962"/>
                </a:cubicBezTo>
                <a:cubicBezTo>
                  <a:pt x="1367810" y="5400962"/>
                  <a:pt x="545971" y="4928678"/>
                  <a:pt x="60675" y="4210346"/>
                </a:cubicBezTo>
                <a:lnTo>
                  <a:pt x="0" y="4110472"/>
                </a:lnTo>
                <a:lnTo>
                  <a:pt x="0" y="1290491"/>
                </a:lnTo>
                <a:lnTo>
                  <a:pt x="60675" y="1190617"/>
                </a:lnTo>
                <a:cubicBezTo>
                  <a:pt x="545971" y="472284"/>
                  <a:pt x="1367810" y="0"/>
                  <a:pt x="2299956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8" name="Content Placeholder 7" descr="A person in a red dress&#10;&#10;Description automatically generated">
            <a:extLst>
              <a:ext uri="{FF2B5EF4-FFF2-40B4-BE49-F238E27FC236}">
                <a16:creationId xmlns:a16="http://schemas.microsoft.com/office/drawing/2014/main" id="{13134514-4092-4A58-9293-DCEA4DC8ABCD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3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222" r="16243" b="2"/>
          <a:stretch/>
        </p:blipFill>
        <p:spPr>
          <a:xfrm>
            <a:off x="20" y="907231"/>
            <a:ext cx="4838021" cy="5063738"/>
          </a:xfrm>
          <a:custGeom>
            <a:avLst/>
            <a:gdLst>
              <a:gd name="connsiteX0" fmla="*/ 2306172 w 4838041"/>
              <a:gd name="connsiteY0" fmla="*/ 0 h 5063738"/>
              <a:gd name="connsiteX1" fmla="*/ 4838041 w 4838041"/>
              <a:gd name="connsiteY1" fmla="*/ 2531869 h 5063738"/>
              <a:gd name="connsiteX2" fmla="*/ 2306172 w 4838041"/>
              <a:gd name="connsiteY2" fmla="*/ 5063738 h 5063738"/>
              <a:gd name="connsiteX3" fmla="*/ 79886 w 4838041"/>
              <a:gd name="connsiteY3" fmla="*/ 3738709 h 5063738"/>
              <a:gd name="connsiteX4" fmla="*/ 0 w 4838041"/>
              <a:gd name="connsiteY4" fmla="*/ 3572876 h 5063738"/>
              <a:gd name="connsiteX5" fmla="*/ 0 w 4838041"/>
              <a:gd name="connsiteY5" fmla="*/ 1490863 h 5063738"/>
              <a:gd name="connsiteX6" fmla="*/ 79886 w 4838041"/>
              <a:gd name="connsiteY6" fmla="*/ 1325030 h 5063738"/>
              <a:gd name="connsiteX7" fmla="*/ 2306172 w 4838041"/>
              <a:gd name="connsiteY7" fmla="*/ 0 h 50637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838041" h="5063738">
                <a:moveTo>
                  <a:pt x="2306172" y="0"/>
                </a:moveTo>
                <a:cubicBezTo>
                  <a:pt x="3704485" y="0"/>
                  <a:pt x="4838041" y="1133556"/>
                  <a:pt x="4838041" y="2531869"/>
                </a:cubicBezTo>
                <a:cubicBezTo>
                  <a:pt x="4838041" y="3930182"/>
                  <a:pt x="3704485" y="5063738"/>
                  <a:pt x="2306172" y="5063738"/>
                </a:cubicBezTo>
                <a:cubicBezTo>
                  <a:pt x="1344832" y="5063738"/>
                  <a:pt x="508631" y="4527956"/>
                  <a:pt x="79886" y="3738709"/>
                </a:cubicBezTo>
                <a:lnTo>
                  <a:pt x="0" y="3572876"/>
                </a:lnTo>
                <a:lnTo>
                  <a:pt x="0" y="1490863"/>
                </a:lnTo>
                <a:lnTo>
                  <a:pt x="79886" y="1325030"/>
                </a:lnTo>
                <a:cubicBezTo>
                  <a:pt x="508631" y="535783"/>
                  <a:pt x="1344832" y="0"/>
                  <a:pt x="2306172" y="0"/>
                </a:cubicBezTo>
                <a:close/>
              </a:path>
            </a:pathLst>
          </a:custGeom>
          <a:effectLst>
            <a:softEdge rad="0"/>
          </a:effectLst>
        </p:spPr>
      </p:pic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DFBEE47-0F94-4142-ACAC-A1623BA12F2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0574" y="2421682"/>
            <a:ext cx="4977578" cy="363928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400" dirty="0">
                <a:solidFill>
                  <a:srgbClr val="000000"/>
                </a:solidFill>
              </a:rPr>
              <a:t>Became concubine of </a:t>
            </a:r>
            <a:r>
              <a:rPr lang="en-US" sz="2400" dirty="0" err="1">
                <a:solidFill>
                  <a:srgbClr val="000000"/>
                </a:solidFill>
              </a:rPr>
              <a:t>Taizong</a:t>
            </a:r>
            <a:r>
              <a:rPr lang="en-US" sz="2400" dirty="0">
                <a:solidFill>
                  <a:srgbClr val="000000"/>
                </a:solidFill>
              </a:rPr>
              <a:t>, had affair with his son, </a:t>
            </a:r>
            <a:r>
              <a:rPr lang="en-US" sz="2400" dirty="0" err="1">
                <a:solidFill>
                  <a:srgbClr val="000000"/>
                </a:solidFill>
              </a:rPr>
              <a:t>Lizhi</a:t>
            </a:r>
            <a:endParaRPr lang="en-US" sz="2400" dirty="0">
              <a:solidFill>
                <a:srgbClr val="000000"/>
              </a:solidFill>
            </a:endParaRPr>
          </a:p>
          <a:p>
            <a:r>
              <a:rPr lang="en-US" sz="2400" dirty="0">
                <a:solidFill>
                  <a:srgbClr val="000000"/>
                </a:solidFill>
              </a:rPr>
              <a:t>After </a:t>
            </a:r>
            <a:r>
              <a:rPr lang="en-US" sz="2400" dirty="0" err="1">
                <a:solidFill>
                  <a:srgbClr val="000000"/>
                </a:solidFill>
              </a:rPr>
              <a:t>Taizong’s</a:t>
            </a:r>
            <a:r>
              <a:rPr lang="en-US" sz="2400" dirty="0">
                <a:solidFill>
                  <a:srgbClr val="000000"/>
                </a:solidFill>
              </a:rPr>
              <a:t> death, sent to convent</a:t>
            </a:r>
          </a:p>
          <a:p>
            <a:r>
              <a:rPr lang="en-US" sz="2400" dirty="0" err="1">
                <a:solidFill>
                  <a:srgbClr val="000000"/>
                </a:solidFill>
              </a:rPr>
              <a:t>Lizhi</a:t>
            </a:r>
            <a:r>
              <a:rPr lang="en-US" sz="2400" dirty="0">
                <a:solidFill>
                  <a:srgbClr val="000000"/>
                </a:solidFill>
              </a:rPr>
              <a:t> (now </a:t>
            </a:r>
            <a:r>
              <a:rPr lang="en-US" sz="2400" dirty="0" err="1">
                <a:solidFill>
                  <a:srgbClr val="000000"/>
                </a:solidFill>
              </a:rPr>
              <a:t>Gaozong</a:t>
            </a:r>
            <a:r>
              <a:rPr lang="en-US" sz="2400" dirty="0">
                <a:solidFill>
                  <a:srgbClr val="000000"/>
                </a:solidFill>
              </a:rPr>
              <a:t>) had her recalled to palace</a:t>
            </a:r>
          </a:p>
          <a:p>
            <a:endParaRPr lang="en-US" sz="20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912184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D5ED592-3E63-47AB-8247-7BE22A030F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1" y="803325"/>
            <a:ext cx="5314536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Brutality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E8CF99-8F77-4042-907E-E4170A6D518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62000" y="2279018"/>
            <a:ext cx="5314543" cy="337592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400" dirty="0"/>
              <a:t>Had 2 sons and daughter, daughter died (suspicious)</a:t>
            </a:r>
          </a:p>
          <a:p>
            <a:r>
              <a:rPr lang="en-US" sz="2400" dirty="0"/>
              <a:t>Blamed death on Ladies Wang &amp; Xiao (</a:t>
            </a:r>
            <a:r>
              <a:rPr lang="en-US" sz="2400" dirty="0" err="1"/>
              <a:t>Gaozong’s</a:t>
            </a:r>
            <a:r>
              <a:rPr lang="en-US" sz="2400" dirty="0"/>
              <a:t> wife &amp; 1</a:t>
            </a:r>
            <a:r>
              <a:rPr lang="en-US" sz="2400" baseline="30000" dirty="0"/>
              <a:t>st</a:t>
            </a:r>
            <a:r>
              <a:rPr lang="en-US" sz="2400" dirty="0"/>
              <a:t> concubine) and accused them of witchcraft.</a:t>
            </a:r>
          </a:p>
          <a:p>
            <a:r>
              <a:rPr lang="en-US" sz="2400" dirty="0"/>
              <a:t>They were banished, later killed.  Wu’s sons became heirs.</a:t>
            </a:r>
          </a:p>
          <a:p>
            <a:endParaRPr lang="en-US" sz="1800" dirty="0"/>
          </a:p>
          <a:p>
            <a:endParaRPr lang="en-US" sz="1800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CF62D2A7-8207-488C-9F46-316BA81A16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582780" y="-2008"/>
            <a:ext cx="5609220" cy="5840278"/>
          </a:xfrm>
          <a:custGeom>
            <a:avLst/>
            <a:gdLst>
              <a:gd name="connsiteX0" fmla="*/ 0 w 5609220"/>
              <a:gd name="connsiteY0" fmla="*/ 0 h 5840278"/>
              <a:gd name="connsiteX1" fmla="*/ 4637091 w 5609220"/>
              <a:gd name="connsiteY1" fmla="*/ 0 h 5840278"/>
              <a:gd name="connsiteX2" fmla="*/ 4822569 w 5609220"/>
              <a:gd name="connsiteY2" fmla="*/ 204077 h 5840278"/>
              <a:gd name="connsiteX3" fmla="*/ 5609220 w 5609220"/>
              <a:gd name="connsiteY3" fmla="*/ 2395363 h 5840278"/>
              <a:gd name="connsiteX4" fmla="*/ 2164305 w 5609220"/>
              <a:gd name="connsiteY4" fmla="*/ 5840278 h 5840278"/>
              <a:gd name="connsiteX5" fmla="*/ 238220 w 5609220"/>
              <a:gd name="connsiteY5" fmla="*/ 5251941 h 5840278"/>
              <a:gd name="connsiteX6" fmla="*/ 0 w 5609220"/>
              <a:gd name="connsiteY6" fmla="*/ 5073803 h 58402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09220" h="5840278">
                <a:moveTo>
                  <a:pt x="0" y="0"/>
                </a:moveTo>
                <a:lnTo>
                  <a:pt x="4637091" y="0"/>
                </a:lnTo>
                <a:lnTo>
                  <a:pt x="4822569" y="204077"/>
                </a:lnTo>
                <a:cubicBezTo>
                  <a:pt x="5314007" y="799562"/>
                  <a:pt x="5609220" y="1562987"/>
                  <a:pt x="5609220" y="2395363"/>
                </a:cubicBezTo>
                <a:cubicBezTo>
                  <a:pt x="5609220" y="4297937"/>
                  <a:pt x="4066879" y="5840278"/>
                  <a:pt x="2164305" y="5840278"/>
                </a:cubicBezTo>
                <a:cubicBezTo>
                  <a:pt x="1450840" y="5840278"/>
                  <a:pt x="788032" y="5623387"/>
                  <a:pt x="238220" y="5251941"/>
                </a:cubicBezTo>
                <a:lnTo>
                  <a:pt x="0" y="5073803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7" name="Content Placeholder 6" descr="A close up of a logo&#10;&#10;Description automatically generated">
            <a:extLst>
              <a:ext uri="{FF2B5EF4-FFF2-40B4-BE49-F238E27FC236}">
                <a16:creationId xmlns:a16="http://schemas.microsoft.com/office/drawing/2014/main" id="{18C4330F-DC58-409C-B5DE-1008E54BA2AD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521" r="32348"/>
          <a:stretch/>
        </p:blipFill>
        <p:spPr>
          <a:xfrm>
            <a:off x="6750141" y="-2"/>
            <a:ext cx="5441859" cy="5654940"/>
          </a:xfrm>
          <a:custGeom>
            <a:avLst/>
            <a:gdLst>
              <a:gd name="connsiteX0" fmla="*/ 1041368 w 5441859"/>
              <a:gd name="connsiteY0" fmla="*/ 0 h 5654940"/>
              <a:gd name="connsiteX1" fmla="*/ 5441859 w 5441859"/>
              <a:gd name="connsiteY1" fmla="*/ 0 h 5654940"/>
              <a:gd name="connsiteX2" fmla="*/ 5441859 w 5441859"/>
              <a:gd name="connsiteY2" fmla="*/ 4820612 h 5654940"/>
              <a:gd name="connsiteX3" fmla="*/ 5285166 w 5441859"/>
              <a:gd name="connsiteY3" fmla="*/ 4957981 h 5654940"/>
              <a:gd name="connsiteX4" fmla="*/ 3267719 w 5441859"/>
              <a:gd name="connsiteY4" fmla="*/ 5654940 h 5654940"/>
              <a:gd name="connsiteX5" fmla="*/ 0 w 5441859"/>
              <a:gd name="connsiteY5" fmla="*/ 2387221 h 5654940"/>
              <a:gd name="connsiteX6" fmla="*/ 957093 w 5441859"/>
              <a:gd name="connsiteY6" fmla="*/ 76595 h 56549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441859" h="5654940">
                <a:moveTo>
                  <a:pt x="1041368" y="0"/>
                </a:moveTo>
                <a:lnTo>
                  <a:pt x="5441859" y="0"/>
                </a:lnTo>
                <a:lnTo>
                  <a:pt x="5441859" y="4820612"/>
                </a:lnTo>
                <a:lnTo>
                  <a:pt x="5285166" y="4957981"/>
                </a:lnTo>
                <a:cubicBezTo>
                  <a:pt x="4729628" y="5394557"/>
                  <a:pt x="4029081" y="5654940"/>
                  <a:pt x="3267719" y="5654940"/>
                </a:cubicBezTo>
                <a:cubicBezTo>
                  <a:pt x="1463008" y="5654940"/>
                  <a:pt x="0" y="4191932"/>
                  <a:pt x="0" y="2387221"/>
                </a:cubicBezTo>
                <a:cubicBezTo>
                  <a:pt x="0" y="1484866"/>
                  <a:pt x="365752" y="667936"/>
                  <a:pt x="957093" y="7659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49502185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 descr="A person standing in front of a building&#10;&#10;Description automatically generated">
            <a:extLst>
              <a:ext uri="{FF2B5EF4-FFF2-40B4-BE49-F238E27FC236}">
                <a16:creationId xmlns:a16="http://schemas.microsoft.com/office/drawing/2014/main" id="{3A63C184-10F6-4850-B332-C91CA7B0A4C6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161" r="12911"/>
          <a:stretch/>
        </p:blipFill>
        <p:spPr>
          <a:xfrm>
            <a:off x="5797543" y="10"/>
            <a:ext cx="6394152" cy="685799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54DDEBDD-D8BD-41A6-8A0D-B00E3768B0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 flipV="1"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874E140-15A7-4FD3-9E3A-44067B61D0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998" y="798445"/>
            <a:ext cx="4803636" cy="131166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>
                <a:solidFill>
                  <a:srgbClr val="000000"/>
                </a:solidFill>
              </a:rPr>
              <a:t>Ascension to throne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7C2D6C-6815-4420-BF84-B6E8C03F8C5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04997" y="2272143"/>
            <a:ext cx="4706803" cy="378883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400" dirty="0" err="1">
                <a:solidFill>
                  <a:srgbClr val="000000"/>
                </a:solidFill>
              </a:rPr>
              <a:t>Gaozong</a:t>
            </a:r>
            <a:r>
              <a:rPr lang="en-US" sz="2400" dirty="0">
                <a:solidFill>
                  <a:srgbClr val="000000"/>
                </a:solidFill>
              </a:rPr>
              <a:t> fell ill, Wu ‘ruled’ on his behalf</a:t>
            </a:r>
          </a:p>
          <a:p>
            <a:r>
              <a:rPr lang="en-US" sz="2400" dirty="0" err="1">
                <a:solidFill>
                  <a:srgbClr val="000000"/>
                </a:solidFill>
              </a:rPr>
              <a:t>Gaozong</a:t>
            </a:r>
            <a:r>
              <a:rPr lang="en-US" sz="2400" dirty="0">
                <a:solidFill>
                  <a:srgbClr val="000000"/>
                </a:solidFill>
              </a:rPr>
              <a:t> died, Wu’s first son ruled (too strong)</a:t>
            </a:r>
          </a:p>
          <a:p>
            <a:r>
              <a:rPr lang="en-US" sz="2400" dirty="0">
                <a:solidFill>
                  <a:srgbClr val="000000"/>
                </a:solidFill>
              </a:rPr>
              <a:t>Wu’s second son ruled (too weak)</a:t>
            </a:r>
          </a:p>
          <a:p>
            <a:r>
              <a:rPr lang="en-US" sz="2400" dirty="0">
                <a:solidFill>
                  <a:srgbClr val="000000"/>
                </a:solidFill>
              </a:rPr>
              <a:t>Wu declared a new dynasty, Zhou, and proclaimed herself emperor</a:t>
            </a:r>
          </a:p>
          <a:p>
            <a:r>
              <a:rPr lang="en-US" sz="2400" dirty="0">
                <a:solidFill>
                  <a:srgbClr val="000000"/>
                </a:solidFill>
              </a:rPr>
              <a:t>Her reign lasted 15 years (690-705)</a:t>
            </a:r>
          </a:p>
        </p:txBody>
      </p:sp>
    </p:spTree>
    <p:extLst>
      <p:ext uri="{BB962C8B-B14F-4D97-AF65-F5344CB8AC3E}">
        <p14:creationId xmlns:p14="http://schemas.microsoft.com/office/powerpoint/2010/main" val="23538344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A4438C-5BC6-5D41-8820-A3B3300DCC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American Typewriter" panose="02090604020004020304" pitchFamily="18" charset="77"/>
              </a:rPr>
              <a:t>Buddhism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6AC994-D327-CC44-A8F0-35A5959019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5315" y="1573057"/>
            <a:ext cx="3829050" cy="4351338"/>
          </a:xfrm>
        </p:spPr>
        <p:txBody>
          <a:bodyPr>
            <a:normAutofit/>
          </a:bodyPr>
          <a:lstStyle/>
          <a:p>
            <a:pPr>
              <a:spcBef>
                <a:spcPts val="500"/>
              </a:spcBef>
              <a:spcAft>
                <a:spcPts val="600"/>
              </a:spcAft>
            </a:pPr>
            <a:r>
              <a:rPr lang="en-US" sz="2400" dirty="0">
                <a:latin typeface="American Typewriter" panose="02090604020004020304" pitchFamily="18" charset="77"/>
              </a:rPr>
              <a:t>The Buddha</a:t>
            </a:r>
          </a:p>
          <a:p>
            <a:pPr lvl="1">
              <a:lnSpc>
                <a:spcPct val="100000"/>
              </a:lnSpc>
              <a:spcAft>
                <a:spcPts val="600"/>
              </a:spcAft>
            </a:pPr>
            <a:r>
              <a:rPr lang="en-US" sz="2000" dirty="0">
                <a:latin typeface="American Typewriter" panose="02090604020004020304" pitchFamily="18" charset="77"/>
              </a:rPr>
              <a:t>Who?</a:t>
            </a:r>
          </a:p>
          <a:p>
            <a:pPr lvl="1">
              <a:lnSpc>
                <a:spcPct val="100000"/>
              </a:lnSpc>
              <a:spcAft>
                <a:spcPts val="600"/>
              </a:spcAft>
            </a:pPr>
            <a:r>
              <a:rPr lang="en-US" sz="2000" dirty="0">
                <a:latin typeface="American Typewriter" panose="02090604020004020304" pitchFamily="18" charset="77"/>
              </a:rPr>
              <a:t>Where?</a:t>
            </a:r>
          </a:p>
          <a:p>
            <a:pPr lvl="1">
              <a:lnSpc>
                <a:spcPct val="100000"/>
              </a:lnSpc>
              <a:spcAft>
                <a:spcPts val="600"/>
              </a:spcAft>
            </a:pPr>
            <a:r>
              <a:rPr lang="en-US" sz="2000" dirty="0">
                <a:latin typeface="American Typewriter" panose="02090604020004020304" pitchFamily="18" charset="77"/>
              </a:rPr>
              <a:t>When?</a:t>
            </a:r>
          </a:p>
          <a:p>
            <a:pPr>
              <a:lnSpc>
                <a:spcPct val="150000"/>
              </a:lnSpc>
              <a:spcBef>
                <a:spcPts val="500"/>
              </a:spcBef>
              <a:spcAft>
                <a:spcPts val="600"/>
              </a:spcAft>
            </a:pPr>
            <a:r>
              <a:rPr lang="en-US" sz="2400" dirty="0">
                <a:latin typeface="American Typewriter" panose="02090604020004020304" pitchFamily="18" charset="77"/>
              </a:rPr>
              <a:t>Core Beliefs </a:t>
            </a:r>
          </a:p>
          <a:p>
            <a:pPr lvl="1">
              <a:lnSpc>
                <a:spcPct val="100000"/>
              </a:lnSpc>
              <a:spcAft>
                <a:spcPts val="600"/>
              </a:spcAft>
            </a:pPr>
            <a:r>
              <a:rPr lang="en-US" sz="2000" dirty="0">
                <a:latin typeface="American Typewriter" panose="02090604020004020304" pitchFamily="18" charset="77"/>
              </a:rPr>
              <a:t>The 4 Noble Truths</a:t>
            </a:r>
          </a:p>
          <a:p>
            <a:pPr lvl="1">
              <a:lnSpc>
                <a:spcPct val="100000"/>
              </a:lnSpc>
              <a:spcAft>
                <a:spcPts val="600"/>
              </a:spcAft>
            </a:pPr>
            <a:r>
              <a:rPr lang="en-US" sz="2000" dirty="0">
                <a:latin typeface="American Typewriter" panose="02090604020004020304" pitchFamily="18" charset="77"/>
              </a:rPr>
              <a:t>The Eightfold Path</a:t>
            </a:r>
          </a:p>
          <a:p>
            <a:pPr lvl="1">
              <a:lnSpc>
                <a:spcPct val="100000"/>
              </a:lnSpc>
              <a:spcAft>
                <a:spcPts val="600"/>
              </a:spcAft>
            </a:pPr>
            <a:r>
              <a:rPr lang="en-US" sz="2000" dirty="0">
                <a:latin typeface="American Typewriter" panose="02090604020004020304" pitchFamily="18" charset="77"/>
              </a:rPr>
              <a:t>The 5 Precepts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9360AA26-0F12-0E4A-9826-9D4BC3D3012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24965" y="4797749"/>
            <a:ext cx="3379938" cy="2253292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8BC4B6FB-2251-6B4A-89A8-46A82192E3B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62539" y="446411"/>
            <a:ext cx="4589728" cy="5006976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A6F971F8-EAF1-714B-93BB-B7045EADAEC4}"/>
              </a:ext>
            </a:extLst>
          </p:cNvPr>
          <p:cNvSpPr txBox="1"/>
          <p:nvPr/>
        </p:nvSpPr>
        <p:spPr>
          <a:xfrm>
            <a:off x="7202222" y="1571626"/>
            <a:ext cx="6094678" cy="17132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spcBef>
                <a:spcPts val="5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latin typeface="American Typewriter" panose="02090604020004020304" pitchFamily="18" charset="77"/>
              </a:rPr>
              <a:t>Buddhism in China</a:t>
            </a:r>
          </a:p>
          <a:p>
            <a:pPr marL="742950" lvl="1" indent="-285750">
              <a:spcBef>
                <a:spcPts val="5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latin typeface="American Typewriter" panose="02090604020004020304" pitchFamily="18" charset="77"/>
              </a:rPr>
              <a:t>Han Dynasty (206 BCE – 220 AD)</a:t>
            </a:r>
          </a:p>
          <a:p>
            <a:pPr marL="742950" lvl="1" indent="-285750">
              <a:spcBef>
                <a:spcPts val="5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latin typeface="American Typewriter" panose="02090604020004020304" pitchFamily="18" charset="77"/>
              </a:rPr>
              <a:t>Silk and Chama Road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4814247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A4438C-5BC6-5D41-8820-A3B3300DCC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American Typewriter" panose="02090604020004020304" pitchFamily="18" charset="77"/>
              </a:rPr>
              <a:t>Buddhism for Women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6AC994-D327-CC44-A8F0-35A5959019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spcBef>
                <a:spcPts val="500"/>
              </a:spcBef>
              <a:spcAft>
                <a:spcPts val="600"/>
              </a:spcAft>
            </a:pPr>
            <a:r>
              <a:rPr lang="en-US" sz="2400" dirty="0">
                <a:latin typeface="American Typewriter" panose="02090604020004020304" pitchFamily="18" charset="77"/>
              </a:rPr>
              <a:t>Men vs Women</a:t>
            </a:r>
          </a:p>
          <a:p>
            <a:pPr lvl="1">
              <a:spcAft>
                <a:spcPts val="600"/>
              </a:spcAft>
            </a:pPr>
            <a:r>
              <a:rPr lang="en-US" sz="2000" dirty="0">
                <a:latin typeface="American Typewriter" panose="02090604020004020304" pitchFamily="18" charset="77"/>
              </a:rPr>
              <a:t>Husband/Father = Wife/Mother</a:t>
            </a:r>
          </a:p>
          <a:p>
            <a:pPr>
              <a:spcBef>
                <a:spcPts val="500"/>
              </a:spcBef>
              <a:spcAft>
                <a:spcPts val="600"/>
              </a:spcAft>
            </a:pPr>
            <a:r>
              <a:rPr lang="en-US" sz="2400" dirty="0">
                <a:latin typeface="American Typewriter" panose="02090604020004020304" pitchFamily="18" charset="77"/>
              </a:rPr>
              <a:t>Buddhism vs Confucianism</a:t>
            </a:r>
          </a:p>
          <a:p>
            <a:pPr lvl="1">
              <a:spcAft>
                <a:spcPts val="600"/>
              </a:spcAft>
            </a:pPr>
            <a:r>
              <a:rPr lang="en-US" sz="2000" dirty="0">
                <a:latin typeface="American Typewriter" panose="02090604020004020304" pitchFamily="18" charset="77"/>
              </a:rPr>
              <a:t>Religious Freedom</a:t>
            </a:r>
          </a:p>
          <a:p>
            <a:pPr>
              <a:spcBef>
                <a:spcPts val="500"/>
              </a:spcBef>
              <a:spcAft>
                <a:spcPts val="600"/>
              </a:spcAft>
            </a:pPr>
            <a:r>
              <a:rPr lang="en-US" sz="2400" dirty="0">
                <a:latin typeface="American Typewriter" panose="02090604020004020304" pitchFamily="18" charset="77"/>
              </a:rPr>
              <a:t>Wu Zetian</a:t>
            </a:r>
          </a:p>
          <a:p>
            <a:pPr lvl="1">
              <a:spcAft>
                <a:spcPts val="600"/>
              </a:spcAft>
            </a:pPr>
            <a:r>
              <a:rPr lang="en-US" sz="2000" dirty="0">
                <a:latin typeface="American Typewriter" panose="02090604020004020304" pitchFamily="18" charset="77"/>
              </a:rPr>
              <a:t>Buddhism reached its height/influence</a:t>
            </a:r>
          </a:p>
          <a:p>
            <a:pPr lvl="1">
              <a:spcAft>
                <a:spcPts val="600"/>
              </a:spcAft>
            </a:pPr>
            <a:r>
              <a:rPr lang="en-US" sz="2000" dirty="0">
                <a:latin typeface="American Typewriter" panose="02090604020004020304" pitchFamily="18" charset="77"/>
              </a:rPr>
              <a:t>Used Buddhist scripture to lead</a:t>
            </a:r>
          </a:p>
          <a:p>
            <a:pPr lvl="1">
              <a:spcAft>
                <a:spcPts val="600"/>
              </a:spcAft>
            </a:pPr>
            <a:r>
              <a:rPr lang="en-US" sz="2000" dirty="0">
                <a:latin typeface="American Typewriter" panose="02090604020004020304" pitchFamily="18" charset="77"/>
              </a:rPr>
              <a:t>Credited with the creation of numerous </a:t>
            </a:r>
          </a:p>
          <a:p>
            <a:pPr marL="457200" lvl="1" indent="0">
              <a:spcAft>
                <a:spcPts val="600"/>
              </a:spcAft>
              <a:buNone/>
            </a:pPr>
            <a:r>
              <a:rPr lang="en-US" sz="2000" dirty="0">
                <a:latin typeface="American Typewriter" panose="02090604020004020304" pitchFamily="18" charset="77"/>
              </a:rPr>
              <a:t>    statues/visualizations on Buddha</a:t>
            </a:r>
          </a:p>
          <a:p>
            <a:pPr lvl="2">
              <a:spcAft>
                <a:spcPts val="600"/>
              </a:spcAft>
            </a:pPr>
            <a:endParaRPr lang="en-US" sz="1600" dirty="0">
              <a:latin typeface="American Typewriter" panose="02090604020004020304" pitchFamily="18" charset="77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A1E5BCF-712D-B346-A8F5-4F50422C9B0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16950" y="4089796"/>
            <a:ext cx="3175000" cy="255270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E482F234-E50F-B443-9DC2-EC94BA3C34B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9639" b="99598" l="10000" r="90000">
                        <a14:foregroundMark x1="15455" y1="86747" x2="10000" y2="9959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39360" y="0"/>
            <a:ext cx="3485639" cy="39548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70647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E0588C-E5F4-4093-AB02-72C7BE6719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4196586" cy="492360"/>
          </a:xfrm>
        </p:spPr>
        <p:txBody>
          <a:bodyPr>
            <a:normAutofit/>
          </a:bodyPr>
          <a:lstStyle/>
          <a:p>
            <a:r>
              <a:rPr lang="en-US" sz="2200" dirty="0">
                <a:latin typeface="Arial"/>
                <a:cs typeface="Arial"/>
              </a:rPr>
              <a:t>Daoism: Origins and key values.</a:t>
            </a:r>
          </a:p>
        </p:txBody>
      </p:sp>
      <p:pic>
        <p:nvPicPr>
          <p:cNvPr id="4" name="Picture 7">
            <a:extLst>
              <a:ext uri="{FF2B5EF4-FFF2-40B4-BE49-F238E27FC236}">
                <a16:creationId xmlns:a16="http://schemas.microsoft.com/office/drawing/2014/main" id="{6F9B4ADC-D1FF-4EF3-9671-86938269031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63068" y="1541431"/>
            <a:ext cx="2143125" cy="2143125"/>
          </a:xfrm>
          <a:prstGeom prst="rect">
            <a:avLst/>
          </a:prstGeom>
        </p:spPr>
      </p:pic>
      <p:pic>
        <p:nvPicPr>
          <p:cNvPr id="7" name="Picture 4">
            <a:extLst>
              <a:ext uri="{FF2B5EF4-FFF2-40B4-BE49-F238E27FC236}">
                <a16:creationId xmlns:a16="http://schemas.microsoft.com/office/drawing/2014/main" id="{92ED887E-E406-4C3C-911D-4270575617E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5315"/>
          <a:stretch/>
        </p:blipFill>
        <p:spPr>
          <a:xfrm>
            <a:off x="8635333" y="-1"/>
            <a:ext cx="3555205" cy="6858001"/>
          </a:xfrm>
          <a:prstGeom prst="rect">
            <a:avLst/>
          </a:prstGeom>
        </p:spPr>
      </p:pic>
      <p:pic>
        <p:nvPicPr>
          <p:cNvPr id="10" name="Picture 10">
            <a:extLst>
              <a:ext uri="{FF2B5EF4-FFF2-40B4-BE49-F238E27FC236}">
                <a16:creationId xmlns:a16="http://schemas.microsoft.com/office/drawing/2014/main" id="{8F9DDED5-2E40-4075-8121-82AA8E14157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60099" y="1550408"/>
            <a:ext cx="3567830" cy="2201869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812AF4C7-7340-46C2-A096-02DF72C656CC}"/>
              </a:ext>
            </a:extLst>
          </p:cNvPr>
          <p:cNvSpPr txBox="1"/>
          <p:nvPr/>
        </p:nvSpPr>
        <p:spPr>
          <a:xfrm>
            <a:off x="5549030" y="1180577"/>
            <a:ext cx="2743200" cy="369332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Dao de </a:t>
            </a:r>
            <a:r>
              <a:rPr lang="en-US" dirty="0" err="1">
                <a:cs typeface="Calibri"/>
              </a:rPr>
              <a:t>jing</a:t>
            </a:r>
            <a:r>
              <a:rPr lang="en-US" dirty="0">
                <a:cs typeface="Calibri"/>
              </a:rPr>
              <a:t> </a:t>
            </a:r>
            <a:r>
              <a:rPr lang="ja-JP" altLang="en-US">
                <a:cs typeface="Calibri"/>
              </a:rPr>
              <a:t>道德經</a:t>
            </a:r>
            <a:endParaRPr lang="en-US" dirty="0" err="1">
              <a:cs typeface="Calibri"/>
            </a:endParaRPr>
          </a:p>
        </p:txBody>
      </p:sp>
      <p:pic>
        <p:nvPicPr>
          <p:cNvPr id="15" name="Picture 15" descr="A drawing of a person&#10;&#10;Description generated with high confidence">
            <a:extLst>
              <a:ext uri="{FF2B5EF4-FFF2-40B4-BE49-F238E27FC236}">
                <a16:creationId xmlns:a16="http://schemas.microsoft.com/office/drawing/2014/main" id="{393D21F1-597C-4721-8A99-5289EBEC709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72646" y="3968468"/>
            <a:ext cx="2252598" cy="2699750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799E5106-101D-419D-A196-58E91B5AF3EE}"/>
              </a:ext>
            </a:extLst>
          </p:cNvPr>
          <p:cNvSpPr txBox="1"/>
          <p:nvPr/>
        </p:nvSpPr>
        <p:spPr>
          <a:xfrm>
            <a:off x="1540701" y="3790167"/>
            <a:ext cx="999995" cy="369332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Wu Wei</a:t>
            </a:r>
          </a:p>
        </p:txBody>
      </p:sp>
      <p:pic>
        <p:nvPicPr>
          <p:cNvPr id="3" name="Picture 4" descr="A close up of a logo&#10;&#10;Description generated with high confidence">
            <a:extLst>
              <a:ext uri="{FF2B5EF4-FFF2-40B4-BE49-F238E27FC236}">
                <a16:creationId xmlns:a16="http://schemas.microsoft.com/office/drawing/2014/main" id="{9E5CBAE8-78BF-488C-A886-C7EA1FC237F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62810" y="4122139"/>
            <a:ext cx="2430050" cy="239240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BAB6137-DDC8-475B-B391-C6244190A6DA}"/>
              </a:ext>
            </a:extLst>
          </p:cNvPr>
          <p:cNvSpPr txBox="1"/>
          <p:nvPr/>
        </p:nvSpPr>
        <p:spPr>
          <a:xfrm>
            <a:off x="6123139" y="3863235"/>
            <a:ext cx="2743200" cy="369332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/>
              <a:t>Pu</a:t>
            </a:r>
            <a:endParaRPr lang="en-US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9822763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8" grpId="0"/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E0588C-E5F4-4093-AB02-72C7BE6719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30473" y="327511"/>
            <a:ext cx="8238341" cy="574002"/>
          </a:xfrm>
        </p:spPr>
        <p:txBody>
          <a:bodyPr>
            <a:normAutofit fontScale="90000"/>
          </a:bodyPr>
          <a:lstStyle/>
          <a:p>
            <a:r>
              <a:rPr lang="en-US" dirty="0">
                <a:latin typeface="Abadi"/>
                <a:cs typeface="Calibri Light"/>
              </a:rPr>
              <a:t>Confucianism</a:t>
            </a:r>
            <a:r>
              <a:rPr lang="en-US" dirty="0">
                <a:latin typeface="Abadi"/>
              </a:rPr>
              <a:t>: Origins and key values</a:t>
            </a:r>
          </a:p>
        </p:txBody>
      </p:sp>
      <p:pic>
        <p:nvPicPr>
          <p:cNvPr id="9" name="Picture 10" descr="A person wearing a costume&#10;&#10;Description generated with very high confidence">
            <a:extLst>
              <a:ext uri="{FF2B5EF4-FFF2-40B4-BE49-F238E27FC236}">
                <a16:creationId xmlns:a16="http://schemas.microsoft.com/office/drawing/2014/main" id="{36A4A5B1-200D-4C2D-8E8A-19D3C4E3BD7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77244" y="368671"/>
            <a:ext cx="4215008" cy="6214601"/>
          </a:xfrm>
          <a:prstGeom prst="rect">
            <a:avLst/>
          </a:prstGeom>
        </p:spPr>
      </p:pic>
      <p:pic>
        <p:nvPicPr>
          <p:cNvPr id="12" name="Picture 13" descr="A picture containing text, book&#10;&#10;Description generated with very high confidence">
            <a:extLst>
              <a:ext uri="{FF2B5EF4-FFF2-40B4-BE49-F238E27FC236}">
                <a16:creationId xmlns:a16="http://schemas.microsoft.com/office/drawing/2014/main" id="{66190E39-8233-4CD7-8028-7A125F4D2CF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58685" y="1202592"/>
            <a:ext cx="3014597" cy="2280395"/>
          </a:xfrm>
          <a:prstGeom prst="rect">
            <a:avLst/>
          </a:prstGeom>
        </p:spPr>
      </p:pic>
      <p:pic>
        <p:nvPicPr>
          <p:cNvPr id="16" name="Picture 16">
            <a:extLst>
              <a:ext uri="{FF2B5EF4-FFF2-40B4-BE49-F238E27FC236}">
                <a16:creationId xmlns:a16="http://schemas.microsoft.com/office/drawing/2014/main" id="{637AEF50-EFFE-4A45-9A10-4FC8457DD4D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101770" y="916419"/>
            <a:ext cx="1849286" cy="2846279"/>
          </a:xfrm>
          <a:prstGeom prst="rect">
            <a:avLst/>
          </a:prstGeom>
        </p:spPr>
      </p:pic>
      <p:pic>
        <p:nvPicPr>
          <p:cNvPr id="19" name="Picture 19" descr="A close up of text on a black background&#10;&#10;Description generated with high confidence">
            <a:extLst>
              <a:ext uri="{FF2B5EF4-FFF2-40B4-BE49-F238E27FC236}">
                <a16:creationId xmlns:a16="http://schemas.microsoft.com/office/drawing/2014/main" id="{F549E329-FBEF-4EF7-A85C-C8C3DAE0293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51921" y="4048974"/>
            <a:ext cx="2195447" cy="2705752"/>
          </a:xfrm>
          <a:prstGeom prst="rect">
            <a:avLst/>
          </a:prstGeo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96B23842-7735-4CEC-B216-39826390ED2C}"/>
              </a:ext>
            </a:extLst>
          </p:cNvPr>
          <p:cNvSpPr txBox="1"/>
          <p:nvPr/>
        </p:nvSpPr>
        <p:spPr>
          <a:xfrm>
            <a:off x="7052153" y="3497893"/>
            <a:ext cx="2743200" cy="369332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Tian ming</a:t>
            </a:r>
            <a:r>
              <a:rPr lang="en-US">
                <a:cs typeface="Calibri"/>
              </a:rPr>
              <a:t> </a:t>
            </a:r>
            <a:r>
              <a:rPr lang="ja-JP" altLang="en-US">
                <a:cs typeface="Calibri"/>
              </a:rPr>
              <a:t>天命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15924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E0588C-E5F4-4093-AB02-72C7BE6719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69297" y="511262"/>
            <a:ext cx="8238341" cy="574002"/>
          </a:xfrm>
        </p:spPr>
        <p:txBody>
          <a:bodyPr>
            <a:normAutofit fontScale="90000"/>
          </a:bodyPr>
          <a:lstStyle/>
          <a:p>
            <a:r>
              <a:rPr lang="en-US" dirty="0">
                <a:latin typeface="Abadi"/>
                <a:cs typeface="Calibri Light"/>
              </a:rPr>
              <a:t>Confucian</a:t>
            </a:r>
            <a:r>
              <a:rPr lang="en-US" dirty="0">
                <a:latin typeface="Abadi"/>
              </a:rPr>
              <a:t> views on female rulers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22C581E-68A0-4DB8-8084-2FF949B93AB6}"/>
              </a:ext>
            </a:extLst>
          </p:cNvPr>
          <p:cNvSpPr txBox="1"/>
          <p:nvPr/>
        </p:nvSpPr>
        <p:spPr>
          <a:xfrm>
            <a:off x="1258866" y="1305837"/>
            <a:ext cx="5686816" cy="1900007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dirty="0"/>
              <a:t>Having a woman rule is as unnatural as having a hen crow like a rooster</a:t>
            </a:r>
            <a:r>
              <a:rPr lang="en-US" dirty="0">
                <a:cs typeface="Calibri"/>
              </a:rPr>
              <a:t>. Analects</a:t>
            </a:r>
            <a:endParaRPr lang="en-US" dirty="0"/>
          </a:p>
          <a:p>
            <a:pPr marL="228600" indent="-228600">
              <a:lnSpc>
                <a:spcPct val="90000"/>
              </a:lnSpc>
              <a:spcBef>
                <a:spcPts val="1000"/>
              </a:spcBef>
              <a:buChar char="•"/>
            </a:pPr>
            <a:r>
              <a:rPr lang="en-US" dirty="0">
                <a:cs typeface="Calibri"/>
              </a:rPr>
              <a:t>Women taking part in governing is the root of chaos. Spring and autumn annals.</a:t>
            </a:r>
          </a:p>
          <a:p>
            <a:pPr marL="228600" indent="-228600">
              <a:lnSpc>
                <a:spcPct val="90000"/>
              </a:lnSpc>
              <a:spcBef>
                <a:spcPts val="1000"/>
              </a:spcBef>
              <a:buChar char="•"/>
            </a:pPr>
            <a:r>
              <a:rPr lang="en-US" dirty="0">
                <a:cs typeface="Calibri"/>
              </a:rPr>
              <a:t>A clever man completes a city, a clever woman overturns a city. The book of odes.</a:t>
            </a:r>
            <a:endParaRPr lang="en-US" dirty="0"/>
          </a:p>
        </p:txBody>
      </p:sp>
      <p:pic>
        <p:nvPicPr>
          <p:cNvPr id="4" name="Picture 4" descr="A picture containing text, book&#10;&#10;Description generated with very high confidence">
            <a:extLst>
              <a:ext uri="{FF2B5EF4-FFF2-40B4-BE49-F238E27FC236}">
                <a16:creationId xmlns:a16="http://schemas.microsoft.com/office/drawing/2014/main" id="{9877BB18-C641-4B15-872F-D0F14A14321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61892" y="1093996"/>
            <a:ext cx="3519739" cy="2337283"/>
          </a:xfrm>
          <a:prstGeom prst="rect">
            <a:avLst/>
          </a:prstGeom>
        </p:spPr>
      </p:pic>
      <p:pic>
        <p:nvPicPr>
          <p:cNvPr id="6" name="Picture 6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BF07FC79-7E74-457D-9F51-A844C944F97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7244" t="11371" r="8031" b="13378"/>
          <a:stretch/>
        </p:blipFill>
        <p:spPr>
          <a:xfrm>
            <a:off x="5569906" y="3660363"/>
            <a:ext cx="5614080" cy="2346046"/>
          </a:xfrm>
          <a:prstGeom prst="rect">
            <a:avLst/>
          </a:prstGeom>
        </p:spPr>
      </p:pic>
      <p:pic>
        <p:nvPicPr>
          <p:cNvPr id="8" name="Picture 9" descr="A picture containing text, book&#10;&#10;Description generated with very high confidence">
            <a:extLst>
              <a:ext uri="{FF2B5EF4-FFF2-40B4-BE49-F238E27FC236}">
                <a16:creationId xmlns:a16="http://schemas.microsoft.com/office/drawing/2014/main" id="{A5774CFD-C17B-4BB1-8215-16CE60F6B73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43855" y="3323548"/>
            <a:ext cx="2959920" cy="29599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89535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4DD067-F658-499C-9048-98E41BC821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29" y="629266"/>
            <a:ext cx="3651467" cy="1676603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z="3600" dirty="0"/>
              <a:t>Why Wu </a:t>
            </a:r>
            <a:r>
              <a:rPr lang="en-US" sz="3600" dirty="0" err="1"/>
              <a:t>Zetian</a:t>
            </a:r>
            <a:r>
              <a:rPr lang="en-US" sz="3600" dirty="0"/>
              <a:t> </a:t>
            </a:r>
            <a:r>
              <a:rPr lang="en-US" sz="3600" dirty="0" err="1"/>
              <a:t>favoured</a:t>
            </a:r>
            <a:r>
              <a:rPr lang="en-US" sz="3600" dirty="0"/>
              <a:t> Buddhism over Daoism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63103E6-7932-483A-B3D7-0AF1E82A06A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8931" y="2438400"/>
            <a:ext cx="3651466" cy="3785419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dirty="0"/>
              <a:t>Born and raised Buddhist</a:t>
            </a:r>
          </a:p>
          <a:p>
            <a:r>
              <a:rPr lang="en-US" dirty="0"/>
              <a:t>Buddhism not sexist</a:t>
            </a:r>
          </a:p>
          <a:p>
            <a:r>
              <a:rPr lang="en-US" altLang="zh-CN" dirty="0"/>
              <a:t>Supported female ruler</a:t>
            </a:r>
          </a:p>
          <a:p>
            <a:r>
              <a:rPr lang="en-US" dirty="0"/>
              <a:t>‘Great Cloud Sutra’ (Buddhist Scroll) </a:t>
            </a:r>
            <a:r>
              <a:rPr lang="en-US" dirty="0" err="1"/>
              <a:t>legitimised</a:t>
            </a:r>
            <a:r>
              <a:rPr lang="en-US" dirty="0"/>
              <a:t> her rule</a:t>
            </a:r>
          </a:p>
          <a:p>
            <a:endParaRPr lang="en-US" sz="1800" dirty="0"/>
          </a:p>
        </p:txBody>
      </p:sp>
      <p:pic>
        <p:nvPicPr>
          <p:cNvPr id="6" name="Content Placeholder 5" descr="A close up of a boy&#10;&#10;Description automatically generated">
            <a:extLst>
              <a:ext uri="{FF2B5EF4-FFF2-40B4-BE49-F238E27FC236}">
                <a16:creationId xmlns:a16="http://schemas.microsoft.com/office/drawing/2014/main" id="{C0F14A61-F735-4A2F-AEED-933D7678A29A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262" r="5761" b="-1"/>
          <a:stretch/>
        </p:blipFill>
        <p:spPr>
          <a:xfrm>
            <a:off x="4639056" y="10"/>
            <a:ext cx="7552944" cy="6857990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154358625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90C7A9-2767-FD4A-96A2-5F7084C6FE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American Typewriter" panose="02090604020004020304" pitchFamily="18" charset="77"/>
              </a:rPr>
              <a:t>Let’s Take a Quiz!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6644C8-CA5A-E544-AF0B-5E08E08BD9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8734" y="2093498"/>
            <a:ext cx="10515600" cy="3944243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457200" lvl="1" indent="0" algn="ctr">
              <a:buNone/>
            </a:pPr>
            <a:r>
              <a:rPr lang="en-US" sz="2800" dirty="0">
                <a:latin typeface="American Typewriter" panose="02090604020004020304" pitchFamily="18" charset="77"/>
              </a:rPr>
              <a:t>Pull out your phones and type in </a:t>
            </a:r>
          </a:p>
          <a:p>
            <a:pPr marL="457200" lvl="1" indent="0" algn="ctr">
              <a:buNone/>
            </a:pPr>
            <a:endParaRPr lang="en-US" sz="2800" dirty="0">
              <a:latin typeface="American Typewriter" panose="02090604020004020304" pitchFamily="18" charset="77"/>
            </a:endParaRPr>
          </a:p>
          <a:p>
            <a:pPr marL="457200" lvl="1" indent="0" algn="ctr">
              <a:buNone/>
            </a:pPr>
            <a:endParaRPr lang="en-US" sz="2800" dirty="0">
              <a:latin typeface="American Typewriter" panose="02090604020004020304" pitchFamily="18" charset="77"/>
            </a:endParaRPr>
          </a:p>
          <a:p>
            <a:pPr marL="457200" lvl="1" indent="0" algn="ctr">
              <a:buNone/>
            </a:pPr>
            <a:r>
              <a:rPr lang="en-US" sz="6600" dirty="0">
                <a:latin typeface="American Typewriter" panose="02090604020004020304" pitchFamily="18" charset="77"/>
              </a:rPr>
              <a:t>Kahoot.it</a:t>
            </a:r>
          </a:p>
          <a:p>
            <a:pPr marL="457200" lvl="1" indent="0" algn="ctr">
              <a:buNone/>
            </a:pPr>
            <a:endParaRPr lang="en-US" sz="1900" dirty="0">
              <a:latin typeface="American Typewriter" panose="02090604020004020304" pitchFamily="18" charset="77"/>
            </a:endParaRPr>
          </a:p>
          <a:p>
            <a:pPr marL="457200" lvl="1" indent="0" algn="ctr">
              <a:buNone/>
            </a:pPr>
            <a:r>
              <a:rPr lang="en-US" sz="2300" dirty="0">
                <a:latin typeface="American Typewriter" panose="02090604020004020304" pitchFamily="18" charset="77"/>
                <a:hlinkClick r:id="rId2"/>
              </a:rPr>
              <a:t>https://play.kahoot.it/#/?quizId=9e0dc99a-60ad-4d9e-a2ab-5641be5c6206</a:t>
            </a:r>
            <a:endParaRPr lang="en-US" sz="2300" dirty="0">
              <a:latin typeface="American Typewriter" panose="02090604020004020304" pitchFamily="18" charset="77"/>
            </a:endParaRPr>
          </a:p>
          <a:p>
            <a:pPr marL="457200" lvl="1" indent="0" algn="ctr">
              <a:buNone/>
            </a:pPr>
            <a:endParaRPr lang="en-US" sz="2300" dirty="0">
              <a:latin typeface="American Typewriter" panose="02090604020004020304" pitchFamily="18" charset="77"/>
            </a:endParaRPr>
          </a:p>
          <a:p>
            <a:pPr marL="457200" lvl="1" indent="0" algn="ctr">
              <a:buNone/>
            </a:pPr>
            <a:r>
              <a:rPr lang="en-US" sz="2800" dirty="0">
                <a:latin typeface="American Typewriter" panose="02090604020004020304" pitchFamily="18" charset="77"/>
              </a:rPr>
              <a:t>And we will provide you with a code to enter</a:t>
            </a:r>
            <a:endParaRPr lang="en-US" sz="6600" dirty="0">
              <a:latin typeface="American Typewriter" panose="02090604020004020304" pitchFamily="18" charset="77"/>
            </a:endParaRPr>
          </a:p>
          <a:p>
            <a:pPr marL="457200" lvl="1" indent="0" algn="ctr">
              <a:buNone/>
            </a:pPr>
            <a:endParaRPr lang="en-US" sz="2800" dirty="0">
              <a:latin typeface="American Typewriter" panose="02090604020004020304" pitchFamily="18" charset="77"/>
            </a:endParaRPr>
          </a:p>
          <a:p>
            <a:pPr marL="457200" lvl="1" indent="0" algn="ctr">
              <a:buNone/>
            </a:pPr>
            <a:endParaRPr lang="en-US" sz="2800" dirty="0">
              <a:latin typeface="American Typewriter" panose="02090604020004020304" pitchFamily="18" charset="77"/>
            </a:endParaRPr>
          </a:p>
          <a:p>
            <a:pPr marL="457200" lvl="1" indent="0" algn="ctr">
              <a:buNone/>
            </a:pPr>
            <a:endParaRPr lang="en-US" sz="2800" dirty="0">
              <a:latin typeface="American Typewriter" panose="02090604020004020304" pitchFamily="18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130763238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25</TotalTime>
  <Words>345</Words>
  <Application>Microsoft Office PowerPoint</Application>
  <PresentationFormat>Widescreen</PresentationFormat>
  <Paragraphs>72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American Typewriter</vt:lpstr>
      <vt:lpstr>Abadi</vt:lpstr>
      <vt:lpstr>Arial</vt:lpstr>
      <vt:lpstr>Calibri</vt:lpstr>
      <vt:lpstr>Calibri Light</vt:lpstr>
      <vt:lpstr>office theme</vt:lpstr>
      <vt:lpstr>Why did Wu Zetian favour Buddhism over Taoism and Confucianism?</vt:lpstr>
      <vt:lpstr>Wu Zetian 武则天</vt:lpstr>
      <vt:lpstr>Palace life</vt:lpstr>
      <vt:lpstr>Brutality</vt:lpstr>
      <vt:lpstr>Ascension to throne</vt:lpstr>
      <vt:lpstr>Buddhism</vt:lpstr>
      <vt:lpstr>Buddhism for Women</vt:lpstr>
      <vt:lpstr>Daoism: Origins and key values.</vt:lpstr>
      <vt:lpstr>Confucianism: Origins and key values</vt:lpstr>
      <vt:lpstr>Confucian views on female rulers</vt:lpstr>
      <vt:lpstr>Why Wu Zetian favoured Buddhism over Daoism</vt:lpstr>
      <vt:lpstr>Let’s Take a Quiz!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Why did Wu Zetian favour Buddhism over Taoism?</dc:title>
  <dc:creator>Admin</dc:creator>
  <cp:lastModifiedBy>Admin</cp:lastModifiedBy>
  <cp:revision>49</cp:revision>
  <dcterms:created xsi:type="dcterms:W3CDTF">2018-11-13T12:22:32Z</dcterms:created>
  <dcterms:modified xsi:type="dcterms:W3CDTF">2018-11-15T20:05:31Z</dcterms:modified>
</cp:coreProperties>
</file>