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62" r:id="rId3"/>
    <p:sldId id="268" r:id="rId4"/>
    <p:sldId id="257" r:id="rId5"/>
    <p:sldId id="258" r:id="rId6"/>
    <p:sldId id="259" r:id="rId7"/>
    <p:sldId id="260" r:id="rId8"/>
    <p:sldId id="261" r:id="rId9"/>
    <p:sldId id="263" r:id="rId10"/>
    <p:sldId id="264" r:id="rId11"/>
    <p:sldId id="265" r:id="rId12"/>
    <p:sldId id="266" r:id="rId13"/>
    <p:sldId id="267"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85" autoAdjust="0"/>
    <p:restoredTop sz="94660"/>
  </p:normalViewPr>
  <p:slideViewPr>
    <p:cSldViewPr snapToGrid="0">
      <p:cViewPr varScale="1">
        <p:scale>
          <a:sx n="65" d="100"/>
          <a:sy n="65" d="100"/>
        </p:scale>
        <p:origin x="63" y="61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261872" y="758952"/>
            <a:ext cx="9418320" cy="4041648"/>
          </a:xfrm>
        </p:spPr>
        <p:txBody>
          <a:bodyPr anchor="b">
            <a:normAutofit/>
          </a:bodyPr>
          <a:lstStyle>
            <a:lvl1pPr algn="l">
              <a:lnSpc>
                <a:spcPct val="85000"/>
              </a:lnSpc>
              <a:defRPr sz="7200" b="0" baseline="0">
                <a:solidFill>
                  <a:schemeClr val="tx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261872" y="4800600"/>
            <a:ext cx="9418320" cy="1691640"/>
          </a:xfrm>
        </p:spPr>
        <p:txBody>
          <a:bodyPr>
            <a:normAutofit/>
          </a:bodyPr>
          <a:lstStyle>
            <a:lvl1pPr marL="0" indent="0" algn="l">
              <a:buNone/>
              <a:defRPr sz="2200" spc="30" baseline="0">
                <a:solidFill>
                  <a:schemeClr val="tx1">
                    <a:lumMod val="7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Date Placeholder 7"/>
          <p:cNvSpPr>
            <a:spLocks noGrp="1"/>
          </p:cNvSpPr>
          <p:nvPr>
            <p:ph type="dt" sz="half" idx="10"/>
          </p:nvPr>
        </p:nvSpPr>
        <p:spPr/>
        <p:txBody>
          <a:bodyPr/>
          <a:lstStyle/>
          <a:p>
            <a:fld id="{A96150D2-1C08-4ADE-BC26-4B11E2E0DB4F}" type="datetimeFigureOut">
              <a:rPr lang="en-GB" smtClean="0"/>
              <a:t>17/09/2019</a:t>
            </a:fld>
            <a:endParaRPr lang="en-GB"/>
          </a:p>
        </p:txBody>
      </p:sp>
      <p:sp>
        <p:nvSpPr>
          <p:cNvPr id="9" name="Footer Placeholder 8"/>
          <p:cNvSpPr>
            <a:spLocks noGrp="1"/>
          </p:cNvSpPr>
          <p:nvPr>
            <p:ph type="ftr" sz="quarter" idx="11"/>
          </p:nvPr>
        </p:nvSpPr>
        <p:spPr/>
        <p:txBody>
          <a:bodyPr/>
          <a:lstStyle/>
          <a:p>
            <a:endParaRPr lang="en-GB"/>
          </a:p>
        </p:txBody>
      </p:sp>
      <p:sp>
        <p:nvSpPr>
          <p:cNvPr id="10" name="Slide Number Placeholder 9"/>
          <p:cNvSpPr>
            <a:spLocks noGrp="1"/>
          </p:cNvSpPr>
          <p:nvPr>
            <p:ph type="sldNum" sz="quarter" idx="12"/>
          </p:nvPr>
        </p:nvSpPr>
        <p:spPr/>
        <p:txBody>
          <a:bodyPr/>
          <a:lstStyle/>
          <a:p>
            <a:fld id="{857BEA89-805C-49D8-95CA-E37A8F0174BA}" type="slidenum">
              <a:rPr lang="en-GB" smtClean="0"/>
              <a:t>‹#›</a:t>
            </a:fld>
            <a:endParaRPr lang="en-GB"/>
          </a:p>
        </p:txBody>
      </p:sp>
      <p:sp>
        <p:nvSpPr>
          <p:cNvPr id="11" name="Rectangle 10"/>
          <p:cNvSpPr/>
          <p:nvPr/>
        </p:nvSpPr>
        <p:spPr>
          <a:xfrm>
            <a:off x="11292840" y="0"/>
            <a:ext cx="914400" cy="6858000"/>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877079140"/>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96150D2-1C08-4ADE-BC26-4B11E2E0DB4F}" type="datetimeFigureOut">
              <a:rPr lang="en-GB" smtClean="0"/>
              <a:t>17/09/2019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7BEA89-805C-49D8-95CA-E37A8F0174BA}" type="slidenum">
              <a:rPr lang="en-GB" smtClean="0"/>
              <a:t>‹#›</a:t>
            </a:fld>
            <a:endParaRPr lang="en-GB"/>
          </a:p>
        </p:txBody>
      </p:sp>
    </p:spTree>
    <p:extLst>
      <p:ext uri="{BB962C8B-B14F-4D97-AF65-F5344CB8AC3E}">
        <p14:creationId xmlns:p14="http://schemas.microsoft.com/office/powerpoint/2010/main" val="11579522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61872" y="758952"/>
            <a:ext cx="9418320" cy="4041648"/>
          </a:xfrm>
        </p:spPr>
        <p:txBody>
          <a:bodyPr anchor="b">
            <a:normAutofit/>
          </a:bodyPr>
          <a:lstStyle>
            <a:lvl1pPr>
              <a:lnSpc>
                <a:spcPct val="85000"/>
              </a:lnSpc>
              <a:defRPr sz="7200" b="0"/>
            </a:lvl1pPr>
          </a:lstStyle>
          <a:p>
            <a:r>
              <a:rPr lang="en-US" smtClean="0"/>
              <a:t>Click to edit Master title style</a:t>
            </a:r>
            <a:endParaRPr lang="en-US" dirty="0"/>
          </a:p>
        </p:txBody>
      </p:sp>
      <p:sp>
        <p:nvSpPr>
          <p:cNvPr id="3" name="Text Placeholder 2"/>
          <p:cNvSpPr>
            <a:spLocks noGrp="1"/>
          </p:cNvSpPr>
          <p:nvPr>
            <p:ph type="body" idx="1"/>
          </p:nvPr>
        </p:nvSpPr>
        <p:spPr>
          <a:xfrm>
            <a:off x="1261872" y="4800600"/>
            <a:ext cx="9418320" cy="1691640"/>
          </a:xfrm>
        </p:spPr>
        <p:txBody>
          <a:bodyPr anchor="t">
            <a:normAutofit/>
          </a:bodyPr>
          <a:lstStyle>
            <a:lvl1pPr marL="0" indent="0">
              <a:buNone/>
              <a:defRPr sz="2200" spc="30" baseline="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96150D2-1C08-4ADE-BC26-4B11E2E0DB4F}" type="datetimeFigureOut">
              <a:rPr lang="en-GB" smtClean="0"/>
              <a:t>17/09/2019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7BEA89-805C-49D8-95CA-E37A8F0174BA}" type="slidenum">
              <a:rPr lang="en-GB" smtClean="0"/>
              <a:t>‹#›</a:t>
            </a:fld>
            <a:endParaRPr lang="en-GB"/>
          </a:p>
        </p:txBody>
      </p:sp>
      <p:sp>
        <p:nvSpPr>
          <p:cNvPr id="8" name="Rectangle 7"/>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1534196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61872" y="1828800"/>
            <a:ext cx="4480560" cy="4351337"/>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26480" y="1828800"/>
            <a:ext cx="4480560" cy="4351337"/>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96150D2-1C08-4ADE-BC26-4B11E2E0DB4F}" type="datetimeFigureOut">
              <a:rPr lang="en-GB" smtClean="0"/>
              <a:t>17/09/2019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57BEA89-805C-49D8-95CA-E37A8F0174BA}" type="slidenum">
              <a:rPr lang="en-GB" smtClean="0"/>
              <a:t>‹#›</a:t>
            </a:fld>
            <a:endParaRPr lang="en-GB"/>
          </a:p>
        </p:txBody>
      </p:sp>
    </p:spTree>
    <p:extLst>
      <p:ext uri="{BB962C8B-B14F-4D97-AF65-F5344CB8AC3E}">
        <p14:creationId xmlns:p14="http://schemas.microsoft.com/office/powerpoint/2010/main" val="21488461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261872" y="1721606"/>
            <a:ext cx="4480560" cy="731520"/>
          </a:xfrm>
        </p:spPr>
        <p:txBody>
          <a:bodyPr anchor="b">
            <a:normAutofit/>
          </a:bodyPr>
          <a:lstStyle>
            <a:lvl1pPr marL="0" indent="0">
              <a:spcBef>
                <a:spcPts val="0"/>
              </a:spcBef>
              <a:buNone/>
              <a:defRPr sz="2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61872"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Text Placeholder 4"/>
          <p:cNvSpPr>
            <a:spLocks noGrp="1"/>
          </p:cNvSpPr>
          <p:nvPr>
            <p:ph type="body" sz="quarter" idx="3"/>
          </p:nvPr>
        </p:nvSpPr>
        <p:spPr>
          <a:xfrm>
            <a:off x="6126480" y="1721606"/>
            <a:ext cx="4480560" cy="731520"/>
          </a:xfrm>
        </p:spPr>
        <p:txBody>
          <a:bodyPr anchor="b">
            <a:normAutofit/>
          </a:bodyPr>
          <a:lstStyle>
            <a:lvl1pPr marL="0" indent="0">
              <a:lnSpc>
                <a:spcPct val="95000"/>
              </a:lnSpc>
              <a:spcBef>
                <a:spcPts val="0"/>
              </a:spcBef>
              <a:buNone/>
              <a:defRPr lang="en-US" sz="2000" b="0" kern="1200" dirty="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2000"/>
              </a:spcBef>
              <a:buFontTx/>
              <a:buNone/>
            </a:pPr>
            <a:r>
              <a:rPr lang="en-US" smtClean="0"/>
              <a:t>Edit Master text styles</a:t>
            </a:r>
          </a:p>
        </p:txBody>
      </p:sp>
      <p:sp>
        <p:nvSpPr>
          <p:cNvPr id="6" name="Content Placeholder 5"/>
          <p:cNvSpPr>
            <a:spLocks noGrp="1"/>
          </p:cNvSpPr>
          <p:nvPr>
            <p:ph sz="quarter" idx="4"/>
          </p:nvPr>
        </p:nvSpPr>
        <p:spPr>
          <a:xfrm>
            <a:off x="6126480"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96150D2-1C08-4ADE-BC26-4B11E2E0DB4F}" type="datetimeFigureOut">
              <a:rPr lang="en-GB" smtClean="0"/>
              <a:t>17/09/2019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57BEA89-805C-49D8-95CA-E37A8F0174BA}" type="slidenum">
              <a:rPr lang="en-GB" smtClean="0"/>
              <a:t>‹#›</a:t>
            </a:fld>
            <a:endParaRPr lang="en-GB"/>
          </a:p>
        </p:txBody>
      </p:sp>
    </p:spTree>
    <p:extLst>
      <p:ext uri="{BB962C8B-B14F-4D97-AF65-F5344CB8AC3E}">
        <p14:creationId xmlns:p14="http://schemas.microsoft.com/office/powerpoint/2010/main" val="353853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96150D2-1C08-4ADE-BC26-4B11E2E0DB4F}" type="datetimeFigureOut">
              <a:rPr lang="en-GB" smtClean="0"/>
              <a:t>17/09/2019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57BEA89-805C-49D8-95CA-E37A8F0174BA}" type="slidenum">
              <a:rPr lang="en-GB" smtClean="0"/>
              <a:t>‹#›</a:t>
            </a:fld>
            <a:endParaRPr lang="en-GB"/>
          </a:p>
        </p:txBody>
      </p:sp>
    </p:spTree>
    <p:extLst>
      <p:ext uri="{BB962C8B-B14F-4D97-AF65-F5344CB8AC3E}">
        <p14:creationId xmlns:p14="http://schemas.microsoft.com/office/powerpoint/2010/main" val="3337922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6150D2-1C08-4ADE-BC26-4B11E2E0DB4F}" type="datetimeFigureOut">
              <a:rPr lang="en-GB" smtClean="0"/>
              <a:t>17/09/2019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57BEA89-805C-49D8-95CA-E37A8F0174BA}" type="slidenum">
              <a:rPr lang="en-GB" smtClean="0"/>
              <a:t>‹#›</a:t>
            </a:fld>
            <a:endParaRPr lang="en-GB"/>
          </a:p>
        </p:txBody>
      </p:sp>
    </p:spTree>
    <p:extLst>
      <p:ext uri="{BB962C8B-B14F-4D97-AF65-F5344CB8AC3E}">
        <p14:creationId xmlns:p14="http://schemas.microsoft.com/office/powerpoint/2010/main" val="22969712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200400" cy="1600197"/>
          </a:xfrm>
        </p:spPr>
        <p:txBody>
          <a:bodyPr anchor="b">
            <a:normAutofit/>
          </a:bodyPr>
          <a:lstStyle>
            <a:lvl1pPr>
              <a:defRPr sz="3200" b="1" baseline="0"/>
            </a:lvl1pPr>
          </a:lstStyle>
          <a:p>
            <a:r>
              <a:rPr lang="en-US" smtClean="0"/>
              <a:t>Click to edit Master title style</a:t>
            </a:r>
            <a:endParaRPr lang="en-US" dirty="0"/>
          </a:p>
        </p:txBody>
      </p:sp>
      <p:sp>
        <p:nvSpPr>
          <p:cNvPr id="3" name="Content Placeholder 2"/>
          <p:cNvSpPr>
            <a:spLocks noGrp="1"/>
          </p:cNvSpPr>
          <p:nvPr>
            <p:ph idx="1"/>
          </p:nvPr>
        </p:nvSpPr>
        <p:spPr>
          <a:xfrm>
            <a:off x="4504267" y="685800"/>
            <a:ext cx="6079066" cy="54864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41248" y="2099734"/>
            <a:ext cx="3200400" cy="3810001"/>
          </a:xfrm>
        </p:spPr>
        <p:txBody>
          <a:bodyPr>
            <a:normAutofit/>
          </a:bodyPr>
          <a:lstStyle>
            <a:lvl1pPr marL="0" indent="0">
              <a:lnSpc>
                <a:spcPct val="114000"/>
              </a:lnSpc>
              <a:spcBef>
                <a:spcPts val="800"/>
              </a:spcBef>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A96150D2-1C08-4ADE-BC26-4B11E2E0DB4F}" type="datetimeFigureOut">
              <a:rPr lang="en-GB" smtClean="0"/>
              <a:t>17/09/2019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57BEA89-805C-49D8-95CA-E37A8F0174BA}" type="slidenum">
              <a:rPr lang="en-GB" smtClean="0"/>
              <a:t>‹#›</a:t>
            </a:fld>
            <a:endParaRPr lang="en-GB"/>
          </a:p>
        </p:txBody>
      </p:sp>
    </p:spTree>
    <p:extLst>
      <p:ext uri="{BB962C8B-B14F-4D97-AF65-F5344CB8AC3E}">
        <p14:creationId xmlns:p14="http://schemas.microsoft.com/office/powerpoint/2010/main" val="13287340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5105400"/>
            <a:ext cx="11292840" cy="17526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14400" y="5257800"/>
            <a:ext cx="9982200" cy="914400"/>
          </a:xfrm>
        </p:spPr>
        <p:txBody>
          <a:bodyPr anchor="b">
            <a:normAutofit/>
          </a:bodyPr>
          <a:lstStyle>
            <a:lvl1pPr>
              <a:defRPr sz="2800" b="1">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0"/>
            <a:ext cx="11292840" cy="512892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4400" y="6108589"/>
            <a:ext cx="9982200" cy="597011"/>
          </a:xfrm>
        </p:spPr>
        <p:txBody>
          <a:bodyPr>
            <a:normAutofit/>
          </a:bodyPr>
          <a:lstStyle>
            <a:lvl1pPr marL="0" indent="0">
              <a:lnSpc>
                <a:spcPct val="100000"/>
              </a:lnSpc>
              <a:spcBef>
                <a:spcPts val="800"/>
              </a:spcBef>
              <a:buNone/>
              <a:defRPr sz="1400">
                <a:solidFill>
                  <a:schemeClr val="accent1">
                    <a:lumMod val="20000"/>
                    <a:lumOff val="8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A96150D2-1C08-4ADE-BC26-4B11E2E0DB4F}" type="datetimeFigureOut">
              <a:rPr lang="en-GB" smtClean="0"/>
              <a:t>17/09/2019</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57BEA89-805C-49D8-95CA-E37A8F0174BA}" type="slidenum">
              <a:rPr lang="en-GB" smtClean="0"/>
              <a:t>‹#›</a:t>
            </a:fld>
            <a:endParaRPr lang="en-GB"/>
          </a:p>
        </p:txBody>
      </p:sp>
    </p:spTree>
    <p:extLst>
      <p:ext uri="{BB962C8B-B14F-4D97-AF65-F5344CB8AC3E}">
        <p14:creationId xmlns:p14="http://schemas.microsoft.com/office/powerpoint/2010/main" val="3879858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96150D2-1C08-4ADE-BC26-4B11E2E0DB4F}" type="datetimeFigureOut">
              <a:rPr lang="en-GB" smtClean="0"/>
              <a:t>17/09/2019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7BEA89-805C-49D8-95CA-E37A8F0174BA}" type="slidenum">
              <a:rPr lang="en-GB" smtClean="0"/>
              <a:t>‹#›</a:t>
            </a:fld>
            <a:endParaRPr lang="en-GB"/>
          </a:p>
        </p:txBody>
      </p:sp>
    </p:spTree>
    <p:extLst>
      <p:ext uri="{BB962C8B-B14F-4D97-AF65-F5344CB8AC3E}">
        <p14:creationId xmlns:p14="http://schemas.microsoft.com/office/powerpoint/2010/main" val="37462461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48700" y="381000"/>
            <a:ext cx="2476500" cy="589756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762000" y="381000"/>
            <a:ext cx="7734300" cy="589756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96150D2-1C08-4ADE-BC26-4B11E2E0DB4F}" type="datetimeFigureOut">
              <a:rPr lang="en-GB" smtClean="0"/>
              <a:t>17/09/2019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7BEA89-805C-49D8-95CA-E37A8F0174BA}" type="slidenum">
              <a:rPr lang="en-GB" smtClean="0"/>
              <a:t>‹#›</a:t>
            </a:fld>
            <a:endParaRPr lang="en-GB"/>
          </a:p>
        </p:txBody>
      </p:sp>
    </p:spTree>
    <p:extLst>
      <p:ext uri="{BB962C8B-B14F-4D97-AF65-F5344CB8AC3E}">
        <p14:creationId xmlns:p14="http://schemas.microsoft.com/office/powerpoint/2010/main" val="983774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CC99"/>
        </a:solidFill>
        <a:effectLst/>
      </p:bgPr>
    </p:bg>
    <p:spTree>
      <p:nvGrpSpPr>
        <p:cNvPr id="1" name=""/>
        <p:cNvGrpSpPr/>
        <p:nvPr/>
      </p:nvGrpSpPr>
      <p:grpSpPr>
        <a:xfrm>
          <a:off x="0" y="0"/>
          <a:ext cx="0" cy="0"/>
          <a:chOff x="0" y="0"/>
          <a:chExt cx="0" cy="0"/>
        </a:xfrm>
      </p:grpSpPr>
      <p:sp>
        <p:nvSpPr>
          <p:cNvPr id="7" name="Rectangle 6"/>
          <p:cNvSpPr/>
          <p:nvPr/>
        </p:nvSpPr>
        <p:spPr>
          <a:xfrm>
            <a:off x="11292840" y="0"/>
            <a:ext cx="9144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61872" y="262393"/>
            <a:ext cx="9692640" cy="1428929"/>
          </a:xfrm>
          <a:prstGeom prst="rect">
            <a:avLst/>
          </a:prstGeom>
        </p:spPr>
        <p:txBody>
          <a:bodyPr vert="horz" lIns="91440" tIns="27432"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61872" y="1828800"/>
            <a:ext cx="8595360" cy="4351337"/>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16200000">
            <a:off x="10797542" y="998537"/>
            <a:ext cx="1904999" cy="365125"/>
          </a:xfrm>
          <a:prstGeom prst="rect">
            <a:avLst/>
          </a:prstGeom>
        </p:spPr>
        <p:txBody>
          <a:bodyPr vert="horz" lIns="91440" tIns="45720" rIns="91440" bIns="45720" rtlCol="0" anchor="ctr"/>
          <a:lstStyle>
            <a:lvl1pPr algn="r">
              <a:defRPr sz="1100" b="0">
                <a:solidFill>
                  <a:schemeClr val="tx2">
                    <a:lumMod val="40000"/>
                    <a:lumOff val="60000"/>
                  </a:schemeClr>
                </a:solidFill>
              </a:defRPr>
            </a:lvl1pPr>
          </a:lstStyle>
          <a:p>
            <a:fld id="{A96150D2-1C08-4ADE-BC26-4B11E2E0DB4F}" type="datetimeFigureOut">
              <a:rPr lang="en-GB" smtClean="0"/>
              <a:t>17/09/2019</a:t>
            </a:fld>
            <a:endParaRPr lang="en-GB"/>
          </a:p>
        </p:txBody>
      </p:sp>
      <p:sp>
        <p:nvSpPr>
          <p:cNvPr id="5" name="Footer Placeholder 4"/>
          <p:cNvSpPr>
            <a:spLocks noGrp="1"/>
          </p:cNvSpPr>
          <p:nvPr>
            <p:ph type="ftr" sz="quarter" idx="3"/>
          </p:nvPr>
        </p:nvSpPr>
        <p:spPr>
          <a:xfrm rot="16200000">
            <a:off x="9959341" y="4046537"/>
            <a:ext cx="3581400" cy="365125"/>
          </a:xfrm>
          <a:prstGeom prst="rect">
            <a:avLst/>
          </a:prstGeom>
        </p:spPr>
        <p:txBody>
          <a:bodyPr vert="horz" lIns="91440" tIns="45720" rIns="91440" bIns="45720" rtlCol="0" anchor="ctr"/>
          <a:lstStyle>
            <a:lvl1pPr algn="l">
              <a:defRPr sz="1100">
                <a:solidFill>
                  <a:schemeClr val="tx2">
                    <a:lumMod val="40000"/>
                    <a:lumOff val="60000"/>
                  </a:schemeClr>
                </a:solidFill>
              </a:defRPr>
            </a:lvl1pPr>
          </a:lstStyle>
          <a:p>
            <a:endParaRPr lang="en-GB"/>
          </a:p>
        </p:txBody>
      </p:sp>
      <p:sp>
        <p:nvSpPr>
          <p:cNvPr id="6" name="Slide Number Placeholder 5"/>
          <p:cNvSpPr>
            <a:spLocks noGrp="1"/>
          </p:cNvSpPr>
          <p:nvPr>
            <p:ph type="sldNum" sz="quarter" idx="4"/>
          </p:nvPr>
        </p:nvSpPr>
        <p:spPr>
          <a:xfrm>
            <a:off x="11292840" y="6172200"/>
            <a:ext cx="914400" cy="593725"/>
          </a:xfrm>
          <a:prstGeom prst="rect">
            <a:avLst/>
          </a:prstGeom>
        </p:spPr>
        <p:txBody>
          <a:bodyPr vert="horz" lIns="45720" tIns="45720" rIns="45720" bIns="45720" rtlCol="0" anchor="ctr">
            <a:normAutofit/>
          </a:bodyPr>
          <a:lstStyle>
            <a:lvl1pPr algn="ctr">
              <a:defRPr sz="3600">
                <a:solidFill>
                  <a:schemeClr val="tx2">
                    <a:lumMod val="60000"/>
                    <a:lumOff val="40000"/>
                  </a:schemeClr>
                </a:solidFill>
                <a:latin typeface="+mj-lt"/>
              </a:defRPr>
            </a:lvl1pPr>
          </a:lstStyle>
          <a:p>
            <a:fld id="{857BEA89-805C-49D8-95CA-E37A8F0174BA}" type="slidenum">
              <a:rPr lang="en-GB" smtClean="0"/>
              <a:t>‹#›</a:t>
            </a:fld>
            <a:endParaRPr lang="en-GB"/>
          </a:p>
        </p:txBody>
      </p:sp>
    </p:spTree>
    <p:extLst>
      <p:ext uri="{BB962C8B-B14F-4D97-AF65-F5344CB8AC3E}">
        <p14:creationId xmlns:p14="http://schemas.microsoft.com/office/powerpoint/2010/main" val="1056341550"/>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lnSpc>
          <a:spcPct val="90000"/>
        </a:lnSpc>
        <a:spcBef>
          <a:spcPct val="0"/>
        </a:spcBef>
        <a:buNone/>
        <a:defRPr sz="4400" b="1" kern="1200" spc="-50" baseline="0">
          <a:solidFill>
            <a:schemeClr val="accent1"/>
          </a:solidFill>
          <a:latin typeface="+mj-lt"/>
          <a:ea typeface="+mj-ea"/>
          <a:cs typeface="+mj-cs"/>
        </a:defRPr>
      </a:lvl1pPr>
    </p:titleStyle>
    <p:body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2000" kern="1200" spc="10" baseline="0">
          <a:solidFill>
            <a:schemeClr val="tx1">
              <a:lumMod val="65000"/>
              <a:lumOff val="35000"/>
            </a:schemeClr>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Catherine.Hancox@uwtsd.ac.uk" TargetMode="External"/><Relationship Id="rId2" Type="http://schemas.openxmlformats.org/officeDocument/2006/relationships/hyperlink" Target="mailto:catherine.slade@uwtsd.ac.uk"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solidFill>
                  <a:schemeClr val="bg1"/>
                </a:solidFill>
              </a:rPr>
              <a:t>MA in Psychotherapeutic Practice: Humanistic</a:t>
            </a:r>
            <a:endParaRPr lang="en-GB" dirty="0">
              <a:solidFill>
                <a:schemeClr val="bg1"/>
              </a:solidFill>
            </a:endParaRPr>
          </a:p>
        </p:txBody>
      </p:sp>
      <p:sp>
        <p:nvSpPr>
          <p:cNvPr id="3" name="Subtitle 2"/>
          <p:cNvSpPr>
            <a:spLocks noGrp="1"/>
          </p:cNvSpPr>
          <p:nvPr>
            <p:ph type="subTitle" idx="1"/>
          </p:nvPr>
        </p:nvSpPr>
        <p:spPr/>
        <p:txBody>
          <a:bodyPr/>
          <a:lstStyle/>
          <a:p>
            <a:r>
              <a:rPr lang="en-GB" dirty="0" smtClean="0">
                <a:solidFill>
                  <a:schemeClr val="bg1"/>
                </a:solidFill>
              </a:rPr>
              <a:t>Introduction to the course</a:t>
            </a:r>
            <a:endParaRPr lang="en-GB" dirty="0">
              <a:solidFill>
                <a:schemeClr val="bg1"/>
              </a:solidFill>
            </a:endParaRPr>
          </a:p>
        </p:txBody>
      </p:sp>
    </p:spTree>
    <p:extLst>
      <p:ext uri="{BB962C8B-B14F-4D97-AF65-F5344CB8AC3E}">
        <p14:creationId xmlns:p14="http://schemas.microsoft.com/office/powerpoint/2010/main" val="41349201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Course Tutors</a:t>
            </a:r>
            <a:endParaRPr lang="en-GB" dirty="0"/>
          </a:p>
        </p:txBody>
      </p:sp>
      <p:sp>
        <p:nvSpPr>
          <p:cNvPr id="3" name="Content Placeholder 2"/>
          <p:cNvSpPr>
            <a:spLocks noGrp="1"/>
          </p:cNvSpPr>
          <p:nvPr>
            <p:ph idx="1"/>
          </p:nvPr>
        </p:nvSpPr>
        <p:spPr/>
        <p:txBody>
          <a:bodyPr>
            <a:normAutofit lnSpcReduction="10000"/>
          </a:bodyPr>
          <a:lstStyle/>
          <a:p>
            <a:r>
              <a:rPr lang="en-GB" dirty="0" smtClean="0"/>
              <a:t>Catherine Slade (Programme Director)</a:t>
            </a:r>
          </a:p>
          <a:p>
            <a:pPr lvl="1"/>
            <a:r>
              <a:rPr lang="en-GB" dirty="0" smtClean="0">
                <a:hlinkClick r:id="rId2"/>
              </a:rPr>
              <a:t>catherine.slade@uwtsd.ac.uk</a:t>
            </a:r>
            <a:endParaRPr lang="en-GB" dirty="0" smtClean="0"/>
          </a:p>
          <a:p>
            <a:pPr lvl="1"/>
            <a:endParaRPr lang="en-GB" dirty="0"/>
          </a:p>
          <a:p>
            <a:r>
              <a:rPr lang="en-GB" dirty="0" smtClean="0"/>
              <a:t>Cath Hancox (minion)</a:t>
            </a:r>
          </a:p>
          <a:p>
            <a:pPr lvl="1"/>
            <a:r>
              <a:rPr lang="en-GB" dirty="0" smtClean="0">
                <a:hlinkClick r:id="rId3"/>
              </a:rPr>
              <a:t>Catherine.Hancox@uwtsd.ac.uk</a:t>
            </a:r>
            <a:endParaRPr lang="en-GB" dirty="0" smtClean="0"/>
          </a:p>
          <a:p>
            <a:pPr lvl="1"/>
            <a:endParaRPr lang="en-GB" dirty="0"/>
          </a:p>
          <a:p>
            <a:pPr lvl="1"/>
            <a:endParaRPr lang="en-GB" dirty="0" smtClean="0"/>
          </a:p>
          <a:p>
            <a:r>
              <a:rPr lang="en-GB" u="sng" dirty="0" smtClean="0"/>
              <a:t>Counselling Tutors</a:t>
            </a:r>
          </a:p>
          <a:p>
            <a:r>
              <a:rPr lang="en-GB" dirty="0" smtClean="0"/>
              <a:t>Bev Cole – bev.cole@uwtsd.ac.uk</a:t>
            </a:r>
          </a:p>
          <a:p>
            <a:r>
              <a:rPr lang="en-GB" dirty="0" smtClean="0"/>
              <a:t>Ruth Groff – ruth.groff@uwtsd.ac.uk</a:t>
            </a:r>
          </a:p>
          <a:p>
            <a:r>
              <a:rPr lang="en-GB" dirty="0" smtClean="0"/>
              <a:t>Andrea Williams – andrea.williams@uwtsd.ac.uk</a:t>
            </a:r>
            <a:endParaRPr lang="en-GB" dirty="0"/>
          </a:p>
        </p:txBody>
      </p:sp>
    </p:spTree>
    <p:extLst>
      <p:ext uri="{BB962C8B-B14F-4D97-AF65-F5344CB8AC3E}">
        <p14:creationId xmlns:p14="http://schemas.microsoft.com/office/powerpoint/2010/main" val="27255010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Expectations</a:t>
            </a:r>
            <a:endParaRPr lang="en-GB" dirty="0"/>
          </a:p>
        </p:txBody>
      </p:sp>
      <p:sp>
        <p:nvSpPr>
          <p:cNvPr id="3" name="Content Placeholder 2"/>
          <p:cNvSpPr>
            <a:spLocks noGrp="1"/>
          </p:cNvSpPr>
          <p:nvPr>
            <p:ph idx="1"/>
          </p:nvPr>
        </p:nvSpPr>
        <p:spPr/>
        <p:txBody>
          <a:bodyPr/>
          <a:lstStyle/>
          <a:p>
            <a:r>
              <a:rPr lang="en-GB" dirty="0" smtClean="0"/>
              <a:t>Email and responses</a:t>
            </a:r>
          </a:p>
          <a:p>
            <a:pPr lvl="1"/>
            <a:r>
              <a:rPr lang="en-GB" dirty="0" smtClean="0"/>
              <a:t>Due to staff cuts during the last academic year lecturing staff now have additional duties to other programmes, therefore it may take 48 </a:t>
            </a:r>
            <a:r>
              <a:rPr lang="en-GB" dirty="0"/>
              <a:t>hours for a response from your course lecturers. </a:t>
            </a:r>
            <a:endParaRPr lang="en-GB" dirty="0" smtClean="0"/>
          </a:p>
          <a:p>
            <a:pPr lvl="1"/>
            <a:r>
              <a:rPr lang="en-GB" dirty="0" smtClean="0"/>
              <a:t>Please also be advised that emails received outside office hours will not be responded to until the next working day.</a:t>
            </a:r>
          </a:p>
          <a:p>
            <a:pPr lvl="1"/>
            <a:endParaRPr lang="en-GB" dirty="0" smtClean="0"/>
          </a:p>
        </p:txBody>
      </p:sp>
    </p:spTree>
    <p:extLst>
      <p:ext uri="{BB962C8B-B14F-4D97-AF65-F5344CB8AC3E}">
        <p14:creationId xmlns:p14="http://schemas.microsoft.com/office/powerpoint/2010/main" val="9680580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Scheme of Work</a:t>
            </a:r>
            <a:endParaRPr lang="en-GB" dirty="0"/>
          </a:p>
        </p:txBody>
      </p:sp>
      <p:sp>
        <p:nvSpPr>
          <p:cNvPr id="3" name="Content Placeholder 2"/>
          <p:cNvSpPr>
            <a:spLocks noGrp="1"/>
          </p:cNvSpPr>
          <p:nvPr>
            <p:ph idx="1"/>
          </p:nvPr>
        </p:nvSpPr>
        <p:spPr/>
        <p:txBody>
          <a:bodyPr/>
          <a:lstStyle/>
          <a:p>
            <a:r>
              <a:rPr lang="en-GB" dirty="0" smtClean="0"/>
              <a:t>Themes of this first semester:</a:t>
            </a:r>
          </a:p>
          <a:p>
            <a:pPr lvl="1"/>
            <a:r>
              <a:rPr lang="en-GB" dirty="0" smtClean="0"/>
              <a:t>Empathy, Congruence and UPR</a:t>
            </a:r>
          </a:p>
          <a:p>
            <a:pPr lvl="1"/>
            <a:r>
              <a:rPr lang="en-GB" dirty="0" smtClean="0"/>
              <a:t>Person-centred theory and presence</a:t>
            </a:r>
          </a:p>
          <a:p>
            <a:pPr lvl="1"/>
            <a:r>
              <a:rPr lang="en-GB" dirty="0" smtClean="0"/>
              <a:t>Therapeutic Relationship</a:t>
            </a:r>
          </a:p>
          <a:p>
            <a:pPr lvl="1"/>
            <a:r>
              <a:rPr lang="en-GB" dirty="0" smtClean="0"/>
              <a:t>Ethical Frame</a:t>
            </a:r>
          </a:p>
          <a:p>
            <a:pPr lvl="1"/>
            <a:r>
              <a:rPr lang="en-GB" dirty="0" smtClean="0"/>
              <a:t>Working with risk</a:t>
            </a:r>
          </a:p>
          <a:p>
            <a:pPr lvl="1"/>
            <a:r>
              <a:rPr lang="en-GB" dirty="0" smtClean="0"/>
              <a:t>Gestalt Therapy</a:t>
            </a:r>
          </a:p>
        </p:txBody>
      </p:sp>
    </p:spTree>
    <p:extLst>
      <p:ext uri="{BB962C8B-B14F-4D97-AF65-F5344CB8AC3E}">
        <p14:creationId xmlns:p14="http://schemas.microsoft.com/office/powerpoint/2010/main" val="12438870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Term Dates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382021684"/>
              </p:ext>
            </p:extLst>
          </p:nvPr>
        </p:nvGraphicFramePr>
        <p:xfrm>
          <a:off x="2050026" y="1887793"/>
          <a:ext cx="8479949" cy="4304027"/>
        </p:xfrm>
        <a:graphic>
          <a:graphicData uri="http://schemas.openxmlformats.org/drawingml/2006/table">
            <a:tbl>
              <a:tblPr firstRow="1" firstCol="1" bandRow="1">
                <a:tableStyleId>{5940675A-B579-460E-94D1-54222C63F5DA}</a:tableStyleId>
              </a:tblPr>
              <a:tblGrid>
                <a:gridCol w="2852208">
                  <a:extLst>
                    <a:ext uri="{9D8B030D-6E8A-4147-A177-3AD203B41FA5}">
                      <a16:colId xmlns:a16="http://schemas.microsoft.com/office/drawing/2014/main" val="3639066734"/>
                    </a:ext>
                  </a:extLst>
                </a:gridCol>
                <a:gridCol w="5627741">
                  <a:extLst>
                    <a:ext uri="{9D8B030D-6E8A-4147-A177-3AD203B41FA5}">
                      <a16:colId xmlns:a16="http://schemas.microsoft.com/office/drawing/2014/main" val="829954315"/>
                    </a:ext>
                  </a:extLst>
                </a:gridCol>
              </a:tblGrid>
              <a:tr h="790709">
                <a:tc>
                  <a:txBody>
                    <a:bodyPr/>
                    <a:lstStyle/>
                    <a:p>
                      <a:pPr>
                        <a:lnSpc>
                          <a:spcPct val="107000"/>
                        </a:lnSpc>
                        <a:spcAft>
                          <a:spcPts val="0"/>
                        </a:spcAft>
                      </a:pPr>
                      <a:r>
                        <a:rPr lang="en-GB" sz="2000" dirty="0">
                          <a:effectLst/>
                        </a:rPr>
                        <a:t>Start date (induction and orientation)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000" dirty="0">
                          <a:effectLst/>
                        </a:rPr>
                        <a:t>19</a:t>
                      </a:r>
                      <a:r>
                        <a:rPr lang="en-GB" sz="2000" baseline="30000" dirty="0">
                          <a:effectLst/>
                        </a:rPr>
                        <a:t>th</a:t>
                      </a:r>
                      <a:r>
                        <a:rPr lang="en-GB" sz="2000" dirty="0">
                          <a:effectLst/>
                        </a:rPr>
                        <a:t> and 20</a:t>
                      </a:r>
                      <a:r>
                        <a:rPr lang="en-GB" sz="2000" baseline="30000" dirty="0">
                          <a:effectLst/>
                        </a:rPr>
                        <a:t>th</a:t>
                      </a:r>
                      <a:r>
                        <a:rPr lang="en-GB" sz="2000" dirty="0">
                          <a:effectLst/>
                        </a:rPr>
                        <a:t> September</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373668465"/>
                  </a:ext>
                </a:extLst>
              </a:tr>
              <a:tr h="790709">
                <a:tc>
                  <a:txBody>
                    <a:bodyPr/>
                    <a:lstStyle/>
                    <a:p>
                      <a:pPr>
                        <a:lnSpc>
                          <a:spcPct val="107000"/>
                        </a:lnSpc>
                        <a:spcAft>
                          <a:spcPts val="0"/>
                        </a:spcAft>
                      </a:pPr>
                      <a:r>
                        <a:rPr lang="en-GB" sz="2000" dirty="0">
                          <a:effectLst/>
                        </a:rPr>
                        <a:t>Reading week</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000">
                          <a:effectLst/>
                        </a:rPr>
                        <a:t>31</a:t>
                      </a:r>
                      <a:r>
                        <a:rPr lang="en-GB" sz="2000" baseline="30000">
                          <a:effectLst/>
                        </a:rPr>
                        <a:t>st</a:t>
                      </a:r>
                      <a:r>
                        <a:rPr lang="en-GB" sz="2000">
                          <a:effectLst/>
                        </a:rPr>
                        <a:t> October (no class this week)</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46694478"/>
                  </a:ext>
                </a:extLst>
              </a:tr>
              <a:tr h="386380">
                <a:tc>
                  <a:txBody>
                    <a:bodyPr/>
                    <a:lstStyle/>
                    <a:p>
                      <a:pPr>
                        <a:lnSpc>
                          <a:spcPct val="107000"/>
                        </a:lnSpc>
                        <a:spcAft>
                          <a:spcPts val="0"/>
                        </a:spcAft>
                      </a:pPr>
                      <a:r>
                        <a:rPr lang="en-GB" sz="2000" dirty="0">
                          <a:effectLst/>
                        </a:rPr>
                        <a:t>End of term</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000">
                          <a:effectLst/>
                        </a:rPr>
                        <a:t>12</a:t>
                      </a:r>
                      <a:r>
                        <a:rPr lang="en-GB" sz="2000" baseline="30000">
                          <a:effectLst/>
                        </a:rPr>
                        <a:t>th</a:t>
                      </a:r>
                      <a:r>
                        <a:rPr lang="en-GB" sz="2000">
                          <a:effectLst/>
                        </a:rPr>
                        <a:t> December</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39883041"/>
                  </a:ext>
                </a:extLst>
              </a:tr>
              <a:tr h="386380">
                <a:tc>
                  <a:txBody>
                    <a:bodyPr/>
                    <a:lstStyle/>
                    <a:p>
                      <a:pPr>
                        <a:lnSpc>
                          <a:spcPct val="107000"/>
                        </a:lnSpc>
                        <a:spcAft>
                          <a:spcPts val="0"/>
                        </a:spcAft>
                      </a:pPr>
                      <a:r>
                        <a:rPr lang="en-GB" sz="2000" dirty="0">
                          <a:effectLst/>
                        </a:rPr>
                        <a:t>Return to class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000">
                          <a:effectLst/>
                        </a:rPr>
                        <a:t>23</a:t>
                      </a:r>
                      <a:r>
                        <a:rPr lang="en-GB" sz="2000" baseline="30000">
                          <a:effectLst/>
                        </a:rPr>
                        <a:t>rd</a:t>
                      </a:r>
                      <a:r>
                        <a:rPr lang="en-GB" sz="2000">
                          <a:effectLst/>
                        </a:rPr>
                        <a:t> January</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02542254"/>
                  </a:ext>
                </a:extLst>
              </a:tr>
              <a:tr h="790709">
                <a:tc>
                  <a:txBody>
                    <a:bodyPr/>
                    <a:lstStyle/>
                    <a:p>
                      <a:pPr>
                        <a:lnSpc>
                          <a:spcPct val="107000"/>
                        </a:lnSpc>
                        <a:spcAft>
                          <a:spcPts val="0"/>
                        </a:spcAft>
                      </a:pPr>
                      <a:r>
                        <a:rPr lang="en-GB" sz="2000" dirty="0">
                          <a:effectLst/>
                        </a:rPr>
                        <a:t>Reading Week</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000">
                          <a:effectLst/>
                        </a:rPr>
                        <a:t>20</a:t>
                      </a:r>
                      <a:r>
                        <a:rPr lang="en-GB" sz="2000" baseline="30000">
                          <a:effectLst/>
                        </a:rPr>
                        <a:t>th</a:t>
                      </a:r>
                      <a:r>
                        <a:rPr lang="en-GB" sz="2000">
                          <a:effectLst/>
                        </a:rPr>
                        <a:t> February (no class this week)</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82655129"/>
                  </a:ext>
                </a:extLst>
              </a:tr>
              <a:tr h="386380">
                <a:tc>
                  <a:txBody>
                    <a:bodyPr/>
                    <a:lstStyle/>
                    <a:p>
                      <a:pPr>
                        <a:lnSpc>
                          <a:spcPct val="107000"/>
                        </a:lnSpc>
                        <a:spcAft>
                          <a:spcPts val="0"/>
                        </a:spcAft>
                      </a:pPr>
                      <a:r>
                        <a:rPr lang="en-GB" sz="2000" dirty="0">
                          <a:effectLst/>
                        </a:rPr>
                        <a:t>Break for Easter</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000">
                          <a:effectLst/>
                        </a:rPr>
                        <a:t>26</a:t>
                      </a:r>
                      <a:r>
                        <a:rPr lang="en-GB" sz="2000" baseline="30000">
                          <a:effectLst/>
                        </a:rPr>
                        <a:t>th</a:t>
                      </a:r>
                      <a:r>
                        <a:rPr lang="en-GB" sz="2000">
                          <a:effectLst/>
                        </a:rPr>
                        <a:t> March</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39904803"/>
                  </a:ext>
                </a:extLst>
              </a:tr>
              <a:tr h="386380">
                <a:tc>
                  <a:txBody>
                    <a:bodyPr/>
                    <a:lstStyle/>
                    <a:p>
                      <a:pPr>
                        <a:lnSpc>
                          <a:spcPct val="107000"/>
                        </a:lnSpc>
                        <a:spcAft>
                          <a:spcPts val="0"/>
                        </a:spcAft>
                      </a:pPr>
                      <a:r>
                        <a:rPr lang="en-GB" sz="2000" dirty="0">
                          <a:effectLst/>
                        </a:rPr>
                        <a:t>Return to class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000">
                          <a:effectLst/>
                        </a:rPr>
                        <a:t>23</a:t>
                      </a:r>
                      <a:r>
                        <a:rPr lang="en-GB" sz="2000" baseline="30000">
                          <a:effectLst/>
                        </a:rPr>
                        <a:t>rd</a:t>
                      </a:r>
                      <a:r>
                        <a:rPr lang="en-GB" sz="2000">
                          <a:effectLst/>
                        </a:rPr>
                        <a:t> April</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3305936"/>
                  </a:ext>
                </a:extLst>
              </a:tr>
              <a:tr h="386380">
                <a:tc>
                  <a:txBody>
                    <a:bodyPr/>
                    <a:lstStyle/>
                    <a:p>
                      <a:pPr>
                        <a:lnSpc>
                          <a:spcPct val="107000"/>
                        </a:lnSpc>
                        <a:spcAft>
                          <a:spcPts val="0"/>
                        </a:spcAft>
                      </a:pPr>
                      <a:r>
                        <a:rPr lang="en-GB" sz="2000" dirty="0">
                          <a:effectLst/>
                        </a:rPr>
                        <a:t>Final day of term</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000" dirty="0">
                          <a:effectLst/>
                        </a:rPr>
                        <a:t>30</a:t>
                      </a:r>
                      <a:r>
                        <a:rPr lang="en-GB" sz="2000" baseline="30000" dirty="0">
                          <a:effectLst/>
                        </a:rPr>
                        <a:t>th</a:t>
                      </a:r>
                      <a:r>
                        <a:rPr lang="en-GB" sz="2000" dirty="0">
                          <a:effectLst/>
                        </a:rPr>
                        <a:t> April</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8500784"/>
                  </a:ext>
                </a:extLst>
              </a:tr>
            </a:tbl>
          </a:graphicData>
        </a:graphic>
      </p:graphicFrame>
    </p:spTree>
    <p:extLst>
      <p:ext uri="{BB962C8B-B14F-4D97-AF65-F5344CB8AC3E}">
        <p14:creationId xmlns:p14="http://schemas.microsoft.com/office/powerpoint/2010/main" val="4736454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Assignment Dates</a:t>
            </a:r>
            <a:endParaRPr lang="en-GB" dirty="0"/>
          </a:p>
        </p:txBody>
      </p:sp>
      <p:sp>
        <p:nvSpPr>
          <p:cNvPr id="3" name="Content Placeholder 2"/>
          <p:cNvSpPr>
            <a:spLocks noGrp="1"/>
          </p:cNvSpPr>
          <p:nvPr>
            <p:ph idx="1"/>
          </p:nvPr>
        </p:nvSpPr>
        <p:spPr/>
        <p:txBody>
          <a:bodyPr/>
          <a:lstStyle/>
          <a:p>
            <a:r>
              <a:rPr lang="en-GB" dirty="0" smtClean="0"/>
              <a:t>Framing Therapeutic Practice Assignment dates:</a:t>
            </a:r>
          </a:p>
          <a:p>
            <a:endParaRPr lang="en-GB" dirty="0"/>
          </a:p>
          <a:p>
            <a:r>
              <a:rPr lang="en-GB" dirty="0" smtClean="0"/>
              <a:t>AC1: 35% Coursework: written essay, 3000 words. 06-11-19</a:t>
            </a:r>
          </a:p>
          <a:p>
            <a:r>
              <a:rPr lang="en-GB" dirty="0" smtClean="0"/>
              <a:t>AC2: 35% Coursework: Written Essay, 3000 words. 04-12-19</a:t>
            </a:r>
          </a:p>
          <a:p>
            <a:r>
              <a:rPr lang="en-GB" dirty="0" smtClean="0"/>
              <a:t>AC3: 30% Presentation: Presentation, 20 </a:t>
            </a:r>
            <a:r>
              <a:rPr lang="en-GB" dirty="0" err="1" smtClean="0"/>
              <a:t>mins</a:t>
            </a:r>
            <a:r>
              <a:rPr lang="en-GB" dirty="0" smtClean="0"/>
              <a:t>. 04-12-19</a:t>
            </a:r>
          </a:p>
          <a:p>
            <a:endParaRPr lang="en-GB" dirty="0"/>
          </a:p>
          <a:p>
            <a:r>
              <a:rPr lang="en-GB" dirty="0" smtClean="0"/>
              <a:t>More detail regarding your assignments will be provided tomorrow</a:t>
            </a:r>
            <a:endParaRPr lang="en-GB" dirty="0"/>
          </a:p>
        </p:txBody>
      </p:sp>
    </p:spTree>
    <p:extLst>
      <p:ext uri="{BB962C8B-B14F-4D97-AF65-F5344CB8AC3E}">
        <p14:creationId xmlns:p14="http://schemas.microsoft.com/office/powerpoint/2010/main" val="35592938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will the day look?</a:t>
            </a:r>
            <a:endParaRPr lang="en-GB" dirty="0"/>
          </a:p>
        </p:txBody>
      </p:sp>
      <p:sp>
        <p:nvSpPr>
          <p:cNvPr id="3" name="Content Placeholder 2"/>
          <p:cNvSpPr>
            <a:spLocks noGrp="1"/>
          </p:cNvSpPr>
          <p:nvPr>
            <p:ph idx="1"/>
          </p:nvPr>
        </p:nvSpPr>
        <p:spPr/>
        <p:txBody>
          <a:bodyPr/>
          <a:lstStyle/>
          <a:p>
            <a:r>
              <a:rPr lang="en-GB" dirty="0" smtClean="0"/>
              <a:t>Your class will be every Thursday, from 9.30-4.30pm. There is an expectation that you will attend for each full day. If you anticipate a period of absence please let us know.</a:t>
            </a:r>
          </a:p>
          <a:p>
            <a:endParaRPr lang="en-GB" dirty="0"/>
          </a:p>
          <a:p>
            <a:r>
              <a:rPr lang="en-GB" dirty="0" smtClean="0"/>
              <a:t>Your day will be split into different activities:</a:t>
            </a:r>
          </a:p>
          <a:p>
            <a:r>
              <a:rPr lang="en-GB" dirty="0" smtClean="0"/>
              <a:t>9.30-11.00 Personal Development Group (Cath Hancox</a:t>
            </a:r>
          </a:p>
          <a:p>
            <a:r>
              <a:rPr lang="en-GB" dirty="0" smtClean="0"/>
              <a:t>11.15-1pm Theory (Catherine S.)</a:t>
            </a:r>
          </a:p>
          <a:p>
            <a:r>
              <a:rPr lang="en-GB" dirty="0" smtClean="0"/>
              <a:t>2-3.45pm Group work and experiential practice (Cath Hancox)</a:t>
            </a:r>
          </a:p>
          <a:p>
            <a:r>
              <a:rPr lang="en-GB" dirty="0" smtClean="0"/>
              <a:t>4-4.30pm Consolidation and closing round (Cath H. and/or Cath S.)</a:t>
            </a:r>
            <a:endParaRPr lang="en-GB" dirty="0"/>
          </a:p>
        </p:txBody>
      </p:sp>
    </p:spTree>
    <p:extLst>
      <p:ext uri="{BB962C8B-B14F-4D97-AF65-F5344CB8AC3E}">
        <p14:creationId xmlns:p14="http://schemas.microsoft.com/office/powerpoint/2010/main" val="13027449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 Lists</a:t>
            </a:r>
            <a:endParaRPr lang="en-GB" dirty="0"/>
          </a:p>
        </p:txBody>
      </p:sp>
      <p:sp>
        <p:nvSpPr>
          <p:cNvPr id="3" name="Content Placeholder 2"/>
          <p:cNvSpPr>
            <a:spLocks noGrp="1"/>
          </p:cNvSpPr>
          <p:nvPr>
            <p:ph idx="1"/>
          </p:nvPr>
        </p:nvSpPr>
        <p:spPr/>
        <p:txBody>
          <a:bodyPr/>
          <a:lstStyle/>
          <a:p>
            <a:r>
              <a:rPr lang="en-GB" dirty="0" smtClean="0"/>
              <a:t>There is a significant amount of reading material for this programme, we will identify various journals and texts for you to read, but there is also an expectation that you will seek out appropriate reading material independently.</a:t>
            </a:r>
          </a:p>
          <a:p>
            <a:r>
              <a:rPr lang="en-GB" dirty="0" smtClean="0"/>
              <a:t>Reading lists will be provided on Moodle for you to access, as much as possible electronic options will be provided.</a:t>
            </a:r>
            <a:endParaRPr lang="en-GB" dirty="0"/>
          </a:p>
        </p:txBody>
      </p:sp>
    </p:spTree>
    <p:extLst>
      <p:ext uri="{BB962C8B-B14F-4D97-AF65-F5344CB8AC3E}">
        <p14:creationId xmlns:p14="http://schemas.microsoft.com/office/powerpoint/2010/main" val="151023246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 list</a:t>
            </a:r>
            <a:endParaRPr lang="en-GB" dirty="0"/>
          </a:p>
        </p:txBody>
      </p:sp>
      <p:sp>
        <p:nvSpPr>
          <p:cNvPr id="3" name="Content Placeholder 2"/>
          <p:cNvSpPr>
            <a:spLocks noGrp="1"/>
          </p:cNvSpPr>
          <p:nvPr>
            <p:ph idx="1"/>
          </p:nvPr>
        </p:nvSpPr>
        <p:spPr/>
        <p:txBody>
          <a:bodyPr>
            <a:normAutofit fontScale="70000" lnSpcReduction="20000"/>
          </a:bodyPr>
          <a:lstStyle/>
          <a:p>
            <a:pPr hangingPunct="0"/>
            <a:r>
              <a:rPr lang="en-GB" dirty="0"/>
              <a:t>BACP (British Association for Counselling and Psychotherapy) 2013. </a:t>
            </a:r>
            <a:r>
              <a:rPr lang="en-GB" i="1" dirty="0"/>
              <a:t>Ethical Framework for Good Practice. </a:t>
            </a:r>
            <a:r>
              <a:rPr lang="en-GB" dirty="0" err="1" smtClean="0"/>
              <a:t>Lutterworth:BACP</a:t>
            </a:r>
            <a:endParaRPr lang="en-GB" dirty="0" smtClean="0"/>
          </a:p>
          <a:p>
            <a:pPr hangingPunct="0"/>
            <a:r>
              <a:rPr lang="en-GB" dirty="0"/>
              <a:t>Bond, T., 2015. </a:t>
            </a:r>
            <a:r>
              <a:rPr lang="en-GB" i="1" dirty="0"/>
              <a:t>Standards and ethics for Counselling in Action </a:t>
            </a:r>
            <a:r>
              <a:rPr lang="en-GB" dirty="0"/>
              <a:t>(Counselling in action series).</a:t>
            </a:r>
            <a:r>
              <a:rPr lang="en-GB" i="1" dirty="0"/>
              <a:t> </a:t>
            </a:r>
            <a:r>
              <a:rPr lang="en-GB" dirty="0"/>
              <a:t> 4</a:t>
            </a:r>
            <a:r>
              <a:rPr lang="en-GB" baseline="30000" dirty="0"/>
              <a:t>th</a:t>
            </a:r>
            <a:r>
              <a:rPr lang="en-GB" dirty="0"/>
              <a:t> ed.</a:t>
            </a:r>
            <a:r>
              <a:rPr lang="en-GB" i="1" dirty="0"/>
              <a:t> London: Sage.</a:t>
            </a:r>
            <a:endParaRPr lang="en-GB" dirty="0"/>
          </a:p>
          <a:p>
            <a:pPr hangingPunct="0"/>
            <a:r>
              <a:rPr lang="en-GB" dirty="0" err="1" smtClean="0"/>
              <a:t>Creaner</a:t>
            </a:r>
            <a:r>
              <a:rPr lang="en-GB" dirty="0"/>
              <a:t>, M. 2013. </a:t>
            </a:r>
            <a:r>
              <a:rPr lang="en-GB" i="1" dirty="0"/>
              <a:t>Getting the most out of supervision in Counselling and Psychotherapy. A Guide for the Supervisee</a:t>
            </a:r>
            <a:r>
              <a:rPr lang="en-GB" dirty="0"/>
              <a:t>. London: Sage</a:t>
            </a:r>
            <a:r>
              <a:rPr lang="en-GB" dirty="0" smtClean="0"/>
              <a:t>.</a:t>
            </a:r>
          </a:p>
          <a:p>
            <a:pPr hangingPunct="0"/>
            <a:r>
              <a:rPr lang="en-GB" dirty="0" err="1"/>
              <a:t>Claringbull</a:t>
            </a:r>
            <a:r>
              <a:rPr lang="en-GB" dirty="0"/>
              <a:t>. N., 2010. </a:t>
            </a:r>
            <a:r>
              <a:rPr lang="en-GB" i="1" dirty="0"/>
              <a:t>What is Counselling and Psychotherapy</a:t>
            </a:r>
            <a:r>
              <a:rPr lang="en-GB" dirty="0"/>
              <a:t>?  Learning Matters: Exeter</a:t>
            </a:r>
            <a:r>
              <a:rPr lang="en-GB" dirty="0" smtClean="0"/>
              <a:t>.</a:t>
            </a:r>
          </a:p>
          <a:p>
            <a:pPr hangingPunct="0"/>
            <a:r>
              <a:rPr lang="en-GB" dirty="0"/>
              <a:t>Clarkson, P., and </a:t>
            </a:r>
            <a:r>
              <a:rPr lang="en-GB" dirty="0" err="1"/>
              <a:t>Cavicchia</a:t>
            </a:r>
            <a:r>
              <a:rPr lang="en-GB" dirty="0"/>
              <a:t>, S., 2013. </a:t>
            </a:r>
            <a:r>
              <a:rPr lang="en-GB" i="1" dirty="0"/>
              <a:t>Gestalt Counselling in Action </a:t>
            </a:r>
            <a:r>
              <a:rPr lang="en-GB" dirty="0"/>
              <a:t>(Counselling in action series). 4</a:t>
            </a:r>
            <a:r>
              <a:rPr lang="en-GB" baseline="30000" dirty="0"/>
              <a:t>th</a:t>
            </a:r>
            <a:r>
              <a:rPr lang="en-GB" dirty="0"/>
              <a:t> ed. London: Sage</a:t>
            </a:r>
            <a:r>
              <a:rPr lang="en-GB" dirty="0" smtClean="0"/>
              <a:t>.</a:t>
            </a:r>
          </a:p>
          <a:p>
            <a:pPr hangingPunct="0"/>
            <a:r>
              <a:rPr lang="en-GB" dirty="0"/>
              <a:t>Joyce, P. and Sills, C., 2010. </a:t>
            </a:r>
            <a:r>
              <a:rPr lang="en-GB" i="1" dirty="0"/>
              <a:t>Gestalt skills in Counselling and Psychotherapy. </a:t>
            </a:r>
            <a:r>
              <a:rPr lang="en-GB" dirty="0"/>
              <a:t>2</a:t>
            </a:r>
            <a:r>
              <a:rPr lang="en-GB" baseline="30000" dirty="0"/>
              <a:t>nd</a:t>
            </a:r>
            <a:r>
              <a:rPr lang="en-GB" dirty="0"/>
              <a:t> ed. London: Sage</a:t>
            </a:r>
            <a:r>
              <a:rPr lang="en-GB" dirty="0" smtClean="0"/>
              <a:t>.</a:t>
            </a:r>
          </a:p>
          <a:p>
            <a:pPr hangingPunct="0"/>
            <a:r>
              <a:rPr lang="en-GB" dirty="0"/>
              <a:t>Mearns, D. and Cooper, M., 2005. </a:t>
            </a:r>
            <a:r>
              <a:rPr lang="en-GB" i="1" dirty="0"/>
              <a:t>Working at relational depth in Counselling and Psychotherapy. </a:t>
            </a:r>
            <a:r>
              <a:rPr lang="en-GB" dirty="0"/>
              <a:t>London: Sage.</a:t>
            </a:r>
          </a:p>
          <a:p>
            <a:pPr hangingPunct="0"/>
            <a:endParaRPr lang="en-GB" dirty="0" smtClean="0"/>
          </a:p>
          <a:p>
            <a:pPr hangingPunct="0"/>
            <a:r>
              <a:rPr lang="en-GB" dirty="0" smtClean="0"/>
              <a:t>This is just a brief list, we have loads more to suggest to you. These will be put up on moodle!</a:t>
            </a:r>
            <a:endParaRPr lang="en-GB" dirty="0"/>
          </a:p>
          <a:p>
            <a:pPr hangingPunct="0"/>
            <a:endParaRPr lang="en-GB" dirty="0"/>
          </a:p>
          <a:p>
            <a:pPr hangingPunct="0"/>
            <a:endParaRPr lang="en-GB" dirty="0"/>
          </a:p>
          <a:p>
            <a:pPr hangingPunct="0"/>
            <a:endParaRPr lang="en-GB" dirty="0"/>
          </a:p>
          <a:p>
            <a:pPr hangingPunct="0"/>
            <a:endParaRPr lang="en-GB" b="1" dirty="0"/>
          </a:p>
        </p:txBody>
      </p:sp>
    </p:spTree>
    <p:extLst>
      <p:ext uri="{BB962C8B-B14F-4D97-AF65-F5344CB8AC3E}">
        <p14:creationId xmlns:p14="http://schemas.microsoft.com/office/powerpoint/2010/main" val="16981806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Personal Tutors</a:t>
            </a:r>
            <a:endParaRPr lang="en-GB" dirty="0"/>
          </a:p>
        </p:txBody>
      </p:sp>
      <p:sp>
        <p:nvSpPr>
          <p:cNvPr id="4" name="Content Placeholder 3"/>
          <p:cNvSpPr>
            <a:spLocks noGrp="1"/>
          </p:cNvSpPr>
          <p:nvPr>
            <p:ph sz="half" idx="1"/>
          </p:nvPr>
        </p:nvSpPr>
        <p:spPr/>
        <p:txBody>
          <a:bodyPr>
            <a:normAutofit/>
          </a:bodyPr>
          <a:lstStyle/>
          <a:p>
            <a:pPr marL="0" indent="0">
              <a:buNone/>
            </a:pPr>
            <a:r>
              <a:rPr lang="en-GB" u="sng" dirty="0" smtClean="0"/>
              <a:t>Catherine Slade</a:t>
            </a:r>
          </a:p>
          <a:p>
            <a:r>
              <a:rPr lang="en-GB" dirty="0" smtClean="0"/>
              <a:t>Jodie Brown</a:t>
            </a:r>
          </a:p>
          <a:p>
            <a:r>
              <a:rPr lang="en-GB" dirty="0" smtClean="0"/>
              <a:t>Rachel Campbell</a:t>
            </a:r>
            <a:endParaRPr lang="en-GB" dirty="0"/>
          </a:p>
          <a:p>
            <a:r>
              <a:rPr lang="en-GB" dirty="0" smtClean="0"/>
              <a:t>Lindsay Haywood</a:t>
            </a:r>
          </a:p>
          <a:p>
            <a:r>
              <a:rPr lang="en-GB" dirty="0" smtClean="0"/>
              <a:t>Alice Lambert</a:t>
            </a:r>
            <a:endParaRPr lang="en-GB" dirty="0"/>
          </a:p>
          <a:p>
            <a:r>
              <a:rPr lang="en-GB" dirty="0" smtClean="0"/>
              <a:t>Marie (Margaret) Morgan</a:t>
            </a:r>
          </a:p>
          <a:p>
            <a:r>
              <a:rPr lang="en-GB" dirty="0" smtClean="0"/>
              <a:t>Hannah Vyse</a:t>
            </a:r>
          </a:p>
          <a:p>
            <a:r>
              <a:rPr lang="en-GB" dirty="0" smtClean="0"/>
              <a:t>Melina Sullivan</a:t>
            </a:r>
          </a:p>
        </p:txBody>
      </p:sp>
      <p:sp>
        <p:nvSpPr>
          <p:cNvPr id="5" name="Content Placeholder 4"/>
          <p:cNvSpPr>
            <a:spLocks noGrp="1"/>
          </p:cNvSpPr>
          <p:nvPr>
            <p:ph sz="half" idx="2"/>
          </p:nvPr>
        </p:nvSpPr>
        <p:spPr/>
        <p:txBody>
          <a:bodyPr>
            <a:normAutofit/>
          </a:bodyPr>
          <a:lstStyle/>
          <a:p>
            <a:r>
              <a:rPr lang="en-GB" u="sng" dirty="0" smtClean="0"/>
              <a:t>Cath Hancox</a:t>
            </a:r>
          </a:p>
          <a:p>
            <a:r>
              <a:rPr lang="en-GB" dirty="0" smtClean="0"/>
              <a:t>Jeremy Bainbridge</a:t>
            </a:r>
            <a:endParaRPr lang="en-GB" dirty="0"/>
          </a:p>
          <a:p>
            <a:r>
              <a:rPr lang="en-GB" dirty="0" smtClean="0"/>
              <a:t>Rachel Diplock</a:t>
            </a:r>
          </a:p>
          <a:p>
            <a:r>
              <a:rPr lang="en-GB" dirty="0" smtClean="0"/>
              <a:t>Darrel James</a:t>
            </a:r>
          </a:p>
          <a:p>
            <a:r>
              <a:rPr lang="en-GB" dirty="0" smtClean="0"/>
              <a:t>Angie Lewis</a:t>
            </a:r>
          </a:p>
          <a:p>
            <a:r>
              <a:rPr lang="en-GB" dirty="0" smtClean="0"/>
              <a:t>Ingrid Nicholls</a:t>
            </a:r>
          </a:p>
          <a:p>
            <a:r>
              <a:rPr lang="en-GB" smtClean="0"/>
              <a:t>Rachel Sosu</a:t>
            </a:r>
          </a:p>
          <a:p>
            <a:r>
              <a:rPr lang="en-GB" dirty="0" smtClean="0"/>
              <a:t>Belinda Thomas</a:t>
            </a:r>
            <a:endParaRPr lang="en-GB" dirty="0"/>
          </a:p>
        </p:txBody>
      </p:sp>
    </p:spTree>
    <p:extLst>
      <p:ext uri="{BB962C8B-B14F-4D97-AF65-F5344CB8AC3E}">
        <p14:creationId xmlns:p14="http://schemas.microsoft.com/office/powerpoint/2010/main" val="30502053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Student Reps</a:t>
            </a:r>
            <a:endParaRPr lang="en-GB" dirty="0"/>
          </a:p>
        </p:txBody>
      </p:sp>
      <p:sp>
        <p:nvSpPr>
          <p:cNvPr id="3" name="Content Placeholder 2"/>
          <p:cNvSpPr>
            <a:spLocks noGrp="1"/>
          </p:cNvSpPr>
          <p:nvPr>
            <p:ph idx="1"/>
          </p:nvPr>
        </p:nvSpPr>
        <p:spPr/>
        <p:txBody>
          <a:bodyPr/>
          <a:lstStyle/>
          <a:p>
            <a:r>
              <a:rPr lang="en-GB" dirty="0" smtClean="0"/>
              <a:t>We shall be looking for two student reps to support your cohort throughout the year.</a:t>
            </a:r>
          </a:p>
          <a:p>
            <a:r>
              <a:rPr lang="en-GB" dirty="0" smtClean="0"/>
              <a:t>There will be training given for this role.</a:t>
            </a:r>
          </a:p>
          <a:p>
            <a:r>
              <a:rPr lang="en-GB" dirty="0" smtClean="0"/>
              <a:t>Student/Staff meetings will be held during the teaching day wherever possible.</a:t>
            </a:r>
          </a:p>
          <a:p>
            <a:endParaRPr lang="en-GB" dirty="0"/>
          </a:p>
          <a:p>
            <a:r>
              <a:rPr lang="en-GB" dirty="0" smtClean="0"/>
              <a:t>Volunteers?</a:t>
            </a:r>
            <a:endParaRPr lang="en-GB" dirty="0"/>
          </a:p>
        </p:txBody>
      </p:sp>
    </p:spTree>
    <p:extLst>
      <p:ext uri="{BB962C8B-B14F-4D97-AF65-F5344CB8AC3E}">
        <p14:creationId xmlns:p14="http://schemas.microsoft.com/office/powerpoint/2010/main" val="14473594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HWB</a:t>
            </a:r>
            <a:endParaRPr lang="en-GB" dirty="0"/>
          </a:p>
        </p:txBody>
      </p:sp>
      <p:sp>
        <p:nvSpPr>
          <p:cNvPr id="3" name="Content Placeholder 2"/>
          <p:cNvSpPr>
            <a:spLocks noGrp="1"/>
          </p:cNvSpPr>
          <p:nvPr>
            <p:ph idx="1"/>
          </p:nvPr>
        </p:nvSpPr>
        <p:spPr/>
        <p:txBody>
          <a:bodyPr/>
          <a:lstStyle/>
          <a:p>
            <a:pPr marL="0" indent="0">
              <a:buNone/>
            </a:pPr>
            <a:r>
              <a:rPr lang="en-GB" dirty="0" smtClean="0"/>
              <a:t>The student </a:t>
            </a:r>
            <a:r>
              <a:rPr lang="en-GB" dirty="0" err="1" smtClean="0"/>
              <a:t>hwb</a:t>
            </a:r>
            <a:r>
              <a:rPr lang="en-GB" dirty="0"/>
              <a:t> </a:t>
            </a:r>
            <a:r>
              <a:rPr lang="en-GB" dirty="0" smtClean="0"/>
              <a:t>offers support in the following areas:</a:t>
            </a:r>
          </a:p>
          <a:p>
            <a:r>
              <a:rPr lang="en-GB" dirty="0" smtClean="0"/>
              <a:t>Academic support</a:t>
            </a:r>
          </a:p>
          <a:p>
            <a:r>
              <a:rPr lang="en-GB" dirty="0" smtClean="0"/>
              <a:t>Financial support</a:t>
            </a:r>
          </a:p>
          <a:p>
            <a:r>
              <a:rPr lang="en-GB" dirty="0" smtClean="0"/>
              <a:t>Student life</a:t>
            </a:r>
          </a:p>
          <a:p>
            <a:r>
              <a:rPr lang="en-GB" dirty="0" smtClean="0"/>
              <a:t>Health and well-being.</a:t>
            </a:r>
          </a:p>
          <a:p>
            <a:endParaRPr lang="en-GB" dirty="0"/>
          </a:p>
          <a:p>
            <a:r>
              <a:rPr lang="en-GB" dirty="0" smtClean="0"/>
              <a:t>They are based in the foyer of the IQ building and will signpost you to the correct service if required.</a:t>
            </a:r>
            <a:endParaRPr lang="en-GB" dirty="0"/>
          </a:p>
        </p:txBody>
      </p:sp>
    </p:spTree>
    <p:extLst>
      <p:ext uri="{BB962C8B-B14F-4D97-AF65-F5344CB8AC3E}">
        <p14:creationId xmlns:p14="http://schemas.microsoft.com/office/powerpoint/2010/main" val="3394848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Questions?</a:t>
            </a:r>
            <a:endParaRPr lang="en-GB" dirty="0"/>
          </a:p>
        </p:txBody>
      </p:sp>
      <p:sp>
        <p:nvSpPr>
          <p:cNvPr id="3" name="Content Placeholder 2"/>
          <p:cNvSpPr>
            <a:spLocks noGrp="1"/>
          </p:cNvSpPr>
          <p:nvPr>
            <p:ph idx="1"/>
          </p:nvPr>
        </p:nvSpPr>
        <p:spPr/>
        <p:txBody>
          <a:bodyPr/>
          <a:lstStyle/>
          <a:p>
            <a:r>
              <a:rPr lang="en-GB" dirty="0" smtClean="0"/>
              <a:t>Any thoughts, questions, comments?</a:t>
            </a:r>
            <a:endParaRPr lang="en-GB" dirty="0"/>
          </a:p>
        </p:txBody>
      </p:sp>
    </p:spTree>
    <p:extLst>
      <p:ext uri="{BB962C8B-B14F-4D97-AF65-F5344CB8AC3E}">
        <p14:creationId xmlns:p14="http://schemas.microsoft.com/office/powerpoint/2010/main" val="3313184594"/>
      </p:ext>
    </p:extLst>
  </p:cSld>
  <p:clrMapOvr>
    <a:masterClrMapping/>
  </p:clrMapOvr>
</p:sld>
</file>

<file path=ppt/theme/theme1.xml><?xml version="1.0" encoding="utf-8"?>
<a:theme xmlns:a="http://schemas.openxmlformats.org/drawingml/2006/main" name="View">
  <a:themeElements>
    <a:clrScheme name="View">
      <a:dk1>
        <a:sysClr val="windowText" lastClr="000000"/>
      </a:dk1>
      <a:lt1>
        <a:sysClr val="window" lastClr="FFFFFF"/>
      </a:lt1>
      <a:dk2>
        <a:srgbClr val="666666"/>
      </a:dk2>
      <a:lt2>
        <a:srgbClr val="D2D2D2"/>
      </a:lt2>
      <a:accent1>
        <a:srgbClr val="FF388C"/>
      </a:accent1>
      <a:accent2>
        <a:srgbClr val="D70D5E"/>
      </a:accent2>
      <a:accent3>
        <a:srgbClr val="98037E"/>
      </a:accent3>
      <a:accent4>
        <a:srgbClr val="68027D"/>
      </a:accent4>
      <a:accent5>
        <a:srgbClr val="095ACA"/>
      </a:accent5>
      <a:accent6>
        <a:srgbClr val="063597"/>
      </a:accent6>
      <a:hlink>
        <a:srgbClr val="17BBFD"/>
      </a:hlink>
      <a:folHlink>
        <a:srgbClr val="FF79C2"/>
      </a:folHlink>
    </a:clrScheme>
    <a:fontScheme name="View">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3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2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View" id="{BA0EB5A6-F2D4-4F82-977B-64ADEE4A2A69}" vid="{23C5FE65-18CC-4A65-9EBC-B05E331504EC}"/>
    </a:ext>
  </a:extLst>
</a:theme>
</file>

<file path=docProps/app.xml><?xml version="1.0" encoding="utf-8"?>
<Properties xmlns="http://schemas.openxmlformats.org/officeDocument/2006/extended-properties" xmlns:vt="http://schemas.openxmlformats.org/officeDocument/2006/docPropsVTypes">
  <Template>View</Template>
  <TotalTime>2643</TotalTime>
  <Words>709</Words>
  <Application>Microsoft Office PowerPoint</Application>
  <PresentationFormat>Widescreen</PresentationFormat>
  <Paragraphs>107</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Century Schoolbook</vt:lpstr>
      <vt:lpstr>Times New Roman</vt:lpstr>
      <vt:lpstr>Wingdings 2</vt:lpstr>
      <vt:lpstr>View</vt:lpstr>
      <vt:lpstr>MA in Psychotherapeutic Practice: Humanistic</vt:lpstr>
      <vt:lpstr>Course Tutors</vt:lpstr>
      <vt:lpstr>Expectations</vt:lpstr>
      <vt:lpstr>Scheme of Work</vt:lpstr>
      <vt:lpstr>Term Dates</vt:lpstr>
      <vt:lpstr>Assignment Dates</vt:lpstr>
      <vt:lpstr>How will the day look?</vt:lpstr>
      <vt:lpstr>Reading Lists</vt:lpstr>
      <vt:lpstr>Reading list</vt:lpstr>
      <vt:lpstr>Personal Tutors</vt:lpstr>
      <vt:lpstr>Student Reps</vt:lpstr>
      <vt:lpstr>The HWB</vt:lpstr>
      <vt:lpstr>Questions?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 in Psychotherapeutic Practice: Humanistic</dc:title>
  <dc:creator>Catherine Slade</dc:creator>
  <cp:lastModifiedBy>Catherine Slade</cp:lastModifiedBy>
  <cp:revision>12</cp:revision>
  <dcterms:created xsi:type="dcterms:W3CDTF">2019-09-17T11:40:03Z</dcterms:created>
  <dcterms:modified xsi:type="dcterms:W3CDTF">2019-09-19T07:44:01Z</dcterms:modified>
</cp:coreProperties>
</file>