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F6E0"/>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80" b="1" kern="1200" dirty="0">
                <a:solidFill>
                  <a:schemeClr val="tx1"/>
                </a:solidFill>
                <a:effectLst/>
                <a:latin typeface="+mn-lt"/>
                <a:ea typeface="+mn-ea"/>
                <a:cs typeface="+mn-cs"/>
              </a:rPr>
              <a:t>Prevalence</a:t>
            </a:r>
            <a:r>
              <a:rPr lang="en-GB" sz="2880" b="0" kern="1200" dirty="0">
                <a:solidFill>
                  <a:schemeClr val="tx1"/>
                </a:solidFill>
                <a:effectLst/>
                <a:latin typeface="+mn-lt"/>
                <a:ea typeface="+mn-ea"/>
                <a:cs typeface="+mn-cs"/>
              </a:rPr>
              <a:t> </a:t>
            </a:r>
            <a:endParaRPr lang="en-GB" sz="2880" b="1" kern="1200" dirty="0">
              <a:solidFill>
                <a:schemeClr val="tx1"/>
              </a:solidFill>
              <a:effectLst/>
              <a:latin typeface="+mn-lt"/>
              <a:ea typeface="+mn-ea"/>
              <a:cs typeface="+mn-cs"/>
            </a:endParaRPr>
          </a:p>
          <a:p>
            <a:r>
              <a:rPr lang="en-GB" sz="2880" kern="1200" dirty="0">
                <a:solidFill>
                  <a:schemeClr val="tx1"/>
                </a:solidFill>
                <a:effectLst/>
                <a:latin typeface="+mn-lt"/>
                <a:ea typeface="+mn-ea"/>
                <a:cs typeface="+mn-cs"/>
              </a:rPr>
              <a:t>The metabolic disorder for the elevated blood glucose due to the defect in insulin action and or secretion is called diabetes mellitus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2880" kern="1200" dirty="0" err="1">
                <a:solidFill>
                  <a:schemeClr val="tx1"/>
                </a:solidFill>
                <a:effectLst/>
                <a:latin typeface="+mn-lt"/>
                <a:ea typeface="+mn-ea"/>
                <a:cs typeface="+mn-cs"/>
              </a:rPr>
              <a:t>Akinjogunla</a:t>
            </a:r>
            <a:r>
              <a:rPr lang="en-GB" sz="2880" kern="1200" dirty="0">
                <a:solidFill>
                  <a:schemeClr val="tx1"/>
                </a:solidFill>
                <a:effectLst/>
                <a:latin typeface="+mn-lt"/>
                <a:ea typeface="+mn-ea"/>
                <a:cs typeface="+mn-cs"/>
              </a:rPr>
              <a:t> et al., 2020). Most of the people in this group are not showing more concern about engaging in physical activities. The factor is responsible for increasing 75% higher risk of diabetes mellitus than healthy adults (Anon, 2017). The people are most likely to take food by considering the test instead of the hygiene factors. It represents the lack of awareness among people about becoming fit by avoiding the risk of different health complications. </a:t>
            </a:r>
          </a:p>
          <a:p>
            <a:r>
              <a:rPr lang="en-GB" sz="2880" kern="1200" dirty="0">
                <a:solidFill>
                  <a:schemeClr val="tx1"/>
                </a:solidFill>
                <a:effectLst/>
                <a:latin typeface="+mn-lt"/>
                <a:ea typeface="+mn-ea"/>
                <a:cs typeface="+mn-cs"/>
              </a:rPr>
              <a:t>The adults aged 35 to 40 years spend their time with hypertension, which leads to obesity, and the final result can be diabetes mellitus (Anon, 2022). The lifestyle of the adults is also a very important factor in the prevalence of diseases. Smoking is a very common habit among adults, which is also a major influencer of diabetes mellitus (Mohammed and </a:t>
            </a:r>
            <a:r>
              <a:rPr lang="en-GB" sz="2880" kern="1200" dirty="0" err="1">
                <a:solidFill>
                  <a:schemeClr val="tx1"/>
                </a:solidFill>
                <a:effectLst/>
                <a:latin typeface="+mn-lt"/>
                <a:ea typeface="+mn-ea"/>
                <a:cs typeface="+mn-cs"/>
              </a:rPr>
              <a:t>Fayyadh</a:t>
            </a:r>
            <a:r>
              <a:rPr lang="en-GB" sz="2880" kern="1200" dirty="0">
                <a:solidFill>
                  <a:schemeClr val="tx1"/>
                </a:solidFill>
                <a:effectLst/>
                <a:latin typeface="+mn-lt"/>
                <a:ea typeface="+mn-ea"/>
                <a:cs typeface="+mn-cs"/>
              </a:rPr>
              <a:t>, 2021). Besides, in the UK, many adults are taking excessive alcohol, which leads to a higher risk of health challenges. These factors are very significant for assessing the challenge of adults with diabetes mellitus, which can introduce many other health challenges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It has also been found that family history is also relevant to different health issues like diabetes mellitus, that also related to a massive portion. The socioeconomic factors related to the increase in health challenges where that people in deprived areas do not have easier access to healthcare organisations (Gupta, 2024). In the UK, the ethnic groups are also at a higher risk of health complications which is happening to their limited access to healthcare. The age group of 35 to 40 years is considered the transition period when adults should be more aware of their health and wellness. But the lack of awareness and limited healthcare access increase the challenge of diabetes mellitus. </a:t>
            </a:r>
          </a:p>
          <a:p>
            <a:r>
              <a:rPr lang="en-GB" sz="2880" b="1" kern="1200" dirty="0">
                <a:solidFill>
                  <a:schemeClr val="tx1"/>
                </a:solidFill>
                <a:effectLst/>
                <a:latin typeface="+mn-lt"/>
                <a:ea typeface="+mn-ea"/>
                <a:cs typeface="+mn-cs"/>
              </a:rPr>
              <a:t>Rationale of the Research</a:t>
            </a:r>
          </a:p>
          <a:p>
            <a:r>
              <a:rPr lang="en-GB" sz="2880" kern="1200" dirty="0">
                <a:solidFill>
                  <a:schemeClr val="tx1"/>
                </a:solidFill>
                <a:effectLst/>
                <a:latin typeface="+mn-lt"/>
                <a:ea typeface="+mn-ea"/>
                <a:cs typeface="+mn-cs"/>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2880" kern="1200" dirty="0" err="1">
                <a:solidFill>
                  <a:schemeClr val="tx1"/>
                </a:solidFill>
                <a:effectLst/>
                <a:latin typeface="+mn-lt"/>
                <a:ea typeface="+mn-ea"/>
                <a:cs typeface="+mn-cs"/>
              </a:rPr>
              <a:t>Motappa</a:t>
            </a:r>
            <a:r>
              <a:rPr lang="en-GB" sz="2880" kern="1200" dirty="0">
                <a:solidFill>
                  <a:schemeClr val="tx1"/>
                </a:solidFill>
                <a:effectLst/>
                <a:latin typeface="+mn-lt"/>
                <a:ea typeface="+mn-ea"/>
                <a:cs typeface="+mn-cs"/>
              </a:rPr>
              <a:t> et al., 2023). Cardiovascular disease, kidney, eye, and nerve damage, peripheral artery disease, etc., can be experienced by an individual with the issue. Every year, many adults experience these issues and even die from failing to take the necessary care immediately. The study will be developed based on primary data that will be very supportive in offering valid and relevant data that can enhance awareness of the readers. The issue is expected to increase without having standard plans to tackle or reduce it. Though it does not have any specific symptoms, after a certain time, adults face numerous challenges that make their lives more complicated. Most of the adults are in the deprived areas, which also makes the topic more important. In the healthcare sector, ensuring quality is very important for enhancing healthcare outcomes. The impact of socioeconomic factors is highly threatening to the improvement of the care process in any country. </a:t>
            </a:r>
          </a:p>
          <a:p>
            <a:r>
              <a:rPr lang="en-GB" sz="2880" kern="1200" dirty="0">
                <a:solidFill>
                  <a:schemeClr val="tx1"/>
                </a:solidFill>
                <a:effectLst/>
                <a:latin typeface="+mn-lt"/>
                <a:ea typeface="+mn-ea"/>
                <a:cs typeface="+mn-cs"/>
              </a:rPr>
              <a:t>The adults are at a higher risk of diabetes mellitus, and the healthcare organisations are not able to offer better services to them (Zhao et al., 2024). In the UK, the limited resources do not enable the healthcare professionals to serve the adults effectively to fulfil their expectations and enhance their satisfaction. It is necessary to improve in different segments to increase engagement of the adults in different social classes (Rabbani et al., 2025). Besides, the healthcare professionals have a few characteristics and have the concern to maintain ethical standards in the working setting for the massive improvement of the process. The researcher is also willing to help the adults prepare a standard and effective food routine, which will be affordable to people in different social classes, to get rid of diabetes mellitus. Family history or genetic factors are also very important in the healthcare segment, which will also be evaluated in the study to make the study outcomes more credible. The researcher will provide clear ideas on how the socioeconomic factor creates obstacles in better service offering to the adults with diabetes mellitus and reducing the issue (</a:t>
            </a:r>
            <a:r>
              <a:rPr lang="en-GB" sz="2880" kern="1200" dirty="0" err="1">
                <a:solidFill>
                  <a:schemeClr val="tx1"/>
                </a:solidFill>
                <a:effectLst/>
                <a:latin typeface="+mn-lt"/>
                <a:ea typeface="+mn-ea"/>
                <a:cs typeface="+mn-cs"/>
              </a:rPr>
              <a:t>Sadanandam</a:t>
            </a:r>
            <a:r>
              <a:rPr lang="en-GB" sz="2880" kern="1200" dirty="0">
                <a:solidFill>
                  <a:schemeClr val="tx1"/>
                </a:solidFill>
                <a:effectLst/>
                <a:latin typeface="+mn-lt"/>
                <a:ea typeface="+mn-ea"/>
                <a:cs typeface="+mn-cs"/>
              </a:rPr>
              <a:t>, 2017). The process of overcoming the challenge will be recommended for enabling the healthcare organisations to play a very significant role in delivering the person-centric services. The issue can be found for various reasons that vary in individualism, which will also be explored in the study. By considering all of these, the researcher found that this study is worth doing and will conduct it with more importance. </a:t>
            </a:r>
          </a:p>
          <a:p>
            <a:r>
              <a:rPr lang="en-GB" sz="2880" kern="1200" dirty="0">
                <a:solidFill>
                  <a:schemeClr val="tx1"/>
                </a:solidFill>
                <a:effectLst/>
                <a:latin typeface="+mn-lt"/>
                <a:ea typeface="+mn-ea"/>
                <a:cs typeface="+mn-cs"/>
              </a:rPr>
              <a:t> </a:t>
            </a:r>
          </a:p>
          <a:p>
            <a:r>
              <a:rPr lang="en-GB" sz="2880" kern="1200" dirty="0">
                <a:solidFill>
                  <a:schemeClr val="tx1"/>
                </a:solidFill>
                <a:effectLst/>
                <a:latin typeface="+mn-lt"/>
                <a:ea typeface="+mn-ea"/>
                <a:cs typeface="+mn-cs"/>
              </a:rPr>
              <a:t> </a:t>
            </a:r>
          </a:p>
          <a:p>
            <a:br>
              <a:rPr lang="en-GB" sz="2880"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Question, Aims, and Objectives </a:t>
            </a:r>
          </a:p>
          <a:p>
            <a:r>
              <a:rPr lang="en-GB" sz="2880" b="1" kern="1200" dirty="0">
                <a:solidFill>
                  <a:schemeClr val="tx1"/>
                </a:solidFill>
                <a:effectLst/>
                <a:latin typeface="+mn-lt"/>
                <a:ea typeface="+mn-ea"/>
                <a:cs typeface="+mn-cs"/>
              </a:rPr>
              <a:t>Question</a:t>
            </a:r>
          </a:p>
          <a:p>
            <a:r>
              <a:rPr lang="en-GB" sz="2880" kern="1200" dirty="0">
                <a:solidFill>
                  <a:schemeClr val="tx1"/>
                </a:solidFill>
                <a:effectLst/>
                <a:latin typeface="+mn-lt"/>
                <a:ea typeface="+mn-ea"/>
                <a:cs typeface="+mn-cs"/>
              </a:rPr>
              <a:t>What are the major risk factors contributing to the development of diabetes mellitus among adults aged 35-40 years, and how does lifestyle influence its prevalence within this age group?</a:t>
            </a:r>
          </a:p>
          <a:p>
            <a:r>
              <a:rPr lang="en-GB" sz="2880" b="1" kern="1200" dirty="0">
                <a:solidFill>
                  <a:schemeClr val="tx1"/>
                </a:solidFill>
                <a:effectLst/>
                <a:latin typeface="+mn-lt"/>
                <a:ea typeface="+mn-ea"/>
                <a:cs typeface="+mn-cs"/>
              </a:rPr>
              <a:t>Aims</a:t>
            </a:r>
          </a:p>
          <a:p>
            <a:r>
              <a:rPr lang="en-GB" sz="2880" kern="1200" dirty="0">
                <a:solidFill>
                  <a:schemeClr val="tx1"/>
                </a:solidFill>
                <a:effectLst/>
                <a:latin typeface="+mn-lt"/>
                <a:ea typeface="+mn-ea"/>
                <a:cs typeface="+mn-cs"/>
              </a:rPr>
              <a:t>To synthesise existing qualitative research to develop a comprehensive understanding of the factors influencing dietary adherence, in order to inform the design of more effective, targeted, and equitable support interventions.</a:t>
            </a:r>
          </a:p>
          <a:p>
            <a:r>
              <a:rPr lang="en-GB" sz="2880" b="1" kern="1200" dirty="0">
                <a:solidFill>
                  <a:schemeClr val="tx1"/>
                </a:solidFill>
                <a:effectLst/>
                <a:latin typeface="+mn-lt"/>
                <a:ea typeface="+mn-ea"/>
                <a:cs typeface="+mn-cs"/>
              </a:rPr>
              <a:t>Objectives</a:t>
            </a:r>
          </a:p>
          <a:p>
            <a:pPr lvl="0"/>
            <a:r>
              <a:rPr lang="en-GB" sz="2880" kern="1200" dirty="0">
                <a:solidFill>
                  <a:schemeClr val="tx1"/>
                </a:solidFill>
                <a:effectLst/>
                <a:latin typeface="+mn-lt"/>
                <a:ea typeface="+mn-ea"/>
                <a:cs typeface="+mn-cs"/>
              </a:rPr>
              <a:t>To determine the prevalence of diabetes mellitus among adults aged 35-40 years. </a:t>
            </a:r>
          </a:p>
          <a:p>
            <a:pPr lvl="0"/>
            <a:r>
              <a:rPr lang="en-GB" sz="2880" kern="1200" dirty="0">
                <a:solidFill>
                  <a:schemeClr val="tx1"/>
                </a:solidFill>
                <a:effectLst/>
                <a:latin typeface="+mn-lt"/>
                <a:ea typeface="+mn-ea"/>
                <a:cs typeface="+mn-cs"/>
              </a:rPr>
              <a:t>To identify the main lifestyle and behavioural factors (such as diet, physical activity, and stress) associated with the development of diabetes mellitus in this age group. </a:t>
            </a:r>
          </a:p>
          <a:p>
            <a:pPr lvl="0"/>
            <a:r>
              <a:rPr lang="en-GB" sz="2880" kern="1200" dirty="0">
                <a:solidFill>
                  <a:schemeClr val="tx1"/>
                </a:solidFill>
                <a:effectLst/>
                <a:latin typeface="+mn-lt"/>
                <a:ea typeface="+mn-ea"/>
                <a:cs typeface="+mn-cs"/>
              </a:rPr>
              <a:t>To assess the relationship between socioeconomic status and the risk of developing diabetes mellitus among adults aged 35-40 years. </a:t>
            </a:r>
          </a:p>
          <a:p>
            <a:br>
              <a:rPr lang="en-GB" sz="2880" b="1"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Impact </a:t>
            </a:r>
          </a:p>
          <a:p>
            <a:r>
              <a:rPr lang="en-GB" sz="2880" kern="1200" dirty="0">
                <a:solidFill>
                  <a:schemeClr val="tx1"/>
                </a:solidFill>
                <a:effectLst/>
                <a:latin typeface="+mn-lt"/>
                <a:ea typeface="+mn-ea"/>
                <a:cs typeface="+mn-cs"/>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a:p>
            <a:r>
              <a:rPr lang="en-GB" sz="2880" kern="1200" dirty="0">
                <a:solidFill>
                  <a:schemeClr val="tx1"/>
                </a:solidFill>
                <a:effectLst/>
                <a:latin typeface="+mn-lt"/>
                <a:ea typeface="+mn-ea"/>
                <a:cs typeface="+mn-cs"/>
              </a:rPr>
              <a:t>During the period of transition, people need to focus on some specific segments to reduce the health risks (Gupta, 2024). Diabetes mellitus is associated with different health complications that take away the happiness of individuals. The impact of health complications can be the reason for premature death, and it is one of the most concerning matters in the contemporary healthcare sector. The study outcomes will provide in-depth ideas about the responsibility of the healthcare organisations to ensure equality for everyone to protect adults from life-threatening issues. The local authority, government, and other NGOs will find the scope of improvement of the care systems to meet the increasing number of adults. The adults will be able to make their food routine in the transition period to protect them from malnutrition, which can be highly threatening to their development of diabetes mellitus. They will also get clear ideas on how they should maintain their daily life and develop a lifestyle to protect them from different critical issues. The outcomes will be very supportive to aware different relevant parties about their responsibilities for becoming responsible for the enhancement of the wellness of the people. It is necessary to organise different kinds of campaigns for enhancing awareness among adults, which will be possible to develop and implement through the study outcomes. By ensuring the engagement of the adults and others in society, it is possible to share the information accurately with the people for practising in real life, for enjoying a healthy and satisfied life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However, the study has a great impact on different segments that can be very supportive for the improvement of the process or increasing the potential of collaborative efforts for enhancing the wellness of adults. The outcomes will be possible to implement anywhere in the world for the improvement of the care approach and improving awareness of them to take healthy foods and reduce health risks. </a:t>
            </a:r>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29/10/2025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822360"/>
          </a:xfrm>
          <a:prstGeom prst="rect">
            <a:avLst/>
          </a:prstGeom>
          <a:solidFill>
            <a:srgbClr val="FF0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accent2">
                    <a:lumMod val="20000"/>
                    <a:lumOff val="80000"/>
                  </a:schemeClr>
                </a:solidFill>
                <a:latin typeface="Arial Black" panose="020B0A04020102020204" pitchFamily="34" charset="0"/>
              </a:rPr>
              <a:t>“</a:t>
            </a:r>
            <a:r>
              <a:rPr lang="en-GB" sz="4800" b="1" dirty="0">
                <a:solidFill>
                  <a:schemeClr val="accent2">
                    <a:lumMod val="20000"/>
                    <a:lumOff val="80000"/>
                  </a:schemeClr>
                </a:solidFill>
                <a:latin typeface="Arial Black" panose="020B0A04020102020204" pitchFamily="34" charset="0"/>
              </a:rPr>
              <a:t>Prevalence and Risk Factors of Diabetes Mellitus Among Adults Aged 35-40 Years</a:t>
            </a:r>
            <a:r>
              <a:rPr lang="en-US" sz="4800" b="1" dirty="0">
                <a:solidFill>
                  <a:schemeClr val="accent2">
                    <a:lumMod val="20000"/>
                    <a:lumOff val="80000"/>
                  </a:schemeClr>
                </a:solidFill>
                <a:latin typeface="Arial Black" panose="020B0A04020102020204" pitchFamily="34" charset="0"/>
              </a:rPr>
              <a:t>”</a:t>
            </a:r>
          </a:p>
          <a:p>
            <a:r>
              <a:rPr lang="en-GB" sz="4800" b="1" dirty="0">
                <a:solidFill>
                  <a:schemeClr val="accent2">
                    <a:lumMod val="20000"/>
                    <a:lumOff val="80000"/>
                  </a:schemeClr>
                </a:solidFill>
                <a:latin typeface="Arial Black" panose="020B0A04020102020204" pitchFamily="34" charset="0"/>
              </a:rPr>
              <a:t>  </a:t>
            </a:r>
            <a:r>
              <a:rPr lang="en-GB" sz="4000" dirty="0"/>
              <a:t>Student Name:                 Student e-mail address: 						Student ID: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3813970" y="11942892"/>
            <a:ext cx="8035377" cy="12680394"/>
          </a:xfrm>
          <a:prstGeom prst="rect">
            <a:avLst/>
          </a:prstGeom>
          <a:solidFill>
            <a:schemeClr val="accent4">
              <a:lumMod val="40000"/>
              <a:lumOff val="60000"/>
            </a:schemeClr>
          </a:solidFill>
          <a:ln>
            <a:solidFill>
              <a:srgbClr val="0070C0"/>
            </a:solidFill>
          </a:ln>
        </p:spPr>
        <p:txBody>
          <a:bodyPr wrap="square" rtlCol="0">
            <a:spAutoFit/>
          </a:bodyPr>
          <a:lstStyle/>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Question</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What are the major risk factors contributing to the development of diabetes mellitus among adults aged 35-40 years, and how does lifestyle influence its prevalence within this age group?</a:t>
            </a:r>
          </a:p>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Aims</a:t>
            </a:r>
          </a:p>
          <a:p>
            <a:pPr marR="0" algn="just">
              <a:spcBef>
                <a:spcPts val="1200"/>
              </a:spcBef>
              <a:spcAft>
                <a:spcPts val="0"/>
              </a:spcAft>
            </a:pPr>
            <a:r>
              <a:rPr lang="en-US" sz="3200" dirty="0">
                <a:latin typeface="Times New Roman" panose="02020603050405020304" pitchFamily="18" charset="0"/>
                <a:ea typeface="Times New Roman" panose="02020603050405020304" pitchFamily="18" charset="0"/>
                <a:cs typeface="Times New Roman" panose="02020603050405020304" pitchFamily="18" charset="0"/>
              </a:rPr>
              <a:t>To investigate the prevalence and key contributing factors of Diabetes Mellitus among individuals aged 35-40 years, focusing on lifestyle, socioeconomic, and health-related determinants.</a:t>
            </a: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Objectives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determine the prevalence of diabetes mellitus among adults aged 35-40 years. </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identify the main lifestyle and behavioural factors (such as diet, physical activity, and stress) associated with the development of diabetes mellitus in this age group. </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assess the relationship between socioeconomic status and the risk of developing diabetes mellitus among adults aged 35-40 years. </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2093429" y="10263433"/>
            <a:ext cx="21797771" cy="830997"/>
          </a:xfrm>
          <a:prstGeom prst="rect">
            <a:avLst/>
          </a:prstGeom>
          <a:solidFill>
            <a:srgbClr val="FFFF00"/>
          </a:solidFill>
          <a:ln>
            <a:solidFill>
              <a:srgbClr val="0070C0"/>
            </a:solidFill>
          </a:ln>
        </p:spPr>
        <p:txBody>
          <a:bodyPr wrap="square" rtlCol="0">
            <a:spAutoFit/>
          </a:bodyPr>
          <a:lstStyle/>
          <a:p>
            <a:pPr algn="ctr"/>
            <a:r>
              <a:rPr lang="en-US" sz="4800" dirty="0">
                <a:latin typeface="Arial Black" panose="020B0A04020102020204" pitchFamily="34" charset="0"/>
              </a:rPr>
              <a:t>References</a:t>
            </a:r>
            <a:endParaRPr lang="en-GB" sz="4800" dirty="0">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2043570" y="11394834"/>
            <a:ext cx="21847629" cy="12793246"/>
          </a:xfrm>
          <a:prstGeom prst="rect">
            <a:avLst/>
          </a:prstGeom>
          <a:solidFill>
            <a:schemeClr val="accent4">
              <a:lumMod val="40000"/>
              <a:lumOff val="60000"/>
            </a:schemeClr>
          </a:solidFill>
          <a:ln>
            <a:solidFill>
              <a:srgbClr val="0070C0"/>
            </a:solidFill>
          </a:ln>
        </p:spPr>
        <p:txBody>
          <a:bodyPr wrap="square" rtlCol="0">
            <a:spAutoFit/>
          </a:bodyPr>
          <a:lstStyle/>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Abbas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Bangash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(2024). Insights into Gestational Diabetes Mellitus: Prevalence and Risk Factors Among Women - A Cross-Sectional Study.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kurdish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Studies, 2024, pp.82–87.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://doi.org/10.53555/ks.v12i5.3177.</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Akinjogunla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O.J., Divine-Anthony, O.,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Ajayi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A.O.,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Etukudo</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I.U.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Etok</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I.J. (2020). Asymptomatic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Candiduria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among Type 1 and 2 Diabetes Mellitus Patients: Risk and Sociodemographic Factors, Prevalence, Virulence Markers and Antifungal Susceptibility. Journal of Pure and Applied Microbiology, 14(2), pp.1467–1478.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://doi.org/10.22207/jpam.14.2.44.</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Anon (2017). Assessment of Risk Factors and Nutrition Education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Programme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for Diabetes Mellitus among Software Professionals. International Journal of Applied and Pure Science and Agriculture, 3(3), pp.82–88.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://doi.org/10.22623/ijapsa.2017.3011.kbi7z.</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Anon (2022). PREVALENCE OF DIABETES MELLITUS AND ITS RISK FACTORS AMONG INDIVIDUALS. International Research Journal of Modernization in Engineering Technology and Science, 2024.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://doi.org/10.56726/irjmets31810.</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Ghamri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(2024). Prevalence and Risk Factors of Confirmed Gestational Diabetes Mellitus Among Pregnant Women With Prior Positive Screening: A Case-Control Study.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Cureus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://doi.org/10.7759/cureus.61216.</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Gupta, A. (2024). Gestational Diabetes Mellitus Prevalence and Risk Factors - A Study from a Tertiary Care Centre in North India. Gestational Diabetes Mellitus Prevalence and Risk Factors - A Study from a Tertiary Care Centre in North India, I(4).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://doi.org/10.62830/mmj1-04-5a.</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john, N. (2025). A Descriptive Study to Assess the Prevalence of Fungal Infections among Patients with Diabetes Mellitus and Hypertension and Their Risk Factors in a Community of Delhi. Journal of Communicable Diseases, 57(01), pp.1–8.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://doi.org/10.24321/0019.5138.202501.</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Mohammed, M.A.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Fayyadh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R.A. (2021). Prevalence and risk factors of Diabetic Retinopathy among newly diagnosed type 2 diabetes mellitus patients. Annals of Tropical Medicine and Public Health, 24(04).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://doi.org/10.36295/asro.2021.24422.</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Motappa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Hullalli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Gudadinni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(2023). Prevalence of diabetes mellitus among newly detected sputum positive pulmonary tuberculosis patients and associated risk factors: A cross-sectional study. Current Diabetes Reviews, 19.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://doi.org/10.2174/1573399819666230501195227.</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Rabbani, H.,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Thaher</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Poreddy</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P.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Padmavathi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Y. (2025). PREVALENCE AND RISK FACTORS OF GESTATIONAL DIABETES MELLITUS: AN EMERGING PUBLIC HEALTH CHALLENGE. International Journal of Medicine and Public Health, 15(3), pp.1301–1309.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://doi.org/10.70034/ijmedph.2025.3.241.</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Sadanandam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Dr.Pulluri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(2017). Prevalence of Diabetes Mellitus And Risk Factors Among The Employees of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N.P.D.C.L.Warangal</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IOSR Journal of Dental and Medical Sciences, 16(05), pp.81–87.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://doi.org/10.9790/0853-1605058187.</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Zhao, L.-Z., Li, W.-M. and Ma, Y. (2024). Prevalence and risk factors of diabetes mellitus among elderly patients in the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Lugu</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community. World journal of diabetes, [online] 15(4), pp.638–644.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://doi.org/10.4239/wjd.v15.i4.638.</a:t>
            </a:r>
          </a:p>
          <a:p>
            <a:pPr>
              <a:spcAft>
                <a:spcPts val="800"/>
              </a:spcAft>
            </a:pPr>
            <a:r>
              <a:rPr lang="en-US"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US"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Byjus.com (2025). Diabetes Mellitus - Symptoms &amp; Treatment | Type 1 Diabetes, Type 2 Diabetes. [online] BYJUS. Available at: https://byjus.com/biology/diabetes-mellitus/.Ma, Z.F., Zhou, H., Ma, J., Lu, Y. and Pan, B. (2020). Prevalence of diabetes mellitus and hypertension during pregnancy in eastern China after the implementation of universal two-child policy. International Journal of Diabetes in Developing Countries, 2025. </a:t>
            </a:r>
            <a:r>
              <a:rPr lang="en-US" sz="2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://doi.org/10.1007/s13410-020-00872-x.Oatext.com (2025). Prevalence of Complications among Saudi Males type 2 diabetic Patients in Riyadh Primary Health Care Centers, 2019. [online] www.oatext.com. Available at: https://www.oatext.com/prevalence-of-complications-among-saudi-males-type-2-diabetic-patients-in-riyadh-primary-health-care-centers-2019.php.</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21959596" y="2178528"/>
            <a:ext cx="21931604" cy="1085490"/>
          </a:xfrm>
          <a:prstGeom prst="rect">
            <a:avLst/>
          </a:prstGeom>
          <a:solidFill>
            <a:srgbClr val="FFFF00"/>
          </a:solidFill>
          <a:ln>
            <a:solidFill>
              <a:srgbClr val="0070C0"/>
            </a:solidFill>
          </a:ln>
        </p:spPr>
        <p:txBody>
          <a:bodyPr wrap="square" rtlCol="0">
            <a:spAutoFit/>
          </a:bodyPr>
          <a:lstStyle/>
          <a:p>
            <a:pPr algn="ctr">
              <a:lnSpc>
                <a:spcPct val="150000"/>
              </a:lnSpc>
            </a:pPr>
            <a:r>
              <a:rPr lang="en-GB" sz="4800" b="1" dirty="0">
                <a:latin typeface="Arial Black" panose="020B0A04020102020204" pitchFamily="34" charset="0"/>
                <a:ea typeface="Calibri" panose="020F0502020204030204" pitchFamily="34" charset="0"/>
                <a:cs typeface="Times New Roman" panose="02020603050405020304" pitchFamily="18" charset="0"/>
              </a:rPr>
              <a:t>Research Impact </a:t>
            </a:r>
            <a:endParaRPr lang="en-GB" sz="4800" dirty="0">
              <a:latin typeface="Arial Black" panose="020B0A0402010202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3C8A9BA3-B47F-48FF-98E0-356AB57B8C14}"/>
              </a:ext>
            </a:extLst>
          </p:cNvPr>
          <p:cNvSpPr txBox="1"/>
          <p:nvPr/>
        </p:nvSpPr>
        <p:spPr>
          <a:xfrm>
            <a:off x="13813968" y="10268930"/>
            <a:ext cx="8196946" cy="1569660"/>
          </a:xfrm>
          <a:prstGeom prst="rect">
            <a:avLst/>
          </a:prstGeom>
          <a:solidFill>
            <a:srgbClr val="FFFF00"/>
          </a:solidFill>
          <a:ln>
            <a:solidFill>
              <a:schemeClr val="accent5"/>
            </a:solidFill>
          </a:ln>
        </p:spPr>
        <p:txBody>
          <a:bodyPr wrap="square" rtlCol="0">
            <a:spAutoFit/>
          </a:bodyPr>
          <a:lstStyle/>
          <a:p>
            <a:pPr algn="ctr"/>
            <a:r>
              <a:rPr lang="en-GB" sz="4800" dirty="0">
                <a:solidFill>
                  <a:schemeClr val="accent1">
                    <a:lumMod val="50000"/>
                  </a:schemeClr>
                </a:solidFill>
                <a:latin typeface="Arial Black" panose="020B0A04020102020204" pitchFamily="34" charset="0"/>
              </a:rPr>
              <a:t>Research Question, Aims, and Objectives </a:t>
            </a:r>
            <a:endParaRPr lang="en-US" sz="4800" dirty="0">
              <a:solidFill>
                <a:schemeClr val="accent1">
                  <a:lumMod val="50000"/>
                </a:schemeClr>
              </a:solidFill>
              <a:latin typeface="Arial Black" panose="020B0A04020102020204" pitchFamily="34" charset="0"/>
            </a:endParaRPr>
          </a:p>
        </p:txBody>
      </p:sp>
      <p:sp>
        <p:nvSpPr>
          <p:cNvPr id="15" name="TextBox 14">
            <a:extLst>
              <a:ext uri="{FF2B5EF4-FFF2-40B4-BE49-F238E27FC236}">
                <a16:creationId xmlns:a16="http://schemas.microsoft.com/office/drawing/2014/main" id="{DD03E935-559D-4EAF-B30F-344430F50717}"/>
              </a:ext>
            </a:extLst>
          </p:cNvPr>
          <p:cNvSpPr txBox="1"/>
          <p:nvPr/>
        </p:nvSpPr>
        <p:spPr>
          <a:xfrm>
            <a:off x="110250" y="14123787"/>
            <a:ext cx="13703719" cy="4524315"/>
          </a:xfrm>
          <a:prstGeom prst="rect">
            <a:avLst/>
          </a:prstGeom>
          <a:solidFill>
            <a:schemeClr val="accent4">
              <a:lumMod val="40000"/>
              <a:lumOff val="6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Motappa</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2023). Cardiovascular disease, kidney, eye, and nerve damage, peripheral artery disease, etc., can be experienced by an individual with the issue. Every year, many adults experience these issues and even die from failing to take the necessary care immediately.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232C287-0660-476A-9340-C63CF4B2F19B}"/>
              </a:ext>
            </a:extLst>
          </p:cNvPr>
          <p:cNvSpPr txBox="1"/>
          <p:nvPr/>
        </p:nvSpPr>
        <p:spPr>
          <a:xfrm>
            <a:off x="110249" y="13190689"/>
            <a:ext cx="13703719" cy="830997"/>
          </a:xfrm>
          <a:prstGeom prst="rect">
            <a:avLst/>
          </a:prstGeom>
          <a:solidFill>
            <a:srgbClr val="FFFF00"/>
          </a:solidFill>
          <a:ln>
            <a:solidFill>
              <a:schemeClr val="accent5"/>
            </a:solidFill>
          </a:ln>
        </p:spPr>
        <p:txBody>
          <a:bodyPr wrap="square" rtlCol="0">
            <a:spAutoFit/>
          </a:bodyPr>
          <a:lstStyle/>
          <a:p>
            <a:pPr algn="ctr"/>
            <a:r>
              <a:rPr lang="en-US" sz="4800" dirty="0">
                <a:solidFill>
                  <a:schemeClr val="accent1">
                    <a:lumMod val="50000"/>
                  </a:schemeClr>
                </a:solidFill>
                <a:latin typeface="Arial Black" panose="020B0A04020102020204" pitchFamily="34" charset="0"/>
              </a:rPr>
              <a:t>Rationale of the Research</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32686" y="2020233"/>
            <a:ext cx="13764139" cy="906358"/>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id="{7AD59350-33EC-4EC4-90A4-07977C7D9BBF}"/>
              </a:ext>
            </a:extLst>
          </p:cNvPr>
          <p:cNvSpPr txBox="1"/>
          <p:nvPr/>
        </p:nvSpPr>
        <p:spPr>
          <a:xfrm>
            <a:off x="0" y="2926591"/>
            <a:ext cx="13731453" cy="5016758"/>
          </a:xfrm>
          <a:prstGeom prst="rect">
            <a:avLst/>
          </a:prstGeom>
          <a:solidFill>
            <a:schemeClr val="accent4">
              <a:lumMod val="40000"/>
              <a:lumOff val="60000"/>
            </a:schemeClr>
          </a:solidFill>
        </p:spPr>
        <p:txBody>
          <a:bodyPr wrap="square" rtlCol="0">
            <a:spAutoFit/>
          </a:bodyPr>
          <a:lstStyle/>
          <a:p>
            <a:r>
              <a:rPr lang="en-GB" sz="3200" dirty="0">
                <a:latin typeface="Times New Roman" panose="02020603050405020304" pitchFamily="18" charset="0"/>
                <a:cs typeface="Times New Roman" panose="02020603050405020304" pitchFamily="18" charset="0"/>
              </a:rPr>
              <a:t>The metabolic disorder for the elevated blood glucose due to the defect in insulin action and or secretion is called diabetes mellitus (Abbas </a:t>
            </a:r>
            <a:r>
              <a:rPr lang="en-GB" sz="3200" dirty="0" err="1">
                <a:latin typeface="Times New Roman" panose="02020603050405020304" pitchFamily="18" charset="0"/>
                <a:cs typeface="Times New Roman" panose="02020603050405020304" pitchFamily="18" charset="0"/>
              </a:rPr>
              <a:t>Bangash</a:t>
            </a:r>
            <a:r>
              <a:rPr lang="en-GB" sz="3200" dirty="0">
                <a:latin typeface="Times New Roman" panose="02020603050405020304" pitchFamily="18" charset="0"/>
                <a:cs typeface="Times New Roman" panose="02020603050405020304" pitchFamily="18" charset="0"/>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3200" dirty="0" err="1">
                <a:latin typeface="Times New Roman" panose="02020603050405020304" pitchFamily="18" charset="0"/>
                <a:cs typeface="Times New Roman" panose="02020603050405020304" pitchFamily="18" charset="0"/>
              </a:rPr>
              <a:t>Akinjogunla</a:t>
            </a:r>
            <a:r>
              <a:rPr lang="en-GB" sz="3200" dirty="0">
                <a:latin typeface="Times New Roman" panose="02020603050405020304" pitchFamily="18" charset="0"/>
                <a:cs typeface="Times New Roman" panose="02020603050405020304" pitchFamily="18" charset="0"/>
              </a:rPr>
              <a:t> et al., 2020). </a:t>
            </a:r>
            <a:endParaRPr lang="en-US" sz="3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D3713EE-89FD-157D-5571-4706D3142240}"/>
              </a:ext>
            </a:extLst>
          </p:cNvPr>
          <p:cNvSpPr txBox="1"/>
          <p:nvPr/>
        </p:nvSpPr>
        <p:spPr>
          <a:xfrm>
            <a:off x="22093430" y="3422312"/>
            <a:ext cx="21797770" cy="6647974"/>
          </a:xfrm>
          <a:prstGeom prst="rect">
            <a:avLst/>
          </a:prstGeom>
          <a:solidFill>
            <a:schemeClr val="accent4">
              <a:lumMod val="40000"/>
              <a:lumOff val="6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Bangash</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During the period of transition, people need to focus on some specific segments to reduce the health risks (Gupta, 2024). Diabetes mellitus is associated with different health complications that take away the happiness of individuals. The impact of health complications can be the reason for premature death, and it is one of the most concerning matters in the contemporary healthcare sector</a:t>
            </a:r>
          </a:p>
        </p:txBody>
      </p:sp>
      <p:pic>
        <p:nvPicPr>
          <p:cNvPr id="10" name="Picture 9"/>
          <p:cNvPicPr>
            <a:picLocks noChangeAspect="1"/>
          </p:cNvPicPr>
          <p:nvPr/>
        </p:nvPicPr>
        <p:blipFill>
          <a:blip r:embed="rId3"/>
          <a:stretch>
            <a:fillRect/>
          </a:stretch>
        </p:blipFill>
        <p:spPr>
          <a:xfrm>
            <a:off x="13813968" y="2122335"/>
            <a:ext cx="8279461" cy="7342339"/>
          </a:xfrm>
          <a:prstGeom prst="rect">
            <a:avLst/>
          </a:prstGeom>
        </p:spPr>
      </p:pic>
      <p:pic>
        <p:nvPicPr>
          <p:cNvPr id="11" name="Picture 10"/>
          <p:cNvPicPr>
            <a:picLocks noChangeAspect="1"/>
          </p:cNvPicPr>
          <p:nvPr/>
        </p:nvPicPr>
        <p:blipFill>
          <a:blip r:embed="rId4"/>
          <a:stretch>
            <a:fillRect/>
          </a:stretch>
        </p:blipFill>
        <p:spPr>
          <a:xfrm>
            <a:off x="-32687" y="7787205"/>
            <a:ext cx="13846654" cy="4497128"/>
          </a:xfrm>
          <a:prstGeom prst="rect">
            <a:avLst/>
          </a:prstGeom>
        </p:spPr>
      </p:pic>
      <p:pic>
        <p:nvPicPr>
          <p:cNvPr id="12" name="Picture 11"/>
          <p:cNvPicPr>
            <a:picLocks noChangeAspect="1"/>
          </p:cNvPicPr>
          <p:nvPr/>
        </p:nvPicPr>
        <p:blipFill>
          <a:blip r:embed="rId5"/>
          <a:stretch>
            <a:fillRect/>
          </a:stretch>
        </p:blipFill>
        <p:spPr>
          <a:xfrm>
            <a:off x="110249" y="18703296"/>
            <a:ext cx="13703719" cy="5105472"/>
          </a:xfrm>
          <a:prstGeom prst="rect">
            <a:avLst/>
          </a:prstGeom>
        </p:spPr>
      </p:pic>
      <p:sp>
        <p:nvSpPr>
          <p:cNvPr id="13" name="Rectangle 12"/>
          <p:cNvSpPr/>
          <p:nvPr/>
        </p:nvSpPr>
        <p:spPr>
          <a:xfrm>
            <a:off x="5125074" y="23863962"/>
            <a:ext cx="2159566" cy="369332"/>
          </a:xfrm>
          <a:prstGeom prst="rect">
            <a:avLst/>
          </a:prstGeom>
        </p:spPr>
        <p:txBody>
          <a:bodyPr wrap="none">
            <a:spAutoFit/>
          </a:bodyPr>
          <a:lstStyle/>
          <a:p>
            <a:r>
              <a:rPr lang="en-GB">
                <a:latin typeface="Arial" panose="020B0604020202020204" pitchFamily="34" charset="0"/>
                <a:ea typeface="Calibri" panose="020F0502020204030204" pitchFamily="34" charset="0"/>
                <a:cs typeface="Times New Roman" panose="02020603050405020304" pitchFamily="18" charset="0"/>
              </a:rPr>
              <a:t>(Oatext.com, 2025)</a:t>
            </a:r>
            <a:endParaRPr lang="en-GB" dirty="0"/>
          </a:p>
        </p:txBody>
      </p:sp>
      <p:sp>
        <p:nvSpPr>
          <p:cNvPr id="14" name="Rectangle 13"/>
          <p:cNvSpPr/>
          <p:nvPr/>
        </p:nvSpPr>
        <p:spPr>
          <a:xfrm>
            <a:off x="16760609" y="9638521"/>
            <a:ext cx="2044149" cy="369332"/>
          </a:xfrm>
          <a:prstGeom prst="rect">
            <a:avLst/>
          </a:prstGeom>
        </p:spPr>
        <p:txBody>
          <a:bodyPr wrap="none">
            <a:spAutoFit/>
          </a:bodyPr>
          <a:lstStyle/>
          <a:p>
            <a:r>
              <a:rPr lang="en-GB">
                <a:latin typeface="Arial" panose="020B0604020202020204" pitchFamily="34" charset="0"/>
                <a:ea typeface="Calibri" panose="020F0502020204030204" pitchFamily="34" charset="0"/>
                <a:cs typeface="Times New Roman" panose="02020603050405020304" pitchFamily="18" charset="0"/>
              </a:rPr>
              <a:t>(Byjus.com, 2025)</a:t>
            </a:r>
            <a:endParaRPr lang="en-GB" dirty="0"/>
          </a:p>
        </p:txBody>
      </p:sp>
      <p:sp>
        <p:nvSpPr>
          <p:cNvPr id="19" name="Rectangle 18"/>
          <p:cNvSpPr/>
          <p:nvPr/>
        </p:nvSpPr>
        <p:spPr>
          <a:xfrm>
            <a:off x="5958333" y="12417796"/>
            <a:ext cx="1864613"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cs typeface="Times New Roman" panose="02020603050405020304" pitchFamily="18" charset="0"/>
              </a:rPr>
              <a:t>(Ma et al., 2020)</a:t>
            </a:r>
            <a:endParaRPr lang="en-GB" dirty="0"/>
          </a:p>
        </p:txBody>
      </p:sp>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3254</Words>
  <Application>Microsoft Office PowerPoint</Application>
  <PresentationFormat>Custom</PresentationFormat>
  <Paragraphs>59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2025-10-29T07:24:30Z</dcterms:modified>
</cp:coreProperties>
</file>