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61" r:id="rId5"/>
    <p:sldId id="262" r:id="rId6"/>
    <p:sldId id="259" r:id="rId7"/>
    <p:sldId id="263" r:id="rId8"/>
    <p:sldId id="264" r:id="rId9"/>
    <p:sldId id="271" r:id="rId10"/>
    <p:sldId id="267" r:id="rId11"/>
    <p:sldId id="266" r:id="rId12"/>
    <p:sldId id="265"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D4B308-8E7F-6751-49CE-4B612247D300}" v="1416" dt="2022-07-10T07:06:51.721"/>
    <p1510:client id="{27FE0552-D15A-7841-3F03-E2E1715B6222}" v="169" dt="2022-11-29T15:42:03.820"/>
    <p1510:client id="{2880FA89-C6FA-42EF-86A8-8021C5D7538B}" v="171" dt="2022-07-09T02:25:10.486"/>
    <p1510:client id="{7B37736C-7B67-40BA-8AD7-E175DCDA46A5}" v="442" dt="2022-07-07T17:45:24.320"/>
    <p1510:client id="{8A5B9496-1DB0-4383-A950-4CCE5005577E}" v="303" dt="2022-07-09T07:36:32.955"/>
    <p1510:client id="{98D43605-0C4D-4311-8054-2333C1D2B1D2}" v="77" dt="2022-06-17T16:03:23.117"/>
    <p1510:client id="{D587F835-421C-B3BE-D5F7-19260F69B94B}" v="287" dt="2022-07-05T00:42:51.707"/>
    <p1510:client id="{E051AEEA-C85D-BB10-E9BA-8B3BA255C2CA}" v="64" dt="2022-11-24T20:52:29.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2983DD-3E11-4107-ADA5-453F9BCD0C90}" type="datetimeFigureOut">
              <a:t>11/29/2022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3001E-3449-44E2-B92E-BE93C547618C}" type="slidenum">
              <a:t>‹#›</a:t>
            </a:fld>
            <a:endParaRPr lang="en-GB"/>
          </a:p>
        </p:txBody>
      </p:sp>
    </p:spTree>
    <p:extLst>
      <p:ext uri="{BB962C8B-B14F-4D97-AF65-F5344CB8AC3E}">
        <p14:creationId xmlns:p14="http://schemas.microsoft.com/office/powerpoint/2010/main" val="3381645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88E3001E-3449-44E2-B92E-BE93C547618C}" type="slidenum">
              <a:t>2</a:t>
            </a:fld>
            <a:endParaRPr lang="en-GB"/>
          </a:p>
        </p:txBody>
      </p:sp>
    </p:spTree>
    <p:extLst>
      <p:ext uri="{BB962C8B-B14F-4D97-AF65-F5344CB8AC3E}">
        <p14:creationId xmlns:p14="http://schemas.microsoft.com/office/powerpoint/2010/main" val="352058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3</a:t>
            </a:fld>
            <a:endParaRPr lang="en-GB"/>
          </a:p>
        </p:txBody>
      </p:sp>
    </p:spTree>
    <p:extLst>
      <p:ext uri="{BB962C8B-B14F-4D97-AF65-F5344CB8AC3E}">
        <p14:creationId xmlns:p14="http://schemas.microsoft.com/office/powerpoint/2010/main" val="2270421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GB"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4</a:t>
            </a:fld>
            <a:endParaRPr lang="en-GB"/>
          </a:p>
        </p:txBody>
      </p:sp>
    </p:spTree>
    <p:extLst>
      <p:ext uri="{BB962C8B-B14F-4D97-AF65-F5344CB8AC3E}">
        <p14:creationId xmlns:p14="http://schemas.microsoft.com/office/powerpoint/2010/main" val="3446187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5</a:t>
            </a:fld>
            <a:endParaRPr lang="en-GB"/>
          </a:p>
        </p:txBody>
      </p:sp>
    </p:spTree>
    <p:extLst>
      <p:ext uri="{BB962C8B-B14F-4D97-AF65-F5344CB8AC3E}">
        <p14:creationId xmlns:p14="http://schemas.microsoft.com/office/powerpoint/2010/main" val="1921425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6</a:t>
            </a:fld>
            <a:endParaRPr lang="en-GB"/>
          </a:p>
        </p:txBody>
      </p:sp>
    </p:spTree>
    <p:extLst>
      <p:ext uri="{BB962C8B-B14F-4D97-AF65-F5344CB8AC3E}">
        <p14:creationId xmlns:p14="http://schemas.microsoft.com/office/powerpoint/2010/main" val="1790249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7</a:t>
            </a:fld>
            <a:endParaRPr lang="en-GB"/>
          </a:p>
        </p:txBody>
      </p:sp>
    </p:spTree>
    <p:extLst>
      <p:ext uri="{BB962C8B-B14F-4D97-AF65-F5344CB8AC3E}">
        <p14:creationId xmlns:p14="http://schemas.microsoft.com/office/powerpoint/2010/main" val="1655309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88E3001E-3449-44E2-B92E-BE93C547618C}" type="slidenum">
              <a:rPr lang="en-GB"/>
              <a:t>8</a:t>
            </a:fld>
            <a:endParaRPr lang="en-GB"/>
          </a:p>
        </p:txBody>
      </p:sp>
    </p:spTree>
    <p:extLst>
      <p:ext uri="{BB962C8B-B14F-4D97-AF65-F5344CB8AC3E}">
        <p14:creationId xmlns:p14="http://schemas.microsoft.com/office/powerpoint/2010/main" val="996173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https://www.health.org.uk/news-and-comment/blogs/six-ways-to-close-the-workforce-gap</a:t>
            </a:r>
          </a:p>
        </p:txBody>
      </p:sp>
      <p:sp>
        <p:nvSpPr>
          <p:cNvPr id="4" name="Slide Number Placeholder 3"/>
          <p:cNvSpPr>
            <a:spLocks noGrp="1"/>
          </p:cNvSpPr>
          <p:nvPr>
            <p:ph type="sldNum" sz="quarter" idx="5"/>
          </p:nvPr>
        </p:nvSpPr>
        <p:spPr/>
        <p:txBody>
          <a:bodyPr/>
          <a:lstStyle/>
          <a:p>
            <a:fld id="{88E3001E-3449-44E2-B92E-BE93C547618C}" type="slidenum">
              <a:rPr lang="en-GB"/>
              <a:t>13</a:t>
            </a:fld>
            <a:endParaRPr lang="en-GB"/>
          </a:p>
        </p:txBody>
      </p:sp>
    </p:spTree>
    <p:extLst>
      <p:ext uri="{BB962C8B-B14F-4D97-AF65-F5344CB8AC3E}">
        <p14:creationId xmlns:p14="http://schemas.microsoft.com/office/powerpoint/2010/main" val="1313933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4515711"/>
          </a:xfrm>
        </p:spPr>
        <p:txBody>
          <a:bodyPr anchor="b">
            <a:normAutofit/>
          </a:bodyPr>
          <a:lstStyle/>
          <a:p>
            <a:pPr algn="l"/>
            <a:r>
              <a:rPr lang="en-GB" sz="2900" b="1" i="1" dirty="0">
                <a:latin typeface="Arial Nova"/>
                <a:ea typeface="+mj-lt"/>
                <a:cs typeface="+mj-lt"/>
              </a:rPr>
              <a:t> Task 1 Presentation slides</a:t>
            </a:r>
            <a:br>
              <a:rPr lang="en-GB" sz="2900" b="1" i="1" dirty="0">
                <a:latin typeface="Arial Nova"/>
                <a:ea typeface="+mj-lt"/>
                <a:cs typeface="+mj-lt"/>
              </a:rPr>
            </a:br>
            <a:r>
              <a:rPr lang="en-GB" sz="2900" b="1" i="1" dirty="0">
                <a:latin typeface="Arial Nova"/>
                <a:ea typeface="+mj-lt"/>
                <a:cs typeface="+mj-lt"/>
              </a:rPr>
              <a:t> </a:t>
            </a:r>
            <a:br>
              <a:rPr lang="en-GB" sz="2900" b="1" i="1" dirty="0">
                <a:latin typeface="Arial Nova"/>
                <a:ea typeface="+mj-lt"/>
                <a:cs typeface="+mj-lt"/>
              </a:rPr>
            </a:br>
            <a:r>
              <a:rPr lang="en-GB" sz="2900" b="1" i="1" dirty="0">
                <a:latin typeface="Arial Nova"/>
                <a:ea typeface="+mj-lt"/>
                <a:cs typeface="+mj-lt"/>
              </a:rPr>
              <a:t> Problem Solving and Decision Making (BMSW4004_BIRM)</a:t>
            </a:r>
            <a:br>
              <a:rPr lang="en-GB" sz="2900" b="1" i="1" dirty="0">
                <a:latin typeface="Arial Nova"/>
                <a:ea typeface="+mj-lt"/>
                <a:cs typeface="+mj-lt"/>
              </a:rPr>
            </a:br>
            <a:endParaRPr lang="en-GB" sz="2900" i="1" dirty="0">
              <a:latin typeface="Arial Nova"/>
              <a:ea typeface="+mj-lt"/>
              <a:cs typeface="+mj-lt"/>
            </a:endParaRPr>
          </a:p>
          <a:p>
            <a:pPr algn="l"/>
            <a:r>
              <a:rPr lang="en-GB" sz="2900" b="1" i="1" dirty="0">
                <a:latin typeface="Arial Nova"/>
                <a:ea typeface="+mj-lt"/>
                <a:cs typeface="+mj-lt"/>
              </a:rPr>
              <a:t> Elizabeth Idehen </a:t>
            </a:r>
            <a:r>
              <a:rPr lang="en-GB" sz="2900" b="1" i="1" dirty="0" err="1">
                <a:latin typeface="Arial Nova"/>
                <a:ea typeface="+mj-lt"/>
                <a:cs typeface="+mj-lt"/>
              </a:rPr>
              <a:t>Akpasubi</a:t>
            </a:r>
            <a:r>
              <a:rPr lang="en-GB" sz="2900" b="1" i="1" dirty="0">
                <a:latin typeface="Arial Nova"/>
                <a:ea typeface="+mj-lt"/>
                <a:cs typeface="+mj-lt"/>
              </a:rPr>
              <a:t> </a:t>
            </a:r>
            <a:br>
              <a:rPr lang="en-GB" sz="2900" b="1" i="1" dirty="0">
                <a:latin typeface="Arial Nova"/>
                <a:ea typeface="+mj-lt"/>
                <a:cs typeface="+mj-lt"/>
              </a:rPr>
            </a:br>
            <a:endParaRPr lang="en-GB" sz="2900" i="1" dirty="0">
              <a:latin typeface="Arial Nova"/>
              <a:ea typeface="+mj-lt"/>
              <a:cs typeface="+mj-lt"/>
            </a:endParaRPr>
          </a:p>
          <a:p>
            <a:pPr algn="l"/>
            <a:r>
              <a:rPr lang="en-GB" sz="2900" b="1" i="1" dirty="0">
                <a:latin typeface="Arial Nova"/>
                <a:ea typeface="+mj-lt"/>
                <a:cs typeface="+mj-lt"/>
              </a:rPr>
              <a:t>Student Number: 2119449</a:t>
            </a:r>
            <a:br>
              <a:rPr lang="en-GB" sz="2900" b="1" i="1" dirty="0">
                <a:latin typeface="Arial Nova"/>
                <a:ea typeface="+mj-lt"/>
                <a:cs typeface="+mj-lt"/>
              </a:rPr>
            </a:br>
            <a:endParaRPr lang="en-GB" sz="2900" i="1">
              <a:latin typeface="Arial Nova"/>
              <a:ea typeface="+mj-lt"/>
              <a:cs typeface="+mj-lt"/>
            </a:endParaRPr>
          </a:p>
          <a:p>
            <a:pPr algn="l"/>
            <a:r>
              <a:rPr lang="en-GB" sz="2900" b="1" i="1" dirty="0">
                <a:latin typeface="Arial Nova"/>
                <a:ea typeface="+mj-lt"/>
                <a:cs typeface="+mj-lt"/>
              </a:rPr>
              <a:t> Lecturer’s name: Abdi Rahman </a:t>
            </a:r>
            <a:endParaRPr lang="en-GB" sz="2900" i="1" dirty="0">
              <a:latin typeface="Arial Nova"/>
              <a:ea typeface="+mj-lt"/>
              <a:cs typeface="+mj-lt"/>
            </a:endParaRPr>
          </a:p>
          <a:p>
            <a:pPr algn="l"/>
            <a:endParaRPr lang="en-GB" sz="2900">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3840F-03AF-0DA6-47C1-8D80CAA7AED3}"/>
              </a:ext>
            </a:extLst>
          </p:cNvPr>
          <p:cNvSpPr>
            <a:spLocks noGrp="1"/>
          </p:cNvSpPr>
          <p:nvPr>
            <p:ph type="title"/>
          </p:nvPr>
        </p:nvSpPr>
        <p:spPr>
          <a:xfrm>
            <a:off x="743374" y="754262"/>
            <a:ext cx="8489681" cy="382356"/>
          </a:xfrm>
        </p:spPr>
        <p:txBody>
          <a:bodyPr anchor="ctr">
            <a:normAutofit/>
          </a:bodyPr>
          <a:lstStyle/>
          <a:p>
            <a:r>
              <a:rPr lang="en-GB" sz="1200" b="1" dirty="0">
                <a:latin typeface="Arial Nova"/>
                <a:ea typeface="+mj-lt"/>
                <a:cs typeface="+mj-lt"/>
              </a:rPr>
              <a:t>Nature and impact of the complex problem on employees and their organisations.</a:t>
            </a:r>
            <a:endParaRPr lang="en-US" sz="1200" b="1" dirty="0">
              <a:latin typeface="Arial Nova"/>
              <a:cs typeface="Calibri Light"/>
            </a:endParaRPr>
          </a:p>
        </p:txBody>
      </p:sp>
      <p:sp>
        <p:nvSpPr>
          <p:cNvPr id="3" name="Content Placeholder 2">
            <a:extLst>
              <a:ext uri="{FF2B5EF4-FFF2-40B4-BE49-F238E27FC236}">
                <a16:creationId xmlns:a16="http://schemas.microsoft.com/office/drawing/2014/main" id="{E9A83C63-D635-94F8-FAA3-E8CFBE2C2715}"/>
              </a:ext>
            </a:extLst>
          </p:cNvPr>
          <p:cNvSpPr>
            <a:spLocks noGrp="1"/>
          </p:cNvSpPr>
          <p:nvPr>
            <p:ph idx="1"/>
          </p:nvPr>
        </p:nvSpPr>
        <p:spPr>
          <a:xfrm>
            <a:off x="743374" y="1183003"/>
            <a:ext cx="10597881" cy="4832394"/>
          </a:xfrm>
        </p:spPr>
        <p:txBody>
          <a:bodyPr vert="horz" lIns="91440" tIns="45720" rIns="91440" bIns="45720" rtlCol="0" anchor="t">
            <a:normAutofit fontScale="92500"/>
          </a:bodyPr>
          <a:lstStyle/>
          <a:p>
            <a:pPr marL="0" indent="0">
              <a:lnSpc>
                <a:spcPct val="150000"/>
              </a:lnSpc>
              <a:buNone/>
            </a:pPr>
            <a:r>
              <a:rPr lang="en-GB" sz="1100" dirty="0">
                <a:latin typeface="Arial Nova"/>
                <a:cs typeface="Calibri"/>
              </a:rPr>
              <a:t>What is complex problem? </a:t>
            </a:r>
            <a:r>
              <a:rPr lang="en-GB" sz="1100" dirty="0">
                <a:latin typeface="Arial Nova"/>
                <a:ea typeface="+mn-lt"/>
                <a:cs typeface="+mn-lt"/>
              </a:rPr>
              <a:t>The ability to approach a problem from many, often conflicting perspectives as well as the possibility of multiple solutions are two characteristics of complex problems. </a:t>
            </a:r>
            <a:endParaRPr lang="en-US" sz="1100">
              <a:latin typeface="Arial Nova"/>
            </a:endParaRPr>
          </a:p>
          <a:p>
            <a:pPr marL="0" indent="0">
              <a:lnSpc>
                <a:spcPct val="150000"/>
              </a:lnSpc>
              <a:buNone/>
            </a:pPr>
            <a:r>
              <a:rPr lang="en-GB" sz="1100" dirty="0">
                <a:latin typeface="Arial Nova"/>
                <a:cs typeface="Calibri"/>
              </a:rPr>
              <a:t>What is problem solving? </a:t>
            </a:r>
            <a:r>
              <a:rPr lang="en-GB" sz="1100" dirty="0">
                <a:latin typeface="Arial Nova"/>
                <a:ea typeface="+mn-lt"/>
                <a:cs typeface="+mn-lt"/>
              </a:rPr>
              <a:t>Problems play a major role in everything we do daily, whether at work or home. Recognising, identifying the issue, creating possible solutions, identifying alternatives, putting the best answer into practise, and adjusting in response to the results are all parts of the problem-solving process.</a:t>
            </a:r>
            <a:endParaRPr lang="en-GB" sz="1100">
              <a:latin typeface="Arial Nova"/>
              <a:cs typeface="Calibri" panose="020F0502020204030204"/>
            </a:endParaRPr>
          </a:p>
          <a:p>
            <a:pPr marL="0" indent="0">
              <a:buNone/>
            </a:pPr>
            <a:endParaRPr lang="en-GB" sz="1100" dirty="0">
              <a:latin typeface="Arial Nova"/>
              <a:cs typeface="Calibri"/>
            </a:endParaRPr>
          </a:p>
          <a:p>
            <a:pPr marL="0" indent="0">
              <a:buNone/>
            </a:pPr>
            <a:r>
              <a:rPr lang="en-GB" sz="1200" b="1" dirty="0">
                <a:latin typeface="Arial Nova"/>
                <a:cs typeface="Calibri"/>
              </a:rPr>
              <a:t>Process of problem solving in the workplace </a:t>
            </a:r>
          </a:p>
          <a:p>
            <a:pPr marL="0" indent="0">
              <a:buNone/>
            </a:pPr>
            <a:endParaRPr lang="en-GB" sz="1200" b="1" dirty="0">
              <a:latin typeface="Arial Nova"/>
              <a:cs typeface="Calibri"/>
            </a:endParaRPr>
          </a:p>
          <a:p>
            <a:pPr marL="0" indent="0">
              <a:lnSpc>
                <a:spcPct val="150000"/>
              </a:lnSpc>
              <a:buNone/>
            </a:pPr>
            <a:r>
              <a:rPr lang="en-GB" sz="1100" dirty="0">
                <a:latin typeface="Arial Nova"/>
                <a:cs typeface="Calibri"/>
              </a:rPr>
              <a:t>1. Identification- </a:t>
            </a:r>
            <a:r>
              <a:rPr lang="en-GB" sz="1100" dirty="0">
                <a:latin typeface="Arial Nova"/>
                <a:ea typeface="+mn-lt"/>
                <a:cs typeface="+mn-lt"/>
              </a:rPr>
              <a:t> employees take part in the first stage of a system that enables them to discover what occurred, why it did, and how to use preventative steps to ensure it does not happen again. </a:t>
            </a:r>
          </a:p>
          <a:p>
            <a:pPr marL="0" indent="0">
              <a:lnSpc>
                <a:spcPct val="150000"/>
              </a:lnSpc>
              <a:buNone/>
            </a:pPr>
            <a:r>
              <a:rPr lang="en-GB" sz="1100" dirty="0">
                <a:latin typeface="Arial Nova"/>
                <a:cs typeface="Calibri"/>
              </a:rPr>
              <a:t>2. Proposition- </a:t>
            </a:r>
            <a:r>
              <a:rPr lang="en-GB" sz="1100" dirty="0">
                <a:latin typeface="Arial Nova"/>
                <a:ea typeface="+mn-lt"/>
                <a:cs typeface="+mn-lt"/>
              </a:rPr>
              <a:t>workers who have mastered the capacity to recognise connections in their working surroundings that influence performance can then apply this knowledge to suggest potential answers for any issues that may arise. Both experienced and less skilled staff benefit from this adaptive way because it encourages creative thinking. Employees can apply innovative solutions to solve standard issues by drawing on their prior knowledge and present circumstances. </a:t>
            </a:r>
            <a:endParaRPr lang="en-GB" sz="1100">
              <a:latin typeface="Arial Nova"/>
              <a:cs typeface="Calibri"/>
            </a:endParaRPr>
          </a:p>
          <a:p>
            <a:pPr marL="0" indent="0">
              <a:lnSpc>
                <a:spcPct val="150000"/>
              </a:lnSpc>
              <a:buNone/>
            </a:pPr>
            <a:r>
              <a:rPr lang="en-GB" sz="1100" dirty="0">
                <a:latin typeface="Arial Nova"/>
                <a:cs typeface="Calibri"/>
              </a:rPr>
              <a:t>3. Evaluation- </a:t>
            </a:r>
            <a:r>
              <a:rPr lang="en-GB" sz="1100" dirty="0">
                <a:latin typeface="Arial Nova"/>
                <a:ea typeface="+mn-lt"/>
                <a:cs typeface="+mn-lt"/>
              </a:rPr>
              <a:t>employee involvement in the development of their team's decision-making abilities through problem-solving. They can recognise their connectivity and make the necessary changes to work as a cohesive team in a continuously changing environment. To reduce negative overall consequences, they weigh solutions and how they would affect their co-workers.</a:t>
            </a:r>
          </a:p>
          <a:p>
            <a:pPr marL="0" indent="0">
              <a:lnSpc>
                <a:spcPct val="150000"/>
              </a:lnSpc>
              <a:buNone/>
            </a:pPr>
            <a:r>
              <a:rPr lang="en-GB" sz="1100" dirty="0">
                <a:latin typeface="Arial Nova"/>
                <a:cs typeface="Calibri"/>
              </a:rPr>
              <a:t>4. Implementation- </a:t>
            </a:r>
            <a:r>
              <a:rPr lang="en-GB" sz="1100" dirty="0">
                <a:latin typeface="Arial Nova"/>
                <a:ea typeface="+mn-lt"/>
                <a:cs typeface="+mn-lt"/>
              </a:rPr>
              <a:t>employees are exposed to influence in the process' last stage. They must realize how a remedy would operate in their professional setting before performing it. They draw on their previous attempts to address issues to do this. Using mnemonic devices to prompt memory and the representation of their environments to retain and organise material, employees learn to increase the clarity of their memory (Penninsula 2022).</a:t>
            </a:r>
          </a:p>
        </p:txBody>
      </p:sp>
    </p:spTree>
    <p:extLst>
      <p:ext uri="{BB962C8B-B14F-4D97-AF65-F5344CB8AC3E}">
        <p14:creationId xmlns:p14="http://schemas.microsoft.com/office/powerpoint/2010/main" val="401207175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7F0A3-01CF-2AD3-EAC7-80FF2FCB1BFF}"/>
              </a:ext>
            </a:extLst>
          </p:cNvPr>
          <p:cNvSpPr>
            <a:spLocks noGrp="1"/>
          </p:cNvSpPr>
          <p:nvPr>
            <p:ph type="title"/>
          </p:nvPr>
        </p:nvSpPr>
        <p:spPr>
          <a:xfrm>
            <a:off x="785707" y="657366"/>
            <a:ext cx="7439815" cy="416223"/>
          </a:xfrm>
        </p:spPr>
        <p:txBody>
          <a:bodyPr anchor="ctr">
            <a:normAutofit/>
          </a:bodyPr>
          <a:lstStyle/>
          <a:p>
            <a:r>
              <a:rPr lang="en-GB" sz="1200" b="1" dirty="0">
                <a:latin typeface="Arial Nova"/>
              </a:rPr>
              <a:t>Common problems at work and how to solve them  </a:t>
            </a:r>
          </a:p>
        </p:txBody>
      </p:sp>
      <p:sp>
        <p:nvSpPr>
          <p:cNvPr id="3" name="Content Placeholder 2">
            <a:extLst>
              <a:ext uri="{FF2B5EF4-FFF2-40B4-BE49-F238E27FC236}">
                <a16:creationId xmlns:a16="http://schemas.microsoft.com/office/drawing/2014/main" id="{610B2548-C631-5D1A-9430-F27EE4CC727A}"/>
              </a:ext>
            </a:extLst>
          </p:cNvPr>
          <p:cNvSpPr>
            <a:spLocks noGrp="1"/>
          </p:cNvSpPr>
          <p:nvPr>
            <p:ph idx="1"/>
          </p:nvPr>
        </p:nvSpPr>
        <p:spPr>
          <a:xfrm>
            <a:off x="729263" y="1073877"/>
            <a:ext cx="10709829" cy="5119320"/>
          </a:xfrm>
        </p:spPr>
        <p:txBody>
          <a:bodyPr anchor="t">
            <a:normAutofit/>
          </a:bodyPr>
          <a:lstStyle/>
          <a:p>
            <a:pPr marL="0" indent="0">
              <a:buNone/>
            </a:pPr>
            <a:r>
              <a:rPr lang="en-GB" sz="1100" dirty="0">
                <a:latin typeface="Arial Nova"/>
                <a:cs typeface="Calibri"/>
              </a:rPr>
              <a:t>1. Irregular work hours p</a:t>
            </a:r>
            <a:r>
              <a:rPr lang="en-GB" sz="1100" dirty="0">
                <a:latin typeface="Arial Nova"/>
                <a:ea typeface="+mn-lt"/>
                <a:cs typeface="+mn-lt"/>
              </a:rPr>
              <a:t>articularly independent caregivers who go from house to house, carers put in a lot of longer, unpredictable hours. Working on the weekends and at night which may fall under this category. Care providers frequently struggle with an unbalanced work-personal life, increased stress levels, physical, emotional tiredness when coping with these hours.</a:t>
            </a:r>
            <a:endParaRPr lang="en-US"/>
          </a:p>
          <a:p>
            <a:r>
              <a:rPr lang="en-GB" sz="1100" dirty="0">
                <a:latin typeface="Arial Nova"/>
                <a:cs typeface="Calibri" panose="020F0502020204030204"/>
              </a:rPr>
              <a:t>Possible solutions </a:t>
            </a:r>
          </a:p>
          <a:p>
            <a:r>
              <a:rPr lang="en-GB" sz="1100" dirty="0">
                <a:latin typeface="Arial Nova"/>
                <a:ea typeface="+mn-lt"/>
                <a:cs typeface="+mn-lt"/>
              </a:rPr>
              <a:t>Think ahead at least two weeks. Although a month is ideal, give time for some flexibility.</a:t>
            </a:r>
            <a:endParaRPr lang="en-GB" sz="1100" dirty="0">
              <a:latin typeface="Arial Nova"/>
              <a:cs typeface="Calibri" panose="020F0502020204030204"/>
            </a:endParaRPr>
          </a:p>
          <a:p>
            <a:pPr marL="0" indent="0">
              <a:buNone/>
            </a:pPr>
            <a:endParaRPr lang="en-GB" sz="1100" dirty="0">
              <a:latin typeface="Arial Nova"/>
              <a:ea typeface="+mn-lt"/>
              <a:cs typeface="+mn-lt"/>
            </a:endParaRPr>
          </a:p>
          <a:p>
            <a:endParaRPr lang="en-GB" sz="1100" dirty="0">
              <a:latin typeface="Arial Nova"/>
              <a:cs typeface="Calibri"/>
            </a:endParaRPr>
          </a:p>
          <a:p>
            <a:pPr marL="0" indent="0">
              <a:buNone/>
            </a:pPr>
            <a:r>
              <a:rPr lang="en-GB" sz="1100" dirty="0">
                <a:latin typeface="Arial Nova"/>
                <a:cs typeface="Calibri"/>
              </a:rPr>
              <a:t>2. Work overload </a:t>
            </a:r>
            <a:r>
              <a:rPr lang="en-GB" sz="1100" dirty="0">
                <a:latin typeface="Arial Nova"/>
                <a:ea typeface="+mn-lt"/>
                <a:cs typeface="+mn-lt"/>
              </a:rPr>
              <a:t>in the UK, there is a lack of care workers, which increases the burden on the industry. A heavy workload is one of the frequent issues that caregivers deal with.</a:t>
            </a:r>
          </a:p>
          <a:p>
            <a:r>
              <a:rPr lang="en-GB" sz="1100" dirty="0">
                <a:latin typeface="Arial Nova"/>
                <a:ea typeface="+mn-lt"/>
                <a:cs typeface="+mn-lt"/>
              </a:rPr>
              <a:t>Regarding workload, be realistic. It is vital to delegate the work to someone else if Proper Care have more patients than they can manage. Both for nurses and the people taking care of, this is the best course of action.</a:t>
            </a:r>
            <a:endParaRPr lang="en-GB" sz="1100" dirty="0">
              <a:latin typeface="Arial Nova"/>
              <a:cs typeface="Calibri" panose="020F0502020204030204"/>
            </a:endParaRPr>
          </a:p>
          <a:p>
            <a:endParaRPr lang="en-GB" sz="1100" dirty="0">
              <a:latin typeface="Arial Nova"/>
              <a:ea typeface="+mn-lt"/>
              <a:cs typeface="+mn-lt"/>
            </a:endParaRPr>
          </a:p>
          <a:p>
            <a:endParaRPr lang="en-GB" sz="1100" dirty="0">
              <a:latin typeface="Arial Nova"/>
              <a:cs typeface="Calibri"/>
            </a:endParaRPr>
          </a:p>
          <a:p>
            <a:pPr marL="0" indent="0">
              <a:buNone/>
            </a:pPr>
            <a:r>
              <a:rPr lang="en-GB" sz="1100" dirty="0">
                <a:latin typeface="Arial Nova"/>
                <a:cs typeface="Calibri"/>
              </a:rPr>
              <a:t>3. Limited training </a:t>
            </a:r>
          </a:p>
          <a:p>
            <a:r>
              <a:rPr lang="en-GB" sz="1100" dirty="0">
                <a:latin typeface="Arial Nova"/>
                <a:ea typeface="+mn-lt"/>
                <a:cs typeface="+mn-lt"/>
              </a:rPr>
              <a:t>Due to a shortage of skilled health practitioners, occasionally caregivers are required to perform tasks for which they are not qualified. Additionally, there is more pressure on care providers to join in training programmes so they can advance to more senior roles. Even though they now have the chance to work for a higher salary, this also increases their present work (</a:t>
            </a:r>
            <a:r>
              <a:rPr lang="en-US" sz="1100" dirty="0">
                <a:ea typeface="+mn-lt"/>
                <a:cs typeface="+mn-lt"/>
              </a:rPr>
              <a:t>Ofori B 2020) </a:t>
            </a:r>
            <a:r>
              <a:rPr lang="en-GB" sz="1100" dirty="0">
                <a:latin typeface="Arial Nova"/>
                <a:ea typeface="+mn-lt"/>
                <a:cs typeface="+mn-lt"/>
              </a:rPr>
              <a:t>.</a:t>
            </a:r>
            <a:endParaRPr lang="en-GB" sz="1100" dirty="0">
              <a:latin typeface="Arial Nova"/>
              <a:cs typeface="Calibri" panose="020F0502020204030204"/>
            </a:endParaRPr>
          </a:p>
        </p:txBody>
      </p:sp>
    </p:spTree>
    <p:extLst>
      <p:ext uri="{BB962C8B-B14F-4D97-AF65-F5344CB8AC3E}">
        <p14:creationId xmlns:p14="http://schemas.microsoft.com/office/powerpoint/2010/main" val="1191990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61B270-3476-9BF7-64AE-979486941407}"/>
              </a:ext>
            </a:extLst>
          </p:cNvPr>
          <p:cNvSpPr>
            <a:spLocks noGrp="1"/>
          </p:cNvSpPr>
          <p:nvPr>
            <p:ph idx="1"/>
          </p:nvPr>
        </p:nvSpPr>
        <p:spPr>
          <a:xfrm>
            <a:off x="720797" y="730507"/>
            <a:ext cx="10774739" cy="5434467"/>
          </a:xfrm>
        </p:spPr>
        <p:txBody>
          <a:bodyPr anchor="t">
            <a:normAutofit/>
          </a:bodyPr>
          <a:lstStyle/>
          <a:p>
            <a:r>
              <a:rPr lang="en-GB" sz="1100" dirty="0">
                <a:latin typeface="Arial Nova"/>
                <a:ea typeface="+mn-lt"/>
                <a:cs typeface="+mn-lt"/>
              </a:rPr>
              <a:t>Suggested remedies</a:t>
            </a:r>
            <a:endParaRPr lang="en-GB" sz="1100" dirty="0">
              <a:latin typeface="Arial Nova"/>
              <a:cs typeface="Calibri" panose="020F0502020204030204"/>
            </a:endParaRPr>
          </a:p>
          <a:p>
            <a:r>
              <a:rPr lang="en-GB" sz="1100" dirty="0">
                <a:latin typeface="Arial Nova"/>
                <a:ea typeface="+mn-lt"/>
                <a:cs typeface="+mn-lt"/>
              </a:rPr>
              <a:t>Find the balance between usual duties and training. If the person wants to make up for the time spent on training, they might need to cut back on work. Establish a healthy balance.</a:t>
            </a:r>
          </a:p>
          <a:p>
            <a:endParaRPr lang="en-GB" sz="1100" dirty="0">
              <a:latin typeface="Arial Nova"/>
              <a:cs typeface="Calibri"/>
            </a:endParaRPr>
          </a:p>
          <a:p>
            <a:pPr marL="0" indent="0">
              <a:buNone/>
            </a:pPr>
            <a:r>
              <a:rPr lang="en-GB" sz="1100" dirty="0">
                <a:latin typeface="Arial Nova"/>
                <a:cs typeface="Calibri"/>
              </a:rPr>
              <a:t>4. Lack of supervision, mentoring </a:t>
            </a:r>
          </a:p>
          <a:p>
            <a:pPr marL="0" indent="0">
              <a:buNone/>
            </a:pPr>
            <a:endParaRPr lang="en-GB" sz="1100" dirty="0">
              <a:latin typeface="Arial Nova"/>
              <a:ea typeface="+mn-lt"/>
              <a:cs typeface="+mn-lt"/>
            </a:endParaRPr>
          </a:p>
          <a:p>
            <a:r>
              <a:rPr lang="en-GB" sz="1100" dirty="0">
                <a:latin typeface="Arial Nova"/>
                <a:ea typeface="+mn-lt"/>
                <a:cs typeface="+mn-lt"/>
              </a:rPr>
              <a:t>Solutions</a:t>
            </a:r>
            <a:endParaRPr lang="en-GB" sz="1100" dirty="0">
              <a:latin typeface="Arial Nova"/>
              <a:cs typeface="Calibri"/>
            </a:endParaRPr>
          </a:p>
          <a:p>
            <a:r>
              <a:rPr lang="en-GB" sz="1100" dirty="0">
                <a:latin typeface="Arial Nova"/>
                <a:ea typeface="+mn-lt"/>
                <a:cs typeface="+mn-lt"/>
              </a:rPr>
              <a:t>Join a union. Individuals want an expert on their side who believes that worker unions have the best interests of its members at heart.</a:t>
            </a:r>
            <a:endParaRPr lang="en-GB" sz="1100">
              <a:latin typeface="Arial Nova"/>
            </a:endParaRPr>
          </a:p>
          <a:p>
            <a:endParaRPr lang="en-GB" sz="1100" dirty="0">
              <a:latin typeface="Arial Nova"/>
              <a:cs typeface="Calibri"/>
            </a:endParaRPr>
          </a:p>
          <a:p>
            <a:pPr marL="0" indent="0">
              <a:buNone/>
            </a:pPr>
            <a:r>
              <a:rPr lang="en-GB" sz="1100" dirty="0">
                <a:latin typeface="Arial Nova"/>
                <a:cs typeface="Calibri"/>
              </a:rPr>
              <a:t>5. Personal safety at work </a:t>
            </a:r>
          </a:p>
          <a:p>
            <a:pPr marL="0" indent="0">
              <a:buNone/>
            </a:pPr>
            <a:endParaRPr lang="en-GB" sz="1100" dirty="0">
              <a:latin typeface="Arial Nova"/>
              <a:ea typeface="+mn-lt"/>
              <a:cs typeface="+mn-lt"/>
            </a:endParaRPr>
          </a:p>
          <a:p>
            <a:r>
              <a:rPr lang="en-GB" sz="1100" dirty="0">
                <a:latin typeface="Arial Nova"/>
                <a:ea typeface="+mn-lt"/>
                <a:cs typeface="+mn-lt"/>
              </a:rPr>
              <a:t>Sadly, violence in the workplace is a reality for caregivers. When the patient is unwilling to receive care, the care providers are particularly at danger. To fill the gap, the UK has migrant caregivers, who may encounter discrimination or even racism at work. The healthcare system (as well as society) still needs to figure out how to deal with this issue.</a:t>
            </a:r>
          </a:p>
          <a:p>
            <a:r>
              <a:rPr lang="en-GB" sz="1100" dirty="0">
                <a:latin typeface="Arial Nova"/>
                <a:cs typeface="Calibri" panose="020F0502020204030204"/>
              </a:rPr>
              <a:t>Suggested approach </a:t>
            </a:r>
            <a:r>
              <a:rPr lang="en-GB" sz="1100" dirty="0">
                <a:latin typeface="Arial Nova"/>
                <a:ea typeface="+mn-lt"/>
                <a:cs typeface="+mn-lt"/>
              </a:rPr>
              <a:t>tell family, friends, and colleagues about experience. Consider learning about the patient's sensitivities. Evaluate level of safety (</a:t>
            </a:r>
            <a:r>
              <a:rPr lang="en-US" sz="1100" dirty="0">
                <a:latin typeface="Calibri"/>
                <a:ea typeface="+mn-lt"/>
                <a:cs typeface="+mn-lt"/>
              </a:rPr>
              <a:t>Ofori B 2020)</a:t>
            </a:r>
            <a:r>
              <a:rPr lang="en-GB" sz="1100" dirty="0">
                <a:latin typeface="Arial Nova"/>
                <a:ea typeface="+mn-lt"/>
                <a:cs typeface="+mn-lt"/>
              </a:rPr>
              <a:t>.</a:t>
            </a:r>
            <a:endParaRPr lang="en-GB" sz="1100" dirty="0">
              <a:latin typeface="Arial Nova"/>
              <a:cs typeface="Calibri" panose="020F0502020204030204"/>
            </a:endParaRPr>
          </a:p>
        </p:txBody>
      </p:sp>
    </p:spTree>
    <p:extLst>
      <p:ext uri="{BB962C8B-B14F-4D97-AF65-F5344CB8AC3E}">
        <p14:creationId xmlns:p14="http://schemas.microsoft.com/office/powerpoint/2010/main" val="133984928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36E14A-D7FA-2F18-C85F-A57A527071F4}"/>
              </a:ext>
            </a:extLst>
          </p:cNvPr>
          <p:cNvSpPr>
            <a:spLocks noGrp="1"/>
          </p:cNvSpPr>
          <p:nvPr>
            <p:ph idx="1"/>
          </p:nvPr>
        </p:nvSpPr>
        <p:spPr>
          <a:xfrm>
            <a:off x="767833" y="711692"/>
            <a:ext cx="10652444" cy="5368616"/>
          </a:xfrm>
        </p:spPr>
        <p:txBody>
          <a:bodyPr anchor="t">
            <a:normAutofit/>
          </a:bodyPr>
          <a:lstStyle/>
          <a:p>
            <a:pPr marL="0" indent="0">
              <a:lnSpc>
                <a:spcPct val="150000"/>
              </a:lnSpc>
              <a:buNone/>
            </a:pPr>
            <a:endParaRPr lang="en-GB" sz="1200" dirty="0">
              <a:latin typeface="Arial Nova"/>
              <a:cs typeface="Calibri"/>
            </a:endParaRPr>
          </a:p>
          <a:p>
            <a:pPr marL="0" indent="0">
              <a:lnSpc>
                <a:spcPct val="150000"/>
              </a:lnSpc>
              <a:buNone/>
            </a:pPr>
            <a:r>
              <a:rPr lang="en-GB" sz="1100" dirty="0">
                <a:latin typeface="Arial Nova"/>
                <a:cs typeface="Calibri"/>
              </a:rPr>
              <a:t>6. Dealing with a patient's death i</a:t>
            </a:r>
            <a:r>
              <a:rPr lang="en-GB" sz="1100" dirty="0">
                <a:latin typeface="Arial Nova"/>
                <a:ea typeface="+mn-lt"/>
                <a:cs typeface="+mn-lt"/>
              </a:rPr>
              <a:t>nteracting with service users in such closer range and frequently for long periods of time can form connections. When a patient passes away, care providers may experience similar emotional and mental health problems as friends and family.</a:t>
            </a:r>
            <a:endParaRPr lang="en-US" sz="1100">
              <a:latin typeface="Arial Nova"/>
              <a:cs typeface="Calibri"/>
            </a:endParaRPr>
          </a:p>
          <a:p>
            <a:pPr>
              <a:lnSpc>
                <a:spcPct val="150000"/>
              </a:lnSpc>
            </a:pPr>
            <a:r>
              <a:rPr lang="en-GB" sz="1100" dirty="0">
                <a:latin typeface="Arial Nova"/>
                <a:cs typeface="Calibri"/>
              </a:rPr>
              <a:t>Approach </a:t>
            </a:r>
            <a:r>
              <a:rPr lang="en-GB" sz="1100" dirty="0">
                <a:latin typeface="Arial Nova"/>
                <a:ea typeface="+mn-lt"/>
                <a:cs typeface="+mn-lt"/>
              </a:rPr>
              <a:t>achieve a balance between personal attention and professionalism. Allow time to think.</a:t>
            </a:r>
          </a:p>
          <a:p>
            <a:pPr>
              <a:lnSpc>
                <a:spcPct val="150000"/>
              </a:lnSpc>
            </a:pPr>
            <a:endParaRPr lang="en-GB" sz="1100" dirty="0">
              <a:latin typeface="Arial Nova"/>
              <a:cs typeface="Calibri" panose="020F0502020204030204"/>
            </a:endParaRPr>
          </a:p>
          <a:p>
            <a:pPr marL="0" indent="0">
              <a:lnSpc>
                <a:spcPct val="150000"/>
              </a:lnSpc>
              <a:buNone/>
            </a:pPr>
            <a:r>
              <a:rPr lang="en-GB" sz="1100" dirty="0">
                <a:latin typeface="Arial Nova"/>
                <a:cs typeface="Calibri" panose="020F0502020204030204"/>
              </a:rPr>
              <a:t>7. </a:t>
            </a:r>
            <a:r>
              <a:rPr lang="en-GB" sz="1100" dirty="0">
                <a:latin typeface="Arial Nova"/>
                <a:ea typeface="+mn-lt"/>
                <a:cs typeface="+mn-lt"/>
              </a:rPr>
              <a:t>Relationships with family, healthcare professionals should be kept positive. Despite the possibility of single soldier syndrome in some care workers, a person in need is cared for by several people. Some of the usual issues that nursing staff run with are more about the people involved than the patients.</a:t>
            </a:r>
          </a:p>
          <a:p>
            <a:pPr marL="0" indent="0">
              <a:lnSpc>
                <a:spcPct val="150000"/>
              </a:lnSpc>
              <a:buNone/>
            </a:pPr>
            <a:endParaRPr lang="en-GB" sz="1100" dirty="0">
              <a:latin typeface="Arial Nova"/>
              <a:ea typeface="+mn-lt"/>
              <a:cs typeface="+mn-lt"/>
            </a:endParaRPr>
          </a:p>
          <a:p>
            <a:pPr>
              <a:lnSpc>
                <a:spcPct val="150000"/>
              </a:lnSpc>
            </a:pPr>
            <a:r>
              <a:rPr lang="en-GB" sz="1100" dirty="0">
                <a:latin typeface="Arial Nova"/>
                <a:ea typeface="+mn-lt"/>
                <a:cs typeface="+mn-lt"/>
              </a:rPr>
              <a:t>Options</a:t>
            </a:r>
            <a:endParaRPr lang="en-GB" sz="1100" dirty="0">
              <a:latin typeface="Arial Nova"/>
              <a:cs typeface="Calibri" panose="020F0502020204030204"/>
            </a:endParaRPr>
          </a:p>
          <a:p>
            <a:pPr>
              <a:lnSpc>
                <a:spcPct val="150000"/>
              </a:lnSpc>
            </a:pPr>
            <a:r>
              <a:rPr lang="en-GB" sz="1100" dirty="0">
                <a:latin typeface="Arial Nova"/>
                <a:ea typeface="+mn-lt"/>
                <a:cs typeface="+mn-lt"/>
              </a:rPr>
              <a:t>Update the patient's family. They will not only appreciate it, but it also keep them informed on the condition of their family member. It's essential that people understand that staff are straightforward and truthful about work.</a:t>
            </a:r>
            <a:endParaRPr lang="en-GB" sz="1100" dirty="0">
              <a:latin typeface="Arial Nova"/>
            </a:endParaRPr>
          </a:p>
        </p:txBody>
      </p:sp>
    </p:spTree>
    <p:extLst>
      <p:ext uri="{BB962C8B-B14F-4D97-AF65-F5344CB8AC3E}">
        <p14:creationId xmlns:p14="http://schemas.microsoft.com/office/powerpoint/2010/main" val="331226311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E04EB4-70AF-9D0A-70B6-91A6CA56AD33}"/>
              </a:ext>
            </a:extLst>
          </p:cNvPr>
          <p:cNvSpPr>
            <a:spLocks noGrp="1"/>
          </p:cNvSpPr>
          <p:nvPr>
            <p:ph idx="1"/>
          </p:nvPr>
        </p:nvSpPr>
        <p:spPr>
          <a:xfrm>
            <a:off x="802640" y="1259203"/>
            <a:ext cx="10470881" cy="4815461"/>
          </a:xfrm>
        </p:spPr>
        <p:txBody>
          <a:bodyPr anchor="t">
            <a:normAutofit/>
          </a:bodyPr>
          <a:lstStyle/>
          <a:p>
            <a:endParaRPr lang="en-GB" sz="2400" dirty="0">
              <a:ea typeface="+mn-lt"/>
              <a:cs typeface="+mn-lt"/>
            </a:endParaRPr>
          </a:p>
          <a:p>
            <a:endParaRPr lang="en-GB" sz="2400" dirty="0">
              <a:ea typeface="+mn-lt"/>
              <a:cs typeface="+mn-lt"/>
            </a:endParaRPr>
          </a:p>
        </p:txBody>
      </p:sp>
      <p:sp>
        <p:nvSpPr>
          <p:cNvPr id="4" name="TextBox 3">
            <a:extLst>
              <a:ext uri="{FF2B5EF4-FFF2-40B4-BE49-F238E27FC236}">
                <a16:creationId xmlns:a16="http://schemas.microsoft.com/office/drawing/2014/main" id="{133CA524-021B-B591-DFE6-6B8BE12FEC3F}"/>
              </a:ext>
            </a:extLst>
          </p:cNvPr>
          <p:cNvSpPr txBox="1"/>
          <p:nvPr/>
        </p:nvSpPr>
        <p:spPr>
          <a:xfrm>
            <a:off x="754474" y="1064918"/>
            <a:ext cx="10570163" cy="530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endParaRPr lang="en-GB" sz="1100" dirty="0">
              <a:latin typeface="Arial Nova"/>
              <a:cs typeface="Calibri"/>
            </a:endParaRPr>
          </a:p>
          <a:p>
            <a:endParaRPr lang="en-GB" sz="1200" dirty="0">
              <a:latin typeface="Arial Nova"/>
              <a:cs typeface="Calibri"/>
            </a:endParaRPr>
          </a:p>
        </p:txBody>
      </p:sp>
      <p:pic>
        <p:nvPicPr>
          <p:cNvPr id="6" name="Picture 6" descr="Table&#10;&#10;Description automatically generated">
            <a:extLst>
              <a:ext uri="{FF2B5EF4-FFF2-40B4-BE49-F238E27FC236}">
                <a16:creationId xmlns:a16="http://schemas.microsoft.com/office/drawing/2014/main" id="{F0B7D1B5-97A2-D267-81C8-A60F75A2E5B0}"/>
              </a:ext>
            </a:extLst>
          </p:cNvPr>
          <p:cNvPicPr>
            <a:picLocks noChangeAspect="1"/>
          </p:cNvPicPr>
          <p:nvPr/>
        </p:nvPicPr>
        <p:blipFill>
          <a:blip r:embed="rId3"/>
          <a:stretch>
            <a:fillRect/>
          </a:stretch>
        </p:blipFill>
        <p:spPr>
          <a:xfrm>
            <a:off x="899653" y="1060327"/>
            <a:ext cx="10395855" cy="4900629"/>
          </a:xfrm>
          <a:prstGeom prst="rect">
            <a:avLst/>
          </a:prstGeom>
        </p:spPr>
      </p:pic>
      <p:pic>
        <p:nvPicPr>
          <p:cNvPr id="9" name="Picture 10">
            <a:extLst>
              <a:ext uri="{FF2B5EF4-FFF2-40B4-BE49-F238E27FC236}">
                <a16:creationId xmlns:a16="http://schemas.microsoft.com/office/drawing/2014/main" id="{7B261753-E44B-BD0E-24DD-4BD7ECFC769B}"/>
              </a:ext>
            </a:extLst>
          </p:cNvPr>
          <p:cNvPicPr>
            <a:picLocks noChangeAspect="1"/>
          </p:cNvPicPr>
          <p:nvPr/>
        </p:nvPicPr>
        <p:blipFill>
          <a:blip r:embed="rId4"/>
          <a:stretch>
            <a:fillRect/>
          </a:stretch>
        </p:blipFill>
        <p:spPr>
          <a:xfrm>
            <a:off x="938981" y="774442"/>
            <a:ext cx="6479457" cy="282374"/>
          </a:xfrm>
          <a:prstGeom prst="rect">
            <a:avLst/>
          </a:prstGeom>
        </p:spPr>
      </p:pic>
    </p:spTree>
    <p:extLst>
      <p:ext uri="{BB962C8B-B14F-4D97-AF65-F5344CB8AC3E}">
        <p14:creationId xmlns:p14="http://schemas.microsoft.com/office/powerpoint/2010/main" val="1311600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Calibri"/>
            </a:endParaRPr>
          </a:p>
          <a:p>
            <a:pPr algn="ctr"/>
            <a:endParaRPr lang="en-US" dirty="0">
              <a:cs typeface="Calibri"/>
            </a:endParaRPr>
          </a:p>
          <a:p>
            <a:pPr algn="ctr"/>
            <a:r>
              <a:rPr lang="en-US" dirty="0">
                <a:cs typeface="Calibri"/>
              </a:rPr>
              <a:t>O</a:t>
            </a:r>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090FD4-2EE0-80AF-4E3D-F536E6B0E22D}"/>
              </a:ext>
            </a:extLst>
          </p:cNvPr>
          <p:cNvSpPr>
            <a:spLocks noGrp="1"/>
          </p:cNvSpPr>
          <p:nvPr>
            <p:ph idx="1"/>
          </p:nvPr>
        </p:nvSpPr>
        <p:spPr>
          <a:xfrm>
            <a:off x="648909" y="620458"/>
            <a:ext cx="10901296" cy="5607528"/>
          </a:xfrm>
        </p:spPr>
        <p:txBody>
          <a:bodyPr anchor="t">
            <a:normAutofit/>
          </a:bodyPr>
          <a:lstStyle/>
          <a:p>
            <a:pPr marL="0" indent="0">
              <a:lnSpc>
                <a:spcPct val="160000"/>
              </a:lnSpc>
              <a:buNone/>
            </a:pPr>
            <a:endParaRPr lang="en-GB" sz="1100" dirty="0">
              <a:latin typeface="Arial Nova"/>
              <a:cs typeface="Calibri"/>
            </a:endParaRPr>
          </a:p>
          <a:p>
            <a:pPr marL="0" indent="0">
              <a:lnSpc>
                <a:spcPct val="160000"/>
              </a:lnSpc>
              <a:buNone/>
            </a:pPr>
            <a:endParaRPr lang="en-GB" sz="1100" dirty="0">
              <a:latin typeface="Arial Nova"/>
              <a:cs typeface="Calibri"/>
            </a:endParaRPr>
          </a:p>
          <a:p>
            <a:pPr>
              <a:buNone/>
            </a:pPr>
            <a:endParaRPr lang="en-GB" sz="1100" dirty="0">
              <a:latin typeface="Arial Nova"/>
              <a:cs typeface="Calibri"/>
            </a:endParaRPr>
          </a:p>
          <a:p>
            <a:pPr marL="0" indent="0">
              <a:buNone/>
            </a:pPr>
            <a:endParaRPr lang="en-GB" sz="11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a:p>
            <a:pPr marL="0" indent="0">
              <a:buNone/>
            </a:pPr>
            <a:endParaRPr lang="en-GB" sz="1200" dirty="0">
              <a:latin typeface="Arial Nova"/>
              <a:cs typeface="Calibri"/>
            </a:endParaRPr>
          </a:p>
        </p:txBody>
      </p:sp>
      <p:pic>
        <p:nvPicPr>
          <p:cNvPr id="4" name="Picture 4" descr="Graphical user interface, text, application, email&#10;&#10;Description automatically generated">
            <a:extLst>
              <a:ext uri="{FF2B5EF4-FFF2-40B4-BE49-F238E27FC236}">
                <a16:creationId xmlns:a16="http://schemas.microsoft.com/office/drawing/2014/main" id="{DCB4DE6C-8AAA-588E-5DD8-2EC511D02E52}"/>
              </a:ext>
            </a:extLst>
          </p:cNvPr>
          <p:cNvPicPr>
            <a:picLocks noChangeAspect="1"/>
          </p:cNvPicPr>
          <p:nvPr/>
        </p:nvPicPr>
        <p:blipFill>
          <a:blip r:embed="rId3"/>
          <a:stretch>
            <a:fillRect/>
          </a:stretch>
        </p:blipFill>
        <p:spPr>
          <a:xfrm>
            <a:off x="717755" y="758583"/>
            <a:ext cx="10609006" cy="5426868"/>
          </a:xfrm>
          <a:prstGeom prst="rect">
            <a:avLst/>
          </a:prstGeom>
        </p:spPr>
      </p:pic>
    </p:spTree>
    <p:extLst>
      <p:ext uri="{BB962C8B-B14F-4D97-AF65-F5344CB8AC3E}">
        <p14:creationId xmlns:p14="http://schemas.microsoft.com/office/powerpoint/2010/main" val="3176961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Graphical user interface, text, application, letter, email&#10;&#10;Description automatically generated">
            <a:extLst>
              <a:ext uri="{FF2B5EF4-FFF2-40B4-BE49-F238E27FC236}">
                <a16:creationId xmlns:a16="http://schemas.microsoft.com/office/drawing/2014/main" id="{CEB75F38-DF17-BD6F-FA52-AF0E22960389}"/>
              </a:ext>
            </a:extLst>
          </p:cNvPr>
          <p:cNvPicPr>
            <a:picLocks noGrp="1" noChangeAspect="1"/>
          </p:cNvPicPr>
          <p:nvPr>
            <p:ph idx="1"/>
          </p:nvPr>
        </p:nvPicPr>
        <p:blipFill>
          <a:blip r:embed="rId3"/>
          <a:stretch>
            <a:fillRect/>
          </a:stretch>
        </p:blipFill>
        <p:spPr>
          <a:xfrm>
            <a:off x="938404" y="1068960"/>
            <a:ext cx="10079906" cy="4633140"/>
          </a:xfrm>
        </p:spPr>
      </p:pic>
    </p:spTree>
    <p:extLst>
      <p:ext uri="{BB962C8B-B14F-4D97-AF65-F5344CB8AC3E}">
        <p14:creationId xmlns:p14="http://schemas.microsoft.com/office/powerpoint/2010/main" val="3138691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EE6ECCA4-07F1-ED65-3189-1FF47AE4D3BF}"/>
              </a:ext>
            </a:extLst>
          </p:cNvPr>
          <p:cNvPicPr>
            <a:picLocks noChangeAspect="1"/>
          </p:cNvPicPr>
          <p:nvPr/>
        </p:nvPicPr>
        <p:blipFill rotWithShape="1">
          <a:blip r:embed="rId2"/>
          <a:srcRect t="1580" r="3048" b="4740"/>
          <a:stretch/>
        </p:blipFill>
        <p:spPr>
          <a:xfrm>
            <a:off x="203731" y="229189"/>
            <a:ext cx="11673988" cy="5939916"/>
          </a:xfrm>
          <a:prstGeom prst="rect">
            <a:avLst/>
          </a:prstGeom>
        </p:spPr>
      </p:pic>
    </p:spTree>
    <p:extLst>
      <p:ext uri="{BB962C8B-B14F-4D97-AF65-F5344CB8AC3E}">
        <p14:creationId xmlns:p14="http://schemas.microsoft.com/office/powerpoint/2010/main" val="3402562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6FCBD10-0707-31F3-A995-27D98F7F07C9}"/>
              </a:ext>
            </a:extLst>
          </p:cNvPr>
          <p:cNvSpPr txBox="1"/>
          <p:nvPr/>
        </p:nvSpPr>
        <p:spPr>
          <a:xfrm>
            <a:off x="716844" y="4169363"/>
            <a:ext cx="560305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Arial Nova"/>
              <a:cs typeface="Calibri"/>
            </a:endParaRPr>
          </a:p>
        </p:txBody>
      </p:sp>
      <p:sp>
        <p:nvSpPr>
          <p:cNvPr id="2" name="TextBox 1">
            <a:extLst>
              <a:ext uri="{FF2B5EF4-FFF2-40B4-BE49-F238E27FC236}">
                <a16:creationId xmlns:a16="http://schemas.microsoft.com/office/drawing/2014/main" id="{7C53108B-9637-3926-131E-32B7C5B1A1C0}"/>
              </a:ext>
            </a:extLst>
          </p:cNvPr>
          <p:cNvSpPr txBox="1"/>
          <p:nvPr/>
        </p:nvSpPr>
        <p:spPr>
          <a:xfrm>
            <a:off x="2298290" y="1634611"/>
            <a:ext cx="119523" cy="3250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7" name="Picture 7">
            <a:extLst>
              <a:ext uri="{FF2B5EF4-FFF2-40B4-BE49-F238E27FC236}">
                <a16:creationId xmlns:a16="http://schemas.microsoft.com/office/drawing/2014/main" id="{5800CEF8-D82B-CA06-BFFD-837BFD43CA50}"/>
              </a:ext>
            </a:extLst>
          </p:cNvPr>
          <p:cNvPicPr>
            <a:picLocks noChangeAspect="1"/>
          </p:cNvPicPr>
          <p:nvPr/>
        </p:nvPicPr>
        <p:blipFill>
          <a:blip r:embed="rId2"/>
          <a:stretch>
            <a:fillRect/>
          </a:stretch>
        </p:blipFill>
        <p:spPr>
          <a:xfrm>
            <a:off x="828368" y="837228"/>
            <a:ext cx="10609005" cy="5392481"/>
          </a:xfrm>
          <a:prstGeom prst="rect">
            <a:avLst/>
          </a:prstGeom>
        </p:spPr>
      </p:pic>
    </p:spTree>
    <p:extLst>
      <p:ext uri="{BB962C8B-B14F-4D97-AF65-F5344CB8AC3E}">
        <p14:creationId xmlns:p14="http://schemas.microsoft.com/office/powerpoint/2010/main" val="1782771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07DDBA-13F7-53CB-911E-11C76AB50F54}"/>
              </a:ext>
            </a:extLst>
          </p:cNvPr>
          <p:cNvSpPr>
            <a:spLocks noGrp="1"/>
          </p:cNvSpPr>
          <p:nvPr>
            <p:ph idx="1"/>
          </p:nvPr>
        </p:nvSpPr>
        <p:spPr>
          <a:xfrm>
            <a:off x="721569" y="714785"/>
            <a:ext cx="10705280" cy="5451736"/>
          </a:xfrm>
        </p:spPr>
        <p:txBody>
          <a:bodyPr anchor="t">
            <a:normAutofit/>
          </a:bodyPr>
          <a:lstStyle/>
          <a:p>
            <a:pPr marL="0" indent="0">
              <a:lnSpc>
                <a:spcPct val="150000"/>
              </a:lnSpc>
              <a:buNone/>
            </a:pPr>
            <a:r>
              <a:rPr lang="en-GB" sz="1100" dirty="0">
                <a:latin typeface="Arial Nova"/>
                <a:cs typeface="Calibri"/>
              </a:rPr>
              <a:t>Step 4: Analyse the diagram </a:t>
            </a:r>
            <a:endParaRPr lang="en-US"/>
          </a:p>
          <a:p>
            <a:pPr>
              <a:lnSpc>
                <a:spcPct val="150000"/>
              </a:lnSpc>
              <a:buNone/>
            </a:pPr>
            <a:r>
              <a:rPr lang="en-GB" sz="1100" dirty="0">
                <a:latin typeface="Arial Nova"/>
                <a:ea typeface="+mn-lt"/>
                <a:cs typeface="+mn-lt"/>
              </a:rPr>
              <a:t>By this point, should have a chart that outlines all the potential sources of the issue that can imagined. Now that there are most likely reasons, can further analyse based on the problem's complexity and significance. This could require planning investigations, conducting surveys, and more. </a:t>
            </a:r>
            <a:endParaRPr lang="en-GB" sz="1100">
              <a:latin typeface="Arial Nova"/>
              <a:cs typeface="Calibri" panose="020F0502020204030204"/>
            </a:endParaRPr>
          </a:p>
          <a:p>
            <a:pPr>
              <a:lnSpc>
                <a:spcPct val="150000"/>
              </a:lnSpc>
              <a:buNone/>
            </a:pPr>
            <a:endParaRPr lang="en-GB" sz="1100" dirty="0">
              <a:latin typeface="Arial Nova"/>
              <a:ea typeface="+mn-lt"/>
              <a:cs typeface="+mn-lt"/>
            </a:endParaRPr>
          </a:p>
          <a:p>
            <a:pPr>
              <a:lnSpc>
                <a:spcPct val="150000"/>
              </a:lnSpc>
              <a:buNone/>
            </a:pPr>
            <a:r>
              <a:rPr lang="en-GB" sz="1100" dirty="0">
                <a:latin typeface="Arial Nova"/>
                <a:ea typeface="+mn-lt"/>
                <a:cs typeface="+mn-lt"/>
              </a:rPr>
              <a:t>Illustration: manager's analysis is now complete. If hadn't approached the issue in this manner, could have solved it by blaming the branch office's employees for being unpleasant. Instead, believes that setting up a meeting with the Branch Manager is the best course of action. This would enable him to completely explain the new strategy to the manager, discuss any potential issues might be having (Mind tools 2020) .</a:t>
            </a:r>
          </a:p>
          <a:p>
            <a:pPr>
              <a:lnSpc>
                <a:spcPct val="150000"/>
              </a:lnSpc>
              <a:buNone/>
            </a:pPr>
            <a:endParaRPr lang="en-GB" sz="1100" dirty="0">
              <a:latin typeface="Arial Nova"/>
              <a:cs typeface="Calibri" panose="020F0502020204030204"/>
            </a:endParaRPr>
          </a:p>
          <a:p>
            <a:pPr>
              <a:lnSpc>
                <a:spcPct val="150000"/>
              </a:lnSpc>
              <a:buNone/>
            </a:pPr>
            <a:endParaRPr lang="en-GB" sz="1100" dirty="0">
              <a:latin typeface="Arial Nova"/>
              <a:cs typeface="Calibri" panose="020F0502020204030204"/>
            </a:endParaRPr>
          </a:p>
        </p:txBody>
      </p:sp>
      <p:pic>
        <p:nvPicPr>
          <p:cNvPr id="2" name="Picture 3" descr="Diagram&#10;&#10;Description automatically generated">
            <a:extLst>
              <a:ext uri="{FF2B5EF4-FFF2-40B4-BE49-F238E27FC236}">
                <a16:creationId xmlns:a16="http://schemas.microsoft.com/office/drawing/2014/main" id="{45C90EFF-2F7D-30FD-EF0B-882AE74B1F70}"/>
              </a:ext>
            </a:extLst>
          </p:cNvPr>
          <p:cNvPicPr>
            <a:picLocks noChangeAspect="1"/>
          </p:cNvPicPr>
          <p:nvPr/>
        </p:nvPicPr>
        <p:blipFill>
          <a:blip r:embed="rId2"/>
          <a:stretch>
            <a:fillRect/>
          </a:stretch>
        </p:blipFill>
        <p:spPr>
          <a:xfrm>
            <a:off x="2110636" y="3722458"/>
            <a:ext cx="3964487" cy="2123039"/>
          </a:xfrm>
          <a:prstGeom prst="rect">
            <a:avLst/>
          </a:prstGeom>
        </p:spPr>
      </p:pic>
    </p:spTree>
    <p:extLst>
      <p:ext uri="{BB962C8B-B14F-4D97-AF65-F5344CB8AC3E}">
        <p14:creationId xmlns:p14="http://schemas.microsoft.com/office/powerpoint/2010/main" val="709030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93E3C-574B-196E-BE1C-6C4EDFC5585E}"/>
              </a:ext>
            </a:extLst>
          </p:cNvPr>
          <p:cNvSpPr>
            <a:spLocks noGrp="1"/>
          </p:cNvSpPr>
          <p:nvPr>
            <p:ph type="title"/>
          </p:nvPr>
        </p:nvSpPr>
        <p:spPr>
          <a:xfrm>
            <a:off x="730204" y="711928"/>
            <a:ext cx="10680665" cy="357383"/>
          </a:xfrm>
        </p:spPr>
        <p:txBody>
          <a:bodyPr anchor="ctr">
            <a:normAutofit/>
          </a:bodyPr>
          <a:lstStyle/>
          <a:p>
            <a:r>
              <a:rPr lang="en-GB" sz="1200" b="1" dirty="0">
                <a:latin typeface="Arial Nova"/>
                <a:ea typeface="+mj-lt"/>
                <a:cs typeface="+mj-lt"/>
              </a:rPr>
              <a:t>Alternative solutions to staff shortage with solution </a:t>
            </a:r>
            <a:endParaRPr lang="en-US" sz="1200" b="1">
              <a:latin typeface="Arial Nova"/>
            </a:endParaRPr>
          </a:p>
        </p:txBody>
      </p:sp>
      <p:sp>
        <p:nvSpPr>
          <p:cNvPr id="3" name="Content Placeholder 2">
            <a:extLst>
              <a:ext uri="{FF2B5EF4-FFF2-40B4-BE49-F238E27FC236}">
                <a16:creationId xmlns:a16="http://schemas.microsoft.com/office/drawing/2014/main" id="{9344C6C1-E710-BC13-0D2B-B1CC368A4878}"/>
              </a:ext>
            </a:extLst>
          </p:cNvPr>
          <p:cNvSpPr>
            <a:spLocks noGrp="1"/>
          </p:cNvSpPr>
          <p:nvPr>
            <p:ph idx="1"/>
          </p:nvPr>
        </p:nvSpPr>
        <p:spPr>
          <a:xfrm>
            <a:off x="732008" y="1236702"/>
            <a:ext cx="10726156" cy="4940257"/>
          </a:xfrm>
        </p:spPr>
        <p:txBody>
          <a:bodyPr anchor="t">
            <a:normAutofit fontScale="92500" lnSpcReduction="20000"/>
          </a:bodyPr>
          <a:lstStyle/>
          <a:p>
            <a:pPr marL="0" indent="0">
              <a:lnSpc>
                <a:spcPct val="150000"/>
              </a:lnSpc>
              <a:buNone/>
            </a:pPr>
            <a:r>
              <a:rPr lang="en-GB" sz="1100" dirty="0">
                <a:latin typeface="Arial Nova"/>
                <a:ea typeface="+mn-lt"/>
                <a:cs typeface="+mn-lt"/>
              </a:rPr>
              <a:t>Hospital nurses and experts in some fields are still in low supply, as evidenced by these staffing shortages and ongoing agency cost pressures. According to research, service providers are reacting by taking several steps to help restore equilibrium between the local labour supply and demand. </a:t>
            </a:r>
            <a:endParaRPr lang="en-US"/>
          </a:p>
          <a:p>
            <a:pPr marL="0" indent="0">
              <a:lnSpc>
                <a:spcPct val="150000"/>
              </a:lnSpc>
              <a:buNone/>
            </a:pPr>
            <a:endParaRPr lang="en-GB" sz="1100" dirty="0">
              <a:latin typeface="Arial Nova"/>
              <a:cs typeface="Calibri" panose="020F0502020204030204"/>
            </a:endParaRPr>
          </a:p>
          <a:p>
            <a:pPr marL="0" indent="0">
              <a:lnSpc>
                <a:spcPct val="150000"/>
              </a:lnSpc>
              <a:buNone/>
            </a:pPr>
            <a:r>
              <a:rPr lang="en-GB" sz="1100" dirty="0">
                <a:latin typeface="Arial Nova"/>
                <a:cs typeface="Calibri" panose="020F0502020204030204"/>
              </a:rPr>
              <a:t>NHS improvement plan to help carers respond to workforce shortages</a:t>
            </a:r>
          </a:p>
          <a:p>
            <a:pPr marL="0" indent="0">
              <a:lnSpc>
                <a:spcPct val="150000"/>
              </a:lnSpc>
              <a:buNone/>
            </a:pPr>
            <a:r>
              <a:rPr lang="en-GB" sz="1100" dirty="0">
                <a:latin typeface="Arial Nova"/>
                <a:ea typeface="+mn-lt"/>
                <a:cs typeface="+mn-lt"/>
              </a:rPr>
              <a:t>They have observed providers engaging in a range of supply management strategies, such as increasing new hires, decreasing exit, and raising the number of hours that current employees are employed increasing participation. Through attempts to boost efficiency or change the scope of work that employees in particular professions can undertake, providers are also slowing the growth in their demand for staff. However, few providers they spoke with emphasised that developing workforce demand and supply management strategies can give more long-term, sustainable solutions is challenging and that they frequently lack the head space that these plans need.</a:t>
            </a:r>
          </a:p>
          <a:p>
            <a:pPr>
              <a:lnSpc>
                <a:spcPct val="150000"/>
              </a:lnSpc>
              <a:buNone/>
            </a:pPr>
            <a:r>
              <a:rPr lang="en-GB" sz="1100" dirty="0">
                <a:latin typeface="Arial Nova"/>
                <a:ea typeface="+mn-lt"/>
                <a:cs typeface="+mn-lt"/>
              </a:rPr>
              <a:t>NHS acknowledges that managing labour pressures for healthcare professionals depends on having the time and resources to create effective workforce plans and processes. They hope to incorporate lessons from the study that underlies this publication into work to support providers, helping them further with workforce planning. This work might consist of:</a:t>
            </a:r>
            <a:endParaRPr lang="en-GB" sz="1100">
              <a:latin typeface="Arial Nova"/>
              <a:cs typeface="Calibri"/>
            </a:endParaRPr>
          </a:p>
          <a:p>
            <a:pPr>
              <a:lnSpc>
                <a:spcPct val="150000"/>
              </a:lnSpc>
              <a:buNone/>
            </a:pPr>
            <a:endParaRPr lang="en-GB" sz="1100" dirty="0">
              <a:latin typeface="Arial Nova"/>
              <a:ea typeface="+mn-lt"/>
              <a:cs typeface="+mn-lt"/>
            </a:endParaRPr>
          </a:p>
          <a:p>
            <a:pPr>
              <a:lnSpc>
                <a:spcPct val="150000"/>
              </a:lnSpc>
              <a:buNone/>
            </a:pPr>
            <a:r>
              <a:rPr lang="en-GB" sz="1100" dirty="0">
                <a:latin typeface="Arial Nova"/>
                <a:ea typeface="+mn-lt"/>
                <a:cs typeface="+mn-lt"/>
              </a:rPr>
              <a:t>- Creating tools to evaluate best practises in workforce planning. These actions will aid trust boards in their job of supervision and challenge.</a:t>
            </a:r>
            <a:endParaRPr lang="en-GB" sz="1100" dirty="0">
              <a:latin typeface="Arial Nova"/>
              <a:cs typeface="Calibri" panose="020F0502020204030204"/>
            </a:endParaRPr>
          </a:p>
          <a:p>
            <a:pPr>
              <a:lnSpc>
                <a:spcPct val="150000"/>
              </a:lnSpc>
              <a:buNone/>
            </a:pPr>
            <a:r>
              <a:rPr lang="en-GB" sz="1100" dirty="0">
                <a:latin typeface="Arial Nova"/>
                <a:ea typeface="+mn-lt"/>
                <a:cs typeface="+mn-lt"/>
              </a:rPr>
              <a:t>- Publishing case studies that highlight effective strategies culture, workforce related insights learnt</a:t>
            </a:r>
            <a:endParaRPr lang="en-GB" sz="1100" dirty="0">
              <a:latin typeface="Arial Nova"/>
              <a:cs typeface="Calibri" panose="020F0502020204030204"/>
            </a:endParaRPr>
          </a:p>
          <a:p>
            <a:pPr>
              <a:lnSpc>
                <a:spcPct val="150000"/>
              </a:lnSpc>
              <a:buNone/>
            </a:pPr>
            <a:r>
              <a:rPr lang="en-GB" sz="1100" dirty="0">
                <a:latin typeface="Arial Nova"/>
                <a:ea typeface="+mn-lt"/>
                <a:cs typeface="+mn-lt"/>
              </a:rPr>
              <a:t>- Enabling NHS providers easier access to planning resources, such as workforce planning tools, that are available. Those published by NHS Employers and strategy development toolkit that were created in 2014.</a:t>
            </a:r>
          </a:p>
          <a:p>
            <a:pPr>
              <a:lnSpc>
                <a:spcPct val="150000"/>
              </a:lnSpc>
              <a:buNone/>
            </a:pPr>
            <a:r>
              <a:rPr lang="en-GB" sz="1100" dirty="0">
                <a:latin typeface="Arial Nova"/>
                <a:ea typeface="+mn-lt"/>
                <a:cs typeface="+mn-lt"/>
              </a:rPr>
              <a:t>Devoted to assisting service providers in increasing their productivity, which will assist in slowing the rate of growth in their demand for nurses and doctors in areas with a shortage. The Reference Cost Benchmarking Tool has been made accessible to NHS trusts and foundation trusts. This enables providers to assess any regions of outlying cost and compare their expenses to those of comparable NHS providers (Charlesworth 2021). </a:t>
            </a:r>
            <a:endParaRPr lang="en-GB" sz="1100" dirty="0">
              <a:cs typeface="Calibri"/>
            </a:endParaRPr>
          </a:p>
        </p:txBody>
      </p:sp>
    </p:spTree>
    <p:extLst>
      <p:ext uri="{BB962C8B-B14F-4D97-AF65-F5344CB8AC3E}">
        <p14:creationId xmlns:p14="http://schemas.microsoft.com/office/powerpoint/2010/main" val="2697440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5D455264-15BB-289B-B677-4403D5412EF9}"/>
              </a:ext>
            </a:extLst>
          </p:cNvPr>
          <p:cNvSpPr>
            <a:spLocks noGrp="1"/>
          </p:cNvSpPr>
          <p:nvPr>
            <p:ph idx="1"/>
          </p:nvPr>
        </p:nvSpPr>
        <p:spPr>
          <a:xfrm>
            <a:off x="711389" y="674062"/>
            <a:ext cx="10708888" cy="5509727"/>
          </a:xfrm>
        </p:spPr>
        <p:txBody>
          <a:bodyPr anchor="t">
            <a:normAutofit/>
          </a:bodyPr>
          <a:lstStyle/>
          <a:p>
            <a:pPr marL="0" indent="0">
              <a:buNone/>
            </a:pPr>
            <a:r>
              <a:rPr lang="en-GB" sz="1200" b="1" dirty="0">
                <a:latin typeface="Arial Nova"/>
                <a:cs typeface="Calibri" panose="020F0502020204030204"/>
              </a:rPr>
              <a:t>National actions to support local responses </a:t>
            </a:r>
          </a:p>
          <a:p>
            <a:pPr marL="0" indent="0">
              <a:buNone/>
            </a:pPr>
            <a:endParaRPr lang="en-GB" sz="1100" b="1" dirty="0">
              <a:latin typeface="Arial Nova"/>
              <a:cs typeface="Calibri" panose="020F0502020204030204"/>
            </a:endParaRPr>
          </a:p>
          <a:p>
            <a:pPr marL="0" indent="0">
              <a:buNone/>
            </a:pPr>
            <a:r>
              <a:rPr lang="en-GB" sz="1100" b="1" dirty="0">
                <a:latin typeface="Arial Nova"/>
                <a:cs typeface="Calibri" panose="020F0502020204030204"/>
              </a:rPr>
              <a:t>Increasing workforce supply </a:t>
            </a:r>
            <a:endParaRPr lang="en-GB" sz="1100">
              <a:latin typeface="Arial Nova"/>
            </a:endParaRPr>
          </a:p>
          <a:p>
            <a:pPr>
              <a:buNone/>
            </a:pPr>
            <a:r>
              <a:rPr lang="en-GB" sz="1100" dirty="0">
                <a:latin typeface="Arial Nova"/>
                <a:ea typeface="+mn-lt"/>
                <a:cs typeface="+mn-lt"/>
              </a:rPr>
              <a:t>Liberalization of training: government stated in the Spending Review that it will be introducing additional funding options for students studying nursing, midwifery, and allied health. To enhance nurse supply and produce a better supply-demand balance in the future, they will replace grants and bursaries with typical student loans.</a:t>
            </a:r>
            <a:endParaRPr lang="en-GB" sz="1100" dirty="0">
              <a:latin typeface="Arial Nova"/>
            </a:endParaRPr>
          </a:p>
          <a:p>
            <a:pPr marL="0" indent="0">
              <a:buNone/>
            </a:pPr>
            <a:r>
              <a:rPr lang="en-GB" sz="1100" dirty="0">
                <a:latin typeface="Arial Nova"/>
                <a:ea typeface="+mn-lt"/>
                <a:cs typeface="+mn-lt"/>
              </a:rPr>
              <a:t>Coordination of workforce planning, predictions: suppliers have warned us that since labour estimates frequently reflect financial constraints, they may underestimate real demand. To address this, companies have collaborated closely with partners, such as NHS England and HEE, to enhance the planning process. </a:t>
            </a:r>
          </a:p>
          <a:p>
            <a:pPr marL="0" indent="0">
              <a:buNone/>
            </a:pPr>
            <a:r>
              <a:rPr lang="en-GB" sz="1100" dirty="0">
                <a:latin typeface="Arial Nova"/>
                <a:cs typeface="Calibri" panose="020F0502020204030204"/>
              </a:rPr>
              <a:t>International recruitment </a:t>
            </a:r>
          </a:p>
          <a:p>
            <a:pPr marL="0" indent="0">
              <a:buNone/>
            </a:pPr>
            <a:endParaRPr lang="en-GB" sz="1100" dirty="0">
              <a:latin typeface="Arial Nova"/>
              <a:cs typeface="Calibri" panose="020F0502020204030204"/>
            </a:endParaRPr>
          </a:p>
          <a:p>
            <a:pPr marL="0" indent="0">
              <a:buNone/>
            </a:pPr>
            <a:r>
              <a:rPr lang="en-GB" sz="1100" b="1" dirty="0">
                <a:latin typeface="Arial Nova"/>
                <a:cs typeface="Calibri" panose="020F0502020204030204"/>
              </a:rPr>
              <a:t>Moderating workforce demand </a:t>
            </a:r>
          </a:p>
          <a:p>
            <a:pPr marL="0" indent="0">
              <a:buNone/>
            </a:pPr>
            <a:r>
              <a:rPr lang="en-GB" sz="1100" dirty="0">
                <a:latin typeface="Arial Nova"/>
                <a:ea typeface="+mn-lt"/>
                <a:cs typeface="+mn-lt"/>
              </a:rPr>
              <a:t>Improved analysis of how policies affect the workforce before they are implemented, the impact of new regulations and standards on workforce, provider costs should be thoroughly evaluated to ensure that providers can adapt rapidly and effectively to them.</a:t>
            </a:r>
          </a:p>
          <a:p>
            <a:pPr marL="0" indent="0">
              <a:buNone/>
            </a:pPr>
            <a:r>
              <a:rPr lang="en-GB" sz="1100" dirty="0">
                <a:latin typeface="Arial Nova"/>
                <a:cs typeface="Calibri"/>
              </a:rPr>
              <a:t>Ensuring the best use of the workforce </a:t>
            </a:r>
          </a:p>
          <a:p>
            <a:pPr marL="0" indent="0">
              <a:buNone/>
            </a:pPr>
            <a:endParaRPr lang="en-GB" sz="1200" dirty="0">
              <a:cs typeface="Calibri"/>
            </a:endParaRPr>
          </a:p>
          <a:p>
            <a:pPr marL="0" indent="0">
              <a:buNone/>
            </a:pPr>
            <a:endParaRPr lang="en-GB" sz="1200" dirty="0">
              <a:cs typeface="Calibri"/>
            </a:endParaRPr>
          </a:p>
        </p:txBody>
      </p:sp>
      <p:pic>
        <p:nvPicPr>
          <p:cNvPr id="3" name="Picture 3" descr="A picture containing person, indoor, wall&#10;&#10;Description automatically generated">
            <a:extLst>
              <a:ext uri="{FF2B5EF4-FFF2-40B4-BE49-F238E27FC236}">
                <a16:creationId xmlns:a16="http://schemas.microsoft.com/office/drawing/2014/main" id="{45895E7F-FBB4-AD73-90EF-82028341EE89}"/>
              </a:ext>
            </a:extLst>
          </p:cNvPr>
          <p:cNvPicPr>
            <a:picLocks noChangeAspect="1"/>
          </p:cNvPicPr>
          <p:nvPr/>
        </p:nvPicPr>
        <p:blipFill>
          <a:blip r:embed="rId3"/>
          <a:stretch>
            <a:fillRect/>
          </a:stretch>
        </p:blipFill>
        <p:spPr>
          <a:xfrm>
            <a:off x="711895" y="4460710"/>
            <a:ext cx="2743200" cy="1658744"/>
          </a:xfrm>
          <a:prstGeom prst="rect">
            <a:avLst/>
          </a:prstGeom>
        </p:spPr>
      </p:pic>
      <p:sp>
        <p:nvSpPr>
          <p:cNvPr id="4" name="TextBox 3">
            <a:extLst>
              <a:ext uri="{FF2B5EF4-FFF2-40B4-BE49-F238E27FC236}">
                <a16:creationId xmlns:a16="http://schemas.microsoft.com/office/drawing/2014/main" id="{0570C9C1-AA75-B2F9-1534-C6C77DC60938}"/>
              </a:ext>
            </a:extLst>
          </p:cNvPr>
          <p:cNvSpPr txBox="1"/>
          <p:nvPr/>
        </p:nvSpPr>
        <p:spPr>
          <a:xfrm>
            <a:off x="4092300" y="4098099"/>
            <a:ext cx="5934502" cy="1442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200" dirty="0">
                <a:latin typeface="Arial Nova"/>
                <a:ea typeface="+mn-lt"/>
                <a:cs typeface="+mn-lt"/>
              </a:rPr>
              <a:t>Constant policy and leadership focus together with changes to local and national organisations are necessary to secure the appropriate quantity of employees with the appropriate skills. But it also requires a of money to invest. Ways for the health social care sector to overcome staff shortage is allow scheduling flexibility, promote career development, listen to employees' voices (NHS improvement 2016). </a:t>
            </a:r>
            <a:endParaRPr lang="en-US" sz="1200" dirty="0">
              <a:latin typeface="Arial Nova"/>
            </a:endParaRPr>
          </a:p>
        </p:txBody>
      </p:sp>
    </p:spTree>
    <p:extLst>
      <p:ext uri="{BB962C8B-B14F-4D97-AF65-F5344CB8AC3E}">
        <p14:creationId xmlns:p14="http://schemas.microsoft.com/office/powerpoint/2010/main" val="3677613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F4188F-A005-F9C0-FD3E-BD14AF9C476B}"/>
              </a:ext>
            </a:extLst>
          </p:cNvPr>
          <p:cNvSpPr>
            <a:spLocks noGrp="1"/>
          </p:cNvSpPr>
          <p:nvPr>
            <p:ph type="title"/>
          </p:nvPr>
        </p:nvSpPr>
        <p:spPr>
          <a:xfrm>
            <a:off x="786647" y="843633"/>
            <a:ext cx="8573408" cy="508414"/>
          </a:xfrm>
        </p:spPr>
        <p:txBody>
          <a:bodyPr anchor="ctr">
            <a:normAutofit/>
          </a:bodyPr>
          <a:lstStyle/>
          <a:p>
            <a:r>
              <a:rPr lang="en-GB" sz="1200" b="1" dirty="0">
                <a:latin typeface="Arial Nova"/>
                <a:cs typeface="Calibri Light"/>
              </a:rPr>
              <a:t>Conclusion </a:t>
            </a:r>
            <a:endParaRPr lang="en-GB" sz="1200" b="1">
              <a:latin typeface="Arial Nova"/>
            </a:endParaRPr>
          </a:p>
        </p:txBody>
      </p:sp>
      <p:sp>
        <p:nvSpPr>
          <p:cNvPr id="3" name="Content Placeholder 2">
            <a:extLst>
              <a:ext uri="{FF2B5EF4-FFF2-40B4-BE49-F238E27FC236}">
                <a16:creationId xmlns:a16="http://schemas.microsoft.com/office/drawing/2014/main" id="{35FA5CEE-0EF6-6640-B1DD-6B3723E96560}"/>
              </a:ext>
            </a:extLst>
          </p:cNvPr>
          <p:cNvSpPr>
            <a:spLocks noGrp="1"/>
          </p:cNvSpPr>
          <p:nvPr>
            <p:ph idx="1"/>
          </p:nvPr>
        </p:nvSpPr>
        <p:spPr>
          <a:xfrm>
            <a:off x="786648" y="1548951"/>
            <a:ext cx="8573407" cy="4220913"/>
          </a:xfrm>
        </p:spPr>
        <p:txBody>
          <a:bodyPr anchor="t">
            <a:normAutofit/>
          </a:bodyPr>
          <a:lstStyle/>
          <a:p>
            <a:pPr marL="0" indent="0">
              <a:lnSpc>
                <a:spcPct val="150000"/>
              </a:lnSpc>
              <a:buNone/>
            </a:pPr>
            <a:r>
              <a:rPr lang="en-GB" sz="1200" dirty="0">
                <a:latin typeface="Arial Nova"/>
                <a:ea typeface="+mn-lt"/>
                <a:cs typeface="+mn-lt"/>
              </a:rPr>
              <a:t>The issue of hiring and keeping workers can have a negative impact on an organization's costs and level of care. The problem can be solved by first choosing the best candidates for the job through appropriate screening. Request that the company set up a team approach or mentoring plan to provide new hires with support throughout the first 30-90 days of employment. Apply metrics to monitor employee satisfaction and track the causes of retention issues. Find ways to promote an environment where employees feel valued, appreciated. A more targeted approach to employee retention may be possible with the outsourcing of the retention issues. Having a retention specialist on staff can improve job satisfaction because of their constant attention to recruiting and connecting with employees.</a:t>
            </a:r>
            <a:endParaRPr lang="en-US" sz="1200">
              <a:latin typeface="Arial Nova"/>
            </a:endParaRPr>
          </a:p>
        </p:txBody>
      </p:sp>
    </p:spTree>
    <p:extLst>
      <p:ext uri="{BB962C8B-B14F-4D97-AF65-F5344CB8AC3E}">
        <p14:creationId xmlns:p14="http://schemas.microsoft.com/office/powerpoint/2010/main" val="3670721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F638A-BFE2-ED50-4B39-C973517F36F2}"/>
              </a:ext>
            </a:extLst>
          </p:cNvPr>
          <p:cNvSpPr>
            <a:spLocks noGrp="1"/>
          </p:cNvSpPr>
          <p:nvPr>
            <p:ph type="title"/>
          </p:nvPr>
        </p:nvSpPr>
        <p:spPr>
          <a:xfrm>
            <a:off x="749018" y="674299"/>
            <a:ext cx="8611037" cy="348489"/>
          </a:xfrm>
        </p:spPr>
        <p:txBody>
          <a:bodyPr anchor="ctr">
            <a:normAutofit/>
          </a:bodyPr>
          <a:lstStyle/>
          <a:p>
            <a:r>
              <a:rPr lang="en-GB" sz="1200" b="1" dirty="0">
                <a:latin typeface="Arial Nova"/>
                <a:cs typeface="Calibri Light"/>
              </a:rPr>
              <a:t>References </a:t>
            </a:r>
            <a:endParaRPr lang="en-GB" sz="1200" b="1">
              <a:latin typeface="Arial Nova"/>
            </a:endParaRPr>
          </a:p>
        </p:txBody>
      </p:sp>
      <p:sp>
        <p:nvSpPr>
          <p:cNvPr id="3" name="Content Placeholder 2">
            <a:extLst>
              <a:ext uri="{FF2B5EF4-FFF2-40B4-BE49-F238E27FC236}">
                <a16:creationId xmlns:a16="http://schemas.microsoft.com/office/drawing/2014/main" id="{96E91E71-A14E-9FB4-4728-7927C3E5E839}"/>
              </a:ext>
            </a:extLst>
          </p:cNvPr>
          <p:cNvSpPr>
            <a:spLocks noGrp="1"/>
          </p:cNvSpPr>
          <p:nvPr>
            <p:ph idx="1"/>
          </p:nvPr>
        </p:nvSpPr>
        <p:spPr>
          <a:xfrm>
            <a:off x="645537" y="1172655"/>
            <a:ext cx="10793555" cy="4935875"/>
          </a:xfrm>
        </p:spPr>
        <p:txBody>
          <a:bodyPr anchor="t">
            <a:normAutofit/>
          </a:bodyPr>
          <a:lstStyle/>
          <a:p>
            <a:pPr>
              <a:lnSpc>
                <a:spcPct val="150000"/>
              </a:lnSpc>
              <a:buNone/>
            </a:pPr>
            <a:endParaRPr lang="en-US" sz="1100" dirty="0">
              <a:latin typeface="Arial Nova"/>
            </a:endParaRPr>
          </a:p>
          <a:p>
            <a:pPr>
              <a:lnSpc>
                <a:spcPct val="150000"/>
              </a:lnSpc>
              <a:buNone/>
            </a:pPr>
            <a:endParaRPr lang="en-GB" sz="1100" dirty="0">
              <a:latin typeface="Arial Nova"/>
              <a:ea typeface="+mn-lt"/>
              <a:cs typeface="+mn-lt"/>
            </a:endParaRPr>
          </a:p>
          <a:p>
            <a:pPr>
              <a:lnSpc>
                <a:spcPct val="150000"/>
              </a:lnSpc>
              <a:buNone/>
            </a:pPr>
            <a:endParaRPr lang="en-GB" sz="1100" dirty="0">
              <a:latin typeface="Arial Nova"/>
              <a:ea typeface="+mn-lt"/>
              <a:cs typeface="+mn-lt"/>
            </a:endParaRPr>
          </a:p>
          <a:p>
            <a:pPr>
              <a:lnSpc>
                <a:spcPct val="150000"/>
              </a:lnSpc>
              <a:buNone/>
            </a:pPr>
            <a:endParaRPr lang="en-GB" sz="1100" dirty="0">
              <a:latin typeface="Arial Nova"/>
              <a:ea typeface="+mn-lt"/>
              <a:cs typeface="+mn-lt"/>
            </a:endParaRPr>
          </a:p>
          <a:p>
            <a:pPr>
              <a:lnSpc>
                <a:spcPct val="150000"/>
              </a:lnSpc>
              <a:buNone/>
            </a:pPr>
            <a:endParaRPr lang="en-GB" sz="1100" dirty="0">
              <a:latin typeface="Arial Nova"/>
              <a:ea typeface="+mn-lt"/>
              <a:cs typeface="+mn-lt"/>
            </a:endParaRPr>
          </a:p>
          <a:p>
            <a:pPr>
              <a:lnSpc>
                <a:spcPct val="150000"/>
              </a:lnSpc>
              <a:buNone/>
            </a:pPr>
            <a:endParaRPr lang="en-GB" sz="1100" dirty="0">
              <a:latin typeface="Arial Nova"/>
              <a:ea typeface="+mn-lt"/>
              <a:cs typeface="+mn-lt"/>
            </a:endParaRPr>
          </a:p>
          <a:p>
            <a:pPr>
              <a:lnSpc>
                <a:spcPct val="150000"/>
              </a:lnSpc>
              <a:buNone/>
            </a:pPr>
            <a:endParaRPr lang="en-GB" sz="1100" dirty="0">
              <a:latin typeface="Arial Nova"/>
              <a:cs typeface="Calibri" panose="020F0502020204030204"/>
            </a:endParaRPr>
          </a:p>
          <a:p>
            <a:pPr>
              <a:lnSpc>
                <a:spcPct val="150000"/>
              </a:lnSpc>
              <a:buNone/>
            </a:pPr>
            <a:endParaRPr lang="en-GB" sz="1100" dirty="0">
              <a:latin typeface="Arial Nova"/>
              <a:cs typeface="Calibri" panose="020F0502020204030204"/>
            </a:endParaRPr>
          </a:p>
          <a:p>
            <a:pPr>
              <a:buNone/>
            </a:pPr>
            <a:endParaRPr lang="en-US" sz="1100" dirty="0">
              <a:latin typeface="Arial Nova"/>
              <a:cs typeface="Calibri"/>
            </a:endParaRPr>
          </a:p>
          <a:p>
            <a:pPr>
              <a:buNone/>
            </a:pPr>
            <a:endParaRPr lang="en-US" sz="12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sz="1100" dirty="0">
              <a:latin typeface="Arial Nova"/>
              <a:cs typeface="Calibri"/>
            </a:endParaRPr>
          </a:p>
          <a:p>
            <a:pPr>
              <a:buNone/>
            </a:pPr>
            <a:endParaRPr lang="en-US" dirty="0">
              <a:latin typeface="Calibri" panose="020F0502020204030204"/>
              <a:cs typeface="Calibri"/>
            </a:endParaRPr>
          </a:p>
        </p:txBody>
      </p:sp>
      <p:pic>
        <p:nvPicPr>
          <p:cNvPr id="4" name="Picture 4" descr="A screenshot of a computer&#10;&#10;Description automatically generated">
            <a:extLst>
              <a:ext uri="{FF2B5EF4-FFF2-40B4-BE49-F238E27FC236}">
                <a16:creationId xmlns:a16="http://schemas.microsoft.com/office/drawing/2014/main" id="{739001C2-8F2F-E491-2E9F-C5FF719FF50B}"/>
              </a:ext>
            </a:extLst>
          </p:cNvPr>
          <p:cNvPicPr>
            <a:picLocks noChangeAspect="1"/>
          </p:cNvPicPr>
          <p:nvPr/>
        </p:nvPicPr>
        <p:blipFill rotWithShape="1">
          <a:blip r:embed="rId2"/>
          <a:srcRect l="588" t="235" b="-670"/>
          <a:stretch/>
        </p:blipFill>
        <p:spPr>
          <a:xfrm>
            <a:off x="826612" y="1018428"/>
            <a:ext cx="10399711" cy="2412519"/>
          </a:xfrm>
          <a:prstGeom prst="rect">
            <a:avLst/>
          </a:prstGeom>
        </p:spPr>
      </p:pic>
      <p:pic>
        <p:nvPicPr>
          <p:cNvPr id="5" name="Picture 5" descr="Graphical user interface, text, email&#10;&#10;Description automatically generated">
            <a:extLst>
              <a:ext uri="{FF2B5EF4-FFF2-40B4-BE49-F238E27FC236}">
                <a16:creationId xmlns:a16="http://schemas.microsoft.com/office/drawing/2014/main" id="{8578BF86-6675-6485-6B9A-42957A769195}"/>
              </a:ext>
            </a:extLst>
          </p:cNvPr>
          <p:cNvPicPr>
            <a:picLocks noChangeAspect="1"/>
          </p:cNvPicPr>
          <p:nvPr/>
        </p:nvPicPr>
        <p:blipFill>
          <a:blip r:embed="rId3"/>
          <a:stretch>
            <a:fillRect/>
          </a:stretch>
        </p:blipFill>
        <p:spPr>
          <a:xfrm>
            <a:off x="754627" y="3430783"/>
            <a:ext cx="10768780" cy="2749466"/>
          </a:xfrm>
          <a:prstGeom prst="rect">
            <a:avLst/>
          </a:prstGeom>
        </p:spPr>
      </p:pic>
    </p:spTree>
    <p:extLst>
      <p:ext uri="{BB962C8B-B14F-4D97-AF65-F5344CB8AC3E}">
        <p14:creationId xmlns:p14="http://schemas.microsoft.com/office/powerpoint/2010/main" val="11352033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8</Notes>
  <HiddenSlides>1</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 Task 1 Presentation slides    Problem Solving and Decision Making (BMSW4004_BIRM)   Elizabeth Idehen Akpasubi   Student Number: 2119449   Lecturer’s name: Abdi Rahman  </vt:lpstr>
      <vt:lpstr>Nature and impact of the complex problem on employees and their organisations.</vt:lpstr>
      <vt:lpstr>Common problems at work and how to solve them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Alternative solutions to staff shortage with solution </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1259</cp:revision>
  <dcterms:created xsi:type="dcterms:W3CDTF">2022-06-17T15:56:41Z</dcterms:created>
  <dcterms:modified xsi:type="dcterms:W3CDTF">2022-11-29T15:42:21Z</dcterms:modified>
</cp:coreProperties>
</file>