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5" r:id="rId3"/>
    <p:sldId id="257" r:id="rId4"/>
    <p:sldId id="262" r:id="rId5"/>
    <p:sldId id="263" r:id="rId6"/>
    <p:sldId id="260" r:id="rId7"/>
    <p:sldId id="259" r:id="rId8"/>
    <p:sldId id="264" r:id="rId9"/>
    <p:sldId id="258"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FF"/>
    <a:srgbClr val="F26ECF"/>
    <a:srgbClr val="00CC00"/>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December 8,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90899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December 8,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92262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December 8,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02425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December 8,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3567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December 8,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59319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December 8,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03780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December 8,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6210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December 8,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76702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December 8,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32699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December 8,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28687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December 8,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5064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December 8,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833041615"/>
      </p:ext>
    </p:extLst>
  </p:cSld>
  <p:clrMap bg1="dk1" tx1="lt1" bg2="dk2" tx2="lt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istoryhit.com/douglas-haig-butcher/"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hyperlink" Target="https://digital.nls.uk/great-war/general/early-life/india.html" TargetMode="External"/><Relationship Id="rId2" Type="http://schemas.openxmlformats.org/officeDocument/2006/relationships/hyperlink" Target="https://www.autographcollection.co.uk/douglas-haig-autograph-signed-display-22417-p.asp" TargetMode="External"/><Relationship Id="rId1" Type="http://schemas.openxmlformats.org/officeDocument/2006/relationships/slideLayout" Target="../slideLayouts/slideLayout2.xml"/><Relationship Id="rId6" Type="http://schemas.openxmlformats.org/officeDocument/2006/relationships/hyperlink" Target="https://www.historyhit.com/douglas-haig-butcher/" TargetMode="External"/><Relationship Id="rId5" Type="http://schemas.openxmlformats.org/officeDocument/2006/relationships/hyperlink" Target="http://www.historyplace.com/worldhistory/firstworldwar/brit-fr-fieldtalk.htm" TargetMode="External"/><Relationship Id="rId4" Type="http://schemas.openxmlformats.org/officeDocument/2006/relationships/hyperlink" Target="https://www.vintag.es/2017/04/37-rare-photographs-of-battle-of-somm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97805-C98D-5A3F-95AD-0986BF3BE7CF}"/>
              </a:ext>
            </a:extLst>
          </p:cNvPr>
          <p:cNvSpPr>
            <a:spLocks noGrp="1"/>
          </p:cNvSpPr>
          <p:nvPr>
            <p:ph type="ctrTitle"/>
          </p:nvPr>
        </p:nvSpPr>
        <p:spPr>
          <a:xfrm>
            <a:off x="720000" y="728663"/>
            <a:ext cx="5015638" cy="2795738"/>
          </a:xfrm>
        </p:spPr>
        <p:txBody>
          <a:bodyPr>
            <a:normAutofit/>
          </a:bodyPr>
          <a:lstStyle/>
          <a:p>
            <a:r>
              <a:rPr lang="en-GB" dirty="0">
                <a:solidFill>
                  <a:schemeClr val="accent6"/>
                </a:solidFill>
                <a:latin typeface="Copperplate Gothic Bold" panose="020E0705020206020404" pitchFamily="34" charset="0"/>
              </a:rPr>
              <a:t>Sir Douglas Haig</a:t>
            </a:r>
          </a:p>
        </p:txBody>
      </p:sp>
      <p:sp>
        <p:nvSpPr>
          <p:cNvPr id="3" name="Subtitle 2">
            <a:extLst>
              <a:ext uri="{FF2B5EF4-FFF2-40B4-BE49-F238E27FC236}">
                <a16:creationId xmlns:a16="http://schemas.microsoft.com/office/drawing/2014/main" id="{2183FCD3-9B82-9B7C-0A77-821709F4427E}"/>
              </a:ext>
            </a:extLst>
          </p:cNvPr>
          <p:cNvSpPr>
            <a:spLocks noGrp="1"/>
          </p:cNvSpPr>
          <p:nvPr>
            <p:ph type="subTitle" idx="1"/>
          </p:nvPr>
        </p:nvSpPr>
        <p:spPr>
          <a:xfrm>
            <a:off x="720000" y="3830398"/>
            <a:ext cx="5015638" cy="2298939"/>
          </a:xfrm>
        </p:spPr>
        <p:txBody>
          <a:bodyPr>
            <a:normAutofit/>
          </a:bodyPr>
          <a:lstStyle/>
          <a:p>
            <a:r>
              <a:rPr lang="en-GB" dirty="0"/>
              <a:t>By Alex Hales-Owen</a:t>
            </a:r>
          </a:p>
        </p:txBody>
      </p:sp>
      <p:pic>
        <p:nvPicPr>
          <p:cNvPr id="1030" name="Picture 6" descr="Portrait photograph of Douglas Haig,in uniform with medals">
            <a:extLst>
              <a:ext uri="{FF2B5EF4-FFF2-40B4-BE49-F238E27FC236}">
                <a16:creationId xmlns:a16="http://schemas.microsoft.com/office/drawing/2014/main" id="{51C51899-A738-FEF6-21A1-FF812E04D7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0600" y="0"/>
            <a:ext cx="48514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020E6F27-907D-38A7-6FB8-F65086BE18DC}"/>
              </a:ext>
            </a:extLst>
          </p:cNvPr>
          <p:cNvPicPr>
            <a:picLocks noChangeAspect="1"/>
          </p:cNvPicPr>
          <p:nvPr/>
        </p:nvPicPr>
        <p:blipFill>
          <a:blip r:embed="rId3"/>
          <a:stretch>
            <a:fillRect/>
          </a:stretch>
        </p:blipFill>
        <p:spPr>
          <a:xfrm rot="5400000">
            <a:off x="700663" y="3778339"/>
            <a:ext cx="2378997" cy="3780324"/>
          </a:xfrm>
          <a:prstGeom prst="rect">
            <a:avLst/>
          </a:prstGeom>
        </p:spPr>
      </p:pic>
      <p:pic>
        <p:nvPicPr>
          <p:cNvPr id="1036" name="Picture 12">
            <a:extLst>
              <a:ext uri="{FF2B5EF4-FFF2-40B4-BE49-F238E27FC236}">
                <a16:creationId xmlns:a16="http://schemas.microsoft.com/office/drawing/2014/main" id="{B4232027-83FB-68EC-77F7-40985897C3B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660"/>
          <a:stretch/>
        </p:blipFill>
        <p:spPr bwMode="auto">
          <a:xfrm>
            <a:off x="5203248" y="5534025"/>
            <a:ext cx="2137352" cy="132397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A7242C5-DE1A-6779-052C-405B5874EA2C}"/>
              </a:ext>
            </a:extLst>
          </p:cNvPr>
          <p:cNvSpPr txBox="1"/>
          <p:nvPr/>
        </p:nvSpPr>
        <p:spPr>
          <a:xfrm>
            <a:off x="5170198" y="5507759"/>
            <a:ext cx="2170402" cy="215444"/>
          </a:xfrm>
          <a:prstGeom prst="rect">
            <a:avLst/>
          </a:prstGeom>
          <a:noFill/>
        </p:spPr>
        <p:txBody>
          <a:bodyPr wrap="square">
            <a:spAutoFit/>
          </a:bodyPr>
          <a:lstStyle/>
          <a:p>
            <a:r>
              <a:rPr lang="en-US" sz="800" dirty="0">
                <a:solidFill>
                  <a:schemeClr val="bg2"/>
                </a:solidFill>
              </a:rPr>
              <a:t>Douglas Haig’s signature</a:t>
            </a:r>
            <a:endParaRPr lang="en-GB" sz="800" dirty="0">
              <a:solidFill>
                <a:schemeClr val="bg2"/>
              </a:solidFill>
            </a:endParaRPr>
          </a:p>
        </p:txBody>
      </p:sp>
    </p:spTree>
    <p:extLst>
      <p:ext uri="{BB962C8B-B14F-4D97-AF65-F5344CB8AC3E}">
        <p14:creationId xmlns:p14="http://schemas.microsoft.com/office/powerpoint/2010/main" val="103217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2">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F80CE-7823-3EC4-CABD-41C215468D83}"/>
              </a:ext>
            </a:extLst>
          </p:cNvPr>
          <p:cNvSpPr>
            <a:spLocks noGrp="1"/>
          </p:cNvSpPr>
          <p:nvPr>
            <p:ph type="title"/>
          </p:nvPr>
        </p:nvSpPr>
        <p:spPr>
          <a:xfrm>
            <a:off x="720000" y="619200"/>
            <a:ext cx="4991961" cy="1477328"/>
          </a:xfrm>
        </p:spPr>
        <p:txBody>
          <a:bodyPr wrap="square" anchor="ctr">
            <a:normAutofit/>
          </a:bodyPr>
          <a:lstStyle/>
          <a:p>
            <a:r>
              <a:rPr lang="en-US" dirty="0"/>
              <a:t>What is the purpose of this presentation?</a:t>
            </a:r>
            <a:endParaRPr lang="en-GB" dirty="0"/>
          </a:p>
        </p:txBody>
      </p:sp>
      <p:sp>
        <p:nvSpPr>
          <p:cNvPr id="3" name="Content Placeholder 2">
            <a:extLst>
              <a:ext uri="{FF2B5EF4-FFF2-40B4-BE49-F238E27FC236}">
                <a16:creationId xmlns:a16="http://schemas.microsoft.com/office/drawing/2014/main" id="{6AF0263C-2791-FE53-3652-CEA0249AC301}"/>
              </a:ext>
            </a:extLst>
          </p:cNvPr>
          <p:cNvSpPr>
            <a:spLocks noGrp="1"/>
          </p:cNvSpPr>
          <p:nvPr>
            <p:ph idx="1"/>
          </p:nvPr>
        </p:nvSpPr>
        <p:spPr>
          <a:xfrm>
            <a:off x="304801" y="2096528"/>
            <a:ext cx="6095868" cy="4316400"/>
          </a:xfrm>
        </p:spPr>
        <p:txBody>
          <a:bodyPr>
            <a:normAutofit/>
          </a:bodyPr>
          <a:lstStyle/>
          <a:p>
            <a:pPr>
              <a:lnSpc>
                <a:spcPct val="110000"/>
              </a:lnSpc>
            </a:pPr>
            <a:r>
              <a:rPr lang="en-US" dirty="0">
                <a:solidFill>
                  <a:srgbClr val="00B050">
                    <a:alpha val="58000"/>
                  </a:srgbClr>
                </a:solidFill>
              </a:rPr>
              <a:t>This presentation aims to study Douglas Haig and analyze whether he was a strong military leader by looking at both his early life an experiences and his time as a Field Marshall in his later life.</a:t>
            </a:r>
          </a:p>
          <a:p>
            <a:pPr>
              <a:lnSpc>
                <a:spcPct val="110000"/>
              </a:lnSpc>
            </a:pPr>
            <a:r>
              <a:rPr lang="en-US" dirty="0">
                <a:solidFill>
                  <a:schemeClr val="accent4">
                    <a:lumMod val="60000"/>
                    <a:lumOff val="40000"/>
                    <a:alpha val="58000"/>
                  </a:schemeClr>
                </a:solidFill>
              </a:rPr>
              <a:t>Haig is one of the most heavily criticized military leaders throughout history. There are many reasons for this, especially during his career as a General in WWI.</a:t>
            </a:r>
          </a:p>
          <a:p>
            <a:pPr>
              <a:lnSpc>
                <a:spcPct val="110000"/>
              </a:lnSpc>
            </a:pPr>
            <a:r>
              <a:rPr lang="en-US" dirty="0">
                <a:solidFill>
                  <a:srgbClr val="00B0F0">
                    <a:alpha val="58000"/>
                  </a:srgbClr>
                </a:solidFill>
              </a:rPr>
              <a:t>Despite this, there is evidence to also support that Haig possessed many traits of a great military leader.</a:t>
            </a:r>
          </a:p>
          <a:p>
            <a:pPr marL="0" indent="0">
              <a:lnSpc>
                <a:spcPct val="110000"/>
              </a:lnSpc>
              <a:buNone/>
            </a:pPr>
            <a:endParaRPr lang="en-GB" sz="1600" dirty="0"/>
          </a:p>
        </p:txBody>
      </p:sp>
      <p:sp useBgFill="1">
        <p:nvSpPr>
          <p:cNvPr id="1035" name="Freeform: Shape 1034">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1026" name="Picture 2" descr="Douglas Haig Autograph Signed Display">
            <a:extLst>
              <a:ext uri="{FF2B5EF4-FFF2-40B4-BE49-F238E27FC236}">
                <a16:creationId xmlns:a16="http://schemas.microsoft.com/office/drawing/2014/main" id="{E2659777-7BE9-404A-ED47-A553E3B26B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51" t="13035" r="16522" b="26344"/>
          <a:stretch/>
        </p:blipFill>
        <p:spPr bwMode="auto">
          <a:xfrm>
            <a:off x="7370617" y="831273"/>
            <a:ext cx="4008583" cy="5218545"/>
          </a:xfrm>
          <a:custGeom>
            <a:avLst/>
            <a:gdLst/>
            <a:ahLst/>
            <a:cxnLst/>
            <a:rect l="l" t="t" r="r" b="b"/>
            <a:pathLst>
              <a:path w="4284000" h="5409338">
                <a:moveTo>
                  <a:pt x="0" y="0"/>
                </a:moveTo>
                <a:lnTo>
                  <a:pt x="4284000" y="0"/>
                </a:lnTo>
                <a:lnTo>
                  <a:pt x="42840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3563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tx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D1850-163A-1CEB-8437-3486EF81DA1C}"/>
              </a:ext>
            </a:extLst>
          </p:cNvPr>
          <p:cNvSpPr>
            <a:spLocks noGrp="1"/>
          </p:cNvSpPr>
          <p:nvPr>
            <p:ph type="title"/>
          </p:nvPr>
        </p:nvSpPr>
        <p:spPr>
          <a:xfrm>
            <a:off x="731839" y="84951"/>
            <a:ext cx="10728322" cy="1477328"/>
          </a:xfrm>
        </p:spPr>
        <p:txBody>
          <a:bodyPr/>
          <a:lstStyle/>
          <a:p>
            <a:pPr algn="ctr"/>
            <a:r>
              <a:rPr lang="en-GB" dirty="0">
                <a:solidFill>
                  <a:srgbClr val="33CCFF"/>
                </a:solidFill>
              </a:rPr>
              <a:t>Early Life- Who Was Douglas Haig?</a:t>
            </a:r>
          </a:p>
        </p:txBody>
      </p:sp>
      <p:sp>
        <p:nvSpPr>
          <p:cNvPr id="3" name="Content Placeholder 2">
            <a:extLst>
              <a:ext uri="{FF2B5EF4-FFF2-40B4-BE49-F238E27FC236}">
                <a16:creationId xmlns:a16="http://schemas.microsoft.com/office/drawing/2014/main" id="{55CC5DC2-3368-25F7-BFD3-76CE19F639C4}"/>
              </a:ext>
            </a:extLst>
          </p:cNvPr>
          <p:cNvSpPr>
            <a:spLocks noGrp="1"/>
          </p:cNvSpPr>
          <p:nvPr>
            <p:ph idx="1"/>
          </p:nvPr>
        </p:nvSpPr>
        <p:spPr>
          <a:xfrm>
            <a:off x="0" y="1421033"/>
            <a:ext cx="8001000" cy="4544291"/>
          </a:xfrm>
        </p:spPr>
        <p:txBody>
          <a:bodyPr>
            <a:normAutofit/>
          </a:bodyPr>
          <a:lstStyle/>
          <a:p>
            <a:pPr algn="ctr"/>
            <a:r>
              <a:rPr lang="en-GB" dirty="0">
                <a:solidFill>
                  <a:schemeClr val="accent2">
                    <a:alpha val="58000"/>
                  </a:schemeClr>
                </a:solidFill>
              </a:rPr>
              <a:t>Born in Scotland, 1861, the 11</a:t>
            </a:r>
            <a:r>
              <a:rPr lang="en-GB" baseline="30000" dirty="0">
                <a:solidFill>
                  <a:schemeClr val="accent2">
                    <a:alpha val="58000"/>
                  </a:schemeClr>
                </a:solidFill>
              </a:rPr>
              <a:t>th</a:t>
            </a:r>
            <a:r>
              <a:rPr lang="en-GB" dirty="0">
                <a:solidFill>
                  <a:schemeClr val="accent2">
                    <a:alpha val="58000"/>
                  </a:schemeClr>
                </a:solidFill>
              </a:rPr>
              <a:t> Child of John Richard Haig and his wife Rachel.</a:t>
            </a:r>
          </a:p>
          <a:p>
            <a:pPr algn="ctr"/>
            <a:r>
              <a:rPr lang="en-GB" dirty="0">
                <a:solidFill>
                  <a:schemeClr val="accent4">
                    <a:lumMod val="20000"/>
                    <a:lumOff val="80000"/>
                    <a:alpha val="58000"/>
                  </a:schemeClr>
                </a:solidFill>
              </a:rPr>
              <a:t>As the youngest, Douglas received much more of his mothers attention than his siblings. This led to some issues between himself and his older brothers and sisters.</a:t>
            </a:r>
          </a:p>
          <a:p>
            <a:pPr algn="ctr"/>
            <a:r>
              <a:rPr lang="en-GB" dirty="0">
                <a:solidFill>
                  <a:srgbClr val="FF0000">
                    <a:alpha val="58000"/>
                  </a:srgbClr>
                </a:solidFill>
              </a:rPr>
              <a:t>He didn’t do very well in school, but over time this did start to improve. However it is believed that Haig had ‘wider interests.’</a:t>
            </a:r>
            <a:r>
              <a:rPr lang="en-GB" sz="1900" dirty="0">
                <a:solidFill>
                  <a:srgbClr val="FF0000">
                    <a:alpha val="58000"/>
                  </a:srgbClr>
                </a:solidFill>
              </a:rPr>
              <a:t>¹</a:t>
            </a:r>
          </a:p>
          <a:p>
            <a:pPr algn="ctr"/>
            <a:r>
              <a:rPr lang="en-GB" dirty="0">
                <a:solidFill>
                  <a:srgbClr val="CC00CC"/>
                </a:solidFill>
              </a:rPr>
              <a:t>Eventually, Haig signed up for the military where he finally found himself in a place where he actually felt willing to exceed. Which he did.</a:t>
            </a:r>
          </a:p>
          <a:p>
            <a:pPr algn="ctr"/>
            <a:endParaRPr lang="en-GB" dirty="0">
              <a:solidFill>
                <a:srgbClr val="33CCFF">
                  <a:alpha val="58000"/>
                </a:srgbClr>
              </a:solidFill>
            </a:endParaRPr>
          </a:p>
          <a:p>
            <a:pPr algn="ctr"/>
            <a:endParaRPr lang="en-GB" dirty="0">
              <a:solidFill>
                <a:srgbClr val="33CCFF">
                  <a:alpha val="58000"/>
                </a:srgbClr>
              </a:solidFill>
            </a:endParaRPr>
          </a:p>
          <a:p>
            <a:pPr algn="ctr"/>
            <a:endParaRPr lang="en-GB" dirty="0">
              <a:solidFill>
                <a:srgbClr val="FF0000">
                  <a:alpha val="58000"/>
                </a:srgbClr>
              </a:solidFill>
            </a:endParaRPr>
          </a:p>
          <a:p>
            <a:pPr algn="ctr"/>
            <a:endParaRPr lang="en-GB" dirty="0">
              <a:solidFill>
                <a:srgbClr val="FF0000">
                  <a:alpha val="58000"/>
                </a:srgbClr>
              </a:solidFill>
            </a:endParaRPr>
          </a:p>
          <a:p>
            <a:pPr algn="ctr"/>
            <a:endParaRPr lang="en-GB" dirty="0"/>
          </a:p>
          <a:p>
            <a:pPr algn="ctr"/>
            <a:endParaRPr lang="en-GB" dirty="0"/>
          </a:p>
          <a:p>
            <a:pPr algn="ctr"/>
            <a:endParaRPr lang="en-GB" dirty="0"/>
          </a:p>
        </p:txBody>
      </p:sp>
      <p:pic>
        <p:nvPicPr>
          <p:cNvPr id="3076" name="Picture 4" descr="Douglas Haig as a young boy wearing a kilt">
            <a:extLst>
              <a:ext uri="{FF2B5EF4-FFF2-40B4-BE49-F238E27FC236}">
                <a16:creationId xmlns:a16="http://schemas.microsoft.com/office/drawing/2014/main" id="{500F7092-880E-2C6C-5B8A-004747DD03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4350" y="971549"/>
            <a:ext cx="4057650" cy="5648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940498-5B15-3BFA-3382-C87793AC3239}"/>
              </a:ext>
            </a:extLst>
          </p:cNvPr>
          <p:cNvSpPr txBox="1"/>
          <p:nvPr/>
        </p:nvSpPr>
        <p:spPr>
          <a:xfrm>
            <a:off x="8134350" y="1747556"/>
            <a:ext cx="1785505" cy="646331"/>
          </a:xfrm>
          <a:prstGeom prst="rect">
            <a:avLst/>
          </a:prstGeom>
          <a:noFill/>
        </p:spPr>
        <p:txBody>
          <a:bodyPr wrap="square" rtlCol="0">
            <a:spAutoFit/>
          </a:bodyPr>
          <a:lstStyle/>
          <a:p>
            <a:r>
              <a:rPr lang="en-GB" sz="1200" dirty="0"/>
              <a:t>Douglas Haig as a young boy, wearing a traditional Kilt</a:t>
            </a:r>
          </a:p>
        </p:txBody>
      </p:sp>
      <p:sp>
        <p:nvSpPr>
          <p:cNvPr id="4" name="TextBox 3">
            <a:extLst>
              <a:ext uri="{FF2B5EF4-FFF2-40B4-BE49-F238E27FC236}">
                <a16:creationId xmlns:a16="http://schemas.microsoft.com/office/drawing/2014/main" id="{7DA89B5B-19E5-6BE3-1794-93944225EE62}"/>
              </a:ext>
            </a:extLst>
          </p:cNvPr>
          <p:cNvSpPr txBox="1"/>
          <p:nvPr/>
        </p:nvSpPr>
        <p:spPr>
          <a:xfrm>
            <a:off x="5310909" y="6299323"/>
            <a:ext cx="2022763"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543143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19F1BF85-4D7A-2003-E817-5A81B2952F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5030" y="2305051"/>
            <a:ext cx="3406970" cy="45529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C332692-D5D3-ED58-EB9B-871E544C9C4F}"/>
              </a:ext>
            </a:extLst>
          </p:cNvPr>
          <p:cNvSpPr>
            <a:spLocks noGrp="1"/>
          </p:cNvSpPr>
          <p:nvPr>
            <p:ph type="title"/>
          </p:nvPr>
        </p:nvSpPr>
        <p:spPr>
          <a:xfrm>
            <a:off x="767987" y="209259"/>
            <a:ext cx="7463418" cy="1477328"/>
          </a:xfrm>
        </p:spPr>
        <p:txBody>
          <a:bodyPr/>
          <a:lstStyle/>
          <a:p>
            <a:pPr algn="ctr"/>
            <a:r>
              <a:rPr lang="en-GB" dirty="0">
                <a:solidFill>
                  <a:schemeClr val="accent2"/>
                </a:solidFill>
              </a:rPr>
              <a:t>Early Military Career- A lack of Frontline Experience</a:t>
            </a:r>
          </a:p>
        </p:txBody>
      </p:sp>
      <p:sp>
        <p:nvSpPr>
          <p:cNvPr id="3" name="Content Placeholder 2">
            <a:extLst>
              <a:ext uri="{FF2B5EF4-FFF2-40B4-BE49-F238E27FC236}">
                <a16:creationId xmlns:a16="http://schemas.microsoft.com/office/drawing/2014/main" id="{0E282099-8B94-139D-174C-3ADC4D22D0B4}"/>
              </a:ext>
            </a:extLst>
          </p:cNvPr>
          <p:cNvSpPr>
            <a:spLocks noGrp="1"/>
          </p:cNvSpPr>
          <p:nvPr>
            <p:ph idx="1"/>
          </p:nvPr>
        </p:nvSpPr>
        <p:spPr>
          <a:xfrm>
            <a:off x="228600" y="1219200"/>
            <a:ext cx="8486775" cy="5448300"/>
          </a:xfrm>
        </p:spPr>
        <p:txBody>
          <a:bodyPr>
            <a:normAutofit fontScale="92500"/>
          </a:bodyPr>
          <a:lstStyle/>
          <a:p>
            <a:r>
              <a:rPr lang="en-GB" dirty="0">
                <a:solidFill>
                  <a:srgbClr val="33CCFF">
                    <a:alpha val="58000"/>
                  </a:srgbClr>
                </a:solidFill>
              </a:rPr>
              <a:t>During his time serving as a hussar, he would frequently visit India for long periods between 1887 and 1892. During this time, Haig became very critical of his superiors, noting in his diary that his Colonel would send out ‘too many patrols.’</a:t>
            </a:r>
          </a:p>
          <a:p>
            <a:r>
              <a:rPr lang="en-GB" dirty="0">
                <a:solidFill>
                  <a:srgbClr val="FF0000">
                    <a:alpha val="58000"/>
                  </a:srgbClr>
                </a:solidFill>
              </a:rPr>
              <a:t>Many of Haig’s superiors would note his ability to think out orthodox plans to benefit efficiency, in one case a General named </a:t>
            </a:r>
            <a:r>
              <a:rPr lang="en-GB" dirty="0" err="1">
                <a:solidFill>
                  <a:srgbClr val="FF0000">
                    <a:alpha val="58000"/>
                  </a:srgbClr>
                </a:solidFill>
              </a:rPr>
              <a:t>Gateacre</a:t>
            </a:r>
            <a:r>
              <a:rPr lang="en-GB" dirty="0">
                <a:solidFill>
                  <a:srgbClr val="FF0000">
                    <a:alpha val="58000"/>
                  </a:srgbClr>
                </a:solidFill>
              </a:rPr>
              <a:t> asked Haig to ride around a camp with him and note a report on the camp, which impressed the General who had it printed for distribution.</a:t>
            </a:r>
          </a:p>
          <a:p>
            <a:r>
              <a:rPr lang="en-GB" dirty="0">
                <a:solidFill>
                  <a:srgbClr val="00B050"/>
                </a:solidFill>
              </a:rPr>
              <a:t>Haig was proving to be an excellent Administrative Officer </a:t>
            </a:r>
            <a:r>
              <a:rPr lang="en-US" dirty="0">
                <a:solidFill>
                  <a:srgbClr val="00B050"/>
                </a:solidFill>
              </a:rPr>
              <a:t>in his first years of service. However, he saw little Frontline combat experience. ‘His lack of battle experience and his proven organizational powers were combining to label him as an office soldier.’</a:t>
            </a:r>
          </a:p>
          <a:p>
            <a:r>
              <a:rPr lang="en-US" dirty="0">
                <a:solidFill>
                  <a:srgbClr val="FFFF00">
                    <a:alpha val="58000"/>
                  </a:srgbClr>
                </a:solidFill>
              </a:rPr>
              <a:t>After India, he would then move to the Staff College in 1892. This once again would mean that he would see very little combat experience.</a:t>
            </a:r>
          </a:p>
          <a:p>
            <a:endParaRPr lang="en-US" dirty="0">
              <a:solidFill>
                <a:srgbClr val="FFFF00">
                  <a:alpha val="58000"/>
                </a:srgbClr>
              </a:solidFill>
            </a:endParaRPr>
          </a:p>
          <a:p>
            <a:endParaRPr lang="en-US" dirty="0">
              <a:solidFill>
                <a:srgbClr val="FFFF00">
                  <a:alpha val="58000"/>
                </a:srgbClr>
              </a:solidFill>
            </a:endParaRPr>
          </a:p>
          <a:p>
            <a:pPr marL="0" indent="0">
              <a:buNone/>
            </a:pPr>
            <a:endParaRPr lang="en-US" dirty="0">
              <a:solidFill>
                <a:srgbClr val="FFFF00">
                  <a:alpha val="58000"/>
                </a:srgbClr>
              </a:solidFill>
            </a:endParaRPr>
          </a:p>
        </p:txBody>
      </p:sp>
      <p:sp>
        <p:nvSpPr>
          <p:cNvPr id="5" name="TextBox 4">
            <a:extLst>
              <a:ext uri="{FF2B5EF4-FFF2-40B4-BE49-F238E27FC236}">
                <a16:creationId xmlns:a16="http://schemas.microsoft.com/office/drawing/2014/main" id="{E731E521-EDC2-237A-3663-7BEA1A523505}"/>
              </a:ext>
            </a:extLst>
          </p:cNvPr>
          <p:cNvSpPr txBox="1"/>
          <p:nvPr/>
        </p:nvSpPr>
        <p:spPr>
          <a:xfrm>
            <a:off x="8785030" y="6496050"/>
            <a:ext cx="3406970" cy="276999"/>
          </a:xfrm>
          <a:prstGeom prst="rect">
            <a:avLst/>
          </a:prstGeom>
          <a:noFill/>
        </p:spPr>
        <p:txBody>
          <a:bodyPr wrap="square" rtlCol="0">
            <a:spAutoFit/>
          </a:bodyPr>
          <a:lstStyle/>
          <a:p>
            <a:pPr algn="ctr"/>
            <a:r>
              <a:rPr lang="en-GB" sz="1200" dirty="0">
                <a:solidFill>
                  <a:schemeClr val="accent6"/>
                </a:solidFill>
              </a:rPr>
              <a:t>Douglas Haig aged 23 in his Hussar’s uniform</a:t>
            </a:r>
          </a:p>
        </p:txBody>
      </p:sp>
      <p:pic>
        <p:nvPicPr>
          <p:cNvPr id="5122" name="Picture 2" descr="Haig in polo outfit">
            <a:extLst>
              <a:ext uri="{FF2B5EF4-FFF2-40B4-BE49-F238E27FC236}">
                <a16:creationId xmlns:a16="http://schemas.microsoft.com/office/drawing/2014/main" id="{FEE593E9-CC23-49C8-488E-BB9C416B01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528"/>
          <a:stretch/>
        </p:blipFill>
        <p:spPr bwMode="auto">
          <a:xfrm>
            <a:off x="8785029" y="1"/>
            <a:ext cx="3527043" cy="25064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874428-93AF-8E33-F2EF-109CDA78E87F}"/>
              </a:ext>
            </a:extLst>
          </p:cNvPr>
          <p:cNvSpPr txBox="1"/>
          <p:nvPr/>
        </p:nvSpPr>
        <p:spPr>
          <a:xfrm>
            <a:off x="10788140" y="301592"/>
            <a:ext cx="901229" cy="646331"/>
          </a:xfrm>
          <a:prstGeom prst="rect">
            <a:avLst/>
          </a:prstGeom>
          <a:noFill/>
        </p:spPr>
        <p:txBody>
          <a:bodyPr wrap="square" rtlCol="0">
            <a:spAutoFit/>
          </a:bodyPr>
          <a:lstStyle/>
          <a:p>
            <a:r>
              <a:rPr lang="en-GB" sz="1200" dirty="0"/>
              <a:t>An image of Haig in India</a:t>
            </a:r>
          </a:p>
        </p:txBody>
      </p:sp>
      <p:sp>
        <p:nvSpPr>
          <p:cNvPr id="9" name="TextBox 8">
            <a:extLst>
              <a:ext uri="{FF2B5EF4-FFF2-40B4-BE49-F238E27FC236}">
                <a16:creationId xmlns:a16="http://schemas.microsoft.com/office/drawing/2014/main" id="{0E601F10-FCC8-6473-7F02-A8065BC9FF45}"/>
              </a:ext>
            </a:extLst>
          </p:cNvPr>
          <p:cNvSpPr txBox="1"/>
          <p:nvPr/>
        </p:nvSpPr>
        <p:spPr>
          <a:xfrm>
            <a:off x="7463418" y="6496049"/>
            <a:ext cx="1414878" cy="276999"/>
          </a:xfrm>
          <a:prstGeom prst="rect">
            <a:avLst/>
          </a:prstGeom>
          <a:noFill/>
        </p:spPr>
        <p:txBody>
          <a:bodyPr wrap="square" rtlCol="0">
            <a:spAutoFit/>
          </a:bodyPr>
          <a:lstStyle/>
          <a:p>
            <a:r>
              <a:rPr lang="en-US" sz="1200" dirty="0"/>
              <a:t>De Groot, (p.96)</a:t>
            </a:r>
            <a:endParaRPr lang="en-GB" sz="1200" dirty="0">
              <a:solidFill>
                <a:srgbClr val="FF0000">
                  <a:alpha val="58000"/>
                </a:srgbClr>
              </a:solidFill>
            </a:endParaRPr>
          </a:p>
        </p:txBody>
      </p:sp>
      <p:sp>
        <p:nvSpPr>
          <p:cNvPr id="11" name="TextBox 10">
            <a:extLst>
              <a:ext uri="{FF2B5EF4-FFF2-40B4-BE49-F238E27FC236}">
                <a16:creationId xmlns:a16="http://schemas.microsoft.com/office/drawing/2014/main" id="{A3C80773-0558-0F8C-BDA6-A29B3215A6FF}"/>
              </a:ext>
            </a:extLst>
          </p:cNvPr>
          <p:cNvSpPr txBox="1"/>
          <p:nvPr/>
        </p:nvSpPr>
        <p:spPr>
          <a:xfrm>
            <a:off x="5256116" y="5297146"/>
            <a:ext cx="175490" cy="230832"/>
          </a:xfrm>
          <a:prstGeom prst="rect">
            <a:avLst/>
          </a:prstGeom>
          <a:noFill/>
        </p:spPr>
        <p:txBody>
          <a:bodyPr wrap="square" rtlCol="0">
            <a:spAutoFit/>
          </a:bodyPr>
          <a:lstStyle/>
          <a:p>
            <a:r>
              <a:rPr lang="en-US" sz="900" dirty="0">
                <a:solidFill>
                  <a:srgbClr val="00B050"/>
                </a:solidFill>
              </a:rPr>
              <a:t>2</a:t>
            </a:r>
            <a:endParaRPr lang="en-GB" sz="900" dirty="0">
              <a:solidFill>
                <a:srgbClr val="00B050"/>
              </a:solidFill>
            </a:endParaRPr>
          </a:p>
        </p:txBody>
      </p:sp>
      <p:sp>
        <p:nvSpPr>
          <p:cNvPr id="12" name="TextBox 11">
            <a:extLst>
              <a:ext uri="{FF2B5EF4-FFF2-40B4-BE49-F238E27FC236}">
                <a16:creationId xmlns:a16="http://schemas.microsoft.com/office/drawing/2014/main" id="{134C2345-B75E-9F29-4CFD-87D24EF0E871}"/>
              </a:ext>
            </a:extLst>
          </p:cNvPr>
          <p:cNvSpPr txBox="1"/>
          <p:nvPr/>
        </p:nvSpPr>
        <p:spPr>
          <a:xfrm>
            <a:off x="3472872" y="2275637"/>
            <a:ext cx="240146" cy="230832"/>
          </a:xfrm>
          <a:prstGeom prst="rect">
            <a:avLst/>
          </a:prstGeom>
          <a:noFill/>
        </p:spPr>
        <p:txBody>
          <a:bodyPr wrap="square" rtlCol="0">
            <a:spAutoFit/>
          </a:bodyPr>
          <a:lstStyle/>
          <a:p>
            <a:r>
              <a:rPr lang="en-US" sz="900" dirty="0">
                <a:solidFill>
                  <a:srgbClr val="00B0F0"/>
                </a:solidFill>
              </a:rPr>
              <a:t>1</a:t>
            </a:r>
            <a:endParaRPr lang="en-GB" sz="900" dirty="0">
              <a:solidFill>
                <a:srgbClr val="00B0F0"/>
              </a:solidFill>
            </a:endParaRPr>
          </a:p>
        </p:txBody>
      </p:sp>
      <p:sp>
        <p:nvSpPr>
          <p:cNvPr id="7" name="TextBox 6">
            <a:extLst>
              <a:ext uri="{FF2B5EF4-FFF2-40B4-BE49-F238E27FC236}">
                <a16:creationId xmlns:a16="http://schemas.microsoft.com/office/drawing/2014/main" id="{0724CE56-2296-72FE-6264-8E798114D882}"/>
              </a:ext>
            </a:extLst>
          </p:cNvPr>
          <p:cNvSpPr txBox="1"/>
          <p:nvPr/>
        </p:nvSpPr>
        <p:spPr>
          <a:xfrm>
            <a:off x="-18691" y="6486138"/>
            <a:ext cx="7463418" cy="461665"/>
          </a:xfrm>
          <a:prstGeom prst="rect">
            <a:avLst/>
          </a:prstGeom>
          <a:noFill/>
        </p:spPr>
        <p:txBody>
          <a:bodyPr wrap="square" rtlCol="0">
            <a:spAutoFit/>
          </a:bodyPr>
          <a:lstStyle/>
          <a:p>
            <a:r>
              <a:rPr lang="en-GB" sz="1200" dirty="0"/>
              <a:t>¹ </a:t>
            </a:r>
            <a:r>
              <a:rPr lang="en-GB" sz="1200" dirty="0" err="1"/>
              <a:t>Jerard</a:t>
            </a:r>
            <a:r>
              <a:rPr lang="en-GB" sz="1200" dirty="0"/>
              <a:t>. J.  </a:t>
            </a:r>
            <a:r>
              <a:rPr lang="en-US" sz="1200" dirty="0"/>
              <a:t>De Groot, </a:t>
            </a:r>
            <a:r>
              <a:rPr lang="en-US" sz="1200" i="1" dirty="0"/>
              <a:t>The Pre-War Life and Military Career of Douglas Haig </a:t>
            </a:r>
            <a:r>
              <a:rPr lang="en-US" sz="1200" dirty="0"/>
              <a:t>(1983) [Accessed 30/11/2022]</a:t>
            </a:r>
          </a:p>
          <a:p>
            <a:endParaRPr lang="en-GB" sz="1200" dirty="0">
              <a:solidFill>
                <a:srgbClr val="FF0000">
                  <a:alpha val="58000"/>
                </a:srgbClr>
              </a:solidFill>
            </a:endParaRPr>
          </a:p>
        </p:txBody>
      </p:sp>
      <p:sp>
        <p:nvSpPr>
          <p:cNvPr id="15" name="TextBox 14">
            <a:extLst>
              <a:ext uri="{FF2B5EF4-FFF2-40B4-BE49-F238E27FC236}">
                <a16:creationId xmlns:a16="http://schemas.microsoft.com/office/drawing/2014/main" id="{A028D25F-0481-9B18-C33F-F7A225A052D4}"/>
              </a:ext>
            </a:extLst>
          </p:cNvPr>
          <p:cNvSpPr txBox="1"/>
          <p:nvPr/>
        </p:nvSpPr>
        <p:spPr>
          <a:xfrm>
            <a:off x="7428590" y="6458663"/>
            <a:ext cx="69655" cy="215444"/>
          </a:xfrm>
          <a:prstGeom prst="rect">
            <a:avLst/>
          </a:prstGeom>
          <a:noFill/>
        </p:spPr>
        <p:txBody>
          <a:bodyPr wrap="square" rtlCol="0">
            <a:spAutoFit/>
          </a:bodyPr>
          <a:lstStyle/>
          <a:p>
            <a:r>
              <a:rPr lang="en-US" sz="800" dirty="0"/>
              <a:t>2</a:t>
            </a:r>
            <a:endParaRPr lang="en-GB" sz="800" dirty="0"/>
          </a:p>
        </p:txBody>
      </p:sp>
    </p:spTree>
    <p:extLst>
      <p:ext uri="{BB962C8B-B14F-4D97-AF65-F5344CB8AC3E}">
        <p14:creationId xmlns:p14="http://schemas.microsoft.com/office/powerpoint/2010/main" val="1164140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34C6F-CABE-5EE5-9536-CB1CAC507C92}"/>
              </a:ext>
            </a:extLst>
          </p:cNvPr>
          <p:cNvSpPr>
            <a:spLocks noGrp="1"/>
          </p:cNvSpPr>
          <p:nvPr>
            <p:ph type="title"/>
          </p:nvPr>
        </p:nvSpPr>
        <p:spPr>
          <a:xfrm>
            <a:off x="-13856" y="148546"/>
            <a:ext cx="12108874" cy="1477328"/>
          </a:xfrm>
        </p:spPr>
        <p:txBody>
          <a:bodyPr/>
          <a:lstStyle/>
          <a:p>
            <a:pPr algn="ctr"/>
            <a:r>
              <a:rPr lang="en-GB" dirty="0">
                <a:solidFill>
                  <a:schemeClr val="accent1"/>
                </a:solidFill>
              </a:rPr>
              <a:t>Career leading to The Great War- A confident and Stubborn leader </a:t>
            </a:r>
          </a:p>
        </p:txBody>
      </p:sp>
      <p:pic>
        <p:nvPicPr>
          <p:cNvPr id="1026" name="Picture 2" descr="Haig during the South African campaign. National Library of Scotland, Acc.3155/321c ">
            <a:extLst>
              <a:ext uri="{FF2B5EF4-FFF2-40B4-BE49-F238E27FC236}">
                <a16:creationId xmlns:a16="http://schemas.microsoft.com/office/drawing/2014/main" id="{9FA9EB32-78D8-B527-833A-F93CC8A360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1040" y="2329894"/>
            <a:ext cx="3944532" cy="39279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6B103D6-BC83-1305-115C-F5D4B698DACE}"/>
              </a:ext>
            </a:extLst>
          </p:cNvPr>
          <p:cNvSpPr txBox="1"/>
          <p:nvPr/>
        </p:nvSpPr>
        <p:spPr>
          <a:xfrm>
            <a:off x="10209209" y="2675288"/>
            <a:ext cx="1703391" cy="461665"/>
          </a:xfrm>
          <a:prstGeom prst="rect">
            <a:avLst/>
          </a:prstGeom>
          <a:noFill/>
        </p:spPr>
        <p:txBody>
          <a:bodyPr wrap="square" rtlCol="0">
            <a:spAutoFit/>
          </a:bodyPr>
          <a:lstStyle/>
          <a:p>
            <a:r>
              <a:rPr lang="en-US" sz="1200" dirty="0">
                <a:solidFill>
                  <a:srgbClr val="FF0000"/>
                </a:solidFill>
              </a:rPr>
              <a:t>Haig as a Staff Officer during the Boer War</a:t>
            </a:r>
            <a:endParaRPr lang="en-GB" sz="1200" dirty="0">
              <a:solidFill>
                <a:srgbClr val="FF0000"/>
              </a:solidFill>
            </a:endParaRPr>
          </a:p>
        </p:txBody>
      </p:sp>
      <p:sp>
        <p:nvSpPr>
          <p:cNvPr id="5" name="TextBox 4">
            <a:extLst>
              <a:ext uri="{FF2B5EF4-FFF2-40B4-BE49-F238E27FC236}">
                <a16:creationId xmlns:a16="http://schemas.microsoft.com/office/drawing/2014/main" id="{F74155F5-BF87-9C07-61E8-DB27A02F40BE}"/>
              </a:ext>
            </a:extLst>
          </p:cNvPr>
          <p:cNvSpPr txBox="1"/>
          <p:nvPr/>
        </p:nvSpPr>
        <p:spPr>
          <a:xfrm>
            <a:off x="96982" y="1189767"/>
            <a:ext cx="7853219" cy="4985980"/>
          </a:xfrm>
          <a:prstGeom prst="rect">
            <a:avLst/>
          </a:prstGeom>
          <a:noFill/>
        </p:spPr>
        <p:txBody>
          <a:bodyPr wrap="square" rtlCol="0">
            <a:spAutoFit/>
          </a:bodyPr>
          <a:lstStyle/>
          <a:p>
            <a:endParaRPr lang="en-GB" sz="2000" dirty="0">
              <a:solidFill>
                <a:srgbClr val="FFFF00">
                  <a:alpha val="58000"/>
                </a:srgbClr>
              </a:solidFill>
            </a:endParaRPr>
          </a:p>
          <a:p>
            <a:pPr marL="285750" indent="-285750">
              <a:buFont typeface="Arial" panose="020B0604020202020204" pitchFamily="34" charset="0"/>
              <a:buChar char="•"/>
            </a:pPr>
            <a:r>
              <a:rPr lang="en-GB" sz="2000" dirty="0">
                <a:solidFill>
                  <a:schemeClr val="accent2">
                    <a:alpha val="58000"/>
                  </a:schemeClr>
                </a:solidFill>
              </a:rPr>
              <a:t>In 1909, he once more returned to India, this time a Chief of General Staff. Certain that Europe was on the verge of a Great War, and there was only a short amount of time for Britain to prepare.</a:t>
            </a:r>
            <a:endParaRPr lang="en-GB" sz="2000" dirty="0">
              <a:solidFill>
                <a:srgbClr val="92D050">
                  <a:alpha val="58000"/>
                </a:srgbClr>
              </a:solidFill>
            </a:endParaRPr>
          </a:p>
          <a:p>
            <a:endParaRPr lang="en-GB" sz="2000" dirty="0">
              <a:solidFill>
                <a:schemeClr val="accent6">
                  <a:alpha val="58000"/>
                </a:schemeClr>
              </a:solidFill>
            </a:endParaRPr>
          </a:p>
          <a:p>
            <a:pPr marL="285750" indent="-285750">
              <a:buFont typeface="Arial" panose="020B0604020202020204" pitchFamily="34" charset="0"/>
              <a:buChar char="•"/>
            </a:pPr>
            <a:r>
              <a:rPr lang="en-GB" sz="2000" dirty="0">
                <a:solidFill>
                  <a:srgbClr val="CC00CC"/>
                </a:solidFill>
              </a:rPr>
              <a:t>During this time, Haig’s stubbornness started to really show itself. Once he had put his ultimate plan into effect. ‘</a:t>
            </a:r>
            <a:r>
              <a:rPr lang="en-US" sz="2000" dirty="0">
                <a:solidFill>
                  <a:srgbClr val="CC00CC"/>
                </a:solidFill>
              </a:rPr>
              <a:t>Haig entertained only very minor criticisms of the manual and was pained by any discussion of its total interjection.’ </a:t>
            </a:r>
            <a:endParaRPr lang="en-GB" sz="2000" dirty="0">
              <a:solidFill>
                <a:srgbClr val="CC00CC"/>
              </a:solidFill>
            </a:endParaRPr>
          </a:p>
          <a:p>
            <a:pPr marL="285750" indent="-285750">
              <a:buFont typeface="Arial" panose="020B0604020202020204" pitchFamily="34" charset="0"/>
              <a:buChar char="•"/>
            </a:pPr>
            <a:endParaRPr lang="en-GB" sz="2000" dirty="0">
              <a:solidFill>
                <a:srgbClr val="CC00CC"/>
              </a:solidFill>
            </a:endParaRPr>
          </a:p>
          <a:p>
            <a:pPr marL="285750" indent="-285750">
              <a:buFont typeface="Arial" panose="020B0604020202020204" pitchFamily="34" charset="0"/>
              <a:buChar char="•"/>
            </a:pPr>
            <a:r>
              <a:rPr lang="en-GB" sz="2000" dirty="0">
                <a:solidFill>
                  <a:schemeClr val="accent2">
                    <a:lumMod val="60000"/>
                    <a:lumOff val="40000"/>
                  </a:schemeClr>
                </a:solidFill>
              </a:rPr>
              <a:t>Although evidence suggests his campaign in India was a failure, this appears to be more on account of the doctrine he had to work with, and the clear lack of organisation in India in the first place. </a:t>
            </a:r>
            <a:endParaRPr lang="en-GB" sz="2000" dirty="0">
              <a:solidFill>
                <a:srgbClr val="CC00CC"/>
              </a:solidFill>
            </a:endParaRPr>
          </a:p>
          <a:p>
            <a:endParaRPr lang="en-GB" dirty="0"/>
          </a:p>
        </p:txBody>
      </p:sp>
      <p:sp>
        <p:nvSpPr>
          <p:cNvPr id="7" name="TextBox 6">
            <a:extLst>
              <a:ext uri="{FF2B5EF4-FFF2-40B4-BE49-F238E27FC236}">
                <a16:creationId xmlns:a16="http://schemas.microsoft.com/office/drawing/2014/main" id="{506ABE9E-9AEE-A3D1-CE6F-048BF78F8B05}"/>
              </a:ext>
            </a:extLst>
          </p:cNvPr>
          <p:cNvSpPr txBox="1"/>
          <p:nvPr/>
        </p:nvSpPr>
        <p:spPr>
          <a:xfrm>
            <a:off x="5987472" y="3972360"/>
            <a:ext cx="217055" cy="230832"/>
          </a:xfrm>
          <a:prstGeom prst="rect">
            <a:avLst/>
          </a:prstGeom>
          <a:noFill/>
        </p:spPr>
        <p:txBody>
          <a:bodyPr wrap="square" rtlCol="0">
            <a:spAutoFit/>
          </a:bodyPr>
          <a:lstStyle/>
          <a:p>
            <a:r>
              <a:rPr lang="en-US" sz="900" dirty="0">
                <a:solidFill>
                  <a:srgbClr val="CC00CC"/>
                </a:solidFill>
              </a:rPr>
              <a:t>3</a:t>
            </a:r>
            <a:endParaRPr lang="en-GB" sz="900" dirty="0">
              <a:solidFill>
                <a:srgbClr val="CC00CC"/>
              </a:solidFill>
            </a:endParaRPr>
          </a:p>
        </p:txBody>
      </p:sp>
      <p:sp>
        <p:nvSpPr>
          <p:cNvPr id="8" name="TextBox 7">
            <a:extLst>
              <a:ext uri="{FF2B5EF4-FFF2-40B4-BE49-F238E27FC236}">
                <a16:creationId xmlns:a16="http://schemas.microsoft.com/office/drawing/2014/main" id="{100F7920-6D3C-9422-E3CB-C289302198E0}"/>
              </a:ext>
            </a:extLst>
          </p:cNvPr>
          <p:cNvSpPr txBox="1"/>
          <p:nvPr/>
        </p:nvSpPr>
        <p:spPr>
          <a:xfrm>
            <a:off x="237836" y="6459371"/>
            <a:ext cx="11674764" cy="276999"/>
          </a:xfrm>
          <a:prstGeom prst="rect">
            <a:avLst/>
          </a:prstGeom>
          <a:noFill/>
        </p:spPr>
        <p:txBody>
          <a:bodyPr wrap="square" rtlCol="0">
            <a:spAutoFit/>
          </a:bodyPr>
          <a:lstStyle/>
          <a:p>
            <a:r>
              <a:rPr lang="en-US" sz="1200" dirty="0"/>
              <a:t>De Groot, (p.330)</a:t>
            </a:r>
            <a:endParaRPr lang="en-GB" sz="1200" dirty="0">
              <a:solidFill>
                <a:srgbClr val="FF0000">
                  <a:alpha val="58000"/>
                </a:srgbClr>
              </a:solidFill>
            </a:endParaRPr>
          </a:p>
        </p:txBody>
      </p:sp>
      <p:sp>
        <p:nvSpPr>
          <p:cNvPr id="9" name="TextBox 8">
            <a:extLst>
              <a:ext uri="{FF2B5EF4-FFF2-40B4-BE49-F238E27FC236}">
                <a16:creationId xmlns:a16="http://schemas.microsoft.com/office/drawing/2014/main" id="{DB6D8D48-1905-E636-9DA0-B4C57F6F0834}"/>
              </a:ext>
            </a:extLst>
          </p:cNvPr>
          <p:cNvSpPr txBox="1"/>
          <p:nvPr/>
        </p:nvSpPr>
        <p:spPr>
          <a:xfrm>
            <a:off x="166255" y="6459371"/>
            <a:ext cx="113145" cy="230832"/>
          </a:xfrm>
          <a:prstGeom prst="rect">
            <a:avLst/>
          </a:prstGeom>
          <a:noFill/>
        </p:spPr>
        <p:txBody>
          <a:bodyPr wrap="square" rtlCol="0">
            <a:spAutoFit/>
          </a:bodyPr>
          <a:lstStyle/>
          <a:p>
            <a:r>
              <a:rPr lang="en-US" sz="900" dirty="0"/>
              <a:t>3</a:t>
            </a:r>
            <a:endParaRPr lang="en-GB" sz="900" dirty="0"/>
          </a:p>
        </p:txBody>
      </p:sp>
    </p:spTree>
    <p:extLst>
      <p:ext uri="{BB962C8B-B14F-4D97-AF65-F5344CB8AC3E}">
        <p14:creationId xmlns:p14="http://schemas.microsoft.com/office/powerpoint/2010/main" val="1243544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B3214-5AF7-95D2-2DEC-321774E179A3}"/>
              </a:ext>
            </a:extLst>
          </p:cNvPr>
          <p:cNvSpPr>
            <a:spLocks noGrp="1"/>
          </p:cNvSpPr>
          <p:nvPr>
            <p:ph type="title"/>
          </p:nvPr>
        </p:nvSpPr>
        <p:spPr/>
        <p:txBody>
          <a:bodyPr/>
          <a:lstStyle/>
          <a:p>
            <a:pPr algn="ctr"/>
            <a:r>
              <a:rPr lang="en-GB" dirty="0">
                <a:solidFill>
                  <a:schemeClr val="accent6"/>
                </a:solidFill>
              </a:rPr>
              <a:t>The Great War (1914-1918)- The Field Marshall</a:t>
            </a:r>
          </a:p>
        </p:txBody>
      </p:sp>
      <p:sp>
        <p:nvSpPr>
          <p:cNvPr id="3" name="Content Placeholder 2">
            <a:extLst>
              <a:ext uri="{FF2B5EF4-FFF2-40B4-BE49-F238E27FC236}">
                <a16:creationId xmlns:a16="http://schemas.microsoft.com/office/drawing/2014/main" id="{4799AC8F-AC22-9775-32AD-2821BB2D8B55}"/>
              </a:ext>
            </a:extLst>
          </p:cNvPr>
          <p:cNvSpPr>
            <a:spLocks noGrp="1"/>
          </p:cNvSpPr>
          <p:nvPr>
            <p:ph idx="1"/>
          </p:nvPr>
        </p:nvSpPr>
        <p:spPr>
          <a:xfrm>
            <a:off x="101600" y="1450109"/>
            <a:ext cx="11998036" cy="4987635"/>
          </a:xfrm>
        </p:spPr>
        <p:txBody>
          <a:bodyPr/>
          <a:lstStyle/>
          <a:p>
            <a:r>
              <a:rPr lang="en-US" dirty="0"/>
              <a:t>While his earlier experiences such as the Boer War and the Sudan campaign were vague experiences of conflict for Haig, when the Great War kicked off in 1914, Haig’s eyes were opened to a whole new experience.</a:t>
            </a:r>
          </a:p>
          <a:p>
            <a:r>
              <a:rPr lang="en-US" dirty="0">
                <a:solidFill>
                  <a:schemeClr val="accent2">
                    <a:alpha val="58000"/>
                  </a:schemeClr>
                </a:solidFill>
              </a:rPr>
              <a:t>The drastic changes that came about in this conflict were almost like a whole new world to Haig, who strongly believed in cavalry strikes. New creations such as machine guns, poison gas and heavy artillery were all constants, and not ones that Haig was used to coming up against.</a:t>
            </a:r>
          </a:p>
          <a:p>
            <a:r>
              <a:rPr lang="en-US" dirty="0">
                <a:solidFill>
                  <a:srgbClr val="33CCFF">
                    <a:alpha val="58000"/>
                  </a:srgbClr>
                </a:solidFill>
              </a:rPr>
              <a:t>Haig was in command of several battles over the course of The Great War such as Ypres, The Somme, and Flanders, all of which are battles notorious for their high casualty rates.</a:t>
            </a:r>
            <a:endParaRPr lang="en-GB" dirty="0">
              <a:solidFill>
                <a:srgbClr val="33CCFF">
                  <a:alpha val="58000"/>
                </a:srgbClr>
              </a:solidFill>
            </a:endParaRPr>
          </a:p>
        </p:txBody>
      </p:sp>
      <p:sp>
        <p:nvSpPr>
          <p:cNvPr id="4" name="TextBox 3">
            <a:extLst>
              <a:ext uri="{FF2B5EF4-FFF2-40B4-BE49-F238E27FC236}">
                <a16:creationId xmlns:a16="http://schemas.microsoft.com/office/drawing/2014/main" id="{1A3CC4CA-6B82-187C-77EB-562FA672CFF1}"/>
              </a:ext>
            </a:extLst>
          </p:cNvPr>
          <p:cNvSpPr txBox="1"/>
          <p:nvPr/>
        </p:nvSpPr>
        <p:spPr>
          <a:xfrm>
            <a:off x="9913750" y="4963292"/>
            <a:ext cx="2232068" cy="1015663"/>
          </a:xfrm>
          <a:prstGeom prst="rect">
            <a:avLst/>
          </a:prstGeom>
          <a:noFill/>
        </p:spPr>
        <p:txBody>
          <a:bodyPr wrap="square" rtlCol="0">
            <a:spAutoFit/>
          </a:bodyPr>
          <a:lstStyle/>
          <a:p>
            <a:r>
              <a:rPr lang="en-US" sz="1200" b="0" i="0" dirty="0">
                <a:solidFill>
                  <a:srgbClr val="00CC00"/>
                </a:solidFill>
                <a:effectLst/>
                <a:latin typeface="Rokkitt"/>
              </a:rPr>
              <a:t>Haig and French Officers chatting, while being a stubborn and ruthless leader, there is evidence to suggest Haig cared dearly for his men.</a:t>
            </a:r>
            <a:endParaRPr lang="en-GB" sz="1200" dirty="0">
              <a:solidFill>
                <a:srgbClr val="00CC00"/>
              </a:solidFill>
            </a:endParaRPr>
          </a:p>
        </p:txBody>
      </p:sp>
      <p:pic>
        <p:nvPicPr>
          <p:cNvPr id="3078" name="Picture 6">
            <a:extLst>
              <a:ext uri="{FF2B5EF4-FFF2-40B4-BE49-F238E27FC236}">
                <a16:creationId xmlns:a16="http://schemas.microsoft.com/office/drawing/2014/main" id="{02A89A7C-7A71-5007-A962-437EAAC3AA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7793" y="4761473"/>
            <a:ext cx="2416445" cy="195581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132E9D98-96BE-2950-D6C4-2B5BD868F7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148" y="4761473"/>
            <a:ext cx="2042537" cy="20425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5439C35-DF4E-D5CE-CABB-A6773F7C22D8}"/>
              </a:ext>
            </a:extLst>
          </p:cNvPr>
          <p:cNvSpPr txBox="1"/>
          <p:nvPr/>
        </p:nvSpPr>
        <p:spPr>
          <a:xfrm>
            <a:off x="3716742" y="4803164"/>
            <a:ext cx="2216726" cy="430887"/>
          </a:xfrm>
          <a:prstGeom prst="rect">
            <a:avLst/>
          </a:prstGeom>
          <a:noFill/>
        </p:spPr>
        <p:txBody>
          <a:bodyPr wrap="square" rtlCol="0">
            <a:spAutoFit/>
          </a:bodyPr>
          <a:lstStyle/>
          <a:p>
            <a:r>
              <a:rPr lang="en-GB" sz="1100" b="0" i="0" dirty="0">
                <a:solidFill>
                  <a:schemeClr val="accent2">
                    <a:lumMod val="75000"/>
                  </a:schemeClr>
                </a:solidFill>
                <a:effectLst/>
                <a:latin typeface="Rokkitt"/>
              </a:rPr>
              <a:t>7th Seaforth Highlanders after an attack September 1916</a:t>
            </a:r>
            <a:endParaRPr lang="en-GB" sz="1100" dirty="0">
              <a:solidFill>
                <a:schemeClr val="accent2">
                  <a:lumMod val="75000"/>
                </a:schemeClr>
              </a:solidFill>
            </a:endParaRPr>
          </a:p>
        </p:txBody>
      </p:sp>
      <p:sp>
        <p:nvSpPr>
          <p:cNvPr id="7" name="TextBox 6">
            <a:extLst>
              <a:ext uri="{FF2B5EF4-FFF2-40B4-BE49-F238E27FC236}">
                <a16:creationId xmlns:a16="http://schemas.microsoft.com/office/drawing/2014/main" id="{78D3E6B3-7265-8FC6-68B7-B461DA4EC597}"/>
              </a:ext>
            </a:extLst>
          </p:cNvPr>
          <p:cNvSpPr txBox="1"/>
          <p:nvPr/>
        </p:nvSpPr>
        <p:spPr>
          <a:xfrm>
            <a:off x="514148" y="6148232"/>
            <a:ext cx="2185050" cy="769441"/>
          </a:xfrm>
          <a:prstGeom prst="rect">
            <a:avLst/>
          </a:prstGeom>
          <a:noFill/>
        </p:spPr>
        <p:txBody>
          <a:bodyPr wrap="square" rtlCol="0">
            <a:spAutoFit/>
          </a:bodyPr>
          <a:lstStyle/>
          <a:p>
            <a:r>
              <a:rPr lang="en-US" sz="1100" b="0" i="0" dirty="0">
                <a:solidFill>
                  <a:schemeClr val="accent6">
                    <a:lumMod val="60000"/>
                    <a:lumOff val="40000"/>
                  </a:schemeClr>
                </a:solidFill>
                <a:effectLst/>
                <a:latin typeface="Rokkitt"/>
              </a:rPr>
              <a:t>British soldiers advancing under cover of gas and smoke while making a break in the German lines July 1916</a:t>
            </a:r>
            <a:endParaRPr lang="en-GB" sz="1100" dirty="0">
              <a:solidFill>
                <a:schemeClr val="accent6">
                  <a:lumMod val="60000"/>
                  <a:lumOff val="40000"/>
                </a:schemeClr>
              </a:solidFill>
            </a:endParaRPr>
          </a:p>
        </p:txBody>
      </p:sp>
      <p:pic>
        <p:nvPicPr>
          <p:cNvPr id="3088" name="Picture 16">
            <a:extLst>
              <a:ext uri="{FF2B5EF4-FFF2-40B4-BE49-F238E27FC236}">
                <a16:creationId xmlns:a16="http://schemas.microsoft.com/office/drawing/2014/main" id="{E42D2832-5D58-FDA8-01CC-87837346B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97305" y="4741287"/>
            <a:ext cx="2416445" cy="2150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130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AD20DD8-226D-4D62-BAB2-1EAF04DE1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24F658C5-46DB-4BC3-8ADD-1792C219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B142F-11FA-E33B-E94D-BD85D0BA6548}"/>
              </a:ext>
            </a:extLst>
          </p:cNvPr>
          <p:cNvSpPr>
            <a:spLocks noGrp="1"/>
          </p:cNvSpPr>
          <p:nvPr>
            <p:ph type="title"/>
          </p:nvPr>
        </p:nvSpPr>
        <p:spPr>
          <a:xfrm>
            <a:off x="76200" y="0"/>
            <a:ext cx="6418337" cy="1477328"/>
          </a:xfrm>
        </p:spPr>
        <p:txBody>
          <a:bodyPr wrap="square" anchor="ctr">
            <a:normAutofit/>
          </a:bodyPr>
          <a:lstStyle/>
          <a:p>
            <a:r>
              <a:rPr lang="en-US" dirty="0">
                <a:solidFill>
                  <a:srgbClr val="FF0000"/>
                </a:solidFill>
              </a:rPr>
              <a:t>THE BATTLE OF THE SOMME </a:t>
            </a:r>
            <a:r>
              <a:rPr lang="en-GB" sz="3200" dirty="0">
                <a:solidFill>
                  <a:srgbClr val="FF0000"/>
                </a:solidFill>
              </a:rPr>
              <a:t>(July 1916 – November 1916) </a:t>
            </a:r>
            <a:endParaRPr lang="en-GB" dirty="0">
              <a:solidFill>
                <a:srgbClr val="FF0000"/>
              </a:solidFill>
            </a:endParaRPr>
          </a:p>
        </p:txBody>
      </p:sp>
      <p:sp>
        <p:nvSpPr>
          <p:cNvPr id="3" name="Content Placeholder 2">
            <a:extLst>
              <a:ext uri="{FF2B5EF4-FFF2-40B4-BE49-F238E27FC236}">
                <a16:creationId xmlns:a16="http://schemas.microsoft.com/office/drawing/2014/main" id="{0D2D2A92-00F4-E8EF-6355-68EA430AACE0}"/>
              </a:ext>
            </a:extLst>
          </p:cNvPr>
          <p:cNvSpPr>
            <a:spLocks noGrp="1"/>
          </p:cNvSpPr>
          <p:nvPr>
            <p:ph idx="1"/>
          </p:nvPr>
        </p:nvSpPr>
        <p:spPr>
          <a:xfrm>
            <a:off x="76199" y="1258873"/>
            <a:ext cx="6019801" cy="5317418"/>
          </a:xfrm>
        </p:spPr>
        <p:txBody>
          <a:bodyPr>
            <a:normAutofit/>
          </a:bodyPr>
          <a:lstStyle/>
          <a:p>
            <a:pPr>
              <a:lnSpc>
                <a:spcPct val="110000"/>
              </a:lnSpc>
            </a:pPr>
            <a:r>
              <a:rPr lang="en-GB" sz="2400" dirty="0">
                <a:solidFill>
                  <a:schemeClr val="accent6">
                    <a:alpha val="58000"/>
                  </a:schemeClr>
                </a:solidFill>
              </a:rPr>
              <a:t>During the First day, 60,000 British casualties.</a:t>
            </a:r>
          </a:p>
          <a:p>
            <a:pPr>
              <a:lnSpc>
                <a:spcPct val="110000"/>
              </a:lnSpc>
            </a:pPr>
            <a:r>
              <a:rPr lang="en-GB" sz="2400" dirty="0">
                <a:solidFill>
                  <a:schemeClr val="accent4">
                    <a:lumMod val="60000"/>
                    <a:lumOff val="40000"/>
                    <a:alpha val="58000"/>
                  </a:schemeClr>
                </a:solidFill>
              </a:rPr>
              <a:t>As a result of multiple factors only 10 of the essential 25 miles were ever crossed.</a:t>
            </a:r>
          </a:p>
          <a:p>
            <a:pPr>
              <a:lnSpc>
                <a:spcPct val="110000"/>
              </a:lnSpc>
            </a:pPr>
            <a:r>
              <a:rPr lang="en-GB" sz="2400" dirty="0">
                <a:solidFill>
                  <a:srgbClr val="00CC00">
                    <a:alpha val="58000"/>
                  </a:srgbClr>
                </a:solidFill>
              </a:rPr>
              <a:t>During the first 10 days of the battle, approximately half of the total British casualties were seen. </a:t>
            </a:r>
          </a:p>
          <a:p>
            <a:pPr>
              <a:lnSpc>
                <a:spcPct val="110000"/>
              </a:lnSpc>
            </a:pPr>
            <a:r>
              <a:rPr lang="en-GB" sz="2400" dirty="0">
                <a:solidFill>
                  <a:schemeClr val="accent2">
                    <a:lumMod val="60000"/>
                    <a:lumOff val="40000"/>
                    <a:alpha val="58000"/>
                  </a:schemeClr>
                </a:solidFill>
              </a:rPr>
              <a:t>Despite the total of 600,000 allied losses, this battle is considered, by some, to be the turning point in the war as the Germans alone lost approximately 650,000 troops.</a:t>
            </a:r>
          </a:p>
        </p:txBody>
      </p:sp>
      <p:pic>
        <p:nvPicPr>
          <p:cNvPr id="4" name="Picture 8">
            <a:extLst>
              <a:ext uri="{FF2B5EF4-FFF2-40B4-BE49-F238E27FC236}">
                <a16:creationId xmlns:a16="http://schemas.microsoft.com/office/drawing/2014/main" id="{F8B69D81-C9F4-A823-4CE5-53B2A2CF61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2597"/>
          <a:stretch/>
        </p:blipFill>
        <p:spPr bwMode="auto">
          <a:xfrm>
            <a:off x="6288276" y="10"/>
            <a:ext cx="5903725" cy="3427190"/>
          </a:xfrm>
          <a:custGeom>
            <a:avLst/>
            <a:gdLst/>
            <a:ahLst/>
            <a:cxnLst/>
            <a:rect l="l" t="t" r="r" b="b"/>
            <a:pathLst>
              <a:path w="5903725" h="3427200">
                <a:moveTo>
                  <a:pt x="17547" y="0"/>
                </a:moveTo>
                <a:lnTo>
                  <a:pt x="5903725" y="0"/>
                </a:lnTo>
                <a:lnTo>
                  <a:pt x="5903725" y="3427200"/>
                </a:lnTo>
                <a:lnTo>
                  <a:pt x="41642" y="3427200"/>
                </a:lnTo>
                <a:lnTo>
                  <a:pt x="34002" y="3033799"/>
                </a:lnTo>
                <a:cubicBezTo>
                  <a:pt x="8141" y="1703374"/>
                  <a:pt x="-15687" y="415221"/>
                  <a:pt x="13203" y="42009"/>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9F4EDD4C-1AED-A7C9-33F6-4F1E14583A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443" r="-1" b="-1"/>
          <a:stretch/>
        </p:blipFill>
        <p:spPr bwMode="auto">
          <a:xfrm>
            <a:off x="6329918" y="3427200"/>
            <a:ext cx="5862082" cy="3430800"/>
          </a:xfrm>
          <a:custGeom>
            <a:avLst/>
            <a:gdLst/>
            <a:ahLst/>
            <a:cxnLst/>
            <a:rect l="l" t="t" r="r" b="b"/>
            <a:pathLst>
              <a:path w="5862082" h="3430800">
                <a:moveTo>
                  <a:pt x="0" y="0"/>
                </a:moveTo>
                <a:lnTo>
                  <a:pt x="5862082" y="0"/>
                </a:lnTo>
                <a:lnTo>
                  <a:pt x="5862082" y="3430800"/>
                </a:lnTo>
                <a:lnTo>
                  <a:pt x="15574" y="3430800"/>
                </a:lnTo>
                <a:lnTo>
                  <a:pt x="15542" y="3272467"/>
                </a:lnTo>
                <a:cubicBezTo>
                  <a:pt x="16280" y="3099651"/>
                  <a:pt x="19396" y="2957011"/>
                  <a:pt x="25362" y="2852016"/>
                </a:cubicBezTo>
                <a:cubicBezTo>
                  <a:pt x="43523" y="2377506"/>
                  <a:pt x="24435" y="1267222"/>
                  <a:pt x="2054" y="105785"/>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2E5FA6-185D-DBBD-5767-54890793F6D6}"/>
              </a:ext>
            </a:extLst>
          </p:cNvPr>
          <p:cNvSpPr txBox="1"/>
          <p:nvPr/>
        </p:nvSpPr>
        <p:spPr>
          <a:xfrm>
            <a:off x="6329918" y="6253125"/>
            <a:ext cx="6137642" cy="646331"/>
          </a:xfrm>
          <a:prstGeom prst="rect">
            <a:avLst/>
          </a:prstGeom>
          <a:noFill/>
        </p:spPr>
        <p:txBody>
          <a:bodyPr wrap="square" rtlCol="0">
            <a:spAutoFit/>
          </a:bodyPr>
          <a:lstStyle/>
          <a:p>
            <a:r>
              <a:rPr lang="en-US" b="0" i="0" dirty="0">
                <a:solidFill>
                  <a:srgbClr val="FFFF00"/>
                </a:solidFill>
                <a:effectLst/>
                <a:latin typeface="Rokkitt"/>
              </a:rPr>
              <a:t>Men of the Royal Irish Rifles taken not long before the battle commenced </a:t>
            </a:r>
            <a:endParaRPr lang="en-GB" dirty="0">
              <a:solidFill>
                <a:srgbClr val="FFFF00"/>
              </a:solidFill>
            </a:endParaRPr>
          </a:p>
        </p:txBody>
      </p:sp>
    </p:spTree>
    <p:extLst>
      <p:ext uri="{BB962C8B-B14F-4D97-AF65-F5344CB8AC3E}">
        <p14:creationId xmlns:p14="http://schemas.microsoft.com/office/powerpoint/2010/main" val="719369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A783-B029-2843-83B7-F9FFA8906EE1}"/>
              </a:ext>
            </a:extLst>
          </p:cNvPr>
          <p:cNvSpPr>
            <a:spLocks noGrp="1"/>
          </p:cNvSpPr>
          <p:nvPr>
            <p:ph type="title"/>
          </p:nvPr>
        </p:nvSpPr>
        <p:spPr/>
        <p:txBody>
          <a:bodyPr/>
          <a:lstStyle/>
          <a:p>
            <a:pPr algn="ctr"/>
            <a:r>
              <a:rPr lang="en-US" dirty="0">
                <a:solidFill>
                  <a:srgbClr val="F26ECF"/>
                </a:solidFill>
              </a:rPr>
              <a:t>A Strong or a Weak leader?</a:t>
            </a:r>
            <a:endParaRPr lang="en-GB" dirty="0">
              <a:solidFill>
                <a:srgbClr val="F26ECF"/>
              </a:solidFill>
            </a:endParaRPr>
          </a:p>
        </p:txBody>
      </p:sp>
      <p:graphicFrame>
        <p:nvGraphicFramePr>
          <p:cNvPr id="4" name="Table 4">
            <a:extLst>
              <a:ext uri="{FF2B5EF4-FFF2-40B4-BE49-F238E27FC236}">
                <a16:creationId xmlns:a16="http://schemas.microsoft.com/office/drawing/2014/main" id="{74D9F037-A3B7-741F-F729-C999D3AAD5A1}"/>
              </a:ext>
            </a:extLst>
          </p:cNvPr>
          <p:cNvGraphicFramePr>
            <a:graphicFrameLocks noGrp="1"/>
          </p:cNvGraphicFramePr>
          <p:nvPr>
            <p:extLst>
              <p:ext uri="{D42A27DB-BD31-4B8C-83A1-F6EECF244321}">
                <p14:modId xmlns:p14="http://schemas.microsoft.com/office/powerpoint/2010/main" val="744218028"/>
              </p:ext>
            </p:extLst>
          </p:nvPr>
        </p:nvGraphicFramePr>
        <p:xfrm>
          <a:off x="858982" y="1357864"/>
          <a:ext cx="10150764" cy="5109438"/>
        </p:xfrm>
        <a:graphic>
          <a:graphicData uri="http://schemas.openxmlformats.org/drawingml/2006/table">
            <a:tbl>
              <a:tblPr firstRow="1" bandRow="1">
                <a:tableStyleId>{5C22544A-7EE6-4342-B048-85BDC9FD1C3A}</a:tableStyleId>
              </a:tblPr>
              <a:tblGrid>
                <a:gridCol w="5075382">
                  <a:extLst>
                    <a:ext uri="{9D8B030D-6E8A-4147-A177-3AD203B41FA5}">
                      <a16:colId xmlns:a16="http://schemas.microsoft.com/office/drawing/2014/main" val="2341022968"/>
                    </a:ext>
                  </a:extLst>
                </a:gridCol>
                <a:gridCol w="5075382">
                  <a:extLst>
                    <a:ext uri="{9D8B030D-6E8A-4147-A177-3AD203B41FA5}">
                      <a16:colId xmlns:a16="http://schemas.microsoft.com/office/drawing/2014/main" val="3728301611"/>
                    </a:ext>
                  </a:extLst>
                </a:gridCol>
              </a:tblGrid>
              <a:tr h="526473">
                <a:tc>
                  <a:txBody>
                    <a:bodyPr/>
                    <a:lstStyle/>
                    <a:p>
                      <a:pPr algn="ctr"/>
                      <a:r>
                        <a:rPr lang="en-US" dirty="0">
                          <a:solidFill>
                            <a:srgbClr val="00B050"/>
                          </a:solidFill>
                        </a:rPr>
                        <a:t>Strong leadership skills displayed</a:t>
                      </a:r>
                      <a:endParaRPr lang="en-GB" dirty="0">
                        <a:solidFill>
                          <a:srgbClr val="00B05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dirty="0">
                          <a:solidFill>
                            <a:srgbClr val="FF0000"/>
                          </a:solidFill>
                        </a:rPr>
                        <a:t>Weak leadership skills displayed</a:t>
                      </a:r>
                      <a:endParaRPr lang="en-GB"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2813792"/>
                  </a:ext>
                </a:extLst>
              </a:tr>
              <a:tr h="480172">
                <a:tc>
                  <a:txBody>
                    <a:bodyPr/>
                    <a:lstStyle/>
                    <a:p>
                      <a:r>
                        <a:rPr lang="en-US" dirty="0">
                          <a:solidFill>
                            <a:srgbClr val="00B050"/>
                          </a:solidFill>
                        </a:rPr>
                        <a:t>Incredible administrative skills</a:t>
                      </a:r>
                      <a:endParaRPr lang="en-GB" dirty="0">
                        <a:solidFill>
                          <a:srgbClr val="00B05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solidFill>
                            <a:srgbClr val="FF0000"/>
                          </a:solidFill>
                        </a:rPr>
                        <a:t>Stubborn</a:t>
                      </a:r>
                      <a:endParaRPr lang="en-GB"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16277246"/>
                  </a:ext>
                </a:extLst>
              </a:tr>
              <a:tr h="526473">
                <a:tc>
                  <a:txBody>
                    <a:bodyPr/>
                    <a:lstStyle/>
                    <a:p>
                      <a:r>
                        <a:rPr lang="en-US" dirty="0">
                          <a:solidFill>
                            <a:srgbClr val="00B050"/>
                          </a:solidFill>
                        </a:rPr>
                        <a:t>All in all, a well received reputation amongst his men, peers and superiors</a:t>
                      </a:r>
                      <a:endParaRPr lang="en-GB" dirty="0">
                        <a:solidFill>
                          <a:srgbClr val="00B05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solidFill>
                            <a:srgbClr val="FF0000"/>
                          </a:solidFill>
                        </a:rPr>
                        <a:t>‘The Butcher of the Somme’. </a:t>
                      </a:r>
                      <a:endParaRPr lang="en-GB"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7390613"/>
                  </a:ext>
                </a:extLst>
              </a:tr>
              <a:tr h="1085273">
                <a:tc>
                  <a:txBody>
                    <a:bodyPr/>
                    <a:lstStyle/>
                    <a:p>
                      <a:r>
                        <a:rPr lang="en-US" dirty="0">
                          <a:solidFill>
                            <a:srgbClr val="00B050"/>
                          </a:solidFill>
                        </a:rPr>
                        <a:t>Observant. He was able to pinpoint critical issues in his leaders and organization and improve flawed strategies.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solidFill>
                            <a:srgbClr val="FF0000"/>
                          </a:solidFill>
                        </a:rPr>
                        <a:t>Uncreative in wartime strategy. He worked very much ‘by the book.’</a:t>
                      </a:r>
                      <a:endParaRPr lang="en-GB"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17641200"/>
                  </a:ext>
                </a:extLst>
              </a:tr>
              <a:tr h="1085273">
                <a:tc>
                  <a:txBody>
                    <a:bodyPr/>
                    <a:lstStyle/>
                    <a:p>
                      <a:r>
                        <a:rPr lang="en-US" dirty="0">
                          <a:solidFill>
                            <a:srgbClr val="00B050"/>
                          </a:solidFill>
                        </a:rPr>
                        <a:t>Although he would often have high casualty rates, many of his battles resulted in a victory, to a certain degree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solidFill>
                            <a:srgbClr val="FF0000"/>
                          </a:solidFill>
                        </a:rPr>
                        <a:t>It could be argued that these ‘victories’ were mostly, if not all due to technicalities and would have been won regardless who oversaw the militaries at the time.</a:t>
                      </a:r>
                      <a:endParaRPr lang="en-GB"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88674263"/>
                  </a:ext>
                </a:extLst>
              </a:tr>
              <a:tr h="1085273">
                <a:tc>
                  <a:txBody>
                    <a:bodyPr/>
                    <a:lstStyle/>
                    <a:p>
                      <a:r>
                        <a:rPr lang="en-US" dirty="0">
                          <a:solidFill>
                            <a:srgbClr val="00B050"/>
                          </a:solidFill>
                        </a:rPr>
                        <a:t>He took on some of the hardest battles on the Western Front in the Great War, refusing to surrender. This stubbornness is likely why his battles were successful.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solidFill>
                            <a:srgbClr val="FF0000"/>
                          </a:solidFill>
                        </a:rPr>
                        <a:t>Inexperienced on the frontline. This is likely the biggest reason as to why there were so many casualties.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5492044"/>
                  </a:ext>
                </a:extLst>
              </a:tr>
            </a:tbl>
          </a:graphicData>
        </a:graphic>
      </p:graphicFrame>
      <p:sp>
        <p:nvSpPr>
          <p:cNvPr id="3" name="TextBox 2">
            <a:extLst>
              <a:ext uri="{FF2B5EF4-FFF2-40B4-BE49-F238E27FC236}">
                <a16:creationId xmlns:a16="http://schemas.microsoft.com/office/drawing/2014/main" id="{C12E625D-2686-B56D-3456-D73DB4059854}"/>
              </a:ext>
            </a:extLst>
          </p:cNvPr>
          <p:cNvSpPr txBox="1"/>
          <p:nvPr/>
        </p:nvSpPr>
        <p:spPr>
          <a:xfrm>
            <a:off x="8834582" y="2392090"/>
            <a:ext cx="198582" cy="261483"/>
          </a:xfrm>
          <a:prstGeom prst="rect">
            <a:avLst/>
          </a:prstGeom>
          <a:noFill/>
        </p:spPr>
        <p:txBody>
          <a:bodyPr wrap="square" rtlCol="0">
            <a:spAutoFit/>
          </a:bodyPr>
          <a:lstStyle/>
          <a:p>
            <a:r>
              <a:rPr lang="en-US" sz="1100" dirty="0">
                <a:solidFill>
                  <a:srgbClr val="FF0000"/>
                </a:solidFill>
              </a:rPr>
              <a:t>4</a:t>
            </a:r>
            <a:endParaRPr lang="en-GB" sz="1100" dirty="0">
              <a:solidFill>
                <a:srgbClr val="FF0000"/>
              </a:solidFill>
            </a:endParaRPr>
          </a:p>
        </p:txBody>
      </p:sp>
      <p:sp>
        <p:nvSpPr>
          <p:cNvPr id="5" name="TextBox 4">
            <a:extLst>
              <a:ext uri="{FF2B5EF4-FFF2-40B4-BE49-F238E27FC236}">
                <a16:creationId xmlns:a16="http://schemas.microsoft.com/office/drawing/2014/main" id="{2759C364-A969-8993-9633-6158810732F9}"/>
              </a:ext>
            </a:extLst>
          </p:cNvPr>
          <p:cNvSpPr txBox="1"/>
          <p:nvPr/>
        </p:nvSpPr>
        <p:spPr>
          <a:xfrm>
            <a:off x="2309089" y="6561896"/>
            <a:ext cx="10150764" cy="261610"/>
          </a:xfrm>
          <a:prstGeom prst="rect">
            <a:avLst/>
          </a:prstGeom>
          <a:noFill/>
        </p:spPr>
        <p:txBody>
          <a:bodyPr wrap="square" rtlCol="0">
            <a:spAutoFit/>
          </a:bodyPr>
          <a:lstStyle/>
          <a:p>
            <a:r>
              <a:rPr lang="en-US" sz="1100" dirty="0"/>
              <a:t>Cassie Pope, </a:t>
            </a:r>
            <a:r>
              <a:rPr lang="en-US" sz="1100" i="1" dirty="0"/>
              <a:t>Was Douglas Haig Really “The Butcher of the Somme”? </a:t>
            </a:r>
            <a:r>
              <a:rPr lang="en-US" sz="1100" dirty="0"/>
              <a:t>(2018) &lt;</a:t>
            </a:r>
            <a:r>
              <a:rPr lang="en-US" sz="1100" dirty="0">
                <a:hlinkClick r:id="rId2"/>
              </a:rPr>
              <a:t>https://www.historyhit.com/douglas-haig-butcher/</a:t>
            </a:r>
            <a:r>
              <a:rPr lang="en-US" sz="1100" dirty="0"/>
              <a:t>&gt; [accessed 08/12/2022]</a:t>
            </a:r>
            <a:endParaRPr lang="en-GB" sz="1100" dirty="0"/>
          </a:p>
        </p:txBody>
      </p:sp>
      <p:sp>
        <p:nvSpPr>
          <p:cNvPr id="6" name="TextBox 5">
            <a:extLst>
              <a:ext uri="{FF2B5EF4-FFF2-40B4-BE49-F238E27FC236}">
                <a16:creationId xmlns:a16="http://schemas.microsoft.com/office/drawing/2014/main" id="{F6F024C6-7B76-C76A-9B23-D976B743A428}"/>
              </a:ext>
            </a:extLst>
          </p:cNvPr>
          <p:cNvSpPr txBox="1"/>
          <p:nvPr/>
        </p:nvSpPr>
        <p:spPr>
          <a:xfrm>
            <a:off x="2175162" y="6501378"/>
            <a:ext cx="267855" cy="215444"/>
          </a:xfrm>
          <a:prstGeom prst="rect">
            <a:avLst/>
          </a:prstGeom>
          <a:noFill/>
        </p:spPr>
        <p:txBody>
          <a:bodyPr wrap="square" rtlCol="0">
            <a:spAutoFit/>
          </a:bodyPr>
          <a:lstStyle/>
          <a:p>
            <a:r>
              <a:rPr lang="en-US" sz="800" dirty="0"/>
              <a:t>4</a:t>
            </a:r>
            <a:endParaRPr lang="en-GB" sz="800" dirty="0"/>
          </a:p>
        </p:txBody>
      </p:sp>
    </p:spTree>
    <p:extLst>
      <p:ext uri="{BB962C8B-B14F-4D97-AF65-F5344CB8AC3E}">
        <p14:creationId xmlns:p14="http://schemas.microsoft.com/office/powerpoint/2010/main" val="3871878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A449-95FC-1C01-A27E-0EEA695D61A6}"/>
              </a:ext>
            </a:extLst>
          </p:cNvPr>
          <p:cNvSpPr>
            <a:spLocks noGrp="1"/>
          </p:cNvSpPr>
          <p:nvPr>
            <p:ph type="title"/>
          </p:nvPr>
        </p:nvSpPr>
        <p:spPr/>
        <p:txBody>
          <a:bodyPr/>
          <a:lstStyle/>
          <a:p>
            <a:r>
              <a:rPr lang="en-US" dirty="0">
                <a:solidFill>
                  <a:schemeClr val="accent4"/>
                </a:solidFill>
              </a:rPr>
              <a:t>Conclusion- Room for Improvement</a:t>
            </a:r>
            <a:endParaRPr lang="en-GB" dirty="0">
              <a:solidFill>
                <a:schemeClr val="accent4"/>
              </a:solidFill>
            </a:endParaRPr>
          </a:p>
        </p:txBody>
      </p:sp>
      <p:sp>
        <p:nvSpPr>
          <p:cNvPr id="3" name="Content Placeholder 2">
            <a:extLst>
              <a:ext uri="{FF2B5EF4-FFF2-40B4-BE49-F238E27FC236}">
                <a16:creationId xmlns:a16="http://schemas.microsoft.com/office/drawing/2014/main" id="{6D199978-99C1-73DE-9CF7-CEFE0B400190}"/>
              </a:ext>
            </a:extLst>
          </p:cNvPr>
          <p:cNvSpPr>
            <a:spLocks noGrp="1"/>
          </p:cNvSpPr>
          <p:nvPr>
            <p:ph idx="1"/>
          </p:nvPr>
        </p:nvSpPr>
        <p:spPr>
          <a:xfrm>
            <a:off x="720001" y="1385456"/>
            <a:ext cx="7038056" cy="5061526"/>
          </a:xfrm>
        </p:spPr>
        <p:txBody>
          <a:bodyPr>
            <a:normAutofit lnSpcReduction="10000"/>
          </a:bodyPr>
          <a:lstStyle/>
          <a:p>
            <a:r>
              <a:rPr lang="en-US" sz="2400" dirty="0"/>
              <a:t>Ultimately, Haig possessed many traits of a great leader. However, there is also plenty of evidence as to why he has earned himself the nickname ‘the Butcher’. </a:t>
            </a:r>
          </a:p>
          <a:p>
            <a:r>
              <a:rPr lang="en-US" sz="2400" dirty="0">
                <a:solidFill>
                  <a:srgbClr val="33CCFF">
                    <a:alpha val="58000"/>
                  </a:srgbClr>
                </a:solidFill>
              </a:rPr>
              <a:t>We should consider that Haig possessed some very useful skills as a leader and succeeded where many others would likely fail.</a:t>
            </a:r>
          </a:p>
          <a:p>
            <a:r>
              <a:rPr lang="en-US" sz="2400" dirty="0">
                <a:solidFill>
                  <a:schemeClr val="accent6">
                    <a:lumMod val="60000"/>
                    <a:lumOff val="40000"/>
                    <a:alpha val="58000"/>
                  </a:schemeClr>
                </a:solidFill>
              </a:rPr>
              <a:t>Had Haig been less stubborn, and perhaps witnessed some more first-hand combat experience, he would likely be remembered in a more positive light nowadays.</a:t>
            </a:r>
          </a:p>
          <a:p>
            <a:endParaRPr lang="en-GB" dirty="0"/>
          </a:p>
        </p:txBody>
      </p:sp>
      <p:pic>
        <p:nvPicPr>
          <p:cNvPr id="4" name="Picture 3">
            <a:extLst>
              <a:ext uri="{FF2B5EF4-FFF2-40B4-BE49-F238E27FC236}">
                <a16:creationId xmlns:a16="http://schemas.microsoft.com/office/drawing/2014/main" id="{ED7D240A-149D-AF2A-0893-4748B5358433}"/>
              </a:ext>
            </a:extLst>
          </p:cNvPr>
          <p:cNvPicPr>
            <a:picLocks noChangeAspect="1"/>
          </p:cNvPicPr>
          <p:nvPr/>
        </p:nvPicPr>
        <p:blipFill>
          <a:blip r:embed="rId2"/>
          <a:stretch>
            <a:fillRect/>
          </a:stretch>
        </p:blipFill>
        <p:spPr>
          <a:xfrm rot="5400000">
            <a:off x="7848298" y="2122"/>
            <a:ext cx="2162629" cy="2343112"/>
          </a:xfrm>
          <a:prstGeom prst="rect">
            <a:avLst/>
          </a:prstGeom>
        </p:spPr>
      </p:pic>
      <p:pic>
        <p:nvPicPr>
          <p:cNvPr id="9" name="Picture 8">
            <a:extLst>
              <a:ext uri="{FF2B5EF4-FFF2-40B4-BE49-F238E27FC236}">
                <a16:creationId xmlns:a16="http://schemas.microsoft.com/office/drawing/2014/main" id="{AC73E1B8-FD1E-C30A-DEF8-FF8F522A35AE}"/>
              </a:ext>
            </a:extLst>
          </p:cNvPr>
          <p:cNvPicPr>
            <a:picLocks noChangeAspect="1"/>
          </p:cNvPicPr>
          <p:nvPr/>
        </p:nvPicPr>
        <p:blipFill>
          <a:blip r:embed="rId3"/>
          <a:stretch>
            <a:fillRect/>
          </a:stretch>
        </p:blipFill>
        <p:spPr>
          <a:xfrm>
            <a:off x="10101168" y="92363"/>
            <a:ext cx="1813741" cy="2162629"/>
          </a:xfrm>
          <a:prstGeom prst="rect">
            <a:avLst/>
          </a:prstGeom>
        </p:spPr>
      </p:pic>
      <p:pic>
        <p:nvPicPr>
          <p:cNvPr id="1026" name="Picture 2" descr="Douglas Haig (1861-1928) commander in chief of the British Expeditionary Force (BEF) in the First World War.">
            <a:extLst>
              <a:ext uri="{FF2B5EF4-FFF2-40B4-BE49-F238E27FC236}">
                <a16:creationId xmlns:a16="http://schemas.microsoft.com/office/drawing/2014/main" id="{A2E73F05-B29E-2771-9268-688177C405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9528" y="2298437"/>
            <a:ext cx="2898510" cy="44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12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06483-FF77-F4D8-CED7-1725C010B7B4}"/>
              </a:ext>
            </a:extLst>
          </p:cNvPr>
          <p:cNvSpPr>
            <a:spLocks noGrp="1"/>
          </p:cNvSpPr>
          <p:nvPr>
            <p:ph type="title"/>
          </p:nvPr>
        </p:nvSpPr>
        <p:spPr/>
        <p:txBody>
          <a:bodyPr/>
          <a:lstStyle/>
          <a:p>
            <a:pPr algn="ctr"/>
            <a:r>
              <a:rPr lang="en-GB" dirty="0">
                <a:solidFill>
                  <a:srgbClr val="FFFF00"/>
                </a:solidFill>
                <a:latin typeface="HGMaruGothicMPRO" panose="020B0400000000000000" pitchFamily="34" charset="-128"/>
                <a:ea typeface="HGMaruGothicMPRO" panose="020B0400000000000000" pitchFamily="34" charset="-128"/>
              </a:rPr>
              <a:t>Bibliography</a:t>
            </a:r>
          </a:p>
        </p:txBody>
      </p:sp>
      <p:sp>
        <p:nvSpPr>
          <p:cNvPr id="3" name="Content Placeholder 2">
            <a:extLst>
              <a:ext uri="{FF2B5EF4-FFF2-40B4-BE49-F238E27FC236}">
                <a16:creationId xmlns:a16="http://schemas.microsoft.com/office/drawing/2014/main" id="{85C570AE-9E9A-158A-8F12-999748A9D385}"/>
              </a:ext>
            </a:extLst>
          </p:cNvPr>
          <p:cNvSpPr>
            <a:spLocks noGrp="1"/>
          </p:cNvSpPr>
          <p:nvPr>
            <p:ph idx="1"/>
          </p:nvPr>
        </p:nvSpPr>
        <p:spPr>
          <a:xfrm>
            <a:off x="147782" y="1440872"/>
            <a:ext cx="11942618" cy="4941455"/>
          </a:xfrm>
        </p:spPr>
        <p:txBody>
          <a:bodyPr>
            <a:normAutofit fontScale="85000" lnSpcReduction="10000"/>
          </a:bodyPr>
          <a:lstStyle/>
          <a:p>
            <a:r>
              <a:rPr lang="en-US" dirty="0"/>
              <a:t>Autograph Collection </a:t>
            </a:r>
            <a:r>
              <a:rPr lang="en-GB" sz="2000" dirty="0">
                <a:solidFill>
                  <a:srgbClr val="FFFF00"/>
                </a:solidFill>
                <a:hlinkClick r:id="rId2"/>
              </a:rPr>
              <a:t>https://www.autographcollection.co.uk/douglas-haig-autograph-signed-display-22417-p.asp</a:t>
            </a:r>
            <a:r>
              <a:rPr lang="en-GB" sz="2000" dirty="0">
                <a:solidFill>
                  <a:srgbClr val="FFFF00"/>
                </a:solidFill>
              </a:rPr>
              <a:t> </a:t>
            </a:r>
            <a:r>
              <a:rPr lang="en-US" dirty="0"/>
              <a:t>[Accessed 30/11/2022]</a:t>
            </a:r>
          </a:p>
          <a:p>
            <a:r>
              <a:rPr lang="en-US" dirty="0"/>
              <a:t>De Groot, </a:t>
            </a:r>
            <a:r>
              <a:rPr lang="en-US" dirty="0" err="1"/>
              <a:t>Jerard</a:t>
            </a:r>
            <a:r>
              <a:rPr lang="en-US" dirty="0"/>
              <a:t>. J., </a:t>
            </a:r>
            <a:r>
              <a:rPr lang="en-US" i="1" dirty="0"/>
              <a:t>The Pre-War Life and Military Career of Douglas Haig </a:t>
            </a:r>
            <a:r>
              <a:rPr lang="en-US" dirty="0"/>
              <a:t>(1983) [Accessed 30/11/2022]</a:t>
            </a:r>
          </a:p>
          <a:p>
            <a:r>
              <a:rPr lang="en-US" i="1" dirty="0"/>
              <a:t>Exp</a:t>
            </a:r>
            <a:r>
              <a:rPr lang="en-GB" i="1" dirty="0" err="1"/>
              <a:t>eriences</a:t>
            </a:r>
            <a:r>
              <a:rPr lang="en-GB" i="1" dirty="0"/>
              <a:t> of The Great War: </a:t>
            </a:r>
            <a:r>
              <a:rPr lang="en-GB" dirty="0">
                <a:hlinkClick r:id="rId3"/>
              </a:rPr>
              <a:t>https://digital.nls.uk/great-war/general/early-life/india.html</a:t>
            </a:r>
            <a:r>
              <a:rPr lang="en-GB" dirty="0"/>
              <a:t> [Accessed 01/12/2022]</a:t>
            </a:r>
          </a:p>
          <a:p>
            <a:r>
              <a:rPr lang="en-US" i="1" dirty="0"/>
              <a:t>37 Rare Photographs of the Battle of the Somme, One of the Bloodiest Battles in Human History</a:t>
            </a:r>
            <a:r>
              <a:rPr lang="en-US" dirty="0"/>
              <a:t>: </a:t>
            </a:r>
            <a:r>
              <a:rPr lang="en-GB" dirty="0">
                <a:hlinkClick r:id="rId4"/>
              </a:rPr>
              <a:t>https://www.vintag.es/2017/04/37-rare-photographs-of-battle-of-somme.html</a:t>
            </a:r>
            <a:r>
              <a:rPr lang="en-GB" dirty="0"/>
              <a:t> [Accessed 02/12/2022]</a:t>
            </a:r>
          </a:p>
          <a:p>
            <a:r>
              <a:rPr lang="en-GB" dirty="0"/>
              <a:t>History Place </a:t>
            </a:r>
            <a:r>
              <a:rPr lang="en-GB" i="1" dirty="0"/>
              <a:t>WWI</a:t>
            </a:r>
            <a:r>
              <a:rPr lang="en-GB" dirty="0"/>
              <a:t>: </a:t>
            </a:r>
            <a:r>
              <a:rPr lang="en-GB" dirty="0">
                <a:hlinkClick r:id="rId5"/>
              </a:rPr>
              <a:t>http://www.historyplace.com/worldhistory/firstworldwar/brit-fr-fieldtalk.htm</a:t>
            </a:r>
            <a:r>
              <a:rPr lang="en-GB" dirty="0"/>
              <a:t> [Accessed 02/12/2022]</a:t>
            </a:r>
          </a:p>
          <a:p>
            <a:r>
              <a:rPr lang="en-GB" dirty="0"/>
              <a:t>Sheffield, Gary ‘</a:t>
            </a:r>
            <a:r>
              <a:rPr lang="en-GB" i="1" dirty="0"/>
              <a:t>The Chief Douglas Haig and the British Army’ (</a:t>
            </a:r>
            <a:r>
              <a:rPr lang="en-US" dirty="0"/>
              <a:t>London: Aurum Press, (</a:t>
            </a:r>
            <a:r>
              <a:rPr lang="en-GB" i="1" dirty="0"/>
              <a:t>2011) [Accessed 02/12/2022]</a:t>
            </a:r>
          </a:p>
          <a:p>
            <a:r>
              <a:rPr lang="en-GB" dirty="0"/>
              <a:t>Winter, Dennis </a:t>
            </a:r>
            <a:r>
              <a:rPr lang="en-GB" i="1" dirty="0"/>
              <a:t>‘Haig’s Command: A Reassessment (Yorkshire: Viking, (1991) [Accessed 02/12/2022]</a:t>
            </a:r>
          </a:p>
          <a:p>
            <a:r>
              <a:rPr lang="en-US" sz="2000" dirty="0"/>
              <a:t>Pope, Cassie, </a:t>
            </a:r>
            <a:r>
              <a:rPr lang="en-US" sz="2000" i="1" dirty="0"/>
              <a:t>Was Douglas Haig Really “The Butcher of the Somme”? (2018) &lt;</a:t>
            </a:r>
            <a:r>
              <a:rPr lang="en-US" sz="2000" i="1" dirty="0">
                <a:hlinkClick r:id="rId6"/>
              </a:rPr>
              <a:t>https://www.historyhit.com/douglas-haig-butcher/</a:t>
            </a:r>
            <a:r>
              <a:rPr lang="en-US" sz="2000" i="1" dirty="0"/>
              <a:t>&gt; [accessed 08/12/2022]</a:t>
            </a:r>
            <a:endParaRPr lang="en-GB" sz="2000" i="1" dirty="0"/>
          </a:p>
          <a:p>
            <a:endParaRPr lang="en-GB" dirty="0"/>
          </a:p>
        </p:txBody>
      </p:sp>
    </p:spTree>
    <p:extLst>
      <p:ext uri="{BB962C8B-B14F-4D97-AF65-F5344CB8AC3E}">
        <p14:creationId xmlns:p14="http://schemas.microsoft.com/office/powerpoint/2010/main" val="626507410"/>
      </p:ext>
    </p:extLst>
  </p:cSld>
  <p:clrMapOvr>
    <a:masterClrMapping/>
  </p:clrMapOvr>
</p:sld>
</file>

<file path=ppt/theme/theme1.xml><?xml version="1.0" encoding="utf-8"?>
<a:theme xmlns:a="http://schemas.openxmlformats.org/drawingml/2006/main" name="Blob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Ion</Template>
  <TotalTime>0</TotalTime>
  <Words>1416</Words>
  <Application>Microsoft Office PowerPoint</Application>
  <PresentationFormat>Widescreen</PresentationFormat>
  <Paragraphs>84</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HGMaruGothicMPRO</vt:lpstr>
      <vt:lpstr>Arial</vt:lpstr>
      <vt:lpstr>Avenir Next LT Pro</vt:lpstr>
      <vt:lpstr>Copperplate Gothic Bold</vt:lpstr>
      <vt:lpstr>Rockwell Nova Light</vt:lpstr>
      <vt:lpstr>Rokkitt</vt:lpstr>
      <vt:lpstr>The Hand Extrablack</vt:lpstr>
      <vt:lpstr>BlobVTI</vt:lpstr>
      <vt:lpstr>Sir Douglas Haig</vt:lpstr>
      <vt:lpstr>What is the purpose of this presentation?</vt:lpstr>
      <vt:lpstr>Early Life- Who Was Douglas Haig?</vt:lpstr>
      <vt:lpstr>Early Military Career- A lack of Frontline Experience</vt:lpstr>
      <vt:lpstr>Career leading to The Great War- A confident and Stubborn leader </vt:lpstr>
      <vt:lpstr>The Great War (1914-1918)- The Field Marshall</vt:lpstr>
      <vt:lpstr>THE BATTLE OF THE SOMME (July 1916 – November 1916) </vt:lpstr>
      <vt:lpstr>A Strong or a Weak leader?</vt:lpstr>
      <vt:lpstr>Conclusion- Room for Improvement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Sir Douglas Haig</dc:title>
  <dc:creator>Alex Hales-Owen (2221576)</dc:creator>
  <cp:lastModifiedBy>Alex Hales-Owen (2221576)</cp:lastModifiedBy>
  <cp:revision>29</cp:revision>
  <dcterms:created xsi:type="dcterms:W3CDTF">2022-11-25T12:43:22Z</dcterms:created>
  <dcterms:modified xsi:type="dcterms:W3CDTF">2022-12-08T18:05:52Z</dcterms:modified>
</cp:coreProperties>
</file>