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BCB5A3-1E53-A4D6-5CA7-D09245F0A7A4}" v="3" dt="2022-07-15T14:48:58.393"/>
    <p1510:client id="{548E6DA0-3F33-4386-9F9D-5DAA5FE509C9}" v="4081" dt="2022-06-27T19:55:49.121"/>
    <p1510:client id="{62B19D71-F5C0-BA5A-6A15-52BC79CED7E6}" v="3469" dt="2022-06-28T16:59:33.286"/>
    <p1510:client id="{8F6BBBA9-8EC3-7179-5F9B-64F239730069}" v="158" dt="2022-07-03T13:58:04.918"/>
    <p1510:client id="{9861C46B-D470-8A09-32FC-4F95088EC328}" v="1718" dt="2022-06-27T20:48:42.412"/>
    <p1510:client id="{E1C0566E-8DD2-3996-D0E8-407F7BD13FDB}" v="2403" dt="2022-07-11T19:52:43.636"/>
    <p1510:client id="{FC35CFBB-2B23-C5F7-1D86-6FDF294F0C41}" v="10" dt="2022-07-16T21:02:20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397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066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190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846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414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224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79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200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524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557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513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099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86DA6F0-EE66-385F-641F-9F2990A02EE1}"/>
              </a:ext>
            </a:extLst>
          </p:cNvPr>
          <p:cNvSpPr txBox="1"/>
          <p:nvPr/>
        </p:nvSpPr>
        <p:spPr>
          <a:xfrm>
            <a:off x="4084397" y="4670246"/>
            <a:ext cx="6714232" cy="9144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</a:pPr>
            <a:r>
              <a:rPr lang="en-US" sz="2200" b="1">
                <a:solidFill>
                  <a:schemeClr val="accent1"/>
                </a:solidFill>
              </a:rPr>
              <a:t>(1)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9118D5-5004-7AB1-133A-6C8FE584837E}"/>
              </a:ext>
            </a:extLst>
          </p:cNvPr>
          <p:cNvSpPr txBox="1"/>
          <p:nvPr/>
        </p:nvSpPr>
        <p:spPr>
          <a:xfrm>
            <a:off x="832339" y="410307"/>
            <a:ext cx="10515599" cy="59708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4400">
                <a:latin typeface="Arial Nova"/>
                <a:cs typeface="Calibri"/>
              </a:rPr>
              <a:t>Mina Khorshid-</a:t>
            </a:r>
            <a:r>
              <a:rPr lang="en-GB" sz="4400">
                <a:latin typeface="Arial Nova"/>
                <a:ea typeface="+mn-lt"/>
                <a:cs typeface="+mn-lt"/>
              </a:rPr>
              <a:t>2122088</a:t>
            </a:r>
          </a:p>
          <a:p>
            <a:pPr>
              <a:spcAft>
                <a:spcPts val="600"/>
              </a:spcAft>
            </a:pPr>
            <a:endParaRPr lang="en-GB" sz="4400">
              <a:latin typeface="Arial Nova"/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r>
              <a:rPr lang="en-GB" sz="4400">
                <a:latin typeface="Arial Nova"/>
                <a:ea typeface="+mn-lt"/>
                <a:cs typeface="+mn-lt"/>
              </a:rPr>
              <a:t>Problem Solving and Decision Making-BMSW 4004</a:t>
            </a:r>
          </a:p>
          <a:p>
            <a:pPr>
              <a:spcAft>
                <a:spcPts val="600"/>
              </a:spcAft>
            </a:pPr>
            <a:endParaRPr lang="en-GB" sz="4400">
              <a:latin typeface="Arial Nova"/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GB" sz="4400">
                <a:latin typeface="Arial Nova"/>
                <a:ea typeface="+mn-lt"/>
                <a:cs typeface="+mn-lt"/>
              </a:rPr>
              <a:t>Lecturer:</a:t>
            </a:r>
          </a:p>
          <a:p>
            <a:pPr>
              <a:spcAft>
                <a:spcPts val="600"/>
              </a:spcAft>
            </a:pPr>
            <a:endParaRPr lang="en-GB" sz="4400">
              <a:latin typeface="Arial Nova"/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r>
              <a:rPr lang="en-GB" sz="4400">
                <a:latin typeface="Arial Nova"/>
                <a:ea typeface="+mn-lt"/>
                <a:cs typeface="+mn-lt"/>
              </a:rPr>
              <a:t>Problem Solving and Decision making</a:t>
            </a:r>
            <a:endParaRPr lang="en-GB" sz="4400">
              <a:latin typeface="Arial Nov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77740D4-E762-887F-2C90-FB32003B60A3}"/>
              </a:ext>
            </a:extLst>
          </p:cNvPr>
          <p:cNvSpPr txBox="1"/>
          <p:nvPr/>
        </p:nvSpPr>
        <p:spPr>
          <a:xfrm>
            <a:off x="3434861" y="328246"/>
            <a:ext cx="630701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Calibri"/>
              </a:rPr>
              <a:t>Nature and impacts of the issue: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48157E-8FEC-22D7-5830-3C417422CF7D}"/>
              </a:ext>
            </a:extLst>
          </p:cNvPr>
          <p:cNvSpPr txBox="1"/>
          <p:nvPr/>
        </p:nvSpPr>
        <p:spPr>
          <a:xfrm>
            <a:off x="234460" y="328245"/>
            <a:ext cx="6213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Calibri"/>
              </a:rPr>
              <a:t>(2)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69E1F4-0859-09A8-3100-B9BADF6DCC88}"/>
              </a:ext>
            </a:extLst>
          </p:cNvPr>
          <p:cNvSpPr txBox="1"/>
          <p:nvPr/>
        </p:nvSpPr>
        <p:spPr>
          <a:xfrm>
            <a:off x="234463" y="855783"/>
            <a:ext cx="11816859" cy="5401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>
                <a:latin typeface="Arial"/>
                <a:cs typeface="Calibri"/>
              </a:rPr>
              <a:t>The NHS and health care providers like proper care are seeing dips in the number of doctors and nurses with over 100,000 shortages in the NHS and a vacancy of over 41,000 nurses (which has also been made worse by Brexit).</a:t>
            </a: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35977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77740D4-E762-887F-2C90-FB32003B60A3}"/>
              </a:ext>
            </a:extLst>
          </p:cNvPr>
          <p:cNvSpPr txBox="1"/>
          <p:nvPr/>
        </p:nvSpPr>
        <p:spPr>
          <a:xfrm>
            <a:off x="4067907" y="328246"/>
            <a:ext cx="630701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Calibri"/>
              </a:rPr>
              <a:t>Pestle analysis: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0FD22E-124D-7414-CF3E-97BDE42ACBAF}"/>
              </a:ext>
            </a:extLst>
          </p:cNvPr>
          <p:cNvSpPr txBox="1"/>
          <p:nvPr/>
        </p:nvSpPr>
        <p:spPr>
          <a:xfrm>
            <a:off x="234460" y="328245"/>
            <a:ext cx="6213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Calibri"/>
              </a:rPr>
              <a:t>(3)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1A20B0-AD90-67A6-CC51-7D8226A2A8BB}"/>
              </a:ext>
            </a:extLst>
          </p:cNvPr>
          <p:cNvSpPr txBox="1"/>
          <p:nvPr/>
        </p:nvSpPr>
        <p:spPr>
          <a:xfrm>
            <a:off x="140678" y="937845"/>
            <a:ext cx="11898920" cy="51209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>
                <a:latin typeface="Arial"/>
                <a:cs typeface="Calibri"/>
              </a:rPr>
              <a:t>Political- Cuts in government spending mean service is worse.</a:t>
            </a:r>
            <a:endParaRPr lang="en-US" sz="2000">
              <a:latin typeface="Calibri" panose="020F0502020204030204"/>
              <a:cs typeface="Calibri"/>
            </a:endParaRPr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cs typeface="Calibri"/>
              </a:rPr>
              <a:t>Economic- Lower income can tank treatment quality. </a:t>
            </a:r>
            <a:endParaRPr lang="en-US" sz="2000">
              <a:latin typeface="Calibri" panose="020F0502020204030204"/>
              <a:cs typeface="Calibri"/>
            </a:endParaRPr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cs typeface="Calibri"/>
              </a:rPr>
              <a:t>Social- Many groups use alternate treatments, often making them sicker/harder to treat.</a:t>
            </a:r>
            <a:endParaRPr lang="en-US" sz="2000">
              <a:latin typeface="Calibri" panose="020F0502020204030204"/>
              <a:cs typeface="Calibri"/>
            </a:endParaRPr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cs typeface="Calibri"/>
              </a:rPr>
              <a:t>Technological- Better technology is hard for old workers to use.</a:t>
            </a:r>
            <a:endParaRPr lang="en-US" sz="2000">
              <a:latin typeface="Calibri" panose="020F0502020204030204"/>
              <a:cs typeface="Calibri"/>
            </a:endParaRPr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cs typeface="Calibri"/>
              </a:rPr>
              <a:t>Legal- </a:t>
            </a:r>
            <a:r>
              <a:rPr lang="en-GB" sz="2000">
                <a:latin typeface="Arial"/>
                <a:cs typeface="Arial"/>
              </a:rPr>
              <a:t>Laws improve workplaces, so less workers are hurt/add to the workload</a:t>
            </a:r>
            <a:endParaRPr lang="en-US" sz="2000">
              <a:latin typeface="Calibri" panose="020F0502020204030204"/>
              <a:cs typeface="Calibri"/>
            </a:endParaRPr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cs typeface="Calibri"/>
              </a:rPr>
              <a:t>Environmental- Bad temperatures can make many ill, increasing workload.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67936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77740D4-E762-887F-2C90-FB32003B60A3}"/>
              </a:ext>
            </a:extLst>
          </p:cNvPr>
          <p:cNvSpPr txBox="1"/>
          <p:nvPr/>
        </p:nvSpPr>
        <p:spPr>
          <a:xfrm>
            <a:off x="3434861" y="328246"/>
            <a:ext cx="630701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Calibri"/>
              </a:rPr>
              <a:t>Cause and effect analysis: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49AB76-2561-A2E8-E3A1-AE1EDB8E76AA}"/>
              </a:ext>
            </a:extLst>
          </p:cNvPr>
          <p:cNvSpPr txBox="1"/>
          <p:nvPr/>
        </p:nvSpPr>
        <p:spPr>
          <a:xfrm>
            <a:off x="234460" y="328245"/>
            <a:ext cx="6213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Calibri"/>
              </a:rPr>
              <a:t>(4)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FEE047C-1216-1F4C-3CCC-B665AE84F87C}"/>
              </a:ext>
            </a:extLst>
          </p:cNvPr>
          <p:cNvSpPr/>
          <p:nvPr/>
        </p:nvSpPr>
        <p:spPr>
          <a:xfrm>
            <a:off x="9520686" y="3158706"/>
            <a:ext cx="2170981" cy="9201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cs typeface="Calibri"/>
              </a:rPr>
              <a:t>Staff shortages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F4EBD6-DA8A-068D-010A-9E2911D1F654}"/>
              </a:ext>
            </a:extLst>
          </p:cNvPr>
          <p:cNvSpPr/>
          <p:nvPr/>
        </p:nvSpPr>
        <p:spPr>
          <a:xfrm>
            <a:off x="6198618" y="5443807"/>
            <a:ext cx="2170980" cy="92015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cs typeface="Calibri"/>
              </a:rPr>
              <a:t>Burnout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FA32B6-AC53-FD53-620E-08F812E7AED3}"/>
              </a:ext>
            </a:extLst>
          </p:cNvPr>
          <p:cNvSpPr/>
          <p:nvPr/>
        </p:nvSpPr>
        <p:spPr>
          <a:xfrm>
            <a:off x="6097976" y="1015581"/>
            <a:ext cx="2170980" cy="92015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cs typeface="Calibri"/>
              </a:rPr>
              <a:t>Income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3F2A70F-4813-6C1A-D499-D321FCE9AC87}"/>
              </a:ext>
            </a:extLst>
          </p:cNvPr>
          <p:cNvSpPr/>
          <p:nvPr/>
        </p:nvSpPr>
        <p:spPr>
          <a:xfrm>
            <a:off x="1267184" y="5443807"/>
            <a:ext cx="2170980" cy="92015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  <a:cs typeface="Calibri"/>
              </a:rPr>
              <a:t>Lacking infrastructure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410FE5-7F97-C20F-C119-DDB51FF78701}"/>
              </a:ext>
            </a:extLst>
          </p:cNvPr>
          <p:cNvSpPr/>
          <p:nvPr/>
        </p:nvSpPr>
        <p:spPr>
          <a:xfrm>
            <a:off x="1267183" y="1015580"/>
            <a:ext cx="2170980" cy="92015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  <a:cs typeface="Calibri"/>
              </a:rPr>
              <a:t>Laws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5D962E7-95E8-B970-C877-021B970676A9}"/>
              </a:ext>
            </a:extLst>
          </p:cNvPr>
          <p:cNvCxnSpPr/>
          <p:nvPr/>
        </p:nvCxnSpPr>
        <p:spPr>
          <a:xfrm>
            <a:off x="1323796" y="3602606"/>
            <a:ext cx="8195093" cy="28755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DB95444-84F4-5DAD-4221-1FE5C38C8ABD}"/>
              </a:ext>
            </a:extLst>
          </p:cNvPr>
          <p:cNvCxnSpPr>
            <a:cxnSpLocks/>
          </p:cNvCxnSpPr>
          <p:nvPr/>
        </p:nvCxnSpPr>
        <p:spPr>
          <a:xfrm>
            <a:off x="2761531" y="1977965"/>
            <a:ext cx="531961" cy="1595885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4690BC3-3583-9DBF-EF3C-5CBE37FFC45D}"/>
              </a:ext>
            </a:extLst>
          </p:cNvPr>
          <p:cNvCxnSpPr>
            <a:cxnSpLocks/>
          </p:cNvCxnSpPr>
          <p:nvPr/>
        </p:nvCxnSpPr>
        <p:spPr>
          <a:xfrm flipH="1">
            <a:off x="2761529" y="3660115"/>
            <a:ext cx="531963" cy="1811547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3B0F571-AEC3-F140-2F54-6AC3E335B840}"/>
              </a:ext>
            </a:extLst>
          </p:cNvPr>
          <p:cNvCxnSpPr>
            <a:cxnSpLocks/>
          </p:cNvCxnSpPr>
          <p:nvPr/>
        </p:nvCxnSpPr>
        <p:spPr>
          <a:xfrm flipH="1">
            <a:off x="6815942" y="3645737"/>
            <a:ext cx="301927" cy="1768414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96D9B55-658B-EE21-561D-3CFADF8C5EBC}"/>
              </a:ext>
            </a:extLst>
          </p:cNvPr>
          <p:cNvCxnSpPr>
            <a:cxnSpLocks/>
          </p:cNvCxnSpPr>
          <p:nvPr/>
        </p:nvCxnSpPr>
        <p:spPr>
          <a:xfrm>
            <a:off x="6815945" y="1920455"/>
            <a:ext cx="330679" cy="1768413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B3DD0B37-A03E-0A38-48DD-70631160606F}"/>
              </a:ext>
            </a:extLst>
          </p:cNvPr>
          <p:cNvSpPr txBox="1"/>
          <p:nvPr/>
        </p:nvSpPr>
        <p:spPr>
          <a:xfrm>
            <a:off x="3042249" y="2093343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Arial"/>
                <a:cs typeface="Calibri"/>
              </a:rPr>
              <a:t>Brexit has led to a decline in nurses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64C4DB8-AAAD-C820-4148-05222DAE1DC1}"/>
              </a:ext>
            </a:extLst>
          </p:cNvPr>
          <p:cNvSpPr txBox="1"/>
          <p:nvPr/>
        </p:nvSpPr>
        <p:spPr>
          <a:xfrm>
            <a:off x="310550" y="2682814"/>
            <a:ext cx="2743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Arial"/>
                <a:cs typeface="Calibri"/>
              </a:rPr>
              <a:t>Heavy tax leads to budget issues so many quit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CB8DCFA-1ADB-DA12-85A9-C24E6B50B2B3}"/>
              </a:ext>
            </a:extLst>
          </p:cNvPr>
          <p:cNvSpPr txBox="1"/>
          <p:nvPr/>
        </p:nvSpPr>
        <p:spPr>
          <a:xfrm>
            <a:off x="7125417" y="2035832"/>
            <a:ext cx="2743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Arial"/>
                <a:cs typeface="Calibri"/>
              </a:rPr>
              <a:t>Low pay has caused many workers to quit.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E84ABFCD-50CE-838B-E4AF-3E2BAF118B2C}"/>
              </a:ext>
            </a:extLst>
          </p:cNvPr>
          <p:cNvCxnSpPr>
            <a:cxnSpLocks/>
          </p:cNvCxnSpPr>
          <p:nvPr/>
        </p:nvCxnSpPr>
        <p:spPr>
          <a:xfrm>
            <a:off x="2905305" y="2351776"/>
            <a:ext cx="143775" cy="1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968C7B5-4BE0-765F-4153-66FD64B07425}"/>
              </a:ext>
            </a:extLst>
          </p:cNvPr>
          <p:cNvCxnSpPr>
            <a:cxnSpLocks/>
          </p:cNvCxnSpPr>
          <p:nvPr/>
        </p:nvCxnSpPr>
        <p:spPr>
          <a:xfrm>
            <a:off x="2632134" y="3156907"/>
            <a:ext cx="546339" cy="1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B617F2A-950F-12B7-3579-BFA7A51501D0}"/>
              </a:ext>
            </a:extLst>
          </p:cNvPr>
          <p:cNvCxnSpPr>
            <a:cxnSpLocks/>
          </p:cNvCxnSpPr>
          <p:nvPr/>
        </p:nvCxnSpPr>
        <p:spPr>
          <a:xfrm>
            <a:off x="6887832" y="2308642"/>
            <a:ext cx="301924" cy="1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8CB6B339-AC15-D7DF-E71D-7C6362D15672}"/>
              </a:ext>
            </a:extLst>
          </p:cNvPr>
          <p:cNvSpPr txBox="1"/>
          <p:nvPr/>
        </p:nvSpPr>
        <p:spPr>
          <a:xfrm>
            <a:off x="7182926" y="4264322"/>
            <a:ext cx="2743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Arial"/>
                <a:cs typeface="Calibri"/>
              </a:rPr>
              <a:t>Increased workload means many leave from stress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A18A800-6F88-A979-21B2-1A6569FF1C41}"/>
              </a:ext>
            </a:extLst>
          </p:cNvPr>
          <p:cNvSpPr txBox="1"/>
          <p:nvPr/>
        </p:nvSpPr>
        <p:spPr>
          <a:xfrm>
            <a:off x="3301038" y="4005530"/>
            <a:ext cx="2743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Arial"/>
                <a:cs typeface="Calibri"/>
              </a:rPr>
              <a:t>Lacking workers and money means infrastructure has been worse.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C7BB86D-238C-584E-377E-DAD880F44818}"/>
              </a:ext>
            </a:extLst>
          </p:cNvPr>
          <p:cNvCxnSpPr>
            <a:cxnSpLocks/>
          </p:cNvCxnSpPr>
          <p:nvPr/>
        </p:nvCxnSpPr>
        <p:spPr>
          <a:xfrm>
            <a:off x="6959718" y="4637774"/>
            <a:ext cx="301924" cy="1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D9664C4-039C-70A8-73B0-1F482002D137}"/>
              </a:ext>
            </a:extLst>
          </p:cNvPr>
          <p:cNvCxnSpPr>
            <a:cxnSpLocks/>
          </p:cNvCxnSpPr>
          <p:nvPr/>
        </p:nvCxnSpPr>
        <p:spPr>
          <a:xfrm>
            <a:off x="3049076" y="4407736"/>
            <a:ext cx="301924" cy="1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7248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77740D4-E762-887F-2C90-FB32003B60A3}"/>
              </a:ext>
            </a:extLst>
          </p:cNvPr>
          <p:cNvSpPr txBox="1"/>
          <p:nvPr/>
        </p:nvSpPr>
        <p:spPr>
          <a:xfrm>
            <a:off x="656493" y="328246"/>
            <a:ext cx="1188719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Calibri"/>
              </a:rPr>
              <a:t>Alternatives to absenteeism and final judgment on the best solution: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C142ED-6649-1174-4F57-BE744D091C70}"/>
              </a:ext>
            </a:extLst>
          </p:cNvPr>
          <p:cNvSpPr txBox="1"/>
          <p:nvPr/>
        </p:nvSpPr>
        <p:spPr>
          <a:xfrm>
            <a:off x="175845" y="328245"/>
            <a:ext cx="6213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Calibri"/>
              </a:rPr>
              <a:t>(5)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B79710-B2B0-D759-F241-5BD2CFA526B2}"/>
              </a:ext>
            </a:extLst>
          </p:cNvPr>
          <p:cNvSpPr txBox="1"/>
          <p:nvPr/>
        </p:nvSpPr>
        <p:spPr>
          <a:xfrm>
            <a:off x="269632" y="1395045"/>
            <a:ext cx="11641013" cy="5045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>
                <a:latin typeface="Arial"/>
                <a:cs typeface="Calibri"/>
              </a:rPr>
              <a:t>One solution is to help lower workplace stress and burnout. Another solution is better wages and attendance tied bonuses. A third solution (and the best one) is training new workers to fill up gaps.</a:t>
            </a:r>
          </a:p>
        </p:txBody>
      </p:sp>
    </p:spTree>
    <p:extLst>
      <p:ext uri="{BB962C8B-B14F-4D97-AF65-F5344CB8AC3E}">
        <p14:creationId xmlns:p14="http://schemas.microsoft.com/office/powerpoint/2010/main" val="96798544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Frame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2022-06-27T13:10:49Z</dcterms:created>
  <dcterms:modified xsi:type="dcterms:W3CDTF">2022-07-16T21:09:09Z</dcterms:modified>
</cp:coreProperties>
</file>