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0" r:id="rId13"/>
    <p:sldId id="267" r:id="rId14"/>
    <p:sldId id="268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0B389-56A9-B2F1-ABC9-2E0925C67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AFAE83-88D9-181E-15AC-CB179404E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47DC31D-52E4-1F1A-6238-395E1657F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4A4214-CEF2-F60A-98CB-EEDA1D6B0C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864117-D8BA-60B7-4456-F677492EDE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79486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58DAEB-5C96-65ED-C958-5174EF29CB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B6EC66-0638-78E1-0366-2E8A7478C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04FCE-0FE3-F6D1-4A96-CBADCA4363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06276A4-FD46-19A5-CFA0-7A700AF3EC9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BEE6699-C0B2-9AE0-54CF-B5A54EF58C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1495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F16BE4-638A-08CF-032D-1621083052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1C16F6F-8AE9-D744-48D1-1F50134ADF8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A5A26D-4B42-B748-E2DB-FF0BEDC4FE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237648-F84C-F9DB-3D16-49A2C9E7A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CF0DCD-6AD2-34E8-EEB5-52357C9E37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546911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64F19B-53DB-B1DC-B103-40AE5F9D6E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B4C248-7DA0-9F2D-8C48-671323D757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5E73BD-E17A-2590-6D43-E80AD249D80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FD88CFC-C808-21E6-2C25-5741BC08058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2517B1-46FA-4CDE-8398-80211F7032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A2ED62-D6B2-CA27-5A2A-12BBC397C4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27627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300786-BEAE-39A5-B2D1-F8D798C73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23AE66-FDA1-2237-DECC-33CE4600CDC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937B7FA-499E-B233-06FE-BEFED105B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1A4E1F8-7937-A6AE-B10F-69FFC1DA28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039D96D-EB8B-917C-F848-65900CBB4F8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AB8211-FE1B-D6A3-D418-2E879F8CDB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1B330A0-A132-D3D1-498E-DD11DF64CB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CB8BD8-C49E-586C-0AC5-74F7BE821F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0962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236BBD-880B-1EBD-02BF-A25CBB32D4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28FC015-EE00-AE29-0B1F-134EDF7ACF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AF41766-4F62-FAFD-C127-5061B80D7E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0FDD47-058F-7F05-D0E4-6C6AE29B45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73178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A838482-09DE-BF59-133B-EEDB127C5C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550092-A847-64AC-F377-6127DBD73F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A133588-C8AD-92E8-D00F-84F99D4C23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010277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6557B7-8652-8D47-3823-67699092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D02FFA-7CC0-C4A9-82C3-A2A1DF5F1A7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163A732-6AFB-731C-283B-C8769E1D177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AB0CDAD-E16D-6DDE-8E8D-E4CA2FC84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84DB13-4386-4018-98F0-7032839A8BE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AF5FD47-D1DA-5CA1-482A-ED393CB602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207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3CEB95-8430-8CAD-7AD7-6287CC1D43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1E43DD7-8262-06DE-FE82-8D25196C0DE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A6CFF48-B4E7-9702-68F9-FCC2248F4D7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28105E1-35BA-BA99-70D8-8EF8E2E15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F21706D-4CA5-43D2-8E69-C4CBEEFACF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FCAEF6-F46C-A7AE-084B-725B940B83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762483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0DDDB-AF33-C805-63ED-CD6869962C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0AEAD65-5D5C-8B57-4BB6-6A811CB1697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301B92F-175B-1098-CE57-D789F25091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9C32C65-9856-2074-5452-6193999364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E3E31B-7B45-367F-EC6D-FC0D443B83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167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13048F4-45AA-EF47-7680-D2DC7AEA620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741C8D2-92A4-4187-485B-F84D4ADF477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298C52-BA07-EAE0-9BD4-D6A86F1405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CD808D-0623-0162-86FB-0D93FD6306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D53B86-6A53-AA00-088F-73BCA84538D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729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F596E2A-913B-DA8A-A5FB-8742CA7E5E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C6A85DF-A7ED-435A-B8AB-1BD4D16B9E1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0F9B170-E0B7-975E-F0F3-EF525D1C842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F44C781-0320-BB4E-B282-50541FD3E2B5}" type="datetimeFigureOut">
              <a:rPr lang="en-US"/>
              <a:t>3/17/26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B37578-6E29-67D9-D71C-216B1EC195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11A43C-6519-E5F7-F1B9-8F27E2E79E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7D2A6DC-7CE9-BB4E-8320-47A79A90191C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37780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orbes.com/companies/tesco/" TargetMode="External"/><Relationship Id="rId2" Type="http://schemas.openxmlformats.org/officeDocument/2006/relationships/hyperlink" Target="https://en.wikipedia.org/wiki/Tesco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simplypsychology.org/behaviorism.html" TargetMode="External"/><Relationship Id="rId4" Type="http://schemas.openxmlformats.org/officeDocument/2006/relationships/hyperlink" Target="https://www.tescoplc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8" name="Rectangle 20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8FA8B93-B231-68C4-B028-446EBFB3A5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90338" y="640080"/>
            <a:ext cx="3734014" cy="3566160"/>
          </a:xfrm>
        </p:spPr>
        <p:txBody>
          <a:bodyPr anchor="b">
            <a:normAutofit/>
          </a:bodyPr>
          <a:lstStyle/>
          <a:p>
            <a:pPr algn="l"/>
            <a:r>
              <a:rPr lang="en-GB" sz="2200">
                <a:latin typeface="+mn-lt"/>
              </a:rPr>
              <a:t>Livia Dobrica</a:t>
            </a:r>
            <a:br>
              <a:rPr lang="en-GB" sz="2200"/>
            </a:br>
            <a:r>
              <a:rPr lang="en-GB" sz="2200">
                <a:latin typeface="+mn-lt"/>
              </a:rPr>
              <a:t>2335250</a:t>
            </a:r>
            <a:br>
              <a:rPr lang="en-GB" sz="2200">
                <a:latin typeface="+mn-lt"/>
              </a:rPr>
            </a:br>
            <a:r>
              <a:rPr lang="en-GB" sz="2200">
                <a:latin typeface="+mn-lt"/>
              </a:rPr>
              <a:t>Developing</a:t>
            </a:r>
            <a:r>
              <a:rPr lang="en-GB" sz="2200"/>
              <a:t> and Managing Individuals and Teams</a:t>
            </a:r>
            <a:br>
              <a:rPr lang="en-GB" sz="2200"/>
            </a:br>
            <a:r>
              <a:rPr lang="en-GB" sz="2200"/>
              <a:t>LCLM5002</a:t>
            </a:r>
            <a:br>
              <a:rPr lang="en-GB" sz="2200"/>
            </a:br>
            <a:r>
              <a:rPr lang="en-GB" sz="2200"/>
              <a:t>Recruitment and Development of a store Manager at Tesco</a:t>
            </a:r>
            <a:br>
              <a:rPr lang="en-GB" sz="2200"/>
            </a:br>
            <a:br>
              <a:rPr lang="en-GB" sz="2200"/>
            </a:br>
            <a:endParaRPr lang="en-US" sz="2200"/>
          </a:p>
        </p:txBody>
      </p:sp>
      <p:sp>
        <p:nvSpPr>
          <p:cNvPr id="59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90338" y="4409267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Imagine 4">
            <a:extLst>
              <a:ext uri="{FF2B5EF4-FFF2-40B4-BE49-F238E27FC236}">
                <a16:creationId xmlns:a16="http://schemas.microsoft.com/office/drawing/2014/main" id="{970B7436-BB01-1D79-DA5E-4D12B8C4FC4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8133" r="32313" b="2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4244283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100EDD19-6802-4EC3-95CE-CFFAB042CF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B2A05F-DD66-E6E2-F63D-8F8F7726D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i="1" u="sng">
                <a:latin typeface="+mn-lt"/>
              </a:rPr>
              <a:t>Table of Contents:</a:t>
            </a:r>
            <a:endParaRPr lang="en-US" sz="5400" i="1" u="sng">
              <a:latin typeface="+mn-lt"/>
            </a:endParaRPr>
          </a:p>
        </p:txBody>
      </p:sp>
      <p:sp>
        <p:nvSpPr>
          <p:cNvPr id="21" name="sketch line">
            <a:extLst>
              <a:ext uri="{FF2B5EF4-FFF2-40B4-BE49-F238E27FC236}">
                <a16:creationId xmlns:a16="http://schemas.microsoft.com/office/drawing/2014/main" id="{DB17E863-922E-4C26-BD64-E8FD41D286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9036" y="1677373"/>
            <a:ext cx="10853928" cy="18288"/>
          </a:xfrm>
          <a:custGeom>
            <a:avLst/>
            <a:gdLst>
              <a:gd name="csX0" fmla="*/ 0 w 10853928"/>
              <a:gd name="csY0" fmla="*/ 0 h 18288"/>
              <a:gd name="csX1" fmla="*/ 461292 w 10853928"/>
              <a:gd name="csY1" fmla="*/ 0 h 18288"/>
              <a:gd name="csX2" fmla="*/ 1139662 w 10853928"/>
              <a:gd name="csY2" fmla="*/ 0 h 18288"/>
              <a:gd name="csX3" fmla="*/ 1926572 w 10853928"/>
              <a:gd name="csY3" fmla="*/ 0 h 18288"/>
              <a:gd name="csX4" fmla="*/ 2279325 w 10853928"/>
              <a:gd name="csY4" fmla="*/ 0 h 18288"/>
              <a:gd name="csX5" fmla="*/ 2632078 w 10853928"/>
              <a:gd name="csY5" fmla="*/ 0 h 18288"/>
              <a:gd name="csX6" fmla="*/ 3527527 w 10853928"/>
              <a:gd name="csY6" fmla="*/ 0 h 18288"/>
              <a:gd name="csX7" fmla="*/ 4205897 w 10853928"/>
              <a:gd name="csY7" fmla="*/ 0 h 18288"/>
              <a:gd name="csX8" fmla="*/ 4558650 w 10853928"/>
              <a:gd name="csY8" fmla="*/ 0 h 18288"/>
              <a:gd name="csX9" fmla="*/ 5237020 w 10853928"/>
              <a:gd name="csY9" fmla="*/ 0 h 18288"/>
              <a:gd name="csX10" fmla="*/ 6132469 w 10853928"/>
              <a:gd name="csY10" fmla="*/ 0 h 18288"/>
              <a:gd name="csX11" fmla="*/ 6702301 w 10853928"/>
              <a:gd name="csY11" fmla="*/ 0 h 18288"/>
              <a:gd name="csX12" fmla="*/ 7272132 w 10853928"/>
              <a:gd name="csY12" fmla="*/ 0 h 18288"/>
              <a:gd name="csX13" fmla="*/ 7950502 w 10853928"/>
              <a:gd name="csY13" fmla="*/ 0 h 18288"/>
              <a:gd name="csX14" fmla="*/ 8737412 w 10853928"/>
              <a:gd name="csY14" fmla="*/ 0 h 18288"/>
              <a:gd name="csX15" fmla="*/ 9524322 w 10853928"/>
              <a:gd name="csY15" fmla="*/ 0 h 18288"/>
              <a:gd name="csX16" fmla="*/ 10853928 w 10853928"/>
              <a:gd name="csY16" fmla="*/ 0 h 18288"/>
              <a:gd name="csX17" fmla="*/ 10853928 w 10853928"/>
              <a:gd name="csY17" fmla="*/ 18288 h 18288"/>
              <a:gd name="csX18" fmla="*/ 10392636 w 10853928"/>
              <a:gd name="csY18" fmla="*/ 18288 h 18288"/>
              <a:gd name="csX19" fmla="*/ 9497187 w 10853928"/>
              <a:gd name="csY19" fmla="*/ 18288 h 18288"/>
              <a:gd name="csX20" fmla="*/ 8818817 w 10853928"/>
              <a:gd name="csY20" fmla="*/ 18288 h 18288"/>
              <a:gd name="csX21" fmla="*/ 8466064 w 10853928"/>
              <a:gd name="csY21" fmla="*/ 18288 h 18288"/>
              <a:gd name="csX22" fmla="*/ 7787693 w 10853928"/>
              <a:gd name="csY22" fmla="*/ 18288 h 18288"/>
              <a:gd name="csX23" fmla="*/ 7217862 w 10853928"/>
              <a:gd name="csY23" fmla="*/ 18288 h 18288"/>
              <a:gd name="csX24" fmla="*/ 6648031 w 10853928"/>
              <a:gd name="csY24" fmla="*/ 18288 h 18288"/>
              <a:gd name="csX25" fmla="*/ 6078200 w 10853928"/>
              <a:gd name="csY25" fmla="*/ 18288 h 18288"/>
              <a:gd name="csX26" fmla="*/ 5508368 w 10853928"/>
              <a:gd name="csY26" fmla="*/ 18288 h 18288"/>
              <a:gd name="csX27" fmla="*/ 4721459 w 10853928"/>
              <a:gd name="csY27" fmla="*/ 18288 h 18288"/>
              <a:gd name="csX28" fmla="*/ 4043088 w 10853928"/>
              <a:gd name="csY28" fmla="*/ 18288 h 18288"/>
              <a:gd name="csX29" fmla="*/ 3690336 w 10853928"/>
              <a:gd name="csY29" fmla="*/ 18288 h 18288"/>
              <a:gd name="csX30" fmla="*/ 3120504 w 10853928"/>
              <a:gd name="csY30" fmla="*/ 18288 h 18288"/>
              <a:gd name="csX31" fmla="*/ 2333595 w 10853928"/>
              <a:gd name="csY31" fmla="*/ 18288 h 18288"/>
              <a:gd name="csX32" fmla="*/ 1872303 w 10853928"/>
              <a:gd name="csY32" fmla="*/ 18288 h 18288"/>
              <a:gd name="csX33" fmla="*/ 976854 w 10853928"/>
              <a:gd name="csY33" fmla="*/ 18288 h 18288"/>
              <a:gd name="csX34" fmla="*/ 0 w 10853928"/>
              <a:gd name="csY34" fmla="*/ 18288 h 18288"/>
              <a:gd name="csX35" fmla="*/ 0 w 10853928"/>
              <a:gd name="csY35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</a:cxnLst>
            <a:rect l="l" t="t" r="r" b="b"/>
            <a:pathLst>
              <a:path w="10853928" h="18288" fill="none" extrusionOk="0">
                <a:moveTo>
                  <a:pt x="0" y="0"/>
                </a:moveTo>
                <a:cubicBezTo>
                  <a:pt x="146993" y="-19076"/>
                  <a:pt x="347684" y="-4790"/>
                  <a:pt x="461292" y="0"/>
                </a:cubicBezTo>
                <a:cubicBezTo>
                  <a:pt x="574900" y="4790"/>
                  <a:pt x="808367" y="19821"/>
                  <a:pt x="1139662" y="0"/>
                </a:cubicBezTo>
                <a:cubicBezTo>
                  <a:pt x="1470957" y="-19821"/>
                  <a:pt x="1627405" y="5721"/>
                  <a:pt x="1926572" y="0"/>
                </a:cubicBezTo>
                <a:cubicBezTo>
                  <a:pt x="2225739" y="-5721"/>
                  <a:pt x="2137730" y="-3235"/>
                  <a:pt x="2279325" y="0"/>
                </a:cubicBezTo>
                <a:cubicBezTo>
                  <a:pt x="2420920" y="3235"/>
                  <a:pt x="2456518" y="9685"/>
                  <a:pt x="2632078" y="0"/>
                </a:cubicBezTo>
                <a:cubicBezTo>
                  <a:pt x="2807638" y="-9685"/>
                  <a:pt x="3211516" y="-43007"/>
                  <a:pt x="3527527" y="0"/>
                </a:cubicBezTo>
                <a:cubicBezTo>
                  <a:pt x="3843538" y="43007"/>
                  <a:pt x="4058833" y="22042"/>
                  <a:pt x="4205897" y="0"/>
                </a:cubicBezTo>
                <a:cubicBezTo>
                  <a:pt x="4352961" y="-22042"/>
                  <a:pt x="4474805" y="-11846"/>
                  <a:pt x="4558650" y="0"/>
                </a:cubicBezTo>
                <a:cubicBezTo>
                  <a:pt x="4642495" y="11846"/>
                  <a:pt x="5041928" y="-6069"/>
                  <a:pt x="5237020" y="0"/>
                </a:cubicBezTo>
                <a:cubicBezTo>
                  <a:pt x="5432112" y="6069"/>
                  <a:pt x="5943266" y="-17479"/>
                  <a:pt x="6132469" y="0"/>
                </a:cubicBezTo>
                <a:cubicBezTo>
                  <a:pt x="6321672" y="17479"/>
                  <a:pt x="6483872" y="26234"/>
                  <a:pt x="6702301" y="0"/>
                </a:cubicBezTo>
                <a:cubicBezTo>
                  <a:pt x="6920730" y="-26234"/>
                  <a:pt x="6991194" y="-15156"/>
                  <a:pt x="7272132" y="0"/>
                </a:cubicBezTo>
                <a:cubicBezTo>
                  <a:pt x="7553070" y="15156"/>
                  <a:pt x="7684444" y="-32961"/>
                  <a:pt x="7950502" y="0"/>
                </a:cubicBezTo>
                <a:cubicBezTo>
                  <a:pt x="8216560" y="32961"/>
                  <a:pt x="8493290" y="-10491"/>
                  <a:pt x="8737412" y="0"/>
                </a:cubicBezTo>
                <a:cubicBezTo>
                  <a:pt x="8981534" y="10491"/>
                  <a:pt x="9191586" y="-13899"/>
                  <a:pt x="9524322" y="0"/>
                </a:cubicBezTo>
                <a:cubicBezTo>
                  <a:pt x="9857058" y="13899"/>
                  <a:pt x="10297509" y="7485"/>
                  <a:pt x="10853928" y="0"/>
                </a:cubicBezTo>
                <a:cubicBezTo>
                  <a:pt x="10854574" y="4451"/>
                  <a:pt x="10854418" y="9226"/>
                  <a:pt x="10853928" y="18288"/>
                </a:cubicBezTo>
                <a:cubicBezTo>
                  <a:pt x="10691638" y="28522"/>
                  <a:pt x="10574319" y="29578"/>
                  <a:pt x="10392636" y="18288"/>
                </a:cubicBezTo>
                <a:cubicBezTo>
                  <a:pt x="10210953" y="6998"/>
                  <a:pt x="9836277" y="-16742"/>
                  <a:pt x="9497187" y="18288"/>
                </a:cubicBezTo>
                <a:cubicBezTo>
                  <a:pt x="9158097" y="53318"/>
                  <a:pt x="9119479" y="30714"/>
                  <a:pt x="8818817" y="18288"/>
                </a:cubicBezTo>
                <a:cubicBezTo>
                  <a:pt x="8518155" y="5863"/>
                  <a:pt x="8640037" y="6483"/>
                  <a:pt x="8466064" y="18288"/>
                </a:cubicBezTo>
                <a:cubicBezTo>
                  <a:pt x="8292091" y="30093"/>
                  <a:pt x="7997656" y="18914"/>
                  <a:pt x="7787693" y="18288"/>
                </a:cubicBezTo>
                <a:cubicBezTo>
                  <a:pt x="7577730" y="17662"/>
                  <a:pt x="7412468" y="21416"/>
                  <a:pt x="7217862" y="18288"/>
                </a:cubicBezTo>
                <a:cubicBezTo>
                  <a:pt x="7023256" y="15160"/>
                  <a:pt x="6898018" y="14824"/>
                  <a:pt x="6648031" y="18288"/>
                </a:cubicBezTo>
                <a:cubicBezTo>
                  <a:pt x="6398044" y="21752"/>
                  <a:pt x="6254402" y="38625"/>
                  <a:pt x="6078200" y="18288"/>
                </a:cubicBezTo>
                <a:cubicBezTo>
                  <a:pt x="5901998" y="-2049"/>
                  <a:pt x="5622886" y="3213"/>
                  <a:pt x="5508368" y="18288"/>
                </a:cubicBezTo>
                <a:cubicBezTo>
                  <a:pt x="5393850" y="33363"/>
                  <a:pt x="5036260" y="26830"/>
                  <a:pt x="4721459" y="18288"/>
                </a:cubicBezTo>
                <a:cubicBezTo>
                  <a:pt x="4406658" y="9746"/>
                  <a:pt x="4239221" y="41551"/>
                  <a:pt x="4043088" y="18288"/>
                </a:cubicBezTo>
                <a:cubicBezTo>
                  <a:pt x="3846955" y="-4975"/>
                  <a:pt x="3818802" y="34658"/>
                  <a:pt x="3690336" y="18288"/>
                </a:cubicBezTo>
                <a:cubicBezTo>
                  <a:pt x="3561870" y="1918"/>
                  <a:pt x="3265491" y="42194"/>
                  <a:pt x="3120504" y="18288"/>
                </a:cubicBezTo>
                <a:cubicBezTo>
                  <a:pt x="2975517" y="-5618"/>
                  <a:pt x="2720254" y="36673"/>
                  <a:pt x="2333595" y="18288"/>
                </a:cubicBezTo>
                <a:cubicBezTo>
                  <a:pt x="1946936" y="-97"/>
                  <a:pt x="2097241" y="5776"/>
                  <a:pt x="1872303" y="18288"/>
                </a:cubicBezTo>
                <a:cubicBezTo>
                  <a:pt x="1647365" y="30800"/>
                  <a:pt x="1282708" y="45380"/>
                  <a:pt x="976854" y="18288"/>
                </a:cubicBezTo>
                <a:cubicBezTo>
                  <a:pt x="671000" y="-8804"/>
                  <a:pt x="408401" y="-12775"/>
                  <a:pt x="0" y="18288"/>
                </a:cubicBezTo>
                <a:cubicBezTo>
                  <a:pt x="-213" y="9468"/>
                  <a:pt x="187" y="4459"/>
                  <a:pt x="0" y="0"/>
                </a:cubicBezTo>
                <a:close/>
              </a:path>
              <a:path w="10853928" h="18288" stroke="0" extrusionOk="0">
                <a:moveTo>
                  <a:pt x="0" y="0"/>
                </a:moveTo>
                <a:cubicBezTo>
                  <a:pt x="267322" y="15284"/>
                  <a:pt x="415388" y="-21048"/>
                  <a:pt x="569831" y="0"/>
                </a:cubicBezTo>
                <a:cubicBezTo>
                  <a:pt x="724274" y="21048"/>
                  <a:pt x="769333" y="-2353"/>
                  <a:pt x="922584" y="0"/>
                </a:cubicBezTo>
                <a:cubicBezTo>
                  <a:pt x="1075835" y="2353"/>
                  <a:pt x="1399490" y="-145"/>
                  <a:pt x="1818033" y="0"/>
                </a:cubicBezTo>
                <a:cubicBezTo>
                  <a:pt x="2236576" y="145"/>
                  <a:pt x="2145330" y="5482"/>
                  <a:pt x="2387864" y="0"/>
                </a:cubicBezTo>
                <a:cubicBezTo>
                  <a:pt x="2630398" y="-5482"/>
                  <a:pt x="2793207" y="18487"/>
                  <a:pt x="2957695" y="0"/>
                </a:cubicBezTo>
                <a:cubicBezTo>
                  <a:pt x="3122183" y="-18487"/>
                  <a:pt x="3579141" y="19003"/>
                  <a:pt x="3853144" y="0"/>
                </a:cubicBezTo>
                <a:cubicBezTo>
                  <a:pt x="4127147" y="-19003"/>
                  <a:pt x="4209857" y="12211"/>
                  <a:pt x="4314436" y="0"/>
                </a:cubicBezTo>
                <a:cubicBezTo>
                  <a:pt x="4419015" y="-12211"/>
                  <a:pt x="4762459" y="-17220"/>
                  <a:pt x="5209885" y="0"/>
                </a:cubicBezTo>
                <a:cubicBezTo>
                  <a:pt x="5657311" y="17220"/>
                  <a:pt x="5692663" y="-3290"/>
                  <a:pt x="6105335" y="0"/>
                </a:cubicBezTo>
                <a:cubicBezTo>
                  <a:pt x="6518007" y="3290"/>
                  <a:pt x="6455516" y="-5124"/>
                  <a:pt x="6783705" y="0"/>
                </a:cubicBezTo>
                <a:cubicBezTo>
                  <a:pt x="7111894" y="5124"/>
                  <a:pt x="7441941" y="-17829"/>
                  <a:pt x="7679154" y="0"/>
                </a:cubicBezTo>
                <a:cubicBezTo>
                  <a:pt x="7916367" y="17829"/>
                  <a:pt x="8102967" y="-24363"/>
                  <a:pt x="8248985" y="0"/>
                </a:cubicBezTo>
                <a:cubicBezTo>
                  <a:pt x="8395003" y="24363"/>
                  <a:pt x="8552393" y="25505"/>
                  <a:pt x="8818817" y="0"/>
                </a:cubicBezTo>
                <a:cubicBezTo>
                  <a:pt x="9085241" y="-25505"/>
                  <a:pt x="9411308" y="38000"/>
                  <a:pt x="9605726" y="0"/>
                </a:cubicBezTo>
                <a:cubicBezTo>
                  <a:pt x="9800144" y="-38000"/>
                  <a:pt x="10006468" y="-25741"/>
                  <a:pt x="10175558" y="0"/>
                </a:cubicBezTo>
                <a:cubicBezTo>
                  <a:pt x="10344648" y="25741"/>
                  <a:pt x="10696282" y="695"/>
                  <a:pt x="10853928" y="0"/>
                </a:cubicBezTo>
                <a:cubicBezTo>
                  <a:pt x="10853521" y="8690"/>
                  <a:pt x="10853774" y="14141"/>
                  <a:pt x="10853928" y="18288"/>
                </a:cubicBezTo>
                <a:cubicBezTo>
                  <a:pt x="10608124" y="24255"/>
                  <a:pt x="10343415" y="22307"/>
                  <a:pt x="10067018" y="18288"/>
                </a:cubicBezTo>
                <a:cubicBezTo>
                  <a:pt x="9790621" y="14270"/>
                  <a:pt x="9843266" y="3564"/>
                  <a:pt x="9714266" y="18288"/>
                </a:cubicBezTo>
                <a:cubicBezTo>
                  <a:pt x="9585266" y="33012"/>
                  <a:pt x="9379484" y="1875"/>
                  <a:pt x="9252974" y="18288"/>
                </a:cubicBezTo>
                <a:cubicBezTo>
                  <a:pt x="9126464" y="34701"/>
                  <a:pt x="8580678" y="-4904"/>
                  <a:pt x="8357525" y="18288"/>
                </a:cubicBezTo>
                <a:cubicBezTo>
                  <a:pt x="8134372" y="41480"/>
                  <a:pt x="7903199" y="26458"/>
                  <a:pt x="7679154" y="18288"/>
                </a:cubicBezTo>
                <a:cubicBezTo>
                  <a:pt x="7455109" y="10118"/>
                  <a:pt x="7435944" y="27109"/>
                  <a:pt x="7217862" y="18288"/>
                </a:cubicBezTo>
                <a:cubicBezTo>
                  <a:pt x="6999780" y="9467"/>
                  <a:pt x="6680409" y="18985"/>
                  <a:pt x="6539492" y="18288"/>
                </a:cubicBezTo>
                <a:cubicBezTo>
                  <a:pt x="6398575" y="17592"/>
                  <a:pt x="6312077" y="33018"/>
                  <a:pt x="6186739" y="18288"/>
                </a:cubicBezTo>
                <a:cubicBezTo>
                  <a:pt x="6061401" y="3558"/>
                  <a:pt x="5947033" y="12075"/>
                  <a:pt x="5833986" y="18288"/>
                </a:cubicBezTo>
                <a:cubicBezTo>
                  <a:pt x="5720939" y="24501"/>
                  <a:pt x="5482226" y="8586"/>
                  <a:pt x="5155616" y="18288"/>
                </a:cubicBezTo>
                <a:cubicBezTo>
                  <a:pt x="4829006" y="27991"/>
                  <a:pt x="4841274" y="29316"/>
                  <a:pt x="4694324" y="18288"/>
                </a:cubicBezTo>
                <a:cubicBezTo>
                  <a:pt x="4547374" y="7260"/>
                  <a:pt x="4077675" y="7013"/>
                  <a:pt x="3907414" y="18288"/>
                </a:cubicBezTo>
                <a:cubicBezTo>
                  <a:pt x="3737153" y="29564"/>
                  <a:pt x="3538393" y="21630"/>
                  <a:pt x="3446122" y="18288"/>
                </a:cubicBezTo>
                <a:cubicBezTo>
                  <a:pt x="3353851" y="14946"/>
                  <a:pt x="2990320" y="-8091"/>
                  <a:pt x="2659212" y="18288"/>
                </a:cubicBezTo>
                <a:cubicBezTo>
                  <a:pt x="2328104" y="44667"/>
                  <a:pt x="2427653" y="9607"/>
                  <a:pt x="2306460" y="18288"/>
                </a:cubicBezTo>
                <a:cubicBezTo>
                  <a:pt x="2185267" y="26969"/>
                  <a:pt x="1719763" y="3717"/>
                  <a:pt x="1519550" y="18288"/>
                </a:cubicBezTo>
                <a:cubicBezTo>
                  <a:pt x="1319337" y="32860"/>
                  <a:pt x="1167371" y="17040"/>
                  <a:pt x="1058258" y="18288"/>
                </a:cubicBezTo>
                <a:cubicBezTo>
                  <a:pt x="949145" y="19536"/>
                  <a:pt x="780234" y="31447"/>
                  <a:pt x="705505" y="18288"/>
                </a:cubicBezTo>
                <a:cubicBezTo>
                  <a:pt x="630776" y="5129"/>
                  <a:pt x="215796" y="30056"/>
                  <a:pt x="0" y="18288"/>
                </a:cubicBezTo>
                <a:cubicBezTo>
                  <a:pt x="-53" y="11301"/>
                  <a:pt x="-649" y="7756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6113F5-9348-2554-AD2B-DE8EC8037D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29384"/>
            <a:ext cx="10515600" cy="4251960"/>
          </a:xfrm>
        </p:spPr>
        <p:txBody>
          <a:bodyPr>
            <a:normAutofit/>
          </a:bodyPr>
          <a:lstStyle/>
          <a:p>
            <a:r>
              <a:rPr lang="en-GB" sz="2200" dirty="0"/>
              <a:t>Company Introduction </a:t>
            </a:r>
          </a:p>
          <a:p>
            <a:r>
              <a:rPr lang="en-GB" sz="2200" dirty="0"/>
              <a:t>Job Analysis</a:t>
            </a:r>
          </a:p>
          <a:p>
            <a:r>
              <a:rPr lang="en-GB" sz="2200" dirty="0"/>
              <a:t>Job Description </a:t>
            </a:r>
          </a:p>
          <a:p>
            <a:r>
              <a:rPr lang="en-GB" sz="2200" dirty="0"/>
              <a:t>Person Specification </a:t>
            </a:r>
          </a:p>
          <a:p>
            <a:r>
              <a:rPr lang="en-GB" sz="2200" dirty="0"/>
              <a:t>Recruitment Process </a:t>
            </a:r>
          </a:p>
          <a:p>
            <a:r>
              <a:rPr lang="en-GB" sz="2200" dirty="0"/>
              <a:t>Learning &amp; Development using Theories (</a:t>
            </a:r>
            <a:r>
              <a:rPr lang="en-GB" sz="2200" dirty="0" err="1"/>
              <a:t>Behaviourist,Cognitivist</a:t>
            </a:r>
            <a:r>
              <a:rPr lang="en-GB" sz="2200" dirty="0"/>
              <a:t> and Humanist)</a:t>
            </a:r>
          </a:p>
          <a:p>
            <a:r>
              <a:rPr lang="en-GB" sz="2200" dirty="0"/>
              <a:t>Maslow’s Hierarchy of Needs </a:t>
            </a:r>
          </a:p>
          <a:p>
            <a:r>
              <a:rPr lang="en-GB" sz="2200" dirty="0"/>
              <a:t>Conclusion </a:t>
            </a:r>
          </a:p>
          <a:p>
            <a:r>
              <a:rPr lang="en-GB" sz="2200" dirty="0"/>
              <a:t>Reference List </a:t>
            </a:r>
            <a:endParaRPr lang="en-US" sz="2200" dirty="0"/>
          </a:p>
        </p:txBody>
      </p:sp>
    </p:spTree>
    <p:extLst>
      <p:ext uri="{BB962C8B-B14F-4D97-AF65-F5344CB8AC3E}">
        <p14:creationId xmlns:p14="http://schemas.microsoft.com/office/powerpoint/2010/main" val="20362046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0">
            <a:extLst>
              <a:ext uri="{FF2B5EF4-FFF2-40B4-BE49-F238E27FC236}">
                <a16:creationId xmlns:a16="http://schemas.microsoft.com/office/drawing/2014/main" id="{04812C46-200A-4DEB-A05E-3ED6C68C23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9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D495EC2C-4B8D-D661-92F5-E9B7C9675B5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15401"/>
          <a:stretch>
            <a:fillRect/>
          </a:stretch>
        </p:blipFill>
        <p:spPr>
          <a:xfrm>
            <a:off x="2522356" y="10"/>
            <a:ext cx="9669642" cy="6857990"/>
          </a:xfrm>
          <a:prstGeom prst="rect">
            <a:avLst/>
          </a:prstGeom>
        </p:spPr>
      </p:pic>
      <p:sp>
        <p:nvSpPr>
          <p:cNvPr id="21" name="Rectangle 12">
            <a:extLst>
              <a:ext uri="{FF2B5EF4-FFF2-40B4-BE49-F238E27FC236}">
                <a16:creationId xmlns:a16="http://schemas.microsoft.com/office/drawing/2014/main" id="{D1EA859B-E555-4109-94F3-6700E046E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7390263" cy="6858000"/>
          </a:xfrm>
          <a:prstGeom prst="rect">
            <a:avLst/>
          </a:prstGeom>
          <a:gradFill>
            <a:gsLst>
              <a:gs pos="48000">
                <a:schemeClr val="bg1"/>
              </a:gs>
              <a:gs pos="35000">
                <a:schemeClr val="bg1">
                  <a:alpha val="77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8C6F7C-7D56-34BB-4A42-FE173D8F00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3822189" cy="1899912"/>
          </a:xfrm>
        </p:spPr>
        <p:txBody>
          <a:bodyPr>
            <a:normAutofit/>
          </a:bodyPr>
          <a:lstStyle/>
          <a:p>
            <a:r>
              <a:rPr lang="en-GB" sz="4000" u="sng">
                <a:latin typeface="+mn-lt"/>
              </a:rPr>
              <a:t> Company Introduction </a:t>
            </a:r>
            <a:endParaRPr lang="en-US" sz="4000" u="sng">
              <a:latin typeface="+mn-lt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D82A71-8FD9-B71D-2835-B04BF1A6A02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34201"/>
            <a:ext cx="3822189" cy="3742762"/>
          </a:xfrm>
        </p:spPr>
        <p:txBody>
          <a:bodyPr>
            <a:normAutofit/>
          </a:bodyPr>
          <a:lstStyle/>
          <a:p>
            <a:r>
              <a:rPr lang="en-GB" sz="1900"/>
              <a:t>Tesco is one of the largest supermarket retailers in the UK.</a:t>
            </a:r>
          </a:p>
          <a:p>
            <a:r>
              <a:rPr lang="en-GB" sz="1900"/>
              <a:t>Founded in 1919 by Jack Cohen.</a:t>
            </a:r>
          </a:p>
          <a:p>
            <a:r>
              <a:rPr lang="en-GB" sz="1900"/>
              <a:t>Known for its popular </a:t>
            </a:r>
            <a:r>
              <a:rPr lang="en-GB" sz="1900" err="1"/>
              <a:t>Clubcard</a:t>
            </a:r>
            <a:r>
              <a:rPr lang="en-GB" sz="1900"/>
              <a:t> loyalty program.</a:t>
            </a:r>
          </a:p>
          <a:p>
            <a:r>
              <a:rPr lang="en-GB" sz="1900"/>
              <a:t>Employs hundred of people across the UK and internationally.</a:t>
            </a:r>
          </a:p>
          <a:p>
            <a:r>
              <a:rPr lang="en-GB" sz="1900"/>
              <a:t>Focuses on providing value for money and good customer service.</a:t>
            </a:r>
          </a:p>
          <a:p>
            <a:endParaRPr lang="en-US" sz="1900"/>
          </a:p>
        </p:txBody>
      </p:sp>
    </p:spTree>
    <p:extLst>
      <p:ext uri="{BB962C8B-B14F-4D97-AF65-F5344CB8AC3E}">
        <p14:creationId xmlns:p14="http://schemas.microsoft.com/office/powerpoint/2010/main" val="148262246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0">
            <a:extLst>
              <a:ext uri="{FF2B5EF4-FFF2-40B4-BE49-F238E27FC236}">
                <a16:creationId xmlns:a16="http://schemas.microsoft.com/office/drawing/2014/main" id="{45D37F4E-DDB4-456B-97E0-9937730A03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1CB79C1-946E-EF96-CDC0-D47575F22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2493" y="238539"/>
            <a:ext cx="11018520" cy="1434415"/>
          </a:xfrm>
        </p:spPr>
        <p:txBody>
          <a:bodyPr anchor="b">
            <a:normAutofit/>
          </a:bodyPr>
          <a:lstStyle/>
          <a:p>
            <a:r>
              <a:rPr lang="en-GB" sz="5400" u="sng"/>
              <a:t>Job Analysis- Store Manager </a:t>
            </a:r>
            <a:endParaRPr lang="en-US" sz="5400" u="sng"/>
          </a:p>
        </p:txBody>
      </p:sp>
      <p:sp>
        <p:nvSpPr>
          <p:cNvPr id="23" name="sketchy line">
            <a:extLst>
              <a:ext uri="{FF2B5EF4-FFF2-40B4-BE49-F238E27FC236}">
                <a16:creationId xmlns:a16="http://schemas.microsoft.com/office/drawing/2014/main" id="{B2DD41CD-8F47-4F56-AD12-4E2FF769698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2493" y="1681544"/>
            <a:ext cx="10972800" cy="18288"/>
          </a:xfrm>
          <a:custGeom>
            <a:avLst/>
            <a:gdLst>
              <a:gd name="csX0" fmla="*/ 0 w 10972800"/>
              <a:gd name="csY0" fmla="*/ 0 h 18288"/>
              <a:gd name="csX1" fmla="*/ 356616 w 10972800"/>
              <a:gd name="csY1" fmla="*/ 0 h 18288"/>
              <a:gd name="csX2" fmla="*/ 1042416 w 10972800"/>
              <a:gd name="csY2" fmla="*/ 0 h 18288"/>
              <a:gd name="csX3" fmla="*/ 1947672 w 10972800"/>
              <a:gd name="csY3" fmla="*/ 0 h 18288"/>
              <a:gd name="csX4" fmla="*/ 2633472 w 10972800"/>
              <a:gd name="csY4" fmla="*/ 0 h 18288"/>
              <a:gd name="csX5" fmla="*/ 2990088 w 10972800"/>
              <a:gd name="csY5" fmla="*/ 0 h 18288"/>
              <a:gd name="csX6" fmla="*/ 3456432 w 10972800"/>
              <a:gd name="csY6" fmla="*/ 0 h 18288"/>
              <a:gd name="csX7" fmla="*/ 4361688 w 10972800"/>
              <a:gd name="csY7" fmla="*/ 0 h 18288"/>
              <a:gd name="csX8" fmla="*/ 5266944 w 10972800"/>
              <a:gd name="csY8" fmla="*/ 0 h 18288"/>
              <a:gd name="csX9" fmla="*/ 6172200 w 10972800"/>
              <a:gd name="csY9" fmla="*/ 0 h 18288"/>
              <a:gd name="csX10" fmla="*/ 6528816 w 10972800"/>
              <a:gd name="csY10" fmla="*/ 0 h 18288"/>
              <a:gd name="csX11" fmla="*/ 7214616 w 10972800"/>
              <a:gd name="csY11" fmla="*/ 0 h 18288"/>
              <a:gd name="csX12" fmla="*/ 7790688 w 10972800"/>
              <a:gd name="csY12" fmla="*/ 0 h 18288"/>
              <a:gd name="csX13" fmla="*/ 8147304 w 10972800"/>
              <a:gd name="csY13" fmla="*/ 0 h 18288"/>
              <a:gd name="csX14" fmla="*/ 9052560 w 10972800"/>
              <a:gd name="csY14" fmla="*/ 0 h 18288"/>
              <a:gd name="csX15" fmla="*/ 9409176 w 10972800"/>
              <a:gd name="csY15" fmla="*/ 0 h 18288"/>
              <a:gd name="csX16" fmla="*/ 9765792 w 10972800"/>
              <a:gd name="csY16" fmla="*/ 0 h 18288"/>
              <a:gd name="csX17" fmla="*/ 10341864 w 10972800"/>
              <a:gd name="csY17" fmla="*/ 0 h 18288"/>
              <a:gd name="csX18" fmla="*/ 10972800 w 10972800"/>
              <a:gd name="csY18" fmla="*/ 0 h 18288"/>
              <a:gd name="csX19" fmla="*/ 10972800 w 10972800"/>
              <a:gd name="csY19" fmla="*/ 18288 h 18288"/>
              <a:gd name="csX20" fmla="*/ 10177272 w 10972800"/>
              <a:gd name="csY20" fmla="*/ 18288 h 18288"/>
              <a:gd name="csX21" fmla="*/ 9820656 w 10972800"/>
              <a:gd name="csY21" fmla="*/ 18288 h 18288"/>
              <a:gd name="csX22" fmla="*/ 9464040 w 10972800"/>
              <a:gd name="csY22" fmla="*/ 18288 h 18288"/>
              <a:gd name="csX23" fmla="*/ 8778240 w 10972800"/>
              <a:gd name="csY23" fmla="*/ 18288 h 18288"/>
              <a:gd name="csX24" fmla="*/ 8421624 w 10972800"/>
              <a:gd name="csY24" fmla="*/ 18288 h 18288"/>
              <a:gd name="csX25" fmla="*/ 7735824 w 10972800"/>
              <a:gd name="csY25" fmla="*/ 18288 h 18288"/>
              <a:gd name="csX26" fmla="*/ 6940296 w 10972800"/>
              <a:gd name="csY26" fmla="*/ 18288 h 18288"/>
              <a:gd name="csX27" fmla="*/ 6254496 w 10972800"/>
              <a:gd name="csY27" fmla="*/ 18288 h 18288"/>
              <a:gd name="csX28" fmla="*/ 5458968 w 10972800"/>
              <a:gd name="csY28" fmla="*/ 18288 h 18288"/>
              <a:gd name="csX29" fmla="*/ 4663440 w 10972800"/>
              <a:gd name="csY29" fmla="*/ 18288 h 18288"/>
              <a:gd name="csX30" fmla="*/ 4306824 w 10972800"/>
              <a:gd name="csY30" fmla="*/ 18288 h 18288"/>
              <a:gd name="csX31" fmla="*/ 3840480 w 10972800"/>
              <a:gd name="csY31" fmla="*/ 18288 h 18288"/>
              <a:gd name="csX32" fmla="*/ 3264408 w 10972800"/>
              <a:gd name="csY32" fmla="*/ 18288 h 18288"/>
              <a:gd name="csX33" fmla="*/ 2578608 w 10972800"/>
              <a:gd name="csY33" fmla="*/ 18288 h 18288"/>
              <a:gd name="csX34" fmla="*/ 1673352 w 10972800"/>
              <a:gd name="csY34" fmla="*/ 18288 h 18288"/>
              <a:gd name="csX35" fmla="*/ 877824 w 10972800"/>
              <a:gd name="csY35" fmla="*/ 18288 h 18288"/>
              <a:gd name="csX36" fmla="*/ 0 w 10972800"/>
              <a:gd name="csY36" fmla="*/ 18288 h 18288"/>
              <a:gd name="csX37" fmla="*/ 0 w 10972800"/>
              <a:gd name="csY37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  <a:cxn ang="0">
                <a:pos x="csX32" y="csY32"/>
              </a:cxn>
              <a:cxn ang="0">
                <a:pos x="csX33" y="csY33"/>
              </a:cxn>
              <a:cxn ang="0">
                <a:pos x="csX34" y="csY34"/>
              </a:cxn>
              <a:cxn ang="0">
                <a:pos x="csX35" y="csY35"/>
              </a:cxn>
              <a:cxn ang="0">
                <a:pos x="csX36" y="csY36"/>
              </a:cxn>
              <a:cxn ang="0">
                <a:pos x="csX37" y="csY37"/>
              </a:cxn>
            </a:cxnLst>
            <a:rect l="l" t="t" r="r" b="b"/>
            <a:pathLst>
              <a:path w="10972800" h="18288" fill="none" extrusionOk="0">
                <a:moveTo>
                  <a:pt x="0" y="0"/>
                </a:moveTo>
                <a:cubicBezTo>
                  <a:pt x="165916" y="-1866"/>
                  <a:pt x="188720" y="13756"/>
                  <a:pt x="356616" y="0"/>
                </a:cubicBezTo>
                <a:cubicBezTo>
                  <a:pt x="524512" y="-13756"/>
                  <a:pt x="734781" y="8922"/>
                  <a:pt x="1042416" y="0"/>
                </a:cubicBezTo>
                <a:cubicBezTo>
                  <a:pt x="1350051" y="-8922"/>
                  <a:pt x="1595982" y="-26315"/>
                  <a:pt x="1947672" y="0"/>
                </a:cubicBezTo>
                <a:cubicBezTo>
                  <a:pt x="2299362" y="26315"/>
                  <a:pt x="2292691" y="-19526"/>
                  <a:pt x="2633472" y="0"/>
                </a:cubicBezTo>
                <a:cubicBezTo>
                  <a:pt x="2974253" y="19526"/>
                  <a:pt x="2857309" y="10773"/>
                  <a:pt x="2990088" y="0"/>
                </a:cubicBezTo>
                <a:cubicBezTo>
                  <a:pt x="3122867" y="-10773"/>
                  <a:pt x="3359343" y="7194"/>
                  <a:pt x="3456432" y="0"/>
                </a:cubicBezTo>
                <a:cubicBezTo>
                  <a:pt x="3553521" y="-7194"/>
                  <a:pt x="4136258" y="5108"/>
                  <a:pt x="4361688" y="0"/>
                </a:cubicBezTo>
                <a:cubicBezTo>
                  <a:pt x="4587118" y="-5108"/>
                  <a:pt x="4992424" y="-42958"/>
                  <a:pt x="5266944" y="0"/>
                </a:cubicBezTo>
                <a:cubicBezTo>
                  <a:pt x="5541464" y="42958"/>
                  <a:pt x="5882966" y="-3430"/>
                  <a:pt x="6172200" y="0"/>
                </a:cubicBezTo>
                <a:cubicBezTo>
                  <a:pt x="6461434" y="3430"/>
                  <a:pt x="6432127" y="6688"/>
                  <a:pt x="6528816" y="0"/>
                </a:cubicBezTo>
                <a:cubicBezTo>
                  <a:pt x="6625505" y="-6688"/>
                  <a:pt x="6916805" y="-436"/>
                  <a:pt x="7214616" y="0"/>
                </a:cubicBezTo>
                <a:cubicBezTo>
                  <a:pt x="7512427" y="436"/>
                  <a:pt x="7626159" y="-6909"/>
                  <a:pt x="7790688" y="0"/>
                </a:cubicBezTo>
                <a:cubicBezTo>
                  <a:pt x="7955217" y="6909"/>
                  <a:pt x="8048891" y="15307"/>
                  <a:pt x="8147304" y="0"/>
                </a:cubicBezTo>
                <a:cubicBezTo>
                  <a:pt x="8245717" y="-15307"/>
                  <a:pt x="8645618" y="-11734"/>
                  <a:pt x="9052560" y="0"/>
                </a:cubicBezTo>
                <a:cubicBezTo>
                  <a:pt x="9459502" y="11734"/>
                  <a:pt x="9320584" y="8388"/>
                  <a:pt x="9409176" y="0"/>
                </a:cubicBezTo>
                <a:cubicBezTo>
                  <a:pt x="9497768" y="-8388"/>
                  <a:pt x="9644192" y="8379"/>
                  <a:pt x="9765792" y="0"/>
                </a:cubicBezTo>
                <a:cubicBezTo>
                  <a:pt x="9887392" y="-8379"/>
                  <a:pt x="10105220" y="-12663"/>
                  <a:pt x="10341864" y="0"/>
                </a:cubicBezTo>
                <a:cubicBezTo>
                  <a:pt x="10578508" y="12663"/>
                  <a:pt x="10773103" y="-5786"/>
                  <a:pt x="10972800" y="0"/>
                </a:cubicBezTo>
                <a:cubicBezTo>
                  <a:pt x="10972146" y="8818"/>
                  <a:pt x="10972240" y="13823"/>
                  <a:pt x="10972800" y="18288"/>
                </a:cubicBezTo>
                <a:cubicBezTo>
                  <a:pt x="10588778" y="31598"/>
                  <a:pt x="10543381" y="-12698"/>
                  <a:pt x="10177272" y="18288"/>
                </a:cubicBezTo>
                <a:cubicBezTo>
                  <a:pt x="9811163" y="49274"/>
                  <a:pt x="9996817" y="25662"/>
                  <a:pt x="9820656" y="18288"/>
                </a:cubicBezTo>
                <a:cubicBezTo>
                  <a:pt x="9644495" y="10914"/>
                  <a:pt x="9607007" y="31631"/>
                  <a:pt x="9464040" y="18288"/>
                </a:cubicBezTo>
                <a:cubicBezTo>
                  <a:pt x="9321073" y="4945"/>
                  <a:pt x="9114189" y="28940"/>
                  <a:pt x="8778240" y="18288"/>
                </a:cubicBezTo>
                <a:cubicBezTo>
                  <a:pt x="8442291" y="7636"/>
                  <a:pt x="8594763" y="987"/>
                  <a:pt x="8421624" y="18288"/>
                </a:cubicBezTo>
                <a:cubicBezTo>
                  <a:pt x="8248485" y="35589"/>
                  <a:pt x="7929515" y="37573"/>
                  <a:pt x="7735824" y="18288"/>
                </a:cubicBezTo>
                <a:cubicBezTo>
                  <a:pt x="7542133" y="-997"/>
                  <a:pt x="7252504" y="33858"/>
                  <a:pt x="6940296" y="18288"/>
                </a:cubicBezTo>
                <a:cubicBezTo>
                  <a:pt x="6628088" y="2718"/>
                  <a:pt x="6528503" y="48389"/>
                  <a:pt x="6254496" y="18288"/>
                </a:cubicBezTo>
                <a:cubicBezTo>
                  <a:pt x="5980489" y="-11813"/>
                  <a:pt x="5695784" y="-3740"/>
                  <a:pt x="5458968" y="18288"/>
                </a:cubicBezTo>
                <a:cubicBezTo>
                  <a:pt x="5222152" y="40316"/>
                  <a:pt x="5010751" y="19095"/>
                  <a:pt x="4663440" y="18288"/>
                </a:cubicBezTo>
                <a:cubicBezTo>
                  <a:pt x="4316129" y="17481"/>
                  <a:pt x="4425552" y="1606"/>
                  <a:pt x="4306824" y="18288"/>
                </a:cubicBezTo>
                <a:cubicBezTo>
                  <a:pt x="4188096" y="34970"/>
                  <a:pt x="3941535" y="7481"/>
                  <a:pt x="3840480" y="18288"/>
                </a:cubicBezTo>
                <a:cubicBezTo>
                  <a:pt x="3739425" y="29095"/>
                  <a:pt x="3402388" y="17641"/>
                  <a:pt x="3264408" y="18288"/>
                </a:cubicBezTo>
                <a:cubicBezTo>
                  <a:pt x="3126428" y="18935"/>
                  <a:pt x="2776779" y="9983"/>
                  <a:pt x="2578608" y="18288"/>
                </a:cubicBezTo>
                <a:cubicBezTo>
                  <a:pt x="2380437" y="26593"/>
                  <a:pt x="1909468" y="25818"/>
                  <a:pt x="1673352" y="18288"/>
                </a:cubicBezTo>
                <a:cubicBezTo>
                  <a:pt x="1437236" y="10758"/>
                  <a:pt x="1131180" y="49884"/>
                  <a:pt x="877824" y="18288"/>
                </a:cubicBezTo>
                <a:cubicBezTo>
                  <a:pt x="624468" y="-13308"/>
                  <a:pt x="206753" y="2195"/>
                  <a:pt x="0" y="18288"/>
                </a:cubicBezTo>
                <a:cubicBezTo>
                  <a:pt x="313" y="10654"/>
                  <a:pt x="-263" y="4056"/>
                  <a:pt x="0" y="0"/>
                </a:cubicBezTo>
                <a:close/>
              </a:path>
              <a:path w="10972800" h="18288" stroke="0" extrusionOk="0">
                <a:moveTo>
                  <a:pt x="0" y="0"/>
                </a:moveTo>
                <a:cubicBezTo>
                  <a:pt x="164017" y="-17675"/>
                  <a:pt x="309425" y="9913"/>
                  <a:pt x="466344" y="0"/>
                </a:cubicBezTo>
                <a:cubicBezTo>
                  <a:pt x="623263" y="-9913"/>
                  <a:pt x="659300" y="-14524"/>
                  <a:pt x="822960" y="0"/>
                </a:cubicBezTo>
                <a:cubicBezTo>
                  <a:pt x="986620" y="14524"/>
                  <a:pt x="1105222" y="-16481"/>
                  <a:pt x="1289304" y="0"/>
                </a:cubicBezTo>
                <a:cubicBezTo>
                  <a:pt x="1473386" y="16481"/>
                  <a:pt x="1693223" y="26161"/>
                  <a:pt x="1975104" y="0"/>
                </a:cubicBezTo>
                <a:cubicBezTo>
                  <a:pt x="2256985" y="-26161"/>
                  <a:pt x="2435781" y="23061"/>
                  <a:pt x="2770632" y="0"/>
                </a:cubicBezTo>
                <a:cubicBezTo>
                  <a:pt x="3105483" y="-23061"/>
                  <a:pt x="3247479" y="-44011"/>
                  <a:pt x="3675888" y="0"/>
                </a:cubicBezTo>
                <a:cubicBezTo>
                  <a:pt x="4104297" y="44011"/>
                  <a:pt x="4280918" y="4017"/>
                  <a:pt x="4581144" y="0"/>
                </a:cubicBezTo>
                <a:cubicBezTo>
                  <a:pt x="4881370" y="-4017"/>
                  <a:pt x="5021699" y="-11889"/>
                  <a:pt x="5157216" y="0"/>
                </a:cubicBezTo>
                <a:cubicBezTo>
                  <a:pt x="5292733" y="11889"/>
                  <a:pt x="5603398" y="-17698"/>
                  <a:pt x="5952744" y="0"/>
                </a:cubicBezTo>
                <a:cubicBezTo>
                  <a:pt x="6302090" y="17698"/>
                  <a:pt x="6353093" y="-11909"/>
                  <a:pt x="6638544" y="0"/>
                </a:cubicBezTo>
                <a:cubicBezTo>
                  <a:pt x="6923995" y="11909"/>
                  <a:pt x="7053404" y="21630"/>
                  <a:pt x="7214616" y="0"/>
                </a:cubicBezTo>
                <a:cubicBezTo>
                  <a:pt x="7375828" y="-21630"/>
                  <a:pt x="7837963" y="3886"/>
                  <a:pt x="8010144" y="0"/>
                </a:cubicBezTo>
                <a:cubicBezTo>
                  <a:pt x="8182325" y="-3886"/>
                  <a:pt x="8224183" y="16009"/>
                  <a:pt x="8366760" y="0"/>
                </a:cubicBezTo>
                <a:cubicBezTo>
                  <a:pt x="8509337" y="-16009"/>
                  <a:pt x="8687920" y="-5720"/>
                  <a:pt x="8942832" y="0"/>
                </a:cubicBezTo>
                <a:cubicBezTo>
                  <a:pt x="9197744" y="5720"/>
                  <a:pt x="9368437" y="20479"/>
                  <a:pt x="9628632" y="0"/>
                </a:cubicBezTo>
                <a:cubicBezTo>
                  <a:pt x="9888827" y="-20479"/>
                  <a:pt x="10560858" y="-20746"/>
                  <a:pt x="10972800" y="0"/>
                </a:cubicBezTo>
                <a:cubicBezTo>
                  <a:pt x="10972186" y="5722"/>
                  <a:pt x="10972980" y="12495"/>
                  <a:pt x="10972800" y="18288"/>
                </a:cubicBezTo>
                <a:cubicBezTo>
                  <a:pt x="10786146" y="12536"/>
                  <a:pt x="10623717" y="14033"/>
                  <a:pt x="10506456" y="18288"/>
                </a:cubicBezTo>
                <a:cubicBezTo>
                  <a:pt x="10389195" y="22543"/>
                  <a:pt x="10296178" y="20107"/>
                  <a:pt x="10149840" y="18288"/>
                </a:cubicBezTo>
                <a:cubicBezTo>
                  <a:pt x="10003502" y="16469"/>
                  <a:pt x="9767530" y="28891"/>
                  <a:pt x="9464040" y="18288"/>
                </a:cubicBezTo>
                <a:cubicBezTo>
                  <a:pt x="9160550" y="7685"/>
                  <a:pt x="9229050" y="2659"/>
                  <a:pt x="8997696" y="18288"/>
                </a:cubicBezTo>
                <a:cubicBezTo>
                  <a:pt x="8766342" y="33917"/>
                  <a:pt x="8340136" y="34864"/>
                  <a:pt x="8092440" y="18288"/>
                </a:cubicBezTo>
                <a:cubicBezTo>
                  <a:pt x="7844744" y="1712"/>
                  <a:pt x="7863720" y="27405"/>
                  <a:pt x="7735824" y="18288"/>
                </a:cubicBezTo>
                <a:cubicBezTo>
                  <a:pt x="7607928" y="9171"/>
                  <a:pt x="7323619" y="461"/>
                  <a:pt x="7050024" y="18288"/>
                </a:cubicBezTo>
                <a:cubicBezTo>
                  <a:pt x="6776429" y="36115"/>
                  <a:pt x="6787899" y="28206"/>
                  <a:pt x="6693408" y="18288"/>
                </a:cubicBezTo>
                <a:cubicBezTo>
                  <a:pt x="6598917" y="8370"/>
                  <a:pt x="6395231" y="19114"/>
                  <a:pt x="6227064" y="18288"/>
                </a:cubicBezTo>
                <a:cubicBezTo>
                  <a:pt x="6058897" y="17462"/>
                  <a:pt x="5618582" y="1091"/>
                  <a:pt x="5431536" y="18288"/>
                </a:cubicBezTo>
                <a:cubicBezTo>
                  <a:pt x="5244490" y="35485"/>
                  <a:pt x="4729797" y="-9650"/>
                  <a:pt x="4526280" y="18288"/>
                </a:cubicBezTo>
                <a:cubicBezTo>
                  <a:pt x="4322763" y="46226"/>
                  <a:pt x="4216797" y="756"/>
                  <a:pt x="4059936" y="18288"/>
                </a:cubicBezTo>
                <a:cubicBezTo>
                  <a:pt x="3903075" y="35820"/>
                  <a:pt x="3537912" y="42098"/>
                  <a:pt x="3374136" y="18288"/>
                </a:cubicBezTo>
                <a:cubicBezTo>
                  <a:pt x="3210360" y="-5522"/>
                  <a:pt x="3126842" y="39135"/>
                  <a:pt x="2907792" y="18288"/>
                </a:cubicBezTo>
                <a:cubicBezTo>
                  <a:pt x="2688742" y="-2559"/>
                  <a:pt x="2490436" y="34100"/>
                  <a:pt x="2112264" y="18288"/>
                </a:cubicBezTo>
                <a:cubicBezTo>
                  <a:pt x="1734092" y="2476"/>
                  <a:pt x="1744622" y="-7274"/>
                  <a:pt x="1536192" y="18288"/>
                </a:cubicBezTo>
                <a:cubicBezTo>
                  <a:pt x="1327762" y="43850"/>
                  <a:pt x="1189025" y="6435"/>
                  <a:pt x="1069848" y="18288"/>
                </a:cubicBezTo>
                <a:cubicBezTo>
                  <a:pt x="950671" y="30141"/>
                  <a:pt x="858345" y="33684"/>
                  <a:pt x="713232" y="18288"/>
                </a:cubicBezTo>
                <a:cubicBezTo>
                  <a:pt x="568119" y="2892"/>
                  <a:pt x="250292" y="5410"/>
                  <a:pt x="0" y="18288"/>
                </a:cubicBezTo>
                <a:cubicBezTo>
                  <a:pt x="465" y="13062"/>
                  <a:pt x="-894" y="9029"/>
                  <a:pt x="0" y="0"/>
                </a:cubicBezTo>
                <a:close/>
              </a:path>
            </a:pathLst>
          </a:custGeom>
          <a:solidFill>
            <a:schemeClr val="accent2">
              <a:alpha val="75000"/>
            </a:schemeClr>
          </a:solidFill>
          <a:ln w="44450" cap="rnd">
            <a:solidFill>
              <a:schemeClr val="accent2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66EF0B-FE12-1D7E-2FCD-196A46E7EB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2493" y="2071316"/>
            <a:ext cx="6713552" cy="4119172"/>
          </a:xfrm>
        </p:spPr>
        <p:txBody>
          <a:bodyPr anchor="t">
            <a:noAutofit/>
          </a:bodyPr>
          <a:lstStyle/>
          <a:p>
            <a:r>
              <a:rPr lang="en-GB" sz="2400" dirty="0"/>
              <a:t>Strong leadership and management skills.</a:t>
            </a:r>
          </a:p>
          <a:p>
            <a:r>
              <a:rPr lang="en-GB" sz="2400" dirty="0"/>
              <a:t>Commercial awareness and ability to analyse sales.</a:t>
            </a:r>
          </a:p>
          <a:p>
            <a:r>
              <a:rPr lang="en-GB" sz="2400" dirty="0"/>
              <a:t>Demand knowledge of retail operations and compliance.</a:t>
            </a:r>
          </a:p>
          <a:p>
            <a:r>
              <a:rPr lang="en-GB" sz="2400" dirty="0"/>
              <a:t>Requires excellent communication and problem solving abilities.</a:t>
            </a:r>
          </a:p>
          <a:p>
            <a:r>
              <a:rPr lang="en-GB" sz="2400" dirty="0"/>
              <a:t>Involves working in a fast paced retail environment.</a:t>
            </a:r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FD3AC9AE-DE00-7CAD-FE75-18AD5E3CE3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8899" r="17080" b="-1"/>
          <a:stretch>
            <a:fillRect/>
          </a:stretch>
        </p:blipFill>
        <p:spPr>
          <a:xfrm>
            <a:off x="7675658" y="2093976"/>
            <a:ext cx="3941064" cy="40965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320489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6" name="Rectangle 25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A5221EE-CBA4-3301-2A0C-6A5F06C31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GB" sz="5400" u="sng"/>
              <a:t>Job Description </a:t>
            </a:r>
            <a:endParaRPr lang="en-US" sz="5400" u="sng"/>
          </a:p>
        </p:txBody>
      </p:sp>
      <p:sp>
        <p:nvSpPr>
          <p:cNvPr id="37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sX0" fmla="*/ 0 w 3474720"/>
              <a:gd name="csY0" fmla="*/ 0 h 18288"/>
              <a:gd name="csX1" fmla="*/ 694944 w 3474720"/>
              <a:gd name="csY1" fmla="*/ 0 h 18288"/>
              <a:gd name="csX2" fmla="*/ 1355141 w 3474720"/>
              <a:gd name="csY2" fmla="*/ 0 h 18288"/>
              <a:gd name="csX3" fmla="*/ 2015338 w 3474720"/>
              <a:gd name="csY3" fmla="*/ 0 h 18288"/>
              <a:gd name="csX4" fmla="*/ 2779776 w 3474720"/>
              <a:gd name="csY4" fmla="*/ 0 h 18288"/>
              <a:gd name="csX5" fmla="*/ 3474720 w 3474720"/>
              <a:gd name="csY5" fmla="*/ 0 h 18288"/>
              <a:gd name="csX6" fmla="*/ 3474720 w 3474720"/>
              <a:gd name="csY6" fmla="*/ 18288 h 18288"/>
              <a:gd name="csX7" fmla="*/ 2779776 w 3474720"/>
              <a:gd name="csY7" fmla="*/ 18288 h 18288"/>
              <a:gd name="csX8" fmla="*/ 2189074 w 3474720"/>
              <a:gd name="csY8" fmla="*/ 18288 h 18288"/>
              <a:gd name="csX9" fmla="*/ 1528877 w 3474720"/>
              <a:gd name="csY9" fmla="*/ 18288 h 18288"/>
              <a:gd name="csX10" fmla="*/ 868680 w 3474720"/>
              <a:gd name="csY10" fmla="*/ 18288 h 18288"/>
              <a:gd name="csX11" fmla="*/ 0 w 3474720"/>
              <a:gd name="csY11" fmla="*/ 18288 h 18288"/>
              <a:gd name="csX12" fmla="*/ 0 w 3474720"/>
              <a:gd name="csY12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31885-9803-EF1E-054B-00C402F2AD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 lnSpcReduction="10000"/>
          </a:bodyPr>
          <a:lstStyle/>
          <a:p>
            <a:r>
              <a:rPr lang="en-GB" sz="2400" dirty="0"/>
              <a:t>Lead daily store operations.</a:t>
            </a:r>
          </a:p>
          <a:p>
            <a:r>
              <a:rPr lang="en-GB" sz="2400" dirty="0"/>
              <a:t>Drive sales and meet performance targets.</a:t>
            </a:r>
          </a:p>
          <a:p>
            <a:r>
              <a:rPr lang="en-GB" sz="2400" dirty="0"/>
              <a:t>Manage, train, and motivate the store team.</a:t>
            </a:r>
          </a:p>
          <a:p>
            <a:r>
              <a:rPr lang="en-GB" sz="2400" dirty="0"/>
              <a:t>Ensure excellent customer service standards.</a:t>
            </a:r>
          </a:p>
          <a:p>
            <a:r>
              <a:rPr lang="en-GB" sz="2400" dirty="0"/>
              <a:t>Maintain stock control and store compliance.</a:t>
            </a:r>
          </a:p>
          <a:p>
            <a:pPr marL="0" indent="0">
              <a:buNone/>
            </a:pPr>
            <a:endParaRPr lang="en-GB" sz="2200" dirty="0"/>
          </a:p>
        </p:txBody>
      </p:sp>
      <p:pic>
        <p:nvPicPr>
          <p:cNvPr id="6" name="Imagine 5">
            <a:extLst>
              <a:ext uri="{FF2B5EF4-FFF2-40B4-BE49-F238E27FC236}">
                <a16:creationId xmlns:a16="http://schemas.microsoft.com/office/drawing/2014/main" id="{EBC0B79B-3761-0157-9B94-F8D89F8AB2A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" b="304"/>
          <a:stretch>
            <a:fillRect/>
          </a:stretch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3226775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2E2EE-948B-2853-DB44-289E08B7AE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/>
              <a:t>Person Specification</a:t>
            </a:r>
            <a:endParaRPr lang="en-US" sz="28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770652-1C78-4DD4-85AE-F4FCF405133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199" y="1825625"/>
            <a:ext cx="8361159" cy="4351338"/>
          </a:xfrm>
        </p:spPr>
        <p:txBody>
          <a:bodyPr numCol="1"/>
          <a:lstStyle/>
          <a:p>
            <a:pPr marL="0" indent="0">
              <a:buNone/>
            </a:pPr>
            <a:r>
              <a:rPr lang="en-GB" dirty="0"/>
              <a:t>Essential:</a:t>
            </a:r>
          </a:p>
          <a:p>
            <a:r>
              <a:rPr lang="en-GB" dirty="0"/>
              <a:t>Retail management experience</a:t>
            </a:r>
          </a:p>
          <a:p>
            <a:r>
              <a:rPr lang="en-GB" dirty="0"/>
              <a:t>Strong leadership skills </a:t>
            </a:r>
          </a:p>
          <a:p>
            <a:r>
              <a:rPr lang="en-GB" dirty="0"/>
              <a:t>Good communication </a:t>
            </a:r>
          </a:p>
          <a:p>
            <a:r>
              <a:rPr lang="en-GB" dirty="0"/>
              <a:t>Problem-solving ability</a:t>
            </a:r>
          </a:p>
          <a:p>
            <a:r>
              <a:rPr lang="en-GB" dirty="0"/>
              <a:t>Staff training experience </a:t>
            </a:r>
          </a:p>
        </p:txBody>
      </p:sp>
    </p:spTree>
    <p:extLst>
      <p:ext uri="{BB962C8B-B14F-4D97-AF65-F5344CB8AC3E}">
        <p14:creationId xmlns:p14="http://schemas.microsoft.com/office/powerpoint/2010/main" val="335135401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2C7E34-C351-A2BE-6229-4A118F5CA1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800" u="sng"/>
              <a:t>Recruitment Process at Tesco:</a:t>
            </a:r>
            <a:endParaRPr lang="en-US" sz="2800" u="sng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ED4D35E-BC8E-53ED-5972-28FF3B5722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58636"/>
            <a:ext cx="10515600" cy="4618327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1.Identify Vacancy</a:t>
            </a:r>
          </a:p>
          <a:p>
            <a:pPr marL="0" indent="0">
              <a:buNone/>
            </a:pPr>
            <a:r>
              <a:rPr lang="en-GB" sz="2000" dirty="0"/>
              <a:t>Store identifies new </a:t>
            </a:r>
          </a:p>
          <a:p>
            <a:pPr marL="0" indent="0">
              <a:buNone/>
            </a:pPr>
            <a:r>
              <a:rPr lang="en-GB" sz="2000" dirty="0"/>
              <a:t>staff are needed.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7CCFE218-077E-9A24-E267-5B86C04BD274}"/>
              </a:ext>
            </a:extLst>
          </p:cNvPr>
          <p:cNvSpPr/>
          <p:nvPr/>
        </p:nvSpPr>
        <p:spPr>
          <a:xfrm flipV="1">
            <a:off x="3463636" y="1770618"/>
            <a:ext cx="784800" cy="468000"/>
          </a:xfrm>
          <a:prstGeom prst="rightArrow">
            <a:avLst>
              <a:gd name="adj1" fmla="val 50000"/>
              <a:gd name="adj2" fmla="val 51127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FBA765B-E3A6-3B19-0A74-16CED157410E}"/>
              </a:ext>
            </a:extLst>
          </p:cNvPr>
          <p:cNvSpPr txBox="1"/>
          <p:nvPr/>
        </p:nvSpPr>
        <p:spPr>
          <a:xfrm>
            <a:off x="4340440" y="1534166"/>
            <a:ext cx="256531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dirty="0"/>
              <a:t>2</a:t>
            </a:r>
            <a:r>
              <a:rPr lang="en-GB" dirty="0"/>
              <a:t>.</a:t>
            </a:r>
            <a:r>
              <a:rPr lang="en-GB" sz="2400" dirty="0"/>
              <a:t>Job Analysis</a:t>
            </a:r>
          </a:p>
          <a:p>
            <a:pPr algn="l"/>
            <a:r>
              <a:rPr lang="en-GB" sz="2000" dirty="0"/>
              <a:t>Duties and skills for the role are reviewed.</a:t>
            </a:r>
            <a:endParaRPr lang="en-US" sz="2000" dirty="0"/>
          </a:p>
        </p:txBody>
      </p:sp>
      <p:sp>
        <p:nvSpPr>
          <p:cNvPr id="15" name="Arrow: Right 14">
            <a:extLst>
              <a:ext uri="{FF2B5EF4-FFF2-40B4-BE49-F238E27FC236}">
                <a16:creationId xmlns:a16="http://schemas.microsoft.com/office/drawing/2014/main" id="{2E0A4D5C-D520-CDA3-15BB-03C5DF67FB5F}"/>
              </a:ext>
            </a:extLst>
          </p:cNvPr>
          <p:cNvSpPr/>
          <p:nvPr/>
        </p:nvSpPr>
        <p:spPr>
          <a:xfrm>
            <a:off x="6813069" y="1770618"/>
            <a:ext cx="909606" cy="467424"/>
          </a:xfrm>
          <a:prstGeom prst="rightArrow">
            <a:avLst>
              <a:gd name="adj1" fmla="val 50000"/>
              <a:gd name="adj2" fmla="val 51127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DBA2672-D3F9-919B-02EB-B3B86ABE5B45}"/>
              </a:ext>
            </a:extLst>
          </p:cNvPr>
          <p:cNvSpPr txBox="1"/>
          <p:nvPr/>
        </p:nvSpPr>
        <p:spPr>
          <a:xfrm>
            <a:off x="7922611" y="1543247"/>
            <a:ext cx="3840431" cy="172354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/>
              <a:t>3.Job Description &amp;Person   Specification </a:t>
            </a:r>
          </a:p>
          <a:p>
            <a:pPr algn="l"/>
            <a:r>
              <a:rPr lang="en-GB"/>
              <a:t> </a:t>
            </a:r>
            <a:r>
              <a:rPr lang="en-GB" sz="2000"/>
              <a:t>Role duties and candidate requirements are prepared.</a:t>
            </a:r>
          </a:p>
          <a:p>
            <a:pPr algn="l"/>
            <a:endParaRPr lang="en-US"/>
          </a:p>
        </p:txBody>
      </p:sp>
      <p:sp>
        <p:nvSpPr>
          <p:cNvPr id="6" name="Arrow: Right 5">
            <a:extLst>
              <a:ext uri="{FF2B5EF4-FFF2-40B4-BE49-F238E27FC236}">
                <a16:creationId xmlns:a16="http://schemas.microsoft.com/office/drawing/2014/main" id="{487C003E-EAF8-6C50-2FD4-EEA0449DE8D3}"/>
              </a:ext>
            </a:extLst>
          </p:cNvPr>
          <p:cNvSpPr/>
          <p:nvPr/>
        </p:nvSpPr>
        <p:spPr>
          <a:xfrm rot="5400000">
            <a:off x="9345129" y="3405557"/>
            <a:ext cx="957321" cy="464364"/>
          </a:xfrm>
          <a:prstGeom prst="rightArrow">
            <a:avLst>
              <a:gd name="adj1" fmla="val 50000"/>
              <a:gd name="adj2" fmla="val 70493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87C0DA1-3F3F-2FE0-6A47-E18CB63EE3CB}"/>
              </a:ext>
            </a:extLst>
          </p:cNvPr>
          <p:cNvSpPr txBox="1"/>
          <p:nvPr/>
        </p:nvSpPr>
        <p:spPr>
          <a:xfrm rot="10800000" flipH="1" flipV="1">
            <a:off x="8632448" y="4199795"/>
            <a:ext cx="272135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/>
              <a:t>4</a:t>
            </a:r>
            <a:r>
              <a:rPr lang="en-GB"/>
              <a:t>.</a:t>
            </a:r>
            <a:r>
              <a:rPr lang="en-GB" sz="2400"/>
              <a:t>Advertise the job</a:t>
            </a:r>
          </a:p>
          <a:p>
            <a:pPr algn="l"/>
            <a:r>
              <a:rPr lang="en-GB" sz="2000"/>
              <a:t>Posted on Tesco careers website and job boards.</a:t>
            </a:r>
            <a:endParaRPr lang="en-US" sz="2000"/>
          </a:p>
        </p:txBody>
      </p:sp>
      <p:sp>
        <p:nvSpPr>
          <p:cNvPr id="8" name="Arrow: Right 7">
            <a:extLst>
              <a:ext uri="{FF2B5EF4-FFF2-40B4-BE49-F238E27FC236}">
                <a16:creationId xmlns:a16="http://schemas.microsoft.com/office/drawing/2014/main" id="{7D145371-A833-3926-1C30-88EE7E304653}"/>
              </a:ext>
            </a:extLst>
          </p:cNvPr>
          <p:cNvSpPr/>
          <p:nvPr/>
        </p:nvSpPr>
        <p:spPr>
          <a:xfrm rot="10800000">
            <a:off x="7672319" y="4591973"/>
            <a:ext cx="909605" cy="467423"/>
          </a:xfrm>
          <a:prstGeom prst="rightArrow">
            <a:avLst/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2B06C3-6FA4-7843-A2B3-438937A45F9C}"/>
              </a:ext>
            </a:extLst>
          </p:cNvPr>
          <p:cNvSpPr txBox="1"/>
          <p:nvPr/>
        </p:nvSpPr>
        <p:spPr>
          <a:xfrm>
            <a:off x="4340441" y="4199795"/>
            <a:ext cx="328135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/>
              <a:t>5.Receive Applications </a:t>
            </a:r>
          </a:p>
          <a:p>
            <a:pPr algn="l"/>
            <a:r>
              <a:rPr lang="en-GB" sz="2000"/>
              <a:t>Candidates submit application forms or CVs.</a:t>
            </a:r>
            <a:endParaRPr lang="en-US" sz="2000"/>
          </a:p>
        </p:txBody>
      </p:sp>
      <p:sp>
        <p:nvSpPr>
          <p:cNvPr id="12" name="Arrow: Right 11">
            <a:extLst>
              <a:ext uri="{FF2B5EF4-FFF2-40B4-BE49-F238E27FC236}">
                <a16:creationId xmlns:a16="http://schemas.microsoft.com/office/drawing/2014/main" id="{E7CF553C-32E1-5235-3279-35D5AA048371}"/>
              </a:ext>
            </a:extLst>
          </p:cNvPr>
          <p:cNvSpPr/>
          <p:nvPr/>
        </p:nvSpPr>
        <p:spPr>
          <a:xfrm rot="10800000" flipV="1">
            <a:off x="3146843" y="4476085"/>
            <a:ext cx="985430" cy="619164"/>
          </a:xfrm>
          <a:prstGeom prst="rightArrow">
            <a:avLst>
              <a:gd name="adj1" fmla="val 50000"/>
              <a:gd name="adj2" fmla="val 56023"/>
            </a:avLst>
          </a:prstGeom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4B5B7761-D817-A537-20D2-495DC93E85D5}"/>
              </a:ext>
            </a:extLst>
          </p:cNvPr>
          <p:cNvSpPr txBox="1"/>
          <p:nvPr/>
        </p:nvSpPr>
        <p:spPr>
          <a:xfrm>
            <a:off x="546189" y="4282961"/>
            <a:ext cx="237418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/>
              <a:t>6.Shortlisting</a:t>
            </a:r>
          </a:p>
          <a:p>
            <a:pPr algn="l"/>
            <a:r>
              <a:rPr lang="en-GB" sz="2000"/>
              <a:t>Suitable applicants selected.</a:t>
            </a: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1392522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9B4729C-76CF-BB51-7A82-A639D0578D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1836" y="2064860"/>
            <a:ext cx="11364457" cy="427625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7.Interview</a:t>
            </a:r>
          </a:p>
          <a:p>
            <a:pPr marL="0" indent="0">
              <a:buNone/>
            </a:pPr>
            <a:r>
              <a:rPr lang="en-GB" sz="2400" dirty="0"/>
              <a:t>Candidates</a:t>
            </a:r>
            <a:r>
              <a:rPr lang="en-GB" sz="2000" dirty="0"/>
              <a:t> </a:t>
            </a:r>
            <a:r>
              <a:rPr lang="en-GB" sz="2400" dirty="0"/>
              <a:t>invited</a:t>
            </a: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400" dirty="0"/>
              <a:t>and</a:t>
            </a:r>
            <a:r>
              <a:rPr lang="en-GB" sz="2000" dirty="0"/>
              <a:t> </a:t>
            </a:r>
            <a:r>
              <a:rPr lang="en-GB" sz="2400" dirty="0"/>
              <a:t>assessed</a:t>
            </a:r>
            <a:r>
              <a:rPr lang="en-GB" sz="2000" dirty="0"/>
              <a:t>.</a:t>
            </a:r>
          </a:p>
        </p:txBody>
      </p:sp>
      <p:sp>
        <p:nvSpPr>
          <p:cNvPr id="2" name="Arrow: Right 1">
            <a:extLst>
              <a:ext uri="{FF2B5EF4-FFF2-40B4-BE49-F238E27FC236}">
                <a16:creationId xmlns:a16="http://schemas.microsoft.com/office/drawing/2014/main" id="{FFA70FC1-8826-449E-B524-04EAC1EF87E5}"/>
              </a:ext>
            </a:extLst>
          </p:cNvPr>
          <p:cNvSpPr/>
          <p:nvPr/>
        </p:nvSpPr>
        <p:spPr>
          <a:xfrm>
            <a:off x="3397762" y="2571085"/>
            <a:ext cx="825209" cy="4529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9D6CFDB-E395-FA7A-13FF-10ABE74819FF}"/>
              </a:ext>
            </a:extLst>
          </p:cNvPr>
          <p:cNvSpPr txBox="1"/>
          <p:nvPr/>
        </p:nvSpPr>
        <p:spPr>
          <a:xfrm>
            <a:off x="4449376" y="2064860"/>
            <a:ext cx="3024085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8.Job Offer</a:t>
            </a:r>
          </a:p>
          <a:p>
            <a:pPr algn="l"/>
            <a:r>
              <a:rPr lang="en-GB" sz="2400" dirty="0"/>
              <a:t>Best candidate is offered the role.</a:t>
            </a:r>
            <a:endParaRPr lang="en-US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251043F-B5CB-5EEF-974F-F106A68920E9}"/>
              </a:ext>
            </a:extLst>
          </p:cNvPr>
          <p:cNvSpPr txBox="1"/>
          <p:nvPr/>
        </p:nvSpPr>
        <p:spPr>
          <a:xfrm>
            <a:off x="8052318" y="2064860"/>
            <a:ext cx="3705762" cy="12618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800" dirty="0"/>
              <a:t>9.Induction &amp; Training</a:t>
            </a:r>
          </a:p>
          <a:p>
            <a:pPr algn="l"/>
            <a:r>
              <a:rPr lang="en-GB" sz="2400" dirty="0"/>
              <a:t>New employee is trained and welcomed.</a:t>
            </a:r>
            <a:endParaRPr lang="en-US" sz="2400" dirty="0"/>
          </a:p>
        </p:txBody>
      </p:sp>
      <p:sp>
        <p:nvSpPr>
          <p:cNvPr id="9" name="Arrow: Right 8">
            <a:extLst>
              <a:ext uri="{FF2B5EF4-FFF2-40B4-BE49-F238E27FC236}">
                <a16:creationId xmlns:a16="http://schemas.microsoft.com/office/drawing/2014/main" id="{99D5929A-172E-B682-D808-C8D7ABC1AA41}"/>
              </a:ext>
            </a:extLst>
          </p:cNvPr>
          <p:cNvSpPr/>
          <p:nvPr/>
        </p:nvSpPr>
        <p:spPr>
          <a:xfrm>
            <a:off x="7128897" y="2469333"/>
            <a:ext cx="825209" cy="452938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78133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20A8C1-242B-556E-70B6-7D5FE60F0F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u="sng" dirty="0"/>
              <a:t>Learning and Development using Theories </a:t>
            </a:r>
            <a:endParaRPr lang="en-US" sz="36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FE6030-817E-F4F2-AF37-249666EE7C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2400"/>
          </a:xfrm>
        </p:spPr>
        <p:txBody>
          <a:bodyPr/>
          <a:lstStyle/>
          <a:p>
            <a:pPr marL="0" indent="0">
              <a:buNone/>
            </a:pPr>
            <a:r>
              <a:rPr lang="en-GB" u="sng" dirty="0"/>
              <a:t>BEHAVIOURIST:</a:t>
            </a:r>
          </a:p>
          <a:p>
            <a:pPr marL="0" indent="0">
              <a:buNone/>
            </a:pPr>
            <a:r>
              <a:rPr lang="en-GB" dirty="0"/>
              <a:t>Behaviourist is a learning approach that people learn by responding to feedback, rewards and repeated practice.</a:t>
            </a:r>
          </a:p>
          <a:p>
            <a:pPr marL="0" indent="0">
              <a:buNone/>
            </a:pPr>
            <a:r>
              <a:rPr lang="en-GB" dirty="0"/>
              <a:t>Tesco applies behaviourist learning theory to the store manager role by:</a:t>
            </a:r>
          </a:p>
          <a:p>
            <a:r>
              <a:rPr lang="en-GB" dirty="0"/>
              <a:t> using performance feedback</a:t>
            </a:r>
          </a:p>
          <a:p>
            <a:r>
              <a:rPr lang="en-GB" dirty="0"/>
              <a:t> rewards and practical training to encourage managers to repeat effective behaviours and improve store performance.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0649070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7B2711-AFD6-C0BF-2CC6-473E21136F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u="sng" dirty="0"/>
              <a:t>COGNITIVIST: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A5A8E2D-F087-E9DB-1B23-F81F0BFECB8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Cognitivist theory is a learning approach that  people learn by understanding, thinking and processing information in their minds.</a:t>
            </a:r>
          </a:p>
          <a:p>
            <a:pPr marL="0" indent="0">
              <a:buNone/>
            </a:pPr>
            <a:r>
              <a:rPr lang="en-GB" dirty="0"/>
              <a:t>Tesco applies cognitivist learning to the store manager role by:</a:t>
            </a:r>
          </a:p>
          <a:p>
            <a:r>
              <a:rPr lang="en-GB" dirty="0"/>
              <a:t> providing management training</a:t>
            </a:r>
          </a:p>
          <a:p>
            <a:r>
              <a:rPr lang="en-GB" dirty="0"/>
              <a:t>e-learning that help managers understand procedures, analyse information and make effective decisions.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057454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20E2EF-D9AA-D91E-A0EB-E939A15F9C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u="sng" dirty="0"/>
              <a:t>HUMANIST: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2939B9-58BA-B088-28D2-877A69068FB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Humanist theory is a learning approach that focuses on personal growth and self-development, where learners are motivated to achieve their full potential.</a:t>
            </a:r>
          </a:p>
          <a:p>
            <a:pPr marL="0" indent="0">
              <a:buNone/>
            </a:pPr>
            <a:r>
              <a:rPr lang="en-GB" dirty="0"/>
              <a:t>Tesco applies the humanist approach to the store manager role by:</a:t>
            </a:r>
          </a:p>
          <a:p>
            <a:r>
              <a:rPr lang="en-GB" dirty="0"/>
              <a:t> providing coaching, leadership development</a:t>
            </a:r>
          </a:p>
          <a:p>
            <a:r>
              <a:rPr lang="en-GB" dirty="0"/>
              <a:t> career progression opportunities that support the manager’s personal growth and motivation.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101432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FD5264-F4E2-1CE1-C610-CD127AAD6E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200" u="sng" dirty="0"/>
              <a:t>Maslow’s Hierarchy of Needs-Store Manager </a:t>
            </a:r>
            <a:endParaRPr lang="en-US" sz="3200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606FF7-2AEE-BA06-F5A9-9B58EAB535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Maslow’s theory explains that employees are motivated by different needs.</a:t>
            </a:r>
          </a:p>
          <a:p>
            <a:r>
              <a:rPr lang="en-GB" dirty="0"/>
              <a:t>Tesco provides salary and job security to meet basic needs.</a:t>
            </a:r>
          </a:p>
          <a:p>
            <a:r>
              <a:rPr lang="en-GB" dirty="0"/>
              <a:t>Team support and communication meet social needs.</a:t>
            </a:r>
          </a:p>
          <a:p>
            <a:r>
              <a:rPr lang="en-GB" dirty="0"/>
              <a:t>Recognition, bonuses and promotion meet esteem needs.</a:t>
            </a:r>
          </a:p>
          <a:p>
            <a:r>
              <a:rPr lang="en-GB" dirty="0"/>
              <a:t>Career development opportunities help managers achieve self-actualisation.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80856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B5DEF8-D2AF-53CE-D629-352E489676F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u="sng" dirty="0"/>
              <a:t>Conclusion</a:t>
            </a:r>
            <a:r>
              <a:rPr lang="en-GB" dirty="0"/>
              <a:t>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7A3D6F-26B1-0567-5CE1-663B7B27D7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Effective recruitment and selection are essential for hiring the right store manager at Tesco.</a:t>
            </a:r>
          </a:p>
          <a:p>
            <a:r>
              <a:rPr lang="en-GB" dirty="0"/>
              <a:t>Learning theories support continuous employee development.</a:t>
            </a:r>
          </a:p>
          <a:p>
            <a:r>
              <a:rPr lang="en-GB" dirty="0"/>
              <a:t>Training and development programmes improve leadership, customer service and store performance.</a:t>
            </a:r>
          </a:p>
          <a:p>
            <a:r>
              <a:rPr lang="en-GB" dirty="0"/>
              <a:t>Overall, effective management contributes to Tesco’s organisational success and customer satisfaction.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968273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596FF4-763E-9E20-9F88-CD55F64254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A58710-E68A-DA95-1EA1-8EF3DCEAC4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15180"/>
            <a:ext cx="10515600" cy="52428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Tesco (2025) – Company Overview </a:t>
            </a:r>
          </a:p>
          <a:p>
            <a:pPr marL="0" indent="0">
              <a:buNone/>
            </a:pPr>
            <a:r>
              <a:rPr lang="en-US" dirty="0">
                <a:hlinkClick r:id="rId2"/>
              </a:rPr>
              <a:t>https://en.wikipedia.org/wiki/Tesco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Forbes (2025) – Tesco Company Website </a:t>
            </a:r>
          </a:p>
          <a:p>
            <a:pPr marL="0" indent="0">
              <a:buNone/>
            </a:pPr>
            <a:r>
              <a:rPr lang="en-US" dirty="0">
                <a:hlinkClick r:id="rId3"/>
              </a:rPr>
              <a:t>https://www.forbes.com/companies/tesco/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Tesco PLC Official Website 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https://www.tescoplc.com/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Skinner, B.F, Behaviourist Learning Theory </a:t>
            </a:r>
          </a:p>
          <a:p>
            <a:pPr marL="0" indent="0">
              <a:buNone/>
            </a:pPr>
            <a:r>
              <a:rPr lang="en-GB" dirty="0">
                <a:hlinkClick r:id="rId5"/>
              </a:rPr>
              <a:t>https://www.simplypsychology.org/behaviorism.html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2641520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14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14</vt:i4>
      </vt:variant>
    </vt:vector>
  </HeadingPairs>
  <TitlesOfParts>
    <vt:vector size="15" baseType="lpstr">
      <vt:lpstr>Office Theme</vt:lpstr>
      <vt:lpstr>Livia Dobrica 2335250 Developing and Managing Individuals and Teams LCLM5002 Recruitment and Development of a store Manager at Tesco  </vt:lpstr>
      <vt:lpstr>Table of Contents:</vt:lpstr>
      <vt:lpstr> Company Introduction </vt:lpstr>
      <vt:lpstr>Job Analysis- Store Manager </vt:lpstr>
      <vt:lpstr>Job Description </vt:lpstr>
      <vt:lpstr>Person Specification</vt:lpstr>
      <vt:lpstr>Recruitment Process at Tesco:</vt:lpstr>
      <vt:lpstr>Prezentare PowerPoint</vt:lpstr>
      <vt:lpstr>Learning and Development using Theories </vt:lpstr>
      <vt:lpstr>COGNITIVIST:</vt:lpstr>
      <vt:lpstr>HUMANIST: </vt:lpstr>
      <vt:lpstr>Maslow’s Hierarchy of Needs-Store Manager </vt:lpstr>
      <vt:lpstr>Conclusion 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Livia Dobrica 2335250 Developing and Managing Individuals and Teams LCLM5002 Recruitment and Development of a store Manager at Tesco  </dc:title>
  <dc:creator>Livia Dobrica (2335250)</dc:creator>
  <cp:lastModifiedBy>Livia Dobrica (2335250)</cp:lastModifiedBy>
  <cp:revision>11</cp:revision>
  <dcterms:created xsi:type="dcterms:W3CDTF">2026-02-18T15:57:08Z</dcterms:created>
  <dcterms:modified xsi:type="dcterms:W3CDTF">2026-03-17T23:12:58Z</dcterms:modified>
</cp:coreProperties>
</file>