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62" r:id="rId6"/>
    <p:sldId id="332" r:id="rId7"/>
    <p:sldId id="334" r:id="rId8"/>
    <p:sldId id="333" r:id="rId9"/>
    <p:sldId id="268" r:id="rId10"/>
  </p:sldIdLst>
  <p:sldSz cx="12192000" cy="6858000"/>
  <p:notesSz cx="6858000" cy="9144000"/>
  <p:embeddedFontLst>
    <p:embeddedFont>
      <p:font typeface="Trebuchet MS" panose="020B0603020202020204" pitchFamily="34" charset="0"/>
      <p:regular r:id="rId13"/>
      <p:bold r:id="rId14"/>
      <p:italic r:id="rId15"/>
      <p:boldItalic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Tahoma" panose="020B0604030504040204" pitchFamily="34" charset="0"/>
      <p:regular r:id="rId21"/>
      <p:bold r:id="rId22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3" autoAdjust="0"/>
    <p:restoredTop sz="63798" autoAdjust="0"/>
  </p:normalViewPr>
  <p:slideViewPr>
    <p:cSldViewPr snapToGrid="0">
      <p:cViewPr varScale="1">
        <p:scale>
          <a:sx n="54" d="100"/>
          <a:sy n="54" d="100"/>
        </p:scale>
        <p:origin x="1264" y="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font" Target="fonts/font9.fntdata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font" Target="fonts/font5.fntdata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font" Target="fonts/font3.fntdata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font" Target="fonts/font7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2.fntdata"/><Relationship Id="rId22" Type="http://schemas.openxmlformats.org/officeDocument/2006/relationships/font" Target="fonts/font10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C5E8405-9D99-4FA5-842E-D515212A7594}" type="datetime1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31430A-4AA4-45C8-AC23-CD6B61C41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70E3C-251E-4FDC-A619-AC9EE932F165}" type="datetime1">
              <a:rPr lang="en-GB" noProof="0" smtClean="0"/>
              <a:pPr/>
              <a:t>18/11/2020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734D747-9380-41EE-9946-EC9EC0CA5D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593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83704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294165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1511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3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 rtl="0"/>
            <a:r>
              <a:rPr lang="en-gb" sz="18400" noProof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US" noProof="0" smtClean="0"/>
              <a:t>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3365" y="1825625"/>
            <a:ext cx="11215235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4500" y="1681163"/>
            <a:ext cx="5157787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500812" y="1681163"/>
            <a:ext cx="5157788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4500" y="2505075"/>
            <a:ext cx="5157787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75412" y="2505075"/>
            <a:ext cx="5183188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3365" y="1517715"/>
            <a:ext cx="5184437" cy="4659248"/>
          </a:xfrm>
        </p:spPr>
        <p:txBody>
          <a:bodyPr rtlCol="0"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74163" y="1517715"/>
            <a:ext cx="5184437" cy="465924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64290" y="1444649"/>
            <a:ext cx="7694310" cy="4579079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rtl="0"/>
            <a:r>
              <a:rPr lang="en-gb" noProof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US" noProof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rtlCol="0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4" r:id="rId7"/>
    <p:sldLayoutId id="2147483665" r:id="rId8"/>
    <p:sldLayoutId id="2147483673" r:id="rId9"/>
    <p:sldLayoutId id="2147483662" r:id="rId10"/>
    <p:sldLayoutId id="2147483663" r:id="rId11"/>
    <p:sldLayoutId id="2147483664" r:id="rId12"/>
    <p:sldLayoutId id="2147483675" r:id="rId13"/>
    <p:sldLayoutId id="2147483676" r:id="rId14"/>
    <p:sldLayoutId id="2147483672" r:id="rId15"/>
    <p:sldLayoutId id="2147483667" r:id="rId16"/>
    <p:sldLayoutId id="214748366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.svg"/><Relationship Id="rId5" Type="http://schemas.openxmlformats.org/officeDocument/2006/relationships/image" Target="../media/image2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330" y="1066800"/>
            <a:ext cx="8049387" cy="4552950"/>
          </a:xfrm>
        </p:spPr>
        <p:txBody>
          <a:bodyPr rtlCol="0"/>
          <a:lstStyle/>
          <a:p>
            <a:pPr algn="ctr"/>
            <a:r>
              <a:rPr lang="en-GB" sz="7200" dirty="0">
                <a:latin typeface="+mn-lt"/>
              </a:rPr>
              <a:t>Prejudice and </a:t>
            </a:r>
            <a:r>
              <a:rPr lang="en-GB" sz="7200" dirty="0" smtClean="0">
                <a:latin typeface="+mn-lt"/>
              </a:rPr>
              <a:t>Discrimination</a:t>
            </a:r>
            <a:r>
              <a:rPr lang="en-GB" dirty="0" smtClean="0">
                <a:latin typeface="+mn-lt"/>
              </a:rPr>
              <a:t/>
            </a:r>
            <a:br>
              <a:rPr lang="en-GB" dirty="0" smtClean="0">
                <a:latin typeface="+mn-lt"/>
              </a:rPr>
            </a:b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r>
              <a:rPr lang="en-GB" dirty="0" smtClean="0">
                <a:latin typeface="+mn-lt"/>
              </a:rPr>
              <a:t>Lecture One</a:t>
            </a: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8774" y="5845683"/>
            <a:ext cx="8572501" cy="868680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 smtClean="0"/>
              <a:t>Paul Hutchings 				Katie Sullivan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646331"/>
          </a:xfrm>
        </p:spPr>
        <p:txBody>
          <a:bodyPr rtlCol="0"/>
          <a:lstStyle/>
          <a:p>
            <a:r>
              <a:rPr lang="en-GB" sz="4000" dirty="0" smtClean="0"/>
              <a:t>Overview &amp; Introduction to Week One</a:t>
            </a:r>
            <a:endParaRPr lang="en-GB" sz="4000" dirty="0"/>
          </a:p>
        </p:txBody>
      </p:sp>
      <p:pic>
        <p:nvPicPr>
          <p:cNvPr id="25" name="Picture Placeholder 24" descr="Bar chart">
            <a:extLst>
              <a:ext uri="{FF2B5EF4-FFF2-40B4-BE49-F238E27FC236}">
                <a16:creationId xmlns:a16="http://schemas.microsoft.com/office/drawing/2014/main" id="{C03AAFA7-022A-47F8-9DA1-7DC3897D1E5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t="63" b="63"/>
          <a:stretch>
            <a:fillRect/>
          </a:stretch>
        </p:blipFill>
        <p:spPr/>
      </p:pic>
      <p:pic>
        <p:nvPicPr>
          <p:cNvPr id="27" name="Picture Placeholder 26" descr="Clock">
            <a:extLst>
              <a:ext uri="{FF2B5EF4-FFF2-40B4-BE49-F238E27FC236}">
                <a16:creationId xmlns:a16="http://schemas.microsoft.com/office/drawing/2014/main" id="{6F737161-FE67-434D-A781-59EDB9EDCB2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rcRect/>
          <a:stretch>
            <a:fillRect/>
          </a:stretch>
        </p:blipFill>
        <p:spPr/>
      </p:pic>
      <p:pic>
        <p:nvPicPr>
          <p:cNvPr id="29" name="Picture Placeholder 28" descr="Microscope">
            <a:extLst>
              <a:ext uri="{FF2B5EF4-FFF2-40B4-BE49-F238E27FC236}">
                <a16:creationId xmlns:a16="http://schemas.microsoft.com/office/drawing/2014/main" id="{9E5BF01B-21D6-4D43-9CAE-0298685C1A7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rcRect t="63" b="63"/>
          <a:stretch>
            <a:fillRect/>
          </a:stretch>
        </p:blipFill>
        <p:spPr/>
      </p:pic>
      <p:pic>
        <p:nvPicPr>
          <p:cNvPr id="31" name="Picture Placeholder 30" descr="Magnifying glass">
            <a:extLst>
              <a:ext uri="{FF2B5EF4-FFF2-40B4-BE49-F238E27FC236}">
                <a16:creationId xmlns:a16="http://schemas.microsoft.com/office/drawing/2014/main" id="{089E8AB6-C16E-4752-810F-8F98DB929DB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rcRect/>
          <a:stretch>
            <a:fillRect/>
          </a:stretch>
        </p:blipFill>
        <p:spPr/>
      </p:pic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82206B1-586F-4254-9B36-D06C4E294AC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rtlCol="0"/>
          <a:lstStyle/>
          <a:p>
            <a:r>
              <a:rPr lang="en-GB" dirty="0" smtClean="0"/>
              <a:t>Module Structure:</a:t>
            </a:r>
          </a:p>
          <a:p>
            <a:r>
              <a:rPr lang="en-GB" dirty="0" smtClean="0"/>
              <a:t>Lectures, seminars and assessments</a:t>
            </a:r>
            <a:endParaRPr lang="en-GB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B924A29-3538-4A3F-82A6-D2A7538C211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rtlCol="0"/>
          <a:lstStyle/>
          <a:p>
            <a:r>
              <a:rPr lang="en-GB" dirty="0" smtClean="0"/>
              <a:t>Overview: What is the issue?</a:t>
            </a:r>
            <a:endParaRPr lang="en-GB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1B8F0371-4F69-4131-91BF-9AB99E6EE89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 rtlCol="0"/>
          <a:lstStyle/>
          <a:p>
            <a:r>
              <a:rPr lang="en-GB" dirty="0"/>
              <a:t>Defining terms:</a:t>
            </a:r>
          </a:p>
          <a:p>
            <a:r>
              <a:rPr lang="en-GB" dirty="0"/>
              <a:t> Race and culture Stereotyping, prejudice, and discrimination 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78CACAF1-61EA-4605-A8FE-2EEE752B49F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 rtlCol="0"/>
          <a:lstStyle/>
          <a:p>
            <a:r>
              <a:rPr lang="en-GB" dirty="0"/>
              <a:t>Social Cognition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1F11E7-EDE5-4119-BA64-4FC57C285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263D6C4-4840-40CC-AC84-17E24B3B7BDE}" type="slidenum">
              <a:rPr lang="en-GB" smtClean="0"/>
              <a:pPr rtl="0"/>
              <a:t>2</a:t>
            </a:fld>
            <a:endParaRPr lang="en-GB"/>
          </a:p>
        </p:txBody>
      </p:sp>
      <p:pic>
        <p:nvPicPr>
          <p:cNvPr id="17" name="Picture Placeholder 30" descr="Magnifying glass">
            <a:extLst>
              <a:ext uri="{FF2B5EF4-FFF2-40B4-BE49-F238E27FC236}">
                <a16:creationId xmlns:a16="http://schemas.microsoft.com/office/drawing/2014/main" id="{089E8AB6-C16E-4752-810F-8F98DB929DB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rcRect/>
          <a:stretch>
            <a:fillRect/>
          </a:stretch>
        </p:blipFill>
        <p:spPr>
          <a:xfrm>
            <a:off x="978212" y="2096716"/>
            <a:ext cx="1259505" cy="1259505"/>
          </a:xfrm>
        </p:spPr>
      </p:pic>
      <p:pic>
        <p:nvPicPr>
          <p:cNvPr id="18" name="Picture Placeholder 30" descr="Magnifying glass">
            <a:extLst>
              <a:ext uri="{FF2B5EF4-FFF2-40B4-BE49-F238E27FC236}">
                <a16:creationId xmlns:a16="http://schemas.microsoft.com/office/drawing/2014/main" id="{089E8AB6-C16E-4752-810F-8F98DB929DB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rcRect/>
          <a:stretch>
            <a:fillRect/>
          </a:stretch>
        </p:blipFill>
        <p:spPr>
          <a:xfrm>
            <a:off x="3222229" y="2116079"/>
            <a:ext cx="1259505" cy="1259505"/>
          </a:xfrm>
        </p:spPr>
      </p:pic>
      <p:pic>
        <p:nvPicPr>
          <p:cNvPr id="24" name="Picture Placeholder 30" descr="Magnifying glass">
            <a:extLst>
              <a:ext uri="{FF2B5EF4-FFF2-40B4-BE49-F238E27FC236}">
                <a16:creationId xmlns:a16="http://schemas.microsoft.com/office/drawing/2014/main" id="{089E8AB6-C16E-4752-810F-8F98DB929DB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rcRect/>
          <a:stretch>
            <a:fillRect/>
          </a:stretch>
        </p:blipFill>
        <p:spPr>
          <a:xfrm>
            <a:off x="5466246" y="2096715"/>
            <a:ext cx="1259505" cy="1259505"/>
          </a:xfrm>
        </p:spPr>
      </p:pic>
      <p:pic>
        <p:nvPicPr>
          <p:cNvPr id="26" name="Picture Placeholder 30" descr="Magnifying glass">
            <a:extLst>
              <a:ext uri="{FF2B5EF4-FFF2-40B4-BE49-F238E27FC236}">
                <a16:creationId xmlns:a16="http://schemas.microsoft.com/office/drawing/2014/main" id="{089E8AB6-C16E-4752-810F-8F98DB929DB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rcRect/>
          <a:stretch>
            <a:fillRect/>
          </a:stretch>
        </p:blipFill>
        <p:spPr>
          <a:xfrm>
            <a:off x="9954280" y="2116079"/>
            <a:ext cx="1259505" cy="1259505"/>
          </a:xfrm>
        </p:spPr>
      </p:pic>
      <p:sp>
        <p:nvSpPr>
          <p:cNvPr id="28" name="Text Placeholder 21">
            <a:extLst>
              <a:ext uri="{FF2B5EF4-FFF2-40B4-BE49-F238E27FC236}">
                <a16:creationId xmlns:a16="http://schemas.microsoft.com/office/drawing/2014/main" id="{78CACAF1-61EA-4605-A8FE-2EEE752B49F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695966" y="4240093"/>
            <a:ext cx="1776140" cy="1463040"/>
          </a:xfrm>
        </p:spPr>
        <p:txBody>
          <a:bodyPr rtlCol="0"/>
          <a:lstStyle/>
          <a:p>
            <a:r>
              <a:rPr lang="en-GB" dirty="0"/>
              <a:t>Groups and Conflict </a:t>
            </a:r>
          </a:p>
        </p:txBody>
      </p:sp>
    </p:spTree>
    <p:extLst>
      <p:ext uri="{BB962C8B-B14F-4D97-AF65-F5344CB8AC3E}">
        <p14:creationId xmlns:p14="http://schemas.microsoft.com/office/powerpoint/2010/main" val="3892131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3</a:t>
            </a:fld>
            <a:endParaRPr lang="en-GB" noProof="0"/>
          </a:p>
        </p:txBody>
      </p:sp>
      <p:sp>
        <p:nvSpPr>
          <p:cNvPr id="4" name="Text Placeholder 3"/>
          <p:cNvSpPr txBox="1">
            <a:spLocks/>
          </p:cNvSpPr>
          <p:nvPr/>
        </p:nvSpPr>
        <p:spPr>
          <a:xfrm>
            <a:off x="398580" y="1793949"/>
            <a:ext cx="11793420" cy="40932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</a:rPr>
              <a:t>This module is designed to integrate psychological theory with real-world applications through:</a:t>
            </a:r>
          </a:p>
          <a:p>
            <a:pPr lvl="1">
              <a:lnSpc>
                <a:spcPct val="150000"/>
              </a:lnSpc>
            </a:pPr>
            <a:r>
              <a:rPr lang="en-GB" sz="1800" dirty="0" smtClean="0">
                <a:solidFill>
                  <a:schemeClr val="bg1"/>
                </a:solidFill>
                <a:latin typeface="Arial" panose="020B0604020202020204" pitchFamily="34" charset="0"/>
              </a:rPr>
              <a:t>Lectures</a:t>
            </a:r>
          </a:p>
          <a:p>
            <a:pPr lvl="1">
              <a:lnSpc>
                <a:spcPct val="150000"/>
              </a:lnSpc>
            </a:pPr>
            <a:r>
              <a:rPr lang="en-GB" sz="1800" dirty="0" smtClean="0">
                <a:solidFill>
                  <a:schemeClr val="bg1"/>
                </a:solidFill>
                <a:latin typeface="Arial" panose="020B0604020202020204" pitchFamily="34" charset="0"/>
              </a:rPr>
              <a:t>Readings</a:t>
            </a:r>
          </a:p>
          <a:p>
            <a:pPr lvl="1">
              <a:lnSpc>
                <a:spcPct val="150000"/>
              </a:lnSpc>
            </a:pPr>
            <a:r>
              <a:rPr lang="en-GB" sz="1800" dirty="0" smtClean="0">
                <a:solidFill>
                  <a:schemeClr val="bg1"/>
                </a:solidFill>
                <a:latin typeface="Arial" panose="020B0604020202020204" pitchFamily="34" charset="0"/>
              </a:rPr>
              <a:t>Seminars</a:t>
            </a:r>
          </a:p>
          <a:p>
            <a:endParaRPr lang="en-GB" sz="1800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</a:rPr>
              <a:t>Core text for this module:</a:t>
            </a:r>
          </a:p>
          <a:p>
            <a:pPr lvl="1">
              <a:lnSpc>
                <a:spcPct val="150000"/>
              </a:lnSpc>
            </a:pPr>
            <a:r>
              <a:rPr lang="en-GB" sz="1800" dirty="0" smtClean="0">
                <a:solidFill>
                  <a:schemeClr val="bg1"/>
                </a:solidFill>
                <a:latin typeface="Arial" panose="020B0604020202020204" pitchFamily="34" charset="0"/>
              </a:rPr>
              <a:t>Kite, M. E., &amp; Whitley, B. E. (2016). </a:t>
            </a:r>
            <a:r>
              <a:rPr lang="en-GB" sz="1800" i="1" dirty="0" smtClean="0">
                <a:solidFill>
                  <a:schemeClr val="bg1"/>
                </a:solidFill>
                <a:latin typeface="Arial" panose="020B0604020202020204" pitchFamily="34" charset="0"/>
              </a:rPr>
              <a:t>Psychology of prejudice and discrimination</a:t>
            </a:r>
            <a:r>
              <a:rPr lang="en-GB" sz="1800" dirty="0" smtClean="0">
                <a:solidFill>
                  <a:schemeClr val="bg1"/>
                </a:solidFill>
                <a:latin typeface="Arial" panose="020B0604020202020204" pitchFamily="34" charset="0"/>
              </a:rPr>
              <a:t>. Abingdon: Routledge.</a:t>
            </a:r>
          </a:p>
          <a:p>
            <a:pPr lvl="2">
              <a:lnSpc>
                <a:spcPct val="150000"/>
              </a:lnSpc>
            </a:pPr>
            <a:r>
              <a:rPr lang="en-GB" sz="1800" dirty="0" smtClean="0">
                <a:solidFill>
                  <a:schemeClr val="bg1"/>
                </a:solidFill>
                <a:latin typeface="Arial" panose="020B0604020202020204" pitchFamily="34" charset="0"/>
              </a:rPr>
              <a:t>Primary articles also important for this module</a:t>
            </a:r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Module Structure: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54768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4</a:t>
            </a:fld>
            <a:endParaRPr lang="en-GB" noProof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Lectures and Seminars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5" name="Text Placeholder 3"/>
          <p:cNvSpPr txBox="1">
            <a:spLocks/>
          </p:cNvSpPr>
          <p:nvPr/>
        </p:nvSpPr>
        <p:spPr>
          <a:xfrm>
            <a:off x="444500" y="1805859"/>
            <a:ext cx="10596880" cy="40932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</a:rPr>
              <a:t>Lectures will be highly theoretical and empirical</a:t>
            </a:r>
          </a:p>
          <a:p>
            <a:pPr lvl="1"/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</a:rPr>
              <a:t>Discussion and relationship with real-world issues expected </a:t>
            </a:r>
          </a:p>
          <a:p>
            <a:endParaRPr lang="en-GB" sz="2400" dirty="0" smtClean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</a:rPr>
              <a:t>Seminars will focus on questions, discussion, and real-world examples</a:t>
            </a:r>
          </a:p>
          <a:p>
            <a:pPr lvl="1"/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</a:rPr>
              <a:t>Designed to promote topic knowledge, not just for the exam</a:t>
            </a:r>
          </a:p>
          <a:p>
            <a:pPr marL="393192" lvl="1" indent="0">
              <a:buFont typeface="Arial" panose="020B0604020202020204" pitchFamily="34" charset="0"/>
              <a:buNone/>
            </a:pPr>
            <a:endParaRPr lang="en-GB" sz="2000" dirty="0" smtClean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lvl="1"/>
            <a:endParaRPr lang="en-GB" sz="2000" dirty="0" smtClean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</a:rPr>
              <a:t>“There’s nothing as practical as a good theory”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</a:rPr>
              <a:t>						(Kurt Lewin)</a:t>
            </a:r>
            <a:endParaRPr lang="en-US" sz="2400" dirty="0" smtClean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15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5</a:t>
            </a:fld>
            <a:endParaRPr lang="en-GB" noProof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Assessments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5" name="Text Placeholder 3"/>
          <p:cNvSpPr txBox="1">
            <a:spLocks/>
          </p:cNvSpPr>
          <p:nvPr/>
        </p:nvSpPr>
        <p:spPr>
          <a:xfrm>
            <a:off x="210184" y="1964074"/>
            <a:ext cx="11682731" cy="40932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</a:rPr>
              <a:t>In this module, you will complete two assessments based on the information learned during the lectures and seminars</a:t>
            </a:r>
          </a:p>
          <a:p>
            <a:pPr marL="457200" lvl="1" indent="0">
              <a:lnSpc>
                <a:spcPct val="150000"/>
              </a:lnSpc>
              <a:buFont typeface="Arial" panose="020B0604020202020204" pitchFamily="34" charset="0"/>
              <a:buNone/>
            </a:pPr>
            <a:endParaRPr lang="en-GB" dirty="0" smtClean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lvl="2">
              <a:lnSpc>
                <a:spcPct val="150000"/>
              </a:lnSpc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</a:rPr>
              <a:t>2500 word essay (50%)</a:t>
            </a:r>
          </a:p>
          <a:p>
            <a:pPr lvl="2">
              <a:lnSpc>
                <a:spcPct val="150000"/>
              </a:lnSpc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</a:rPr>
              <a:t>Exam (50%)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09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677750_TF66687569" id="{5B888300-1273-41F5-A5CD-44107916CC14}" vid="{40518E2E-947D-4D54-9D53-AB7B73CA5C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8992231-163D-4428-A2B8-DA1FE0274129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sharepoint/v3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fb0879af-3eba-417a-a55a-ffe6dcd6ca77"/>
    <ds:schemaRef ds:uri="6dc4bcd6-49db-4c07-9060-8acfc67cef9f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B67ACAB-C3DC-429D-A23C-0723C084F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A95DE24-D6C3-4A00-9085-D9594C193A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216</Words>
  <Application>Microsoft Office PowerPoint</Application>
  <PresentationFormat>Widescreen</PresentationFormat>
  <Paragraphs>45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Trebuchet MS</vt:lpstr>
      <vt:lpstr>Arial</vt:lpstr>
      <vt:lpstr>Trade Gothic LT Pro</vt:lpstr>
      <vt:lpstr>Calibri</vt:lpstr>
      <vt:lpstr>Tahoma</vt:lpstr>
      <vt:lpstr>Office Theme</vt:lpstr>
      <vt:lpstr>Prejudice and Discrimination  Lecture One </vt:lpstr>
      <vt:lpstr>Overview &amp; Introduction to Week One</vt:lpstr>
      <vt:lpstr>Module Structure:</vt:lpstr>
      <vt:lpstr>Lectures and Seminars:</vt:lpstr>
      <vt:lpstr>Assessments:</vt:lpstr>
      <vt:lpstr>Thank you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2020-06-08T08:54:22Z</dcterms:created>
  <dcterms:modified xsi:type="dcterms:W3CDTF">2020-11-18T21:23:43Z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