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3" r:id="rId2"/>
    <p:sldId id="264" r:id="rId3"/>
    <p:sldId id="256" r:id="rId4"/>
    <p:sldId id="274" r:id="rId5"/>
    <p:sldId id="271" r:id="rId6"/>
    <p:sldId id="258" r:id="rId7"/>
    <p:sldId id="270" r:id="rId8"/>
    <p:sldId id="265" r:id="rId9"/>
    <p:sldId id="259" r:id="rId10"/>
    <p:sldId id="266" r:id="rId11"/>
    <p:sldId id="272" r:id="rId12"/>
    <p:sldId id="260" r:id="rId13"/>
    <p:sldId id="269" r:id="rId14"/>
    <p:sldId id="268" r:id="rId15"/>
    <p:sldId id="267" r:id="rId16"/>
    <p:sldId id="275" r:id="rId17"/>
    <p:sldId id="25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216CB3-B1A7-408F-8681-1455EDF93CCD}" type="doc">
      <dgm:prSet loTypeId="urn:microsoft.com/office/officeart/2005/8/layout/hierarchy1" loCatId="hierarchy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956B9A4-7526-4A8F-AB0A-5A2EE15426B2}">
      <dgm:prSet/>
      <dgm:spPr/>
      <dgm:t>
        <a:bodyPr/>
        <a:lstStyle/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360-degree feedback method, also referred to as multi-rater feedback, is a way of evaluating an individual's abilities, competences, and behaviour based on details collected from multiple sources</a:t>
          </a:r>
        </a:p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 Antonioni, 1996). </a:t>
          </a:r>
        </a:p>
      </dgm:t>
    </dgm:pt>
    <dgm:pt modelId="{E64CFB10-EC67-4BBC-95ED-561C0496AE41}" type="parTrans" cxnId="{198E0DD3-CA36-4FED-8FC8-ECB1D3FD53B7}">
      <dgm:prSet/>
      <dgm:spPr/>
      <dgm:t>
        <a:bodyPr/>
        <a:lstStyle/>
        <a:p>
          <a:endParaRPr lang="en-US"/>
        </a:p>
      </dgm:t>
    </dgm:pt>
    <dgm:pt modelId="{9EB92AA4-F8C1-470E-AB19-2419DFAE4D89}" type="sibTrans" cxnId="{198E0DD3-CA36-4FED-8FC8-ECB1D3FD53B7}">
      <dgm:prSet/>
      <dgm:spPr/>
      <dgm:t>
        <a:bodyPr/>
        <a:lstStyle/>
        <a:p>
          <a:endParaRPr lang="en-US"/>
        </a:p>
      </dgm:t>
    </dgm:pt>
    <dgm:pt modelId="{F0BF0F94-3707-48C8-810D-A32F9E4545CA}" type="pres">
      <dgm:prSet presAssocID="{C9216CB3-B1A7-408F-8681-1455EDF93C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91CA913-BA5F-4C02-8025-BDE44BD3C368}" type="pres">
      <dgm:prSet presAssocID="{A956B9A4-7526-4A8F-AB0A-5A2EE15426B2}" presName="hierRoot1" presStyleCnt="0"/>
      <dgm:spPr/>
    </dgm:pt>
    <dgm:pt modelId="{D580967C-743E-422F-A2BE-28343E741410}" type="pres">
      <dgm:prSet presAssocID="{A956B9A4-7526-4A8F-AB0A-5A2EE15426B2}" presName="composite" presStyleCnt="0"/>
      <dgm:spPr/>
    </dgm:pt>
    <dgm:pt modelId="{317DBA58-AA77-4EB5-8F94-737343082EEF}" type="pres">
      <dgm:prSet presAssocID="{A956B9A4-7526-4A8F-AB0A-5A2EE15426B2}" presName="background" presStyleLbl="node0" presStyleIdx="0" presStyleCnt="1"/>
      <dgm:spPr/>
    </dgm:pt>
    <dgm:pt modelId="{D780454D-C173-47DE-B170-FFF41DE7AC63}" type="pres">
      <dgm:prSet presAssocID="{A956B9A4-7526-4A8F-AB0A-5A2EE15426B2}" presName="text" presStyleLbl="fgAcc0" presStyleIdx="0" presStyleCnt="1">
        <dgm:presLayoutVars>
          <dgm:chPref val="3"/>
        </dgm:presLayoutVars>
      </dgm:prSet>
      <dgm:spPr/>
    </dgm:pt>
    <dgm:pt modelId="{F488C5C2-06B5-4B45-87C9-0D9833EC97F7}" type="pres">
      <dgm:prSet presAssocID="{A956B9A4-7526-4A8F-AB0A-5A2EE15426B2}" presName="hierChild2" presStyleCnt="0"/>
      <dgm:spPr/>
    </dgm:pt>
  </dgm:ptLst>
  <dgm:cxnLst>
    <dgm:cxn modelId="{DB636B3D-74AE-48D5-A039-0056661E5C79}" type="presOf" srcId="{A956B9A4-7526-4A8F-AB0A-5A2EE15426B2}" destId="{D780454D-C173-47DE-B170-FFF41DE7AC63}" srcOrd="0" destOrd="0" presId="urn:microsoft.com/office/officeart/2005/8/layout/hierarchy1"/>
    <dgm:cxn modelId="{D23A9493-9BE2-4C7F-BB62-B916EE4A4D7B}" type="presOf" srcId="{C9216CB3-B1A7-408F-8681-1455EDF93CCD}" destId="{F0BF0F94-3707-48C8-810D-A32F9E4545CA}" srcOrd="0" destOrd="0" presId="urn:microsoft.com/office/officeart/2005/8/layout/hierarchy1"/>
    <dgm:cxn modelId="{198E0DD3-CA36-4FED-8FC8-ECB1D3FD53B7}" srcId="{C9216CB3-B1A7-408F-8681-1455EDF93CCD}" destId="{A956B9A4-7526-4A8F-AB0A-5A2EE15426B2}" srcOrd="0" destOrd="0" parTransId="{E64CFB10-EC67-4BBC-95ED-561C0496AE41}" sibTransId="{9EB92AA4-F8C1-470E-AB19-2419DFAE4D89}"/>
    <dgm:cxn modelId="{1566A8A0-822F-4756-8AA1-64C01770FF04}" type="presParOf" srcId="{F0BF0F94-3707-48C8-810D-A32F9E4545CA}" destId="{A91CA913-BA5F-4C02-8025-BDE44BD3C368}" srcOrd="0" destOrd="0" presId="urn:microsoft.com/office/officeart/2005/8/layout/hierarchy1"/>
    <dgm:cxn modelId="{24AF47A8-BDFD-440D-AB09-44E0FE5DC5C3}" type="presParOf" srcId="{A91CA913-BA5F-4C02-8025-BDE44BD3C368}" destId="{D580967C-743E-422F-A2BE-28343E741410}" srcOrd="0" destOrd="0" presId="urn:microsoft.com/office/officeart/2005/8/layout/hierarchy1"/>
    <dgm:cxn modelId="{FD7E12D3-A14D-45C3-A95F-22716DB69E2D}" type="presParOf" srcId="{D580967C-743E-422F-A2BE-28343E741410}" destId="{317DBA58-AA77-4EB5-8F94-737343082EEF}" srcOrd="0" destOrd="0" presId="urn:microsoft.com/office/officeart/2005/8/layout/hierarchy1"/>
    <dgm:cxn modelId="{7804B52E-A356-48E5-A62A-968EA95548C0}" type="presParOf" srcId="{D580967C-743E-422F-A2BE-28343E741410}" destId="{D780454D-C173-47DE-B170-FFF41DE7AC63}" srcOrd="1" destOrd="0" presId="urn:microsoft.com/office/officeart/2005/8/layout/hierarchy1"/>
    <dgm:cxn modelId="{CF95B94B-F03C-4920-8E81-EF73275F6616}" type="presParOf" srcId="{A91CA913-BA5F-4C02-8025-BDE44BD3C368}" destId="{F488C5C2-06B5-4B45-87C9-0D9833EC97F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4C1F36-736D-440E-B54D-C8919127ECC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5273D294-DB57-475D-ABDD-C1B2F4D70C05}">
      <dgm:prSet custT="1"/>
      <dgm:spPr/>
      <dgm:t>
        <a:bodyPr/>
        <a:lstStyle/>
        <a:p>
          <a:pPr algn="just"/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According to Pak (2009), the popularity of 360-degree feedback is understandable given the many advantages it offers.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EC84F8-FD1F-40A0-8E65-70908D892D3B}" type="parTrans" cxnId="{93D56A7E-0937-488E-B438-15BB196FFF21}">
      <dgm:prSet/>
      <dgm:spPr/>
      <dgm:t>
        <a:bodyPr/>
        <a:lstStyle/>
        <a:p>
          <a:endParaRPr lang="en-US"/>
        </a:p>
      </dgm:t>
    </dgm:pt>
    <dgm:pt modelId="{F7001C4D-CD02-4451-BF1B-3D4F1441E933}" type="sibTrans" cxnId="{93D56A7E-0937-488E-B438-15BB196FFF21}">
      <dgm:prSet/>
      <dgm:spPr/>
      <dgm:t>
        <a:bodyPr/>
        <a:lstStyle/>
        <a:p>
          <a:endParaRPr lang="en-US"/>
        </a:p>
      </dgm:t>
    </dgm:pt>
    <dgm:pt modelId="{B8C02E27-51BD-4346-BBB6-564C85CE978D}">
      <dgm:prSet custT="1"/>
      <dgm:spPr/>
      <dgm:t>
        <a:bodyPr/>
        <a:lstStyle/>
        <a:p>
          <a:pPr algn="just"/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Improves two-way communication by enhancing employee engagement, exhibits respect by demonstrating that their ideas matter, and aids in the creation of better working relationships (Pak, 2009).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8640E8-EA31-4970-A95F-D6651DECD3F4}" type="parTrans" cxnId="{81C61B36-3E86-47D0-AAEB-86DEAFAA2448}">
      <dgm:prSet/>
      <dgm:spPr/>
      <dgm:t>
        <a:bodyPr/>
        <a:lstStyle/>
        <a:p>
          <a:endParaRPr lang="en-US"/>
        </a:p>
      </dgm:t>
    </dgm:pt>
    <dgm:pt modelId="{10568EC0-9044-4B69-BC58-89E9A673681D}" type="sibTrans" cxnId="{81C61B36-3E86-47D0-AAEB-86DEAFAA2448}">
      <dgm:prSet/>
      <dgm:spPr/>
      <dgm:t>
        <a:bodyPr/>
        <a:lstStyle/>
        <a:p>
          <a:endParaRPr lang="en-US"/>
        </a:p>
      </dgm:t>
    </dgm:pt>
    <dgm:pt modelId="{631B6CC3-0B11-49C9-8ECF-28B556E6EF65}" type="pres">
      <dgm:prSet presAssocID="{814C1F36-736D-440E-B54D-C8919127ECC0}" presName="root" presStyleCnt="0">
        <dgm:presLayoutVars>
          <dgm:dir/>
          <dgm:resizeHandles val="exact"/>
        </dgm:presLayoutVars>
      </dgm:prSet>
      <dgm:spPr/>
    </dgm:pt>
    <dgm:pt modelId="{AB8AC906-4036-4800-8587-F0642E6CE18D}" type="pres">
      <dgm:prSet presAssocID="{814C1F36-736D-440E-B54D-C8919127ECC0}" presName="container" presStyleCnt="0">
        <dgm:presLayoutVars>
          <dgm:dir/>
          <dgm:resizeHandles val="exact"/>
        </dgm:presLayoutVars>
      </dgm:prSet>
      <dgm:spPr/>
    </dgm:pt>
    <dgm:pt modelId="{FF365B37-EF34-4493-A4BD-915269C9C08A}" type="pres">
      <dgm:prSet presAssocID="{5273D294-DB57-475D-ABDD-C1B2F4D70C05}" presName="compNode" presStyleCnt="0"/>
      <dgm:spPr/>
    </dgm:pt>
    <dgm:pt modelId="{3C10852A-B879-4DA6-AA26-B2BACD38CA76}" type="pres">
      <dgm:prSet presAssocID="{5273D294-DB57-475D-ABDD-C1B2F4D70C05}" presName="iconBgRect" presStyleLbl="bgShp" presStyleIdx="0" presStyleCnt="2"/>
      <dgm:spPr/>
    </dgm:pt>
    <dgm:pt modelId="{DCE69A2E-9C67-4EAE-84E9-008E465BF8D8}" type="pres">
      <dgm:prSet presAssocID="{5273D294-DB57-475D-ABDD-C1B2F4D70C0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ug"/>
        </a:ext>
      </dgm:extLst>
    </dgm:pt>
    <dgm:pt modelId="{D2CBB37B-531D-497E-B2C3-D35DA6F2B661}" type="pres">
      <dgm:prSet presAssocID="{5273D294-DB57-475D-ABDD-C1B2F4D70C05}" presName="spaceRect" presStyleCnt="0"/>
      <dgm:spPr/>
    </dgm:pt>
    <dgm:pt modelId="{B03A0AF7-3F01-44CB-B05E-CAA5D75E7F0B}" type="pres">
      <dgm:prSet presAssocID="{5273D294-DB57-475D-ABDD-C1B2F4D70C05}" presName="textRect" presStyleLbl="revTx" presStyleIdx="0" presStyleCnt="2">
        <dgm:presLayoutVars>
          <dgm:chMax val="1"/>
          <dgm:chPref val="1"/>
        </dgm:presLayoutVars>
      </dgm:prSet>
      <dgm:spPr/>
    </dgm:pt>
    <dgm:pt modelId="{67FA6A96-E513-4DE5-BF45-41DA59B49123}" type="pres">
      <dgm:prSet presAssocID="{F7001C4D-CD02-4451-BF1B-3D4F1441E933}" presName="sibTrans" presStyleLbl="sibTrans2D1" presStyleIdx="0" presStyleCnt="0"/>
      <dgm:spPr/>
    </dgm:pt>
    <dgm:pt modelId="{0799E01A-5A7B-4B27-AF29-8AF4C7024B82}" type="pres">
      <dgm:prSet presAssocID="{B8C02E27-51BD-4346-BBB6-564C85CE978D}" presName="compNode" presStyleCnt="0"/>
      <dgm:spPr/>
    </dgm:pt>
    <dgm:pt modelId="{0D9027D8-6213-4CB9-B07E-A4BCA05E3110}" type="pres">
      <dgm:prSet presAssocID="{B8C02E27-51BD-4346-BBB6-564C85CE978D}" presName="iconBgRect" presStyleLbl="bgShp" presStyleIdx="1" presStyleCnt="2"/>
      <dgm:spPr/>
    </dgm:pt>
    <dgm:pt modelId="{139EFDFE-26AF-4E9D-9814-56AF1C5646BD}" type="pres">
      <dgm:prSet presAssocID="{B8C02E27-51BD-4346-BBB6-564C85CE978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CA16E3A-4C21-412C-A6E8-85B9E471E324}" type="pres">
      <dgm:prSet presAssocID="{B8C02E27-51BD-4346-BBB6-564C85CE978D}" presName="spaceRect" presStyleCnt="0"/>
      <dgm:spPr/>
    </dgm:pt>
    <dgm:pt modelId="{BCC517F7-D7CC-4185-81D9-E2A357394826}" type="pres">
      <dgm:prSet presAssocID="{B8C02E27-51BD-4346-BBB6-564C85CE978D}" presName="textRect" presStyleLbl="revTx" presStyleIdx="1" presStyleCnt="2" custScaleX="107931">
        <dgm:presLayoutVars>
          <dgm:chMax val="1"/>
          <dgm:chPref val="1"/>
        </dgm:presLayoutVars>
      </dgm:prSet>
      <dgm:spPr/>
    </dgm:pt>
  </dgm:ptLst>
  <dgm:cxnLst>
    <dgm:cxn modelId="{81C61B36-3E86-47D0-AAEB-86DEAFAA2448}" srcId="{814C1F36-736D-440E-B54D-C8919127ECC0}" destId="{B8C02E27-51BD-4346-BBB6-564C85CE978D}" srcOrd="1" destOrd="0" parTransId="{FA8640E8-EA31-4970-A95F-D6651DECD3F4}" sibTransId="{10568EC0-9044-4B69-BC58-89E9A673681D}"/>
    <dgm:cxn modelId="{6744875C-E782-45B0-9B56-C38322821A6C}" type="presOf" srcId="{B8C02E27-51BD-4346-BBB6-564C85CE978D}" destId="{BCC517F7-D7CC-4185-81D9-E2A357394826}" srcOrd="0" destOrd="0" presId="urn:microsoft.com/office/officeart/2018/2/layout/IconCircleList"/>
    <dgm:cxn modelId="{8D813560-6150-428A-BF7F-226A449D4352}" type="presOf" srcId="{5273D294-DB57-475D-ABDD-C1B2F4D70C05}" destId="{B03A0AF7-3F01-44CB-B05E-CAA5D75E7F0B}" srcOrd="0" destOrd="0" presId="urn:microsoft.com/office/officeart/2018/2/layout/IconCircleList"/>
    <dgm:cxn modelId="{93D56A7E-0937-488E-B438-15BB196FFF21}" srcId="{814C1F36-736D-440E-B54D-C8919127ECC0}" destId="{5273D294-DB57-475D-ABDD-C1B2F4D70C05}" srcOrd="0" destOrd="0" parTransId="{15EC84F8-FD1F-40A0-8E65-70908D892D3B}" sibTransId="{F7001C4D-CD02-4451-BF1B-3D4F1441E933}"/>
    <dgm:cxn modelId="{2702BCBD-65C7-4123-9ACF-DEBF6E987717}" type="presOf" srcId="{F7001C4D-CD02-4451-BF1B-3D4F1441E933}" destId="{67FA6A96-E513-4DE5-BF45-41DA59B49123}" srcOrd="0" destOrd="0" presId="urn:microsoft.com/office/officeart/2018/2/layout/IconCircleList"/>
    <dgm:cxn modelId="{AB3616F5-2D8E-449F-9661-FAC50DB52840}" type="presOf" srcId="{814C1F36-736D-440E-B54D-C8919127ECC0}" destId="{631B6CC3-0B11-49C9-8ECF-28B556E6EF65}" srcOrd="0" destOrd="0" presId="urn:microsoft.com/office/officeart/2018/2/layout/IconCircleList"/>
    <dgm:cxn modelId="{FCC12254-8F8F-4826-805D-3BFDFE5A2C65}" type="presParOf" srcId="{631B6CC3-0B11-49C9-8ECF-28B556E6EF65}" destId="{AB8AC906-4036-4800-8587-F0642E6CE18D}" srcOrd="0" destOrd="0" presId="urn:microsoft.com/office/officeart/2018/2/layout/IconCircleList"/>
    <dgm:cxn modelId="{B3697D4A-8FE7-42DE-89AF-60E44DBD0854}" type="presParOf" srcId="{AB8AC906-4036-4800-8587-F0642E6CE18D}" destId="{FF365B37-EF34-4493-A4BD-915269C9C08A}" srcOrd="0" destOrd="0" presId="urn:microsoft.com/office/officeart/2018/2/layout/IconCircleList"/>
    <dgm:cxn modelId="{8CEF1937-C4B9-47E3-9E00-FEC9DA393E18}" type="presParOf" srcId="{FF365B37-EF34-4493-A4BD-915269C9C08A}" destId="{3C10852A-B879-4DA6-AA26-B2BACD38CA76}" srcOrd="0" destOrd="0" presId="urn:microsoft.com/office/officeart/2018/2/layout/IconCircleList"/>
    <dgm:cxn modelId="{AEC58E04-7405-4E49-8A54-1D9E09201042}" type="presParOf" srcId="{FF365B37-EF34-4493-A4BD-915269C9C08A}" destId="{DCE69A2E-9C67-4EAE-84E9-008E465BF8D8}" srcOrd="1" destOrd="0" presId="urn:microsoft.com/office/officeart/2018/2/layout/IconCircleList"/>
    <dgm:cxn modelId="{6B33BFB6-C86F-499A-B37B-E140ACF4FFB0}" type="presParOf" srcId="{FF365B37-EF34-4493-A4BD-915269C9C08A}" destId="{D2CBB37B-531D-497E-B2C3-D35DA6F2B661}" srcOrd="2" destOrd="0" presId="urn:microsoft.com/office/officeart/2018/2/layout/IconCircleList"/>
    <dgm:cxn modelId="{12655548-CB1A-4653-BA82-1CE58840D643}" type="presParOf" srcId="{FF365B37-EF34-4493-A4BD-915269C9C08A}" destId="{B03A0AF7-3F01-44CB-B05E-CAA5D75E7F0B}" srcOrd="3" destOrd="0" presId="urn:microsoft.com/office/officeart/2018/2/layout/IconCircleList"/>
    <dgm:cxn modelId="{2FD04624-DAB0-4596-ADCC-65A5D56F099D}" type="presParOf" srcId="{AB8AC906-4036-4800-8587-F0642E6CE18D}" destId="{67FA6A96-E513-4DE5-BF45-41DA59B49123}" srcOrd="1" destOrd="0" presId="urn:microsoft.com/office/officeart/2018/2/layout/IconCircleList"/>
    <dgm:cxn modelId="{C339CE51-AF3B-4F4E-BA37-9ABE8A094FFC}" type="presParOf" srcId="{AB8AC906-4036-4800-8587-F0642E6CE18D}" destId="{0799E01A-5A7B-4B27-AF29-8AF4C7024B82}" srcOrd="2" destOrd="0" presId="urn:microsoft.com/office/officeart/2018/2/layout/IconCircleList"/>
    <dgm:cxn modelId="{6C0B698C-DA19-4AA8-AC97-49CE8EAB5D50}" type="presParOf" srcId="{0799E01A-5A7B-4B27-AF29-8AF4C7024B82}" destId="{0D9027D8-6213-4CB9-B07E-A4BCA05E3110}" srcOrd="0" destOrd="0" presId="urn:microsoft.com/office/officeart/2018/2/layout/IconCircleList"/>
    <dgm:cxn modelId="{8CB8E0DD-7E46-42A7-99D3-1FE7A511BB39}" type="presParOf" srcId="{0799E01A-5A7B-4B27-AF29-8AF4C7024B82}" destId="{139EFDFE-26AF-4E9D-9814-56AF1C5646BD}" srcOrd="1" destOrd="0" presId="urn:microsoft.com/office/officeart/2018/2/layout/IconCircleList"/>
    <dgm:cxn modelId="{BB70ACD7-7744-45AB-A407-8346E33A859D}" type="presParOf" srcId="{0799E01A-5A7B-4B27-AF29-8AF4C7024B82}" destId="{6CA16E3A-4C21-412C-A6E8-85B9E471E324}" srcOrd="2" destOrd="0" presId="urn:microsoft.com/office/officeart/2018/2/layout/IconCircleList"/>
    <dgm:cxn modelId="{F2EB1FBB-5417-4CED-B110-023EF70E6A8F}" type="presParOf" srcId="{0799E01A-5A7B-4B27-AF29-8AF4C7024B82}" destId="{BCC517F7-D7CC-4185-81D9-E2A35739482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0C561B-24BF-4D58-AE5A-7F371264DB2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84BE78F4-E32A-42EC-8116-3DE2007DC84E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feedback is priceless because it comes from a variety of resources, raising the validity, equality, and acceptance of the data being ratified. It can also act as a motivating factor, serve as a purpose for direction, assist in identifying and solve disputes, and offer the chance to acknowledge or criticise colleagues anonymously.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9E67EE-AF18-4786-A0DF-75C00377D8C6}" type="parTrans" cxnId="{CC89D99E-EA81-4861-948D-06BFB315D09C}">
      <dgm:prSet/>
      <dgm:spPr/>
      <dgm:t>
        <a:bodyPr/>
        <a:lstStyle/>
        <a:p>
          <a:endParaRPr lang="en-US"/>
        </a:p>
      </dgm:t>
    </dgm:pt>
    <dgm:pt modelId="{84AEA886-3E70-4CC4-8AFF-EFD2B7529120}" type="sibTrans" cxnId="{CC89D99E-EA81-4861-948D-06BFB315D09C}">
      <dgm:prSet/>
      <dgm:spPr/>
      <dgm:t>
        <a:bodyPr/>
        <a:lstStyle/>
        <a:p>
          <a:endParaRPr lang="en-US"/>
        </a:p>
      </dgm:t>
    </dgm:pt>
    <dgm:pt modelId="{C1FE75BD-6FB3-4CF0-A91A-14582476B994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When people receive good feedback, they can strengthen their weaknesses and grow on their strengths. This is an effective tool for accelerating learning and developing mastery 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Buron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, and McDonald-Mann, 1999).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B9B712-20C4-43F9-A481-4AFA4B82E1C8}" type="parTrans" cxnId="{A84B3EF6-0A19-443A-BC54-FC48F5B2039D}">
      <dgm:prSet/>
      <dgm:spPr/>
      <dgm:t>
        <a:bodyPr/>
        <a:lstStyle/>
        <a:p>
          <a:endParaRPr lang="en-US"/>
        </a:p>
      </dgm:t>
    </dgm:pt>
    <dgm:pt modelId="{8EE4E0AB-095D-48BB-B48F-80D5E7272FB7}" type="sibTrans" cxnId="{A84B3EF6-0A19-443A-BC54-FC48F5B2039D}">
      <dgm:prSet/>
      <dgm:spPr/>
      <dgm:t>
        <a:bodyPr/>
        <a:lstStyle/>
        <a:p>
          <a:endParaRPr lang="en-US"/>
        </a:p>
      </dgm:t>
    </dgm:pt>
    <dgm:pt modelId="{0A5041B6-65E1-462E-98B6-CC3B43FD27E2}" type="pres">
      <dgm:prSet presAssocID="{510C561B-24BF-4D58-AE5A-7F371264DB2F}" presName="root" presStyleCnt="0">
        <dgm:presLayoutVars>
          <dgm:dir/>
          <dgm:resizeHandles val="exact"/>
        </dgm:presLayoutVars>
      </dgm:prSet>
      <dgm:spPr/>
    </dgm:pt>
    <dgm:pt modelId="{EF019582-DFC4-4B26-B3F5-7D41774C0288}" type="pres">
      <dgm:prSet presAssocID="{510C561B-24BF-4D58-AE5A-7F371264DB2F}" presName="container" presStyleCnt="0">
        <dgm:presLayoutVars>
          <dgm:dir/>
          <dgm:resizeHandles val="exact"/>
        </dgm:presLayoutVars>
      </dgm:prSet>
      <dgm:spPr/>
    </dgm:pt>
    <dgm:pt modelId="{CD120B17-5450-404A-BCDD-3D6CF8CAE7A8}" type="pres">
      <dgm:prSet presAssocID="{84BE78F4-E32A-42EC-8116-3DE2007DC84E}" presName="compNode" presStyleCnt="0"/>
      <dgm:spPr/>
    </dgm:pt>
    <dgm:pt modelId="{D180FCEC-A477-492E-86ED-F1BD479CD39A}" type="pres">
      <dgm:prSet presAssocID="{84BE78F4-E32A-42EC-8116-3DE2007DC84E}" presName="iconBgRect" presStyleLbl="bgShp" presStyleIdx="0" presStyleCnt="2"/>
      <dgm:spPr/>
    </dgm:pt>
    <dgm:pt modelId="{0DB8F008-494C-4D1E-8A23-BE9196C022B4}" type="pres">
      <dgm:prSet presAssocID="{84BE78F4-E32A-42EC-8116-3DE2007DC84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D38A5012-B7DC-4DDE-B11E-E4F725578B50}" type="pres">
      <dgm:prSet presAssocID="{84BE78F4-E32A-42EC-8116-3DE2007DC84E}" presName="spaceRect" presStyleCnt="0"/>
      <dgm:spPr/>
    </dgm:pt>
    <dgm:pt modelId="{AF8AA7A7-E287-41FE-8CA0-83EBBC570AF2}" type="pres">
      <dgm:prSet presAssocID="{84BE78F4-E32A-42EC-8116-3DE2007DC84E}" presName="textRect" presStyleLbl="revTx" presStyleIdx="0" presStyleCnt="2">
        <dgm:presLayoutVars>
          <dgm:chMax val="1"/>
          <dgm:chPref val="1"/>
        </dgm:presLayoutVars>
      </dgm:prSet>
      <dgm:spPr/>
    </dgm:pt>
    <dgm:pt modelId="{9FA96B86-632C-446E-B152-845DCFC70715}" type="pres">
      <dgm:prSet presAssocID="{84AEA886-3E70-4CC4-8AFF-EFD2B7529120}" presName="sibTrans" presStyleLbl="sibTrans2D1" presStyleIdx="0" presStyleCnt="0"/>
      <dgm:spPr/>
    </dgm:pt>
    <dgm:pt modelId="{9CCC2814-35F9-4FAC-BB18-82E3FFBC9F69}" type="pres">
      <dgm:prSet presAssocID="{C1FE75BD-6FB3-4CF0-A91A-14582476B994}" presName="compNode" presStyleCnt="0"/>
      <dgm:spPr/>
    </dgm:pt>
    <dgm:pt modelId="{9AABE3BA-A958-4C1E-80F3-F327150A746B}" type="pres">
      <dgm:prSet presAssocID="{C1FE75BD-6FB3-4CF0-A91A-14582476B994}" presName="iconBgRect" presStyleLbl="bgShp" presStyleIdx="1" presStyleCnt="2"/>
      <dgm:spPr/>
    </dgm:pt>
    <dgm:pt modelId="{36D87751-BA79-4FB0-B0F3-935F9235EA5D}" type="pres">
      <dgm:prSet presAssocID="{C1FE75BD-6FB3-4CF0-A91A-14582476B99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631DD41-89F5-498B-AF4A-F8CC37280CEA}" type="pres">
      <dgm:prSet presAssocID="{C1FE75BD-6FB3-4CF0-A91A-14582476B994}" presName="spaceRect" presStyleCnt="0"/>
      <dgm:spPr/>
    </dgm:pt>
    <dgm:pt modelId="{4B128F86-23B7-4B47-80CD-9052C1D3B3E5}" type="pres">
      <dgm:prSet presAssocID="{C1FE75BD-6FB3-4CF0-A91A-14582476B99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E0FD769-F52B-4CFD-8BF6-FEDD2EA2F8E5}" type="presOf" srcId="{510C561B-24BF-4D58-AE5A-7F371264DB2F}" destId="{0A5041B6-65E1-462E-98B6-CC3B43FD27E2}" srcOrd="0" destOrd="0" presId="urn:microsoft.com/office/officeart/2018/2/layout/IconCircleList"/>
    <dgm:cxn modelId="{0BD4084E-B1E2-4D3E-ACF5-5416D3FD85EB}" type="presOf" srcId="{C1FE75BD-6FB3-4CF0-A91A-14582476B994}" destId="{4B128F86-23B7-4B47-80CD-9052C1D3B3E5}" srcOrd="0" destOrd="0" presId="urn:microsoft.com/office/officeart/2018/2/layout/IconCircleList"/>
    <dgm:cxn modelId="{1782C88F-1257-4593-8788-278E8D719E4D}" type="presOf" srcId="{84BE78F4-E32A-42EC-8116-3DE2007DC84E}" destId="{AF8AA7A7-E287-41FE-8CA0-83EBBC570AF2}" srcOrd="0" destOrd="0" presId="urn:microsoft.com/office/officeart/2018/2/layout/IconCircleList"/>
    <dgm:cxn modelId="{CC89D99E-EA81-4861-948D-06BFB315D09C}" srcId="{510C561B-24BF-4D58-AE5A-7F371264DB2F}" destId="{84BE78F4-E32A-42EC-8116-3DE2007DC84E}" srcOrd="0" destOrd="0" parTransId="{F69E67EE-AF18-4786-A0DF-75C00377D8C6}" sibTransId="{84AEA886-3E70-4CC4-8AFF-EFD2B7529120}"/>
    <dgm:cxn modelId="{47A97BF1-C704-497D-A148-31BC4342BB28}" type="presOf" srcId="{84AEA886-3E70-4CC4-8AFF-EFD2B7529120}" destId="{9FA96B86-632C-446E-B152-845DCFC70715}" srcOrd="0" destOrd="0" presId="urn:microsoft.com/office/officeart/2018/2/layout/IconCircleList"/>
    <dgm:cxn modelId="{A84B3EF6-0A19-443A-BC54-FC48F5B2039D}" srcId="{510C561B-24BF-4D58-AE5A-7F371264DB2F}" destId="{C1FE75BD-6FB3-4CF0-A91A-14582476B994}" srcOrd="1" destOrd="0" parTransId="{7DB9B712-20C4-43F9-A481-4AFA4B82E1C8}" sibTransId="{8EE4E0AB-095D-48BB-B48F-80D5E7272FB7}"/>
    <dgm:cxn modelId="{4C58655A-39B6-4D4F-B9EA-531994EC6078}" type="presParOf" srcId="{0A5041B6-65E1-462E-98B6-CC3B43FD27E2}" destId="{EF019582-DFC4-4B26-B3F5-7D41774C0288}" srcOrd="0" destOrd="0" presId="urn:microsoft.com/office/officeart/2018/2/layout/IconCircleList"/>
    <dgm:cxn modelId="{BC21A807-6EC7-4CE8-B77E-130C2900BD34}" type="presParOf" srcId="{EF019582-DFC4-4B26-B3F5-7D41774C0288}" destId="{CD120B17-5450-404A-BCDD-3D6CF8CAE7A8}" srcOrd="0" destOrd="0" presId="urn:microsoft.com/office/officeart/2018/2/layout/IconCircleList"/>
    <dgm:cxn modelId="{E9CEED49-FF4C-410F-83AF-FD602C147C28}" type="presParOf" srcId="{CD120B17-5450-404A-BCDD-3D6CF8CAE7A8}" destId="{D180FCEC-A477-492E-86ED-F1BD479CD39A}" srcOrd="0" destOrd="0" presId="urn:microsoft.com/office/officeart/2018/2/layout/IconCircleList"/>
    <dgm:cxn modelId="{C2C5DCCE-4E1B-4C6A-97BF-5774DF8F5619}" type="presParOf" srcId="{CD120B17-5450-404A-BCDD-3D6CF8CAE7A8}" destId="{0DB8F008-494C-4D1E-8A23-BE9196C022B4}" srcOrd="1" destOrd="0" presId="urn:microsoft.com/office/officeart/2018/2/layout/IconCircleList"/>
    <dgm:cxn modelId="{EBCC4EAF-1A15-4888-B070-6850114347C4}" type="presParOf" srcId="{CD120B17-5450-404A-BCDD-3D6CF8CAE7A8}" destId="{D38A5012-B7DC-4DDE-B11E-E4F725578B50}" srcOrd="2" destOrd="0" presId="urn:microsoft.com/office/officeart/2018/2/layout/IconCircleList"/>
    <dgm:cxn modelId="{D89E4EF3-7DFC-42E1-BEB1-F8DEE0153006}" type="presParOf" srcId="{CD120B17-5450-404A-BCDD-3D6CF8CAE7A8}" destId="{AF8AA7A7-E287-41FE-8CA0-83EBBC570AF2}" srcOrd="3" destOrd="0" presId="urn:microsoft.com/office/officeart/2018/2/layout/IconCircleList"/>
    <dgm:cxn modelId="{4A33AA89-A6ED-43B1-9191-2D70823DFF03}" type="presParOf" srcId="{EF019582-DFC4-4B26-B3F5-7D41774C0288}" destId="{9FA96B86-632C-446E-B152-845DCFC70715}" srcOrd="1" destOrd="0" presId="urn:microsoft.com/office/officeart/2018/2/layout/IconCircleList"/>
    <dgm:cxn modelId="{1412E36B-6565-412C-B406-D818340CCB0D}" type="presParOf" srcId="{EF019582-DFC4-4B26-B3F5-7D41774C0288}" destId="{9CCC2814-35F9-4FAC-BB18-82E3FFBC9F69}" srcOrd="2" destOrd="0" presId="urn:microsoft.com/office/officeart/2018/2/layout/IconCircleList"/>
    <dgm:cxn modelId="{7507F205-0390-4648-AA94-42528E8F7B09}" type="presParOf" srcId="{9CCC2814-35F9-4FAC-BB18-82E3FFBC9F69}" destId="{9AABE3BA-A958-4C1E-80F3-F327150A746B}" srcOrd="0" destOrd="0" presId="urn:microsoft.com/office/officeart/2018/2/layout/IconCircleList"/>
    <dgm:cxn modelId="{B3FC900E-E51D-46AA-B9B2-30D62BEC6D89}" type="presParOf" srcId="{9CCC2814-35F9-4FAC-BB18-82E3FFBC9F69}" destId="{36D87751-BA79-4FB0-B0F3-935F9235EA5D}" srcOrd="1" destOrd="0" presId="urn:microsoft.com/office/officeart/2018/2/layout/IconCircleList"/>
    <dgm:cxn modelId="{B4B3685D-BA98-43D6-9D6E-8572FEC91AE6}" type="presParOf" srcId="{9CCC2814-35F9-4FAC-BB18-82E3FFBC9F69}" destId="{4631DD41-89F5-498B-AF4A-F8CC37280CEA}" srcOrd="2" destOrd="0" presId="urn:microsoft.com/office/officeart/2018/2/layout/IconCircleList"/>
    <dgm:cxn modelId="{5AD293B8-B3C8-4D12-9A46-AE7E8D3080DE}" type="presParOf" srcId="{9CCC2814-35F9-4FAC-BB18-82E3FFBC9F69}" destId="{4B128F86-23B7-4B47-80CD-9052C1D3B3E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7DBA58-AA77-4EB5-8F94-737343082EEF}">
      <dsp:nvSpPr>
        <dsp:cNvPr id="0" name=""/>
        <dsp:cNvSpPr/>
      </dsp:nvSpPr>
      <dsp:spPr>
        <a:xfrm>
          <a:off x="0" y="470364"/>
          <a:ext cx="4103482" cy="26057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780454D-C173-47DE-B170-FFF41DE7AC63}">
      <dsp:nvSpPr>
        <dsp:cNvPr id="0" name=""/>
        <dsp:cNvSpPr/>
      </dsp:nvSpPr>
      <dsp:spPr>
        <a:xfrm>
          <a:off x="455942" y="903509"/>
          <a:ext cx="4103482" cy="26057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360-degree feedback method, also referred to as multi-rater feedback, is a way of evaluating an individual's abilities, competences, and behaviour based on details collected from multiple sources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 Antonioni, 1996). </a:t>
          </a:r>
        </a:p>
      </dsp:txBody>
      <dsp:txXfrm>
        <a:off x="532261" y="979828"/>
        <a:ext cx="3950844" cy="24530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0852A-B879-4DA6-AA26-B2BACD38CA76}">
      <dsp:nvSpPr>
        <dsp:cNvPr id="0" name=""/>
        <dsp:cNvSpPr/>
      </dsp:nvSpPr>
      <dsp:spPr>
        <a:xfrm>
          <a:off x="149899" y="1668048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E69A2E-9C67-4EAE-84E9-008E465BF8D8}">
      <dsp:nvSpPr>
        <dsp:cNvPr id="0" name=""/>
        <dsp:cNvSpPr/>
      </dsp:nvSpPr>
      <dsp:spPr>
        <a:xfrm>
          <a:off x="430441" y="1948591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A0AF7-3F01-44CB-B05E-CAA5D75E7F0B}">
      <dsp:nvSpPr>
        <dsp:cNvPr id="0" name=""/>
        <dsp:cNvSpPr/>
      </dsp:nvSpPr>
      <dsp:spPr>
        <a:xfrm>
          <a:off x="1772082" y="1668048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According to Pak (2009), the popularity of 360-degree feedback is understandable given the many advantages it offers.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72082" y="1668048"/>
        <a:ext cx="3148942" cy="1335915"/>
      </dsp:txXfrm>
    </dsp:sp>
    <dsp:sp modelId="{0D9027D8-6213-4CB9-B07E-A4BCA05E3110}">
      <dsp:nvSpPr>
        <dsp:cNvPr id="0" name=""/>
        <dsp:cNvSpPr/>
      </dsp:nvSpPr>
      <dsp:spPr>
        <a:xfrm>
          <a:off x="5469704" y="1668048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9EFDFE-26AF-4E9D-9814-56AF1C5646BD}">
      <dsp:nvSpPr>
        <dsp:cNvPr id="0" name=""/>
        <dsp:cNvSpPr/>
      </dsp:nvSpPr>
      <dsp:spPr>
        <a:xfrm>
          <a:off x="5750246" y="1948591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517F7-D7CC-4185-81D9-E2A357394826}">
      <dsp:nvSpPr>
        <dsp:cNvPr id="0" name=""/>
        <dsp:cNvSpPr/>
      </dsp:nvSpPr>
      <dsp:spPr>
        <a:xfrm>
          <a:off x="6967015" y="1668048"/>
          <a:ext cx="3398685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Improves two-way communication by enhancing employee engagement, exhibits respect by demonstrating that their ideas matter, and aids in the creation of better working relationships (Pak, 2009).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67015" y="1668048"/>
        <a:ext cx="3398685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80FCEC-A477-492E-86ED-F1BD479CD39A}">
      <dsp:nvSpPr>
        <dsp:cNvPr id="0" name=""/>
        <dsp:cNvSpPr/>
      </dsp:nvSpPr>
      <dsp:spPr>
        <a:xfrm>
          <a:off x="212335" y="1508314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B8F008-494C-4D1E-8A23-BE9196C022B4}">
      <dsp:nvSpPr>
        <dsp:cNvPr id="0" name=""/>
        <dsp:cNvSpPr/>
      </dsp:nvSpPr>
      <dsp:spPr>
        <a:xfrm>
          <a:off x="492877" y="1788856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AA7A7-E287-41FE-8CA0-83EBBC570AF2}">
      <dsp:nvSpPr>
        <dsp:cNvPr id="0" name=""/>
        <dsp:cNvSpPr/>
      </dsp:nvSpPr>
      <dsp:spPr>
        <a:xfrm>
          <a:off x="1834517" y="1508314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feedback is priceless because it comes from a variety of resources, raising the validity, equality, and acceptance of the data being ratified. It can also act as a motivating factor, serve as a purpose for direction, assist in identifying and solve disputes, and offer the chance to acknowledge or criticise colleagues anonymously.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4517" y="1508314"/>
        <a:ext cx="3148942" cy="1335915"/>
      </dsp:txXfrm>
    </dsp:sp>
    <dsp:sp modelId="{9AABE3BA-A958-4C1E-80F3-F327150A746B}">
      <dsp:nvSpPr>
        <dsp:cNvPr id="0" name=""/>
        <dsp:cNvSpPr/>
      </dsp:nvSpPr>
      <dsp:spPr>
        <a:xfrm>
          <a:off x="5532139" y="1508314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87751-BA79-4FB0-B0F3-935F9235EA5D}">
      <dsp:nvSpPr>
        <dsp:cNvPr id="0" name=""/>
        <dsp:cNvSpPr/>
      </dsp:nvSpPr>
      <dsp:spPr>
        <a:xfrm>
          <a:off x="5812681" y="1788856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28F86-23B7-4B47-80CD-9052C1D3B3E5}">
      <dsp:nvSpPr>
        <dsp:cNvPr id="0" name=""/>
        <dsp:cNvSpPr/>
      </dsp:nvSpPr>
      <dsp:spPr>
        <a:xfrm>
          <a:off x="7154322" y="1508314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When people receive good feedback, they can strengthen their weaknesses and grow on their strengths. This is an effective tool for accelerating learning and developing mastery 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Buron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, and McDonald-Mann, 1999).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4322" y="1508314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8BD667-9C9D-4995-BE0B-1BDAD0D0CD4E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AD9281-ED21-4B2D-BEB8-8414DD409C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009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AD9281-ED21-4B2D-BEB8-8414DD409CE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002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B5985-CFFD-A1E6-C95A-DEA2930326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B58108-9822-6A39-D15E-2A12DD9FFD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FBFAE-26D3-8416-1B32-BCC2B0267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F075A8-557E-E12C-B669-CE66A459E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48FF2-5054-E37E-31A6-1702A37E6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751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FC17E-F551-DFA9-83B6-D6DA849C6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B27D2-ACF4-A9ED-4395-2D976F2B9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B82AF-51EE-FE06-0C1F-4D83668D9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0322C-3F87-BC49-DFB5-89A3F4F5E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A58F5-104C-D75D-14B3-50F44E4EB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678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6A37E-FC8C-6F53-360F-D9FC33230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DFA63C-9C58-8287-833F-FF54A9576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F3E06C-78BB-42B4-66C6-3CA72DB0C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26187-AB4E-0C55-36DC-C90BC7D65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4D544-6160-ED1E-52EF-A945CD3E8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778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B5B73-346A-5CA2-8EC3-ACF798DB3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45D4D-A094-0C60-0CEB-75750E1B12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BF5CF9-72F8-274E-C9D0-20A5016E42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F06B36-F6F0-6F3D-1E27-C409511F8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05192F-5CE9-392E-CFDC-C1C6DC920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D06EA2-AFDC-1693-7AA5-2BCB0DE0B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184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EE625-0143-3290-E3C3-E5F7BDA8C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B1986C-6E25-E523-5758-F1661D8714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3DE3A2-2DDE-5F30-7802-3BA7717E29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6452E2-2AD7-2136-1370-6C3A2B41E5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C148A5-4A5A-2907-F530-49524EBC87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25B089-1E44-1A5A-09B5-BA3647DC6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5D89CB-BF9F-62C9-AB5A-380E3A092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0D494D-3598-8B97-2EAE-2585D359B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298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55E90-7CCA-5FD5-A240-9FE1486F9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4CE811-E877-45DC-3A11-2B92F35DD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E187E3-FFBC-AD6C-A58F-9A76B0A11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DABAF-CC32-480D-5A9A-6CF7AE25E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650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9D1F04-7743-CAAB-E9BC-352215E9E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11CC2E-DA97-8A57-632A-5B2C65CC1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2CD0C0-F011-D485-01BB-064B482DD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579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190D8-65DC-3E98-5FFC-BB0298B27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3EF5E-53E6-2714-CC3B-2774E6970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EA495B-2332-E53F-F270-48B3AC4DC7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F7569E-0D71-A248-05FB-AA23B0BE0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D4865-2E41-9C1D-5F5F-B407770D9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82F10-26BF-F0C8-1A94-5B79448A8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918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4712-3BE1-89AE-1851-37B83C970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5C4B1B-1369-7044-5EC6-4DAC246FD9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661ED7-0C4D-6121-3DD3-F6190FD3C4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D03F26-1CA5-8694-A683-BA6E68F61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8B5F71-4198-E052-28D4-F811290BB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E76835-5E41-396D-5988-E1D5DF998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073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379C7-77E7-8E52-B74A-046910438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9DE118-5BD3-B561-2351-27943E9EA5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849BB-6EF9-442A-9B78-E80729115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F12021-85E5-378B-2772-C9FC5D716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06FC1-7F43-03D4-5C4C-AD2C1C7C9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022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FB23F7-7C03-111C-2665-B7E5A8BCD4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988157-CAEE-3EFA-EF19-52770A00B2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9DD20-A607-843F-C67D-AC86C5796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183020-AFEC-D7ED-9BAF-2D3382F35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2E5AD-FBEA-C555-2E47-248A268AF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282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bg1">
                <a:lumMod val="7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41000">
              <a:schemeClr val="accent1">
                <a:alpha val="17000"/>
                <a:lumMod val="13000"/>
                <a:lumOff val="87000"/>
              </a:schemeClr>
            </a:gs>
            <a:gs pos="92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8C72F9-6A85-5F30-C7BC-4EC0EE4CE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933616-E815-CABC-E18C-9A6E64B7C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9EF32-91D2-0BFB-1290-F0753767D1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ABA16-929B-2F9D-0E65-12D10F003B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07E8B-7AAD-679C-7712-3120D606CA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60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3E789-2AD1-91BC-723F-D78F562B97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360-Degree Feedback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6E4EBB-3214-C48B-9EBE-BA3C42AA4B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0" y="4496774"/>
            <a:ext cx="9144000" cy="1655762"/>
          </a:xfrm>
        </p:spPr>
        <p:txBody>
          <a:bodyPr>
            <a:normAutofit/>
          </a:bodyPr>
          <a:lstStyle/>
          <a:p>
            <a:r>
              <a:rPr lang="en-GB" sz="2000" dirty="0"/>
              <a:t>Lecturer Name: </a:t>
            </a:r>
            <a:r>
              <a:rPr lang="en-GB" sz="2000" dirty="0" err="1"/>
              <a:t>Dr.</a:t>
            </a:r>
            <a:r>
              <a:rPr lang="en-GB" sz="2000" dirty="0"/>
              <a:t> Ehsan </a:t>
            </a:r>
            <a:r>
              <a:rPr lang="en-GB" sz="2000" dirty="0" err="1"/>
              <a:t>Khajeh</a:t>
            </a:r>
            <a:endParaRPr lang="en-GB" sz="2000" dirty="0"/>
          </a:p>
          <a:p>
            <a:r>
              <a:rPr lang="en-GB" sz="2000" dirty="0"/>
              <a:t>Student Name: Alexandra-Valentina Ghita (2127554)</a:t>
            </a:r>
          </a:p>
          <a:p>
            <a:r>
              <a:rPr lang="en-GB" sz="2000" dirty="0"/>
              <a:t>Module Code: BMSW5102</a:t>
            </a:r>
          </a:p>
        </p:txBody>
      </p:sp>
    </p:spTree>
    <p:extLst>
      <p:ext uri="{BB962C8B-B14F-4D97-AF65-F5344CB8AC3E}">
        <p14:creationId xmlns:p14="http://schemas.microsoft.com/office/powerpoint/2010/main" val="407335092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65B342AD-3801-49A5-8229-895FBCC9FAD8}"/>
              </a:ext>
            </a:extLst>
          </p:cNvPr>
          <p:cNvSpPr/>
          <p:nvPr/>
        </p:nvSpPr>
        <p:spPr>
          <a:xfrm>
            <a:off x="-211190" y="379464"/>
            <a:ext cx="11075841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500" i="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Infographic Presentation </a:t>
            </a:r>
            <a:endParaRPr lang="en-IN" sz="25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EC47FD-DBFB-470C-B3BE-5016124EB9B2}"/>
              </a:ext>
            </a:extLst>
          </p:cNvPr>
          <p:cNvSpPr txBox="1"/>
          <p:nvPr/>
        </p:nvSpPr>
        <p:spPr>
          <a:xfrm>
            <a:off x="8918079" y="3940806"/>
            <a:ext cx="1503178" cy="461665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65E9FE-41C0-4F5D-AC0E-374B8A4FFEAD}"/>
              </a:ext>
            </a:extLst>
          </p:cNvPr>
          <p:cNvSpPr txBox="1"/>
          <p:nvPr/>
        </p:nvSpPr>
        <p:spPr>
          <a:xfrm>
            <a:off x="8918079" y="4399962"/>
            <a:ext cx="2929293" cy="523220"/>
          </a:xfrm>
          <a:prstGeom prst="rect">
            <a:avLst/>
          </a:prstGeom>
          <a:noFill/>
        </p:spPr>
        <p:txBody>
          <a:bodyPr wrap="square" lIns="0" rIns="0" rtlCol="0" anchor="t">
            <a:spAutoFit/>
          </a:bodyPr>
          <a:lstStyle/>
          <a:p>
            <a:pPr algn="r"/>
            <a:r>
              <a:rPr lang="en-US" sz="1400" kern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benefits of its implementation to employees and employers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8A1285-5AE5-49ED-85F6-E34332FC47D6}"/>
              </a:ext>
            </a:extLst>
          </p:cNvPr>
          <p:cNvSpPr txBox="1"/>
          <p:nvPr/>
        </p:nvSpPr>
        <p:spPr>
          <a:xfrm>
            <a:off x="1770743" y="3940806"/>
            <a:ext cx="1503178" cy="461665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pPr algn="r"/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8F4C6C-34F5-4130-B2F9-5E3425301369}"/>
              </a:ext>
            </a:extLst>
          </p:cNvPr>
          <p:cNvSpPr txBox="1"/>
          <p:nvPr/>
        </p:nvSpPr>
        <p:spPr>
          <a:xfrm>
            <a:off x="344628" y="4399962"/>
            <a:ext cx="2929293" cy="523220"/>
          </a:xfrm>
          <a:prstGeom prst="rect">
            <a:avLst/>
          </a:prstGeom>
          <a:noFill/>
        </p:spPr>
        <p:txBody>
          <a:bodyPr wrap="square" lIns="0" rIns="0" rtlCol="0" anchor="t">
            <a:spAutoFit/>
          </a:bodyPr>
          <a:lstStyle/>
          <a:p>
            <a:pPr algn="r"/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issues involve whilst implementing the concept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8D23F6-541A-4158-93F7-41DC5F9CB3FF}"/>
              </a:ext>
            </a:extLst>
          </p:cNvPr>
          <p:cNvSpPr txBox="1"/>
          <p:nvPr/>
        </p:nvSpPr>
        <p:spPr>
          <a:xfrm>
            <a:off x="8918079" y="2235712"/>
            <a:ext cx="1503178" cy="461665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D594151-8556-4B36-9723-CB386406BD61}"/>
              </a:ext>
            </a:extLst>
          </p:cNvPr>
          <p:cNvSpPr txBox="1"/>
          <p:nvPr/>
        </p:nvSpPr>
        <p:spPr>
          <a:xfrm>
            <a:off x="8918079" y="2694868"/>
            <a:ext cx="2929293" cy="523220"/>
          </a:xfrm>
          <a:prstGeom prst="rect">
            <a:avLst/>
          </a:prstGeom>
          <a:noFill/>
        </p:spPr>
        <p:txBody>
          <a:bodyPr wrap="square" lIns="0" rIns="0" rtlCol="0" anchor="t">
            <a:spAutoFit/>
          </a:bodyPr>
          <a:lstStyle/>
          <a:p>
            <a:pPr algn="r"/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importance of the concept to employees and employers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5C0C41-D0D7-442E-B4FF-7CCA0BAB092E}"/>
              </a:ext>
            </a:extLst>
          </p:cNvPr>
          <p:cNvSpPr txBox="1"/>
          <p:nvPr/>
        </p:nvSpPr>
        <p:spPr>
          <a:xfrm>
            <a:off x="1770743" y="2235712"/>
            <a:ext cx="1503178" cy="461665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pPr algn="r"/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95CBC12-D49B-4415-92CA-BC4A81E5D701}"/>
              </a:ext>
            </a:extLst>
          </p:cNvPr>
          <p:cNvSpPr txBox="1"/>
          <p:nvPr/>
        </p:nvSpPr>
        <p:spPr>
          <a:xfrm>
            <a:off x="344628" y="2694868"/>
            <a:ext cx="2929293" cy="523220"/>
          </a:xfrm>
          <a:prstGeom prst="rect">
            <a:avLst/>
          </a:prstGeom>
          <a:noFill/>
        </p:spPr>
        <p:txBody>
          <a:bodyPr wrap="square" lIns="0" rIns="0" rtlCol="0" anchor="t">
            <a:spAutoFit/>
          </a:bodyPr>
          <a:lstStyle/>
          <a:p>
            <a:pPr algn="r"/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The concept of 360- degree 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feedback 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18" name="Freeform 202">
            <a:extLst>
              <a:ext uri="{FF2B5EF4-FFF2-40B4-BE49-F238E27FC236}">
                <a16:creationId xmlns:a16="http://schemas.microsoft.com/office/drawing/2014/main" id="{50459D1E-8985-4C50-A0D8-C281523D87E6}"/>
              </a:ext>
            </a:extLst>
          </p:cNvPr>
          <p:cNvSpPr>
            <a:spLocks/>
          </p:cNvSpPr>
          <p:nvPr/>
        </p:nvSpPr>
        <p:spPr bwMode="auto">
          <a:xfrm>
            <a:off x="4106256" y="2567345"/>
            <a:ext cx="1167081" cy="814791"/>
          </a:xfrm>
          <a:custGeom>
            <a:avLst/>
            <a:gdLst>
              <a:gd name="T0" fmla="*/ 0 w 593"/>
              <a:gd name="T1" fmla="*/ 0 h 414"/>
              <a:gd name="T2" fmla="*/ 150 w 593"/>
              <a:gd name="T3" fmla="*/ 414 h 414"/>
              <a:gd name="T4" fmla="*/ 593 w 593"/>
              <a:gd name="T5" fmla="*/ 120 h 414"/>
              <a:gd name="T6" fmla="*/ 0 w 593"/>
              <a:gd name="T7" fmla="*/ 0 h 4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93" h="414">
                <a:moveTo>
                  <a:pt x="0" y="0"/>
                </a:moveTo>
                <a:lnTo>
                  <a:pt x="150" y="414"/>
                </a:lnTo>
                <a:lnTo>
                  <a:pt x="593" y="1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19" name="Freeform 203">
            <a:extLst>
              <a:ext uri="{FF2B5EF4-FFF2-40B4-BE49-F238E27FC236}">
                <a16:creationId xmlns:a16="http://schemas.microsoft.com/office/drawing/2014/main" id="{B7320825-9BB2-4D0B-B072-6A0CE85A8FAE}"/>
              </a:ext>
            </a:extLst>
          </p:cNvPr>
          <p:cNvSpPr>
            <a:spLocks/>
          </p:cNvSpPr>
          <p:nvPr/>
        </p:nvSpPr>
        <p:spPr bwMode="auto">
          <a:xfrm>
            <a:off x="6570310" y="1866703"/>
            <a:ext cx="814791" cy="1165112"/>
          </a:xfrm>
          <a:custGeom>
            <a:avLst/>
            <a:gdLst>
              <a:gd name="T0" fmla="*/ 414 w 414"/>
              <a:gd name="T1" fmla="*/ 0 h 592"/>
              <a:gd name="T2" fmla="*/ 0 w 414"/>
              <a:gd name="T3" fmla="*/ 150 h 592"/>
              <a:gd name="T4" fmla="*/ 294 w 414"/>
              <a:gd name="T5" fmla="*/ 592 h 592"/>
              <a:gd name="T6" fmla="*/ 414 w 414"/>
              <a:gd name="T7" fmla="*/ 0 h 5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14" h="592">
                <a:moveTo>
                  <a:pt x="414" y="0"/>
                </a:moveTo>
                <a:lnTo>
                  <a:pt x="0" y="150"/>
                </a:lnTo>
                <a:lnTo>
                  <a:pt x="294" y="592"/>
                </a:lnTo>
                <a:lnTo>
                  <a:pt x="414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0" name="Freeform 204">
            <a:extLst>
              <a:ext uri="{FF2B5EF4-FFF2-40B4-BE49-F238E27FC236}">
                <a16:creationId xmlns:a16="http://schemas.microsoft.com/office/drawing/2014/main" id="{6234A913-675C-4678-AC7C-9A1CA74AE73E}"/>
              </a:ext>
            </a:extLst>
          </p:cNvPr>
          <p:cNvSpPr>
            <a:spLocks/>
          </p:cNvSpPr>
          <p:nvPr/>
        </p:nvSpPr>
        <p:spPr bwMode="auto">
          <a:xfrm>
            <a:off x="4122000" y="1827341"/>
            <a:ext cx="2956078" cy="1253677"/>
          </a:xfrm>
          <a:custGeom>
            <a:avLst/>
            <a:gdLst>
              <a:gd name="T0" fmla="*/ 1198 w 1502"/>
              <a:gd name="T1" fmla="*/ 179 h 637"/>
              <a:gd name="T2" fmla="*/ 309 w 1502"/>
              <a:gd name="T3" fmla="*/ 0 h 637"/>
              <a:gd name="T4" fmla="*/ 0 w 1502"/>
              <a:gd name="T5" fmla="*/ 334 h 637"/>
              <a:gd name="T6" fmla="*/ 1502 w 1502"/>
              <a:gd name="T7" fmla="*/ 637 h 637"/>
              <a:gd name="T8" fmla="*/ 1198 w 1502"/>
              <a:gd name="T9" fmla="*/ 179 h 6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02" h="637">
                <a:moveTo>
                  <a:pt x="1198" y="179"/>
                </a:moveTo>
                <a:lnTo>
                  <a:pt x="309" y="0"/>
                </a:lnTo>
                <a:lnTo>
                  <a:pt x="0" y="334"/>
                </a:lnTo>
                <a:lnTo>
                  <a:pt x="1502" y="637"/>
                </a:lnTo>
                <a:lnTo>
                  <a:pt x="1198" y="17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1" name="Freeform 206">
            <a:extLst>
              <a:ext uri="{FF2B5EF4-FFF2-40B4-BE49-F238E27FC236}">
                <a16:creationId xmlns:a16="http://schemas.microsoft.com/office/drawing/2014/main" id="{C8A35AEA-9B76-44BC-9C64-508A09F75C0B}"/>
              </a:ext>
            </a:extLst>
          </p:cNvPr>
          <p:cNvSpPr>
            <a:spLocks/>
          </p:cNvSpPr>
          <p:nvPr/>
        </p:nvSpPr>
        <p:spPr bwMode="auto">
          <a:xfrm>
            <a:off x="6871429" y="1882448"/>
            <a:ext cx="1253677" cy="2956078"/>
          </a:xfrm>
          <a:custGeom>
            <a:avLst/>
            <a:gdLst>
              <a:gd name="T0" fmla="*/ 0 w 637"/>
              <a:gd name="T1" fmla="*/ 1502 h 1502"/>
              <a:gd name="T2" fmla="*/ 458 w 637"/>
              <a:gd name="T3" fmla="*/ 1198 h 1502"/>
              <a:gd name="T4" fmla="*/ 637 w 637"/>
              <a:gd name="T5" fmla="*/ 310 h 1502"/>
              <a:gd name="T6" fmla="*/ 303 w 637"/>
              <a:gd name="T7" fmla="*/ 0 h 1502"/>
              <a:gd name="T8" fmla="*/ 0 w 637"/>
              <a:gd name="T9" fmla="*/ 1502 h 15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37" h="1502">
                <a:moveTo>
                  <a:pt x="0" y="1502"/>
                </a:moveTo>
                <a:lnTo>
                  <a:pt x="458" y="1198"/>
                </a:lnTo>
                <a:lnTo>
                  <a:pt x="637" y="310"/>
                </a:lnTo>
                <a:lnTo>
                  <a:pt x="303" y="0"/>
                </a:lnTo>
                <a:lnTo>
                  <a:pt x="0" y="1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2" name="Freeform 207">
            <a:extLst>
              <a:ext uri="{FF2B5EF4-FFF2-40B4-BE49-F238E27FC236}">
                <a16:creationId xmlns:a16="http://schemas.microsoft.com/office/drawing/2014/main" id="{1F14FFE5-1699-48B9-B23E-2EC0A25A2089}"/>
              </a:ext>
            </a:extLst>
          </p:cNvPr>
          <p:cNvSpPr>
            <a:spLocks/>
          </p:cNvSpPr>
          <p:nvPr/>
        </p:nvSpPr>
        <p:spPr bwMode="auto">
          <a:xfrm>
            <a:off x="6918663" y="4330757"/>
            <a:ext cx="1167081" cy="814791"/>
          </a:xfrm>
          <a:custGeom>
            <a:avLst/>
            <a:gdLst>
              <a:gd name="T0" fmla="*/ 0 w 593"/>
              <a:gd name="T1" fmla="*/ 294 h 414"/>
              <a:gd name="T2" fmla="*/ 593 w 593"/>
              <a:gd name="T3" fmla="*/ 414 h 414"/>
              <a:gd name="T4" fmla="*/ 442 w 593"/>
              <a:gd name="T5" fmla="*/ 0 h 414"/>
              <a:gd name="T6" fmla="*/ 0 w 593"/>
              <a:gd name="T7" fmla="*/ 294 h 4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93" h="414">
                <a:moveTo>
                  <a:pt x="0" y="294"/>
                </a:moveTo>
                <a:lnTo>
                  <a:pt x="593" y="414"/>
                </a:lnTo>
                <a:lnTo>
                  <a:pt x="442" y="0"/>
                </a:lnTo>
                <a:lnTo>
                  <a:pt x="0" y="294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3" name="Freeform 208">
            <a:extLst>
              <a:ext uri="{FF2B5EF4-FFF2-40B4-BE49-F238E27FC236}">
                <a16:creationId xmlns:a16="http://schemas.microsoft.com/office/drawing/2014/main" id="{271FD4F9-B8EB-4252-B9B4-6DC7B811BD23}"/>
              </a:ext>
            </a:extLst>
          </p:cNvPr>
          <p:cNvSpPr>
            <a:spLocks/>
          </p:cNvSpPr>
          <p:nvPr/>
        </p:nvSpPr>
        <p:spPr bwMode="auto">
          <a:xfrm>
            <a:off x="4066895" y="2874367"/>
            <a:ext cx="1251708" cy="2956078"/>
          </a:xfrm>
          <a:custGeom>
            <a:avLst/>
            <a:gdLst>
              <a:gd name="T0" fmla="*/ 636 w 636"/>
              <a:gd name="T1" fmla="*/ 0 h 1502"/>
              <a:gd name="T2" fmla="*/ 179 w 636"/>
              <a:gd name="T3" fmla="*/ 304 h 1502"/>
              <a:gd name="T4" fmla="*/ 0 w 636"/>
              <a:gd name="T5" fmla="*/ 1193 h 1502"/>
              <a:gd name="T6" fmla="*/ 334 w 636"/>
              <a:gd name="T7" fmla="*/ 1502 h 1502"/>
              <a:gd name="T8" fmla="*/ 636 w 636"/>
              <a:gd name="T9" fmla="*/ 0 h 15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36" h="1502">
                <a:moveTo>
                  <a:pt x="636" y="0"/>
                </a:moveTo>
                <a:lnTo>
                  <a:pt x="179" y="304"/>
                </a:lnTo>
                <a:lnTo>
                  <a:pt x="0" y="1193"/>
                </a:lnTo>
                <a:lnTo>
                  <a:pt x="334" y="1502"/>
                </a:lnTo>
                <a:lnTo>
                  <a:pt x="636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4" name="Freeform 209">
            <a:extLst>
              <a:ext uri="{FF2B5EF4-FFF2-40B4-BE49-F238E27FC236}">
                <a16:creationId xmlns:a16="http://schemas.microsoft.com/office/drawing/2014/main" id="{932698FC-0B33-457E-A408-479D335392B6}"/>
              </a:ext>
            </a:extLst>
          </p:cNvPr>
          <p:cNvSpPr>
            <a:spLocks/>
          </p:cNvSpPr>
          <p:nvPr/>
        </p:nvSpPr>
        <p:spPr bwMode="auto">
          <a:xfrm>
            <a:off x="5113921" y="4633844"/>
            <a:ext cx="2954111" cy="1251708"/>
          </a:xfrm>
          <a:custGeom>
            <a:avLst/>
            <a:gdLst>
              <a:gd name="T0" fmla="*/ 0 w 1501"/>
              <a:gd name="T1" fmla="*/ 0 h 636"/>
              <a:gd name="T2" fmla="*/ 304 w 1501"/>
              <a:gd name="T3" fmla="*/ 457 h 636"/>
              <a:gd name="T4" fmla="*/ 1192 w 1501"/>
              <a:gd name="T5" fmla="*/ 636 h 636"/>
              <a:gd name="T6" fmla="*/ 1501 w 1501"/>
              <a:gd name="T7" fmla="*/ 302 h 636"/>
              <a:gd name="T8" fmla="*/ 0 w 1501"/>
              <a:gd name="T9" fmla="*/ 0 h 6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01" h="636">
                <a:moveTo>
                  <a:pt x="0" y="0"/>
                </a:moveTo>
                <a:lnTo>
                  <a:pt x="304" y="457"/>
                </a:lnTo>
                <a:lnTo>
                  <a:pt x="1192" y="636"/>
                </a:lnTo>
                <a:lnTo>
                  <a:pt x="1501" y="30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5" name="Freeform 210">
            <a:extLst>
              <a:ext uri="{FF2B5EF4-FFF2-40B4-BE49-F238E27FC236}">
                <a16:creationId xmlns:a16="http://schemas.microsoft.com/office/drawing/2014/main" id="{61AD133F-56C6-4AF7-866A-451090A499B7}"/>
              </a:ext>
            </a:extLst>
          </p:cNvPr>
          <p:cNvSpPr>
            <a:spLocks/>
          </p:cNvSpPr>
          <p:nvPr/>
        </p:nvSpPr>
        <p:spPr bwMode="auto">
          <a:xfrm>
            <a:off x="4806899" y="4679111"/>
            <a:ext cx="814791" cy="1167081"/>
          </a:xfrm>
          <a:custGeom>
            <a:avLst/>
            <a:gdLst>
              <a:gd name="T0" fmla="*/ 0 w 414"/>
              <a:gd name="T1" fmla="*/ 593 h 593"/>
              <a:gd name="T2" fmla="*/ 414 w 414"/>
              <a:gd name="T3" fmla="*/ 443 h 593"/>
              <a:gd name="T4" fmla="*/ 120 w 414"/>
              <a:gd name="T5" fmla="*/ 0 h 593"/>
              <a:gd name="T6" fmla="*/ 0 w 414"/>
              <a:gd name="T7" fmla="*/ 593 h 5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14" h="593">
                <a:moveTo>
                  <a:pt x="0" y="593"/>
                </a:moveTo>
                <a:lnTo>
                  <a:pt x="414" y="443"/>
                </a:lnTo>
                <a:lnTo>
                  <a:pt x="120" y="0"/>
                </a:lnTo>
                <a:lnTo>
                  <a:pt x="0" y="593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5C740FA-78CD-49BF-87EB-CA5935618CC0}"/>
              </a:ext>
            </a:extLst>
          </p:cNvPr>
          <p:cNvSpPr/>
          <p:nvPr/>
        </p:nvSpPr>
        <p:spPr>
          <a:xfrm rot="16896406">
            <a:off x="6531993" y="3136116"/>
            <a:ext cx="1925527" cy="52322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02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4E34B8F-6907-4C5A-AEB2-36F3ABA0E0FC}"/>
              </a:ext>
            </a:extLst>
          </p:cNvPr>
          <p:cNvSpPr/>
          <p:nvPr/>
        </p:nvSpPr>
        <p:spPr>
          <a:xfrm rot="680731">
            <a:off x="5636430" y="5065733"/>
            <a:ext cx="1925527" cy="52322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03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9BAD1C3-E346-4E17-87E5-0EFE5565C436}"/>
              </a:ext>
            </a:extLst>
          </p:cNvPr>
          <p:cNvSpPr/>
          <p:nvPr/>
        </p:nvSpPr>
        <p:spPr>
          <a:xfrm rot="680731">
            <a:off x="4609139" y="2152225"/>
            <a:ext cx="1925527" cy="52322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01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0126ADC-EAE0-46B4-8D5C-FAB83BA04FFC}"/>
              </a:ext>
            </a:extLst>
          </p:cNvPr>
          <p:cNvSpPr/>
          <p:nvPr/>
        </p:nvSpPr>
        <p:spPr>
          <a:xfrm rot="16896406">
            <a:off x="3655376" y="4090796"/>
            <a:ext cx="1925527" cy="52322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04</a:t>
            </a:r>
          </a:p>
        </p:txBody>
      </p:sp>
      <p:pic>
        <p:nvPicPr>
          <p:cNvPr id="41" name="Picture 40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E14CB792-9785-43D0-8481-22A10080D9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3435" y="2124892"/>
            <a:ext cx="360000" cy="360000"/>
          </a:xfrm>
          <a:prstGeom prst="rect">
            <a:avLst/>
          </a:prstGeom>
        </p:spPr>
      </p:pic>
      <p:pic>
        <p:nvPicPr>
          <p:cNvPr id="43" name="Picture 4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C0670C63-DE34-45A9-9BF7-B7147A1625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012" y="4571618"/>
            <a:ext cx="360000" cy="360000"/>
          </a:xfrm>
          <a:prstGeom prst="rect">
            <a:avLst/>
          </a:prstGeom>
        </p:spPr>
      </p:pic>
      <p:pic>
        <p:nvPicPr>
          <p:cNvPr id="45" name="Picture 4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A61B9F12-F76D-4520-B941-4D5FF26321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731" y="5168864"/>
            <a:ext cx="360000" cy="360000"/>
          </a:xfrm>
          <a:prstGeom prst="rect">
            <a:avLst/>
          </a:prstGeom>
        </p:spPr>
      </p:pic>
      <p:pic>
        <p:nvPicPr>
          <p:cNvPr id="47" name="Picture 4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55441EB8-C826-4020-A2F1-7515613E27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687" y="2752148"/>
            <a:ext cx="360000" cy="36000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7676104-D5FB-4B6A-8E49-B0F070CEA81D}"/>
              </a:ext>
            </a:extLst>
          </p:cNvPr>
          <p:cNvCxnSpPr/>
          <p:nvPr/>
        </p:nvCxnSpPr>
        <p:spPr>
          <a:xfrm>
            <a:off x="2859313" y="986610"/>
            <a:ext cx="5040000" cy="0"/>
          </a:xfrm>
          <a:prstGeom prst="line">
            <a:avLst/>
          </a:prstGeom>
          <a:ln w="1905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279139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4" name="Rectangle 2093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664B711-3B7F-A746-D10E-4227FA781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concept of 360 – degree feedback</a:t>
            </a:r>
            <a:b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2400" b="1" dirty="0"/>
          </a:p>
        </p:txBody>
      </p:sp>
      <p:grpSp>
        <p:nvGrpSpPr>
          <p:cNvPr id="2096" name="Group 209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097" name="Rectangle 209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98" name="Rectangle 209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00" name="Rectangle 2099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2" name="Rectangle 210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4" name="Rectangle 210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Feedback for and by employees - Quick and easy - 2DAYSMOOD">
            <a:extLst>
              <a:ext uri="{FF2B5EF4-FFF2-40B4-BE49-F238E27FC236}">
                <a16:creationId xmlns:a16="http://schemas.microsoft.com/office/drawing/2014/main" id="{06908D63-D6AA-56D4-2BE3-92B9860CAE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8" r="4" b="1127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4482742-B579-CC0E-109B-EFB945DFD8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8464987"/>
              </p:ext>
            </p:extLst>
          </p:nvPr>
        </p:nvGraphicFramePr>
        <p:xfrm>
          <a:off x="590719" y="2330505"/>
          <a:ext cx="4559425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05342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2" name="Rectangle 309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93" name="Group 309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3094" name="Rectangle 309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95" name="Rectangle 309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53B8AE-5376-9EB7-F342-84287DA49FDD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During a standard performance assessment, a supervisor usually provides feedback to a worker.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contrast, 360-degree feedback involves collecting feedback from many people who interact with the individual. 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process can include peers, subordinates, supervisors, and even external stakeholders such as clients and consumers (Bracken, et. al, 2016)</a:t>
            </a:r>
          </a:p>
          <a:p>
            <a:pPr algn="just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Management Bytes from MandE: Performance-monitoring system: 360 Degree ...">
            <a:extLst>
              <a:ext uri="{FF2B5EF4-FFF2-40B4-BE49-F238E27FC236}">
                <a16:creationId xmlns:a16="http://schemas.microsoft.com/office/drawing/2014/main" id="{7F185300-B8D6-D419-1FE3-ECE49B70E9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85" r="19493" b="-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4918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carved figures of humans">
            <a:extLst>
              <a:ext uri="{FF2B5EF4-FFF2-40B4-BE49-F238E27FC236}">
                <a16:creationId xmlns:a16="http://schemas.microsoft.com/office/drawing/2014/main" id="{B989459C-93B0-F7BB-76BD-3EA385A739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939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36F7E-7FC9-E20F-8A69-80DF6D44C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169" y="1181356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the concept to employees and employers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74480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98C09-B401-22FC-1FD6-FBED9F7C7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5327904" cy="1476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 to employees</a:t>
            </a:r>
            <a:endParaRPr lang="en-US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5AE715-05D9-D641-34D6-E1E9C2693EAE}"/>
              </a:ext>
            </a:extLst>
          </p:cNvPr>
          <p:cNvSpPr txBox="1"/>
          <p:nvPr/>
        </p:nvSpPr>
        <p:spPr>
          <a:xfrm>
            <a:off x="762000" y="6184970"/>
            <a:ext cx="4818888" cy="3392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(Ali, 2015)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670DDA-B81E-5DDE-D137-6C5274F1E3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120088"/>
              </p:ext>
            </p:extLst>
          </p:nvPr>
        </p:nvGraphicFramePr>
        <p:xfrm>
          <a:off x="762000" y="673030"/>
          <a:ext cx="5327904" cy="5511943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5327904">
                  <a:extLst>
                    <a:ext uri="{9D8B030D-6E8A-4147-A177-3AD203B41FA5}">
                      <a16:colId xmlns:a16="http://schemas.microsoft.com/office/drawing/2014/main" val="3547761762"/>
                    </a:ext>
                  </a:extLst>
                </a:gridCol>
              </a:tblGrid>
              <a:tr h="54607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endParaRPr lang="en-GB" sz="2200" b="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127986" marT="25597" marB="12798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9335118"/>
                  </a:ext>
                </a:extLst>
              </a:tr>
              <a:tr h="124146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en-GB" sz="17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self- awareness </a:t>
                      </a:r>
                      <a:r>
                        <a:rPr lang="en-GB" sz="17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For personal and professional development, employees can identify their strengths and weaknesses. As a result, people can identify areas for improvement.</a:t>
                      </a:r>
                    </a:p>
                  </a:txBody>
                  <a:tcPr marL="0" marR="127986" marT="38396" marB="1279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944841"/>
                  </a:ext>
                </a:extLst>
              </a:tr>
              <a:tr h="124146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en-GB" sz="1700" b="1" i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Professional Growth - </a:t>
                      </a:r>
                      <a:r>
                        <a:rPr lang="en-GB" sz="17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order to grow professionally and promote themselves, employees may develop objectives and action plans to improve their skills and competencies.</a:t>
                      </a:r>
                    </a:p>
                  </a:txBody>
                  <a:tcPr marL="0" marR="127986" marT="38396" marB="1279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0930159"/>
                  </a:ext>
                </a:extLst>
              </a:tr>
              <a:tr h="124146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en-GB" sz="1700" b="1" i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Increased Motivation:</a:t>
                      </a:r>
                      <a:r>
                        <a:rPr lang="en-GB" sz="1700" b="0" i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Understanding that their progress is encouraged and recognised may increase employee motivation and engagement, resulting in increased job satisfaction.</a:t>
                      </a:r>
                    </a:p>
                  </a:txBody>
                  <a:tcPr marL="0" marR="127986" marT="38396" marB="1279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1001624"/>
                  </a:ext>
                </a:extLst>
              </a:tr>
              <a:tr h="124146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en-GB" sz="1700" b="1" i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Improved Working Relationships: </a:t>
                      </a:r>
                      <a:r>
                        <a:rPr lang="en-GB" sz="17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improve working relationships and team collaboration by incorporating peers and subordinates in the feedback process.</a:t>
                      </a:r>
                    </a:p>
                  </a:txBody>
                  <a:tcPr marL="0" marR="127986" marT="38396" marB="1279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4750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75570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F705A-2456-588F-C17B-3CD335521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98" y="685849"/>
            <a:ext cx="5038725" cy="23874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n-US" sz="32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employers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97A6824-C7C6-A06A-37FB-A0B71AB430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787403"/>
              </p:ext>
            </p:extLst>
          </p:nvPr>
        </p:nvGraphicFramePr>
        <p:xfrm>
          <a:off x="5640572" y="685849"/>
          <a:ext cx="5608830" cy="544053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5608830">
                  <a:extLst>
                    <a:ext uri="{9D8B030D-6E8A-4147-A177-3AD203B41FA5}">
                      <a16:colId xmlns:a16="http://schemas.microsoft.com/office/drawing/2014/main" val="762180215"/>
                    </a:ext>
                  </a:extLst>
                </a:gridCol>
              </a:tblGrid>
              <a:tr h="620283">
                <a:tc>
                  <a:txBody>
                    <a:bodyPr/>
                    <a:lstStyle/>
                    <a:p>
                      <a:pPr algn="just"/>
                      <a:endParaRPr lang="en-GB" sz="1600" b="1" i="0" kern="1200" cap="all" spc="6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algn="just"/>
                      <a:endParaRPr lang="en-GB" sz="1600" b="1" cap="all" spc="6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8705" marR="98705" marT="98705" marB="98705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9685670"/>
                  </a:ext>
                </a:extLst>
              </a:tr>
              <a:tr h="1255866">
                <a:tc>
                  <a:txBody>
                    <a:bodyPr/>
                    <a:lstStyle/>
                    <a:p>
                      <a:pPr algn="just"/>
                      <a:r>
                        <a:rPr lang="en-GB" sz="16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Identifying Potential Leaders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It can assist in identifying persons with significant leadership potential by evaluating their ability to collaborate successfully with others and favourably influence colleagues.</a:t>
                      </a:r>
                    </a:p>
                  </a:txBody>
                  <a:tcPr marL="98705" marR="98705" marT="49353" marB="98705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7780080"/>
                  </a:ext>
                </a:extLst>
              </a:tr>
              <a:tr h="1255866">
                <a:tc>
                  <a:txBody>
                    <a:bodyPr/>
                    <a:lstStyle/>
                    <a:p>
                      <a:pPr algn="just"/>
                      <a:r>
                        <a:rPr lang="en-GB" sz="1600" b="1" i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Performance Improvement:</a:t>
                      </a:r>
                      <a:r>
                        <a:rPr lang="en-GB" sz="1600" b="0" i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360-degree feedback may increase performance and benefit the organisation as a whole by offering specific feedback and growth possibilities.</a:t>
                      </a:r>
                    </a:p>
                  </a:txBody>
                  <a:tcPr marL="98705" marR="98705" marT="49353" marB="9870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7686201"/>
                  </a:ext>
                </a:extLst>
              </a:tr>
              <a:tr h="1255866">
                <a:tc>
                  <a:txBody>
                    <a:bodyPr/>
                    <a:lstStyle/>
                    <a:p>
                      <a:pPr algn="just"/>
                      <a:r>
                        <a:rPr lang="en-GB" sz="1600" b="1" i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Alignment with Organizational Goals: 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may guarantee that personnel are aligned with the organization's values and goals by evaluating their behaviour and abilities in the context of these goals.</a:t>
                      </a:r>
                    </a:p>
                  </a:txBody>
                  <a:tcPr marL="98705" marR="98705" marT="49353" marB="98705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3594584"/>
                  </a:ext>
                </a:extLst>
              </a:tr>
              <a:tr h="987848">
                <a:tc>
                  <a:txBody>
                    <a:bodyPr/>
                    <a:lstStyle/>
                    <a:p>
                      <a:pPr algn="just"/>
                      <a:r>
                        <a:rPr lang="en-GB" sz="1600" b="1" i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Retention and Engagement: 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Giving employees the opportunity to grow and develop through feedback can help to increase employee retention and engagement.</a:t>
                      </a:r>
                    </a:p>
                  </a:txBody>
                  <a:tcPr marL="98705" marR="98705" marT="49353" marB="9870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821975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06155CE-8F89-CF63-26BF-D1C4C19B2E16}"/>
              </a:ext>
            </a:extLst>
          </p:cNvPr>
          <p:cNvSpPr txBox="1"/>
          <p:nvPr/>
        </p:nvSpPr>
        <p:spPr>
          <a:xfrm>
            <a:off x="5224672" y="6470398"/>
            <a:ext cx="6096000" cy="286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(Ali, 2015)</a:t>
            </a:r>
          </a:p>
        </p:txBody>
      </p:sp>
    </p:spTree>
    <p:extLst>
      <p:ext uri="{BB962C8B-B14F-4D97-AF65-F5344CB8AC3E}">
        <p14:creationId xmlns:p14="http://schemas.microsoft.com/office/powerpoint/2010/main" val="931407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8957C-BC46-AB08-9C55-41B4D0687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benefits of its implementation to employees and employers</a:t>
            </a:r>
            <a:endParaRPr lang="en-US" sz="4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eBook: 360-degree feedback">
            <a:extLst>
              <a:ext uri="{FF2B5EF4-FFF2-40B4-BE49-F238E27FC236}">
                <a16:creationId xmlns:a16="http://schemas.microsoft.com/office/drawing/2014/main" id="{2EE71DF6-AC2D-BC84-C0DF-53D42745D8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709803"/>
            <a:ext cx="7214616" cy="541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034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3DE6A14-7BD0-2C43-7484-78E819E1E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350F3E6E-A5DC-8A90-1FA4-89A672BCC4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6720398"/>
              </p:ext>
            </p:extLst>
          </p:nvPr>
        </p:nvGraphicFramePr>
        <p:xfrm>
          <a:off x="838200" y="1504950"/>
          <a:ext cx="10515600" cy="4672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7689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11CCF2-0AC4-5D29-1B09-FD961B9F7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109906"/>
            <a:ext cx="5410200" cy="1133499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Individual</a:t>
            </a:r>
            <a:r>
              <a:rPr lang="en-GB" sz="52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ACA7DD-1CE9-0507-47F5-1239E92F6A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727634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7710427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ey room full of question marks with an opening going out">
            <a:extLst>
              <a:ext uri="{FF2B5EF4-FFF2-40B4-BE49-F238E27FC236}">
                <a16:creationId xmlns:a16="http://schemas.microsoft.com/office/drawing/2014/main" id="{2A76662B-1E4A-5525-349E-C46FF5C1CC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7072D-5936-30AC-EBBF-F546EB2CD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issues involved whilst implementing the concept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1555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60 Degree Feedback Vs Traditional Feedback – TGDaily">
            <a:extLst>
              <a:ext uri="{FF2B5EF4-FFF2-40B4-BE49-F238E27FC236}">
                <a16:creationId xmlns:a16="http://schemas.microsoft.com/office/drawing/2014/main" id="{8BDFB999-6883-5112-00AB-EE3C55445E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84" b="14978"/>
          <a:stretch/>
        </p:blipFill>
        <p:spPr bwMode="auto">
          <a:xfrm>
            <a:off x="0" y="3862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91840-D0C0-0645-F627-C3D4DC0E6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0918" y="3714465"/>
            <a:ext cx="8858040" cy="24526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360-degree feedback system's implementation may be a difficult one, so it's important to carefully evaluate several important factors to make sure it works  (Antonioni, 1996).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 are a few crucial points to concentrate on while implementing 360-degree feedback:</a:t>
            </a:r>
          </a:p>
        </p:txBody>
      </p:sp>
    </p:spTree>
    <p:extLst>
      <p:ext uri="{BB962C8B-B14F-4D97-AF65-F5344CB8AC3E}">
        <p14:creationId xmlns:p14="http://schemas.microsoft.com/office/powerpoint/2010/main" val="3996963368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E54DF-25CC-8B4B-52D8-BA6BA5B51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1.Goal Clarity and Purpose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3499FE-F307-FE13-97EE-C570C273F36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115568" y="1948600"/>
            <a:ext cx="4328674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Problem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49526F-A568-F243-F94C-27C615BB1E62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115568" y="2640068"/>
            <a:ext cx="4328674" cy="3092291"/>
          </a:xfrm>
        </p:spPr>
        <p:txBody>
          <a:bodyPr/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US" sz="2324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possible for 360-degree feedback processes to be confusing and misaligned if the purpose and objectives of the process are not understood.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747362-F59E-EAB2-7F18-6103B6A85DEC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997714" y="1948600"/>
            <a:ext cx="4349990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Solution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6C71AA-F6E3-853A-7AD2-CFACC578571A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997714" y="2640068"/>
            <a:ext cx="4349990" cy="3092291"/>
          </a:xfrm>
        </p:spPr>
        <p:txBody>
          <a:bodyPr/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US" sz="2324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clear description of the goal, including whether it is evaluation, developmental, or both. Make sure everyone knows what the goal is.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3533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3A582-C1A9-04E6-E428-4EDE1CB89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2.Privacy and Confidentiality</a:t>
            </a:r>
            <a:b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B62D3-F801-A72A-2E62-38B691714FD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115568" y="1948600"/>
            <a:ext cx="4328674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Problem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61911-37CE-59A0-B8C8-27BF86BB37A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115568" y="2640068"/>
            <a:ext cx="4328674" cy="3092291"/>
          </a:xfrm>
        </p:spPr>
        <p:txBody>
          <a:bodyPr/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GB" sz="2324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may be reluctant to provide frank and open criticism because they are concerned about their privacy and anonymity ( Smith, 2019)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9765B5-4E5A-69C8-1A56-9BC2B602021E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997714" y="1948600"/>
            <a:ext cx="4349990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Solution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D55B68-92BC-EDD0-8245-D35D7BAFAEE2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997714" y="2640068"/>
            <a:ext cx="4349990" cy="3092291"/>
          </a:xfrm>
        </p:spPr>
        <p:txBody>
          <a:bodyPr/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GB" sz="232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Allow participants to be honest and open about their feedback by using a third-party administrator to ensure that replies remain anonymous and confidential.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842896"/>
      </p:ext>
    </p:extLst>
  </p:cSld>
  <p:clrMapOvr>
    <a:masterClrMapping/>
  </p:clrMapOvr>
  <p:transition spd="med">
    <p:pull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9ABF853-C10E-F90B-5624-52452F538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3.Preparation and Training</a:t>
            </a:r>
            <a:b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0A5C22-E6DD-08CE-B57A-80F6DBB5FFD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115568" y="2640068"/>
            <a:ext cx="4328674" cy="3092291"/>
          </a:xfrm>
        </p:spPr>
        <p:txBody>
          <a:bodyPr>
            <a:normAutofit/>
          </a:bodyPr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GB" sz="2324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Insufficient training can lead to misinterpretations and improper application of the feedback process by both attendees and feedback providers (Brown &amp; White, 2022).</a:t>
            </a:r>
          </a:p>
          <a:p>
            <a:pPr marL="189738" indent="-189738" defTabSz="758952">
              <a:spcBef>
                <a:spcPts val="830"/>
              </a:spcBef>
            </a:pPr>
            <a:endParaRPr lang="en-GB" sz="2324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2879433-0AB3-85C7-C722-F81309A0FDB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115568" y="1948600"/>
            <a:ext cx="4328674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98E5687-BF01-DC11-AE5D-D859BD596B1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997714" y="1948600"/>
            <a:ext cx="4349990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831DD93-DB80-3EAA-32AE-E1B35065345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997714" y="2640068"/>
            <a:ext cx="4349990" cy="3092291"/>
          </a:xfrm>
        </p:spPr>
        <p:txBody>
          <a:bodyPr>
            <a:normAutofit/>
          </a:bodyPr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GB" sz="2324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Educate all stakeholders on the importance of 360-degree feedback, the ways in which it can be given constructively, and the methods in which it can be analysed and acted upon.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7361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0" name="Rectangle 615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1B36C-3E07-F526-8C61-659E12C9C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Conclusion</a:t>
            </a:r>
          </a:p>
        </p:txBody>
      </p:sp>
      <p:grpSp>
        <p:nvGrpSpPr>
          <p:cNvPr id="6162" name="Group 616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6154" name="Rectangle 615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3" name="Rectangle 616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64" name="Rectangle 6163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7C66D4-A3B7-30F5-7A10-0B1AC9DD58AB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For 360-degree feedback to be successful, it's essential that the design, administration, and follow-up procedures are followed. When used correctly, it can benefit the overall performance of an organization as well as the professional and personal development of its personnel.</a:t>
            </a:r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Why Recruitment Should Value Attitude Over Skills | Founder's Guide">
            <a:extLst>
              <a:ext uri="{FF2B5EF4-FFF2-40B4-BE49-F238E27FC236}">
                <a16:creationId xmlns:a16="http://schemas.microsoft.com/office/drawing/2014/main" id="{4992C6D6-AC7C-72D9-CE2A-F433B2F351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31" r="11611" b="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8114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255E1A8-9AFC-4566-44F2-A88614543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7D8AF8D-D20B-04D3-C00E-EC616D1C7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156895"/>
            <a:ext cx="8276026" cy="3722795"/>
          </a:xfrm>
        </p:spPr>
        <p:txBody>
          <a:bodyPr anchor="ctr">
            <a:normAutofit fontScale="92500" lnSpcReduction="20000"/>
          </a:bodyPr>
          <a:lstStyle/>
          <a:p>
            <a:pPr algn="just"/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Ali, A., 2015, ‘Leadership Assessment through 360 Degree Feedback System - An Insight of Prevailing Concepts’, Global management journal for academic &amp; corporate studies, 5(1)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Antonioni, D., 1996,  Designing an effective 360-degree appraisal feedback process, Organizational Dynamics, V. 25(2). 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Bracken, D. W., Rose, D. S. and Church, A. H., 2016, The Evolution and Devolution of 360° Feedback, Industrial and Organizational Psychology. Cambridge University Press, 9(4).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 Brown, T., White, S., 2022, Ensuring Calibration in 360- Degree Feedback. Journal of Applied Psychology, 76(1), 89-102.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</a:t>
            </a:r>
            <a:r>
              <a:rPr lang="en-GB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Buron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and McDonald-Mann, D., 1999, Giving feedback to subordinates. 1st edition. Greensboro, N.C: </a:t>
            </a:r>
            <a:r>
              <a:rPr lang="en-GB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Creative Leadership</a:t>
            </a:r>
          </a:p>
          <a:p>
            <a:pPr algn="just"/>
            <a:r>
              <a:rPr lang="en-GB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Engerer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et al., 2016, ‘Integrating 360° </a:t>
            </a:r>
            <a:r>
              <a:rPr lang="en-GB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-orientated feedback in communication skills training for medical undergraduates: concept, acceptance and students’ self-ratings of communication competence’, BMC medical education, 16(1).</a:t>
            </a:r>
          </a:p>
          <a:p>
            <a:pPr algn="just"/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Pak, D., 2009, Implement Strategic 360 Degree Appraisal for a University, Global Business and Management Research: An International Journal, Vol. 1, No. 2.  </a:t>
            </a:r>
          </a:p>
          <a:p>
            <a:pPr algn="just"/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Smith, K., 2019, Building Trust in the 360-degree Feedback Process, Harvard Business Review, 74(5), 65-73.</a:t>
            </a:r>
          </a:p>
          <a:p>
            <a:pPr algn="just"/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363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1099</Words>
  <Application>Microsoft Office PowerPoint</Application>
  <PresentationFormat>Widescreen</PresentationFormat>
  <Paragraphs>74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Understanding 360-Degree Feedback</vt:lpstr>
      <vt:lpstr>PowerPoint Presentation</vt:lpstr>
      <vt:lpstr>The concept of 360 – degree feedback </vt:lpstr>
      <vt:lpstr>PowerPoint Presentation</vt:lpstr>
      <vt:lpstr>The importance of the concept to employees and employers</vt:lpstr>
      <vt:lpstr>Importance to employees</vt:lpstr>
      <vt:lpstr>Importance to employers</vt:lpstr>
      <vt:lpstr>The benefits of its implementation to employees and employers</vt:lpstr>
      <vt:lpstr>Organisational</vt:lpstr>
      <vt:lpstr>Individual </vt:lpstr>
      <vt:lpstr>Key issues involved whilst implementing the concept</vt:lpstr>
      <vt:lpstr>PowerPoint Presentation</vt:lpstr>
      <vt:lpstr>1.Goal Clarity and Purpose</vt:lpstr>
      <vt:lpstr>2.Privacy and Confidentiality </vt:lpstr>
      <vt:lpstr>3.Preparation and Training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concept of 360 – degree feedback. </dc:title>
  <dc:creator>Alexandra</dc:creator>
  <cp:lastModifiedBy>Alexandra</cp:lastModifiedBy>
  <cp:revision>9</cp:revision>
  <dcterms:created xsi:type="dcterms:W3CDTF">2023-10-24T11:48:06Z</dcterms:created>
  <dcterms:modified xsi:type="dcterms:W3CDTF">2023-10-28T09:56:24Z</dcterms:modified>
</cp:coreProperties>
</file>