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autoCompressPictures="0">
  <p:sldMasterIdLst>
    <p:sldMasterId id="2147483648" r:id="rId4"/>
  </p:sldMasterIdLst>
  <p:notesMasterIdLst>
    <p:notesMasterId r:id="rId30"/>
  </p:notesMasterIdLst>
  <p:sldIdLst>
    <p:sldId id="256" r:id="rId5"/>
    <p:sldId id="439" r:id="rId6"/>
    <p:sldId id="458" r:id="rId7"/>
    <p:sldId id="462" r:id="rId8"/>
    <p:sldId id="459" r:id="rId9"/>
    <p:sldId id="460" r:id="rId10"/>
    <p:sldId id="461" r:id="rId11"/>
    <p:sldId id="440" r:id="rId12"/>
    <p:sldId id="456" r:id="rId13"/>
    <p:sldId id="463" r:id="rId14"/>
    <p:sldId id="451" r:id="rId15"/>
    <p:sldId id="452" r:id="rId16"/>
    <p:sldId id="453" r:id="rId17"/>
    <p:sldId id="257" r:id="rId18"/>
    <p:sldId id="441" r:id="rId19"/>
    <p:sldId id="323" r:id="rId20"/>
    <p:sldId id="300" r:id="rId21"/>
    <p:sldId id="295" r:id="rId22"/>
    <p:sldId id="327" r:id="rId23"/>
    <p:sldId id="304" r:id="rId24"/>
    <p:sldId id="276" r:id="rId25"/>
    <p:sldId id="448" r:id="rId26"/>
    <p:sldId id="449" r:id="rId27"/>
    <p:sldId id="454" r:id="rId28"/>
    <p:sldId id="438" r:id="rId2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0" autoAdjust="0"/>
    <p:restoredTop sz="94627" autoAdjust="0"/>
  </p:normalViewPr>
  <p:slideViewPr>
    <p:cSldViewPr snapToGrid="0">
      <p:cViewPr varScale="1">
        <p:scale>
          <a:sx n="83" d="100"/>
          <a:sy n="83" d="100"/>
        </p:scale>
        <p:origin x="186" y="39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A794337-C3C4-4F57-9C04-B217BF9C9C23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466E94F5-F20E-402D-9837-2F688B826517}">
      <dgm:prSet/>
      <dgm:spPr>
        <a:gradFill rotWithShape="0"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</dgm:spPr>
      <dgm:t>
        <a:bodyPr/>
        <a:lstStyle/>
        <a:p>
          <a:r>
            <a:rPr lang="en-GB" dirty="0"/>
            <a:t>Role play helps individuals:</a:t>
          </a:r>
          <a:endParaRPr lang="en-US" dirty="0"/>
        </a:p>
      </dgm:t>
    </dgm:pt>
    <dgm:pt modelId="{A4779678-72E9-4D9B-A2C5-003780ACB1F3}" type="parTrans" cxnId="{741226D8-AA39-4801-94EE-3EB98546FC7E}">
      <dgm:prSet/>
      <dgm:spPr/>
      <dgm:t>
        <a:bodyPr/>
        <a:lstStyle/>
        <a:p>
          <a:endParaRPr lang="en-US"/>
        </a:p>
      </dgm:t>
    </dgm:pt>
    <dgm:pt modelId="{E2DA1E46-01F1-4E43-AF2E-238187688840}" type="sibTrans" cxnId="{741226D8-AA39-4801-94EE-3EB98546FC7E}">
      <dgm:prSet/>
      <dgm:spPr/>
      <dgm:t>
        <a:bodyPr/>
        <a:lstStyle/>
        <a:p>
          <a:endParaRPr lang="en-US"/>
        </a:p>
      </dgm:t>
    </dgm:pt>
    <dgm:pt modelId="{B5B933EA-34F7-49F3-AD5F-3F3E104B2D4C}">
      <dgm:prSet/>
      <dgm:spPr/>
      <dgm:t>
        <a:bodyPr/>
        <a:lstStyle/>
        <a:p>
          <a:r>
            <a:rPr lang="en-GB" dirty="0"/>
            <a:t>Experience different feelings and emotions</a:t>
          </a:r>
          <a:endParaRPr lang="en-US" dirty="0"/>
        </a:p>
      </dgm:t>
    </dgm:pt>
    <dgm:pt modelId="{8A281CCC-3E2C-4AE9-B2A6-A91AB8B01C15}" type="parTrans" cxnId="{7B12A814-B8AD-4C4B-91BB-77954ADEEDBB}">
      <dgm:prSet/>
      <dgm:spPr/>
      <dgm:t>
        <a:bodyPr/>
        <a:lstStyle/>
        <a:p>
          <a:endParaRPr lang="en-US"/>
        </a:p>
      </dgm:t>
    </dgm:pt>
    <dgm:pt modelId="{6E37450C-9287-4245-90DD-2FDEC2FF4E26}" type="sibTrans" cxnId="{7B12A814-B8AD-4C4B-91BB-77954ADEEDBB}">
      <dgm:prSet/>
      <dgm:spPr/>
      <dgm:t>
        <a:bodyPr/>
        <a:lstStyle/>
        <a:p>
          <a:endParaRPr lang="en-US"/>
        </a:p>
      </dgm:t>
    </dgm:pt>
    <dgm:pt modelId="{E2E9BBCD-0EA5-431C-A7EA-56D2AD721D2C}">
      <dgm:prSet/>
      <dgm:spPr/>
      <dgm:t>
        <a:bodyPr/>
        <a:lstStyle/>
        <a:p>
          <a:r>
            <a:rPr lang="en-GB" dirty="0"/>
            <a:t>Better understand how they present and organise themselves.</a:t>
          </a:r>
          <a:endParaRPr lang="en-US" dirty="0"/>
        </a:p>
      </dgm:t>
    </dgm:pt>
    <dgm:pt modelId="{27AD3909-3C2F-4298-919E-894109221029}" type="parTrans" cxnId="{572BBF3F-52B6-4B6D-B484-61693171A66A}">
      <dgm:prSet/>
      <dgm:spPr/>
      <dgm:t>
        <a:bodyPr/>
        <a:lstStyle/>
        <a:p>
          <a:endParaRPr lang="en-US"/>
        </a:p>
      </dgm:t>
    </dgm:pt>
    <dgm:pt modelId="{C52F16EA-BB33-4C48-A907-9F672B643EDF}" type="sibTrans" cxnId="{572BBF3F-52B6-4B6D-B484-61693171A66A}">
      <dgm:prSet/>
      <dgm:spPr/>
      <dgm:t>
        <a:bodyPr/>
        <a:lstStyle/>
        <a:p>
          <a:endParaRPr lang="en-US"/>
        </a:p>
      </dgm:t>
    </dgm:pt>
    <dgm:pt modelId="{5A17918D-A8F9-4569-B576-585628FFD047}" type="pres">
      <dgm:prSet presAssocID="{AA794337-C3C4-4F57-9C04-B217BF9C9C23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B65863AD-09F4-482A-B2D8-E6C474712795}" type="pres">
      <dgm:prSet presAssocID="{466E94F5-F20E-402D-9837-2F688B826517}" presName="parentText" presStyleLbl="node1" presStyleIdx="0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AA6D4525-F615-431E-97D7-F99A96BC75C0}" type="pres">
      <dgm:prSet presAssocID="{E2DA1E46-01F1-4E43-AF2E-238187688840}" presName="spacer" presStyleCnt="0"/>
      <dgm:spPr/>
    </dgm:pt>
    <dgm:pt modelId="{318D0F28-78E7-4AE2-AFCD-0AF230B1DF2B}" type="pres">
      <dgm:prSet presAssocID="{B5B933EA-34F7-49F3-AD5F-3F3E104B2D4C}" presName="parentText" presStyleLbl="node1" presStyleIdx="1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7CF31FE7-4A70-47E4-BF4F-A78B79727804}" type="pres">
      <dgm:prSet presAssocID="{6E37450C-9287-4245-90DD-2FDEC2FF4E26}" presName="spacer" presStyleCnt="0"/>
      <dgm:spPr/>
    </dgm:pt>
    <dgm:pt modelId="{CAB8B232-1CAE-4456-A107-1AEC5778E2AB}" type="pres">
      <dgm:prSet presAssocID="{E2E9BBCD-0EA5-431C-A7EA-56D2AD721D2C}" presName="parentText" presStyleLbl="node1" presStyleIdx="2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7B12A814-B8AD-4C4B-91BB-77954ADEEDBB}" srcId="{AA794337-C3C4-4F57-9C04-B217BF9C9C23}" destId="{B5B933EA-34F7-49F3-AD5F-3F3E104B2D4C}" srcOrd="1" destOrd="0" parTransId="{8A281CCC-3E2C-4AE9-B2A6-A91AB8B01C15}" sibTransId="{6E37450C-9287-4245-90DD-2FDEC2FF4E26}"/>
    <dgm:cxn modelId="{572BBF3F-52B6-4B6D-B484-61693171A66A}" srcId="{AA794337-C3C4-4F57-9C04-B217BF9C9C23}" destId="{E2E9BBCD-0EA5-431C-A7EA-56D2AD721D2C}" srcOrd="2" destOrd="0" parTransId="{27AD3909-3C2F-4298-919E-894109221029}" sibTransId="{C52F16EA-BB33-4C48-A907-9F672B643EDF}"/>
    <dgm:cxn modelId="{741226D8-AA39-4801-94EE-3EB98546FC7E}" srcId="{AA794337-C3C4-4F57-9C04-B217BF9C9C23}" destId="{466E94F5-F20E-402D-9837-2F688B826517}" srcOrd="0" destOrd="0" parTransId="{A4779678-72E9-4D9B-A2C5-003780ACB1F3}" sibTransId="{E2DA1E46-01F1-4E43-AF2E-238187688840}"/>
    <dgm:cxn modelId="{37B7D669-1AB2-4E0D-A692-C79CDF13ADD5}" type="presOf" srcId="{B5B933EA-34F7-49F3-AD5F-3F3E104B2D4C}" destId="{318D0F28-78E7-4AE2-AFCD-0AF230B1DF2B}" srcOrd="0" destOrd="0" presId="urn:microsoft.com/office/officeart/2005/8/layout/vList2"/>
    <dgm:cxn modelId="{EC60689A-333A-446B-9C18-B45AF2E2E089}" type="presOf" srcId="{466E94F5-F20E-402D-9837-2F688B826517}" destId="{B65863AD-09F4-482A-B2D8-E6C474712795}" srcOrd="0" destOrd="0" presId="urn:microsoft.com/office/officeart/2005/8/layout/vList2"/>
    <dgm:cxn modelId="{1E082A10-F329-4284-9FC9-FB979F2DAD5F}" type="presOf" srcId="{E2E9BBCD-0EA5-431C-A7EA-56D2AD721D2C}" destId="{CAB8B232-1CAE-4456-A107-1AEC5778E2AB}" srcOrd="0" destOrd="0" presId="urn:microsoft.com/office/officeart/2005/8/layout/vList2"/>
    <dgm:cxn modelId="{9CD05100-21C2-4398-B14F-B06513F53D8D}" type="presOf" srcId="{AA794337-C3C4-4F57-9C04-B217BF9C9C23}" destId="{5A17918D-A8F9-4569-B576-585628FFD047}" srcOrd="0" destOrd="0" presId="urn:microsoft.com/office/officeart/2005/8/layout/vList2"/>
    <dgm:cxn modelId="{2BA0DCD9-E15C-4479-B170-29EF846E8E7A}" type="presParOf" srcId="{5A17918D-A8F9-4569-B576-585628FFD047}" destId="{B65863AD-09F4-482A-B2D8-E6C474712795}" srcOrd="0" destOrd="0" presId="urn:microsoft.com/office/officeart/2005/8/layout/vList2"/>
    <dgm:cxn modelId="{F31F1ADE-7F39-4BBD-909D-54889D058FEE}" type="presParOf" srcId="{5A17918D-A8F9-4569-B576-585628FFD047}" destId="{AA6D4525-F615-431E-97D7-F99A96BC75C0}" srcOrd="1" destOrd="0" presId="urn:microsoft.com/office/officeart/2005/8/layout/vList2"/>
    <dgm:cxn modelId="{82282BCF-A128-4BA1-BDE6-33C4546105FB}" type="presParOf" srcId="{5A17918D-A8F9-4569-B576-585628FFD047}" destId="{318D0F28-78E7-4AE2-AFCD-0AF230B1DF2B}" srcOrd="2" destOrd="0" presId="urn:microsoft.com/office/officeart/2005/8/layout/vList2"/>
    <dgm:cxn modelId="{FB7E4266-F7A8-43F3-A8A0-B27FDDF030FF}" type="presParOf" srcId="{5A17918D-A8F9-4569-B576-585628FFD047}" destId="{7CF31FE7-4A70-47E4-BF4F-A78B79727804}" srcOrd="3" destOrd="0" presId="urn:microsoft.com/office/officeart/2005/8/layout/vList2"/>
    <dgm:cxn modelId="{B44CD5D7-BCDE-44C0-899A-F2702F7454B5}" type="presParOf" srcId="{5A17918D-A8F9-4569-B576-585628FFD047}" destId="{CAB8B232-1CAE-4456-A107-1AEC5778E2AB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65863AD-09F4-482A-B2D8-E6C474712795}">
      <dsp:nvSpPr>
        <dsp:cNvPr id="0" name=""/>
        <dsp:cNvSpPr/>
      </dsp:nvSpPr>
      <dsp:spPr>
        <a:xfrm>
          <a:off x="0" y="165402"/>
          <a:ext cx="4885203" cy="1790100"/>
        </a:xfrm>
        <a:prstGeom prst="roundRect">
          <a:avLst/>
        </a:prstGeom>
        <a:gradFill rotWithShape="0"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200" kern="1200" dirty="0"/>
            <a:t>Role play helps individuals:</a:t>
          </a:r>
          <a:endParaRPr lang="en-US" sz="3200" kern="1200" dirty="0"/>
        </a:p>
      </dsp:txBody>
      <dsp:txXfrm>
        <a:off x="87385" y="252787"/>
        <a:ext cx="4710433" cy="1615330"/>
      </dsp:txXfrm>
    </dsp:sp>
    <dsp:sp modelId="{318D0F28-78E7-4AE2-AFCD-0AF230B1DF2B}">
      <dsp:nvSpPr>
        <dsp:cNvPr id="0" name=""/>
        <dsp:cNvSpPr/>
      </dsp:nvSpPr>
      <dsp:spPr>
        <a:xfrm>
          <a:off x="0" y="2047663"/>
          <a:ext cx="4885203" cy="1790100"/>
        </a:xfrm>
        <a:prstGeom prst="roundRect">
          <a:avLst/>
        </a:prstGeom>
        <a:solidFill>
          <a:schemeClr val="accent5">
            <a:hueOff val="3118619"/>
            <a:satOff val="-2006"/>
            <a:lumOff val="1372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200" kern="1200" dirty="0"/>
            <a:t>Experience different feelings and emotions</a:t>
          </a:r>
          <a:endParaRPr lang="en-US" sz="3200" kern="1200" dirty="0"/>
        </a:p>
      </dsp:txBody>
      <dsp:txXfrm>
        <a:off x="87385" y="2135048"/>
        <a:ext cx="4710433" cy="1615330"/>
      </dsp:txXfrm>
    </dsp:sp>
    <dsp:sp modelId="{CAB8B232-1CAE-4456-A107-1AEC5778E2AB}">
      <dsp:nvSpPr>
        <dsp:cNvPr id="0" name=""/>
        <dsp:cNvSpPr/>
      </dsp:nvSpPr>
      <dsp:spPr>
        <a:xfrm>
          <a:off x="0" y="3929923"/>
          <a:ext cx="4885203" cy="1790100"/>
        </a:xfrm>
        <a:prstGeom prst="roundRect">
          <a:avLst/>
        </a:prstGeom>
        <a:solidFill>
          <a:schemeClr val="accent5">
            <a:hueOff val="6237238"/>
            <a:satOff val="-4013"/>
            <a:lumOff val="2744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200" kern="1200" dirty="0"/>
            <a:t>Better understand how they present and organise themselves.</a:t>
          </a:r>
          <a:endParaRPr lang="en-US" sz="3200" kern="1200" dirty="0"/>
        </a:p>
      </dsp:txBody>
      <dsp:txXfrm>
        <a:off x="87385" y="4017308"/>
        <a:ext cx="4710433" cy="161533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4D7D6A3-58FC-498D-8FCC-F158510A9658}" type="datetimeFigureOut">
              <a:rPr lang="en-US" smtClean="0"/>
              <a:t>1/18/2020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CADD3C7-09A3-4FAE-BEB8-19FEF1926070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3426378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CADD3C7-09A3-4FAE-BEB8-19FEF1926070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899508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CADD3C7-09A3-4FAE-BEB8-19FEF1926070}" type="slidenum">
              <a:rPr lang="en-US" smtClean="0"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1010448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CADD3C7-09A3-4FAE-BEB8-19FEF1926070}" type="slidenum">
              <a:rPr lang="en-US" smtClean="0"/>
              <a:t>24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4119728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0510C1-68D9-426D-AFF5-EDA5A83FE26A}" type="datetime1">
              <a:rPr lang="en-US" smtClean="0"/>
              <a:t>1/18/2020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74CA42-1A45-4FB0-8BE1-C01D6544A525}" type="datetime1">
              <a:rPr lang="en-US" smtClean="0"/>
              <a:t>1/18/2020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7BB06A-C244-4D67-B7D6-73ED97A417CC}" type="datetime1">
              <a:rPr lang="en-US" smtClean="0"/>
              <a:t>1/18/2020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62B9DB-4E53-4561-B648-0C97F954A6ED}" type="datetime1">
              <a:rPr lang="en-US" smtClean="0"/>
              <a:t>1/18/2020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AD8F65-68DA-4DE0-AA51-C1705F712F09}" type="datetime1">
              <a:rPr lang="en-US" smtClean="0"/>
              <a:t>1/18/2020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08D61C-CB42-4521-A465-4F00F6373107}" type="datetime1">
              <a:rPr lang="en-US" smtClean="0"/>
              <a:t>1/18/2020</a:t>
            </a:fld>
            <a:endParaRPr lang="en-US" dirty="0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1543F9-AF82-48DC-9EF3-0CBC98B23DF1}" type="datetime1">
              <a:rPr lang="en-US" smtClean="0"/>
              <a:t>1/18/2020</a:t>
            </a:fld>
            <a:endParaRPr lang="en-US" dirty="0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B79E4A-1422-43DE-B397-8AA34503285C}" type="datetime1">
              <a:rPr lang="en-US" smtClean="0"/>
              <a:t>1/18/2020</a:t>
            </a:fld>
            <a:endParaRPr lang="en-US" dirty="0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679680-FDFB-4F63-A942-14E00CD81373}" type="datetime1">
              <a:rPr lang="en-US" smtClean="0"/>
              <a:t>1/18/2020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091879-48A3-47A5-B5C8-C41471DFF8B2}" type="datetime1">
              <a:rPr lang="en-US" smtClean="0"/>
              <a:t>1/18/2020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C7C44A-C59B-49C4-9531-4190F8FAE95F}" type="datetime1">
              <a:rPr lang="en-US" smtClean="0"/>
              <a:t>1/18/2020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E28E5E-DC47-4CBE-B1BE-E523592C43BA}" type="datetime1">
              <a:rPr lang="en-US" smtClean="0"/>
              <a:t>1/18/2020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ECDA05-0A74-445A-9678-785271128EAB}" type="datetime1">
              <a:rPr lang="en-US" smtClean="0"/>
              <a:t>1/18/2020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ACA9B6-A8AD-4AF5-BB43-51E59DFE94B3}" type="datetime1">
              <a:rPr lang="en-US" smtClean="0"/>
              <a:t>1/18/2020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9AA368-3A61-4BEF-AE31-0F0140812D38}" type="datetime1">
              <a:rPr lang="en-US" smtClean="0"/>
              <a:t>1/18/2020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F70FDF-F600-4B46-B231-29938188BEE7}" type="datetime1">
              <a:rPr lang="en-US" smtClean="0"/>
              <a:t>1/18/2020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058A41-3024-4EAE-B64C-415ABA25C013}" type="datetime1">
              <a:rPr lang="en-US" smtClean="0"/>
              <a:t>1/18/2020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16C27C16-19D4-4027-9C62-B26B19FAF244}" type="datetime1">
              <a:rPr lang="en-US" smtClean="0"/>
              <a:t>1/18/2020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8" r:id="rId9"/>
    <p:sldLayoutId id="2147483667" r:id="rId10"/>
    <p:sldLayoutId id="2147483661" r:id="rId11"/>
    <p:sldLayoutId id="2147483664" r:id="rId12"/>
    <p:sldLayoutId id="2147483662" r:id="rId13"/>
    <p:sldLayoutId id="2147483669" r:id="rId14"/>
    <p:sldLayoutId id="2147483670" r:id="rId15"/>
    <p:sldLayoutId id="2147483658" r:id="rId16"/>
    <p:sldLayoutId id="2147483659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8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jpe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jp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A4322390-8B58-46BE-88EB-D9FD30C08743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E29227B-4703-4DAD-A51E-EBA7FE3BC51A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40000"/>
          </a:blip>
          <a:srcRect l="4365" t="23391" r="4727"/>
          <a:stretch/>
        </p:blipFill>
        <p:spPr>
          <a:xfrm>
            <a:off x="20" y="28347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A42F1FE-7C96-4161-95B9-B9C1C51936E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54955" y="430709"/>
            <a:ext cx="8825658" cy="4777381"/>
          </a:xfrm>
        </p:spPr>
        <p:txBody>
          <a:bodyPr>
            <a:noAutofit/>
          </a:bodyPr>
          <a:lstStyle/>
          <a:p>
            <a:r>
              <a:rPr lang="en-US" sz="4800" dirty="0" smtClean="0">
                <a:solidFill>
                  <a:schemeClr val="tx1"/>
                </a:solidFill>
              </a:rPr>
              <a:t>Practicum </a:t>
            </a:r>
            <a:r>
              <a:rPr lang="en-US" sz="4800" dirty="0">
                <a:solidFill>
                  <a:schemeClr val="tx1"/>
                </a:solidFill>
              </a:rPr>
              <a:t>Level 5: </a:t>
            </a:r>
            <a:r>
              <a:rPr lang="en-US" sz="4800" dirty="0" smtClean="0">
                <a:solidFill>
                  <a:schemeClr val="tx1"/>
                </a:solidFill>
              </a:rPr>
              <a:t>Lesson 11 </a:t>
            </a:r>
            <a:r>
              <a:rPr lang="en-US" sz="4800" dirty="0">
                <a:solidFill>
                  <a:schemeClr val="tx1"/>
                </a:solidFill>
              </a:rPr>
              <a:t/>
            </a:r>
            <a:br>
              <a:rPr lang="en-US" sz="4800" dirty="0">
                <a:solidFill>
                  <a:schemeClr val="tx1"/>
                </a:solidFill>
              </a:rPr>
            </a:br>
            <a:r>
              <a:rPr lang="en-US" sz="4800" dirty="0">
                <a:solidFill>
                  <a:schemeClr val="tx1"/>
                </a:solidFill>
              </a:rPr>
              <a:t>(</a:t>
            </a:r>
            <a:r>
              <a:rPr lang="en-US" sz="4800" dirty="0" smtClean="0">
                <a:solidFill>
                  <a:schemeClr val="tx1"/>
                </a:solidFill>
              </a:rPr>
              <a:t>1)Re-contracting </a:t>
            </a:r>
            <a:r>
              <a:rPr lang="en-US" sz="4800" dirty="0">
                <a:solidFill>
                  <a:schemeClr val="tx1"/>
                </a:solidFill>
              </a:rPr>
              <a:t>for Semester </a:t>
            </a:r>
            <a:r>
              <a:rPr lang="en-US" sz="4800" dirty="0" smtClean="0">
                <a:solidFill>
                  <a:schemeClr val="tx1"/>
                </a:solidFill>
              </a:rPr>
              <a:t>Two</a:t>
            </a:r>
            <a:br>
              <a:rPr lang="en-US" sz="4800" dirty="0" smtClean="0">
                <a:solidFill>
                  <a:schemeClr val="tx1"/>
                </a:solidFill>
              </a:rPr>
            </a:br>
            <a:r>
              <a:rPr lang="en-US" sz="4800" dirty="0" smtClean="0">
                <a:solidFill>
                  <a:schemeClr val="tx1"/>
                </a:solidFill>
              </a:rPr>
              <a:t>(2) Moving our </a:t>
            </a:r>
            <a:r>
              <a:rPr lang="en-US" sz="4800" dirty="0" smtClean="0">
                <a:solidFill>
                  <a:schemeClr val="tx1"/>
                </a:solidFill>
              </a:rPr>
              <a:t>triad work into </a:t>
            </a:r>
            <a:r>
              <a:rPr lang="en-US" sz="4800" dirty="0" err="1" smtClean="0">
                <a:solidFill>
                  <a:schemeClr val="tx1"/>
                </a:solidFill>
              </a:rPr>
              <a:t>into</a:t>
            </a:r>
            <a:r>
              <a:rPr lang="en-US" sz="4800" dirty="0" smtClean="0">
                <a:solidFill>
                  <a:schemeClr val="tx1"/>
                </a:solidFill>
              </a:rPr>
              <a:t> </a:t>
            </a:r>
            <a:r>
              <a:rPr lang="en-US" sz="4800" dirty="0" smtClean="0">
                <a:solidFill>
                  <a:schemeClr val="tx1"/>
                </a:solidFill>
              </a:rPr>
              <a:t>counselling at relational depth</a:t>
            </a:r>
            <a:endParaRPr lang="en-US" sz="4800" dirty="0">
              <a:solidFill>
                <a:schemeClr val="tx1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8525207-C54B-46FA-899C-064FCA59438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54955" y="5208090"/>
            <a:ext cx="8825658" cy="430710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chemeClr val="tx1"/>
                </a:solidFill>
              </a:rPr>
              <a:t>Dr Beverly </a:t>
            </a:r>
            <a:r>
              <a:rPr lang="en-US" dirty="0" err="1">
                <a:solidFill>
                  <a:schemeClr val="tx1"/>
                </a:solidFill>
              </a:rPr>
              <a:t>cole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C885E190-58DD-42DD-A4A8-401E15C92A52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5129907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F30626-53F2-4087-8DEC-94ABA7B303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0669" y="629266"/>
            <a:ext cx="3330328" cy="1641986"/>
          </a:xfrm>
        </p:spPr>
        <p:txBody>
          <a:bodyPr>
            <a:normAutofit/>
          </a:bodyPr>
          <a:lstStyle/>
          <a:p>
            <a:r>
              <a:rPr lang="en-GB" dirty="0"/>
              <a:t>CIRCLE</a:t>
            </a:r>
            <a:br>
              <a:rPr lang="en-GB" dirty="0"/>
            </a:br>
            <a:r>
              <a:rPr lang="en-GB" dirty="0"/>
              <a:t>TIME</a:t>
            </a:r>
          </a:p>
        </p:txBody>
      </p:sp>
      <p:pic>
        <p:nvPicPr>
          <p:cNvPr id="5" name="Content Placeholder 4" descr="A picture containing person, indoor, man, young&#10;&#10;Description automatically generated">
            <a:extLst>
              <a:ext uri="{FF2B5EF4-FFF2-40B4-BE49-F238E27FC236}">
                <a16:creationId xmlns:a16="http://schemas.microsoft.com/office/drawing/2014/main" id="{4252FE31-5583-4673-8E54-C0CEA68B4D3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0492" r="2972" b="1"/>
          <a:stretch/>
        </p:blipFill>
        <p:spPr>
          <a:xfrm>
            <a:off x="4634680" y="10"/>
            <a:ext cx="7560130" cy="6857990"/>
          </a:xfrm>
          <a:prstGeom prst="rect">
            <a:avLst/>
          </a:prstGeom>
        </p:spPr>
      </p:pic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999CE039-8E4D-4E1E-9323-55575FB2C6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668" y="2438400"/>
            <a:ext cx="3703617" cy="3809999"/>
          </a:xfrm>
        </p:spPr>
        <p:txBody>
          <a:bodyPr>
            <a:normAutofit/>
          </a:bodyPr>
          <a:lstStyle/>
          <a:p>
            <a:r>
              <a:rPr lang="en-US" sz="4400" dirty="0"/>
              <a:t>  OPENING </a:t>
            </a:r>
          </a:p>
          <a:p>
            <a:pPr marL="0" indent="0">
              <a:buNone/>
            </a:pPr>
            <a:r>
              <a:rPr lang="en-US" sz="4400" dirty="0"/>
              <a:t>     ROUND</a:t>
            </a:r>
          </a:p>
        </p:txBody>
      </p:sp>
    </p:spTree>
    <p:extLst>
      <p:ext uri="{BB962C8B-B14F-4D97-AF65-F5344CB8AC3E}">
        <p14:creationId xmlns:p14="http://schemas.microsoft.com/office/powerpoint/2010/main" val="30978463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Welcome Back!</a:t>
            </a:r>
            <a:endParaRPr lang="en-GB" dirty="0"/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Practicum : Level 5 : Semester 2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27946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LESSON PLAN UP TO READING WEEK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876" y="2052918"/>
            <a:ext cx="11992495" cy="4195481"/>
          </a:xfrm>
        </p:spPr>
        <p:txBody>
          <a:bodyPr/>
          <a:lstStyle/>
          <a:p>
            <a:r>
              <a:rPr lang="en-GB" sz="2800" b="1" dirty="0">
                <a:solidFill>
                  <a:srgbClr val="FF0000"/>
                </a:solidFill>
              </a:rPr>
              <a:t>Today</a:t>
            </a:r>
            <a:r>
              <a:rPr lang="en-GB" sz="2800" dirty="0"/>
              <a:t> – Reviewing our group and triad contracts; Recap on counselling presence and working at relational </a:t>
            </a:r>
            <a:r>
              <a:rPr lang="en-GB" sz="2800" dirty="0" smtClean="0"/>
              <a:t>depth; Re-engaging with our triad groups, triad work and recordings</a:t>
            </a:r>
          </a:p>
          <a:p>
            <a:endParaRPr lang="en-GB" sz="2800" dirty="0"/>
          </a:p>
          <a:p>
            <a:r>
              <a:rPr lang="en-GB" sz="2800" b="1" dirty="0">
                <a:solidFill>
                  <a:srgbClr val="FF0000"/>
                </a:solidFill>
              </a:rPr>
              <a:t>4</a:t>
            </a:r>
            <a:r>
              <a:rPr lang="en-GB" sz="2800" b="1" baseline="30000" dirty="0">
                <a:solidFill>
                  <a:srgbClr val="FF0000"/>
                </a:solidFill>
              </a:rPr>
              <a:t>th</a:t>
            </a:r>
            <a:r>
              <a:rPr lang="en-GB" sz="2800" b="1" dirty="0">
                <a:solidFill>
                  <a:srgbClr val="FF0000"/>
                </a:solidFill>
              </a:rPr>
              <a:t> February </a:t>
            </a:r>
            <a:r>
              <a:rPr lang="en-GB" sz="2800" dirty="0"/>
              <a:t>– Double triad session, practicalities of note </a:t>
            </a:r>
            <a:r>
              <a:rPr lang="en-GB" sz="2800" dirty="0" smtClean="0"/>
              <a:t>taking, reflection </a:t>
            </a:r>
            <a:r>
              <a:rPr lang="en-GB" sz="2800" dirty="0"/>
              <a:t>and presenting a client in supervision</a:t>
            </a:r>
          </a:p>
          <a:p>
            <a:endParaRPr lang="en-GB" sz="2800" dirty="0"/>
          </a:p>
          <a:p>
            <a:r>
              <a:rPr lang="en-GB" sz="2800" b="1" dirty="0">
                <a:solidFill>
                  <a:srgbClr val="FF0000"/>
                </a:solidFill>
              </a:rPr>
              <a:t>11</a:t>
            </a:r>
            <a:r>
              <a:rPr lang="en-GB" sz="2800" b="1" baseline="30000" dirty="0">
                <a:solidFill>
                  <a:srgbClr val="FF0000"/>
                </a:solidFill>
              </a:rPr>
              <a:t>th</a:t>
            </a:r>
            <a:r>
              <a:rPr lang="en-GB" sz="2800" b="1" dirty="0">
                <a:solidFill>
                  <a:srgbClr val="FF0000"/>
                </a:solidFill>
              </a:rPr>
              <a:t> February </a:t>
            </a:r>
            <a:r>
              <a:rPr lang="en-GB" sz="2800" dirty="0"/>
              <a:t>– Peer supervision groups, triad work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3208365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LESSON </a:t>
            </a:r>
            <a:r>
              <a:rPr lang="en-GB" dirty="0" smtClean="0"/>
              <a:t>PLAN FOR NEXT WEEK: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03312" y="2052918"/>
            <a:ext cx="10716570" cy="4195481"/>
          </a:xfrm>
        </p:spPr>
        <p:txBody>
          <a:bodyPr>
            <a:normAutofit fontScale="92500"/>
          </a:bodyPr>
          <a:lstStyle/>
          <a:p>
            <a:r>
              <a:rPr lang="en-GB" dirty="0" smtClean="0"/>
              <a:t>9.00 a.m. to 9.30 a.m.					Opening round</a:t>
            </a:r>
          </a:p>
          <a:p>
            <a:r>
              <a:rPr lang="en-GB" dirty="0" smtClean="0"/>
              <a:t>9.30 a.m. to 9.45 a.m.					Quick recap on where we are with theory</a:t>
            </a:r>
          </a:p>
          <a:p>
            <a:r>
              <a:rPr lang="en-GB" dirty="0" smtClean="0"/>
              <a:t>9.45 a.m. to 10.00 a.m.			     		Coffee</a:t>
            </a:r>
          </a:p>
          <a:p>
            <a:r>
              <a:rPr lang="en-GB" dirty="0" smtClean="0"/>
              <a:t>10.00 a.m. to 12.40 p.m.				</a:t>
            </a:r>
            <a:r>
              <a:rPr lang="en-GB" dirty="0" smtClean="0"/>
              <a:t>       Triads </a:t>
            </a:r>
            <a:r>
              <a:rPr lang="en-GB" dirty="0" smtClean="0"/>
              <a:t>and notetaking </a:t>
            </a:r>
            <a:r>
              <a:rPr lang="en-GB" dirty="0" smtClean="0">
                <a:solidFill>
                  <a:schemeClr val="accent1"/>
                </a:solidFill>
              </a:rPr>
              <a:t>[2 hours/40 minutes]</a:t>
            </a:r>
          </a:p>
          <a:p>
            <a:r>
              <a:rPr lang="en-GB" dirty="0" smtClean="0">
                <a:solidFill>
                  <a:srgbClr val="FF0000"/>
                </a:solidFill>
              </a:rPr>
              <a:t>TIMING AND PACING</a:t>
            </a:r>
          </a:p>
          <a:p>
            <a:pPr marL="1076325" indent="-358775">
              <a:buFont typeface="Wingdings" panose="05000000000000000000" pitchFamily="2" charset="2"/>
              <a:buChar char="v"/>
            </a:pPr>
            <a:r>
              <a:rPr lang="en-GB" dirty="0" smtClean="0">
                <a:solidFill>
                  <a:srgbClr val="FF0000"/>
                </a:solidFill>
              </a:rPr>
              <a:t>3 x 20 minute sessions x 2[6] = 120 minutes = 2 hours</a:t>
            </a:r>
          </a:p>
          <a:p>
            <a:pPr marL="1076325" indent="-358775">
              <a:buFont typeface="Wingdings" panose="05000000000000000000" pitchFamily="2" charset="2"/>
              <a:buChar char="v"/>
            </a:pPr>
            <a:r>
              <a:rPr lang="en-GB" dirty="0" smtClean="0">
                <a:solidFill>
                  <a:srgbClr val="FF0000"/>
                </a:solidFill>
              </a:rPr>
              <a:t>6 x 5 minute notetaking between each session – 1/2 </a:t>
            </a:r>
            <a:r>
              <a:rPr lang="en-GB" dirty="0" smtClean="0">
                <a:solidFill>
                  <a:srgbClr val="FF0000"/>
                </a:solidFill>
              </a:rPr>
              <a:t>hour</a:t>
            </a:r>
            <a:endParaRPr lang="en-GB" dirty="0" smtClean="0">
              <a:solidFill>
                <a:srgbClr val="FF0000"/>
              </a:solidFill>
            </a:endParaRPr>
          </a:p>
          <a:p>
            <a:pPr marL="1076325" indent="-358775">
              <a:buFont typeface="Wingdings" panose="05000000000000000000" pitchFamily="2" charset="2"/>
              <a:buChar char="v"/>
            </a:pPr>
            <a:r>
              <a:rPr lang="en-GB" dirty="0" smtClean="0">
                <a:solidFill>
                  <a:srgbClr val="FF0000"/>
                </a:solidFill>
              </a:rPr>
              <a:t>10 minutes for over-run / reflection</a:t>
            </a:r>
          </a:p>
          <a:p>
            <a:r>
              <a:rPr lang="en-GB" dirty="0" smtClean="0"/>
              <a:t>12.40 p.m. 						</a:t>
            </a:r>
            <a:r>
              <a:rPr lang="en-GB" dirty="0" smtClean="0"/>
              <a:t>Closing </a:t>
            </a:r>
            <a:r>
              <a:rPr lang="en-GB" dirty="0" smtClean="0"/>
              <a:t>round</a:t>
            </a:r>
          </a:p>
          <a:p>
            <a:r>
              <a:rPr lang="en-GB" dirty="0" smtClean="0"/>
              <a:t>1.00 p.m. 						</a:t>
            </a:r>
            <a:r>
              <a:rPr lang="en-GB" dirty="0" smtClean="0"/>
              <a:t>Safety </a:t>
            </a:r>
            <a:r>
              <a:rPr lang="en-GB" dirty="0" smtClean="0"/>
              <a:t>net supervision</a:t>
            </a:r>
          </a:p>
          <a:p>
            <a:endParaRPr lang="en-GB" dirty="0" smtClean="0">
              <a:solidFill>
                <a:srgbClr val="FF0000"/>
              </a:solidFill>
            </a:endParaRP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564194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Triad work and recordings: TIMING AND PACING</a:t>
            </a:r>
            <a:br>
              <a:rPr lang="en-GB" dirty="0" smtClean="0"/>
            </a:b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RECORDING COUNSELLOR ONE: 20 </a:t>
            </a:r>
            <a:r>
              <a:rPr lang="en-GB" dirty="0" err="1" smtClean="0"/>
              <a:t>Mins</a:t>
            </a:r>
            <a:endParaRPr lang="en-GB" dirty="0"/>
          </a:p>
          <a:p>
            <a:r>
              <a:rPr lang="en-GB" dirty="0" smtClean="0"/>
              <a:t>NOTE TAKING: 5 </a:t>
            </a:r>
            <a:r>
              <a:rPr lang="en-GB" dirty="0" err="1" smtClean="0"/>
              <a:t>Mins</a:t>
            </a:r>
            <a:endParaRPr lang="en-GB" dirty="0"/>
          </a:p>
          <a:p>
            <a:r>
              <a:rPr lang="en-GB" dirty="0" smtClean="0"/>
              <a:t>RECORDING COUNSELLOR TWO: 20 </a:t>
            </a:r>
            <a:r>
              <a:rPr lang="en-GB" dirty="0" err="1" smtClean="0"/>
              <a:t>Mins</a:t>
            </a:r>
            <a:endParaRPr lang="en-GB" dirty="0" smtClean="0"/>
          </a:p>
          <a:p>
            <a:r>
              <a:rPr lang="en-GB" dirty="0" smtClean="0"/>
              <a:t>NOTETAKING: 5 </a:t>
            </a:r>
            <a:r>
              <a:rPr lang="en-GB" dirty="0" err="1" smtClean="0"/>
              <a:t>Mins</a:t>
            </a:r>
            <a:endParaRPr lang="en-GB" dirty="0" smtClean="0"/>
          </a:p>
          <a:p>
            <a:r>
              <a:rPr lang="en-GB" dirty="0"/>
              <a:t>RECORDING COUNSELLOR </a:t>
            </a:r>
            <a:r>
              <a:rPr lang="en-GB" dirty="0" smtClean="0"/>
              <a:t>THREE: </a:t>
            </a:r>
            <a:r>
              <a:rPr lang="en-GB" dirty="0"/>
              <a:t>20 </a:t>
            </a:r>
            <a:r>
              <a:rPr lang="en-GB" dirty="0" err="1" smtClean="0"/>
              <a:t>Mins</a:t>
            </a:r>
            <a:endParaRPr lang="en-GB" dirty="0" smtClean="0"/>
          </a:p>
          <a:p>
            <a:r>
              <a:rPr lang="en-GB" dirty="0" smtClean="0"/>
              <a:t>NOTE TAKING: 5 </a:t>
            </a:r>
            <a:r>
              <a:rPr lang="en-GB" dirty="0" err="1" smtClean="0"/>
              <a:t>Mins</a:t>
            </a:r>
            <a:endParaRPr lang="en-GB" dirty="0" smtClean="0"/>
          </a:p>
          <a:p>
            <a:r>
              <a:rPr lang="en-GB" dirty="0" smtClean="0">
                <a:solidFill>
                  <a:srgbClr val="FF0000"/>
                </a:solidFill>
              </a:rPr>
              <a:t>REPEAT</a:t>
            </a:r>
            <a:endParaRPr lang="en-GB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0381516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NOTE TAKING AND PEER SUPERVISION … … …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03312" y="2069544"/>
            <a:ext cx="8946541" cy="4195481"/>
          </a:xfrm>
        </p:spPr>
        <p:txBody>
          <a:bodyPr>
            <a:normAutofit fontScale="92500"/>
          </a:bodyPr>
          <a:lstStyle/>
          <a:p>
            <a:endParaRPr lang="en-GB" dirty="0" smtClean="0"/>
          </a:p>
          <a:p>
            <a:r>
              <a:rPr lang="en-GB" sz="4000" dirty="0" smtClean="0"/>
              <a:t>Note taking </a:t>
            </a:r>
            <a:r>
              <a:rPr lang="en-GB" sz="4000" dirty="0" smtClean="0"/>
              <a:t>next week</a:t>
            </a:r>
            <a:r>
              <a:rPr lang="en-GB" sz="4000" dirty="0" smtClean="0"/>
              <a:t>, </a:t>
            </a:r>
            <a:r>
              <a:rPr lang="en-GB" sz="4000" dirty="0" smtClean="0"/>
              <a:t>as the </a:t>
            </a:r>
            <a:r>
              <a:rPr lang="en-GB" sz="4000" dirty="0" smtClean="0"/>
              <a:t>client, </a:t>
            </a:r>
            <a:r>
              <a:rPr lang="en-GB" sz="4000" dirty="0" smtClean="0"/>
              <a:t>the counsellor and as the observer</a:t>
            </a:r>
          </a:p>
          <a:p>
            <a:r>
              <a:rPr lang="en-GB" sz="4000" dirty="0" smtClean="0"/>
              <a:t>Peer supervision </a:t>
            </a:r>
            <a:r>
              <a:rPr lang="en-GB" sz="4000" dirty="0" smtClean="0"/>
              <a:t>the following </a:t>
            </a:r>
            <a:r>
              <a:rPr lang="en-GB" sz="4000" dirty="0" smtClean="0"/>
              <a:t>week, based upon the notes you take today and reflection over the week.</a:t>
            </a:r>
            <a:endParaRPr lang="en-GB" sz="4000" dirty="0"/>
          </a:p>
        </p:txBody>
      </p:sp>
    </p:spTree>
    <p:extLst>
      <p:ext uri="{BB962C8B-B14F-4D97-AF65-F5344CB8AC3E}">
        <p14:creationId xmlns:p14="http://schemas.microsoft.com/office/powerpoint/2010/main" val="4511248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DF19BAF3-7E20-4B9D-B544-BABAEEA1FA75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950648F4-ABCD-4DF0-8641-76CFB2354721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4" name="Oval 13">
            <a:extLst>
              <a:ext uri="{FF2B5EF4-FFF2-40B4-BE49-F238E27FC236}">
                <a16:creationId xmlns:a16="http://schemas.microsoft.com/office/drawing/2014/main" id="{989BE678-777B-482A-A616-FEDC47B162E5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CF1EB4BD-9C7E-4AA3-9681-C7EB0DA6250B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94AAE3AA-3759-4D28-B0EF-575F25A5146C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D28BE0C3-2102-4820-B88B-A448B1840D14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2C88153-17A7-4F3F-8687-34E71601C3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7701" y="1454964"/>
            <a:ext cx="3339281" cy="3308840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dirty="0"/>
              <a:t>Re-contracting for Semester Two</a:t>
            </a:r>
          </a:p>
        </p:txBody>
      </p:sp>
      <p:pic>
        <p:nvPicPr>
          <p:cNvPr id="5" name="Content Placeholder 4" descr="A picture containing grass, outdoor, person, holding&#10;&#10;Description automatically generated">
            <a:extLst>
              <a:ext uri="{FF2B5EF4-FFF2-40B4-BE49-F238E27FC236}">
                <a16:creationId xmlns:a16="http://schemas.microsoft.com/office/drawing/2014/main" id="{1AC346DC-38A0-4017-8841-463D7EC131C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7"/>
          <a:srcRect l="2749" r="7993" b="2"/>
          <a:stretch/>
        </p:blipFill>
        <p:spPr>
          <a:xfrm>
            <a:off x="4634682" y="10"/>
            <a:ext cx="7557319" cy="6857990"/>
          </a:xfrm>
          <a:prstGeom prst="rect">
            <a:avLst/>
          </a:prstGeom>
        </p:spPr>
      </p:pic>
      <p:sp>
        <p:nvSpPr>
          <p:cNvPr id="22" name="Rectangle 21">
            <a:extLst>
              <a:ext uri="{FF2B5EF4-FFF2-40B4-BE49-F238E27FC236}">
                <a16:creationId xmlns:a16="http://schemas.microsoft.com/office/drawing/2014/main" id="{BFEFF673-A9DE-416D-A04E-1D50904542A9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400748905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Think what you would like to add/remove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endParaRPr lang="en-GB" dirty="0"/>
          </a:p>
          <a:p>
            <a:r>
              <a:rPr lang="en-GB" sz="4400" dirty="0" smtClean="0"/>
              <a:t>Group contract</a:t>
            </a:r>
          </a:p>
          <a:p>
            <a:endParaRPr lang="en-GB" sz="4400" dirty="0"/>
          </a:p>
          <a:p>
            <a:r>
              <a:rPr lang="en-GB" sz="4400" dirty="0" smtClean="0"/>
              <a:t>Triad contract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3701127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RECAP ON THEORY … … …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4" name="Content Placeholder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10691" y="2538153"/>
            <a:ext cx="6910647" cy="37102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3258934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Working at relational depth</a:t>
            </a:r>
            <a:br>
              <a:rPr lang="en-GB" dirty="0" smtClean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r>
              <a:rPr lang="en-GB" sz="3600" dirty="0" smtClean="0"/>
              <a:t>Moving on from ‘the narrative’</a:t>
            </a:r>
            <a:endParaRPr lang="en-GB" sz="3600" dirty="0"/>
          </a:p>
          <a:p>
            <a:endParaRPr lang="en-GB" sz="3600" dirty="0" smtClean="0"/>
          </a:p>
          <a:p>
            <a:r>
              <a:rPr lang="en-GB" sz="3600" dirty="0" smtClean="0"/>
              <a:t>Counsellor presence</a:t>
            </a: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374893749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Preparing the ground for Presence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32935" y="1423219"/>
            <a:ext cx="9771677" cy="5132439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2000" b="1" dirty="0"/>
              <a:t>In life:</a:t>
            </a:r>
          </a:p>
          <a:p>
            <a:r>
              <a:rPr lang="en-GB" sz="2000" dirty="0"/>
              <a:t>Philosophical commitment to presence</a:t>
            </a:r>
          </a:p>
          <a:p>
            <a:r>
              <a:rPr lang="en-GB" sz="2000" dirty="0"/>
              <a:t>Practicing presence in life and relationships</a:t>
            </a:r>
          </a:p>
          <a:p>
            <a:r>
              <a:rPr lang="en-GB" sz="2000" dirty="0"/>
              <a:t>Meditation and spiritual practice</a:t>
            </a:r>
          </a:p>
          <a:p>
            <a:r>
              <a:rPr lang="en-GB" sz="2000" dirty="0"/>
              <a:t>Personal growth and development</a:t>
            </a:r>
          </a:p>
          <a:p>
            <a:r>
              <a:rPr lang="en-GB" sz="2000" dirty="0"/>
              <a:t>Ongoing attention to personal needs and concerns</a:t>
            </a:r>
          </a:p>
          <a:p>
            <a:pPr marL="0" indent="0">
              <a:buNone/>
            </a:pPr>
            <a:r>
              <a:rPr lang="en-GB" sz="2000" b="1" dirty="0"/>
              <a:t>In Session:</a:t>
            </a:r>
          </a:p>
          <a:p>
            <a:r>
              <a:rPr lang="en-GB" sz="2000" dirty="0"/>
              <a:t>Intention of presence</a:t>
            </a:r>
          </a:p>
          <a:p>
            <a:r>
              <a:rPr lang="en-GB" sz="2000" dirty="0"/>
              <a:t>Clearing the space</a:t>
            </a:r>
          </a:p>
          <a:p>
            <a:r>
              <a:rPr lang="en-GB" sz="2000" dirty="0"/>
              <a:t>Letting go of self- concerns and issues</a:t>
            </a:r>
          </a:p>
          <a:p>
            <a:r>
              <a:rPr lang="en-GB" sz="2000" dirty="0"/>
              <a:t>Bracketing </a:t>
            </a:r>
            <a:r>
              <a:rPr lang="en-GB" sz="2000" dirty="0" smtClean="0"/>
              <a:t>(theories</a:t>
            </a:r>
            <a:r>
              <a:rPr lang="en-GB" sz="2000" dirty="0"/>
              <a:t>, preconceptions, therapy plans)</a:t>
            </a:r>
          </a:p>
          <a:p>
            <a:r>
              <a:rPr lang="en-GB" sz="2000" dirty="0"/>
              <a:t>Attitude of openness, acceptance, interest and non-judgment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6392085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Theory to Practice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70703" y="1275735"/>
            <a:ext cx="10228007" cy="5368413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2400" b="1" dirty="0"/>
              <a:t>Practice in triads:</a:t>
            </a:r>
          </a:p>
          <a:p>
            <a:r>
              <a:rPr lang="en-GB" sz="2400" dirty="0"/>
              <a:t>Clear a space</a:t>
            </a:r>
          </a:p>
          <a:p>
            <a:r>
              <a:rPr lang="en-GB" sz="2400" b="1" dirty="0"/>
              <a:t>Phenomenological noticing:</a:t>
            </a:r>
          </a:p>
          <a:p>
            <a:pPr indent="198438">
              <a:buFont typeface="Wingdings" panose="05000000000000000000" pitchFamily="2" charset="2"/>
              <a:buChar char="v"/>
            </a:pPr>
            <a:r>
              <a:rPr lang="en-GB" sz="2400" dirty="0" smtClean="0"/>
              <a:t>Notice </a:t>
            </a:r>
            <a:r>
              <a:rPr lang="en-GB" sz="2400" dirty="0"/>
              <a:t>what is happening within the space, notice the energy within the room</a:t>
            </a:r>
          </a:p>
          <a:p>
            <a:pPr indent="198438">
              <a:buFont typeface="Wingdings" panose="05000000000000000000" pitchFamily="2" charset="2"/>
              <a:buChar char="v"/>
            </a:pPr>
            <a:r>
              <a:rPr lang="en-GB" sz="2400" dirty="0"/>
              <a:t>What are you noticing within yourself? </a:t>
            </a:r>
            <a:r>
              <a:rPr lang="en-GB" sz="2400" dirty="0" smtClean="0"/>
              <a:t>Are </a:t>
            </a:r>
            <a:r>
              <a:rPr lang="en-GB" sz="2400" dirty="0"/>
              <a:t>you preoccupied with thoughts, issues unrelated to the present moment? </a:t>
            </a:r>
          </a:p>
          <a:p>
            <a:pPr indent="198438">
              <a:buFont typeface="Wingdings" panose="05000000000000000000" pitchFamily="2" charset="2"/>
              <a:buChar char="v"/>
            </a:pPr>
            <a:r>
              <a:rPr lang="en-GB" sz="2400" dirty="0"/>
              <a:t>Are you preoccupied with your technique or skills? Or How others are perceiving you?</a:t>
            </a:r>
          </a:p>
          <a:p>
            <a:pPr indent="198438">
              <a:buFont typeface="Wingdings" panose="05000000000000000000" pitchFamily="2" charset="2"/>
              <a:buChar char="v"/>
            </a:pPr>
            <a:r>
              <a:rPr lang="en-GB" sz="2400" dirty="0"/>
              <a:t>What are your intentions? </a:t>
            </a:r>
          </a:p>
          <a:p>
            <a:pPr indent="198438">
              <a:buFont typeface="Wingdings" panose="05000000000000000000" pitchFamily="2" charset="2"/>
              <a:buChar char="v"/>
            </a:pPr>
            <a:r>
              <a:rPr lang="en-GB" sz="2400" dirty="0"/>
              <a:t>Notice </a:t>
            </a:r>
            <a:r>
              <a:rPr lang="en-GB" sz="2400" dirty="0" smtClean="0"/>
              <a:t>both your own, and the client’s </a:t>
            </a:r>
            <a:r>
              <a:rPr lang="en-GB" sz="2400" dirty="0"/>
              <a:t>body language</a:t>
            </a:r>
          </a:p>
          <a:p>
            <a:pPr indent="198438">
              <a:buFont typeface="Wingdings" panose="05000000000000000000" pitchFamily="2" charset="2"/>
              <a:buChar char="v"/>
            </a:pPr>
            <a:r>
              <a:rPr lang="en-GB" sz="2400" dirty="0"/>
              <a:t>Notice any judgments or assumptions that you might be making</a:t>
            </a:r>
          </a:p>
          <a:p>
            <a:pPr indent="198438">
              <a:buFont typeface="Wingdings" panose="05000000000000000000" pitchFamily="2" charset="2"/>
              <a:buChar char="v"/>
            </a:pPr>
            <a:r>
              <a:rPr lang="en-GB" sz="2400" dirty="0"/>
              <a:t>Bracketing; Notice self-identification, preconceptions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5787320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Rectangle 31">
            <a:extLst>
              <a:ext uri="{FF2B5EF4-FFF2-40B4-BE49-F238E27FC236}">
                <a16:creationId xmlns:a16="http://schemas.microsoft.com/office/drawing/2014/main" id="{F747F1B4-B831-4277-8AB0-32767F7EB7BF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4" name="Freeform 7">
            <a:extLst>
              <a:ext uri="{FF2B5EF4-FFF2-40B4-BE49-F238E27FC236}">
                <a16:creationId xmlns:a16="http://schemas.microsoft.com/office/drawing/2014/main" id="{D80CFA21-AB7C-4BEB-9BFF-05764FBBF3C6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39" y="1460230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12F7E335-851A-4CAE-B09F-E657819D4600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121D20A-AC91-40FB-9DD8-135D001E5E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30" y="629267"/>
            <a:ext cx="9252154" cy="1016654"/>
          </a:xfrm>
        </p:spPr>
        <p:txBody>
          <a:bodyPr>
            <a:normAutofit fontScale="90000"/>
          </a:bodyPr>
          <a:lstStyle/>
          <a:p>
            <a:r>
              <a:rPr lang="en-US" dirty="0">
                <a:solidFill>
                  <a:srgbClr val="EBEBEB"/>
                </a:solidFill>
              </a:rPr>
              <a:t>Gestalt Therapy in the consulting room</a:t>
            </a:r>
          </a:p>
        </p:txBody>
      </p:sp>
      <p:sp>
        <p:nvSpPr>
          <p:cNvPr id="38" name="Freeform: Shape 37">
            <a:extLst>
              <a:ext uri="{FF2B5EF4-FFF2-40B4-BE49-F238E27FC236}">
                <a16:creationId xmlns:a16="http://schemas.microsoft.com/office/drawing/2014/main" id="{10B541F0-7F6E-402E-84D8-CF96EACA5FBC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-1" y="1762067"/>
            <a:ext cx="12192418" cy="5095933"/>
          </a:xfrm>
          <a:custGeom>
            <a:avLst/>
            <a:gdLst>
              <a:gd name="connsiteX0" fmla="*/ 1 w 12192418"/>
              <a:gd name="connsiteY0" fmla="*/ 0 h 5095933"/>
              <a:gd name="connsiteX1" fmla="*/ 71932 w 12192418"/>
              <a:gd name="connsiteY1" fmla="*/ 12261 h 5095933"/>
              <a:gd name="connsiteX2" fmla="*/ 282849 w 12192418"/>
              <a:gd name="connsiteY2" fmla="*/ 48343 h 5095933"/>
              <a:gd name="connsiteX3" fmla="*/ 436464 w 12192418"/>
              <a:gd name="connsiteY3" fmla="*/ 73565 h 5095933"/>
              <a:gd name="connsiteX4" fmla="*/ 619339 w 12192418"/>
              <a:gd name="connsiteY4" fmla="*/ 100188 h 5095933"/>
              <a:gd name="connsiteX5" fmla="*/ 836351 w 12192418"/>
              <a:gd name="connsiteY5" fmla="*/ 132066 h 5095933"/>
              <a:gd name="connsiteX6" fmla="*/ 1076528 w 12192418"/>
              <a:gd name="connsiteY6" fmla="*/ 165696 h 5095933"/>
              <a:gd name="connsiteX7" fmla="*/ 1347184 w 12192418"/>
              <a:gd name="connsiteY7" fmla="*/ 201077 h 5095933"/>
              <a:gd name="connsiteX8" fmla="*/ 1642223 w 12192418"/>
              <a:gd name="connsiteY8" fmla="*/ 238560 h 5095933"/>
              <a:gd name="connsiteX9" fmla="*/ 1962864 w 12192418"/>
              <a:gd name="connsiteY9" fmla="*/ 276043 h 5095933"/>
              <a:gd name="connsiteX10" fmla="*/ 2304232 w 12192418"/>
              <a:gd name="connsiteY10" fmla="*/ 314227 h 5095933"/>
              <a:gd name="connsiteX11" fmla="*/ 2672421 w 12192418"/>
              <a:gd name="connsiteY11" fmla="*/ 349608 h 5095933"/>
              <a:gd name="connsiteX12" fmla="*/ 3057678 w 12192418"/>
              <a:gd name="connsiteY12" fmla="*/ 383588 h 5095933"/>
              <a:gd name="connsiteX13" fmla="*/ 3464881 w 12192418"/>
              <a:gd name="connsiteY13" fmla="*/ 414415 h 5095933"/>
              <a:gd name="connsiteX14" fmla="*/ 3889152 w 12192418"/>
              <a:gd name="connsiteY14" fmla="*/ 443841 h 5095933"/>
              <a:gd name="connsiteX15" fmla="*/ 4331710 w 12192418"/>
              <a:gd name="connsiteY15" fmla="*/ 471515 h 5095933"/>
              <a:gd name="connsiteX16" fmla="*/ 4558476 w 12192418"/>
              <a:gd name="connsiteY16" fmla="*/ 481324 h 5095933"/>
              <a:gd name="connsiteX17" fmla="*/ 4790118 w 12192418"/>
              <a:gd name="connsiteY17" fmla="*/ 492183 h 5095933"/>
              <a:gd name="connsiteX18" fmla="*/ 5025418 w 12192418"/>
              <a:gd name="connsiteY18" fmla="*/ 502342 h 5095933"/>
              <a:gd name="connsiteX19" fmla="*/ 5261937 w 12192418"/>
              <a:gd name="connsiteY19" fmla="*/ 508998 h 5095933"/>
              <a:gd name="connsiteX20" fmla="*/ 5503332 w 12192418"/>
              <a:gd name="connsiteY20" fmla="*/ 514953 h 5095933"/>
              <a:gd name="connsiteX21" fmla="*/ 5747167 w 12192418"/>
              <a:gd name="connsiteY21" fmla="*/ 521259 h 5095933"/>
              <a:gd name="connsiteX22" fmla="*/ 5995877 w 12192418"/>
              <a:gd name="connsiteY22" fmla="*/ 525463 h 5095933"/>
              <a:gd name="connsiteX23" fmla="*/ 6247026 w 12192418"/>
              <a:gd name="connsiteY23" fmla="*/ 525463 h 5095933"/>
              <a:gd name="connsiteX24" fmla="*/ 6500613 w 12192418"/>
              <a:gd name="connsiteY24" fmla="*/ 527565 h 5095933"/>
              <a:gd name="connsiteX25" fmla="*/ 6756639 w 12192418"/>
              <a:gd name="connsiteY25" fmla="*/ 525463 h 5095933"/>
              <a:gd name="connsiteX26" fmla="*/ 7016322 w 12192418"/>
              <a:gd name="connsiteY26" fmla="*/ 521259 h 5095933"/>
              <a:gd name="connsiteX27" fmla="*/ 7276005 w 12192418"/>
              <a:gd name="connsiteY27" fmla="*/ 517406 h 5095933"/>
              <a:gd name="connsiteX28" fmla="*/ 7539345 w 12192418"/>
              <a:gd name="connsiteY28" fmla="*/ 508998 h 5095933"/>
              <a:gd name="connsiteX29" fmla="*/ 7805124 w 12192418"/>
              <a:gd name="connsiteY29" fmla="*/ 500241 h 5095933"/>
              <a:gd name="connsiteX30" fmla="*/ 8070903 w 12192418"/>
              <a:gd name="connsiteY30" fmla="*/ 490082 h 5095933"/>
              <a:gd name="connsiteX31" fmla="*/ 8339121 w 12192418"/>
              <a:gd name="connsiteY31" fmla="*/ 475719 h 5095933"/>
              <a:gd name="connsiteX32" fmla="*/ 8609776 w 12192418"/>
              <a:gd name="connsiteY32" fmla="*/ 458554 h 5095933"/>
              <a:gd name="connsiteX33" fmla="*/ 8881651 w 12192418"/>
              <a:gd name="connsiteY33" fmla="*/ 442089 h 5095933"/>
              <a:gd name="connsiteX34" fmla="*/ 9153526 w 12192418"/>
              <a:gd name="connsiteY34" fmla="*/ 421071 h 5095933"/>
              <a:gd name="connsiteX35" fmla="*/ 9429058 w 12192418"/>
              <a:gd name="connsiteY35" fmla="*/ 395849 h 5095933"/>
              <a:gd name="connsiteX36" fmla="*/ 9700933 w 12192418"/>
              <a:gd name="connsiteY36" fmla="*/ 370626 h 5095933"/>
              <a:gd name="connsiteX37" fmla="*/ 9977684 w 12192418"/>
              <a:gd name="connsiteY37" fmla="*/ 341551 h 5095933"/>
              <a:gd name="connsiteX38" fmla="*/ 10255655 w 12192418"/>
              <a:gd name="connsiteY38" fmla="*/ 309673 h 5095933"/>
              <a:gd name="connsiteX39" fmla="*/ 10529968 w 12192418"/>
              <a:gd name="connsiteY39" fmla="*/ 276043 h 5095933"/>
              <a:gd name="connsiteX40" fmla="*/ 10807939 w 12192418"/>
              <a:gd name="connsiteY40" fmla="*/ 236809 h 5095933"/>
              <a:gd name="connsiteX41" fmla="*/ 11084690 w 12192418"/>
              <a:gd name="connsiteY41" fmla="*/ 194772 h 5095933"/>
              <a:gd name="connsiteX42" fmla="*/ 11362661 w 12192418"/>
              <a:gd name="connsiteY42" fmla="*/ 153085 h 5095933"/>
              <a:gd name="connsiteX43" fmla="*/ 11639412 w 12192418"/>
              <a:gd name="connsiteY43" fmla="*/ 104392 h 5095933"/>
              <a:gd name="connsiteX44" fmla="*/ 11914945 w 12192418"/>
              <a:gd name="connsiteY44" fmla="*/ 54648 h 5095933"/>
              <a:gd name="connsiteX45" fmla="*/ 12191696 w 12192418"/>
              <a:gd name="connsiteY45" fmla="*/ 2452 h 5095933"/>
              <a:gd name="connsiteX46" fmla="*/ 12191696 w 12192418"/>
              <a:gd name="connsiteY46" fmla="*/ 2109542 h 5095933"/>
              <a:gd name="connsiteX47" fmla="*/ 12191999 w 12192418"/>
              <a:gd name="connsiteY47" fmla="*/ 2109542 h 5095933"/>
              <a:gd name="connsiteX48" fmla="*/ 12191999 w 12192418"/>
              <a:gd name="connsiteY48" fmla="*/ 2802467 h 5095933"/>
              <a:gd name="connsiteX49" fmla="*/ 12192418 w 12192418"/>
              <a:gd name="connsiteY49" fmla="*/ 2802467 h 5095933"/>
              <a:gd name="connsiteX50" fmla="*/ 12192418 w 12192418"/>
              <a:gd name="connsiteY50" fmla="*/ 5095933 h 5095933"/>
              <a:gd name="connsiteX51" fmla="*/ 1 w 12192418"/>
              <a:gd name="connsiteY51" fmla="*/ 5095933 h 5095933"/>
              <a:gd name="connsiteX52" fmla="*/ 1 w 12192418"/>
              <a:gd name="connsiteY52" fmla="*/ 4074529 h 5095933"/>
              <a:gd name="connsiteX53" fmla="*/ 0 w 12192418"/>
              <a:gd name="connsiteY53" fmla="*/ 4074529 h 5095933"/>
              <a:gd name="connsiteX54" fmla="*/ 0 w 12192418"/>
              <a:gd name="connsiteY54" fmla="*/ 2109542 h 5095933"/>
              <a:gd name="connsiteX55" fmla="*/ 1 w 12192418"/>
              <a:gd name="connsiteY55" fmla="*/ 2109542 h 50959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</a:cxnLst>
            <a:rect l="l" t="t" r="r" b="b"/>
            <a:pathLst>
              <a:path w="12192418" h="5095933">
                <a:moveTo>
                  <a:pt x="1" y="0"/>
                </a:moveTo>
                <a:lnTo>
                  <a:pt x="71932" y="12261"/>
                </a:lnTo>
                <a:lnTo>
                  <a:pt x="282849" y="48343"/>
                </a:lnTo>
                <a:lnTo>
                  <a:pt x="436464" y="73565"/>
                </a:lnTo>
                <a:lnTo>
                  <a:pt x="619339" y="100188"/>
                </a:lnTo>
                <a:lnTo>
                  <a:pt x="836351" y="132066"/>
                </a:lnTo>
                <a:lnTo>
                  <a:pt x="1076528" y="165696"/>
                </a:lnTo>
                <a:lnTo>
                  <a:pt x="1347184" y="201077"/>
                </a:lnTo>
                <a:lnTo>
                  <a:pt x="1642223" y="238560"/>
                </a:lnTo>
                <a:lnTo>
                  <a:pt x="1962864" y="276043"/>
                </a:lnTo>
                <a:lnTo>
                  <a:pt x="2304232" y="314227"/>
                </a:lnTo>
                <a:lnTo>
                  <a:pt x="2672421" y="349608"/>
                </a:lnTo>
                <a:lnTo>
                  <a:pt x="3057678" y="383588"/>
                </a:lnTo>
                <a:lnTo>
                  <a:pt x="3464881" y="414415"/>
                </a:lnTo>
                <a:lnTo>
                  <a:pt x="3889152" y="443841"/>
                </a:lnTo>
                <a:lnTo>
                  <a:pt x="4331710" y="471515"/>
                </a:lnTo>
                <a:lnTo>
                  <a:pt x="4558476" y="481324"/>
                </a:lnTo>
                <a:lnTo>
                  <a:pt x="4790118" y="492183"/>
                </a:lnTo>
                <a:lnTo>
                  <a:pt x="5025418" y="502342"/>
                </a:lnTo>
                <a:lnTo>
                  <a:pt x="5261937" y="508998"/>
                </a:lnTo>
                <a:lnTo>
                  <a:pt x="5503332" y="514953"/>
                </a:lnTo>
                <a:lnTo>
                  <a:pt x="5747167" y="521259"/>
                </a:lnTo>
                <a:lnTo>
                  <a:pt x="5995877" y="525463"/>
                </a:lnTo>
                <a:lnTo>
                  <a:pt x="6247026" y="525463"/>
                </a:lnTo>
                <a:lnTo>
                  <a:pt x="6500613" y="527565"/>
                </a:lnTo>
                <a:lnTo>
                  <a:pt x="6756639" y="525463"/>
                </a:lnTo>
                <a:lnTo>
                  <a:pt x="7016322" y="521259"/>
                </a:lnTo>
                <a:lnTo>
                  <a:pt x="7276005" y="517406"/>
                </a:lnTo>
                <a:lnTo>
                  <a:pt x="7539345" y="508998"/>
                </a:lnTo>
                <a:lnTo>
                  <a:pt x="7805124" y="500241"/>
                </a:lnTo>
                <a:lnTo>
                  <a:pt x="8070903" y="490082"/>
                </a:lnTo>
                <a:lnTo>
                  <a:pt x="8339121" y="475719"/>
                </a:lnTo>
                <a:lnTo>
                  <a:pt x="8609776" y="458554"/>
                </a:lnTo>
                <a:lnTo>
                  <a:pt x="8881651" y="442089"/>
                </a:lnTo>
                <a:lnTo>
                  <a:pt x="9153526" y="421071"/>
                </a:lnTo>
                <a:lnTo>
                  <a:pt x="9429058" y="395849"/>
                </a:lnTo>
                <a:lnTo>
                  <a:pt x="9700933" y="370626"/>
                </a:lnTo>
                <a:lnTo>
                  <a:pt x="9977684" y="341551"/>
                </a:lnTo>
                <a:lnTo>
                  <a:pt x="10255655" y="309673"/>
                </a:lnTo>
                <a:lnTo>
                  <a:pt x="10529968" y="276043"/>
                </a:lnTo>
                <a:lnTo>
                  <a:pt x="10807939" y="236809"/>
                </a:lnTo>
                <a:lnTo>
                  <a:pt x="11084690" y="194772"/>
                </a:lnTo>
                <a:lnTo>
                  <a:pt x="11362661" y="153085"/>
                </a:lnTo>
                <a:lnTo>
                  <a:pt x="11639412" y="104392"/>
                </a:lnTo>
                <a:lnTo>
                  <a:pt x="11914945" y="54648"/>
                </a:lnTo>
                <a:lnTo>
                  <a:pt x="12191696" y="2452"/>
                </a:lnTo>
                <a:lnTo>
                  <a:pt x="12191696" y="2109542"/>
                </a:lnTo>
                <a:lnTo>
                  <a:pt x="12191999" y="2109542"/>
                </a:lnTo>
                <a:lnTo>
                  <a:pt x="12191999" y="2802467"/>
                </a:lnTo>
                <a:lnTo>
                  <a:pt x="12192418" y="2802467"/>
                </a:lnTo>
                <a:lnTo>
                  <a:pt x="12192418" y="5095933"/>
                </a:lnTo>
                <a:lnTo>
                  <a:pt x="1" y="5095933"/>
                </a:lnTo>
                <a:lnTo>
                  <a:pt x="1" y="4074529"/>
                </a:lnTo>
                <a:lnTo>
                  <a:pt x="0" y="4074529"/>
                </a:lnTo>
                <a:lnTo>
                  <a:pt x="0" y="2109542"/>
                </a:lnTo>
                <a:lnTo>
                  <a:pt x="1" y="2109542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E45EF0-CA8A-4701-BB59-2D6FC0C49E3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(1) Theory</a:t>
            </a:r>
          </a:p>
          <a:p>
            <a:endParaRPr lang="en-GB" dirty="0"/>
          </a:p>
          <a:p>
            <a:r>
              <a:rPr lang="en-GB" dirty="0"/>
              <a:t>(2) Practice</a:t>
            </a:r>
          </a:p>
          <a:p>
            <a:endParaRPr lang="en-GB" dirty="0"/>
          </a:p>
          <a:p>
            <a:r>
              <a:rPr lang="en-GB" dirty="0"/>
              <a:t>(3) </a:t>
            </a:r>
            <a:r>
              <a:rPr lang="en-GB" dirty="0" smtClean="0"/>
              <a:t>Some ways to </a:t>
            </a:r>
            <a:r>
              <a:rPr lang="en-GB" dirty="0"/>
              <a:t>use Gestalt therapy today …</a:t>
            </a:r>
          </a:p>
        </p:txBody>
      </p:sp>
    </p:spTree>
    <p:extLst>
      <p:ext uri="{BB962C8B-B14F-4D97-AF65-F5344CB8AC3E}">
        <p14:creationId xmlns:p14="http://schemas.microsoft.com/office/powerpoint/2010/main" val="251578158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B07FA3-1AEF-461E-91AC-F1EB60E801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Locating emotion: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D50ACB-8F0A-4BCB-8DE1-47EBB7CF7E5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r>
              <a:rPr lang="en-GB" dirty="0"/>
              <a:t>I feel ….</a:t>
            </a:r>
          </a:p>
          <a:p>
            <a:endParaRPr lang="en-GB" dirty="0"/>
          </a:p>
          <a:p>
            <a:r>
              <a:rPr lang="en-GB" dirty="0"/>
              <a:t>I notice …</a:t>
            </a:r>
          </a:p>
          <a:p>
            <a:endParaRPr lang="en-GB" dirty="0"/>
          </a:p>
          <a:p>
            <a:r>
              <a:rPr lang="en-GB" dirty="0"/>
              <a:t>I imagine …</a:t>
            </a:r>
          </a:p>
        </p:txBody>
      </p:sp>
    </p:spTree>
    <p:extLst>
      <p:ext uri="{BB962C8B-B14F-4D97-AF65-F5344CB8AC3E}">
        <p14:creationId xmlns:p14="http://schemas.microsoft.com/office/powerpoint/2010/main" val="187362073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C68FAD-F516-46B9-8DF1-2EFE7AB602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More emphasis on … … …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9BB277-57EE-478D-8221-4EF22487EE4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B5F158A-C659-4D71-B7CC-DE1906A3692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264849"/>
            <a:ext cx="12192000" cy="58021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5843982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C31DA6-FE81-48C4-9646-5499FDD755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Exaggeration exercise……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E48EEE-0804-4EF4-88B1-A769393FDCA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fontAlgn="base"/>
            <a:r>
              <a:rPr lang="en-GB" sz="3600" dirty="0"/>
              <a:t>A common exercise in gestalt therapy is the exaggeration exercise. During this exercise, the person in therapy is asked to </a:t>
            </a:r>
            <a:r>
              <a:rPr lang="en-GB" sz="3600" b="1" dirty="0"/>
              <a:t>repeat and exaggerate </a:t>
            </a:r>
            <a:r>
              <a:rPr lang="en-GB" sz="3600" dirty="0"/>
              <a:t>a particular </a:t>
            </a:r>
            <a:r>
              <a:rPr lang="en-GB" sz="3600" b="1" dirty="0"/>
              <a:t>movement or expression</a:t>
            </a:r>
            <a:r>
              <a:rPr lang="en-GB" sz="3600" dirty="0"/>
              <a:t>, such as frowning or bouncing a leg, in order to </a:t>
            </a:r>
            <a:r>
              <a:rPr lang="en-GB" sz="3600" b="1" dirty="0"/>
              <a:t>make the person more aware of the emotions </a:t>
            </a:r>
            <a:r>
              <a:rPr lang="en-GB" sz="3600" dirty="0"/>
              <a:t>attached to the behaviour.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8142778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D1E8DF-8027-4777-BBCC-2227594137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71272" y="1012004"/>
            <a:ext cx="2562119" cy="4795408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Role play…..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CA50346-8C0D-4342-AA71-A69EB323E20E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419726" y="470924"/>
          <a:ext cx="4885203" cy="58854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55190639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7B6ABE-B1A6-49CB-87FE-E2A2C0B7A5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Role play: </a:t>
            </a:r>
            <a:r>
              <a:rPr lang="en-GB" dirty="0" err="1"/>
              <a:t>Topdog</a:t>
            </a:r>
            <a:r>
              <a:rPr lang="en-GB" dirty="0"/>
              <a:t> — Underdog 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30D3F0-90D6-4027-8D00-37A0F80319E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A commonly utilised </a:t>
            </a:r>
            <a:r>
              <a:rPr lang="en-GB" sz="3200" b="1" dirty="0"/>
              <a:t>Gestalt</a:t>
            </a:r>
            <a:r>
              <a:rPr lang="en-GB" sz="3200" dirty="0"/>
              <a:t> </a:t>
            </a:r>
            <a:r>
              <a:rPr lang="en-GB" sz="3200" b="1" dirty="0"/>
              <a:t>technique</a:t>
            </a:r>
            <a:r>
              <a:rPr lang="en-GB" sz="3200" dirty="0"/>
              <a:t> is that of the </a:t>
            </a:r>
            <a:r>
              <a:rPr lang="en-GB" sz="3200" dirty="0" err="1"/>
              <a:t>topdog</a:t>
            </a:r>
            <a:r>
              <a:rPr lang="en-GB" sz="3200" dirty="0"/>
              <a:t>-underdog dialogue. </a:t>
            </a:r>
          </a:p>
          <a:p>
            <a:r>
              <a:rPr lang="en-GB" sz="3200" dirty="0"/>
              <a:t>This </a:t>
            </a:r>
            <a:r>
              <a:rPr lang="en-GB" sz="3200" b="1" dirty="0"/>
              <a:t>technique</a:t>
            </a:r>
            <a:r>
              <a:rPr lang="en-GB" sz="3200" dirty="0"/>
              <a:t> is used when the therapist notices </a:t>
            </a:r>
            <a:r>
              <a:rPr lang="en-GB" sz="3200" b="1" dirty="0"/>
              <a:t>two opposing opinions/attitudes within the client</a:t>
            </a:r>
            <a:r>
              <a:rPr lang="en-GB" sz="3200" dirty="0"/>
              <a:t>. The therapist encourages the client to distinguish between these two parts and play the role of each in a dialogue between them </a:t>
            </a:r>
          </a:p>
        </p:txBody>
      </p:sp>
    </p:spTree>
    <p:extLst>
      <p:ext uri="{BB962C8B-B14F-4D97-AF65-F5344CB8AC3E}">
        <p14:creationId xmlns:p14="http://schemas.microsoft.com/office/powerpoint/2010/main" val="233879911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290288-25AC-45FB-A072-43C40D9F9B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USING </a:t>
            </a:r>
            <a:r>
              <a:rPr lang="en-GB" dirty="0" smtClean="0"/>
              <a:t>‘NOW’ </a:t>
            </a:r>
            <a:r>
              <a:rPr lang="en-GB" dirty="0"/>
              <a:t>LANUAGE…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8823DE-C8C6-44BD-BF4F-32A262BDA66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600" dirty="0"/>
              <a:t>Use a here-and-now perspective. </a:t>
            </a:r>
          </a:p>
          <a:p>
            <a:endParaRPr lang="en-GB" sz="3600" dirty="0"/>
          </a:p>
          <a:p>
            <a:r>
              <a:rPr lang="en-GB" sz="3600" dirty="0"/>
              <a:t>Task a client to talk directly to a person they are discussing in therapy. </a:t>
            </a:r>
          </a:p>
          <a:p>
            <a:endParaRPr lang="en-GB" sz="3600" dirty="0"/>
          </a:p>
          <a:p>
            <a:r>
              <a:rPr lang="en-GB" sz="3600" dirty="0"/>
              <a:t>Bringing the past into the present.</a:t>
            </a:r>
          </a:p>
        </p:txBody>
      </p:sp>
    </p:spTree>
    <p:extLst>
      <p:ext uri="{BB962C8B-B14F-4D97-AF65-F5344CB8AC3E}">
        <p14:creationId xmlns:p14="http://schemas.microsoft.com/office/powerpoint/2010/main" val="187528583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>
            <a:extLst>
              <a:ext uri="{FF2B5EF4-FFF2-40B4-BE49-F238E27FC236}">
                <a16:creationId xmlns:a16="http://schemas.microsoft.com/office/drawing/2014/main" id="{41B68C77-138E-4BF7-A276-BD0C78A4219F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7C268552-D473-46ED-B1B8-422042C4DEF1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8" name="Oval 17">
            <a:extLst>
              <a:ext uri="{FF2B5EF4-FFF2-40B4-BE49-F238E27FC236}">
                <a16:creationId xmlns:a16="http://schemas.microsoft.com/office/drawing/2014/main" id="{4AC0CD9D-7610-4620-93B4-798CCD9AB581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20" name="Picture 19">
            <a:extLst>
              <a:ext uri="{FF2B5EF4-FFF2-40B4-BE49-F238E27FC236}">
                <a16:creationId xmlns:a16="http://schemas.microsoft.com/office/drawing/2014/main" id="{B9238B3E-24AA-439A-B527-6C5DF6D72145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69F01145-BEA3-4CBF-AA21-10077B948CA8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24" name="Rectangle 23">
            <a:extLst>
              <a:ext uri="{FF2B5EF4-FFF2-40B4-BE49-F238E27FC236}">
                <a16:creationId xmlns:a16="http://schemas.microsoft.com/office/drawing/2014/main" id="{DE4D62F9-188E-4530-84C2-24BDEE4BEB82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757B325C-3E35-45CF-9D07-3BCB281F3B9C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91925" y="1325880"/>
            <a:ext cx="3352375" cy="3066507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600" b="0" i="0" kern="1200">
                <a:solidFill>
                  <a:srgbClr val="EBEBEB"/>
                </a:solidFill>
                <a:latin typeface="+mj-lt"/>
                <a:ea typeface="+mj-ea"/>
                <a:cs typeface="+mj-cs"/>
              </a:rPr>
              <a:t>Any questions?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179E3EC6-B68A-4D29-BFDC-D107209C4D3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91925" y="4588329"/>
            <a:ext cx="3352375" cy="162150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1800" cap="all">
                <a:solidFill>
                  <a:schemeClr val="tx2">
                    <a:lumMod val="40000"/>
                    <a:lumOff val="60000"/>
                  </a:schemeClr>
                </a:solidFill>
              </a:rPr>
              <a:t>So, what do you think?</a:t>
            </a:r>
          </a:p>
        </p:txBody>
      </p:sp>
      <p:sp>
        <p:nvSpPr>
          <p:cNvPr id="28" name="Freeform 36">
            <a:extLst>
              <a:ext uri="{FF2B5EF4-FFF2-40B4-BE49-F238E27FC236}">
                <a16:creationId xmlns:a16="http://schemas.microsoft.com/office/drawing/2014/main" id="{C24BEC42-AFF3-40D1-93A2-A27A42E1E23C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463681" y="-1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30" name="Freeform: Shape 29">
            <a:extLst>
              <a:ext uri="{FF2B5EF4-FFF2-40B4-BE49-F238E27FC236}">
                <a16:creationId xmlns:a16="http://schemas.microsoft.com/office/drawing/2014/main" id="{608F427C-1EC9-4280-9367-F2B3AA063E82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7809954" cy="6858000"/>
          </a:xfrm>
          <a:custGeom>
            <a:avLst/>
            <a:gdLst>
              <a:gd name="connsiteX0" fmla="*/ 6465239 w 7809954"/>
              <a:gd name="connsiteY0" fmla="*/ 0 h 6858000"/>
              <a:gd name="connsiteX1" fmla="*/ 7808777 w 7809954"/>
              <a:gd name="connsiteY1" fmla="*/ 0 h 6858000"/>
              <a:gd name="connsiteX2" fmla="*/ 7783732 w 7809954"/>
              <a:gd name="connsiteY2" fmla="*/ 155676 h 6858000"/>
              <a:gd name="connsiteX3" fmla="*/ 7759863 w 7809954"/>
              <a:gd name="connsiteY3" fmla="*/ 310667 h 6858000"/>
              <a:gd name="connsiteX4" fmla="*/ 7736499 w 7809954"/>
              <a:gd name="connsiteY4" fmla="*/ 466344 h 6858000"/>
              <a:gd name="connsiteX5" fmla="*/ 7716496 w 7809954"/>
              <a:gd name="connsiteY5" fmla="*/ 622706 h 6858000"/>
              <a:gd name="connsiteX6" fmla="*/ 7696325 w 7809954"/>
              <a:gd name="connsiteY6" fmla="*/ 778383 h 6858000"/>
              <a:gd name="connsiteX7" fmla="*/ 7677499 w 7809954"/>
              <a:gd name="connsiteY7" fmla="*/ 934745 h 6858000"/>
              <a:gd name="connsiteX8" fmla="*/ 7661363 w 7809954"/>
              <a:gd name="connsiteY8" fmla="*/ 1089050 h 6858000"/>
              <a:gd name="connsiteX9" fmla="*/ 7646067 w 7809954"/>
              <a:gd name="connsiteY9" fmla="*/ 1245413 h 6858000"/>
              <a:gd name="connsiteX10" fmla="*/ 7632115 w 7809954"/>
              <a:gd name="connsiteY10" fmla="*/ 1401089 h 6858000"/>
              <a:gd name="connsiteX11" fmla="*/ 7620013 w 7809954"/>
              <a:gd name="connsiteY11" fmla="*/ 1554023 h 6858000"/>
              <a:gd name="connsiteX12" fmla="*/ 7607910 w 7809954"/>
              <a:gd name="connsiteY12" fmla="*/ 1709013 h 6858000"/>
              <a:gd name="connsiteX13" fmla="*/ 7597825 w 7809954"/>
              <a:gd name="connsiteY13" fmla="*/ 1861947 h 6858000"/>
              <a:gd name="connsiteX14" fmla="*/ 7589925 w 7809954"/>
              <a:gd name="connsiteY14" fmla="*/ 2014880 h 6858000"/>
              <a:gd name="connsiteX15" fmla="*/ 7581688 w 7809954"/>
              <a:gd name="connsiteY15" fmla="*/ 2167128 h 6858000"/>
              <a:gd name="connsiteX16" fmla="*/ 7574797 w 7809954"/>
              <a:gd name="connsiteY16" fmla="*/ 2318004 h 6858000"/>
              <a:gd name="connsiteX17" fmla="*/ 7569922 w 7809954"/>
              <a:gd name="connsiteY17" fmla="*/ 2467508 h 6858000"/>
              <a:gd name="connsiteX18" fmla="*/ 7565720 w 7809954"/>
              <a:gd name="connsiteY18" fmla="*/ 2617013 h 6858000"/>
              <a:gd name="connsiteX19" fmla="*/ 7561686 w 7809954"/>
              <a:gd name="connsiteY19" fmla="*/ 2765145 h 6858000"/>
              <a:gd name="connsiteX20" fmla="*/ 7559837 w 7809954"/>
              <a:gd name="connsiteY20" fmla="*/ 2911221 h 6858000"/>
              <a:gd name="connsiteX21" fmla="*/ 7557820 w 7809954"/>
              <a:gd name="connsiteY21" fmla="*/ 3057296 h 6858000"/>
              <a:gd name="connsiteX22" fmla="*/ 7556811 w 7809954"/>
              <a:gd name="connsiteY22" fmla="*/ 3201314 h 6858000"/>
              <a:gd name="connsiteX23" fmla="*/ 7557820 w 7809954"/>
              <a:gd name="connsiteY23" fmla="*/ 3343960 h 6858000"/>
              <a:gd name="connsiteX24" fmla="*/ 7557820 w 7809954"/>
              <a:gd name="connsiteY24" fmla="*/ 3485235 h 6858000"/>
              <a:gd name="connsiteX25" fmla="*/ 7559837 w 7809954"/>
              <a:gd name="connsiteY25" fmla="*/ 3625138 h 6858000"/>
              <a:gd name="connsiteX26" fmla="*/ 7562862 w 7809954"/>
              <a:gd name="connsiteY26" fmla="*/ 3762298 h 6858000"/>
              <a:gd name="connsiteX27" fmla="*/ 7565720 w 7809954"/>
              <a:gd name="connsiteY27" fmla="*/ 3898087 h 6858000"/>
              <a:gd name="connsiteX28" fmla="*/ 7568914 w 7809954"/>
              <a:gd name="connsiteY28" fmla="*/ 4031132 h 6858000"/>
              <a:gd name="connsiteX29" fmla="*/ 7573788 w 7809954"/>
              <a:gd name="connsiteY29" fmla="*/ 4163491 h 6858000"/>
              <a:gd name="connsiteX30" fmla="*/ 7578999 w 7809954"/>
              <a:gd name="connsiteY30" fmla="*/ 4293793 h 6858000"/>
              <a:gd name="connsiteX31" fmla="*/ 7583705 w 7809954"/>
              <a:gd name="connsiteY31" fmla="*/ 4421352 h 6858000"/>
              <a:gd name="connsiteX32" fmla="*/ 7596985 w 7809954"/>
              <a:gd name="connsiteY32" fmla="*/ 4670298 h 6858000"/>
              <a:gd name="connsiteX33" fmla="*/ 7611104 w 7809954"/>
              <a:gd name="connsiteY33" fmla="*/ 4908956 h 6858000"/>
              <a:gd name="connsiteX34" fmla="*/ 7625896 w 7809954"/>
              <a:gd name="connsiteY34" fmla="*/ 5138013 h 6858000"/>
              <a:gd name="connsiteX35" fmla="*/ 7642201 w 7809954"/>
              <a:gd name="connsiteY35" fmla="*/ 5354726 h 6858000"/>
              <a:gd name="connsiteX36" fmla="*/ 7659178 w 7809954"/>
              <a:gd name="connsiteY36" fmla="*/ 5561838 h 6858000"/>
              <a:gd name="connsiteX37" fmla="*/ 7677499 w 7809954"/>
              <a:gd name="connsiteY37" fmla="*/ 5753862 h 6858000"/>
              <a:gd name="connsiteX38" fmla="*/ 7695485 w 7809954"/>
              <a:gd name="connsiteY38" fmla="*/ 5934227 h 6858000"/>
              <a:gd name="connsiteX39" fmla="*/ 7713470 w 7809954"/>
              <a:gd name="connsiteY39" fmla="*/ 6100191 h 6858000"/>
              <a:gd name="connsiteX40" fmla="*/ 7730447 w 7809954"/>
              <a:gd name="connsiteY40" fmla="*/ 6252438 h 6858000"/>
              <a:gd name="connsiteX41" fmla="*/ 7746584 w 7809954"/>
              <a:gd name="connsiteY41" fmla="*/ 6387541 h 6858000"/>
              <a:gd name="connsiteX42" fmla="*/ 7761880 w 7809954"/>
              <a:gd name="connsiteY42" fmla="*/ 6509613 h 6858000"/>
              <a:gd name="connsiteX43" fmla="*/ 7774655 w 7809954"/>
              <a:gd name="connsiteY43" fmla="*/ 6612483 h 6858000"/>
              <a:gd name="connsiteX44" fmla="*/ 7786757 w 7809954"/>
              <a:gd name="connsiteY44" fmla="*/ 6698894 h 6858000"/>
              <a:gd name="connsiteX45" fmla="*/ 7804071 w 7809954"/>
              <a:gd name="connsiteY45" fmla="*/ 6817538 h 6858000"/>
              <a:gd name="connsiteX46" fmla="*/ 7809954 w 7809954"/>
              <a:gd name="connsiteY46" fmla="*/ 6858000 h 6858000"/>
              <a:gd name="connsiteX47" fmla="*/ 7157124 w 7809954"/>
              <a:gd name="connsiteY47" fmla="*/ 6858000 h 6858000"/>
              <a:gd name="connsiteX48" fmla="*/ 7157124 w 7809954"/>
              <a:gd name="connsiteY48" fmla="*/ 6858000 h 6858000"/>
              <a:gd name="connsiteX49" fmla="*/ 0 w 7809954"/>
              <a:gd name="connsiteY49" fmla="*/ 6858000 h 6858000"/>
              <a:gd name="connsiteX50" fmla="*/ 0 w 7809954"/>
              <a:gd name="connsiteY50" fmla="*/ 0 h 6858000"/>
              <a:gd name="connsiteX51" fmla="*/ 6465239 w 7809954"/>
              <a:gd name="connsiteY51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7809954" h="6858000">
                <a:moveTo>
                  <a:pt x="6465239" y="0"/>
                </a:moveTo>
                <a:lnTo>
                  <a:pt x="7808777" y="0"/>
                </a:lnTo>
                <a:lnTo>
                  <a:pt x="7783732" y="155676"/>
                </a:lnTo>
                <a:lnTo>
                  <a:pt x="7759863" y="310667"/>
                </a:lnTo>
                <a:lnTo>
                  <a:pt x="7736499" y="466344"/>
                </a:lnTo>
                <a:lnTo>
                  <a:pt x="7716496" y="622706"/>
                </a:lnTo>
                <a:lnTo>
                  <a:pt x="7696325" y="778383"/>
                </a:lnTo>
                <a:lnTo>
                  <a:pt x="7677499" y="934745"/>
                </a:lnTo>
                <a:lnTo>
                  <a:pt x="7661363" y="1089050"/>
                </a:lnTo>
                <a:lnTo>
                  <a:pt x="7646067" y="1245413"/>
                </a:lnTo>
                <a:lnTo>
                  <a:pt x="7632115" y="1401089"/>
                </a:lnTo>
                <a:lnTo>
                  <a:pt x="7620013" y="1554023"/>
                </a:lnTo>
                <a:lnTo>
                  <a:pt x="7607910" y="1709013"/>
                </a:lnTo>
                <a:lnTo>
                  <a:pt x="7597825" y="1861947"/>
                </a:lnTo>
                <a:lnTo>
                  <a:pt x="7589925" y="2014880"/>
                </a:lnTo>
                <a:lnTo>
                  <a:pt x="7581688" y="2167128"/>
                </a:lnTo>
                <a:lnTo>
                  <a:pt x="7574797" y="2318004"/>
                </a:lnTo>
                <a:lnTo>
                  <a:pt x="7569922" y="2467508"/>
                </a:lnTo>
                <a:lnTo>
                  <a:pt x="7565720" y="2617013"/>
                </a:lnTo>
                <a:lnTo>
                  <a:pt x="7561686" y="2765145"/>
                </a:lnTo>
                <a:lnTo>
                  <a:pt x="7559837" y="2911221"/>
                </a:lnTo>
                <a:lnTo>
                  <a:pt x="7557820" y="3057296"/>
                </a:lnTo>
                <a:lnTo>
                  <a:pt x="7556811" y="3201314"/>
                </a:lnTo>
                <a:lnTo>
                  <a:pt x="7557820" y="3343960"/>
                </a:lnTo>
                <a:lnTo>
                  <a:pt x="7557820" y="3485235"/>
                </a:lnTo>
                <a:lnTo>
                  <a:pt x="7559837" y="3625138"/>
                </a:lnTo>
                <a:lnTo>
                  <a:pt x="7562862" y="3762298"/>
                </a:lnTo>
                <a:lnTo>
                  <a:pt x="7565720" y="3898087"/>
                </a:lnTo>
                <a:lnTo>
                  <a:pt x="7568914" y="4031132"/>
                </a:lnTo>
                <a:lnTo>
                  <a:pt x="7573788" y="4163491"/>
                </a:lnTo>
                <a:lnTo>
                  <a:pt x="7578999" y="4293793"/>
                </a:lnTo>
                <a:lnTo>
                  <a:pt x="7583705" y="4421352"/>
                </a:lnTo>
                <a:lnTo>
                  <a:pt x="7596985" y="4670298"/>
                </a:lnTo>
                <a:lnTo>
                  <a:pt x="7611104" y="4908956"/>
                </a:lnTo>
                <a:lnTo>
                  <a:pt x="7625896" y="5138013"/>
                </a:lnTo>
                <a:lnTo>
                  <a:pt x="7642201" y="5354726"/>
                </a:lnTo>
                <a:lnTo>
                  <a:pt x="7659178" y="5561838"/>
                </a:lnTo>
                <a:lnTo>
                  <a:pt x="7677499" y="5753862"/>
                </a:lnTo>
                <a:lnTo>
                  <a:pt x="7695485" y="5934227"/>
                </a:lnTo>
                <a:lnTo>
                  <a:pt x="7713470" y="6100191"/>
                </a:lnTo>
                <a:lnTo>
                  <a:pt x="7730447" y="6252438"/>
                </a:lnTo>
                <a:lnTo>
                  <a:pt x="7746584" y="6387541"/>
                </a:lnTo>
                <a:lnTo>
                  <a:pt x="7761880" y="6509613"/>
                </a:lnTo>
                <a:lnTo>
                  <a:pt x="7774655" y="6612483"/>
                </a:lnTo>
                <a:lnTo>
                  <a:pt x="7786757" y="6698894"/>
                </a:lnTo>
                <a:lnTo>
                  <a:pt x="7804071" y="6817538"/>
                </a:lnTo>
                <a:lnTo>
                  <a:pt x="7809954" y="6858000"/>
                </a:lnTo>
                <a:lnTo>
                  <a:pt x="7157124" y="6858000"/>
                </a:lnTo>
                <a:lnTo>
                  <a:pt x="7157124" y="6858000"/>
                </a:lnTo>
                <a:lnTo>
                  <a:pt x="0" y="6858000"/>
                </a:lnTo>
                <a:lnTo>
                  <a:pt x="0" y="0"/>
                </a:lnTo>
                <a:lnTo>
                  <a:pt x="6465239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F98810A7-E114-447A-A7D6-69B27CFB5650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7" name="Content Placeholder 3"/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342" r="3" b="3"/>
          <a:stretch/>
        </p:blipFill>
        <p:spPr>
          <a:xfrm>
            <a:off x="1122071" y="647698"/>
            <a:ext cx="5314228" cy="5562139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123230918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41B68C77-138E-4BF7-A276-BD0C78A4219F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7C268552-D473-46ED-B1B8-422042C4DEF1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4" name="Oval 13">
            <a:extLst>
              <a:ext uri="{FF2B5EF4-FFF2-40B4-BE49-F238E27FC236}">
                <a16:creationId xmlns:a16="http://schemas.microsoft.com/office/drawing/2014/main" id="{4AC0CD9D-7610-4620-93B4-798CCD9AB581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B9238B3E-24AA-439A-B527-6C5DF6D72145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69F01145-BEA3-4CBF-AA21-10077B948CA8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DE4D62F9-188E-4530-84C2-24BDEE4BEB82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D67CA421-FA2B-47ED-A101-F8BBEBB2976B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A25722F-E8E0-4861-B459-FAF6FB6B02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00279" y="1325880"/>
            <a:ext cx="3344020" cy="3066507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sz="5400" dirty="0" smtClean="0">
                <a:solidFill>
                  <a:srgbClr val="EBEBEB"/>
                </a:solidFill>
              </a:rPr>
              <a:t>Re-engaging with </a:t>
            </a:r>
            <a:r>
              <a:rPr lang="en-US" sz="5400" b="0" i="0" kern="1200" dirty="0" smtClean="0">
                <a:solidFill>
                  <a:srgbClr val="EBEBEB"/>
                </a:solidFill>
                <a:latin typeface="+mj-lt"/>
                <a:ea typeface="+mj-ea"/>
                <a:cs typeface="+mj-cs"/>
              </a:rPr>
              <a:t>Triad work</a:t>
            </a:r>
            <a:endParaRPr lang="en-US" sz="5400" b="0" i="0" kern="1200" dirty="0">
              <a:solidFill>
                <a:srgbClr val="EBEBEB"/>
              </a:solidFill>
              <a:latin typeface="+mj-lt"/>
              <a:ea typeface="+mj-ea"/>
              <a:cs typeface="+mj-cs"/>
            </a:endParaRPr>
          </a:p>
        </p:txBody>
      </p:sp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12425D82-CD5E-45A4-9542-70951E59F2D1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6914" y="639905"/>
            <a:ext cx="6915664" cy="557818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221DB897-A621-4D5F-AC81-91199AC4370E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5" name="Content Placeholder 4" descr="A screenshot of a cell phone&#10;&#10;Description automatically generated">
            <a:extLst>
              <a:ext uri="{FF2B5EF4-FFF2-40B4-BE49-F238E27FC236}">
                <a16:creationId xmlns:a16="http://schemas.microsoft.com/office/drawing/2014/main" id="{62C773A8-C9CA-4DF8-992E-F279F4BD475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6"/>
          <a:stretch>
            <a:fillRect/>
          </a:stretch>
        </p:blipFill>
        <p:spPr>
          <a:xfrm>
            <a:off x="955392" y="1074570"/>
            <a:ext cx="6275584" cy="4714053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173989941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Your reflections </a:t>
            </a:r>
            <a:r>
              <a:rPr lang="en-GB" dirty="0" smtClean="0"/>
              <a:t>on your triad experience today … … …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1772816"/>
            <a:ext cx="9144000" cy="5085184"/>
          </a:xfrm>
        </p:spPr>
      </p:pic>
    </p:spTree>
    <p:extLst>
      <p:ext uri="{BB962C8B-B14F-4D97-AF65-F5344CB8AC3E}">
        <p14:creationId xmlns:p14="http://schemas.microsoft.com/office/powerpoint/2010/main" val="198855538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Reading: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03312" y="2047167"/>
            <a:ext cx="8946541" cy="4195481"/>
          </a:xfrm>
        </p:spPr>
        <p:txBody>
          <a:bodyPr>
            <a:normAutofit/>
          </a:bodyPr>
          <a:lstStyle/>
          <a:p>
            <a:endParaRPr lang="en-GB" sz="2400" dirty="0" smtClean="0"/>
          </a:p>
          <a:p>
            <a:endParaRPr lang="en-GB" sz="2400" dirty="0"/>
          </a:p>
          <a:p>
            <a:endParaRPr lang="en-GB" sz="2400" dirty="0" smtClean="0"/>
          </a:p>
          <a:p>
            <a:r>
              <a:rPr lang="en-GB" sz="2400" dirty="0" smtClean="0"/>
              <a:t>Geller </a:t>
            </a:r>
            <a:r>
              <a:rPr lang="en-GB" sz="2400" dirty="0"/>
              <a:t>&amp; Greenberg (2012) Washington DC: American Psychological Association p 3-6 Chapter 4</a:t>
            </a:r>
          </a:p>
        </p:txBody>
      </p:sp>
    </p:spTree>
    <p:extLst>
      <p:ext uri="{BB962C8B-B14F-4D97-AF65-F5344CB8AC3E}">
        <p14:creationId xmlns:p14="http://schemas.microsoft.com/office/powerpoint/2010/main" val="187802678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819F4ADE-DC73-4FD7-932F-CB4911918B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09058" y="640080"/>
            <a:ext cx="3130428" cy="557781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>
              <a:lnSpc>
                <a:spcPct val="90000"/>
              </a:lnSpc>
            </a:pPr>
            <a:r>
              <a:rPr lang="en-US" sz="4700">
                <a:solidFill>
                  <a:srgbClr val="FFFFFF"/>
                </a:solidFill>
              </a:rPr>
              <a:t>CLOSING ROUND</a:t>
            </a:r>
          </a:p>
        </p:txBody>
      </p:sp>
      <p:pic>
        <p:nvPicPr>
          <p:cNvPr id="5" name="Content Placeholder 4" descr="A picture containing toy, table, covered, refrigerator&#10;&#10;Description automatically generated">
            <a:extLst>
              <a:ext uri="{FF2B5EF4-FFF2-40B4-BE49-F238E27FC236}">
                <a16:creationId xmlns:a16="http://schemas.microsoft.com/office/drawing/2014/main" id="{518BB8BF-8558-47A6-9813-C17E7F50B10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6000" y="0"/>
            <a:ext cx="6096000" cy="73174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8890815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MediaServiceKeyPoints xmlns="71af3243-3dd4-4a8d-8c0d-dd76da1f02a5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1" ma:contentTypeDescription="Create a new document." ma:contentTypeScope="" ma:versionID="9677210f24a1be23c92c90fd886aa0aa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60e05723c5c1908df1a1a4ebf11d344e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08661AA8-FA16-4E58-B6CE-5E6FE2A09464}">
  <ds:schemaRefs>
    <ds:schemaRef ds:uri="http://purl.org/dc/terms/"/>
    <ds:schemaRef ds:uri="http://schemas.openxmlformats.org/package/2006/metadata/core-properties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schemas.microsoft.com/office/2006/metadata/properties"/>
    <ds:schemaRef ds:uri="71af3243-3dd4-4a8d-8c0d-dd76da1f02a5"/>
    <ds:schemaRef ds:uri="http://www.w3.org/XML/1998/namespace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F1FC55D3-F645-4907-9137-B16FB6054B52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39F30101-685D-45DE-9DB6-1F040B2FDEB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637</Words>
  <Application>Microsoft Office PowerPoint</Application>
  <PresentationFormat>Widescreen</PresentationFormat>
  <Paragraphs>126</Paragraphs>
  <Slides>25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31" baseType="lpstr">
      <vt:lpstr>Arial</vt:lpstr>
      <vt:lpstr>Calibri</vt:lpstr>
      <vt:lpstr>Century Gothic</vt:lpstr>
      <vt:lpstr>Wingdings</vt:lpstr>
      <vt:lpstr>Wingdings 3</vt:lpstr>
      <vt:lpstr>Ion</vt:lpstr>
      <vt:lpstr>Practicum Level 5: Lesson 11  (1)Re-contracting for Semester Two (2) Moving our triad work into into counselling at relational depth</vt:lpstr>
      <vt:lpstr>CIRCLE TIME</vt:lpstr>
      <vt:lpstr>Welcome Back!</vt:lpstr>
      <vt:lpstr>LESSON PLAN UP TO READING WEEK</vt:lpstr>
      <vt:lpstr>LESSON PLAN FOR NEXT WEEK:</vt:lpstr>
      <vt:lpstr>Triad work and recordings: TIMING AND PACING  </vt:lpstr>
      <vt:lpstr>NOTE TAKING AND PEER SUPERVISION … … …</vt:lpstr>
      <vt:lpstr>Re-contracting for Semester Two</vt:lpstr>
      <vt:lpstr>Think what you would like to add/remove</vt:lpstr>
      <vt:lpstr>RECAP ON THEORY … … …</vt:lpstr>
      <vt:lpstr>Working at relational depth </vt:lpstr>
      <vt:lpstr>Preparing the ground for Presence</vt:lpstr>
      <vt:lpstr>Theory to Practice</vt:lpstr>
      <vt:lpstr>Gestalt Therapy in the consulting room</vt:lpstr>
      <vt:lpstr>Locating emotion: </vt:lpstr>
      <vt:lpstr>More emphasis on … … … </vt:lpstr>
      <vt:lpstr>Exaggeration exercise……</vt:lpstr>
      <vt:lpstr>Role play…..</vt:lpstr>
      <vt:lpstr>Role play: Topdog — Underdog :</vt:lpstr>
      <vt:lpstr>USING ‘NOW’ LANUAGE…</vt:lpstr>
      <vt:lpstr>Any questions?</vt:lpstr>
      <vt:lpstr>Re-engaging with Triad work</vt:lpstr>
      <vt:lpstr>Your reflections on your triad experience today … … …</vt:lpstr>
      <vt:lpstr>Reading:</vt:lpstr>
      <vt:lpstr>CLOSING ROUND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2019-12-07T07:59:00Z</dcterms:created>
  <dcterms:modified xsi:type="dcterms:W3CDTF">2020-01-18T04:11:58Z</dcterms:modified>
</cp:coreProperties>
</file>