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7"/>
  </p:notesMasterIdLst>
  <p:sldIdLst>
    <p:sldId id="1288" r:id="rId2"/>
    <p:sldId id="1303" r:id="rId3"/>
    <p:sldId id="257" r:id="rId4"/>
    <p:sldId id="1913" r:id="rId5"/>
    <p:sldId id="1304" r:id="rId6"/>
    <p:sldId id="1306" r:id="rId7"/>
    <p:sldId id="1307" r:id="rId8"/>
    <p:sldId id="1267" r:id="rId9"/>
    <p:sldId id="1309" r:id="rId10"/>
    <p:sldId id="1310" r:id="rId11"/>
    <p:sldId id="1277" r:id="rId12"/>
    <p:sldId id="1276" r:id="rId13"/>
    <p:sldId id="1299" r:id="rId14"/>
    <p:sldId id="1917" r:id="rId15"/>
    <p:sldId id="1918" r:id="rId16"/>
    <p:sldId id="1919" r:id="rId17"/>
    <p:sldId id="1920" r:id="rId18"/>
    <p:sldId id="1916" r:id="rId19"/>
    <p:sldId id="1268" r:id="rId20"/>
    <p:sldId id="1269" r:id="rId21"/>
    <p:sldId id="1272" r:id="rId22"/>
    <p:sldId id="1273" r:id="rId23"/>
    <p:sldId id="1270" r:id="rId24"/>
    <p:sldId id="1265" r:id="rId25"/>
    <p:sldId id="1266" r:id="rId26"/>
    <p:sldId id="1914" r:id="rId27"/>
    <p:sldId id="1274" r:id="rId28"/>
    <p:sldId id="1275" r:id="rId29"/>
    <p:sldId id="1921" r:id="rId30"/>
    <p:sldId id="1924" r:id="rId31"/>
    <p:sldId id="1922" r:id="rId32"/>
    <p:sldId id="1755" r:id="rId33"/>
    <p:sldId id="1286" r:id="rId34"/>
    <p:sldId id="1278" r:id="rId35"/>
    <p:sldId id="1285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2"/>
    <p:restoredTop sz="90187"/>
  </p:normalViewPr>
  <p:slideViewPr>
    <p:cSldViewPr snapToGrid="0" snapToObjects="1">
      <p:cViewPr varScale="1">
        <p:scale>
          <a:sx n="75" d="100"/>
          <a:sy n="75" d="100"/>
        </p:scale>
        <p:origin x="9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2-03T15:35:22.06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A473E-1747-8047-AEC8-86B55203ABB4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C16938-E59A-A64B-BCA3-97F73F7BBB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60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277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879465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8895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9312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020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A5461-AEEC-4B4B-9FF4-09DE7650F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343BA-88D5-D543-B497-DA080AEB12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3F7C1-E8A8-534F-94E3-FBEEC78C3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BABEA-97A0-F243-9740-15D98D64C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E5996-1A9B-7846-9851-16FFE7A28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008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2DA54-CB39-5D4D-8014-923B5E989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A5A89-F0DB-414D-89BE-28C0432A0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784A6-3EED-9042-97C5-144A6DDD1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22275-EB2B-3C46-8373-D37A45C63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6E1EAB-5D24-D949-9C30-649D09E11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657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E2DE9-C846-014C-A64D-783BD65E4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C7B501-1FD6-C54E-B24E-1A993812D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AF538-A07F-DF4E-9AC7-04BA854E3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C61B7-DCF5-3A4F-8433-DFAE3C1FB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85961-905C-D349-972B-5876AAE33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65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B2EA2-C36C-074D-8E84-5EFB63645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79EE3-31B5-234A-A7C6-0E0169626A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F04C7-D5D9-614D-A9D2-71878671EC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082E5D-C24C-474F-B8CA-C720D31FF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9E0270-C909-9342-A303-002D10EE3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6761E-E220-354F-9A37-578904917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3774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F7475-48CD-8040-9D16-0DD48798F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0B0577-3674-EA46-AE25-A97DF1322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DC0830-F19C-1A42-A389-FD98A8D517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5B8C6D-69EA-D84E-98B7-6ED21E81C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3B359D-4AAB-1F47-BDED-A6ABFBB0D6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DCBF6D-0B07-9E4D-A425-E75459F60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B12260-9F38-C54B-A83E-5B227F67A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6C0AC8-6B8E-3549-8EE1-A7B0D79CB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3040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B90B0-4877-9F45-8599-B737367E4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9FC03-6252-FB48-B1B4-21717C9FF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67F10-90E3-994F-9B0B-67304141C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DD05-09E3-F54A-BA79-2E6E0F8F7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607DDD-E5FE-9C49-8788-78D3BA2C1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3DFA4C-9A41-2044-92A5-DD614AC46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3D417E-0515-4F4F-B4C4-CBFCC063B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073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12E50-9974-D640-A4E8-5051B2A5B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5799F-3A2B-EC4A-98AD-CA55EB73E4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8669E8-5C10-3D41-9A68-AFFEE031AB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18BA64-D297-3A4F-946A-2A3B19DC5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B2ABC8-5BA4-B448-A316-75F1EAB7F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B6AED-EF6D-724D-8B79-3A86F239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063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6B21E-275B-C24B-8D57-EAA220D50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4F8501-169D-7B4E-9C80-45E0CD2A79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699880-B7E4-5F49-94A5-27DCB458C6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7341F8-AA55-BF45-9499-5EA1ECC13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20D8A-FCD3-1446-8705-44793000D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FA2083-BE1C-164F-AC1B-5FB111198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59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30DA6-FDD1-B64E-B73E-4268FCE93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ED3DEE-C470-EB4C-BC3A-B9FC6F141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2BF2C-6046-2741-8877-149FCF315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1C41C-9F1E-C641-9EB8-F11D77A25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E3CB7-CB8F-A046-B503-880C76BB0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040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02359F-D054-0845-AB53-0BC32061CB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8F4E0E-6DC5-7044-8E0B-9C445D06F5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675CC-382A-CF47-9F3E-3D33054C9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71C7D-74F1-D845-9769-355894A45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1D673C-94D5-C143-837A-9B0246CCA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271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5E8985-5055-4848-9CCD-94C53116E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41549-DD4A-D248-B974-9ED9A490E5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2A703-15CC-7F4A-BF18-93087AF514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B603E-4948-8C4D-A199-AC75C1834716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EBECF-F528-244C-9B59-817199900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6F777-16E7-2742-9D2D-D31633C021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85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7" Type="http://schemas.openxmlformats.org/officeDocument/2006/relationships/image" Target="../media/image17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tif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tiff"/><Relationship Id="rId4" Type="http://schemas.openxmlformats.org/officeDocument/2006/relationships/image" Target="NUL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912533" y="215342"/>
            <a:ext cx="6668655" cy="14997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– BA1A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3: 24.11.22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Cwestiynu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83E856-9B2D-F942-95C0-9978CA29BA78}"/>
              </a:ext>
            </a:extLst>
          </p:cNvPr>
          <p:cNvSpPr txBox="1"/>
          <p:nvPr/>
        </p:nvSpPr>
        <p:spPr>
          <a:xfrm>
            <a:off x="4810991" y="5237684"/>
            <a:ext cx="2570018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144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94446-196B-9143-A4B0-D9F390EAB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96073"/>
            <a:ext cx="10515600" cy="1325563"/>
          </a:xfr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 un o’r pethau fyddwch chi’n ei wneud yn aml iawn yn y dosbarth Cyfnod Sylfaen?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7BC99-D686-784B-8682-628075059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66C9EDB-DA83-3F43-BE63-F9288EEF6F44}"/>
              </a:ext>
            </a:extLst>
          </p:cNvPr>
          <p:cNvSpPr txBox="1">
            <a:spLocks/>
          </p:cNvSpPr>
          <p:nvPr/>
        </p:nvSpPr>
        <p:spPr>
          <a:xfrm>
            <a:off x="2986617" y="262035"/>
            <a:ext cx="6218766" cy="10064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 i feddwl ...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3B26D7-6D2A-FE4B-B5E4-DBCF06A457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6289" y="106521"/>
            <a:ext cx="2382090" cy="2257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453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327038"/>
            <a:ext cx="783397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FE70BF-C603-DD4F-AD82-6C91282A996A}"/>
              </a:ext>
            </a:extLst>
          </p:cNvPr>
          <p:cNvSpPr txBox="1"/>
          <p:nvPr/>
        </p:nvSpPr>
        <p:spPr>
          <a:xfrm>
            <a:off x="519769" y="1933440"/>
            <a:ext cx="1025544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rhannau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ymadrodd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lunio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cwestiynau’n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gadarnhaol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feithrin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C3121D-BF19-BE40-A229-748816653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6289" y="106521"/>
            <a:ext cx="2382090" cy="22578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DE2FDF-F97B-7246-AE16-C23EA6978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775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3619253" y="119744"/>
            <a:ext cx="4953495" cy="8343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algn="ctr">
              <a:spcBef>
                <a:spcPts val="0"/>
              </a:spcBef>
              <a:buClr>
                <a:schemeClr val="dk2"/>
              </a:buClr>
            </a:pPr>
            <a:r>
              <a:rPr lang="en-US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Eich</a:t>
            </a:r>
            <a:r>
              <a:rPr lang="en-US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llais</a:t>
            </a:r>
            <a:r>
              <a:rPr lang="en-US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…</a:t>
            </a:r>
            <a:endParaRPr b="1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4419D22D-FA1C-8948-A364-F709EC986C3A}"/>
              </a:ext>
            </a:extLst>
          </p:cNvPr>
          <p:cNvSpPr/>
          <p:nvPr/>
        </p:nvSpPr>
        <p:spPr>
          <a:xfrm>
            <a:off x="8741048" y="1115031"/>
            <a:ext cx="2824842" cy="1338942"/>
          </a:xfrm>
          <a:prstGeom prst="wedgeEllipseCallout">
            <a:avLst>
              <a:gd name="adj1" fmla="val 41016"/>
              <a:gd name="adj2" fmla="val 6981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E7E128A-134F-2542-85D1-0A53870E9D5E}"/>
              </a:ext>
            </a:extLst>
          </p:cNvPr>
          <p:cNvSpPr/>
          <p:nvPr/>
        </p:nvSpPr>
        <p:spPr>
          <a:xfrm>
            <a:off x="4683578" y="1115031"/>
            <a:ext cx="2824842" cy="1338942"/>
          </a:xfrm>
          <a:prstGeom prst="wedgeEllipseCallout">
            <a:avLst>
              <a:gd name="adj1" fmla="val -1180"/>
              <a:gd name="adj2" fmla="val 9786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 bob sgwrs yn y Gymraeg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7CB59D51-B588-D74F-872C-F4DE9D49B97D}"/>
              </a:ext>
            </a:extLst>
          </p:cNvPr>
          <p:cNvSpPr/>
          <p:nvPr/>
        </p:nvSpPr>
        <p:spPr>
          <a:xfrm>
            <a:off x="665238" y="1115031"/>
            <a:ext cx="2824842" cy="1338942"/>
          </a:xfrm>
          <a:prstGeom prst="wedgeEllipseCallout">
            <a:avLst>
              <a:gd name="adj1" fmla="val -37596"/>
              <a:gd name="adj2" fmla="val 7347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magu hyder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720CACBE-6E85-DD44-9FF9-EA476B28A06D}"/>
              </a:ext>
            </a:extLst>
          </p:cNvPr>
          <p:cNvSpPr/>
          <p:nvPr/>
        </p:nvSpPr>
        <p:spPr>
          <a:xfrm>
            <a:off x="2206832" y="2827517"/>
            <a:ext cx="2824842" cy="1338942"/>
          </a:xfrm>
          <a:prstGeom prst="wedgeEllipseCallout">
            <a:avLst>
              <a:gd name="adj1" fmla="val -40486"/>
              <a:gd name="adj2" fmla="val 7225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 </a:t>
            </a:r>
            <a:r>
              <a:rPr lang="cy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eu?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9271CC9E-F916-3B45-8448-124873F754BF}"/>
              </a:ext>
            </a:extLst>
          </p:cNvPr>
          <p:cNvSpPr/>
          <p:nvPr/>
        </p:nvSpPr>
        <p:spPr>
          <a:xfrm>
            <a:off x="7160327" y="2879479"/>
            <a:ext cx="2824842" cy="1338942"/>
          </a:xfrm>
          <a:prstGeom prst="wedgeEllipseCallout">
            <a:avLst>
              <a:gd name="adj1" fmla="val 31768"/>
              <a:gd name="adj2" fmla="val 77135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sillafu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9BD349C8-2523-C143-95C5-F12A1AEC1B42}"/>
              </a:ext>
            </a:extLst>
          </p:cNvPr>
          <p:cNvSpPr/>
          <p:nvPr/>
        </p:nvSpPr>
        <p:spPr>
          <a:xfrm>
            <a:off x="4810401" y="4218421"/>
            <a:ext cx="2824842" cy="1338942"/>
          </a:xfrm>
          <a:prstGeom prst="wedgeEllipseCallout">
            <a:avLst>
              <a:gd name="adj1" fmla="val 554"/>
              <a:gd name="adj2" fmla="val -104573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 yn gywir i’r disgyblion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86FD161-0CA1-FD45-A074-21FB547F6D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BB5C2B2-980C-2243-A82B-859417B212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21" y="4614712"/>
            <a:ext cx="1121833" cy="1103442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F2935FF-D0EA-9A49-B33E-C60CCC5459EF}"/>
              </a:ext>
            </a:extLst>
          </p:cNvPr>
          <p:cNvSpPr/>
          <p:nvPr/>
        </p:nvSpPr>
        <p:spPr>
          <a:xfrm>
            <a:off x="254000" y="812800"/>
            <a:ext cx="3572933" cy="2014717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72C77BB3-E741-3F47-9253-80B92D879ECA}"/>
              </a:ext>
            </a:extLst>
          </p:cNvPr>
          <p:cNvSpPr/>
          <p:nvPr/>
        </p:nvSpPr>
        <p:spPr>
          <a:xfrm>
            <a:off x="8540889" y="909408"/>
            <a:ext cx="3572933" cy="2014717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737DE0C2-CA93-7444-96A6-C855AB262E61}"/>
              </a:ext>
            </a:extLst>
          </p:cNvPr>
          <p:cNvSpPr/>
          <p:nvPr/>
        </p:nvSpPr>
        <p:spPr>
          <a:xfrm>
            <a:off x="4436355" y="3788372"/>
            <a:ext cx="3572933" cy="2014717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58344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2AA2E-9055-D448-A9F8-0DAC2E3FA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833" y="195792"/>
            <a:ext cx="8678333" cy="1006475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mae cwestiynu mor bwysig?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C9B494-D7B9-074A-9032-1EE2810C92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67" y="1310471"/>
            <a:ext cx="11971864" cy="4946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CE2279-24E7-E24B-ADE3-2895A4D97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61624"/>
            <a:ext cx="12192000" cy="9790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0ABC4-55EF-0148-BF4F-BCC30B4D9CE2}"/>
              </a:ext>
            </a:extLst>
          </p:cNvPr>
          <p:cNvSpPr txBox="1"/>
          <p:nvPr/>
        </p:nvSpPr>
        <p:spPr>
          <a:xfrm>
            <a:off x="287867" y="1800616"/>
            <a:ext cx="5164668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Llinyn mesur cyrhaeddiad ieithyddol plant.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99C37A-B55B-7C44-BEED-259E38D86EAC}"/>
              </a:ext>
            </a:extLst>
          </p:cNvPr>
          <p:cNvSpPr txBox="1"/>
          <p:nvPr/>
        </p:nvSpPr>
        <p:spPr>
          <a:xfrm>
            <a:off x="287867" y="3408711"/>
            <a:ext cx="5164668" cy="1384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Arf pedagogaidd pwysig yn y dosbarth i fesur ac ymestyn dealltwriaeth y plant.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30ABB8-6DCE-C942-99B4-9AF83B80EC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137" y="1449339"/>
            <a:ext cx="5672664" cy="8283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08D9BA1-1250-E74D-B008-701FBBE9107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42"/>
          <a:stretch/>
        </p:blipFill>
        <p:spPr>
          <a:xfrm>
            <a:off x="6316137" y="2342057"/>
            <a:ext cx="5825062" cy="28829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3D92A37-8240-964E-A753-4D3AB4B1F812}"/>
              </a:ext>
            </a:extLst>
          </p:cNvPr>
          <p:cNvSpPr txBox="1"/>
          <p:nvPr/>
        </p:nvSpPr>
        <p:spPr>
          <a:xfrm>
            <a:off x="6773333" y="2342057"/>
            <a:ext cx="215053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Cam Cynnydd 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AAC4390-16BA-2B4F-B422-F7D17F8B215D}"/>
              </a:ext>
            </a:extLst>
          </p:cNvPr>
          <p:cNvSpPr txBox="1"/>
          <p:nvPr/>
        </p:nvSpPr>
        <p:spPr>
          <a:xfrm>
            <a:off x="9652000" y="2342057"/>
            <a:ext cx="215053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Cam Cynnydd 2</a:t>
            </a:r>
          </a:p>
        </p:txBody>
      </p:sp>
    </p:spTree>
    <p:extLst>
      <p:ext uri="{BB962C8B-B14F-4D97-AF65-F5344CB8AC3E}">
        <p14:creationId xmlns:p14="http://schemas.microsoft.com/office/powerpoint/2010/main" val="3912820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CE2279-24E7-E24B-ADE3-2895A4D97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61624"/>
            <a:ext cx="12192000" cy="9790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0ABC4-55EF-0148-BF4F-BCC30B4D9CE2}"/>
              </a:ext>
            </a:extLst>
          </p:cNvPr>
          <p:cNvSpPr txBox="1"/>
          <p:nvPr/>
        </p:nvSpPr>
        <p:spPr>
          <a:xfrm>
            <a:off x="287867" y="1800616"/>
            <a:ext cx="2387600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Do you like chocolate?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A6EF63-2D63-CB4B-A585-0C36B92871F5}"/>
              </a:ext>
            </a:extLst>
          </p:cNvPr>
          <p:cNvSpPr txBox="1"/>
          <p:nvPr/>
        </p:nvSpPr>
        <p:spPr>
          <a:xfrm>
            <a:off x="287867" y="3206083"/>
            <a:ext cx="2387600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Can I see your work?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05F17C-D721-0B47-A9BB-5614DFBA57E7}"/>
              </a:ext>
            </a:extLst>
          </p:cNvPr>
          <p:cNvSpPr txBox="1"/>
          <p:nvPr/>
        </p:nvSpPr>
        <p:spPr>
          <a:xfrm>
            <a:off x="287867" y="4593330"/>
            <a:ext cx="2387600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Did you reas last night?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9ACA2B-A8B1-AE4E-BA4A-3A7878DE7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1792" y="1603256"/>
            <a:ext cx="2463800" cy="2032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2C2ED90-B20D-D64B-8100-4D3F36B81924}"/>
              </a:ext>
            </a:extLst>
          </p:cNvPr>
          <p:cNvSpPr txBox="1"/>
          <p:nvPr/>
        </p:nvSpPr>
        <p:spPr>
          <a:xfrm>
            <a:off x="9567334" y="1748529"/>
            <a:ext cx="2387600" cy="1384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Would you like a piece of fruit?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04F576A-0B90-2644-91B2-DE4AC9796608}"/>
              </a:ext>
            </a:extLst>
          </p:cNvPr>
          <p:cNvSpPr txBox="1"/>
          <p:nvPr/>
        </p:nvSpPr>
        <p:spPr>
          <a:xfrm>
            <a:off x="9567334" y="3734424"/>
            <a:ext cx="2387600" cy="18158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Will you put the pencild in the drawer please?</a:t>
            </a:r>
          </a:p>
        </p:txBody>
      </p:sp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21AB0986-3262-E446-89C4-7880369A6BF3}"/>
              </a:ext>
            </a:extLst>
          </p:cNvPr>
          <p:cNvSpPr/>
          <p:nvPr/>
        </p:nvSpPr>
        <p:spPr>
          <a:xfrm>
            <a:off x="2940049" y="218261"/>
            <a:ext cx="2184400" cy="1384995"/>
          </a:xfrm>
          <a:prstGeom prst="wedgeRoundRectCallout">
            <a:avLst>
              <a:gd name="adj1" fmla="val 41957"/>
              <a:gd name="adj2" fmla="val 152974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Yes!</a:t>
            </a:r>
          </a:p>
        </p:txBody>
      </p:sp>
      <p:sp>
        <p:nvSpPr>
          <p:cNvPr id="18" name="Rounded Rectangular Callout 17">
            <a:extLst>
              <a:ext uri="{FF2B5EF4-FFF2-40B4-BE49-F238E27FC236}">
                <a16:creationId xmlns:a16="http://schemas.microsoft.com/office/drawing/2014/main" id="{073DFE9C-1B20-3246-8B5D-5F4DA8BEBFC4}"/>
              </a:ext>
            </a:extLst>
          </p:cNvPr>
          <p:cNvSpPr/>
          <p:nvPr/>
        </p:nvSpPr>
        <p:spPr>
          <a:xfrm>
            <a:off x="7382934" y="218260"/>
            <a:ext cx="2184400" cy="1384995"/>
          </a:xfrm>
          <a:prstGeom prst="wedgeRoundRectCallout">
            <a:avLst>
              <a:gd name="adj1" fmla="val -48741"/>
              <a:gd name="adj2" fmla="val 165200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No!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CB0DBE-17BF-4949-953E-4CB1A1F5CA7F}"/>
              </a:ext>
            </a:extLst>
          </p:cNvPr>
          <p:cNvSpPr txBox="1"/>
          <p:nvPr/>
        </p:nvSpPr>
        <p:spPr>
          <a:xfrm>
            <a:off x="3098800" y="4160190"/>
            <a:ext cx="61806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Yn Saseneg, mae’n hawdd ateb cwestiynau ond yn y Gymraeg mae sawl gwahanol ffordd.</a:t>
            </a:r>
          </a:p>
        </p:txBody>
      </p:sp>
    </p:spTree>
    <p:extLst>
      <p:ext uri="{BB962C8B-B14F-4D97-AF65-F5344CB8AC3E}">
        <p14:creationId xmlns:p14="http://schemas.microsoft.com/office/powerpoint/2010/main" val="741314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CE2279-24E7-E24B-ADE3-2895A4D97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61624"/>
            <a:ext cx="12192000" cy="97905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49ACA2B-A8B1-AE4E-BA4A-3A7878DE7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7533" y="2777067"/>
            <a:ext cx="3216912" cy="2653123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21AB0986-3262-E446-89C4-7880369A6BF3}"/>
              </a:ext>
            </a:extLst>
          </p:cNvPr>
          <p:cNvSpPr/>
          <p:nvPr/>
        </p:nvSpPr>
        <p:spPr>
          <a:xfrm>
            <a:off x="315381" y="342556"/>
            <a:ext cx="7829552" cy="3761072"/>
          </a:xfrm>
          <a:prstGeom prst="wedgeRoundRectCallout">
            <a:avLst>
              <a:gd name="adj1" fmla="val 64227"/>
              <a:gd name="adj2" fmla="val 81388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Allwch chi feddwl am ffyrdd gwahanol o ddweud “yes” a “no” yn y Gymraeg?  </a:t>
            </a:r>
          </a:p>
          <a:p>
            <a:pPr algn="ctr"/>
            <a:r>
              <a:rPr lang="cy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 gymaint o ffyrdd ag y gallwch mewn 1 funud</a:t>
            </a:r>
            <a:r>
              <a:rPr lang="cy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0470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864812" y="76990"/>
            <a:ext cx="646237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5" name="Google Shape;300;p18">
            <a:extLst>
              <a:ext uri="{FF2B5EF4-FFF2-40B4-BE49-F238E27FC236}">
                <a16:creationId xmlns:a16="http://schemas.microsoft.com/office/drawing/2014/main" id="{10D0AB83-A48E-F24F-8152-ACDD0BA67097}"/>
              </a:ext>
            </a:extLst>
          </p:cNvPr>
          <p:cNvSpPr txBox="1">
            <a:spLocks/>
          </p:cNvSpPr>
          <p:nvPr/>
        </p:nvSpPr>
        <p:spPr>
          <a:xfrm>
            <a:off x="199636" y="1235898"/>
            <a:ext cx="11573650" cy="43182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Pan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dechrau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‘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…?”,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yna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“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”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“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”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bob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tro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Edrychwch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enghreifftiau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canlynol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:</a:t>
            </a:r>
            <a:b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</a:br>
            <a:b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</a:b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brawd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John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brechdanau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chi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pensiliau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bwrdd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74A518-4BA1-5641-B6D9-2F5BB09CE9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161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864812" y="76990"/>
            <a:ext cx="646237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5" name="Google Shape;300;p18">
            <a:extLst>
              <a:ext uri="{FF2B5EF4-FFF2-40B4-BE49-F238E27FC236}">
                <a16:creationId xmlns:a16="http://schemas.microsoft.com/office/drawing/2014/main" id="{10D0AB83-A48E-F24F-8152-ACDD0BA67097}"/>
              </a:ext>
            </a:extLst>
          </p:cNvPr>
          <p:cNvSpPr txBox="1">
            <a:spLocks/>
          </p:cNvSpPr>
          <p:nvPr/>
        </p:nvSpPr>
        <p:spPr>
          <a:xfrm>
            <a:off x="216569" y="846431"/>
            <a:ext cx="11573650" cy="48168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&gt;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amhendant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400" i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Is there a…?		Are there any…?</a:t>
            </a:r>
            <a:endParaRPr lang="en-US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1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bwrdd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pensiliau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bocs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(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) &gt;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pendant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400" i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Is (the)…?		Are (the) …?</a:t>
            </a:r>
            <a:endParaRPr lang="en-US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1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John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absennol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	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bwrdd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5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ATEBION:	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74A518-4BA1-5641-B6D9-2F5BB09CE9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208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864812" y="76990"/>
            <a:ext cx="646237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5" name="Google Shape;300;p18">
            <a:extLst>
              <a:ext uri="{FF2B5EF4-FFF2-40B4-BE49-F238E27FC236}">
                <a16:creationId xmlns:a16="http://schemas.microsoft.com/office/drawing/2014/main" id="{10D0AB83-A48E-F24F-8152-ACDD0BA67097}"/>
              </a:ext>
            </a:extLst>
          </p:cNvPr>
          <p:cNvSpPr txBox="1">
            <a:spLocks/>
          </p:cNvSpPr>
          <p:nvPr/>
        </p:nvSpPr>
        <p:spPr>
          <a:xfrm>
            <a:off x="309175" y="1286698"/>
            <a:ext cx="11573650" cy="48168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Pan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fyddwn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ni’n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siarad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rywbeth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“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”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rywun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(</a:t>
            </a:r>
            <a:r>
              <a:rPr lang="en-US" sz="2400" i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to have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Saseneg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),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rhaid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ddenfyddio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:</a:t>
            </a: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(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rhywbeth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)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(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rhywun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)?</a:t>
            </a: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gwallt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coch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b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</a:br>
            <a:b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</a:b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brechdanau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74A518-4BA1-5641-B6D9-2F5BB09CE9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793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677333" y="219825"/>
            <a:ext cx="10905067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4" name="Google Shape;345;p24">
            <a:extLst>
              <a:ext uri="{FF2B5EF4-FFF2-40B4-BE49-F238E27FC236}">
                <a16:creationId xmlns:a16="http://schemas.microsoft.com/office/drawing/2014/main" id="{20D53572-A692-A244-972D-806D4F7BFC0B}"/>
              </a:ext>
            </a:extLst>
          </p:cNvPr>
          <p:cNvSpPr txBox="1">
            <a:spLocks/>
          </p:cNvSpPr>
          <p:nvPr/>
        </p:nvSpPr>
        <p:spPr>
          <a:xfrm>
            <a:off x="409074" y="1470212"/>
            <a:ext cx="11173326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74319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Rhaid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treiglo’n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feddal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wrth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ofyn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defnyddio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berf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gryno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gorffennol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e.e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arllenodd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elodd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rhaglen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erbyniodd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hi’r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sefyllfa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158496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274319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: Do/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Naddo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7679A-094D-D043-B8E2-6305ED50A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082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351;p25">
            <a:extLst>
              <a:ext uri="{FF2B5EF4-FFF2-40B4-BE49-F238E27FC236}">
                <a16:creationId xmlns:a16="http://schemas.microsoft.com/office/drawing/2014/main" id="{A0F07CEE-9CE4-7D4D-9A51-566D76E17C8B}"/>
              </a:ext>
            </a:extLst>
          </p:cNvPr>
          <p:cNvSpPr txBox="1">
            <a:spLocks/>
          </p:cNvSpPr>
          <p:nvPr/>
        </p:nvSpPr>
        <p:spPr>
          <a:xfrm>
            <a:off x="216568" y="1368484"/>
            <a:ext cx="11128565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74319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Os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am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fod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fwy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rhaid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defnyddio’r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geiryn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gofynnol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‘a’,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e.e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167182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arllenodd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elodd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rhaglen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erbyniodd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hi’r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sefyllfa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74319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: Do/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Naddo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167182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274319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SYLWER: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treiglad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aros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C44FD1-E238-FF44-AD16-E49CDC20C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F2A464-F159-324D-9F06-2538A61CEC0E}"/>
              </a:ext>
            </a:extLst>
          </p:cNvPr>
          <p:cNvSpPr txBox="1"/>
          <p:nvPr/>
        </p:nvSpPr>
        <p:spPr>
          <a:xfrm>
            <a:off x="677333" y="219825"/>
            <a:ext cx="10905067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1519566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22175-495D-2D45-B62C-230E7D39C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930" y="1393742"/>
            <a:ext cx="1166854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sz="2400" dirty="0"/>
              <a:t>Os ydy cwestiwn yn cael ei ofyn mewn ffordd bwysleisiol, hynny yw, trwy roi’r pwyslais ar ddechrau’r cwestiwn, yna ‘ie’ a ‘nage’ fydd yr atebion bob tro.</a:t>
            </a:r>
          </a:p>
          <a:p>
            <a:pPr marL="0" indent="0">
              <a:buNone/>
            </a:pPr>
            <a:endParaRPr lang="cy-GB" sz="2400" dirty="0"/>
          </a:p>
          <a:p>
            <a:pPr marL="0" indent="0">
              <a:buNone/>
            </a:pPr>
            <a:r>
              <a:rPr lang="cy-GB" sz="2400" dirty="0"/>
              <a:t>Er enghraifft:</a:t>
            </a:r>
          </a:p>
          <a:p>
            <a:pPr marL="0" indent="0">
              <a:buNone/>
            </a:pPr>
            <a:endParaRPr lang="cy-GB" sz="2400" dirty="0"/>
          </a:p>
          <a:p>
            <a:pPr marL="0" indent="0">
              <a:buNone/>
            </a:pPr>
            <a:r>
              <a:rPr lang="cy-GB" sz="2400" b="1" dirty="0"/>
              <a:t>Mared oedd </a:t>
            </a:r>
            <a:r>
              <a:rPr lang="cy-GB" sz="2400" dirty="0"/>
              <a:t>yr enillydd?    Ie / Nage</a:t>
            </a:r>
          </a:p>
          <a:p>
            <a:pPr marL="0" indent="0">
              <a:buNone/>
            </a:pPr>
            <a:endParaRPr lang="cy-GB" sz="2400" dirty="0"/>
          </a:p>
          <a:p>
            <a:pPr marL="0" indent="0">
              <a:buNone/>
            </a:pPr>
            <a:r>
              <a:rPr lang="cy-GB" sz="2400" dirty="0"/>
              <a:t>I Gaerdydd </a:t>
            </a:r>
            <a:r>
              <a:rPr lang="cy-GB" sz="2400" b="1" dirty="0"/>
              <a:t>rwyt ti’n mynd</a:t>
            </a:r>
            <a:r>
              <a:rPr lang="cy-GB" sz="2400" dirty="0"/>
              <a:t> i siopa?   Ie / Nage</a:t>
            </a:r>
          </a:p>
          <a:p>
            <a:pPr marL="0" indent="0">
              <a:buNone/>
            </a:pPr>
            <a:endParaRPr lang="cy-GB" sz="2400" dirty="0"/>
          </a:p>
          <a:p>
            <a:pPr marL="0" indent="0">
              <a:buNone/>
            </a:pPr>
            <a:r>
              <a:rPr lang="cy-GB" sz="2400" i="1" dirty="0"/>
              <a:t>Frozen </a:t>
            </a:r>
            <a:r>
              <a:rPr lang="cy-GB" sz="2400" b="1" dirty="0"/>
              <a:t>fydd</a:t>
            </a:r>
            <a:r>
              <a:rPr lang="cy-GB" sz="2400" dirty="0"/>
              <a:t> hoff ffilm </a:t>
            </a:r>
            <a:r>
              <a:rPr lang="cy-GB" sz="2400" b="1" dirty="0"/>
              <a:t>y plant</a:t>
            </a:r>
            <a:r>
              <a:rPr lang="cy-GB" sz="2400" dirty="0"/>
              <a:t>?  Ie / Nage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B74E2D-B6BA-5B49-9BC9-9895C3EABE9F}"/>
              </a:ext>
            </a:extLst>
          </p:cNvPr>
          <p:cNvSpPr txBox="1"/>
          <p:nvPr/>
        </p:nvSpPr>
        <p:spPr>
          <a:xfrm>
            <a:off x="1892484" y="375147"/>
            <a:ext cx="8407032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pwysleisiol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2AFC88-6AEE-4D4A-AED5-8A0E21A5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144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74E2D-B6BA-5B49-9BC9-9895C3EABE9F}"/>
              </a:ext>
            </a:extLst>
          </p:cNvPr>
          <p:cNvSpPr txBox="1"/>
          <p:nvPr/>
        </p:nvSpPr>
        <p:spPr>
          <a:xfrm>
            <a:off x="1892484" y="375147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2AFC88-6AEE-4D4A-AED5-8A0E21A5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D1F338-6827-2442-BBA3-7C113AF03FE4}"/>
              </a:ext>
            </a:extLst>
          </p:cNvPr>
          <p:cNvSpPr txBox="1"/>
          <p:nvPr/>
        </p:nvSpPr>
        <p:spPr>
          <a:xfrm>
            <a:off x="1892484" y="4821251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E9911526-2CC4-0E42-87A4-CC4EA55A0E26}"/>
              </a:ext>
            </a:extLst>
          </p:cNvPr>
          <p:cNvSpPr/>
          <p:nvPr/>
        </p:nvSpPr>
        <p:spPr>
          <a:xfrm>
            <a:off x="3412435" y="1432841"/>
            <a:ext cx="5367130" cy="3171355"/>
          </a:xfrm>
          <a:prstGeom prst="star12">
            <a:avLst/>
          </a:prstGeom>
          <a:solidFill>
            <a:schemeClr val="accent5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8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273FB64-074C-B046-8DC9-FC24D04266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438" b="18219"/>
          <a:stretch/>
        </p:blipFill>
        <p:spPr>
          <a:xfrm>
            <a:off x="9925759" y="2354623"/>
            <a:ext cx="1983766" cy="125659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173533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74E2D-B6BA-5B49-9BC9-9895C3EABE9F}"/>
              </a:ext>
            </a:extLst>
          </p:cNvPr>
          <p:cNvSpPr txBox="1"/>
          <p:nvPr/>
        </p:nvSpPr>
        <p:spPr>
          <a:xfrm>
            <a:off x="1892484" y="375147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2AFC88-6AEE-4D4A-AED5-8A0E21A5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D1F338-6827-2442-BBA3-7C113AF03FE4}"/>
              </a:ext>
            </a:extLst>
          </p:cNvPr>
          <p:cNvSpPr txBox="1"/>
          <p:nvPr/>
        </p:nvSpPr>
        <p:spPr>
          <a:xfrm>
            <a:off x="1892484" y="4821251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E9911526-2CC4-0E42-87A4-CC4EA55A0E26}"/>
              </a:ext>
            </a:extLst>
          </p:cNvPr>
          <p:cNvSpPr/>
          <p:nvPr/>
        </p:nvSpPr>
        <p:spPr>
          <a:xfrm>
            <a:off x="3412435" y="1432841"/>
            <a:ext cx="5367130" cy="3171355"/>
          </a:xfrm>
          <a:prstGeom prst="star12">
            <a:avLst/>
          </a:prstGeom>
          <a:solidFill>
            <a:schemeClr val="accent5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8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CEDAA3-A694-C54A-881D-1AFC7F1D32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438" b="18219"/>
          <a:stretch/>
        </p:blipFill>
        <p:spPr>
          <a:xfrm>
            <a:off x="9925759" y="2354623"/>
            <a:ext cx="1983766" cy="125659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106353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74E2D-B6BA-5B49-9BC9-9895C3EABE9F}"/>
              </a:ext>
            </a:extLst>
          </p:cNvPr>
          <p:cNvSpPr txBox="1"/>
          <p:nvPr/>
        </p:nvSpPr>
        <p:spPr>
          <a:xfrm>
            <a:off x="1892484" y="375147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2AFC88-6AEE-4D4A-AED5-8A0E21A5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D1F338-6827-2442-BBA3-7C113AF03FE4}"/>
              </a:ext>
            </a:extLst>
          </p:cNvPr>
          <p:cNvSpPr txBox="1"/>
          <p:nvPr/>
        </p:nvSpPr>
        <p:spPr>
          <a:xfrm>
            <a:off x="1892484" y="4821251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E9911526-2CC4-0E42-87A4-CC4EA55A0E26}"/>
              </a:ext>
            </a:extLst>
          </p:cNvPr>
          <p:cNvSpPr/>
          <p:nvPr/>
        </p:nvSpPr>
        <p:spPr>
          <a:xfrm>
            <a:off x="3412435" y="1432841"/>
            <a:ext cx="5367130" cy="3171355"/>
          </a:xfrm>
          <a:prstGeom prst="star12">
            <a:avLst/>
          </a:prstGeom>
          <a:solidFill>
            <a:schemeClr val="accent5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8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 oes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B003140-0A3F-414C-9E2E-C33465161A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438" b="18219"/>
          <a:stretch/>
        </p:blipFill>
        <p:spPr>
          <a:xfrm>
            <a:off x="9925759" y="2354623"/>
            <a:ext cx="1983766" cy="125659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249623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74E2D-B6BA-5B49-9BC9-9895C3EABE9F}"/>
              </a:ext>
            </a:extLst>
          </p:cNvPr>
          <p:cNvSpPr txBox="1"/>
          <p:nvPr/>
        </p:nvSpPr>
        <p:spPr>
          <a:xfrm>
            <a:off x="1892484" y="375147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2AFC88-6AEE-4D4A-AED5-8A0E21A5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D1F338-6827-2442-BBA3-7C113AF03FE4}"/>
              </a:ext>
            </a:extLst>
          </p:cNvPr>
          <p:cNvSpPr txBox="1"/>
          <p:nvPr/>
        </p:nvSpPr>
        <p:spPr>
          <a:xfrm>
            <a:off x="1892484" y="4821251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E9911526-2CC4-0E42-87A4-CC4EA55A0E26}"/>
              </a:ext>
            </a:extLst>
          </p:cNvPr>
          <p:cNvSpPr/>
          <p:nvPr/>
        </p:nvSpPr>
        <p:spPr>
          <a:xfrm>
            <a:off x="3412435" y="1432841"/>
            <a:ext cx="5367130" cy="3171355"/>
          </a:xfrm>
          <a:prstGeom prst="star12">
            <a:avLst/>
          </a:prstGeom>
          <a:solidFill>
            <a:schemeClr val="accent5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Byddaf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7FD219-D4FD-C544-951D-65A6092325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438" b="18219"/>
          <a:stretch/>
        </p:blipFill>
        <p:spPr>
          <a:xfrm>
            <a:off x="9925759" y="2354623"/>
            <a:ext cx="1983766" cy="125659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66793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74E2D-B6BA-5B49-9BC9-9895C3EABE9F}"/>
              </a:ext>
            </a:extLst>
          </p:cNvPr>
          <p:cNvSpPr txBox="1"/>
          <p:nvPr/>
        </p:nvSpPr>
        <p:spPr>
          <a:xfrm>
            <a:off x="1892484" y="375147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2AFC88-6AEE-4D4A-AED5-8A0E21A5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D1F338-6827-2442-BBA3-7C113AF03FE4}"/>
              </a:ext>
            </a:extLst>
          </p:cNvPr>
          <p:cNvSpPr txBox="1"/>
          <p:nvPr/>
        </p:nvSpPr>
        <p:spPr>
          <a:xfrm>
            <a:off x="1892484" y="4821251"/>
            <a:ext cx="8407032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E9911526-2CC4-0E42-87A4-CC4EA55A0E26}"/>
              </a:ext>
            </a:extLst>
          </p:cNvPr>
          <p:cNvSpPr/>
          <p:nvPr/>
        </p:nvSpPr>
        <p:spPr>
          <a:xfrm>
            <a:off x="3412435" y="1432841"/>
            <a:ext cx="5367130" cy="3171355"/>
          </a:xfrm>
          <a:prstGeom prst="star12">
            <a:avLst/>
          </a:prstGeom>
          <a:solidFill>
            <a:schemeClr val="accent5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8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A49060-0911-764F-B005-20D19105E5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438" b="18219"/>
          <a:stretch/>
        </p:blipFill>
        <p:spPr>
          <a:xfrm>
            <a:off x="9925759" y="2354623"/>
            <a:ext cx="1983766" cy="125659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242565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EAA774-ADEC-944C-A79C-1318CD74F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1749880"/>
              </p:ext>
            </p:extLst>
          </p:nvPr>
        </p:nvGraphicFramePr>
        <p:xfrm>
          <a:off x="360947" y="1964732"/>
          <a:ext cx="8153133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53133">
                  <a:extLst>
                    <a:ext uri="{9D8B030D-6E8A-4147-A177-3AD203B41FA5}">
                      <a16:colId xmlns:a16="http://schemas.microsoft.com/office/drawing/2014/main" val="17067066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337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Oes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gennyt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850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e’n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heno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803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Oedd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Rhodri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disgwyl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ennill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75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Fyddi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di’n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am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66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llyfrgell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ddoe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4019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llyfrgell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ddoe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780296"/>
                  </a:ext>
                </a:extLst>
              </a:tr>
            </a:tbl>
          </a:graphicData>
        </a:graphic>
      </p:graphicFrame>
      <p:sp>
        <p:nvSpPr>
          <p:cNvPr id="13" name="10-Point Star 12">
            <a:extLst>
              <a:ext uri="{FF2B5EF4-FFF2-40B4-BE49-F238E27FC236}">
                <a16:creationId xmlns:a16="http://schemas.microsoft.com/office/drawing/2014/main" id="{87EA4840-F27A-7A40-A7EF-6B9F905DF0D4}"/>
              </a:ext>
            </a:extLst>
          </p:cNvPr>
          <p:cNvSpPr/>
          <p:nvPr/>
        </p:nvSpPr>
        <p:spPr>
          <a:xfrm rot="175278">
            <a:off x="8828921" y="892845"/>
            <a:ext cx="3068320" cy="1269684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03AEB64-86C2-1940-A178-1D677DC28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BA405B1-D1A3-9B49-98A3-C36D4124B809}"/>
              </a:ext>
            </a:extLst>
          </p:cNvPr>
          <p:cNvSpPr txBox="1"/>
          <p:nvPr/>
        </p:nvSpPr>
        <p:spPr>
          <a:xfrm>
            <a:off x="2134426" y="220011"/>
            <a:ext cx="7923147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ddylwn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363545-8DE8-0B4A-9DB4-23928AB337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397" y="187429"/>
            <a:ext cx="1714980" cy="1480936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04602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EAA774-ADEC-944C-A79C-1318CD74F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0032874"/>
              </p:ext>
            </p:extLst>
          </p:nvPr>
        </p:nvGraphicFramePr>
        <p:xfrm>
          <a:off x="448631" y="2006046"/>
          <a:ext cx="6371911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71911">
                  <a:extLst>
                    <a:ext uri="{9D8B030D-6E8A-4147-A177-3AD203B41FA5}">
                      <a16:colId xmlns:a16="http://schemas.microsoft.com/office/drawing/2014/main" val="17067066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337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Wyt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canolbwyntio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850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Ydych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chi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803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Ydw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siarad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75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Ydw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i’n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cae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adre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66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Ife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pensil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hwnna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4019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Alla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fynd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adre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78029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2E5B4EA3-6252-CD45-BD8C-F209C7E413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EC02755-0280-F94F-BE7E-B6F476DC766E}"/>
              </a:ext>
            </a:extLst>
          </p:cNvPr>
          <p:cNvSpPr txBox="1"/>
          <p:nvPr/>
        </p:nvSpPr>
        <p:spPr>
          <a:xfrm>
            <a:off x="2134426" y="220011"/>
            <a:ext cx="7923147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ddylwn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8" name="10-Point Star 17">
            <a:extLst>
              <a:ext uri="{FF2B5EF4-FFF2-40B4-BE49-F238E27FC236}">
                <a16:creationId xmlns:a16="http://schemas.microsoft.com/office/drawing/2014/main" id="{5D567DE2-E57F-1044-8B8C-D799459093B0}"/>
              </a:ext>
            </a:extLst>
          </p:cNvPr>
          <p:cNvSpPr/>
          <p:nvPr/>
        </p:nvSpPr>
        <p:spPr>
          <a:xfrm rot="175278">
            <a:off x="8828921" y="892845"/>
            <a:ext cx="3068320" cy="1269684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1C38BF9-2BE5-3043-B0C5-7825DCB218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397" y="187429"/>
            <a:ext cx="1714980" cy="1480936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0747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643808" y="110802"/>
            <a:ext cx="6508022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Faint?</a:t>
            </a:r>
          </a:p>
        </p:txBody>
      </p:sp>
      <p:sp>
        <p:nvSpPr>
          <p:cNvPr id="5" name="Google Shape;318;p21">
            <a:extLst>
              <a:ext uri="{FF2B5EF4-FFF2-40B4-BE49-F238E27FC236}">
                <a16:creationId xmlns:a16="http://schemas.microsoft.com/office/drawing/2014/main" id="{EE4D3924-BC01-5E43-8A07-A5B646C3849A}"/>
              </a:ext>
            </a:extLst>
          </p:cNvPr>
          <p:cNvSpPr txBox="1">
            <a:spLocks/>
          </p:cNvSpPr>
          <p:nvPr/>
        </p:nvSpPr>
        <p:spPr>
          <a:xfrm>
            <a:off x="481263" y="1265406"/>
            <a:ext cx="11502189" cy="48227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 algn="ctr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Ffurfio’r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enw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unigol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–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enw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lluosog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cofiwch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‘o’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treiglad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meddal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!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b="1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Gallwn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roi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rhif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faint/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5AF7F5-4CA1-404F-AB31-32233FFEE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091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792293" y="309810"/>
            <a:ext cx="6607413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Faint?</a:t>
            </a: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928B1A36-2398-AB4C-8C2F-4F22A4E359C6}"/>
              </a:ext>
            </a:extLst>
          </p:cNvPr>
          <p:cNvSpPr txBox="1">
            <a:spLocks/>
          </p:cNvSpPr>
          <p:nvPr/>
        </p:nvSpPr>
        <p:spPr>
          <a:xfrm>
            <a:off x="649705" y="1842132"/>
            <a:ext cx="10912375" cy="3508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?’ ac un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‘Faint?’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B5ECFFC5-584C-6A4E-894B-BE51440D409E}"/>
              </a:ext>
            </a:extLst>
          </p:cNvPr>
          <p:cNvSpPr/>
          <p:nvPr/>
        </p:nvSpPr>
        <p:spPr>
          <a:xfrm rot="620916">
            <a:off x="7331632" y="2976762"/>
            <a:ext cx="4409440" cy="218118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392414-824B-2042-B0C6-1252C94AE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74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996CE4BD-D888-4D45-89C6-E1A7887337F3}"/>
              </a:ext>
            </a:extLst>
          </p:cNvPr>
          <p:cNvSpPr txBox="1">
            <a:spLocks/>
          </p:cNvSpPr>
          <p:nvPr/>
        </p:nvSpPr>
        <p:spPr>
          <a:xfrm>
            <a:off x="312821" y="1511052"/>
            <a:ext cx="11269579" cy="214654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6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Sylfaen.</a:t>
            </a:r>
          </a:p>
          <a:p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69976" lvl="1" indent="0">
              <a:buFont typeface="Gill Sans MT" panose="020B0502020104020203" pitchFamily="34" charset="0"/>
              <a:buNone/>
            </a:pP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absennol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6A15ED-05FE-1646-9C63-40AB1E085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FAFF89-42F5-494D-AAA2-7FDE87FF923F}"/>
              </a:ext>
            </a:extLst>
          </p:cNvPr>
          <p:cNvSpPr txBox="1"/>
          <p:nvPr/>
        </p:nvSpPr>
        <p:spPr>
          <a:xfrm>
            <a:off x="1648691" y="3794665"/>
            <a:ext cx="8894618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EE68D0B-15B4-0344-BF84-FDF063528595}"/>
              </a:ext>
            </a:extLst>
          </p:cNvPr>
          <p:cNvSpPr/>
          <p:nvPr/>
        </p:nvSpPr>
        <p:spPr>
          <a:xfrm>
            <a:off x="312820" y="4990693"/>
            <a:ext cx="1126957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partner,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iddo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hateb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1077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bob math…</a:t>
            </a:r>
          </a:p>
        </p:txBody>
      </p:sp>
      <p:sp>
        <p:nvSpPr>
          <p:cNvPr id="5" name="Google Shape;274;p15">
            <a:extLst>
              <a:ext uri="{FF2B5EF4-FFF2-40B4-BE49-F238E27FC236}">
                <a16:creationId xmlns:a16="http://schemas.microsoft.com/office/drawing/2014/main" id="{FB4A10E3-02C5-954C-97DA-2B77AFD4CCF1}"/>
              </a:ext>
            </a:extLst>
          </p:cNvPr>
          <p:cNvSpPr txBox="1">
            <a:spLocks/>
          </p:cNvSpPr>
          <p:nvPr/>
        </p:nvSpPr>
        <p:spPr>
          <a:xfrm>
            <a:off x="258417" y="1361440"/>
            <a:ext cx="10937903" cy="4348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 algn="ctr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dau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brif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fath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1.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chwestiynau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;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byr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cwestiynau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rhoi’r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cyfle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adalw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gwybodaeth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ac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adolygu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dealltwriaeth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dirty="0">
              <a:solidFill>
                <a:schemeClr val="tx1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D9E1AD-35D8-3B44-B062-C3891727F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8578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caeëdig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280;p16">
            <a:extLst>
              <a:ext uri="{FF2B5EF4-FFF2-40B4-BE49-F238E27FC236}">
                <a16:creationId xmlns:a16="http://schemas.microsoft.com/office/drawing/2014/main" id="{6CECDB76-AC8F-194F-9E54-71ABD4215D4D}"/>
              </a:ext>
            </a:extLst>
          </p:cNvPr>
          <p:cNvSpPr txBox="1">
            <a:spLocks/>
          </p:cNvSpPr>
          <p:nvPr/>
        </p:nvSpPr>
        <p:spPr>
          <a:xfrm>
            <a:off x="332508" y="1264524"/>
            <a:ext cx="11319163" cy="42452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Er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mai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fyr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ffordd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8267440-427A-274B-8F74-4B4A48499C72}"/>
              </a:ext>
            </a:extLst>
          </p:cNvPr>
          <p:cNvSpPr/>
          <p:nvPr/>
        </p:nvSpPr>
        <p:spPr>
          <a:xfrm>
            <a:off x="332508" y="2728738"/>
            <a:ext cx="2632365" cy="1302326"/>
          </a:xfrm>
          <a:prstGeom prst="wedgeEllipseCallout">
            <a:avLst>
              <a:gd name="adj1" fmla="val -26046"/>
              <a:gd name="adj2" fmla="val 108245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2A8686B6-66FB-814B-BD5E-D127DAF53EC3}"/>
              </a:ext>
            </a:extLst>
          </p:cNvPr>
          <p:cNvSpPr/>
          <p:nvPr/>
        </p:nvSpPr>
        <p:spPr>
          <a:xfrm>
            <a:off x="3179616" y="2743201"/>
            <a:ext cx="2632365" cy="1302326"/>
          </a:xfrm>
          <a:prstGeom prst="wedgeEllipseCallout">
            <a:avLst>
              <a:gd name="adj1" fmla="val -11309"/>
              <a:gd name="adj2" fmla="val 11356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0B68D290-7303-3E40-933A-C0CD3E460DE4}"/>
              </a:ext>
            </a:extLst>
          </p:cNvPr>
          <p:cNvSpPr/>
          <p:nvPr/>
        </p:nvSpPr>
        <p:spPr>
          <a:xfrm>
            <a:off x="6127172" y="2743201"/>
            <a:ext cx="2632365" cy="1302326"/>
          </a:xfrm>
          <a:prstGeom prst="wedgeEllipseCallout">
            <a:avLst>
              <a:gd name="adj1" fmla="val -13941"/>
              <a:gd name="adj2" fmla="val 11143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Naddo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F99FCF27-3167-2B4F-BC13-013CFD1C457A}"/>
              </a:ext>
            </a:extLst>
          </p:cNvPr>
          <p:cNvSpPr/>
          <p:nvPr/>
        </p:nvSpPr>
        <p:spPr>
          <a:xfrm>
            <a:off x="9150926" y="2728738"/>
            <a:ext cx="2632365" cy="1302326"/>
          </a:xfrm>
          <a:prstGeom prst="wedgeEllipseCallout">
            <a:avLst>
              <a:gd name="adj1" fmla="val -12888"/>
              <a:gd name="adj2" fmla="val 109309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208E164-0026-5541-B65F-87344BFAC2A1}"/>
              </a:ext>
            </a:extLst>
          </p:cNvPr>
          <p:cNvSpPr/>
          <p:nvPr/>
        </p:nvSpPr>
        <p:spPr>
          <a:xfrm>
            <a:off x="1274616" y="4328286"/>
            <a:ext cx="2632365" cy="1302326"/>
          </a:xfrm>
          <a:prstGeom prst="wedgeEllipseCallout">
            <a:avLst>
              <a:gd name="adj1" fmla="val 41323"/>
              <a:gd name="adj2" fmla="val 6250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Nage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665489E2-D61B-0944-9966-38B22F4B4215}"/>
              </a:ext>
            </a:extLst>
          </p:cNvPr>
          <p:cNvSpPr/>
          <p:nvPr/>
        </p:nvSpPr>
        <p:spPr>
          <a:xfrm>
            <a:off x="4336472" y="4416461"/>
            <a:ext cx="2632365" cy="1302326"/>
          </a:xfrm>
          <a:prstGeom prst="wedgeEllipseCallout">
            <a:avLst>
              <a:gd name="adj1" fmla="val 45007"/>
              <a:gd name="adj2" fmla="val 5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chei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43368FFF-F914-5447-BF8F-2CE564461164}"/>
              </a:ext>
            </a:extLst>
          </p:cNvPr>
          <p:cNvSpPr/>
          <p:nvPr/>
        </p:nvSpPr>
        <p:spPr>
          <a:xfrm>
            <a:off x="7443354" y="4392881"/>
            <a:ext cx="2632365" cy="1302326"/>
          </a:xfrm>
          <a:prstGeom prst="wedgeEllipseCallout">
            <a:avLst>
              <a:gd name="adj1" fmla="val 48165"/>
              <a:gd name="adj2" fmla="val 57181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BA3C828-CD62-0240-8996-9022440F4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30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bob math…</a:t>
            </a:r>
          </a:p>
        </p:txBody>
      </p:sp>
      <p:sp>
        <p:nvSpPr>
          <p:cNvPr id="5" name="Google Shape;274;p15">
            <a:extLst>
              <a:ext uri="{FF2B5EF4-FFF2-40B4-BE49-F238E27FC236}">
                <a16:creationId xmlns:a16="http://schemas.microsoft.com/office/drawing/2014/main" id="{FB4A10E3-02C5-954C-97DA-2B77AFD4CCF1}"/>
              </a:ext>
            </a:extLst>
          </p:cNvPr>
          <p:cNvSpPr txBox="1">
            <a:spLocks/>
          </p:cNvSpPr>
          <p:nvPr/>
        </p:nvSpPr>
        <p:spPr>
          <a:xfrm>
            <a:off x="258417" y="1361440"/>
            <a:ext cx="10937903" cy="4348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 algn="ctr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dau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brif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fath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2.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  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Yma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amrywiaeth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posib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  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chwestiynau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cyfle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I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ddisgyblion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rannu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meddyliau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      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  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syniadau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a’u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barn.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D9E1AD-35D8-3B44-B062-C3891727F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855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496413" y="194281"/>
            <a:ext cx="7323860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280;p16">
            <a:extLst>
              <a:ext uri="{FF2B5EF4-FFF2-40B4-BE49-F238E27FC236}">
                <a16:creationId xmlns:a16="http://schemas.microsoft.com/office/drawing/2014/main" id="{6CECDB76-AC8F-194F-9E54-71ABD4215D4D}"/>
              </a:ext>
            </a:extLst>
          </p:cNvPr>
          <p:cNvSpPr txBox="1">
            <a:spLocks/>
          </p:cNvSpPr>
          <p:nvPr/>
        </p:nvSpPr>
        <p:spPr>
          <a:xfrm>
            <a:off x="332509" y="1079058"/>
            <a:ext cx="11230840" cy="42452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cwestiynau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caniatáu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amrywiaeth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Byddan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nhw’n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cychwyn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geiriau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gofynnol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8267440-427A-274B-8F74-4B4A48499C72}"/>
              </a:ext>
            </a:extLst>
          </p:cNvPr>
          <p:cNvSpPr/>
          <p:nvPr/>
        </p:nvSpPr>
        <p:spPr>
          <a:xfrm>
            <a:off x="332508" y="2270274"/>
            <a:ext cx="2632365" cy="1302326"/>
          </a:xfrm>
          <a:prstGeom prst="wedgeEllipseCallout">
            <a:avLst>
              <a:gd name="adj1" fmla="val -26046"/>
              <a:gd name="adj2" fmla="val 10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…?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2A8686B6-66FB-814B-BD5E-D127DAF53EC3}"/>
              </a:ext>
            </a:extLst>
          </p:cNvPr>
          <p:cNvSpPr/>
          <p:nvPr/>
        </p:nvSpPr>
        <p:spPr>
          <a:xfrm>
            <a:off x="3219449" y="2346659"/>
            <a:ext cx="2632365" cy="1302326"/>
          </a:xfrm>
          <a:prstGeom prst="wedgeEllipseCallout">
            <a:avLst>
              <a:gd name="adj1" fmla="val -32923"/>
              <a:gd name="adj2" fmla="val 10732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0B68D290-7303-3E40-933A-C0CD3E460DE4}"/>
              </a:ext>
            </a:extLst>
          </p:cNvPr>
          <p:cNvSpPr/>
          <p:nvPr/>
        </p:nvSpPr>
        <p:spPr>
          <a:xfrm>
            <a:off x="6158343" y="2315512"/>
            <a:ext cx="2632365" cy="1302326"/>
          </a:xfrm>
          <a:prstGeom prst="wedgeEllipseCallout">
            <a:avLst>
              <a:gd name="adj1" fmla="val -32467"/>
              <a:gd name="adj2" fmla="val 10987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F99FCF27-3167-2B4F-BC13-013CFD1C457A}"/>
              </a:ext>
            </a:extLst>
          </p:cNvPr>
          <p:cNvSpPr/>
          <p:nvPr/>
        </p:nvSpPr>
        <p:spPr>
          <a:xfrm>
            <a:off x="9185559" y="2317444"/>
            <a:ext cx="2632365" cy="1302326"/>
          </a:xfrm>
          <a:prstGeom prst="wedgeEllipseCallout">
            <a:avLst>
              <a:gd name="adj1" fmla="val -34502"/>
              <a:gd name="adj2" fmla="val 101508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…?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208E164-0026-5541-B65F-87344BFAC2A1}"/>
              </a:ext>
            </a:extLst>
          </p:cNvPr>
          <p:cNvSpPr/>
          <p:nvPr/>
        </p:nvSpPr>
        <p:spPr>
          <a:xfrm>
            <a:off x="203318" y="4509195"/>
            <a:ext cx="2632365" cy="1302326"/>
          </a:xfrm>
          <a:prstGeom prst="wedgeEllipseCallout">
            <a:avLst>
              <a:gd name="adj1" fmla="val 47498"/>
              <a:gd name="adj2" fmla="val -7168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665489E2-D61B-0944-9966-38B22F4B4215}"/>
              </a:ext>
            </a:extLst>
          </p:cNvPr>
          <p:cNvSpPr/>
          <p:nvPr/>
        </p:nvSpPr>
        <p:spPr>
          <a:xfrm>
            <a:off x="3178750" y="4509195"/>
            <a:ext cx="2632365" cy="1302326"/>
          </a:xfrm>
          <a:prstGeom prst="wedgeEllipseCallout">
            <a:avLst>
              <a:gd name="adj1" fmla="val 38060"/>
              <a:gd name="adj2" fmla="val -74379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..?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43368FFF-F914-5447-BF8F-2CE564461164}"/>
              </a:ext>
            </a:extLst>
          </p:cNvPr>
          <p:cNvSpPr/>
          <p:nvPr/>
        </p:nvSpPr>
        <p:spPr>
          <a:xfrm>
            <a:off x="9264984" y="4504547"/>
            <a:ext cx="2632365" cy="1302326"/>
          </a:xfrm>
          <a:prstGeom prst="wedgeEllipseCallout">
            <a:avLst>
              <a:gd name="adj1" fmla="val 38130"/>
              <a:gd name="adj2" fmla="val -7388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…?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602D917-D681-FE42-BD7A-DE7336498AEB}"/>
              </a:ext>
            </a:extLst>
          </p:cNvPr>
          <p:cNvSpPr/>
          <p:nvPr/>
        </p:nvSpPr>
        <p:spPr>
          <a:xfrm>
            <a:off x="6329791" y="4509195"/>
            <a:ext cx="2632365" cy="1302326"/>
          </a:xfrm>
          <a:prstGeom prst="wedgeEllipseCallout">
            <a:avLst>
              <a:gd name="adj1" fmla="val 38130"/>
              <a:gd name="adj2" fmla="val -7388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3F51EAE-FBF1-5B47-9DBE-CB5D638963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8547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46611" y="251598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14" name="Google Shape;339;p23" descr="Screen Shot 2015-05-14 at 21.23.53.png">
            <a:extLst>
              <a:ext uri="{FF2B5EF4-FFF2-40B4-BE49-F238E27FC236}">
                <a16:creationId xmlns:a16="http://schemas.microsoft.com/office/drawing/2014/main" id="{B79F6F48-F433-4D4F-A058-B395662EA0C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6377618" y="0"/>
            <a:ext cx="4983193" cy="5995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F1C6AA-20B7-804E-9561-F7DABD134E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5309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BD527D-ED37-BA4F-9044-3BE62A2E20EC}"/>
              </a:ext>
            </a:extLst>
          </p:cNvPr>
          <p:cNvSpPr txBox="1"/>
          <p:nvPr/>
        </p:nvSpPr>
        <p:spPr>
          <a:xfrm>
            <a:off x="2325756" y="193300"/>
            <a:ext cx="7164005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421466-0117-A04D-B540-5543E8025D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AE0BDB-26E0-3C42-83BA-4C6A4487577D}"/>
              </a:ext>
            </a:extLst>
          </p:cNvPr>
          <p:cNvSpPr txBox="1"/>
          <p:nvPr/>
        </p:nvSpPr>
        <p:spPr>
          <a:xfrm>
            <a:off x="234619" y="1113699"/>
            <a:ext cx="114498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Edrychwch ar y llun.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Meddyliwch am 8 cwestiwn caeëdig i’w gofyn i’r disgyblion.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Meddyliwch am 2 gwestiwn agored i’w gofyn i’r disgyblion.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Cofiwch dreiglo’n gywir!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Mwynhewch!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C3D67F-2F48-1848-BB84-53549E2757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7275" y="2773331"/>
            <a:ext cx="2194916" cy="29383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0F801F8-8F42-2F4F-8096-9072AF4A43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044" r="11217"/>
          <a:stretch/>
        </p:blipFill>
        <p:spPr>
          <a:xfrm>
            <a:off x="6668447" y="2782957"/>
            <a:ext cx="2276769" cy="29287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18DF77-38EB-814B-9987-E94C1FAF77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3152" y="3393535"/>
            <a:ext cx="3280627" cy="23128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A361533-E171-B943-ABAC-D8F6432FD3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3945" y="2773330"/>
            <a:ext cx="2338118" cy="29671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2FC6C65-DFE4-A448-937E-413B895ECF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17871">
            <a:off x="9093000" y="512137"/>
            <a:ext cx="2473875" cy="1754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9890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BD527D-ED37-BA4F-9044-3BE62A2E20EC}"/>
              </a:ext>
            </a:extLst>
          </p:cNvPr>
          <p:cNvSpPr txBox="1"/>
          <p:nvPr/>
        </p:nvSpPr>
        <p:spPr>
          <a:xfrm>
            <a:off x="3945467" y="193300"/>
            <a:ext cx="3817094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endParaRPr lang="en-US" sz="3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421466-0117-A04D-B540-5543E8025D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4B8634B-0B0C-7E49-8C44-560D6B4993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5815608"/>
              </p:ext>
            </p:extLst>
          </p:nvPr>
        </p:nvGraphicFramePr>
        <p:xfrm>
          <a:off x="287866" y="948267"/>
          <a:ext cx="11667067" cy="4775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67067">
                  <a:extLst>
                    <a:ext uri="{9D8B030D-6E8A-4147-A177-3AD203B41FA5}">
                      <a16:colId xmlns:a16="http://schemas.microsoft.com/office/drawing/2014/main" val="2493238189"/>
                    </a:ext>
                  </a:extLst>
                </a:gridCol>
              </a:tblGrid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 caeëdig: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5296249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6236629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7222837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3338917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3207585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7990150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7230603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3435912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5951660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 agored: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154427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9567856"/>
                  </a:ext>
                </a:extLst>
              </a:tr>
              <a:tr h="397933">
                <a:tc>
                  <a:txBody>
                    <a:bodyPr/>
                    <a:lstStyle/>
                    <a:p>
                      <a:r>
                        <a:rPr lang="cy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16249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48583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E08174-BC9B-6146-8327-0410970890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59507A-0B39-F24B-8B2D-C0A7E06533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000" b="3734"/>
          <a:stretch/>
        </p:blipFill>
        <p:spPr>
          <a:xfrm>
            <a:off x="482601" y="1764146"/>
            <a:ext cx="4614332" cy="37037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2EE0A6-1F5E-0844-8ECF-0B03D60D9F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714" t="7160" r="9952" b="11358"/>
          <a:stretch/>
        </p:blipFill>
        <p:spPr>
          <a:xfrm>
            <a:off x="6981972" y="1674849"/>
            <a:ext cx="3804561" cy="3793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5200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14:cNvPr>
              <p14:cNvContentPartPr/>
              <p14:nvPr/>
            </p14:nvContentPartPr>
            <p14:xfrm>
              <a:off x="3618575" y="249955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65FB232-4007-674B-86A0-FDE74A86152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09575" y="2490550"/>
                <a:ext cx="18000" cy="1800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D81F75D7-10E0-8E45-A29C-6A517B2B27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566" y="1879196"/>
            <a:ext cx="6511238" cy="3917439"/>
          </a:xfrm>
          <a:prstGeom prst="rect">
            <a:avLst/>
          </a:prstGeom>
          <a:ln w="76200">
            <a:solidFill>
              <a:schemeClr val="accent6"/>
            </a:solidFill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41A58E-4891-6341-BDFF-C48D580DC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277457"/>
            <a:ext cx="8864600" cy="1195744"/>
          </a:xfrm>
          <a:solidFill>
            <a:srgbClr val="002060"/>
          </a:solidFill>
          <a:ln w="762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bg1"/>
                </a:solidFill>
              </a:rPr>
              <a:t>Defnyddio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lluniau</a:t>
            </a:r>
            <a:r>
              <a:rPr lang="en-GB" sz="4000" b="1" dirty="0">
                <a:solidFill>
                  <a:schemeClr val="bg1"/>
                </a:solidFill>
              </a:rPr>
              <a:t> i </a:t>
            </a:r>
            <a:r>
              <a:rPr lang="en-GB" sz="4000" b="1" dirty="0" err="1">
                <a:solidFill>
                  <a:schemeClr val="bg1"/>
                </a:solidFill>
              </a:rPr>
              <a:t>ddatblygu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iaith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2800" b="1" dirty="0">
                <a:solidFill>
                  <a:schemeClr val="bg1"/>
                </a:solidFill>
              </a:rPr>
              <a:t>(</a:t>
            </a:r>
            <a:r>
              <a:rPr lang="en-GB" sz="2800" b="1" dirty="0" err="1">
                <a:solidFill>
                  <a:schemeClr val="bg1"/>
                </a:solidFill>
              </a:rPr>
              <a:t>yn</a:t>
            </a:r>
            <a:r>
              <a:rPr lang="en-GB" sz="2800" b="1" dirty="0">
                <a:solidFill>
                  <a:schemeClr val="bg1"/>
                </a:solidFill>
              </a:rPr>
              <a:t> y </a:t>
            </a:r>
            <a:r>
              <a:rPr lang="en-GB" sz="2800" b="1" dirty="0" err="1">
                <a:solidFill>
                  <a:schemeClr val="bg1"/>
                </a:solidFill>
              </a:rPr>
              <a:t>Cyfnod</a:t>
            </a:r>
            <a:r>
              <a:rPr lang="en-GB" sz="2800" b="1" dirty="0">
                <a:solidFill>
                  <a:schemeClr val="bg1"/>
                </a:solidFill>
              </a:rPr>
              <a:t> Sylfaen)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B8AC73-1894-EE4E-BB45-41FE2BA3F189}"/>
              </a:ext>
            </a:extLst>
          </p:cNvPr>
          <p:cNvSpPr txBox="1"/>
          <p:nvPr/>
        </p:nvSpPr>
        <p:spPr>
          <a:xfrm>
            <a:off x="254000" y="2499550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Beth …?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C1AE2E-A10C-C145-B359-8145CDEE79FA}"/>
              </a:ext>
            </a:extLst>
          </p:cNvPr>
          <p:cNvSpPr txBox="1"/>
          <p:nvPr/>
        </p:nvSpPr>
        <p:spPr>
          <a:xfrm>
            <a:off x="254000" y="3937452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Pa </a:t>
            </a:r>
            <a:r>
              <a:rPr lang="en-US" sz="3200" b="1" dirty="0" err="1"/>
              <a:t>liw</a:t>
            </a:r>
            <a:r>
              <a:rPr lang="en-US" sz="3200" b="1" dirty="0"/>
              <a:t>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7F0227-07B6-B948-AC08-7A4ACE298E7D}"/>
              </a:ext>
            </a:extLst>
          </p:cNvPr>
          <p:cNvSpPr txBox="1"/>
          <p:nvPr/>
        </p:nvSpPr>
        <p:spPr>
          <a:xfrm>
            <a:off x="254000" y="5504247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Sawl</a:t>
            </a:r>
            <a:r>
              <a:rPr lang="en-US" sz="3200" b="1" dirty="0"/>
              <a:t>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D32234-FAEF-3A45-9956-FAC3A2C5BFF8}"/>
              </a:ext>
            </a:extLst>
          </p:cNvPr>
          <p:cNvSpPr txBox="1"/>
          <p:nvPr/>
        </p:nvSpPr>
        <p:spPr>
          <a:xfrm>
            <a:off x="3378200" y="6124601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Enwch</a:t>
            </a:r>
            <a:r>
              <a:rPr lang="en-US" sz="3200" b="1" dirty="0"/>
              <a:t> 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7A027E-4399-7040-9E02-4FF75B6869DB}"/>
              </a:ext>
            </a:extLst>
          </p:cNvPr>
          <p:cNvSpPr txBox="1"/>
          <p:nvPr/>
        </p:nvSpPr>
        <p:spPr>
          <a:xfrm>
            <a:off x="6184900" y="6131175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Sut</a:t>
            </a:r>
            <a:r>
              <a:rPr lang="en-US" sz="3200" b="1" dirty="0"/>
              <a:t> …?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691A27-8A9E-AD4C-ABA6-14FE2D41FA24}"/>
              </a:ext>
            </a:extLst>
          </p:cNvPr>
          <p:cNvSpPr txBox="1"/>
          <p:nvPr/>
        </p:nvSpPr>
        <p:spPr>
          <a:xfrm>
            <a:off x="9626600" y="5437103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Pam …?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C09D55-91AD-5F42-8F45-5EFDA0D309FD}"/>
              </a:ext>
            </a:extLst>
          </p:cNvPr>
          <p:cNvSpPr txBox="1"/>
          <p:nvPr/>
        </p:nvSpPr>
        <p:spPr>
          <a:xfrm>
            <a:off x="9682970" y="4046421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Ydy</a:t>
            </a:r>
            <a:r>
              <a:rPr lang="en-US" sz="3200" b="1" dirty="0"/>
              <a:t> …?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A05079-3173-A641-AA86-9D0108D00E1B}"/>
              </a:ext>
            </a:extLst>
          </p:cNvPr>
          <p:cNvSpPr txBox="1"/>
          <p:nvPr/>
        </p:nvSpPr>
        <p:spPr>
          <a:xfrm>
            <a:off x="9688540" y="2571496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Oes</a:t>
            </a:r>
            <a:r>
              <a:rPr lang="en-US" sz="3200" b="1" dirty="0"/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34395826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35FE94-A65E-AB4A-BDA8-072B3EF43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6595" y="1624569"/>
            <a:ext cx="3162163" cy="40222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EE87AA-231C-0748-961D-5BEFDF4D5A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004" y="3166213"/>
            <a:ext cx="2633174" cy="27616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F7D1DB-7170-924D-9A68-CAD19A29ADC1}"/>
              </a:ext>
            </a:extLst>
          </p:cNvPr>
          <p:cNvSpPr txBox="1"/>
          <p:nvPr/>
        </p:nvSpPr>
        <p:spPr>
          <a:xfrm>
            <a:off x="1082842" y="240632"/>
            <a:ext cx="106359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pong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bêl-rwyd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5B902-EA14-B343-A5AB-F695719C7EFD}"/>
              </a:ext>
            </a:extLst>
          </p:cNvPr>
          <p:cNvSpPr txBox="1"/>
          <p:nvPr/>
        </p:nvSpPr>
        <p:spPr>
          <a:xfrm>
            <a:off x="168443" y="1227221"/>
            <a:ext cx="83881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atgyfnerthu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(ping pong).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pendraw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chwestiynu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pêl-rwyd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6F112778-4204-7F41-ADA8-2B3A919689DE}"/>
              </a:ext>
            </a:extLst>
          </p:cNvPr>
          <p:cNvSpPr/>
          <p:nvPr/>
        </p:nvSpPr>
        <p:spPr>
          <a:xfrm>
            <a:off x="4451684" y="4138863"/>
            <a:ext cx="4104910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913E721-C4F1-264E-9581-ED05F2CF73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7542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3557385" y="21982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6FD019EC-C264-F442-AFA1-0B9A4B1B7ABE}"/>
              </a:ext>
            </a:extLst>
          </p:cNvPr>
          <p:cNvSpPr txBox="1">
            <a:spLocks/>
          </p:cNvSpPr>
          <p:nvPr/>
        </p:nvSpPr>
        <p:spPr>
          <a:xfrm>
            <a:off x="1909903" y="1679616"/>
            <a:ext cx="3745831" cy="3508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gyfeiriol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pPr lvl="1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3EBBE6-08DD-1848-A421-903335B6D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8939BE1-A4FA-8840-982C-0E48FA7B93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5332" y="1209199"/>
            <a:ext cx="3132668" cy="444981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6596832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D1588C1-EE22-1944-B285-97F102CA9E78}"/>
              </a:ext>
            </a:extLst>
          </p:cNvPr>
          <p:cNvSpPr txBox="1"/>
          <p:nvPr/>
        </p:nvSpPr>
        <p:spPr>
          <a:xfrm>
            <a:off x="8348133" y="1134533"/>
            <a:ext cx="3708400" cy="4038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i="1" dirty="0" err="1"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1.12.2022 </a:t>
            </a: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@ 11yb</a:t>
            </a: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CJ5 </a:t>
            </a: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A3A0B8-A675-8F4E-A6B5-86C4329BCF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C703813-7AD4-A54C-976F-CC9A251256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303" y="54893"/>
            <a:ext cx="8363435" cy="5839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27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762</TotalTime>
  <Words>1296</Words>
  <Application>Microsoft Macintosh PowerPoint</Application>
  <PresentationFormat>Widescreen</PresentationFormat>
  <Paragraphs>241</Paragraphs>
  <Slides>35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Calibri Light</vt:lpstr>
      <vt:lpstr>Century Gothic</vt:lpstr>
      <vt:lpstr>Gill Sans MT</vt:lpstr>
      <vt:lpstr>Impact</vt:lpstr>
      <vt:lpstr>Noto Sans Symbols</vt:lpstr>
      <vt:lpstr>Office Theme</vt:lpstr>
      <vt:lpstr>PowerPoint Presentation</vt:lpstr>
      <vt:lpstr>Beth yw un o’r pethau fyddwch chi’n ei wneud yn aml iawn yn y dosbarth Cyfnod Sylfaen?</vt:lpstr>
      <vt:lpstr>PowerPoint Presentation</vt:lpstr>
      <vt:lpstr>Eich llais …</vt:lpstr>
      <vt:lpstr>Pam mae cwestiynu mor bwysig?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Defnyddio lluniau i ddatblygu iaith  (yn y Cyfnod Sylfaen)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55</cp:revision>
  <dcterms:created xsi:type="dcterms:W3CDTF">2021-09-13T12:26:41Z</dcterms:created>
  <dcterms:modified xsi:type="dcterms:W3CDTF">2022-11-22T08:50:09Z</dcterms:modified>
</cp:coreProperties>
</file>