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6"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980" autoAdjust="0"/>
    <p:restoredTop sz="94660"/>
  </p:normalViewPr>
  <p:slideViewPr>
    <p:cSldViewPr snapToGrid="0">
      <p:cViewPr varScale="1">
        <p:scale>
          <a:sx n="116" d="100"/>
          <a:sy n="116" d="100"/>
        </p:scale>
        <p:origin x="45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EED61-788F-493B-9E16-F3A0F89F07E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0C9B56A-20A4-405B-8E91-43CF56214D3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7775000-2889-4AFD-A9A7-769B6F39F77A}"/>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AFC38E8F-A1D8-48E2-BE8B-EE65E0C518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A04222-7EF6-4CCA-AA4C-1BE25270F88B}"/>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308489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62577-FECF-4C44-92CE-9CBEE90876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F9B5EC5-D748-4272-BB37-FA05013536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BF2CC-E22D-4983-BE65-33E56B264048}"/>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78F31EBE-A100-4498-B618-87E31225C6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D43174-ABE6-428B-A1CF-0BB438F3B1A8}"/>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3181038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5F493-15ED-4188-AD65-DA17AB23B6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5CE47D-F629-4EC7-8D9A-C42DC7FD964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73695D-2B09-4F68-AC88-FF5981B47F72}"/>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9A96F2E0-72A8-4E83-8628-13020B1179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0F6F86-8C4C-4478-9FD2-DB74E4168500}"/>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832140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AA4F5-BF28-4D10-BC52-E9DD5F03B57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3E8DE7C-6F52-4DE5-9626-648AF220B2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B5A0698-D978-451A-9A03-6B2FD256678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FCC4E4-B32B-4C75-AC82-09836BF5DA5C}"/>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C71B6568-F8CF-4580-B993-56372E260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305892-AEEC-47B6-93B8-C53E77D72D7B}"/>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3527776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23CA9-8F8E-409C-8FE6-189C116A0E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B41F4-821E-49DB-BC80-BAD5E2E41B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0D0F414-8060-48D6-BFE1-11B7904519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A78E94-F9ED-47DC-BDB7-EE4AAF8561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8B1850D-9FB3-4967-AA61-231ADD18BF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1C5727-B41D-4C28-A018-CF41EE4C4425}"/>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8" name="Footer Placeholder 7">
            <a:extLst>
              <a:ext uri="{FF2B5EF4-FFF2-40B4-BE49-F238E27FC236}">
                <a16:creationId xmlns:a16="http://schemas.microsoft.com/office/drawing/2014/main" id="{1C96F5C2-61E1-4103-BF2C-56655DEB810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1A82E57-78FF-46C8-B23F-DE6F744661AF}"/>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330684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B2BF3-FDF6-4321-AAB6-08AA78C677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CF2293-76EA-4964-AEF8-B15F31F5E78D}"/>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4" name="Footer Placeholder 3">
            <a:extLst>
              <a:ext uri="{FF2B5EF4-FFF2-40B4-BE49-F238E27FC236}">
                <a16:creationId xmlns:a16="http://schemas.microsoft.com/office/drawing/2014/main" id="{EF7B9ED0-C7E6-4C2D-9FFC-32F3E1C68C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CBA9A1D-6FCB-46EE-B2AC-E96FC0F5F4E2}"/>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969294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991AB4-0B65-4DB9-A889-8EF1D899E302}"/>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3" name="Footer Placeholder 2">
            <a:extLst>
              <a:ext uri="{FF2B5EF4-FFF2-40B4-BE49-F238E27FC236}">
                <a16:creationId xmlns:a16="http://schemas.microsoft.com/office/drawing/2014/main" id="{314B2700-2141-4C77-A71D-74EBA64B7C0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B35B285-E98B-476B-8AF2-96C2CA83F12D}"/>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501174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AE48-9722-40AA-865A-43D25D1EDE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C82FD0-C3CC-4E04-8435-3053BA7EE63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948618-1A6F-4B58-BE3A-01564F049B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5BD763-10F1-4FF7-A10D-AAAB15087166}"/>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4020EA86-58E1-42DA-B830-6E7C9F841F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F73D91-3879-4F7D-BBF8-09F639DE4C6E}"/>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255859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32F29-E50F-411C-9540-6353656179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9F372F-2013-443A-84E0-2713F83F853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14B176-2019-4FC9-9E4B-485630BF00E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9D35F0-A7A6-4973-99C0-BCD93C46C85B}"/>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6" name="Footer Placeholder 5">
            <a:extLst>
              <a:ext uri="{FF2B5EF4-FFF2-40B4-BE49-F238E27FC236}">
                <a16:creationId xmlns:a16="http://schemas.microsoft.com/office/drawing/2014/main" id="{E7BE0556-78F3-40BD-B5B1-96C8045B4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3BFAA8-C211-492E-838D-B139BB073DD0}"/>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16846009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878D-DEBF-4FDF-B97B-B08798AF38A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860C83E-577E-45F3-A566-8060190CC2E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C9A4EB-805B-4D6C-9C07-19F4726C5978}"/>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93A9E366-3D4B-48E6-AAEE-C360311D5A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90FE6-62E1-4DAF-B8B3-49047B2B5BF3}"/>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9520702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02317F-1AC4-4DAB-9711-0333D06AF2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F87C2FB-4EB0-4809-AD76-1BA78F7CBF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2423D8-3C9F-40E6-9E51-BDD4888718D7}"/>
              </a:ext>
            </a:extLst>
          </p:cNvPr>
          <p:cNvSpPr>
            <a:spLocks noGrp="1"/>
          </p:cNvSpPr>
          <p:nvPr>
            <p:ph type="dt" sz="half" idx="10"/>
          </p:nvPr>
        </p:nvSpPr>
        <p:spPr/>
        <p:txBody>
          <a:body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76C0E8D6-3F80-4BE8-8C64-8BDACEFC68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4B3F3-9F88-4596-8098-230AC4596E67}"/>
              </a:ext>
            </a:extLst>
          </p:cNvPr>
          <p:cNvSpPr>
            <a:spLocks noGrp="1"/>
          </p:cNvSpPr>
          <p:nvPr>
            <p:ph type="sldNum" sz="quarter" idx="12"/>
          </p:nvPr>
        </p:nvSpPr>
        <p:spPr/>
        <p:txBody>
          <a:bodyPr/>
          <a:lstStyle/>
          <a:p>
            <a:fld id="{8C154AF6-3441-491F-A006-E1A9DB002B91}" type="slidenum">
              <a:rPr lang="en-GB" smtClean="0"/>
              <a:t>‹#›</a:t>
            </a:fld>
            <a:endParaRPr lang="en-GB"/>
          </a:p>
        </p:txBody>
      </p:sp>
    </p:spTree>
    <p:extLst>
      <p:ext uri="{BB962C8B-B14F-4D97-AF65-F5344CB8AC3E}">
        <p14:creationId xmlns:p14="http://schemas.microsoft.com/office/powerpoint/2010/main" val="2895108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1DDB709-83FF-4739-8606-4CF20FAFF7F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380B1F-B11F-4EB0-A738-C85222CCC00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F6E05-A4F2-4DA8-81F3-1F8713BE5F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07A4A4-4AAA-41F7-95EE-D2245E0059CD}" type="datetimeFigureOut">
              <a:rPr lang="en-GB" smtClean="0"/>
              <a:t>13/03/2021</a:t>
            </a:fld>
            <a:endParaRPr lang="en-GB"/>
          </a:p>
        </p:txBody>
      </p:sp>
      <p:sp>
        <p:nvSpPr>
          <p:cNvPr id="5" name="Footer Placeholder 4">
            <a:extLst>
              <a:ext uri="{FF2B5EF4-FFF2-40B4-BE49-F238E27FC236}">
                <a16:creationId xmlns:a16="http://schemas.microsoft.com/office/drawing/2014/main" id="{A4E9F6BF-64BB-4F6A-B937-17F3467D87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B5E96F-DA42-4977-8466-791F5BE496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154AF6-3441-491F-A006-E1A9DB002B91}" type="slidenum">
              <a:rPr lang="en-GB" smtClean="0"/>
              <a:t>‹#›</a:t>
            </a:fld>
            <a:endParaRPr lang="en-GB"/>
          </a:p>
        </p:txBody>
      </p:sp>
    </p:spTree>
    <p:extLst>
      <p:ext uri="{BB962C8B-B14F-4D97-AF65-F5344CB8AC3E}">
        <p14:creationId xmlns:p14="http://schemas.microsoft.com/office/powerpoint/2010/main" val="41921359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gif"/><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hyperlink" Target="https://www.kelsi.org.uk/__data/assets/pdf_file/0005/28643/Dealing-with-disclosures-in-school.pdf" TargetMode="External"/><Relationship Id="rId2" Type="http://schemas.openxmlformats.org/officeDocument/2006/relationships/hyperlink" Target="https://assets.publishing.service.gov.uk/government/uploads/system/uploads/attachment_data/file/942454/Working_together_to_safeguard_children_inter_agency_guidance.pdf" TargetMode="External"/><Relationship Id="rId1" Type="http://schemas.openxmlformats.org/officeDocument/2006/relationships/slideLayout" Target="../slideLayouts/slideLayout7.xml"/><Relationship Id="rId4" Type="http://schemas.openxmlformats.org/officeDocument/2006/relationships/hyperlink" Target="https://www.psychologynoteshq.com/bronfenbrenner-ecological-the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trusted adult">
            <a:extLst>
              <a:ext uri="{FF2B5EF4-FFF2-40B4-BE49-F238E27FC236}">
                <a16:creationId xmlns:a16="http://schemas.microsoft.com/office/drawing/2014/main" id="{05344901-438C-433D-B8EE-E7B4A447E6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4515" y="4189197"/>
            <a:ext cx="2990850" cy="22479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CA16798-9AA8-4939-9F62-5708794E5EA5}"/>
              </a:ext>
            </a:extLst>
          </p:cNvPr>
          <p:cNvSpPr/>
          <p:nvPr/>
        </p:nvSpPr>
        <p:spPr>
          <a:xfrm>
            <a:off x="4342691" y="6437097"/>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G:2</a:t>
            </a:r>
          </a:p>
        </p:txBody>
      </p:sp>
      <p:sp>
        <p:nvSpPr>
          <p:cNvPr id="5" name="Rectangle 4">
            <a:extLst>
              <a:ext uri="{FF2B5EF4-FFF2-40B4-BE49-F238E27FC236}">
                <a16:creationId xmlns:a16="http://schemas.microsoft.com/office/drawing/2014/main" id="{044AAAFC-7B9E-4AF3-BD24-00CD6556A363}"/>
              </a:ext>
            </a:extLst>
          </p:cNvPr>
          <p:cNvSpPr/>
          <p:nvPr/>
        </p:nvSpPr>
        <p:spPr>
          <a:xfrm>
            <a:off x="1154956" y="-52867"/>
            <a:ext cx="9733113" cy="1323439"/>
          </a:xfrm>
          <a:prstGeom prst="rect">
            <a:avLst/>
          </a:prstGeom>
          <a:noFill/>
        </p:spPr>
        <p:txBody>
          <a:bodyPr wrap="none" lIns="91440" tIns="45720" rIns="91440" bIns="45720">
            <a:spAutoFit/>
          </a:bodyPr>
          <a:lstStyle/>
          <a:p>
            <a:pPr algn="ctr"/>
            <a:r>
              <a:rPr lang="en-US" sz="40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Everyone who comes into contact with</a:t>
            </a:r>
          </a:p>
          <a:p>
            <a:pPr algn="ctr"/>
            <a:r>
              <a:rPr lang="en-US" sz="4000" b="1" u="sng"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Children has a role to play.</a:t>
            </a:r>
            <a:r>
              <a:rPr lang="en-US" sz="40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 </a:t>
            </a:r>
          </a:p>
        </p:txBody>
      </p:sp>
      <p:sp>
        <p:nvSpPr>
          <p:cNvPr id="2" name="Oval 1">
            <a:extLst>
              <a:ext uri="{FF2B5EF4-FFF2-40B4-BE49-F238E27FC236}">
                <a16:creationId xmlns:a16="http://schemas.microsoft.com/office/drawing/2014/main" id="{1644FAF1-CA77-4EFF-A609-1A35D21935EF}"/>
              </a:ext>
            </a:extLst>
          </p:cNvPr>
          <p:cNvSpPr/>
          <p:nvPr/>
        </p:nvSpPr>
        <p:spPr>
          <a:xfrm>
            <a:off x="187698" y="1628519"/>
            <a:ext cx="2511784" cy="2026508"/>
          </a:xfrm>
          <a:prstGeom prst="ellipse">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80A632-7321-4BFE-ADFD-A8F9A0347D60}"/>
              </a:ext>
            </a:extLst>
          </p:cNvPr>
          <p:cNvSpPr/>
          <p:nvPr/>
        </p:nvSpPr>
        <p:spPr>
          <a:xfrm>
            <a:off x="322109" y="1961445"/>
            <a:ext cx="2425408" cy="1446550"/>
          </a:xfrm>
          <a:prstGeom prst="rect">
            <a:avLst/>
          </a:prstGeom>
          <a:noFill/>
        </p:spPr>
        <p:txBody>
          <a:bodyPr wrap="none" lIns="91440" tIns="45720" rIns="91440" bIns="45720">
            <a:spAutoFit/>
          </a:bodyPr>
          <a:lstStyle/>
          <a:p>
            <a:pPr algn="ctr"/>
            <a:r>
              <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Trusted </a:t>
            </a:r>
          </a:p>
          <a:p>
            <a:pPr algn="ctr"/>
            <a:r>
              <a:rPr lang="en-US" sz="4400" b="1"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Adult</a:t>
            </a:r>
            <a:endPar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endParaRPr>
          </a:p>
        </p:txBody>
      </p:sp>
      <p:sp>
        <p:nvSpPr>
          <p:cNvPr id="7" name="Oval 6">
            <a:extLst>
              <a:ext uri="{FF2B5EF4-FFF2-40B4-BE49-F238E27FC236}">
                <a16:creationId xmlns:a16="http://schemas.microsoft.com/office/drawing/2014/main" id="{E60560C0-1588-4596-919B-337644885B3E}"/>
              </a:ext>
            </a:extLst>
          </p:cNvPr>
          <p:cNvSpPr/>
          <p:nvPr/>
        </p:nvSpPr>
        <p:spPr>
          <a:xfrm>
            <a:off x="3249940" y="1767019"/>
            <a:ext cx="2603625" cy="2026508"/>
          </a:xfrm>
          <a:prstGeom prst="ellipse">
            <a:avLst/>
          </a:prstGeom>
          <a:solidFill>
            <a:schemeClr val="bg1"/>
          </a:solidFill>
          <a:ln w="571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90308AF7-7A2E-46D9-A4E6-BABD2D74BEA3}"/>
              </a:ext>
            </a:extLst>
          </p:cNvPr>
          <p:cNvSpPr/>
          <p:nvPr/>
        </p:nvSpPr>
        <p:spPr>
          <a:xfrm>
            <a:off x="3233266" y="1912463"/>
            <a:ext cx="2544287" cy="1446550"/>
          </a:xfrm>
          <a:prstGeom prst="rect">
            <a:avLst/>
          </a:prstGeom>
          <a:noFill/>
        </p:spPr>
        <p:txBody>
          <a:bodyPr wrap="none" lIns="91440" tIns="45720" rIns="91440" bIns="45720">
            <a:spAutoFit/>
          </a:bodyPr>
          <a:lstStyle/>
          <a:p>
            <a:pPr algn="ctr"/>
            <a:r>
              <a:rPr lang="en-US" sz="4400" b="1"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My </a:t>
            </a:r>
          </a:p>
          <a:p>
            <a:pPr algn="ctr"/>
            <a:r>
              <a:rPr lang="en-US" sz="4400" b="1" cap="none" spc="0" dirty="0">
                <a:ln w="9525">
                  <a:solidFill>
                    <a:schemeClr val="bg1"/>
                  </a:solidFill>
                  <a:prstDash val="solid"/>
                </a:ln>
                <a:solidFill>
                  <a:schemeClr val="accent1"/>
                </a:solidFill>
                <a:effectLst>
                  <a:outerShdw blurRad="12700" dist="38100" dir="2700000" algn="tl" rotWithShape="0">
                    <a:schemeClr val="bg1">
                      <a:lumMod val="50000"/>
                    </a:schemeClr>
                  </a:outerShdw>
                </a:effectLst>
                <a:latin typeface="Arial Rounded MT Bold" panose="020F0704030504030204" pitchFamily="34" charset="0"/>
              </a:rPr>
              <a:t>Concern</a:t>
            </a:r>
          </a:p>
        </p:txBody>
      </p:sp>
      <p:sp>
        <p:nvSpPr>
          <p:cNvPr id="10" name="Rectangle 9">
            <a:extLst>
              <a:ext uri="{FF2B5EF4-FFF2-40B4-BE49-F238E27FC236}">
                <a16:creationId xmlns:a16="http://schemas.microsoft.com/office/drawing/2014/main" id="{6B4F06F3-9CF6-4CE3-B0EE-AC568106F659}"/>
              </a:ext>
            </a:extLst>
          </p:cNvPr>
          <p:cNvSpPr/>
          <p:nvPr/>
        </p:nvSpPr>
        <p:spPr>
          <a:xfrm>
            <a:off x="4712599" y="1209394"/>
            <a:ext cx="1850186" cy="246221"/>
          </a:xfrm>
          <a:prstGeom prst="rect">
            <a:avLst/>
          </a:prstGeom>
          <a:noFill/>
        </p:spPr>
        <p:txBody>
          <a:bodyPr wrap="none" lIns="91440" tIns="45720" rIns="91440" bIns="45720">
            <a:spAutoFit/>
          </a:bodyPr>
          <a:lstStyle/>
          <a:p>
            <a:pPr algn="ct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(HM Government, 2018 p6)</a:t>
            </a:r>
          </a:p>
        </p:txBody>
      </p:sp>
      <p:pic>
        <p:nvPicPr>
          <p:cNvPr id="11" name="Picture 4" descr="Image result for remember">
            <a:extLst>
              <a:ext uri="{FF2B5EF4-FFF2-40B4-BE49-F238E27FC236}">
                <a16:creationId xmlns:a16="http://schemas.microsoft.com/office/drawing/2014/main" id="{79D73E16-889C-43AC-83F3-E0C58713E1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09" r="18990"/>
          <a:stretch/>
        </p:blipFill>
        <p:spPr bwMode="auto">
          <a:xfrm>
            <a:off x="35175" y="0"/>
            <a:ext cx="958615" cy="95567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Image result for remember">
            <a:extLst>
              <a:ext uri="{FF2B5EF4-FFF2-40B4-BE49-F238E27FC236}">
                <a16:creationId xmlns:a16="http://schemas.microsoft.com/office/drawing/2014/main" id="{8E321206-119C-4492-844F-D1B186B0D2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909" r="18990"/>
          <a:stretch/>
        </p:blipFill>
        <p:spPr bwMode="auto">
          <a:xfrm>
            <a:off x="11198475" y="0"/>
            <a:ext cx="958615" cy="9556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986E4FA-1FBE-4878-B893-7F0755388DF6}"/>
              </a:ext>
            </a:extLst>
          </p:cNvPr>
          <p:cNvSpPr/>
          <p:nvPr/>
        </p:nvSpPr>
        <p:spPr>
          <a:xfrm>
            <a:off x="327219" y="820735"/>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G:1</a:t>
            </a:r>
          </a:p>
        </p:txBody>
      </p:sp>
      <p:cxnSp>
        <p:nvCxnSpPr>
          <p:cNvPr id="14" name="Straight Connector 13">
            <a:extLst>
              <a:ext uri="{FF2B5EF4-FFF2-40B4-BE49-F238E27FC236}">
                <a16:creationId xmlns:a16="http://schemas.microsoft.com/office/drawing/2014/main" id="{A2588023-1262-4451-A8B5-44B418BB6EFF}"/>
              </a:ext>
            </a:extLst>
          </p:cNvPr>
          <p:cNvCxnSpPr>
            <a:cxnSpLocks/>
          </p:cNvCxnSpPr>
          <p:nvPr/>
        </p:nvCxnSpPr>
        <p:spPr>
          <a:xfrm>
            <a:off x="1893745" y="3617219"/>
            <a:ext cx="316055" cy="55807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FE069B22-3B8F-42D0-8C0F-A2DD56969A0B}"/>
              </a:ext>
            </a:extLst>
          </p:cNvPr>
          <p:cNvCxnSpPr>
            <a:cxnSpLocks/>
          </p:cNvCxnSpPr>
          <p:nvPr/>
        </p:nvCxnSpPr>
        <p:spPr>
          <a:xfrm flipV="1">
            <a:off x="4127500" y="3770701"/>
            <a:ext cx="323104" cy="404594"/>
          </a:xfrm>
          <a:prstGeom prst="line">
            <a:avLst/>
          </a:prstGeom>
          <a:ln w="38100"/>
        </p:spPr>
        <p:style>
          <a:lnRef idx="1">
            <a:schemeClr val="accent1"/>
          </a:lnRef>
          <a:fillRef idx="0">
            <a:schemeClr val="accent1"/>
          </a:fillRef>
          <a:effectRef idx="0">
            <a:schemeClr val="accent1"/>
          </a:effectRef>
          <a:fontRef idx="minor">
            <a:schemeClr val="tx1"/>
          </a:fontRef>
        </p:style>
      </p:cxnSp>
      <p:pic>
        <p:nvPicPr>
          <p:cNvPr id="3076" name="Picture 4" descr="thumb image">
            <a:extLst>
              <a:ext uri="{FF2B5EF4-FFF2-40B4-BE49-F238E27FC236}">
                <a16:creationId xmlns:a16="http://schemas.microsoft.com/office/drawing/2014/main" id="{84BFA28E-0EB9-4754-B0A0-C3FAD539DFF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36979" y="3742222"/>
            <a:ext cx="2527300" cy="2527300"/>
          </a:xfrm>
          <a:prstGeom prst="rect">
            <a:avLst/>
          </a:prstGeom>
          <a:noFill/>
          <a:extLst>
            <a:ext uri="{909E8E84-426E-40DD-AFC4-6F175D3DCCD1}">
              <a14:hiddenFill xmlns:a14="http://schemas.microsoft.com/office/drawing/2010/main">
                <a:solidFill>
                  <a:srgbClr val="FFFFFF"/>
                </a:solidFill>
              </a14:hiddenFill>
            </a:ext>
          </a:extLst>
        </p:spPr>
      </p:pic>
      <p:sp>
        <p:nvSpPr>
          <p:cNvPr id="34" name="Thought Bubble: Cloud 33">
            <a:extLst>
              <a:ext uri="{FF2B5EF4-FFF2-40B4-BE49-F238E27FC236}">
                <a16:creationId xmlns:a16="http://schemas.microsoft.com/office/drawing/2014/main" id="{1CE696B5-A1A1-4606-8941-3B572B43D3F0}"/>
              </a:ext>
            </a:extLst>
          </p:cNvPr>
          <p:cNvSpPr/>
          <p:nvPr/>
        </p:nvSpPr>
        <p:spPr>
          <a:xfrm rot="1769206">
            <a:off x="10221030" y="3092620"/>
            <a:ext cx="1929178" cy="1641682"/>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Thought Bubble: Cloud 37">
            <a:extLst>
              <a:ext uri="{FF2B5EF4-FFF2-40B4-BE49-F238E27FC236}">
                <a16:creationId xmlns:a16="http://schemas.microsoft.com/office/drawing/2014/main" id="{23CBF19F-FCEF-42D9-BF92-608D7C4F99D0}"/>
              </a:ext>
            </a:extLst>
          </p:cNvPr>
          <p:cNvSpPr/>
          <p:nvPr/>
        </p:nvSpPr>
        <p:spPr>
          <a:xfrm rot="20658093">
            <a:off x="8724189" y="2006976"/>
            <a:ext cx="1984249" cy="1527357"/>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Thought Bubble: Cloud 38">
            <a:extLst>
              <a:ext uri="{FF2B5EF4-FFF2-40B4-BE49-F238E27FC236}">
                <a16:creationId xmlns:a16="http://schemas.microsoft.com/office/drawing/2014/main" id="{6B4132C8-C5E6-4E6D-B853-A996ECF43ECC}"/>
              </a:ext>
            </a:extLst>
          </p:cNvPr>
          <p:cNvSpPr/>
          <p:nvPr/>
        </p:nvSpPr>
        <p:spPr>
          <a:xfrm rot="16360615">
            <a:off x="6711650" y="2908308"/>
            <a:ext cx="1852513" cy="1731507"/>
          </a:xfrm>
          <a:prstGeom prst="cloudCallou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TextBox 41">
            <a:extLst>
              <a:ext uri="{FF2B5EF4-FFF2-40B4-BE49-F238E27FC236}">
                <a16:creationId xmlns:a16="http://schemas.microsoft.com/office/drawing/2014/main" id="{82762232-BD8D-443A-B094-817BBA7D3FEF}"/>
              </a:ext>
            </a:extLst>
          </p:cNvPr>
          <p:cNvSpPr txBox="1"/>
          <p:nvPr/>
        </p:nvSpPr>
        <p:spPr>
          <a:xfrm>
            <a:off x="6653825" y="3214327"/>
            <a:ext cx="1757739" cy="1200329"/>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Feel a fool making a </a:t>
            </a:r>
          </a:p>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fuss over nothing</a:t>
            </a:r>
            <a:endParaRPr lang="en-US" sz="18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sp>
        <p:nvSpPr>
          <p:cNvPr id="43" name="TextBox 42">
            <a:extLst>
              <a:ext uri="{FF2B5EF4-FFF2-40B4-BE49-F238E27FC236}">
                <a16:creationId xmlns:a16="http://schemas.microsoft.com/office/drawing/2014/main" id="{9B6698E1-4648-42C2-9CBE-482B573AE5A2}"/>
              </a:ext>
            </a:extLst>
          </p:cNvPr>
          <p:cNvSpPr txBox="1"/>
          <p:nvPr/>
        </p:nvSpPr>
        <p:spPr>
          <a:xfrm>
            <a:off x="8811662" y="2318608"/>
            <a:ext cx="1757739" cy="923330"/>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What if no one takes me seriously</a:t>
            </a:r>
          </a:p>
        </p:txBody>
      </p:sp>
      <p:sp>
        <p:nvSpPr>
          <p:cNvPr id="44" name="TextBox 43">
            <a:extLst>
              <a:ext uri="{FF2B5EF4-FFF2-40B4-BE49-F238E27FC236}">
                <a16:creationId xmlns:a16="http://schemas.microsoft.com/office/drawing/2014/main" id="{F1D75301-B580-447B-96F4-F2900DC66898}"/>
              </a:ext>
            </a:extLst>
          </p:cNvPr>
          <p:cNvSpPr txBox="1"/>
          <p:nvPr/>
        </p:nvSpPr>
        <p:spPr>
          <a:xfrm>
            <a:off x="10320024" y="3285269"/>
            <a:ext cx="1757739" cy="1200329"/>
          </a:xfrm>
          <a:prstGeom prst="rect">
            <a:avLst/>
          </a:prstGeom>
          <a:noFill/>
        </p:spPr>
        <p:txBody>
          <a:bodyPr wrap="square">
            <a:spAutoFit/>
          </a:bodyPr>
          <a:lstStyle/>
          <a:p>
            <a:pPr algn="ctr"/>
            <a:r>
              <a:rPr lang="en-US" dirty="0">
                <a:ln w="0"/>
                <a:effectLst>
                  <a:outerShdw blurRad="38100" dist="19050" dir="2700000" algn="tl" rotWithShape="0">
                    <a:schemeClr val="dk1">
                      <a:alpha val="40000"/>
                    </a:schemeClr>
                  </a:outerShdw>
                </a:effectLst>
                <a:latin typeface="Arial Rounded MT Bold" panose="020F0704030504030204" pitchFamily="34" charset="0"/>
              </a:rPr>
              <a:t>Will it be followed through if I report it?</a:t>
            </a:r>
          </a:p>
        </p:txBody>
      </p:sp>
      <p:sp>
        <p:nvSpPr>
          <p:cNvPr id="45" name="Rectangle 44">
            <a:extLst>
              <a:ext uri="{FF2B5EF4-FFF2-40B4-BE49-F238E27FC236}">
                <a16:creationId xmlns:a16="http://schemas.microsoft.com/office/drawing/2014/main" id="{7E9B87A4-4FB1-4DD2-A976-22F75B1E1E52}"/>
              </a:ext>
            </a:extLst>
          </p:cNvPr>
          <p:cNvSpPr/>
          <p:nvPr/>
        </p:nvSpPr>
        <p:spPr>
          <a:xfrm>
            <a:off x="10236148" y="5961776"/>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G:3</a:t>
            </a:r>
          </a:p>
        </p:txBody>
      </p:sp>
    </p:spTree>
    <p:extLst>
      <p:ext uri="{BB962C8B-B14F-4D97-AF65-F5344CB8AC3E}">
        <p14:creationId xmlns:p14="http://schemas.microsoft.com/office/powerpoint/2010/main" val="26463243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86100E86-965A-4E62-81B0-9FF0898EBA87}"/>
              </a:ext>
            </a:extLst>
          </p:cNvPr>
          <p:cNvSpPr/>
          <p:nvPr/>
        </p:nvSpPr>
        <p:spPr>
          <a:xfrm>
            <a:off x="10148470" y="4062332"/>
            <a:ext cx="1764806" cy="2054263"/>
          </a:xfrm>
          <a:prstGeom prst="roundRect">
            <a:avLst/>
          </a:prstGeom>
          <a:solidFill>
            <a:schemeClr val="bg1"/>
          </a:solidFill>
          <a:ln w="38100">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Rounded Corners 21">
            <a:extLst>
              <a:ext uri="{FF2B5EF4-FFF2-40B4-BE49-F238E27FC236}">
                <a16:creationId xmlns:a16="http://schemas.microsoft.com/office/drawing/2014/main" id="{FDD974C8-446A-4553-82FA-32BB2A288BA0}"/>
              </a:ext>
            </a:extLst>
          </p:cNvPr>
          <p:cNvSpPr/>
          <p:nvPr/>
        </p:nvSpPr>
        <p:spPr>
          <a:xfrm>
            <a:off x="10088595" y="2014151"/>
            <a:ext cx="1824681" cy="1855031"/>
          </a:xfrm>
          <a:prstGeom prst="roundRect">
            <a:avLst/>
          </a:prstGeom>
          <a:solidFill>
            <a:schemeClr val="bg1"/>
          </a:solidFill>
          <a:ln w="38100">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5D2AB1BD-E379-4F1E-A5B6-1EED7030132F}"/>
              </a:ext>
            </a:extLst>
          </p:cNvPr>
          <p:cNvSpPr/>
          <p:nvPr/>
        </p:nvSpPr>
        <p:spPr>
          <a:xfrm>
            <a:off x="7796653" y="1086997"/>
            <a:ext cx="2116450" cy="1855031"/>
          </a:xfrm>
          <a:prstGeom prst="roundRect">
            <a:avLst/>
          </a:prstGeom>
          <a:solidFill>
            <a:schemeClr val="bg1"/>
          </a:solidFill>
          <a:ln w="38100">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35507D6A-2BD9-47B7-8981-408E558A80E6}"/>
              </a:ext>
            </a:extLst>
          </p:cNvPr>
          <p:cNvSpPr/>
          <p:nvPr/>
        </p:nvSpPr>
        <p:spPr>
          <a:xfrm>
            <a:off x="5621862" y="4712044"/>
            <a:ext cx="1933411" cy="1404551"/>
          </a:xfrm>
          <a:prstGeom prst="roundRect">
            <a:avLst/>
          </a:prstGeom>
          <a:solidFill>
            <a:schemeClr val="bg1"/>
          </a:solid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Rounded Corners 14">
            <a:extLst>
              <a:ext uri="{FF2B5EF4-FFF2-40B4-BE49-F238E27FC236}">
                <a16:creationId xmlns:a16="http://schemas.microsoft.com/office/drawing/2014/main" id="{55C28D65-4A97-418D-894E-A426694065AC}"/>
              </a:ext>
            </a:extLst>
          </p:cNvPr>
          <p:cNvSpPr/>
          <p:nvPr/>
        </p:nvSpPr>
        <p:spPr>
          <a:xfrm>
            <a:off x="5504711" y="2089150"/>
            <a:ext cx="2184398" cy="2256309"/>
          </a:xfrm>
          <a:prstGeom prst="roundRect">
            <a:avLst/>
          </a:prstGeom>
          <a:solidFill>
            <a:schemeClr val="bg1"/>
          </a:solidFill>
          <a:ln w="3810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0" name="Picture 2" descr="Image result for bronsenbrenner theory">
            <a:extLst>
              <a:ext uri="{FF2B5EF4-FFF2-40B4-BE49-F238E27FC236}">
                <a16:creationId xmlns:a16="http://schemas.microsoft.com/office/drawing/2014/main" id="{4B6111F5-F302-4524-986B-13654D70F6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823" y="1349822"/>
            <a:ext cx="4024703" cy="3961817"/>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193333BC-353B-4561-98E1-0127019503A6}"/>
              </a:ext>
            </a:extLst>
          </p:cNvPr>
          <p:cNvSpPr/>
          <p:nvPr/>
        </p:nvSpPr>
        <p:spPr>
          <a:xfrm>
            <a:off x="3530570" y="4913488"/>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G:4</a:t>
            </a:r>
          </a:p>
        </p:txBody>
      </p:sp>
      <p:sp>
        <p:nvSpPr>
          <p:cNvPr id="2" name="Rectangle 1">
            <a:extLst>
              <a:ext uri="{FF2B5EF4-FFF2-40B4-BE49-F238E27FC236}">
                <a16:creationId xmlns:a16="http://schemas.microsoft.com/office/drawing/2014/main" id="{1DADF5E1-DEF6-4EA4-8D27-765C6C402C39}"/>
              </a:ext>
            </a:extLst>
          </p:cNvPr>
          <p:cNvSpPr/>
          <p:nvPr/>
        </p:nvSpPr>
        <p:spPr>
          <a:xfrm>
            <a:off x="509022" y="5381992"/>
            <a:ext cx="3584700" cy="954107"/>
          </a:xfrm>
          <a:prstGeom prst="rect">
            <a:avLst/>
          </a:prstGeom>
          <a:noFill/>
        </p:spPr>
        <p:txBody>
          <a:bodyPr wrap="none" lIns="91440" tIns="45720" rIns="91440" bIns="45720">
            <a:spAutoFit/>
          </a:bodyPr>
          <a:lstStyle/>
          <a:p>
            <a:pPr algn="ct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Bronfen</a:t>
            </a:r>
            <a:r>
              <a:rPr lang="en-US" sz="2800" b="1" dirty="0">
                <a:ln w="9525">
                  <a:solidFill>
                    <a:schemeClr val="bg1"/>
                  </a:solidFill>
                  <a:prstDash val="solid"/>
                </a:ln>
                <a:effectLst>
                  <a:outerShdw blurRad="12700" dist="38100" dir="2700000" algn="tl" rotWithShape="0">
                    <a:schemeClr val="bg1">
                      <a:lumMod val="50000"/>
                    </a:schemeClr>
                  </a:outerShdw>
                </a:effectLst>
                <a:latin typeface="Arial Rounded MT Bold" panose="020F0704030504030204" pitchFamily="34" charset="0"/>
              </a:rPr>
              <a:t>b</a:t>
            </a:r>
            <a:r>
              <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renner’s</a:t>
            </a:r>
          </a:p>
          <a:p>
            <a:pPr algn="ctr"/>
            <a:r>
              <a:rPr lang="en-US" sz="2800" b="1" dirty="0">
                <a:ln w="9525">
                  <a:solidFill>
                    <a:schemeClr val="bg1"/>
                  </a:solidFill>
                  <a:prstDash val="solid"/>
                </a:ln>
                <a:effectLst>
                  <a:outerShdw blurRad="12700" dist="38100" dir="2700000" algn="tl" rotWithShape="0">
                    <a:schemeClr val="bg1">
                      <a:lumMod val="50000"/>
                    </a:schemeClr>
                  </a:outerShdw>
                </a:effectLst>
                <a:latin typeface="Arial Rounded MT Bold" panose="020F0704030504030204" pitchFamily="34" charset="0"/>
              </a:rPr>
              <a:t>Ecological Systems</a:t>
            </a:r>
            <a:endParaRPr lang="en-US" sz="28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endParaRPr>
          </a:p>
        </p:txBody>
      </p:sp>
      <p:sp>
        <p:nvSpPr>
          <p:cNvPr id="3" name="Rectangle 2">
            <a:extLst>
              <a:ext uri="{FF2B5EF4-FFF2-40B4-BE49-F238E27FC236}">
                <a16:creationId xmlns:a16="http://schemas.microsoft.com/office/drawing/2014/main" id="{78696631-3782-462F-AF00-92EA51881BD9}"/>
              </a:ext>
            </a:extLst>
          </p:cNvPr>
          <p:cNvSpPr/>
          <p:nvPr/>
        </p:nvSpPr>
        <p:spPr>
          <a:xfrm>
            <a:off x="6994233" y="1627485"/>
            <a:ext cx="184730" cy="923330"/>
          </a:xfrm>
          <a:prstGeom prst="rect">
            <a:avLst/>
          </a:prstGeom>
          <a:noFill/>
        </p:spPr>
        <p:txBody>
          <a:bodyPr wrap="none" lIns="91440" tIns="45720" rIns="91440" bIns="45720">
            <a:spAutoFit/>
          </a:bodyPr>
          <a:lstStyle/>
          <a:p>
            <a:pPr algn="ctr"/>
            <a:endParaRPr lang="en-US"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
        <p:nvSpPr>
          <p:cNvPr id="8" name="Rectangle 7">
            <a:extLst>
              <a:ext uri="{FF2B5EF4-FFF2-40B4-BE49-F238E27FC236}">
                <a16:creationId xmlns:a16="http://schemas.microsoft.com/office/drawing/2014/main" id="{2456FB1A-78D5-4C04-89E7-21518FBF54E7}"/>
              </a:ext>
            </a:extLst>
          </p:cNvPr>
          <p:cNvSpPr/>
          <p:nvPr/>
        </p:nvSpPr>
        <p:spPr>
          <a:xfrm>
            <a:off x="2278897" y="87765"/>
            <a:ext cx="7634206" cy="923330"/>
          </a:xfrm>
          <a:prstGeom prst="rect">
            <a:avLst/>
          </a:prstGeom>
          <a:noFill/>
        </p:spPr>
        <p:txBody>
          <a:bodyPr wrap="none" lIns="91440" tIns="45720" rIns="91440" bIns="45720">
            <a:spAutoFit/>
          </a:bodyPr>
          <a:lstStyle/>
          <a:p>
            <a:pPr algn="ctr"/>
            <a:r>
              <a:rPr lang="en-US" sz="5400"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Rounded MT Bold" panose="020F0704030504030204" pitchFamily="34" charset="0"/>
              </a:rPr>
              <a:t>Is it my responsibility?</a:t>
            </a:r>
          </a:p>
        </p:txBody>
      </p:sp>
      <p:pic>
        <p:nvPicPr>
          <p:cNvPr id="12" name="Picture 4" descr="Confused Clipart HD Stock Images | Shutterstock">
            <a:extLst>
              <a:ext uri="{FF2B5EF4-FFF2-40B4-BE49-F238E27FC236}">
                <a16:creationId xmlns:a16="http://schemas.microsoft.com/office/drawing/2014/main" id="{46D0AC1F-AFD0-48E7-8F06-F14C42BC6A8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89" t="10714" r="61552" b="14047"/>
          <a:stretch/>
        </p:blipFill>
        <p:spPr bwMode="auto">
          <a:xfrm>
            <a:off x="7771011" y="3030069"/>
            <a:ext cx="2184398" cy="2828975"/>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4AAE2AF8-1AFE-4292-943E-3908967C7F11}"/>
              </a:ext>
            </a:extLst>
          </p:cNvPr>
          <p:cNvSpPr/>
          <p:nvPr/>
        </p:nvSpPr>
        <p:spPr>
          <a:xfrm>
            <a:off x="9295755" y="5494004"/>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G:5</a:t>
            </a:r>
          </a:p>
        </p:txBody>
      </p:sp>
      <p:sp>
        <p:nvSpPr>
          <p:cNvPr id="10" name="TextBox 9">
            <a:extLst>
              <a:ext uri="{FF2B5EF4-FFF2-40B4-BE49-F238E27FC236}">
                <a16:creationId xmlns:a16="http://schemas.microsoft.com/office/drawing/2014/main" id="{8BB9CBA9-F2E3-424A-8DA6-A6A0471A2129}"/>
              </a:ext>
            </a:extLst>
          </p:cNvPr>
          <p:cNvSpPr txBox="1"/>
          <p:nvPr/>
        </p:nvSpPr>
        <p:spPr>
          <a:xfrm>
            <a:off x="5776179" y="4797216"/>
            <a:ext cx="1619487" cy="1169551"/>
          </a:xfrm>
          <a:prstGeom prst="rect">
            <a:avLst/>
          </a:prstGeom>
          <a:noFill/>
        </p:spPr>
        <p:txBody>
          <a:bodyPr wrap="square">
            <a:spAutoFit/>
          </a:bodyPr>
          <a:lstStyle/>
          <a:p>
            <a:pPr algn="ctr"/>
            <a:r>
              <a:rPr lang="en-GB" sz="1000" dirty="0">
                <a:latin typeface="Arial Rounded MT Bold" panose="020F0704030504030204" pitchFamily="34" charset="0"/>
              </a:rPr>
              <a:t>Article 3 (best interests of the child) The best interests of the child must be a top priority in all decisions and actions that affect children. </a:t>
            </a:r>
          </a:p>
        </p:txBody>
      </p:sp>
      <p:sp>
        <p:nvSpPr>
          <p:cNvPr id="13" name="TextBox 12">
            <a:extLst>
              <a:ext uri="{FF2B5EF4-FFF2-40B4-BE49-F238E27FC236}">
                <a16:creationId xmlns:a16="http://schemas.microsoft.com/office/drawing/2014/main" id="{CE8D19AE-33E8-4636-BE91-7B5F7B4B689D}"/>
              </a:ext>
            </a:extLst>
          </p:cNvPr>
          <p:cNvSpPr txBox="1"/>
          <p:nvPr/>
        </p:nvSpPr>
        <p:spPr>
          <a:xfrm>
            <a:off x="10148470" y="4129832"/>
            <a:ext cx="1721707" cy="1938992"/>
          </a:xfrm>
          <a:prstGeom prst="rect">
            <a:avLst/>
          </a:prstGeom>
          <a:noFill/>
        </p:spPr>
        <p:txBody>
          <a:bodyPr wrap="square">
            <a:spAutoFit/>
          </a:bodyPr>
          <a:lstStyle/>
          <a:p>
            <a:pPr algn="ctr"/>
            <a:r>
              <a:rPr lang="en-GB" sz="1000" dirty="0">
                <a:latin typeface="Arial Rounded MT Bold" panose="020F0704030504030204" pitchFamily="34" charset="0"/>
              </a:rPr>
              <a:t>Article 39 (recovery from trauma and reintegration) Children who have experienced neglect, abuse, exploitation, torture or who are victims of war must receive special support to help them recover their health, dignity, self-respect and social life.</a:t>
            </a:r>
          </a:p>
        </p:txBody>
      </p:sp>
      <p:sp>
        <p:nvSpPr>
          <p:cNvPr id="14" name="TextBox 13">
            <a:extLst>
              <a:ext uri="{FF2B5EF4-FFF2-40B4-BE49-F238E27FC236}">
                <a16:creationId xmlns:a16="http://schemas.microsoft.com/office/drawing/2014/main" id="{44408D9F-CB82-4F4B-8AC8-2268FC7E5126}"/>
              </a:ext>
            </a:extLst>
          </p:cNvPr>
          <p:cNvSpPr txBox="1"/>
          <p:nvPr/>
        </p:nvSpPr>
        <p:spPr>
          <a:xfrm>
            <a:off x="10088595" y="2056385"/>
            <a:ext cx="1824681" cy="1785104"/>
          </a:xfrm>
          <a:prstGeom prst="rect">
            <a:avLst/>
          </a:prstGeom>
          <a:noFill/>
        </p:spPr>
        <p:txBody>
          <a:bodyPr wrap="square">
            <a:spAutoFit/>
          </a:bodyPr>
          <a:lstStyle/>
          <a:p>
            <a:pPr algn="ctr"/>
            <a:r>
              <a:rPr lang="en-GB" sz="1000" dirty="0">
                <a:latin typeface="Arial Rounded MT Bold" panose="020F0704030504030204" pitchFamily="34" charset="0"/>
              </a:rPr>
              <a:t>Article 27 (adequate standard of living) Every child has the right to a standard of living that is good enough to meet their physical and social needs and support their development. Governments must help families who cannot afford to provide this</a:t>
            </a:r>
          </a:p>
        </p:txBody>
      </p:sp>
      <p:sp>
        <p:nvSpPr>
          <p:cNvPr id="16" name="TextBox 15">
            <a:extLst>
              <a:ext uri="{FF2B5EF4-FFF2-40B4-BE49-F238E27FC236}">
                <a16:creationId xmlns:a16="http://schemas.microsoft.com/office/drawing/2014/main" id="{B800595B-FB2A-40A0-906E-F03724AFC6F7}"/>
              </a:ext>
            </a:extLst>
          </p:cNvPr>
          <p:cNvSpPr txBox="1"/>
          <p:nvPr/>
        </p:nvSpPr>
        <p:spPr>
          <a:xfrm>
            <a:off x="7829361" y="1240777"/>
            <a:ext cx="2067697" cy="1631216"/>
          </a:xfrm>
          <a:prstGeom prst="rect">
            <a:avLst/>
          </a:prstGeom>
          <a:noFill/>
        </p:spPr>
        <p:txBody>
          <a:bodyPr wrap="square">
            <a:spAutoFit/>
          </a:bodyPr>
          <a:lstStyle/>
          <a:p>
            <a:pPr algn="ctr"/>
            <a:r>
              <a:rPr lang="en-GB" sz="1000" dirty="0">
                <a:latin typeface="Arial Rounded MT Bold" panose="020F0704030504030204" pitchFamily="34" charset="0"/>
              </a:rPr>
              <a:t>Article 24 (health and health services) Every child has the right to the best possible health. Governments must provide good quality health care, clean water, nutritious food, and a clean environment and education on health and well-being so that children can stay healthy. </a:t>
            </a:r>
          </a:p>
        </p:txBody>
      </p:sp>
      <p:sp>
        <p:nvSpPr>
          <p:cNvPr id="18" name="TextBox 17">
            <a:extLst>
              <a:ext uri="{FF2B5EF4-FFF2-40B4-BE49-F238E27FC236}">
                <a16:creationId xmlns:a16="http://schemas.microsoft.com/office/drawing/2014/main" id="{0594F27D-F130-4841-8510-5FD7FA52DFBC}"/>
              </a:ext>
            </a:extLst>
          </p:cNvPr>
          <p:cNvSpPr txBox="1"/>
          <p:nvPr/>
        </p:nvSpPr>
        <p:spPr>
          <a:xfrm>
            <a:off x="5504711" y="2248486"/>
            <a:ext cx="2133114" cy="1938992"/>
          </a:xfrm>
          <a:prstGeom prst="rect">
            <a:avLst/>
          </a:prstGeom>
          <a:noFill/>
        </p:spPr>
        <p:txBody>
          <a:bodyPr wrap="square">
            <a:spAutoFit/>
          </a:bodyPr>
          <a:lstStyle/>
          <a:p>
            <a:pPr algn="ctr"/>
            <a:r>
              <a:rPr lang="en-GB" sz="1000" dirty="0">
                <a:latin typeface="Arial Rounded MT Bold" panose="020F0704030504030204" pitchFamily="34" charset="0"/>
              </a:rPr>
              <a:t>Article 12 (respect for the views of the child) Every child has the right to express their views, feelings and wishes in all matters affecting them, and to have their views considered and taken seriously. This right applies at all times, for example during immigration proceedings, housing decisions or the child’s day-to-day home life. </a:t>
            </a:r>
          </a:p>
        </p:txBody>
      </p:sp>
      <p:sp>
        <p:nvSpPr>
          <p:cNvPr id="24" name="Rectangle 23">
            <a:extLst>
              <a:ext uri="{FF2B5EF4-FFF2-40B4-BE49-F238E27FC236}">
                <a16:creationId xmlns:a16="http://schemas.microsoft.com/office/drawing/2014/main" id="{F7EE455C-F515-449B-B8FE-C8865D55F43D}"/>
              </a:ext>
            </a:extLst>
          </p:cNvPr>
          <p:cNvSpPr/>
          <p:nvPr/>
        </p:nvSpPr>
        <p:spPr>
          <a:xfrm>
            <a:off x="8457254" y="6212988"/>
            <a:ext cx="1061509" cy="246221"/>
          </a:xfrm>
          <a:prstGeom prst="rect">
            <a:avLst/>
          </a:prstGeom>
          <a:noFill/>
        </p:spPr>
        <p:txBody>
          <a:bodyPr wrap="none" lIns="91440" tIns="45720" rIns="91440" bIns="45720">
            <a:spAutoFit/>
          </a:bodyPr>
          <a:lstStyle/>
          <a:p>
            <a:pPr algn="ct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a:t>
            </a:r>
            <a:r>
              <a:rPr lang="en-US" sz="1000" dirty="0" err="1">
                <a:ln w="0"/>
                <a:effectLst>
                  <a:outerShdw blurRad="38100" dist="19050" dir="2700000" algn="tl" rotWithShape="0">
                    <a:schemeClr val="dk1">
                      <a:alpha val="40000"/>
                    </a:schemeClr>
                  </a:outerShdw>
                </a:effectLst>
                <a:latin typeface="Arial Rounded MT Bold" panose="020F0704030504030204" pitchFamily="34" charset="0"/>
              </a:rPr>
              <a:t>Unicef</a:t>
            </a:r>
            <a:r>
              <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rPr>
              <a:t>, 2021)</a:t>
            </a:r>
          </a:p>
        </p:txBody>
      </p:sp>
      <p:sp>
        <p:nvSpPr>
          <p:cNvPr id="26" name="TextBox 25">
            <a:extLst>
              <a:ext uri="{FF2B5EF4-FFF2-40B4-BE49-F238E27FC236}">
                <a16:creationId xmlns:a16="http://schemas.microsoft.com/office/drawing/2014/main" id="{74DD487D-31EF-4463-857C-2705E8D0261A}"/>
              </a:ext>
            </a:extLst>
          </p:cNvPr>
          <p:cNvSpPr txBox="1"/>
          <p:nvPr/>
        </p:nvSpPr>
        <p:spPr>
          <a:xfrm>
            <a:off x="1145060" y="6389694"/>
            <a:ext cx="6096000" cy="246221"/>
          </a:xfrm>
          <a:prstGeom prst="rect">
            <a:avLst/>
          </a:prstGeom>
          <a:noFill/>
        </p:spPr>
        <p:txBody>
          <a:bodyPr wrap="square">
            <a:spAutoFit/>
          </a:bodyPr>
          <a:lstStyle/>
          <a:p>
            <a:r>
              <a:rPr lang="en-GB" sz="1000" dirty="0">
                <a:latin typeface="Arial Rounded MT Bold" panose="020F0704030504030204" pitchFamily="34" charset="0"/>
              </a:rPr>
              <a:t>(The Psychology Notes HQ, 2021)</a:t>
            </a:r>
            <a:endParaRPr lang="en-GB" sz="1000" dirty="0"/>
          </a:p>
        </p:txBody>
      </p:sp>
    </p:spTree>
    <p:extLst>
      <p:ext uri="{BB962C8B-B14F-4D97-AF65-F5344CB8AC3E}">
        <p14:creationId xmlns:p14="http://schemas.microsoft.com/office/powerpoint/2010/main" val="16140749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C425A41-B137-42E2-9AD9-56310DDAE257}"/>
              </a:ext>
            </a:extLst>
          </p:cNvPr>
          <p:cNvSpPr/>
          <p:nvPr/>
        </p:nvSpPr>
        <p:spPr>
          <a:xfrm>
            <a:off x="2711600" y="3584426"/>
            <a:ext cx="6221482" cy="3073549"/>
          </a:xfrm>
          <a:prstGeom prst="rect">
            <a:avLst/>
          </a:prstGeom>
          <a:solidFill>
            <a:schemeClr val="bg1"/>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403806E1-88B6-410E-B179-B883AF4D8888}"/>
              </a:ext>
            </a:extLst>
          </p:cNvPr>
          <p:cNvSpPr/>
          <p:nvPr/>
        </p:nvSpPr>
        <p:spPr>
          <a:xfrm>
            <a:off x="2685125" y="89242"/>
            <a:ext cx="6140142" cy="1077218"/>
          </a:xfrm>
          <a:prstGeom prst="rect">
            <a:avLst/>
          </a:prstGeom>
          <a:noFill/>
        </p:spPr>
        <p:txBody>
          <a:bodyPr wrap="none" lIns="91440" tIns="45720" rIns="91440" bIns="45720">
            <a:spAutoFit/>
          </a:bodyPr>
          <a:lstStyle/>
          <a:p>
            <a:pPr algn="ctr"/>
            <a:r>
              <a:rPr lang="en-US" sz="32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What have you learned today?</a:t>
            </a:r>
          </a:p>
          <a:p>
            <a:pPr algn="ctr"/>
            <a:r>
              <a:rPr lang="en-US" sz="3200" b="1" u="sng" cap="none" spc="0" dirty="0">
                <a:ln w="9525">
                  <a:solidFill>
                    <a:schemeClr val="bg1"/>
                  </a:solidFill>
                  <a:prstDash val="solid"/>
                </a:ln>
                <a:solidFill>
                  <a:srgbClr val="FF0000"/>
                </a:solidFill>
                <a:effectLst>
                  <a:outerShdw blurRad="12700" dist="38100" dir="2700000" algn="tl" rotWithShape="0">
                    <a:schemeClr val="bg1">
                      <a:lumMod val="50000"/>
                    </a:schemeClr>
                  </a:outerShdw>
                </a:effectLst>
                <a:latin typeface="Arial Rounded MT Bold" panose="020F0704030504030204" pitchFamily="34" charset="0"/>
              </a:rPr>
              <a:t>Questions to ask yourself</a:t>
            </a:r>
          </a:p>
        </p:txBody>
      </p:sp>
      <p:pic>
        <p:nvPicPr>
          <p:cNvPr id="3074" name="Picture 2" descr="Image result for thinking capt clipartclipart">
            <a:extLst>
              <a:ext uri="{FF2B5EF4-FFF2-40B4-BE49-F238E27FC236}">
                <a16:creationId xmlns:a16="http://schemas.microsoft.com/office/drawing/2014/main" id="{11E140BF-ED41-4756-9F3C-A8C09CE87C9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2454" y="31036"/>
            <a:ext cx="1352852" cy="1649075"/>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588EDC8D-F887-4DB4-BC8A-4DA9F62AF0F2}"/>
              </a:ext>
            </a:extLst>
          </p:cNvPr>
          <p:cNvSpPr/>
          <p:nvPr/>
        </p:nvSpPr>
        <p:spPr>
          <a:xfrm>
            <a:off x="1416164" y="1448667"/>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G:6</a:t>
            </a:r>
          </a:p>
        </p:txBody>
      </p:sp>
      <p:sp>
        <p:nvSpPr>
          <p:cNvPr id="6" name="Speech Bubble: Oval 5">
            <a:extLst>
              <a:ext uri="{FF2B5EF4-FFF2-40B4-BE49-F238E27FC236}">
                <a16:creationId xmlns:a16="http://schemas.microsoft.com/office/drawing/2014/main" id="{9DAED06F-9EBF-4511-9BE7-EB319B167C83}"/>
              </a:ext>
            </a:extLst>
          </p:cNvPr>
          <p:cNvSpPr/>
          <p:nvPr/>
        </p:nvSpPr>
        <p:spPr>
          <a:xfrm>
            <a:off x="1556764" y="1320908"/>
            <a:ext cx="2329932" cy="1877260"/>
          </a:xfrm>
          <a:prstGeom prst="wedgeEllipseCallou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Speech Bubble: Oval 10">
            <a:extLst>
              <a:ext uri="{FF2B5EF4-FFF2-40B4-BE49-F238E27FC236}">
                <a16:creationId xmlns:a16="http://schemas.microsoft.com/office/drawing/2014/main" id="{304AE164-D39F-4F2D-A7D1-D0A173822BE0}"/>
              </a:ext>
            </a:extLst>
          </p:cNvPr>
          <p:cNvSpPr/>
          <p:nvPr/>
        </p:nvSpPr>
        <p:spPr>
          <a:xfrm>
            <a:off x="4528314" y="1320908"/>
            <a:ext cx="2329932" cy="1824443"/>
          </a:xfrm>
          <a:prstGeom prst="wedgeEllipseCallout">
            <a:avLst/>
          </a:prstGeom>
          <a:solidFill>
            <a:schemeClr val="bg1"/>
          </a:solidFill>
          <a:ln w="5715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Speech Bubble: Oval 11">
            <a:extLst>
              <a:ext uri="{FF2B5EF4-FFF2-40B4-BE49-F238E27FC236}">
                <a16:creationId xmlns:a16="http://schemas.microsoft.com/office/drawing/2014/main" id="{DF1F8AE2-94E5-4AD9-8A15-C42C13776A5F}"/>
              </a:ext>
            </a:extLst>
          </p:cNvPr>
          <p:cNvSpPr/>
          <p:nvPr/>
        </p:nvSpPr>
        <p:spPr>
          <a:xfrm>
            <a:off x="7525606" y="1244879"/>
            <a:ext cx="2346153" cy="1824443"/>
          </a:xfrm>
          <a:prstGeom prst="wedgeEllipseCallout">
            <a:avLst/>
          </a:prstGeom>
          <a:solidFill>
            <a:schemeClr val="bg1"/>
          </a:solid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59FEC1D7-462C-45E9-8662-42BE784A6BDA}"/>
              </a:ext>
            </a:extLst>
          </p:cNvPr>
          <p:cNvSpPr txBox="1"/>
          <p:nvPr/>
        </p:nvSpPr>
        <p:spPr>
          <a:xfrm>
            <a:off x="4767470" y="1587166"/>
            <a:ext cx="1975451" cy="1323439"/>
          </a:xfrm>
          <a:prstGeom prst="rect">
            <a:avLst/>
          </a:prstGeom>
          <a:noFill/>
        </p:spPr>
        <p:txBody>
          <a:bodyPr wrap="square" rtlCol="0">
            <a:spAutoFit/>
          </a:bodyPr>
          <a:lstStyle/>
          <a:p>
            <a:pPr algn="ctr"/>
            <a:r>
              <a:rPr lang="en-GB" sz="2000" b="1" dirty="0"/>
              <a:t>Who is your Child Protection officer in school?</a:t>
            </a:r>
          </a:p>
        </p:txBody>
      </p:sp>
      <p:pic>
        <p:nvPicPr>
          <p:cNvPr id="3076" name="Picture 4" descr="Image result for long list clipart">
            <a:extLst>
              <a:ext uri="{FF2B5EF4-FFF2-40B4-BE49-F238E27FC236}">
                <a16:creationId xmlns:a16="http://schemas.microsoft.com/office/drawing/2014/main" id="{4C26CD81-5CA8-4008-9126-043CB136BF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02197" y="3069323"/>
            <a:ext cx="2346153" cy="3519230"/>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3">
            <a:extLst>
              <a:ext uri="{FF2B5EF4-FFF2-40B4-BE49-F238E27FC236}">
                <a16:creationId xmlns:a16="http://schemas.microsoft.com/office/drawing/2014/main" id="{41BCFE1C-1CBE-43AD-96C0-500658DE530F}"/>
              </a:ext>
            </a:extLst>
          </p:cNvPr>
          <p:cNvSpPr/>
          <p:nvPr/>
        </p:nvSpPr>
        <p:spPr>
          <a:xfrm rot="20760558" flipV="1">
            <a:off x="9963149" y="3933133"/>
            <a:ext cx="520700" cy="8381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A2D952C5-0561-48AF-9ADC-C1D2376B37BC}"/>
              </a:ext>
            </a:extLst>
          </p:cNvPr>
          <p:cNvSpPr txBox="1"/>
          <p:nvPr/>
        </p:nvSpPr>
        <p:spPr>
          <a:xfrm rot="20612152">
            <a:off x="9836489" y="3821151"/>
            <a:ext cx="774019" cy="307777"/>
          </a:xfrm>
          <a:prstGeom prst="rect">
            <a:avLst/>
          </a:prstGeom>
          <a:noFill/>
        </p:spPr>
        <p:txBody>
          <a:bodyPr wrap="square" rtlCol="0">
            <a:spAutoFit/>
          </a:bodyPr>
          <a:lstStyle/>
          <a:p>
            <a:r>
              <a:rPr lang="en-GB" sz="1400" b="1" dirty="0"/>
              <a:t>Policies</a:t>
            </a:r>
          </a:p>
        </p:txBody>
      </p:sp>
      <p:sp>
        <p:nvSpPr>
          <p:cNvPr id="20" name="TextBox 19">
            <a:extLst>
              <a:ext uri="{FF2B5EF4-FFF2-40B4-BE49-F238E27FC236}">
                <a16:creationId xmlns:a16="http://schemas.microsoft.com/office/drawing/2014/main" id="{FDDE64E0-7D1B-4DCD-A4E5-8F1F784ECE72}"/>
              </a:ext>
            </a:extLst>
          </p:cNvPr>
          <p:cNvSpPr txBox="1"/>
          <p:nvPr/>
        </p:nvSpPr>
        <p:spPr>
          <a:xfrm>
            <a:off x="2780234" y="3995678"/>
            <a:ext cx="6096000" cy="2862322"/>
          </a:xfrm>
          <a:prstGeom prst="rect">
            <a:avLst/>
          </a:prstGeom>
          <a:noFill/>
        </p:spPr>
        <p:txBody>
          <a:bodyPr wrap="square">
            <a:spAutoFit/>
          </a:bodyPr>
          <a:lstStyle/>
          <a:p>
            <a:pPr algn="l">
              <a:buFont typeface="+mj-lt"/>
              <a:buAutoNum type="arabicPeriod"/>
            </a:pPr>
            <a:r>
              <a:rPr lang="en-GB" b="0" i="0" dirty="0">
                <a:solidFill>
                  <a:schemeClr val="accent1"/>
                </a:solidFill>
                <a:effectLst/>
                <a:latin typeface="Arial Rounded MT Bold" panose="020F0704030504030204" pitchFamily="34" charset="0"/>
              </a:rPr>
              <a:t>Stay calm and listen.</a:t>
            </a:r>
          </a:p>
          <a:p>
            <a:pPr algn="l">
              <a:buFont typeface="+mj-lt"/>
              <a:buAutoNum type="arabicPeriod"/>
            </a:pPr>
            <a:r>
              <a:rPr lang="en-GB" b="0" i="0" dirty="0">
                <a:solidFill>
                  <a:schemeClr val="accent2"/>
                </a:solidFill>
                <a:effectLst/>
                <a:latin typeface="Arial Rounded MT Bold" panose="020F0704030504030204" pitchFamily="34" charset="0"/>
              </a:rPr>
              <a:t>Go slowly.</a:t>
            </a:r>
          </a:p>
          <a:p>
            <a:pPr algn="l">
              <a:buFont typeface="+mj-lt"/>
              <a:buAutoNum type="arabicPeriod"/>
            </a:pPr>
            <a:r>
              <a:rPr lang="en-GB" b="0" i="0" dirty="0">
                <a:solidFill>
                  <a:srgbClr val="00B050"/>
                </a:solidFill>
                <a:effectLst/>
                <a:latin typeface="Arial Rounded MT Bold" panose="020F0704030504030204" pitchFamily="34" charset="0"/>
              </a:rPr>
              <a:t>Reassure them that they have not done anything                     wrong.</a:t>
            </a:r>
          </a:p>
          <a:p>
            <a:pPr algn="l">
              <a:buFont typeface="+mj-lt"/>
              <a:buAutoNum type="arabicPeriod"/>
            </a:pPr>
            <a:r>
              <a:rPr lang="en-GB" b="0" i="0" dirty="0">
                <a:solidFill>
                  <a:srgbClr val="7030A0"/>
                </a:solidFill>
                <a:effectLst/>
                <a:latin typeface="Arial Rounded MT Bold" panose="020F0704030504030204" pitchFamily="34" charset="0"/>
              </a:rPr>
              <a:t>Be supportive.</a:t>
            </a:r>
          </a:p>
          <a:p>
            <a:pPr algn="l">
              <a:buFont typeface="+mj-lt"/>
              <a:buAutoNum type="arabicPeriod"/>
            </a:pPr>
            <a:r>
              <a:rPr lang="en-GB" b="0" i="0" dirty="0">
                <a:solidFill>
                  <a:schemeClr val="bg2">
                    <a:lumMod val="25000"/>
                  </a:schemeClr>
                </a:solidFill>
                <a:effectLst/>
                <a:latin typeface="Arial Rounded MT Bold" panose="020F0704030504030204" pitchFamily="34" charset="0"/>
              </a:rPr>
              <a:t>Gather essential facts.</a:t>
            </a:r>
          </a:p>
          <a:p>
            <a:pPr algn="l">
              <a:buFont typeface="+mj-lt"/>
              <a:buAutoNum type="arabicPeriod"/>
            </a:pPr>
            <a:r>
              <a:rPr lang="en-GB" b="0" i="0" dirty="0">
                <a:solidFill>
                  <a:srgbClr val="FFC000"/>
                </a:solidFill>
                <a:effectLst/>
                <a:latin typeface="Arial Rounded MT Bold" panose="020F0704030504030204" pitchFamily="34" charset="0"/>
              </a:rPr>
              <a:t>Tell them what will happen next.</a:t>
            </a:r>
          </a:p>
          <a:p>
            <a:pPr algn="l">
              <a:buFont typeface="+mj-lt"/>
              <a:buAutoNum type="arabicPeriod"/>
            </a:pPr>
            <a:r>
              <a:rPr lang="en-GB" b="0" i="0" dirty="0">
                <a:solidFill>
                  <a:srgbClr val="C00000"/>
                </a:solidFill>
                <a:effectLst/>
                <a:latin typeface="Arial Rounded MT Bold" panose="020F0704030504030204" pitchFamily="34" charset="0"/>
              </a:rPr>
              <a:t>Report.</a:t>
            </a:r>
          </a:p>
          <a:p>
            <a:pPr algn="l">
              <a:buFont typeface="+mj-lt"/>
              <a:buAutoNum type="arabicPeriod"/>
            </a:pPr>
            <a:r>
              <a:rPr lang="en-GB" b="1" i="0" dirty="0">
                <a:solidFill>
                  <a:schemeClr val="accent5">
                    <a:lumMod val="60000"/>
                    <a:lumOff val="40000"/>
                  </a:schemeClr>
                </a:solidFill>
                <a:effectLst/>
                <a:latin typeface="Arial Rounded MT Bold" panose="020F0704030504030204" pitchFamily="34" charset="0"/>
              </a:rPr>
              <a:t>Make</a:t>
            </a:r>
            <a:r>
              <a:rPr lang="en-GB" b="0" i="0" dirty="0">
                <a:solidFill>
                  <a:schemeClr val="accent5">
                    <a:lumMod val="60000"/>
                    <a:lumOff val="40000"/>
                  </a:schemeClr>
                </a:solidFill>
                <a:effectLst/>
                <a:latin typeface="Arial Rounded MT Bold" panose="020F0704030504030204" pitchFamily="34" charset="0"/>
              </a:rPr>
              <a:t> notes.</a:t>
            </a:r>
          </a:p>
          <a:p>
            <a:pPr algn="l">
              <a:buFont typeface="Arial" panose="020B0604020202020204" pitchFamily="34" charset="0"/>
              <a:buChar char="•"/>
            </a:pPr>
            <a:endParaRPr lang="en-GB" b="0" i="0" dirty="0">
              <a:solidFill>
                <a:srgbClr val="333333"/>
              </a:solidFill>
              <a:effectLst/>
              <a:latin typeface="proxima-nova-alt"/>
            </a:endParaRPr>
          </a:p>
        </p:txBody>
      </p:sp>
      <p:sp>
        <p:nvSpPr>
          <p:cNvPr id="23" name="TextBox 22">
            <a:extLst>
              <a:ext uri="{FF2B5EF4-FFF2-40B4-BE49-F238E27FC236}">
                <a16:creationId xmlns:a16="http://schemas.microsoft.com/office/drawing/2014/main" id="{6F3266EF-4F06-43F6-B467-48D96C9D377C}"/>
              </a:ext>
            </a:extLst>
          </p:cNvPr>
          <p:cNvSpPr txBox="1"/>
          <p:nvPr/>
        </p:nvSpPr>
        <p:spPr>
          <a:xfrm>
            <a:off x="2780234" y="3584426"/>
            <a:ext cx="6168620" cy="523220"/>
          </a:xfrm>
          <a:prstGeom prst="rect">
            <a:avLst/>
          </a:prstGeom>
          <a:noFill/>
        </p:spPr>
        <p:txBody>
          <a:bodyPr wrap="square">
            <a:spAutoFit/>
          </a:bodyPr>
          <a:lstStyle/>
          <a:p>
            <a:r>
              <a:rPr lang="en-GB" sz="2800" u="sng" dirty="0">
                <a:solidFill>
                  <a:srgbClr val="FF0000"/>
                </a:solidFill>
                <a:latin typeface="Arial Rounded MT Bold" panose="020F0704030504030204" pitchFamily="34" charset="0"/>
              </a:rPr>
              <a:t>Remember:</a:t>
            </a:r>
          </a:p>
        </p:txBody>
      </p:sp>
      <p:sp>
        <p:nvSpPr>
          <p:cNvPr id="24" name="TextBox 23">
            <a:extLst>
              <a:ext uri="{FF2B5EF4-FFF2-40B4-BE49-F238E27FC236}">
                <a16:creationId xmlns:a16="http://schemas.microsoft.com/office/drawing/2014/main" id="{500BF737-45E9-4E5A-9B79-F7FF12EA67C7}"/>
              </a:ext>
            </a:extLst>
          </p:cNvPr>
          <p:cNvSpPr txBox="1"/>
          <p:nvPr/>
        </p:nvSpPr>
        <p:spPr>
          <a:xfrm>
            <a:off x="1734004" y="1725297"/>
            <a:ext cx="1975451" cy="1015663"/>
          </a:xfrm>
          <a:prstGeom prst="rect">
            <a:avLst/>
          </a:prstGeom>
          <a:noFill/>
        </p:spPr>
        <p:txBody>
          <a:bodyPr wrap="square" rtlCol="0">
            <a:spAutoFit/>
          </a:bodyPr>
          <a:lstStyle/>
          <a:p>
            <a:pPr algn="ctr"/>
            <a:r>
              <a:rPr lang="en-GB" sz="2000" b="1" dirty="0"/>
              <a:t>Do you know  your school policy?</a:t>
            </a:r>
          </a:p>
        </p:txBody>
      </p:sp>
      <p:sp>
        <p:nvSpPr>
          <p:cNvPr id="25" name="TextBox 24">
            <a:extLst>
              <a:ext uri="{FF2B5EF4-FFF2-40B4-BE49-F238E27FC236}">
                <a16:creationId xmlns:a16="http://schemas.microsoft.com/office/drawing/2014/main" id="{18133BD4-7DEA-4D61-B3EC-A844FD2ACD55}"/>
              </a:ext>
            </a:extLst>
          </p:cNvPr>
          <p:cNvSpPr txBox="1"/>
          <p:nvPr/>
        </p:nvSpPr>
        <p:spPr>
          <a:xfrm>
            <a:off x="7710956" y="1475690"/>
            <a:ext cx="1975451" cy="1631216"/>
          </a:xfrm>
          <a:prstGeom prst="rect">
            <a:avLst/>
          </a:prstGeom>
          <a:noFill/>
        </p:spPr>
        <p:txBody>
          <a:bodyPr wrap="square" rtlCol="0">
            <a:spAutoFit/>
          </a:bodyPr>
          <a:lstStyle/>
          <a:p>
            <a:pPr algn="ctr"/>
            <a:r>
              <a:rPr lang="en-GB" sz="2000" b="1" dirty="0"/>
              <a:t>What would you do if a child discloses something to you?</a:t>
            </a:r>
          </a:p>
        </p:txBody>
      </p:sp>
      <p:pic>
        <p:nvPicPr>
          <p:cNvPr id="26" name="Picture 2" descr="Image result for thinking capt clipartclipart">
            <a:extLst>
              <a:ext uri="{FF2B5EF4-FFF2-40B4-BE49-F238E27FC236}">
                <a16:creationId xmlns:a16="http://schemas.microsoft.com/office/drawing/2014/main" id="{F24C0DA0-8F89-48B5-B205-E7AD4612BDA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752533" y="20227"/>
            <a:ext cx="1352852" cy="1649075"/>
          </a:xfrm>
          <a:prstGeom prst="rect">
            <a:avLst/>
          </a:prstGeom>
          <a:noFill/>
          <a:extLst>
            <a:ext uri="{909E8E84-426E-40DD-AFC4-6F175D3DCCD1}">
              <a14:hiddenFill xmlns:a14="http://schemas.microsoft.com/office/drawing/2010/main">
                <a:solidFill>
                  <a:srgbClr val="FFFFFF"/>
                </a:solidFill>
              </a14:hiddenFill>
            </a:ext>
          </a:extLst>
        </p:spPr>
      </p:pic>
      <p:sp>
        <p:nvSpPr>
          <p:cNvPr id="27" name="Rectangle 26">
            <a:extLst>
              <a:ext uri="{FF2B5EF4-FFF2-40B4-BE49-F238E27FC236}">
                <a16:creationId xmlns:a16="http://schemas.microsoft.com/office/drawing/2014/main" id="{A556FC10-878A-426C-B3F3-E46720E4C006}"/>
              </a:ext>
            </a:extLst>
          </p:cNvPr>
          <p:cNvSpPr/>
          <p:nvPr/>
        </p:nvSpPr>
        <p:spPr>
          <a:xfrm>
            <a:off x="11376311" y="2792323"/>
            <a:ext cx="402674" cy="276999"/>
          </a:xfrm>
          <a:prstGeom prst="rect">
            <a:avLst/>
          </a:prstGeom>
          <a:noFill/>
        </p:spPr>
        <p:txBody>
          <a:bodyPr wrap="none" lIns="91440" tIns="45720" rIns="91440" bIns="45720">
            <a:spAutoFit/>
          </a:bodyPr>
          <a:lstStyle/>
          <a:p>
            <a:pPr algn="ctr"/>
            <a:r>
              <a:rPr lang="en-US" sz="1200" b="0" cap="none" spc="0" dirty="0">
                <a:ln w="0"/>
                <a:solidFill>
                  <a:schemeClr val="tx1"/>
                </a:solidFill>
                <a:effectLst>
                  <a:outerShdw blurRad="38100" dist="19050" dir="2700000" algn="tl" rotWithShape="0">
                    <a:schemeClr val="dk1">
                      <a:alpha val="40000"/>
                    </a:schemeClr>
                  </a:outerShdw>
                </a:effectLst>
              </a:rPr>
              <a:t>G:7</a:t>
            </a:r>
          </a:p>
        </p:txBody>
      </p:sp>
      <p:sp>
        <p:nvSpPr>
          <p:cNvPr id="28" name="Rectangle 27">
            <a:extLst>
              <a:ext uri="{FF2B5EF4-FFF2-40B4-BE49-F238E27FC236}">
                <a16:creationId xmlns:a16="http://schemas.microsoft.com/office/drawing/2014/main" id="{E8A36784-CB7B-47E3-A72C-EC054FCE4186}"/>
              </a:ext>
            </a:extLst>
          </p:cNvPr>
          <p:cNvSpPr/>
          <p:nvPr/>
        </p:nvSpPr>
        <p:spPr>
          <a:xfrm>
            <a:off x="7428652" y="6342332"/>
            <a:ext cx="1035860" cy="246221"/>
          </a:xfrm>
          <a:prstGeom prst="rect">
            <a:avLst/>
          </a:prstGeom>
          <a:noFill/>
        </p:spPr>
        <p:txBody>
          <a:bodyPr wrap="none" lIns="91440" tIns="45720" rIns="91440" bIns="45720">
            <a:spAutoFit/>
          </a:bodyPr>
          <a:lstStyle/>
          <a:p>
            <a:pPr algn="ctr"/>
            <a:r>
              <a:rPr lang="en-US" sz="1000" dirty="0">
                <a:ln w="0"/>
                <a:effectLst>
                  <a:outerShdw blurRad="38100" dist="19050" dir="2700000" algn="tl" rotWithShape="0">
                    <a:schemeClr val="dk1">
                      <a:alpha val="40000"/>
                    </a:schemeClr>
                  </a:outerShdw>
                </a:effectLst>
                <a:latin typeface="Arial Rounded MT Bold" panose="020F0704030504030204" pitchFamily="34" charset="0"/>
              </a:rPr>
              <a:t>(KELSI, 2015)</a:t>
            </a:r>
            <a:endParaRPr lang="en-US" sz="1000" b="0" cap="none" spc="0" dirty="0">
              <a:ln w="0"/>
              <a:solidFill>
                <a:schemeClr val="tx1"/>
              </a:solidFill>
              <a:effectLst>
                <a:outerShdw blurRad="38100" dist="19050" dir="2700000" algn="tl" rotWithShape="0">
                  <a:schemeClr val="dk1">
                    <a:alpha val="40000"/>
                  </a:schemeClr>
                </a:outerShdw>
              </a:effectLst>
              <a:latin typeface="Arial Rounded MT Bold" panose="020F0704030504030204" pitchFamily="34" charset="0"/>
            </a:endParaRPr>
          </a:p>
        </p:txBody>
      </p:sp>
    </p:spTree>
    <p:extLst>
      <p:ext uri="{BB962C8B-B14F-4D97-AF65-F5344CB8AC3E}">
        <p14:creationId xmlns:p14="http://schemas.microsoft.com/office/powerpoint/2010/main" val="27534737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F61309-4DE2-4B1D-A5B7-227D0E3186FC}"/>
              </a:ext>
            </a:extLst>
          </p:cNvPr>
          <p:cNvSpPr txBox="1"/>
          <p:nvPr/>
        </p:nvSpPr>
        <p:spPr>
          <a:xfrm>
            <a:off x="654908" y="4296712"/>
            <a:ext cx="10207840" cy="2031325"/>
          </a:xfrm>
          <a:prstGeom prst="rect">
            <a:avLst/>
          </a:prstGeom>
          <a:noFill/>
        </p:spPr>
        <p:txBody>
          <a:bodyPr wrap="square">
            <a:spAutoFit/>
          </a:bodyPr>
          <a:lstStyle/>
          <a:p>
            <a:r>
              <a:rPr lang="en-GB" sz="1400" dirty="0">
                <a:latin typeface="Arial Rounded MT Bold" panose="020F0704030504030204" pitchFamily="34" charset="0"/>
              </a:rPr>
              <a:t>G:1 – https://gocorps.org/goers/2017michelle/blog/2018/09/list-remember</a:t>
            </a:r>
          </a:p>
          <a:p>
            <a:r>
              <a:rPr lang="en-GB" sz="1400" dirty="0">
                <a:latin typeface="Arial Rounded MT Bold" panose="020F0704030504030204" pitchFamily="34" charset="0"/>
              </a:rPr>
              <a:t>G:2 – https://www.netsafeutah.org/teens/staysafe/telladult.html</a:t>
            </a:r>
          </a:p>
          <a:p>
            <a:r>
              <a:rPr lang="en-GB" sz="1400" dirty="0">
                <a:latin typeface="Arial Rounded MT Bold" panose="020F0704030504030204" pitchFamily="34" charset="0"/>
              </a:rPr>
              <a:t>G:3 – https://clipartstation.com/panic-clipart-4/</a:t>
            </a:r>
          </a:p>
          <a:p>
            <a:r>
              <a:rPr lang="en-GB" sz="1400" dirty="0">
                <a:latin typeface="Arial Rounded MT Bold" panose="020F0704030504030204" pitchFamily="34" charset="0"/>
              </a:rPr>
              <a:t>G:4 – https://www.researchgate.net/figure/Bronfenbrenners-ecological-model-Diagram-by-Joel-Gibbs-based-on-Bronfenbrenners-1979_fig1_311843438</a:t>
            </a:r>
          </a:p>
          <a:p>
            <a:r>
              <a:rPr lang="en-GB" sz="1400" dirty="0">
                <a:latin typeface="Arial Rounded MT Bold" panose="020F0704030504030204" pitchFamily="34" charset="0"/>
              </a:rPr>
              <a:t>G:5 - https://www.shutterstock.com/image-vector/happy-cute-kid-girls-search-idea-1568680078</a:t>
            </a:r>
          </a:p>
          <a:p>
            <a:r>
              <a:rPr lang="en-GB" sz="1400" dirty="0">
                <a:latin typeface="Arial Rounded MT Bold" panose="020F0704030504030204" pitchFamily="34" charset="0"/>
              </a:rPr>
              <a:t>G:6 – https://www.clipartkey.com/view/ThwhJR_clip-art-thinking-cap-png-transparent-png-png/</a:t>
            </a:r>
          </a:p>
          <a:p>
            <a:r>
              <a:rPr lang="en-GB" sz="1400" dirty="0">
                <a:latin typeface="Arial Rounded MT Bold" panose="020F0704030504030204" pitchFamily="34" charset="0"/>
              </a:rPr>
              <a:t>G:7 – https://www.dreamstime.com/long-to-do-list-happy-woman-holding-image106226840</a:t>
            </a:r>
          </a:p>
          <a:p>
            <a:endParaRPr lang="en-GB" sz="1400" dirty="0">
              <a:latin typeface="Arial Rounded MT Bold" panose="020F0704030504030204" pitchFamily="34" charset="0"/>
            </a:endParaRPr>
          </a:p>
        </p:txBody>
      </p:sp>
      <p:sp>
        <p:nvSpPr>
          <p:cNvPr id="17" name="TextBox 16">
            <a:extLst>
              <a:ext uri="{FF2B5EF4-FFF2-40B4-BE49-F238E27FC236}">
                <a16:creationId xmlns:a16="http://schemas.microsoft.com/office/drawing/2014/main" id="{B58C9DC1-AF2F-4858-8910-93A5FCC15F72}"/>
              </a:ext>
            </a:extLst>
          </p:cNvPr>
          <p:cNvSpPr txBox="1"/>
          <p:nvPr/>
        </p:nvSpPr>
        <p:spPr>
          <a:xfrm>
            <a:off x="309625" y="463447"/>
            <a:ext cx="11709380" cy="3416320"/>
          </a:xfrm>
          <a:prstGeom prst="rect">
            <a:avLst/>
          </a:prstGeom>
          <a:noFill/>
        </p:spPr>
        <p:txBody>
          <a:bodyPr wrap="square">
            <a:spAutoFit/>
          </a:bodyPr>
          <a:lstStyle/>
          <a:p>
            <a:pPr marL="285750" indent="-285750">
              <a:buFont typeface="Arial" panose="020B0604020202020204" pitchFamily="34" charset="0"/>
              <a:buChar char="•"/>
            </a:pPr>
            <a:r>
              <a:rPr lang="en-GB" sz="1200" dirty="0">
                <a:latin typeface="Arial Rounded MT Bold" panose="020F0704030504030204" pitchFamily="34" charset="0"/>
              </a:rPr>
              <a:t>HM Government, (2018). Working Together to Safeguard Children. Available at: </a:t>
            </a:r>
            <a:r>
              <a:rPr lang="en-GB" sz="1200" dirty="0">
                <a:latin typeface="Arial Rounded MT Bold" panose="020F0704030504030204" pitchFamily="34" charset="0"/>
                <a:hlinkClick r:id="rId2"/>
              </a:rPr>
              <a:t>https://assets.publishing.service.gov.uk/government/uploads/system/uploads/attachment_data/file/942454/Working_together_to_safeguard_children_inter_agency_guidance.pdf</a:t>
            </a:r>
            <a:r>
              <a:rPr lang="en-GB" sz="1200" dirty="0">
                <a:latin typeface="Arial Rounded MT Bold" panose="020F0704030504030204" pitchFamily="34" charset="0"/>
              </a:rPr>
              <a:t>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a:latin typeface="Arial Rounded MT Bold" panose="020F0704030504030204" pitchFamily="34" charset="0"/>
              </a:rPr>
              <a:t>Kelsi, (2015). Dealing with disclosures in school. Available at: </a:t>
            </a:r>
            <a:r>
              <a:rPr lang="en-GB" sz="1200" dirty="0">
                <a:latin typeface="Arial Rounded MT Bold" panose="020F0704030504030204" pitchFamily="34" charset="0"/>
                <a:hlinkClick r:id="rId3"/>
              </a:rPr>
              <a:t>https://www.kelsi.org.uk/__data/assets/pdf_file/0005/28643/Dealing-with-disclosures-in-school.pdf</a:t>
            </a:r>
            <a:r>
              <a:rPr lang="en-GB" sz="1200" dirty="0">
                <a:latin typeface="Arial Rounded MT Bold" panose="020F0704030504030204" pitchFamily="34" charset="0"/>
              </a:rPr>
              <a:t>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a:latin typeface="Arial Rounded MT Bold" panose="020F0704030504030204" pitchFamily="34" charset="0"/>
              </a:rPr>
              <a:t>The Psychology Notes HQ, (2021). What is Bronfenbrenner’s Ecological Systems Theory? Available at: </a:t>
            </a:r>
            <a:r>
              <a:rPr lang="en-GB" sz="1200" dirty="0">
                <a:latin typeface="Arial Rounded MT Bold" panose="020F0704030504030204" pitchFamily="34" charset="0"/>
                <a:hlinkClick r:id="rId4"/>
              </a:rPr>
              <a:t>https://www.psychologynoteshq.com/bronfenbrenner-ecological-theory/</a:t>
            </a:r>
            <a:r>
              <a:rPr lang="en-GB" sz="1200" dirty="0">
                <a:latin typeface="Arial Rounded MT Bold" panose="020F0704030504030204" pitchFamily="34" charset="0"/>
              </a:rPr>
              <a:t>  Accessed February 2021</a:t>
            </a:r>
          </a:p>
          <a:p>
            <a:endParaRPr lang="en-GB" sz="1200" dirty="0">
              <a:latin typeface="Arial Rounded MT Bold" panose="020F0704030504030204" pitchFamily="34" charset="0"/>
            </a:endParaRPr>
          </a:p>
          <a:p>
            <a:pPr marL="285750" indent="-285750">
              <a:buFont typeface="Arial" panose="020B0604020202020204" pitchFamily="34" charset="0"/>
              <a:buChar char="•"/>
            </a:pPr>
            <a:r>
              <a:rPr lang="en-GB" sz="1200" dirty="0" err="1">
                <a:latin typeface="Arial Rounded MT Bold" panose="020F0704030504030204" pitchFamily="34" charset="0"/>
              </a:rPr>
              <a:t>Unicef</a:t>
            </a:r>
            <a:r>
              <a:rPr lang="en-GB" sz="1200" dirty="0">
                <a:latin typeface="Arial Rounded MT Bold" panose="020F0704030504030204" pitchFamily="34" charset="0"/>
              </a:rPr>
              <a:t>,  (2021). A Summary of the UN Convention On The Rights of the Child. Available at:  https://downloads.unicef.org.uk/wp-content/uploads/2019/10/UNCRC_summary-1_1.pdf?_adal_sd=www.unicef.org.uk.1614014057591&amp;_adal_ca=so%3DGoogle%26me%3Dorganic%26ca%3D(not%2520set)%26co%3D(not%2520set)%26ke%3D(not%2520set).1614014057591&amp;_adal_cw=1614014028511.1614014057591&amp;_adal_id=23cab821-1292-447f-8491-a3bd7b2c614d.1614014029.2.1614014029.1614014029.57fad812-db8e-44ff-ba62-702a43db3bf3.1614014057591&amp;_ga=2.251743232.862634954.1614014028-1611819584.1614014028  Accessed February 2021</a:t>
            </a:r>
          </a:p>
          <a:p>
            <a:pPr marL="285750" indent="-285750">
              <a:buFont typeface="Arial" panose="020B0604020202020204" pitchFamily="34" charset="0"/>
              <a:buChar char="•"/>
            </a:pPr>
            <a:endParaRPr lang="en-GB" sz="1200" dirty="0">
              <a:latin typeface="Arial Rounded MT Bold" panose="020F0704030504030204" pitchFamily="34" charset="0"/>
            </a:endParaRPr>
          </a:p>
          <a:p>
            <a:pPr marL="285750" indent="-285750">
              <a:buFont typeface="Arial" panose="020B0604020202020204" pitchFamily="34" charset="0"/>
              <a:buChar char="•"/>
            </a:pPr>
            <a:endParaRPr lang="en-GB" sz="1200" dirty="0"/>
          </a:p>
        </p:txBody>
      </p:sp>
      <p:sp>
        <p:nvSpPr>
          <p:cNvPr id="22" name="Rectangle 21">
            <a:extLst>
              <a:ext uri="{FF2B5EF4-FFF2-40B4-BE49-F238E27FC236}">
                <a16:creationId xmlns:a16="http://schemas.microsoft.com/office/drawing/2014/main" id="{34B14AD6-94F8-463C-AE14-BA809BC51AB7}"/>
              </a:ext>
            </a:extLst>
          </p:cNvPr>
          <p:cNvSpPr/>
          <p:nvPr/>
        </p:nvSpPr>
        <p:spPr>
          <a:xfrm>
            <a:off x="457200" y="39531"/>
            <a:ext cx="1230978" cy="369332"/>
          </a:xfrm>
          <a:prstGeom prst="rect">
            <a:avLst/>
          </a:prstGeom>
          <a:noFill/>
        </p:spPr>
        <p:txBody>
          <a:bodyPr wrap="none" lIns="91440" tIns="45720" rIns="91440" bIns="45720">
            <a:spAutoFit/>
          </a:bodyPr>
          <a:lstStyle/>
          <a:p>
            <a:pPr algn="ctr"/>
            <a:r>
              <a:rPr lang="en-US" b="1" u="sng"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References</a:t>
            </a:r>
          </a:p>
        </p:txBody>
      </p:sp>
      <p:sp>
        <p:nvSpPr>
          <p:cNvPr id="8" name="TextBox 7">
            <a:extLst>
              <a:ext uri="{FF2B5EF4-FFF2-40B4-BE49-F238E27FC236}">
                <a16:creationId xmlns:a16="http://schemas.microsoft.com/office/drawing/2014/main" id="{06099B78-AB2F-45E9-8057-D302E1AFC055}"/>
              </a:ext>
            </a:extLst>
          </p:cNvPr>
          <p:cNvSpPr txBox="1"/>
          <p:nvPr/>
        </p:nvSpPr>
        <p:spPr>
          <a:xfrm>
            <a:off x="654908" y="3934351"/>
            <a:ext cx="6096000" cy="307777"/>
          </a:xfrm>
          <a:prstGeom prst="rect">
            <a:avLst/>
          </a:prstGeom>
          <a:noFill/>
        </p:spPr>
        <p:txBody>
          <a:bodyPr wrap="square">
            <a:spAutoFit/>
          </a:bodyPr>
          <a:lstStyle/>
          <a:p>
            <a:r>
              <a:rPr lang="en-GB" sz="1400" u="sng" dirty="0">
                <a:latin typeface="Arial Rounded MT Bold" panose="020F0704030504030204" pitchFamily="34" charset="0"/>
              </a:rPr>
              <a:t>All images accessed February 2021</a:t>
            </a:r>
            <a:endParaRPr lang="en-GB" sz="1400" u="sng" dirty="0"/>
          </a:p>
        </p:txBody>
      </p:sp>
    </p:spTree>
    <p:extLst>
      <p:ext uri="{BB962C8B-B14F-4D97-AF65-F5344CB8AC3E}">
        <p14:creationId xmlns:p14="http://schemas.microsoft.com/office/powerpoint/2010/main" val="429006240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387</TotalTime>
  <Words>771</Words>
  <Application>Microsoft Office PowerPoint</Application>
  <PresentationFormat>Widescreen</PresentationFormat>
  <Paragraphs>60</Paragraphs>
  <Slides>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vt:i4>
      </vt:variant>
    </vt:vector>
  </HeadingPairs>
  <TitlesOfParts>
    <vt:vector size="10" baseType="lpstr">
      <vt:lpstr>Arial</vt:lpstr>
      <vt:lpstr>Arial Rounded MT Bold</vt:lpstr>
      <vt:lpstr>Calibri</vt:lpstr>
      <vt:lpstr>Calibri Light</vt:lpstr>
      <vt:lpstr>proxima-nova-alt</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joseph sharpe</dc:creator>
  <cp:lastModifiedBy>joseph sharpe</cp:lastModifiedBy>
  <cp:revision>43</cp:revision>
  <dcterms:created xsi:type="dcterms:W3CDTF">2021-02-21T18:03:18Z</dcterms:created>
  <dcterms:modified xsi:type="dcterms:W3CDTF">2021-03-13T21:00:44Z</dcterms:modified>
</cp:coreProperties>
</file>