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27"/>
  </p:notesMasterIdLst>
  <p:sldIdLst>
    <p:sldId id="269" r:id="rId2"/>
    <p:sldId id="256" r:id="rId3"/>
    <p:sldId id="258" r:id="rId4"/>
    <p:sldId id="259" r:id="rId5"/>
    <p:sldId id="260" r:id="rId6"/>
    <p:sldId id="261" r:id="rId7"/>
    <p:sldId id="262" r:id="rId8"/>
    <p:sldId id="263" r:id="rId9"/>
    <p:sldId id="264" r:id="rId10"/>
    <p:sldId id="265" r:id="rId11"/>
    <p:sldId id="266" r:id="rId12"/>
    <p:sldId id="267" r:id="rId13"/>
    <p:sldId id="270" r:id="rId14"/>
    <p:sldId id="257" r:id="rId15"/>
    <p:sldId id="271" r:id="rId16"/>
    <p:sldId id="272" r:id="rId17"/>
    <p:sldId id="273" r:id="rId18"/>
    <p:sldId id="274" r:id="rId19"/>
    <p:sldId id="276" r:id="rId20"/>
    <p:sldId id="277" r:id="rId21"/>
    <p:sldId id="278" r:id="rId22"/>
    <p:sldId id="279" r:id="rId23"/>
    <p:sldId id="280" r:id="rId24"/>
    <p:sldId id="281" r:id="rId25"/>
    <p:sldId id="26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BAF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61FD3-4146-4D1E-960A-61D55B0AF317}" v="40" dt="2026-06-12T11:27:13.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65" autoAdjust="0"/>
    <p:restoredTop sz="93191" autoAdjust="0"/>
  </p:normalViewPr>
  <p:slideViewPr>
    <p:cSldViewPr snapToGrid="0">
      <p:cViewPr varScale="1">
        <p:scale>
          <a:sx n="64" d="100"/>
          <a:sy n="64" d="100"/>
        </p:scale>
        <p:origin x="8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iah warren" userId="9eee5200d416f061" providerId="LiveId" clId="{5A795DB7-ABBE-4773-BAB0-C8AE33A75F1D}"/>
    <pc:docChg chg="custSel delSld modSld">
      <pc:chgData name="beniah warren" userId="9eee5200d416f061" providerId="LiveId" clId="{5A795DB7-ABBE-4773-BAB0-C8AE33A75F1D}" dt="2026-06-12T11:36:58.214" v="9" actId="123"/>
      <pc:docMkLst>
        <pc:docMk/>
      </pc:docMkLst>
      <pc:sldChg chg="delSp modSp mod">
        <pc:chgData name="beniah warren" userId="9eee5200d416f061" providerId="LiveId" clId="{5A795DB7-ABBE-4773-BAB0-C8AE33A75F1D}" dt="2026-06-12T11:36:58.214" v="9" actId="123"/>
        <pc:sldMkLst>
          <pc:docMk/>
          <pc:sldMk cId="4007022775" sldId="268"/>
        </pc:sldMkLst>
        <pc:spChg chg="del mod">
          <ac:chgData name="beniah warren" userId="9eee5200d416f061" providerId="LiveId" clId="{5A795DB7-ABBE-4773-BAB0-C8AE33A75F1D}" dt="2026-06-12T11:36:47.191" v="7" actId="478"/>
          <ac:spMkLst>
            <pc:docMk/>
            <pc:sldMk cId="4007022775" sldId="268"/>
            <ac:spMk id="2" creationId="{133409E5-D7F6-9C5F-6B11-8DD76F8D7EB3}"/>
          </ac:spMkLst>
        </pc:spChg>
        <pc:spChg chg="mod">
          <ac:chgData name="beniah warren" userId="9eee5200d416f061" providerId="LiveId" clId="{5A795DB7-ABBE-4773-BAB0-C8AE33A75F1D}" dt="2026-06-12T11:36:58.214" v="9" actId="123"/>
          <ac:spMkLst>
            <pc:docMk/>
            <pc:sldMk cId="4007022775" sldId="268"/>
            <ac:spMk id="10" creationId="{B21E7C66-1B79-4395-5B07-D1C778068759}"/>
          </ac:spMkLst>
        </pc:spChg>
        <pc:spChg chg="del mod">
          <ac:chgData name="beniah warren" userId="9eee5200d416f061" providerId="LiveId" clId="{5A795DB7-ABBE-4773-BAB0-C8AE33A75F1D}" dt="2026-06-12T11:36:31.196" v="2" actId="478"/>
          <ac:spMkLst>
            <pc:docMk/>
            <pc:sldMk cId="4007022775" sldId="268"/>
            <ac:spMk id="16" creationId="{282B5817-A7F7-DC61-A1F1-EA1717AB6EF8}"/>
          </ac:spMkLst>
        </pc:spChg>
        <pc:spChg chg="mod">
          <ac:chgData name="beniah warren" userId="9eee5200d416f061" providerId="LiveId" clId="{5A795DB7-ABBE-4773-BAB0-C8AE33A75F1D}" dt="2026-06-12T11:36:38.896" v="4" actId="1076"/>
          <ac:spMkLst>
            <pc:docMk/>
            <pc:sldMk cId="4007022775" sldId="268"/>
            <ac:spMk id="17" creationId="{2A00582B-7608-8A28-2FFB-F4ED99AFCF1B}"/>
          </ac:spMkLst>
        </pc:spChg>
      </pc:sldChg>
      <pc:sldChg chg="del">
        <pc:chgData name="beniah warren" userId="9eee5200d416f061" providerId="LiveId" clId="{5A795DB7-ABBE-4773-BAB0-C8AE33A75F1D}" dt="2026-06-12T11:32:26.145" v="0" actId="47"/>
        <pc:sldMkLst>
          <pc:docMk/>
          <pc:sldMk cId="3396999473"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F3E1D9-2A52-4632-9A53-C9B24C73AEFB}"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D92E8-31CA-4D9E-8646-09B1C60095DE}" type="slidenum">
              <a:rPr lang="en-GB" smtClean="0"/>
              <a:t>‹#›</a:t>
            </a:fld>
            <a:endParaRPr lang="en-GB"/>
          </a:p>
        </p:txBody>
      </p:sp>
    </p:spTree>
    <p:extLst>
      <p:ext uri="{BB962C8B-B14F-4D97-AF65-F5344CB8AC3E}">
        <p14:creationId xmlns:p14="http://schemas.microsoft.com/office/powerpoint/2010/main" val="1333583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63D92E8-31CA-4D9E-8646-09B1C60095DE}" type="slidenum">
              <a:rPr lang="en-GB" smtClean="0"/>
              <a:t>3</a:t>
            </a:fld>
            <a:endParaRPr lang="en-GB"/>
          </a:p>
        </p:txBody>
      </p:sp>
    </p:spTree>
    <p:extLst>
      <p:ext uri="{BB962C8B-B14F-4D97-AF65-F5344CB8AC3E}">
        <p14:creationId xmlns:p14="http://schemas.microsoft.com/office/powerpoint/2010/main" val="3603021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7520C1-5939-2645-9C1B-00C4014950FA}" type="slidenum">
              <a:rPr lang="en-US" smtClean="0"/>
              <a:t>13</a:t>
            </a:fld>
            <a:endParaRPr lang="en-US"/>
          </a:p>
        </p:txBody>
      </p:sp>
    </p:spTree>
    <p:extLst>
      <p:ext uri="{BB962C8B-B14F-4D97-AF65-F5344CB8AC3E}">
        <p14:creationId xmlns:p14="http://schemas.microsoft.com/office/powerpoint/2010/main" val="1287493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66212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391859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64102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19697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D42FD33-D4FE-4F7A-BDD6-5D1C27537961}"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756701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D42FD33-D4FE-4F7A-BDD6-5D1C27537961}"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658539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2FD33-D4FE-4F7A-BDD6-5D1C27537961}"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444433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658182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20399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096631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Tree>
    <p:extLst>
      <p:ext uri="{BB962C8B-B14F-4D97-AF65-F5344CB8AC3E}">
        <p14:creationId xmlns:p14="http://schemas.microsoft.com/office/powerpoint/2010/main" val="2389193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4028423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Tree>
    <p:extLst>
      <p:ext uri="{BB962C8B-B14F-4D97-AF65-F5344CB8AC3E}">
        <p14:creationId xmlns:p14="http://schemas.microsoft.com/office/powerpoint/2010/main" val="1754181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768300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344566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27819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361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2FD33-D4FE-4F7A-BDD6-5D1C27537961}" type="datetimeFigureOut">
              <a:rPr lang="en-GB" smtClean="0"/>
              <a:t>12/06/2026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35D14D-4D87-4447-A4C5-12C9832E6A2A}" type="slidenum">
              <a:rPr lang="en-GB" smtClean="0"/>
              <a:t>‹#›</a:t>
            </a:fld>
            <a:endParaRPr lang="en-GB"/>
          </a:p>
        </p:txBody>
      </p:sp>
    </p:spTree>
    <p:extLst>
      <p:ext uri="{BB962C8B-B14F-4D97-AF65-F5344CB8AC3E}">
        <p14:creationId xmlns:p14="http://schemas.microsoft.com/office/powerpoint/2010/main" val="1955704905"/>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9.png"/><Relationship Id="rId2" Type="http://schemas.microsoft.com/office/2017/06/relationships/model3d" Target="../media/model3d1.glb"/><Relationship Id="rId1" Type="http://schemas.openxmlformats.org/officeDocument/2006/relationships/slideLayout" Target="../slideLayouts/slideLayout2.xml"/><Relationship Id="rId6" Type="http://schemas.microsoft.com/office/2017/06/relationships/model3d" Target="../media/model3d3.glb"/><Relationship Id="rId5" Type="http://schemas.openxmlformats.org/officeDocument/2006/relationships/image" Target="../media/image18.png"/><Relationship Id="rId4" Type="http://schemas.microsoft.com/office/2017/06/relationships/model3d" Target="../media/model3d2.glb"/></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hyperlink" Target="https://elitebusinessmagazine.co.uk/people/item/transparency-at-work-the-secret-to-sme-resilience-and-growth" TargetMode="External"/><Relationship Id="rId2" Type="http://schemas.openxmlformats.org/officeDocument/2006/relationships/image" Target="../media/image30.svg"/><Relationship Id="rId1" Type="http://schemas.openxmlformats.org/officeDocument/2006/relationships/slideLayout" Target="../slideLayouts/slideLayout2.xml"/><Relationship Id="rId6" Type="http://schemas.openxmlformats.org/officeDocument/2006/relationships/hyperlink" Target="https://www.fsb.org.uk/resources/article/employee-development-and-team-training-that-works-MCLNUBBFA7CZCILCIJHCQUA7VU2I" TargetMode="External"/><Relationship Id="rId5" Type="http://schemas.openxmlformats.org/officeDocument/2006/relationships/hyperlink" Target="https://www.expertrain.co.uk/post/maximising-efficiency-with-microsoft-teams-tips-for-remote-collaboration" TargetMode="External"/><Relationship Id="rId4" Type="http://schemas.openxmlformats.org/officeDocument/2006/relationships/hyperlink" Target="https://slatersaccountants.co.uk/the-pros-and-cons-of-using-online-meeting-platfo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C843-E670-91B2-4492-7B8871234887}"/>
              </a:ext>
            </a:extLst>
          </p:cNvPr>
          <p:cNvSpPr>
            <a:spLocks noGrp="1"/>
          </p:cNvSpPr>
          <p:nvPr>
            <p:ph type="title"/>
          </p:nvPr>
        </p:nvSpPr>
        <p:spPr>
          <a:xfrm>
            <a:off x="1508044" y="129277"/>
            <a:ext cx="8911687" cy="1280890"/>
          </a:xfrm>
        </p:spPr>
        <p:txBody>
          <a:bodyPr>
            <a:normAutofit/>
          </a:bodyPr>
          <a:lstStyle/>
          <a:p>
            <a:r>
              <a:rPr lang="en-GB" sz="2400" b="1" i="1" u="sng" dirty="0">
                <a:latin typeface="Times New Roman" panose="02020603050405020304" pitchFamily="18" charset="0"/>
                <a:cs typeface="Times New Roman" panose="02020603050405020304" pitchFamily="18" charset="0"/>
              </a:rPr>
              <a:t>LCHS4007 DIGITAL SKILLS AND RESEARCH METHODS</a:t>
            </a:r>
          </a:p>
        </p:txBody>
      </p:sp>
      <p:sp>
        <p:nvSpPr>
          <p:cNvPr id="7" name="Content Placeholder 6"/>
          <p:cNvSpPr>
            <a:spLocks noGrp="1"/>
          </p:cNvSpPr>
          <p:nvPr>
            <p:ph idx="1"/>
          </p:nvPr>
        </p:nvSpPr>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Group Members</a:t>
            </a:r>
          </a:p>
          <a:p>
            <a:pPr lvl="1"/>
            <a:r>
              <a:rPr lang="en-GB" sz="1800" dirty="0">
                <a:solidFill>
                  <a:schemeClr val="tx1"/>
                </a:solidFill>
                <a:latin typeface="Times New Roman" panose="02020603050405020304" pitchFamily="18" charset="0"/>
                <a:cs typeface="Times New Roman" panose="02020603050405020304" pitchFamily="18" charset="0"/>
              </a:rPr>
              <a:t>Beniah Warren 2540018  presenting Microsoft outlook (1</a:t>
            </a:r>
            <a:r>
              <a:rPr lang="en-GB" sz="1800" baseline="30000" dirty="0">
                <a:solidFill>
                  <a:schemeClr val="tx1"/>
                </a:solidFill>
                <a:latin typeface="Times New Roman" panose="02020603050405020304" pitchFamily="18" charset="0"/>
                <a:cs typeface="Times New Roman" panose="02020603050405020304" pitchFamily="18" charset="0"/>
              </a:rPr>
              <a:t>st</a:t>
            </a:r>
            <a:r>
              <a:rPr lang="en-GB" sz="1800" dirty="0">
                <a:solidFill>
                  <a:schemeClr val="tx1"/>
                </a:solidFill>
                <a:latin typeface="Times New Roman" panose="02020603050405020304" pitchFamily="18" charset="0"/>
                <a:cs typeface="Times New Roman" panose="02020603050405020304" pitchFamily="18" charset="0"/>
              </a:rPr>
              <a:t>)</a:t>
            </a:r>
          </a:p>
          <a:p>
            <a:pPr lvl="1"/>
            <a:r>
              <a:rPr lang="en-GB" sz="1800" dirty="0">
                <a:solidFill>
                  <a:schemeClr val="tx1"/>
                </a:solidFill>
                <a:latin typeface="Times New Roman" panose="02020603050405020304" pitchFamily="18" charset="0"/>
                <a:cs typeface="Times New Roman" panose="02020603050405020304" pitchFamily="18" charset="0"/>
              </a:rPr>
              <a:t>Julian Ward 2540016 presenting Microsoft teams (2</a:t>
            </a:r>
            <a:r>
              <a:rPr lang="en-GB" sz="1800" baseline="30000" dirty="0">
                <a:solidFill>
                  <a:schemeClr val="tx1"/>
                </a:solidFill>
                <a:latin typeface="Times New Roman" panose="02020603050405020304" pitchFamily="18" charset="0"/>
                <a:cs typeface="Times New Roman" panose="02020603050405020304" pitchFamily="18" charset="0"/>
              </a:rPr>
              <a:t>nd</a:t>
            </a:r>
            <a:r>
              <a:rPr lang="en-GB" sz="1800" dirty="0">
                <a:solidFill>
                  <a:schemeClr val="tx1"/>
                </a:solidFill>
                <a:latin typeface="Times New Roman" panose="02020603050405020304" pitchFamily="18" charset="0"/>
                <a:cs typeface="Times New Roman" panose="02020603050405020304" pitchFamily="18" charset="0"/>
              </a:rPr>
              <a:t>)</a:t>
            </a:r>
          </a:p>
          <a:p>
            <a:pPr lvl="1"/>
            <a:r>
              <a:rPr lang="en-GB" sz="1800" dirty="0">
                <a:solidFill>
                  <a:schemeClr val="tx1"/>
                </a:solidFill>
                <a:latin typeface="Times New Roman" panose="02020603050405020304" pitchFamily="18" charset="0"/>
                <a:cs typeface="Times New Roman" panose="02020603050405020304" pitchFamily="18" charset="0"/>
              </a:rPr>
              <a:t>Krishan Mohindru 2522171 presenting Microsoft word (3</a:t>
            </a:r>
            <a:r>
              <a:rPr lang="en-GB" sz="1800" baseline="30000" dirty="0">
                <a:solidFill>
                  <a:schemeClr val="tx1"/>
                </a:solidFill>
                <a:latin typeface="Times New Roman" panose="02020603050405020304" pitchFamily="18" charset="0"/>
                <a:cs typeface="Times New Roman" panose="02020603050405020304" pitchFamily="18" charset="0"/>
              </a:rPr>
              <a:t>rd</a:t>
            </a:r>
            <a:r>
              <a:rPr lang="en-GB" sz="1800" dirty="0">
                <a:solidFill>
                  <a:schemeClr val="tx1"/>
                </a:solidFill>
                <a:latin typeface="Times New Roman" panose="02020603050405020304" pitchFamily="18" charset="0"/>
                <a:cs typeface="Times New Roman" panose="02020603050405020304" pitchFamily="18" charset="0"/>
              </a:rPr>
              <a:t>)</a:t>
            </a:r>
          </a:p>
          <a:p>
            <a:r>
              <a:rPr lang="en-GB" b="1" dirty="0">
                <a:solidFill>
                  <a:schemeClr val="tx1"/>
                </a:solidFill>
                <a:latin typeface="Times New Roman" panose="02020603050405020304" pitchFamily="18" charset="0"/>
                <a:cs typeface="Times New Roman" panose="02020603050405020304" pitchFamily="18" charset="0"/>
              </a:rPr>
              <a:t>Lecturer</a:t>
            </a:r>
          </a:p>
          <a:p>
            <a:pPr lvl="1"/>
            <a:r>
              <a:rPr lang="en-GB" sz="1800" dirty="0">
                <a:solidFill>
                  <a:schemeClr val="tx1"/>
                </a:solidFill>
                <a:latin typeface="Times New Roman" panose="02020603050405020304" pitchFamily="18" charset="0"/>
                <a:cs typeface="Times New Roman" panose="02020603050405020304" pitchFamily="18" charset="0"/>
              </a:rPr>
              <a:t>Justin Okoli</a:t>
            </a:r>
          </a:p>
        </p:txBody>
      </p:sp>
      <p:pic>
        <p:nvPicPr>
          <p:cNvPr id="10" name="Graphic 9" descr="Graduation cap with solid fill">
            <a:extLst>
              <a:ext uri="{FF2B5EF4-FFF2-40B4-BE49-F238E27FC236}">
                <a16:creationId xmlns:a16="http://schemas.microsoft.com/office/drawing/2014/main" id="{78023B6F-CFCA-F8FF-8FDA-0ECD5E7476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00454" y="662462"/>
            <a:ext cx="2404821" cy="2404821"/>
          </a:xfrm>
          <a:prstGeom prst="rect">
            <a:avLst/>
          </a:prstGeom>
        </p:spPr>
      </p:pic>
      <p:pic>
        <p:nvPicPr>
          <p:cNvPr id="12" name="Graphic 11" descr="Diploma roll with solid fill">
            <a:extLst>
              <a:ext uri="{FF2B5EF4-FFF2-40B4-BE49-F238E27FC236}">
                <a16:creationId xmlns:a16="http://schemas.microsoft.com/office/drawing/2014/main" id="{120C3F19-73D9-1522-5B08-75BFF0FFCB5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40792" y="3429000"/>
            <a:ext cx="3205655" cy="3205655"/>
          </a:xfrm>
          <a:prstGeom prst="rect">
            <a:avLst/>
          </a:prstGeom>
        </p:spPr>
      </p:pic>
    </p:spTree>
    <p:extLst>
      <p:ext uri="{BB962C8B-B14F-4D97-AF65-F5344CB8AC3E}">
        <p14:creationId xmlns:p14="http://schemas.microsoft.com/office/powerpoint/2010/main" val="257942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EB5442A-3BD4-3D63-431D-8B2C878EDC62}"/>
              </a:ext>
            </a:extLst>
          </p:cNvPr>
          <p:cNvSpPr>
            <a:spLocks noGrp="1"/>
          </p:cNvSpPr>
          <p:nvPr>
            <p:ph type="subTitle" idx="1"/>
          </p:nvPr>
        </p:nvSpPr>
        <p:spPr>
          <a:xfrm>
            <a:off x="2879729" y="2272399"/>
            <a:ext cx="6432541" cy="699401"/>
          </a:xfrm>
        </p:spPr>
        <p:txBody>
          <a:bodyPr>
            <a:normAutofit fontScale="92500" lnSpcReduction="10000"/>
          </a:bodyPr>
          <a:lstStyle/>
          <a:p>
            <a:r>
              <a:rPr lang="en-GB" sz="2400" b="1" dirty="0">
                <a:solidFill>
                  <a:schemeClr val="tx1"/>
                </a:solidFill>
                <a:latin typeface="Times New Roman" panose="02020603050405020304" pitchFamily="18" charset="0"/>
                <a:cs typeface="Times New Roman" panose="02020603050405020304" pitchFamily="18" charset="0"/>
              </a:rPr>
              <a:t>Improving communication and efficiency in the </a:t>
            </a:r>
            <a:r>
              <a:rPr lang="en-GB" sz="2400" b="1">
                <a:solidFill>
                  <a:schemeClr val="tx1"/>
                </a:solidFill>
                <a:latin typeface="Times New Roman" panose="02020603050405020304" pitchFamily="18" charset="0"/>
                <a:cs typeface="Times New Roman" panose="02020603050405020304" pitchFamily="18" charset="0"/>
              </a:rPr>
              <a:t>workplace</a:t>
            </a:r>
            <a:r>
              <a:rPr lang="en-GB" sz="2400" b="1" dirty="0">
                <a:solidFill>
                  <a:schemeClr val="tx1"/>
                </a:solidFill>
                <a:latin typeface="Times New Roman" panose="02020603050405020304" pitchFamily="18" charset="0"/>
                <a:cs typeface="Times New Roman" panose="02020603050405020304" pitchFamily="18" charset="0"/>
              </a:rPr>
              <a:t>.</a:t>
            </a:r>
            <a:endParaRPr lang="id-ID" sz="2400" b="1"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7" name="Rectangle 6">
            <a:extLst>
              <a:ext uri="{FF2B5EF4-FFF2-40B4-BE49-F238E27FC236}">
                <a16:creationId xmlns:a16="http://schemas.microsoft.com/office/drawing/2014/main" id="{D4917897-3A96-4BD8-22E5-3ABCF701BBC1}"/>
              </a:ext>
            </a:extLst>
          </p:cNvPr>
          <p:cNvSpPr/>
          <p:nvPr/>
        </p:nvSpPr>
        <p:spPr>
          <a:xfrm>
            <a:off x="2648262" y="0"/>
            <a:ext cx="7389128" cy="1754326"/>
          </a:xfrm>
          <a:prstGeom prst="rect">
            <a:avLst/>
          </a:prstGeom>
          <a:noFill/>
        </p:spPr>
        <p:txBody>
          <a:bodyPr wrap="square" lIns="91440" tIns="45720" rIns="91440" bIns="45720">
            <a:spAutoFit/>
          </a:bodyPr>
          <a:lstStyle/>
          <a:p>
            <a:pPr algn="ctr"/>
            <a:r>
              <a:rPr lang="en-US" sz="5400" b="1" i="1" u="sng" dirty="0">
                <a:latin typeface="Times New Roman" panose="02020603050405020304" pitchFamily="18" charset="0"/>
                <a:cs typeface="Times New Roman" panose="02020603050405020304" pitchFamily="18" charset="0"/>
              </a:rPr>
              <a:t>Microsoft </a:t>
            </a:r>
            <a:r>
              <a:rPr lang="en-US" sz="5400" b="1" i="1" u="sng">
                <a:latin typeface="Times New Roman" panose="02020603050405020304" pitchFamily="18" charset="0"/>
                <a:cs typeface="Times New Roman" panose="02020603050405020304" pitchFamily="18" charset="0"/>
              </a:rPr>
              <a:t>Outlook </a:t>
            </a:r>
            <a:r>
              <a:rPr lang="en-US" sz="5400" b="1" i="1" u="sng" dirty="0">
                <a:latin typeface="Times New Roman" panose="02020603050405020304" pitchFamily="18" charset="0"/>
                <a:cs typeface="Times New Roman" panose="02020603050405020304" pitchFamily="18" charset="0"/>
              </a:rPr>
              <a:t>for Riverdale </a:t>
            </a:r>
            <a:r>
              <a:rPr lang="en-US" sz="5400" b="1" i="1" u="sng">
                <a:latin typeface="Times New Roman" panose="02020603050405020304" pitchFamily="18" charset="0"/>
                <a:cs typeface="Times New Roman" panose="02020603050405020304" pitchFamily="18" charset="0"/>
              </a:rPr>
              <a:t>Nursing Home</a:t>
            </a:r>
            <a:endParaRPr lang="en-GB" sz="5400" b="1" i="1" u="sng" cap="none" spc="0" dirty="0">
              <a:ln w="0"/>
              <a:solidFill>
                <a:schemeClr val="tx1"/>
              </a:solidFill>
              <a:effectLst>
                <a:outerShdw blurRad="38100" dist="19050" dir="2700000" algn="tl" rotWithShape="0">
                  <a:schemeClr val="dk1">
                    <a:alpha val="40000"/>
                  </a:schemeClr>
                </a:outerShdw>
              </a:effectLst>
            </a:endParaRPr>
          </a:p>
        </p:txBody>
      </p:sp>
      <p:pic>
        <p:nvPicPr>
          <p:cNvPr id="10" name="Graphic 9" descr="Work from home Wi-Fi with solid fill">
            <a:extLst>
              <a:ext uri="{FF2B5EF4-FFF2-40B4-BE49-F238E27FC236}">
                <a16:creationId xmlns:a16="http://schemas.microsoft.com/office/drawing/2014/main" id="{CDF850A4-13FF-F9AA-AF5A-08320A1FC0D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27561" y="3660933"/>
            <a:ext cx="2815652" cy="2815652"/>
          </a:xfrm>
          <a:prstGeom prst="rect">
            <a:avLst/>
          </a:prstGeom>
        </p:spPr>
      </p:pic>
      <p:pic>
        <p:nvPicPr>
          <p:cNvPr id="12" name="Graphic 11" descr="Work from home Wi-Fi outline">
            <a:extLst>
              <a:ext uri="{FF2B5EF4-FFF2-40B4-BE49-F238E27FC236}">
                <a16:creationId xmlns:a16="http://schemas.microsoft.com/office/drawing/2014/main" id="{FB069309-E811-2F69-16A7-F750EBB498D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18676" y="3660933"/>
            <a:ext cx="2815652" cy="2815652"/>
          </a:xfrm>
          <a:prstGeom prst="rect">
            <a:avLst/>
          </a:prstGeom>
        </p:spPr>
      </p:pic>
    </p:spTree>
    <p:extLst>
      <p:ext uri="{BB962C8B-B14F-4D97-AF65-F5344CB8AC3E}">
        <p14:creationId xmlns:p14="http://schemas.microsoft.com/office/powerpoint/2010/main" val="303959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B70BE-2FBA-4CA3-2EC5-C7AFDFF6AE7A}"/>
              </a:ext>
            </a:extLst>
          </p:cNvPr>
          <p:cNvSpPr>
            <a:spLocks noGrp="1"/>
          </p:cNvSpPr>
          <p:nvPr>
            <p:ph type="title"/>
          </p:nvPr>
        </p:nvSpPr>
        <p:spPr/>
        <p:txBody>
          <a:bodyPr/>
          <a:lstStyle/>
          <a:p>
            <a:r>
              <a:rPr lang="en-GB" b="1" i="1" u="sng" dirty="0">
                <a:latin typeface="Times New Roman" panose="02020603050405020304" pitchFamily="18" charset="0"/>
                <a:cs typeface="Times New Roman" panose="02020603050405020304" pitchFamily="18" charset="0"/>
              </a:rPr>
              <a:t>The current challenge</a:t>
            </a:r>
            <a:r>
              <a:rPr lang="en-GB"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337BB49D-7494-6FAD-6A36-4EA6EF602DF7}"/>
              </a:ext>
            </a:extLst>
          </p:cNvPr>
          <p:cNvSpPr>
            <a:spLocks noGrp="1"/>
          </p:cNvSpPr>
          <p:nvPr>
            <p:ph idx="1"/>
          </p:nvPr>
        </p:nvSpPr>
        <p:spPr>
          <a:xfrm>
            <a:off x="2364360" y="1515256"/>
            <a:ext cx="8915400" cy="1568970"/>
          </a:xfrm>
        </p:spPr>
        <p:txBody>
          <a:bodyPr>
            <a:normAutofit fontScale="92500" lnSpcReduction="20000"/>
          </a:bodyPr>
          <a:lstStyle/>
          <a:p>
            <a:pPr algn="just"/>
            <a:r>
              <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rPr>
              <a:t>Norrie et al. (2021) found that handover practices in care homes are inconsistent — a challenge the DHSC (2022) has recognised as central to improving health and social care delivery. This shows how imperative applications such as Outlook are needed in nursing homes and the care sector as a whole.</a:t>
            </a:r>
          </a:p>
          <a:p>
            <a:pPr marL="0" indent="0">
              <a:buNone/>
            </a:pPr>
            <a:r>
              <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rPr>
              <a:t>After reviewing the difficulties Riverdale Nursing Home is facing, this is what I have found:</a:t>
            </a:r>
          </a:p>
          <a:p>
            <a:pPr marL="0" indent="0">
              <a:buNone/>
            </a:pPr>
            <a:endPar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FF9BE441-5901-FA27-30EE-3D7CF8DF51AA}"/>
              </a:ext>
            </a:extLst>
          </p:cNvPr>
          <p:cNvSpPr txBox="1"/>
          <p:nvPr/>
        </p:nvSpPr>
        <p:spPr>
          <a:xfrm>
            <a:off x="2173574" y="4167266"/>
            <a:ext cx="2158583"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Missed Messages </a:t>
            </a:r>
          </a:p>
          <a:p>
            <a:endParaRPr lang="en-GB" dirty="0">
              <a:latin typeface="Times New Roman" panose="02020603050405020304" pitchFamily="18" charset="0"/>
              <a:cs typeface="Times New Roman" panose="02020603050405020304" pitchFamily="18" charset="0"/>
            </a:endParaRPr>
          </a:p>
          <a:p>
            <a:r>
              <a:rPr lang="en-US" dirty="0">
                <a:ea typeface="Times New Roman" pitchFamily="34" charset="-122"/>
                <a:cs typeface="Times New Roman" pitchFamily="34" charset="-120"/>
              </a:rPr>
              <a:t>Key updates lost in the gaps between shift changeovers at each building.</a:t>
            </a:r>
            <a:endParaRPr lang="en-US" dirty="0"/>
          </a:p>
          <a:p>
            <a:endParaRPr lang="en-GB" dirty="0"/>
          </a:p>
        </p:txBody>
      </p:sp>
      <p:sp>
        <p:nvSpPr>
          <p:cNvPr id="5" name="TextBox 4">
            <a:extLst>
              <a:ext uri="{FF2B5EF4-FFF2-40B4-BE49-F238E27FC236}">
                <a16:creationId xmlns:a16="http://schemas.microsoft.com/office/drawing/2014/main" id="{8FA90FA2-929D-9577-F7C5-E68FCCA9CC69}"/>
              </a:ext>
            </a:extLst>
          </p:cNvPr>
          <p:cNvSpPr txBox="1"/>
          <p:nvPr/>
        </p:nvSpPr>
        <p:spPr>
          <a:xfrm>
            <a:off x="5591331" y="4167266"/>
            <a:ext cx="2268514"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Inefficient processes</a:t>
            </a:r>
          </a:p>
          <a:p>
            <a:r>
              <a:rPr lang="en-US" dirty="0">
                <a:latin typeface="Times New Roman" pitchFamily="34" charset="0"/>
                <a:ea typeface="Times New Roman" pitchFamily="34" charset="-122"/>
                <a:cs typeface="Times New Roman" pitchFamily="34" charset="-120"/>
              </a:rPr>
              <a:t>Dependence on handwritten notes and verbal updates is slowing daily workflows.</a:t>
            </a:r>
            <a:endParaRPr lang="en-GB" dirty="0">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2FE310D1-C548-F583-3F2B-7EE8201C96F0}"/>
              </a:ext>
            </a:extLst>
          </p:cNvPr>
          <p:cNvSpPr txBox="1"/>
          <p:nvPr/>
        </p:nvSpPr>
        <p:spPr>
          <a:xfrm>
            <a:off x="8874177" y="4167266"/>
            <a:ext cx="2405583" cy="1754326"/>
          </a:xfrm>
          <a:prstGeom prst="rect">
            <a:avLst/>
          </a:prstGeom>
          <a:noFill/>
        </p:spPr>
        <p:txBody>
          <a:bodyPr wrap="square" rtlCol="0">
            <a:spAutoFit/>
          </a:bodyPr>
          <a:lstStyle/>
          <a:p>
            <a:r>
              <a:rPr lang="en-US" b="1" dirty="0">
                <a:solidFill>
                  <a:srgbClr val="1E1E1E"/>
                </a:solidFill>
                <a:latin typeface="Times New Roman" panose="02020603050405020304" pitchFamily="18" charset="0"/>
                <a:ea typeface="Times New Roman" pitchFamily="34" charset="-122"/>
                <a:cs typeface="Times New Roman" panose="02020603050405020304" pitchFamily="18" charset="0"/>
              </a:rPr>
              <a:t>Duplicated Work</a:t>
            </a:r>
            <a:endParaRPr lang="en-US" dirty="0">
              <a:latin typeface="Times New Roman" panose="02020603050405020304" pitchFamily="18" charset="0"/>
              <a:cs typeface="Times New Roman" panose="02020603050405020304" pitchFamily="18" charset="0"/>
            </a:endParaRPr>
          </a:p>
          <a:p>
            <a:endParaRPr lang="en-US" dirty="0">
              <a:solidFill>
                <a:srgbClr val="555555"/>
              </a:solidFill>
              <a:latin typeface="Times New Roman" pitchFamily="34" charset="0"/>
              <a:ea typeface="Times New Roman" pitchFamily="34" charset="-122"/>
              <a:cs typeface="Times New Roman" pitchFamily="34" charset="-120"/>
            </a:endParaRPr>
          </a:p>
          <a:p>
            <a:r>
              <a:rPr lang="en-US" dirty="0">
                <a:latin typeface="Times New Roman" pitchFamily="34" charset="0"/>
                <a:ea typeface="Times New Roman" pitchFamily="34" charset="-122"/>
                <a:cs typeface="Times New Roman" pitchFamily="34" charset="-120"/>
              </a:rPr>
              <a:t>No single system for confirming that actions have been completed.</a:t>
            </a:r>
            <a:endParaRPr lang="en-US" dirty="0"/>
          </a:p>
          <a:p>
            <a:endParaRPr lang="en-GB" dirty="0"/>
          </a:p>
        </p:txBody>
      </p:sp>
      <p:pic>
        <p:nvPicPr>
          <p:cNvPr id="7" name="Graphic 6" descr="Two speech bubbles">
            <a:extLst>
              <a:ext uri="{FF2B5EF4-FFF2-40B4-BE49-F238E27FC236}">
                <a16:creationId xmlns:a16="http://schemas.microsoft.com/office/drawing/2014/main" id="{86E4B30C-D0BF-1527-9DDC-41A0A437DE2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991" y="2988040"/>
            <a:ext cx="1439728" cy="1439728"/>
          </a:xfrm>
          <a:prstGeom prst="rect">
            <a:avLst/>
          </a:prstGeom>
        </p:spPr>
      </p:pic>
      <p:pic>
        <p:nvPicPr>
          <p:cNvPr id="8" name="Graphic 7" descr="Downward trend graph with solid fill">
            <a:extLst>
              <a:ext uri="{FF2B5EF4-FFF2-40B4-BE49-F238E27FC236}">
                <a16:creationId xmlns:a16="http://schemas.microsoft.com/office/drawing/2014/main" id="{53F72417-1F5C-D27C-A3D8-3F82288550B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07660" y="3250704"/>
            <a:ext cx="914400" cy="914400"/>
          </a:xfrm>
          <a:prstGeom prst="rect">
            <a:avLst/>
          </a:prstGeom>
        </p:spPr>
      </p:pic>
      <p:pic>
        <p:nvPicPr>
          <p:cNvPr id="9" name="Graphic 8" descr="Document with solid fill">
            <a:extLst>
              <a:ext uri="{FF2B5EF4-FFF2-40B4-BE49-F238E27FC236}">
                <a16:creationId xmlns:a16="http://schemas.microsoft.com/office/drawing/2014/main" id="{A3D1AB1A-0B59-28CE-4755-B8F2964C0C2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26106" y="3348298"/>
            <a:ext cx="914400" cy="914400"/>
          </a:xfrm>
          <a:prstGeom prst="rect">
            <a:avLst/>
          </a:prstGeom>
        </p:spPr>
      </p:pic>
    </p:spTree>
    <p:extLst>
      <p:ext uri="{BB962C8B-B14F-4D97-AF65-F5344CB8AC3E}">
        <p14:creationId xmlns:p14="http://schemas.microsoft.com/office/powerpoint/2010/main" val="1585992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52DC-950E-2768-4BE1-494BEF34330C}"/>
              </a:ext>
            </a:extLst>
          </p:cNvPr>
          <p:cNvSpPr>
            <a:spLocks noGrp="1"/>
          </p:cNvSpPr>
          <p:nvPr>
            <p:ph type="title"/>
          </p:nvPr>
        </p:nvSpPr>
        <p:spPr>
          <a:xfrm>
            <a:off x="3130977" y="103335"/>
            <a:ext cx="4962118" cy="829936"/>
          </a:xfrm>
        </p:spPr>
        <p:txBody>
          <a:bodyPr>
            <a:normAutofit/>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Why Microsoft Outlook?</a:t>
            </a:r>
            <a:br>
              <a:rPr lang="en-US" sz="2400" b="1" u="sng" dirty="0">
                <a:solidFill>
                  <a:schemeClr val="tx1"/>
                </a:solidFill>
                <a:latin typeface="Times New Roman" panose="02020603050405020304" pitchFamily="18" charset="0"/>
                <a:cs typeface="Times New Roman" panose="02020603050405020304" pitchFamily="18" charset="0"/>
              </a:rPr>
            </a:br>
            <a:endParaRPr lang="en-GB"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3E03B6-09FF-644F-9D6A-5F36E427AA0A}"/>
              </a:ext>
            </a:extLst>
          </p:cNvPr>
          <p:cNvSpPr>
            <a:spLocks noGrp="1"/>
          </p:cNvSpPr>
          <p:nvPr>
            <p:ph idx="1"/>
          </p:nvPr>
        </p:nvSpPr>
        <p:spPr>
          <a:xfrm>
            <a:off x="1567383" y="783524"/>
            <a:ext cx="8915400" cy="1089285"/>
          </a:xfrm>
        </p:spPr>
        <p:txBody>
          <a:bodyPr>
            <a:normAutofit/>
          </a:bodyPr>
          <a:lstStyle/>
          <a:p>
            <a:r>
              <a:rPr lang="en-US" b="1" i="1">
                <a:solidFill>
                  <a:schemeClr val="tx1"/>
                </a:solidFill>
                <a:latin typeface="Times New Roman" panose="02020603050405020304" pitchFamily="18" charset="0"/>
                <a:ea typeface="Times New Roman" pitchFamily="34" charset="-122"/>
                <a:cs typeface="Times New Roman" panose="02020603050405020304" pitchFamily="18" charset="0"/>
              </a:rPr>
              <a:t>Microsoft (2026) positions Outlook as a unified hub combining email, diary, task, and contact tools — a model that resonates with the DHSC’s (2022) call for joined-up digital capability in health and social care.</a:t>
            </a:r>
            <a:endParaRPr lang="en-US" b="1" i="1"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p:txBody>
      </p:sp>
      <p:pic>
        <p:nvPicPr>
          <p:cNvPr id="11" name="Graphic 10" descr="Email with solid fill">
            <a:extLst>
              <a:ext uri="{FF2B5EF4-FFF2-40B4-BE49-F238E27FC236}">
                <a16:creationId xmlns:a16="http://schemas.microsoft.com/office/drawing/2014/main" id="{D0251A58-A29F-DCB4-7E37-811A5F3D02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445177" y="4615433"/>
            <a:ext cx="914400" cy="914400"/>
          </a:xfrm>
          <a:prstGeom prst="rect">
            <a:avLst/>
          </a:prstGeom>
        </p:spPr>
      </p:pic>
      <p:sp>
        <p:nvSpPr>
          <p:cNvPr id="13" name="TextBox 12">
            <a:extLst>
              <a:ext uri="{FF2B5EF4-FFF2-40B4-BE49-F238E27FC236}">
                <a16:creationId xmlns:a16="http://schemas.microsoft.com/office/drawing/2014/main" id="{1A1F5752-E734-C8A9-9664-28C639906C56}"/>
              </a:ext>
            </a:extLst>
          </p:cNvPr>
          <p:cNvSpPr txBox="1"/>
          <p:nvPr/>
        </p:nvSpPr>
        <p:spPr>
          <a:xfrm>
            <a:off x="2128510" y="5554336"/>
            <a:ext cx="2004934" cy="923330"/>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Included within the existing Microsoft 365 subscription</a:t>
            </a:r>
            <a:endParaRPr lang="en-US" sz="1800">
              <a:latin typeface="Times New Roman" panose="02040502050405020303" pitchFamily="18" charset="0"/>
            </a:endParaRPr>
          </a:p>
        </p:txBody>
      </p:sp>
      <p:sp>
        <p:nvSpPr>
          <p:cNvPr id="15" name="TextBox 14">
            <a:extLst>
              <a:ext uri="{FF2B5EF4-FFF2-40B4-BE49-F238E27FC236}">
                <a16:creationId xmlns:a16="http://schemas.microsoft.com/office/drawing/2014/main" id="{E3E99F56-3032-4805-51A0-F79E0A9AB02C}"/>
              </a:ext>
            </a:extLst>
          </p:cNvPr>
          <p:cNvSpPr txBox="1"/>
          <p:nvPr/>
        </p:nvSpPr>
        <p:spPr>
          <a:xfrm>
            <a:off x="4600392" y="5554336"/>
            <a:ext cx="2214797" cy="923330"/>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Accessible on computers, phones, and tablets</a:t>
            </a:r>
            <a:endParaRPr lang="en-US" sz="1800">
              <a:latin typeface="Times New Roman" panose="02040502050405020303" pitchFamily="18" charset="0"/>
            </a:endParaRPr>
          </a:p>
        </p:txBody>
      </p:sp>
      <p:pic>
        <p:nvPicPr>
          <p:cNvPr id="35" name="Graphic 34" descr="Computer with solid fill">
            <a:extLst>
              <a:ext uri="{FF2B5EF4-FFF2-40B4-BE49-F238E27FC236}">
                <a16:creationId xmlns:a16="http://schemas.microsoft.com/office/drawing/2014/main" id="{33D4F00F-AA2F-F2CB-5BEB-C563448CBB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10683" y="4639936"/>
            <a:ext cx="914400" cy="914400"/>
          </a:xfrm>
          <a:prstGeom prst="rect">
            <a:avLst/>
          </a:prstGeom>
        </p:spPr>
      </p:pic>
      <p:sp>
        <p:nvSpPr>
          <p:cNvPr id="37" name="TextBox 36">
            <a:extLst>
              <a:ext uri="{FF2B5EF4-FFF2-40B4-BE49-F238E27FC236}">
                <a16:creationId xmlns:a16="http://schemas.microsoft.com/office/drawing/2014/main" id="{F405F28B-2033-4D73-8E15-7FE0D2238288}"/>
              </a:ext>
            </a:extLst>
          </p:cNvPr>
          <p:cNvSpPr txBox="1"/>
          <p:nvPr/>
        </p:nvSpPr>
        <p:spPr>
          <a:xfrm>
            <a:off x="7230635" y="5508169"/>
            <a:ext cx="2484619" cy="646331"/>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Familiar layout suited to varied skill levels</a:t>
            </a:r>
            <a:endParaRPr lang="en-US" sz="1800">
              <a:latin typeface="Times New Roman" panose="02040502050405020303" pitchFamily="18" charset="0"/>
            </a:endParaRPr>
          </a:p>
        </p:txBody>
      </p:sp>
      <p:pic>
        <p:nvPicPr>
          <p:cNvPr id="39" name="Graphic 38" descr="Juggler with solid fill">
            <a:extLst>
              <a:ext uri="{FF2B5EF4-FFF2-40B4-BE49-F238E27FC236}">
                <a16:creationId xmlns:a16="http://schemas.microsoft.com/office/drawing/2014/main" id="{69E63CF3-F4CB-F822-845E-F48E6DCA25B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918025" y="4566715"/>
            <a:ext cx="914400" cy="914400"/>
          </a:xfrm>
          <a:prstGeom prst="rect">
            <a:avLst/>
          </a:prstGeom>
        </p:spPr>
      </p:pic>
      <p:sp>
        <p:nvSpPr>
          <p:cNvPr id="41" name="TextBox 40">
            <a:extLst>
              <a:ext uri="{FF2B5EF4-FFF2-40B4-BE49-F238E27FC236}">
                <a16:creationId xmlns:a16="http://schemas.microsoft.com/office/drawing/2014/main" id="{78319789-C80B-50E8-C737-DDD2BFAD8DBE}"/>
              </a:ext>
            </a:extLst>
          </p:cNvPr>
          <p:cNvSpPr txBox="1"/>
          <p:nvPr/>
        </p:nvSpPr>
        <p:spPr>
          <a:xfrm>
            <a:off x="9954754" y="5536612"/>
            <a:ext cx="1932103" cy="646331"/>
          </a:xfrm>
          <a:prstGeom prst="rect">
            <a:avLst/>
          </a:prstGeom>
          <a:noFill/>
        </p:spPr>
        <p:txBody>
          <a:bodyPr wrap="square">
            <a:spAutoFit/>
          </a:bodyPr>
          <a:lstStyle/>
          <a:p>
            <a:r>
              <a:rPr lang="en-US" sz="1800">
                <a:solidFill>
                  <a:srgbClr val="1E1E1E"/>
                </a:solidFill>
                <a:latin typeface="Times New Roman" panose="02040502050405020303" pitchFamily="18" charset="0"/>
                <a:ea typeface="Times New Roman" pitchFamily="34" charset="-122"/>
                <a:cs typeface="Times New Roman" pitchFamily="34" charset="-120"/>
              </a:rPr>
              <a:t>UK data governance rules</a:t>
            </a:r>
            <a:endParaRPr lang="en-GB" dirty="0"/>
          </a:p>
        </p:txBody>
      </p:sp>
      <p:pic>
        <p:nvPicPr>
          <p:cNvPr id="45" name="Graphic 44" descr="Lock with solid fill">
            <a:extLst>
              <a:ext uri="{FF2B5EF4-FFF2-40B4-BE49-F238E27FC236}">
                <a16:creationId xmlns:a16="http://schemas.microsoft.com/office/drawing/2014/main" id="{FD9BA600-3017-5F52-F985-4418A45560D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268167" y="4639936"/>
            <a:ext cx="914400" cy="914400"/>
          </a:xfrm>
          <a:prstGeom prst="rect">
            <a:avLst/>
          </a:prstGeom>
        </p:spPr>
      </p:pic>
      <p:sp>
        <p:nvSpPr>
          <p:cNvPr id="47" name="Rectangle 46">
            <a:extLst>
              <a:ext uri="{FF2B5EF4-FFF2-40B4-BE49-F238E27FC236}">
                <a16:creationId xmlns:a16="http://schemas.microsoft.com/office/drawing/2014/main" id="{A690B57B-7F5B-301B-934E-1AB8757CB17E}"/>
              </a:ext>
            </a:extLst>
          </p:cNvPr>
          <p:cNvSpPr/>
          <p:nvPr/>
        </p:nvSpPr>
        <p:spPr>
          <a:xfrm>
            <a:off x="1507835" y="1044847"/>
            <a:ext cx="4060048" cy="2431435"/>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r>
              <a:rPr lang="en-GB" sz="4000" b="1" i="1" u="sng" dirty="0">
                <a:ln w="9525">
                  <a:solidFill>
                    <a:schemeClr val="bg1"/>
                  </a:solidFill>
                  <a:prstDash val="solid"/>
                </a:ln>
                <a:effectLst>
                  <a:outerShdw blurRad="12700" dist="38100" dir="2700000" algn="tl" rotWithShape="0">
                    <a:schemeClr val="bg1">
                      <a:lumMod val="50000"/>
                    </a:schemeClr>
                  </a:outerShdw>
                </a:effectLst>
              </a:rPr>
              <a:t>Features:</a:t>
            </a:r>
          </a:p>
          <a:p>
            <a:pPr algn="ct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48" name="TextBox 47">
            <a:extLst>
              <a:ext uri="{FF2B5EF4-FFF2-40B4-BE49-F238E27FC236}">
                <a16:creationId xmlns:a16="http://schemas.microsoft.com/office/drawing/2014/main" id="{7B99EAE4-3BDF-C7C0-A8ED-40A9DFBA63DE}"/>
              </a:ext>
            </a:extLst>
          </p:cNvPr>
          <p:cNvSpPr txBox="1"/>
          <p:nvPr/>
        </p:nvSpPr>
        <p:spPr>
          <a:xfrm>
            <a:off x="5426937" y="1575157"/>
            <a:ext cx="5332315" cy="28623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Email (quick communication but needs constant monitoring)</a:t>
            </a:r>
          </a:p>
          <a:p>
            <a:pPr marL="342900" indent="-342900">
              <a:buFont typeface="+mj-lt"/>
              <a:buAutoNum type="arabicPeriod"/>
            </a:pPr>
            <a:endParaRPr lang="en-GB"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Calendar (arrange dates of staff meetings)</a:t>
            </a:r>
          </a:p>
          <a:p>
            <a:pPr marL="342900" indent="-342900">
              <a:buFont typeface="+mj-lt"/>
              <a:buAutoNum type="arabicPeriod"/>
            </a:pPr>
            <a:endParaRPr lang="en-GB" b="1"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Task list (task delegation)</a:t>
            </a:r>
          </a:p>
          <a:p>
            <a:pPr marL="342900" indent="-342900">
              <a:buFont typeface="+mj-lt"/>
              <a:buAutoNum type="arabicPeriod"/>
            </a:pPr>
            <a:endParaRPr lang="en-GB"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Contact list (easy to find colleagues contact information)</a:t>
            </a:r>
          </a:p>
          <a:p>
            <a:pPr marL="342900" indent="-342900">
              <a:buFont typeface="+mj-lt"/>
              <a:buAutoNum type="arabicPeriod"/>
            </a:pPr>
            <a:endParaRPr lang="en-GB" dirty="0"/>
          </a:p>
        </p:txBody>
      </p:sp>
    </p:spTree>
    <p:extLst>
      <p:ext uri="{BB962C8B-B14F-4D97-AF65-F5344CB8AC3E}">
        <p14:creationId xmlns:p14="http://schemas.microsoft.com/office/powerpoint/2010/main" val="37768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1C49-F45C-AA75-DA7B-35E5187ECDCE}"/>
              </a:ext>
            </a:extLst>
          </p:cNvPr>
          <p:cNvSpPr>
            <a:spLocks noGrp="1"/>
          </p:cNvSpPr>
          <p:nvPr>
            <p:ph type="title"/>
          </p:nvPr>
        </p:nvSpPr>
        <p:spPr>
          <a:xfrm>
            <a:off x="2203181" y="189395"/>
            <a:ext cx="8911687" cy="1280890"/>
          </a:xfrm>
        </p:spPr>
        <p:txBody>
          <a:bodyPr>
            <a:normAutofit/>
          </a:bodyPr>
          <a:lstStyle/>
          <a:p>
            <a:pPr marL="0" indent="0"/>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Email</a:t>
            </a:r>
            <a:br>
              <a:rPr lang="en-US" sz="2400" b="1" i="1" u="sng" dirty="0">
                <a:solidFill>
                  <a:schemeClr val="tx1"/>
                </a:solidFill>
                <a:latin typeface="Times New Roman" panose="02020603050405020304" pitchFamily="18" charset="0"/>
                <a:cs typeface="Times New Roman" panose="02020603050405020304" pitchFamily="18" charset="0"/>
              </a:rPr>
            </a:br>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Communication</a:t>
            </a:r>
            <a:br>
              <a:rPr lang="en-US" sz="2400" b="1" u="sng" dirty="0">
                <a:latin typeface="Times New Roman" panose="02020603050405020304" pitchFamily="18" charset="0"/>
                <a:cs typeface="Times New Roman" panose="02020603050405020304" pitchFamily="18" charset="0"/>
              </a:rPr>
            </a:br>
            <a:endParaRPr lang="en-GB" sz="2400" b="1" u="sng" dirty="0">
              <a:latin typeface="Times New Roman" panose="02020603050405020304" pitchFamily="18" charset="0"/>
              <a:cs typeface="Times New Roman" panose="02020603050405020304" pitchFamily="18" charset="0"/>
            </a:endParaRPr>
          </a:p>
        </p:txBody>
      </p:sp>
      <p:pic>
        <p:nvPicPr>
          <p:cNvPr id="5" name="Content Placeholder 4" descr="Email with solid fill">
            <a:extLst>
              <a:ext uri="{FF2B5EF4-FFF2-40B4-BE49-F238E27FC236}">
                <a16:creationId xmlns:a16="http://schemas.microsoft.com/office/drawing/2014/main" id="{4F59804A-DA06-A19A-060F-1F29CE63E804}"/>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351532" y="493524"/>
            <a:ext cx="1056444" cy="1056444"/>
          </a:xfrm>
        </p:spPr>
      </p:pic>
      <p:pic>
        <p:nvPicPr>
          <p:cNvPr id="7" name="Graphic 6" descr="Send with solid fill">
            <a:extLst>
              <a:ext uri="{FF2B5EF4-FFF2-40B4-BE49-F238E27FC236}">
                <a16:creationId xmlns:a16="http://schemas.microsoft.com/office/drawing/2014/main" id="{9B31F023-D8F4-4AED-928C-DF0B2C33DB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95088" y="493524"/>
            <a:ext cx="1056444" cy="1056444"/>
          </a:xfrm>
          <a:prstGeom prst="rect">
            <a:avLst/>
          </a:prstGeom>
        </p:spPr>
      </p:pic>
      <p:sp>
        <p:nvSpPr>
          <p:cNvPr id="9" name="TextBox 8">
            <a:extLst>
              <a:ext uri="{FF2B5EF4-FFF2-40B4-BE49-F238E27FC236}">
                <a16:creationId xmlns:a16="http://schemas.microsoft.com/office/drawing/2014/main" id="{E4A3744E-C65D-22C9-95B9-53F2CFB0F490}"/>
              </a:ext>
            </a:extLst>
          </p:cNvPr>
          <p:cNvSpPr txBox="1"/>
          <p:nvPr/>
        </p:nvSpPr>
        <p:spPr>
          <a:xfrm>
            <a:off x="1993505" y="1774414"/>
            <a:ext cx="6093500" cy="646331"/>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Microsoft (2026) advocates replacing verbal handovers and paper notes with documented, searchable email trails</a:t>
            </a:r>
            <a:r>
              <a:rPr lang="en-US" sz="1800">
                <a:latin typeface="Times New Roman" pitchFamily="34" charset="0"/>
                <a:ea typeface="Times New Roman" pitchFamily="34" charset="-122"/>
                <a:cs typeface="Times New Roman" pitchFamily="34" charset="-120"/>
              </a:rPr>
              <a:t>.</a:t>
            </a:r>
            <a:endParaRPr lang="en-US" sz="1800" dirty="0"/>
          </a:p>
        </p:txBody>
      </p:sp>
      <p:sp>
        <p:nvSpPr>
          <p:cNvPr id="12" name="TextBox 11">
            <a:extLst>
              <a:ext uri="{FF2B5EF4-FFF2-40B4-BE49-F238E27FC236}">
                <a16:creationId xmlns:a16="http://schemas.microsoft.com/office/drawing/2014/main" id="{D3093D5E-885C-861A-A4FD-C8655F42BEB9}"/>
              </a:ext>
            </a:extLst>
          </p:cNvPr>
          <p:cNvSpPr txBox="1"/>
          <p:nvPr/>
        </p:nvSpPr>
        <p:spPr>
          <a:xfrm>
            <a:off x="1802567" y="3757746"/>
            <a:ext cx="2634521" cy="1754326"/>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Shift Handover Updates</a:t>
            </a:r>
          </a:p>
          <a:p>
            <a:pPr marL="0" indent="0">
              <a:buNone/>
            </a:pPr>
            <a:r>
              <a:rPr lang="en-US">
                <a:solidFill>
                  <a:srgbClr val="555555"/>
                </a:solidFill>
                <a:latin typeface="Times New Roman" panose="02020603050405020304" pitchFamily="18" charset="0"/>
                <a:ea typeface="Times New Roman" pitchFamily="34" charset="-122"/>
                <a:cs typeface="Times New Roman" panose="02020603050405020304" pitchFamily="18" charset="0"/>
              </a:rPr>
              <a:t> </a:t>
            </a:r>
            <a:r>
              <a:rPr lang="en-US">
                <a:latin typeface="Times New Roman" panose="02020603050405020304" pitchFamily="18" charset="0"/>
                <a:ea typeface="Times New Roman" pitchFamily="34" charset="-122"/>
                <a:cs typeface="Times New Roman" panose="02020603050405020304" pitchFamily="18" charset="0"/>
              </a:rPr>
              <a:t>handover emails maintain an unbroken chain of information as shifts rotate between buildings.</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5" name="TextBox 14">
            <a:extLst>
              <a:ext uri="{FF2B5EF4-FFF2-40B4-BE49-F238E27FC236}">
                <a16:creationId xmlns:a16="http://schemas.microsoft.com/office/drawing/2014/main" id="{1A156516-02AF-B0EC-AC75-A6DDA8B71B3C}"/>
              </a:ext>
            </a:extLst>
          </p:cNvPr>
          <p:cNvSpPr txBox="1"/>
          <p:nvPr/>
        </p:nvSpPr>
        <p:spPr>
          <a:xfrm>
            <a:off x="4593940" y="3752961"/>
            <a:ext cx="2065084" cy="2585323"/>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Policy &amp; Procedure Sharing</a:t>
            </a:r>
            <a:endParaRPr lang="en-US">
              <a:solidFill>
                <a:srgbClr val="555555"/>
              </a:solidFill>
              <a:latin typeface="Times New Roman" panose="02020603050405020304" pitchFamily="18" charset="0"/>
              <a:ea typeface="Times New Roman" pitchFamily="34" charset="-122"/>
              <a:cs typeface="Times New Roman" panose="02020603050405020304" pitchFamily="18" charset="0"/>
            </a:endParaRPr>
          </a:p>
          <a:p>
            <a:r>
              <a:rPr lang="en-US">
                <a:latin typeface="Times New Roman" panose="02020603050405020304" pitchFamily="18" charset="0"/>
                <a:ea typeface="Times New Roman" pitchFamily="34" charset="-122"/>
                <a:cs typeface="Times New Roman" panose="02020603050405020304" pitchFamily="18" charset="0"/>
              </a:rPr>
              <a:t>Push updated care policies to all staff without delay, using read receipts to verify each person has received them.</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9" name="TextBox 18">
            <a:extLst>
              <a:ext uri="{FF2B5EF4-FFF2-40B4-BE49-F238E27FC236}">
                <a16:creationId xmlns:a16="http://schemas.microsoft.com/office/drawing/2014/main" id="{EE3C8CB9-AA6F-FECD-A449-36C9198B37E1}"/>
              </a:ext>
            </a:extLst>
          </p:cNvPr>
          <p:cNvSpPr txBox="1"/>
          <p:nvPr/>
        </p:nvSpPr>
        <p:spPr>
          <a:xfrm>
            <a:off x="7342683" y="3862678"/>
            <a:ext cx="2236032" cy="2031325"/>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Incident Reporting</a:t>
            </a:r>
          </a:p>
          <a:p>
            <a:r>
              <a:rPr lang="en-US">
                <a:latin typeface="Times New Roman" panose="02020603050405020304" pitchFamily="18" charset="0"/>
                <a:ea typeface="Times New Roman" pitchFamily="34" charset="-122"/>
                <a:cs typeface="Times New Roman" panose="02020603050405020304" pitchFamily="18" charset="0"/>
              </a:rPr>
              <a:t>Ready-made email formats for recording incidents, routed automatically to the relevant line manager.</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21" name="TextBox 20">
            <a:extLst>
              <a:ext uri="{FF2B5EF4-FFF2-40B4-BE49-F238E27FC236}">
                <a16:creationId xmlns:a16="http://schemas.microsoft.com/office/drawing/2014/main" id="{3C82D399-39AC-3F7B-9651-B7AE9A246B99}"/>
              </a:ext>
            </a:extLst>
          </p:cNvPr>
          <p:cNvSpPr txBox="1"/>
          <p:nvPr/>
        </p:nvSpPr>
        <p:spPr>
          <a:xfrm>
            <a:off x="9816060" y="3838118"/>
            <a:ext cx="2364699" cy="2585323"/>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Family Communication</a:t>
            </a:r>
          </a:p>
          <a:p>
            <a:r>
              <a:rPr lang="en-US">
                <a:latin typeface="Times New Roman" panose="02020603050405020304" pitchFamily="18" charset="0"/>
                <a:ea typeface="Times New Roman" pitchFamily="34" charset="-122"/>
                <a:cs typeface="Times New Roman" panose="02020603050405020304" pitchFamily="18" charset="0"/>
              </a:rPr>
              <a:t>Documented correspondence with residents’ families, creating a clear audit trail of every interaction.</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Tree>
    <p:extLst>
      <p:ext uri="{BB962C8B-B14F-4D97-AF65-F5344CB8AC3E}">
        <p14:creationId xmlns:p14="http://schemas.microsoft.com/office/powerpoint/2010/main" val="16638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E6C46-D753-67F1-8EC2-BD991B802B1C}"/>
              </a:ext>
            </a:extLst>
          </p:cNvPr>
          <p:cNvSpPr>
            <a:spLocks noGrp="1"/>
          </p:cNvSpPr>
          <p:nvPr>
            <p:ph idx="1"/>
          </p:nvPr>
        </p:nvSpPr>
        <p:spPr>
          <a:xfrm>
            <a:off x="2034576" y="1234190"/>
            <a:ext cx="8915400" cy="834452"/>
          </a:xfrm>
        </p:spPr>
        <p:txBody>
          <a:bodyPr>
            <a:normAutofit/>
          </a:bodyPr>
          <a:lstStyle/>
          <a:p>
            <a:r>
              <a:rPr lang="en-US" b="1" i="1">
                <a:solidFill>
                  <a:schemeClr val="tx1"/>
                </a:solidFill>
                <a:latin typeface="Times New Roman" panose="02020603050405020304" pitchFamily="18" charset="0"/>
                <a:ea typeface="Times New Roman" pitchFamily="34" charset="-122"/>
                <a:cs typeface="Times New Roman" panose="02020603050405020304" pitchFamily="18" charset="0"/>
              </a:rPr>
              <a:t>Microsoft (2026) highlights how shared calendars help both sites coordinate by offering clear visibility of shift patterns, planned meetings, and key dates.</a:t>
            </a:r>
            <a:endParaRPr lang="en-US" b="1" i="1"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31D888A0-2762-1259-6428-8C0C0802672D}"/>
              </a:ext>
            </a:extLst>
          </p:cNvPr>
          <p:cNvSpPr txBox="1"/>
          <p:nvPr/>
        </p:nvSpPr>
        <p:spPr>
          <a:xfrm>
            <a:off x="3049250" y="485113"/>
            <a:ext cx="6093500" cy="461665"/>
          </a:xfrm>
          <a:prstGeom prst="rect">
            <a:avLst/>
          </a:prstGeom>
          <a:noFill/>
        </p:spPr>
        <p:txBody>
          <a:bodyPr wrap="square">
            <a:spAutoFit/>
          </a:bodyPr>
          <a:lstStyle/>
          <a:p>
            <a:pPr marL="0" indent="0">
              <a:buNone/>
            </a:pPr>
            <a:r>
              <a:rPr lang="en-US" sz="2400" b="1" i="1" u="sng">
                <a:solidFill>
                  <a:srgbClr val="1E2527"/>
                </a:solidFill>
                <a:latin typeface="Times New Roman" panose="02020603050405020304" pitchFamily="18" charset="0"/>
                <a:ea typeface="Times New Roman" pitchFamily="34" charset="-122"/>
                <a:cs typeface="Times New Roman" panose="02020603050405020304" pitchFamily="18" charset="0"/>
              </a:rPr>
              <a:t>Calendar &amp; Scheduling</a:t>
            </a:r>
            <a:endParaRPr lang="en-US" sz="2400" i="1" u="sng"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4C41F86-10F4-C638-1AC7-8DE679D720D2}"/>
              </a:ext>
            </a:extLst>
          </p:cNvPr>
          <p:cNvSpPr txBox="1"/>
          <p:nvPr/>
        </p:nvSpPr>
        <p:spPr>
          <a:xfrm>
            <a:off x="2238905" y="2473702"/>
            <a:ext cx="2068018" cy="3621504"/>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Shared Shift Calendars</a:t>
            </a:r>
          </a:p>
          <a:p>
            <a:pPr marL="0" indent="0" algn="ctr">
              <a:buNone/>
            </a:pPr>
            <a:endParaRPr lang="en-US" b="1">
              <a:latin typeface="Times New Roman" panose="02020603050405020304" pitchFamily="18" charset="0"/>
              <a:ea typeface="Times New Roman" pitchFamily="34" charset="-122"/>
              <a:cs typeface="Times New Roman" panose="02020603050405020304" pitchFamily="18" charset="0"/>
            </a:endParaRPr>
          </a:p>
          <a:p>
            <a:pPr marL="0" indent="0" algn="ctr">
              <a:buNone/>
            </a:pPr>
            <a:endParaRPr lang="en-US" sz="1800" b="1">
              <a:solidFill>
                <a:srgbClr val="1E1E1E"/>
              </a:solidFill>
              <a:latin typeface="Times New Roman" panose="02020603050405020304" pitchFamily="18" charset="0"/>
              <a:ea typeface="Times New Roman" pitchFamily="34" charset="-122"/>
              <a:cs typeface="Times New Roman" panose="02020603050405020304" pitchFamily="18" charset="0"/>
            </a:endParaRPr>
          </a:p>
          <a:p>
            <a:pPr marL="342900" indent="-342900">
              <a:spcAft>
                <a:spcPts val="400"/>
              </a:spcAft>
              <a:buSzPct val="100000"/>
              <a:buChar char="•"/>
            </a:pPr>
            <a:endParaRPr lang="en-US">
              <a:solidFill>
                <a:srgbClr val="555555"/>
              </a:solidFill>
              <a:latin typeface="Times New Roman" panose="02020603050405020304" pitchFamily="18" charset="0"/>
              <a:ea typeface="Times New Roman" pitchFamily="34" charset="-122"/>
              <a:cs typeface="Times New Roman" panose="02020603050405020304" pitchFamily="18" charset="0"/>
            </a:endParaRPr>
          </a:p>
          <a:p>
            <a:pPr marL="342900" indent="-342900">
              <a:spcAft>
                <a:spcPts val="400"/>
              </a:spcAft>
              <a:buSzPct val="100000"/>
              <a:buChar char="•"/>
            </a:pPr>
            <a:r>
              <a:rPr lang="en-US" b="1">
                <a:latin typeface="Times New Roman" panose="02020603050405020304" pitchFamily="18" charset="0"/>
                <a:ea typeface="Times New Roman" pitchFamily="34" charset="-122"/>
                <a:cs typeface="Times New Roman" panose="02020603050405020304" pitchFamily="18" charset="0"/>
              </a:rPr>
              <a:t>View shift </a:t>
            </a:r>
            <a:r>
              <a:rPr lang="en-US" b="1" err="1">
                <a:latin typeface="Times New Roman" panose="02020603050405020304" pitchFamily="18" charset="0"/>
                <a:ea typeface="Times New Roman" pitchFamily="34" charset="-122"/>
                <a:cs typeface="Times New Roman" panose="02020603050405020304" pitchFamily="18" charset="0"/>
              </a:rPr>
              <a:t>rotas</a:t>
            </a:r>
            <a:r>
              <a:rPr lang="en-US" b="1">
                <a:latin typeface="Times New Roman" panose="02020603050405020304" pitchFamily="18" charset="0"/>
                <a:ea typeface="Times New Roman" pitchFamily="34" charset="-122"/>
                <a:cs typeface="Times New Roman" panose="02020603050405020304" pitchFamily="18" charset="0"/>
              </a:rPr>
              <a:t> for each site</a:t>
            </a:r>
            <a:endParaRPr lang="en-US" b="1"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b="1" err="1">
                <a:latin typeface="Times New Roman" panose="02020603050405020304" pitchFamily="18" charset="0"/>
                <a:ea typeface="Times New Roman" pitchFamily="34" charset="-122"/>
                <a:cs typeface="Times New Roman" panose="02020603050405020304" pitchFamily="18" charset="0"/>
              </a:rPr>
              <a:t>Colour</a:t>
            </a:r>
            <a:r>
              <a:rPr lang="en-US" b="1">
                <a:latin typeface="Times New Roman" panose="02020603050405020304" pitchFamily="18" charset="0"/>
                <a:ea typeface="Times New Roman" pitchFamily="34" charset="-122"/>
                <a:cs typeface="Times New Roman" panose="02020603050405020304" pitchFamily="18" charset="0"/>
              </a:rPr>
              <a:t>-coded by staff role</a:t>
            </a:r>
            <a:endParaRPr lang="en-US" b="1"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b="1">
                <a:latin typeface="Times New Roman" panose="02020603050405020304" pitchFamily="18" charset="0"/>
                <a:ea typeface="Times New Roman" pitchFamily="34" charset="-122"/>
                <a:cs typeface="Times New Roman" panose="02020603050405020304" pitchFamily="18" charset="0"/>
              </a:rPr>
              <a:t>Accessible from mobile devices</a:t>
            </a:r>
            <a:endParaRPr lang="en-US" b="1" dirty="0">
              <a:latin typeface="Times New Roman" panose="02020603050405020304" pitchFamily="18" charset="0"/>
              <a:cs typeface="Times New Roman" panose="02020603050405020304" pitchFamily="18" charset="0"/>
            </a:endParaRPr>
          </a:p>
          <a:p>
            <a:pPr marL="0" indent="0" algn="ctr">
              <a:buNone/>
            </a:pPr>
            <a:endParaRPr lang="en-US" sz="1800" dirty="0"/>
          </a:p>
        </p:txBody>
      </p:sp>
      <p:sp>
        <p:nvSpPr>
          <p:cNvPr id="9" name="TextBox 8">
            <a:extLst>
              <a:ext uri="{FF2B5EF4-FFF2-40B4-BE49-F238E27FC236}">
                <a16:creationId xmlns:a16="http://schemas.microsoft.com/office/drawing/2014/main" id="{2BA0159C-4AA2-966E-2A93-B0CF7AF77A77}"/>
              </a:ext>
            </a:extLst>
          </p:cNvPr>
          <p:cNvSpPr txBox="1"/>
          <p:nvPr/>
        </p:nvSpPr>
        <p:spPr>
          <a:xfrm>
            <a:off x="5092731" y="2468040"/>
            <a:ext cx="2559570" cy="369332"/>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Meeting Scheduling</a:t>
            </a: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BB1648D-3CFB-86C1-5B31-EFB7DE10347E}"/>
              </a:ext>
            </a:extLst>
          </p:cNvPr>
          <p:cNvSpPr txBox="1"/>
          <p:nvPr/>
        </p:nvSpPr>
        <p:spPr>
          <a:xfrm>
            <a:off x="5001711" y="3746109"/>
            <a:ext cx="2741610" cy="2410916"/>
          </a:xfrm>
          <a:prstGeom prst="rect">
            <a:avLst/>
          </a:prstGeom>
          <a:noFill/>
        </p:spPr>
        <p:txBody>
          <a:bodyPr wrap="square">
            <a:spAutoFit/>
          </a:bodyPr>
          <a:lstStyle/>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Arrange team meetings using real-time availability</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Built-in reminders reduce the chance of missed sessions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Book rooms for training events</a:t>
            </a:r>
            <a:endParaRPr lang="en-US" sz="1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3B2AE04-2EE0-7E61-51A9-625DA07D0EDF}"/>
              </a:ext>
            </a:extLst>
          </p:cNvPr>
          <p:cNvSpPr txBox="1"/>
          <p:nvPr/>
        </p:nvSpPr>
        <p:spPr>
          <a:xfrm>
            <a:off x="8786619" y="2473702"/>
            <a:ext cx="2741610" cy="369332"/>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Staff Availability</a:t>
            </a:r>
            <a:endParaRPr lang="en-US" sz="18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4A0AFAAB-457D-4FD4-CA00-53E50732D4EA}"/>
              </a:ext>
            </a:extLst>
          </p:cNvPr>
          <p:cNvSpPr txBox="1"/>
          <p:nvPr/>
        </p:nvSpPr>
        <p:spPr>
          <a:xfrm>
            <a:off x="8729041" y="3759665"/>
            <a:ext cx="2922853" cy="2410916"/>
          </a:xfrm>
          <a:prstGeom prst="rect">
            <a:avLst/>
          </a:prstGeom>
          <a:noFill/>
        </p:spPr>
        <p:txBody>
          <a:bodyPr wrap="square">
            <a:spAutoFit/>
          </a:bodyPr>
          <a:lstStyle/>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Track holiday bookings and absences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Straightforward method for </a:t>
            </a:r>
            <a:r>
              <a:rPr lang="en-US" sz="1800" err="1">
                <a:latin typeface="Times New Roman" panose="02020603050405020304" pitchFamily="18" charset="0"/>
                <a:ea typeface="Times New Roman" pitchFamily="34" charset="-122"/>
                <a:cs typeface="Times New Roman" panose="02020603050405020304" pitchFamily="18" charset="0"/>
              </a:rPr>
              <a:t>organising</a:t>
            </a:r>
            <a:r>
              <a:rPr lang="en-US" sz="1800">
                <a:latin typeface="Times New Roman" panose="02020603050405020304" pitchFamily="18" charset="0"/>
                <a:ea typeface="Times New Roman" pitchFamily="34" charset="-122"/>
                <a:cs typeface="Times New Roman" panose="02020603050405020304" pitchFamily="18" charset="0"/>
              </a:rPr>
              <a:t> shift exchanges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Managers get an at-a-glance view of staffing numbers</a:t>
            </a:r>
            <a:endParaRPr lang="en-US" sz="1800" dirty="0">
              <a:latin typeface="Times New Roman" panose="02020603050405020304" pitchFamily="18" charset="0"/>
              <a:cs typeface="Times New Roman" panose="02020603050405020304" pitchFamily="18" charset="0"/>
            </a:endParaRPr>
          </a:p>
        </p:txBody>
      </p:sp>
      <p:pic>
        <p:nvPicPr>
          <p:cNvPr id="17" name="Graphic 16" descr="Daily calendar with solid fill">
            <a:extLst>
              <a:ext uri="{FF2B5EF4-FFF2-40B4-BE49-F238E27FC236}">
                <a16:creationId xmlns:a16="http://schemas.microsoft.com/office/drawing/2014/main" id="{D791257B-F0C3-725B-CB99-2ED2017319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832353" y="2971800"/>
            <a:ext cx="914400" cy="914400"/>
          </a:xfrm>
          <a:prstGeom prst="rect">
            <a:avLst/>
          </a:prstGeom>
        </p:spPr>
      </p:pic>
      <p:pic>
        <p:nvPicPr>
          <p:cNvPr id="19" name="Graphic 18" descr="Teacher with solid fill">
            <a:extLst>
              <a:ext uri="{FF2B5EF4-FFF2-40B4-BE49-F238E27FC236}">
                <a16:creationId xmlns:a16="http://schemas.microsoft.com/office/drawing/2014/main" id="{6195F7C2-A31D-3AB6-B62A-EFBBBCC4885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80697" y="2831709"/>
            <a:ext cx="914400" cy="914400"/>
          </a:xfrm>
          <a:prstGeom prst="rect">
            <a:avLst/>
          </a:prstGeom>
        </p:spPr>
      </p:pic>
      <p:pic>
        <p:nvPicPr>
          <p:cNvPr id="21" name="Graphic 20" descr="Group of people with solid fill">
            <a:extLst>
              <a:ext uri="{FF2B5EF4-FFF2-40B4-BE49-F238E27FC236}">
                <a16:creationId xmlns:a16="http://schemas.microsoft.com/office/drawing/2014/main" id="{94A77DBA-DC3F-00C6-4635-231DEBC63CB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00224" y="2845265"/>
            <a:ext cx="914400" cy="914400"/>
          </a:xfrm>
          <a:prstGeom prst="rect">
            <a:avLst/>
          </a:prstGeom>
        </p:spPr>
      </p:pic>
    </p:spTree>
    <p:extLst>
      <p:ext uri="{BB962C8B-B14F-4D97-AF65-F5344CB8AC3E}">
        <p14:creationId xmlns:p14="http://schemas.microsoft.com/office/powerpoint/2010/main" val="44642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B02E-33D4-D3E8-B033-DEAD772BF307}"/>
              </a:ext>
            </a:extLst>
          </p:cNvPr>
          <p:cNvSpPr>
            <a:spLocks noGrp="1"/>
          </p:cNvSpPr>
          <p:nvPr>
            <p:ph type="title"/>
          </p:nvPr>
        </p:nvSpPr>
        <p:spPr>
          <a:xfrm>
            <a:off x="1858407" y="174405"/>
            <a:ext cx="8911687"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Contacts &amp; Distribution Groups</a:t>
            </a:r>
            <a:br>
              <a:rPr lang="en-US" sz="4000" u="sng" dirty="0">
                <a:solidFill>
                  <a:schemeClr val="tx1"/>
                </a:solidFill>
                <a:latin typeface="Times New Roman" panose="02020603050405020304" pitchFamily="18" charset="0"/>
                <a:cs typeface="Times New Roman" panose="02020603050405020304" pitchFamily="18" charset="0"/>
              </a:rPr>
            </a:br>
            <a:endParaRPr lang="en-GB" u="sng" dirty="0">
              <a:solidFill>
                <a:schemeClr val="tx1"/>
              </a:solidFill>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A80BCA07-0743-90A1-680A-0D9D9127924C}"/>
              </a:ext>
            </a:extLst>
          </p:cNvPr>
          <p:cNvGraphicFramePr>
            <a:graphicFrameLocks noGrp="1"/>
          </p:cNvGraphicFramePr>
          <p:nvPr>
            <p:ph idx="1"/>
            <p:extLst>
              <p:ext uri="{D42A27DB-BD31-4B8C-83A1-F6EECF244321}">
                <p14:modId xmlns:p14="http://schemas.microsoft.com/office/powerpoint/2010/main" val="287011494"/>
              </p:ext>
            </p:extLst>
          </p:nvPr>
        </p:nvGraphicFramePr>
        <p:xfrm>
          <a:off x="2589213" y="2133600"/>
          <a:ext cx="8915400" cy="438912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2241378470"/>
                    </a:ext>
                  </a:extLst>
                </a:gridCol>
                <a:gridCol w="2971800">
                  <a:extLst>
                    <a:ext uri="{9D8B030D-6E8A-4147-A177-3AD203B41FA5}">
                      <a16:colId xmlns:a16="http://schemas.microsoft.com/office/drawing/2014/main" val="96272104"/>
                    </a:ext>
                  </a:extLst>
                </a:gridCol>
                <a:gridCol w="2971800">
                  <a:extLst>
                    <a:ext uri="{9D8B030D-6E8A-4147-A177-3AD203B41FA5}">
                      <a16:colId xmlns:a16="http://schemas.microsoft.com/office/drawing/2014/main" val="1108378441"/>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a:solidFill>
                            <a:srgbClr val="FFFFFF"/>
                          </a:solidFill>
                          <a:latin typeface="Times New Roman" panose="02020603050405020304" pitchFamily="18" charset="0"/>
                          <a:ea typeface="Times New Roman" pitchFamily="34" charset="-122"/>
                          <a:cs typeface="Times New Roman" panose="02020603050405020304" pitchFamily="18" charset="0"/>
                        </a:rPr>
                        <a:t>Distribution Group</a:t>
                      </a:r>
                      <a:endParaRPr lang="en-US" sz="1800">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a:txBody>
                  <a:tcPr/>
                </a:tc>
                <a:tc>
                  <a:txBody>
                    <a:bodyPr/>
                    <a:lstStyle/>
                    <a:p>
                      <a:r>
                        <a:rPr lang="en-GB" dirty="0">
                          <a:latin typeface="Times New Roman" panose="02020603050405020304" pitchFamily="18" charset="0"/>
                          <a:cs typeface="Times New Roman" panose="02020603050405020304" pitchFamily="18" charset="0"/>
                        </a:rPr>
                        <a:t>Members </a:t>
                      </a:r>
                    </a:p>
                  </a:txBody>
                  <a:tcPr/>
                </a:tc>
                <a:tc>
                  <a:txBody>
                    <a:bodyPr/>
                    <a:lstStyle/>
                    <a:p>
                      <a:r>
                        <a:rPr lang="en-GB" dirty="0">
                          <a:latin typeface="Times New Roman" panose="02020603050405020304" pitchFamily="18" charset="0"/>
                          <a:cs typeface="Times New Roman" panose="02020603050405020304" pitchFamily="18" charset="0"/>
                        </a:rPr>
                        <a:t>Primary use </a:t>
                      </a:r>
                    </a:p>
                  </a:txBody>
                  <a:tcPr/>
                </a:tc>
                <a:extLst>
                  <a:ext uri="{0D108BD9-81ED-4DB2-BD59-A6C34878D82A}">
                    <a16:rowId xmlns:a16="http://schemas.microsoft.com/office/drawing/2014/main" val="3713127400"/>
                  </a:ext>
                </a:extLst>
              </a:tr>
              <a:tr h="370840">
                <a:tc>
                  <a:txBody>
                    <a:bodyPr/>
                    <a:lstStyle/>
                    <a:p>
                      <a:r>
                        <a:rPr lang="en-GB" dirty="0">
                          <a:latin typeface="Times New Roman" panose="02020603050405020304" pitchFamily="18" charset="0"/>
                          <a:cs typeface="Times New Roman" panose="02020603050405020304" pitchFamily="18" charset="0"/>
                        </a:rPr>
                        <a:t>All staff </a:t>
                      </a:r>
                    </a:p>
                  </a:txBody>
                  <a:tcPr/>
                </a:tc>
                <a:tc>
                  <a:txBody>
                    <a:bodyPr/>
                    <a:lstStyle/>
                    <a:p>
                      <a:r>
                        <a:rPr lang="en-GB" dirty="0">
                          <a:latin typeface="Times New Roman" panose="02020603050405020304" pitchFamily="18" charset="0"/>
                          <a:cs typeface="Times New Roman" panose="02020603050405020304" pitchFamily="18" charset="0"/>
                        </a:rPr>
                        <a:t>All current employed staff</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a:latin typeface="Times New Roman" panose="02020603050405020304" pitchFamily="18" charset="0"/>
                          <a:cs typeface="Times New Roman" panose="02020603050405020304" pitchFamily="18" charset="0"/>
                        </a:rPr>
                        <a:t>Announcements for the whole organisation </a:t>
                      </a:r>
                    </a:p>
                    <a:p>
                      <a:endParaRPr lang="en-GB">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13895085"/>
                  </a:ext>
                </a:extLst>
              </a:tr>
              <a:tr h="370840">
                <a:tc>
                  <a:txBody>
                    <a:bodyPr/>
                    <a:lstStyle/>
                    <a:p>
                      <a:r>
                        <a:rPr lang="en-GB" dirty="0">
                          <a:latin typeface="Times New Roman" panose="02020603050405020304" pitchFamily="18" charset="0"/>
                          <a:cs typeface="Times New Roman" panose="02020603050405020304" pitchFamily="18" charset="0"/>
                        </a:rPr>
                        <a:t>Building A</a:t>
                      </a:r>
                    </a:p>
                  </a:txBody>
                  <a:tcPr/>
                </a:tc>
                <a:tc>
                  <a:txBody>
                    <a:bodyPr/>
                    <a:lstStyle/>
                    <a:p>
                      <a:r>
                        <a:rPr lang="en-GB" dirty="0">
                          <a:latin typeface="Times New Roman" panose="02020603050405020304" pitchFamily="18" charset="0"/>
                          <a:cs typeface="Times New Roman" panose="02020603050405020304" pitchFamily="18" charset="0"/>
                        </a:rPr>
                        <a:t>Carers and senior carers across building A</a:t>
                      </a:r>
                    </a:p>
                  </a:txBody>
                  <a:tcPr/>
                </a:tc>
                <a:tc>
                  <a:txBody>
                    <a:bodyPr/>
                    <a:lstStyle/>
                    <a:p>
                      <a:r>
                        <a:rPr lang="en-GB" dirty="0">
                          <a:latin typeface="Times New Roman" panose="02020603050405020304" pitchFamily="18" charset="0"/>
                          <a:cs typeface="Times New Roman" panose="02020603050405020304" pitchFamily="18" charset="0"/>
                        </a:rPr>
                        <a:t>Shift updates and resident care records </a:t>
                      </a:r>
                    </a:p>
                  </a:txBody>
                  <a:tcPr/>
                </a:tc>
                <a:extLst>
                  <a:ext uri="{0D108BD9-81ED-4DB2-BD59-A6C34878D82A}">
                    <a16:rowId xmlns:a16="http://schemas.microsoft.com/office/drawing/2014/main" val="60155955"/>
                  </a:ext>
                </a:extLst>
              </a:tr>
              <a:tr h="370840">
                <a:tc>
                  <a:txBody>
                    <a:bodyPr/>
                    <a:lstStyle/>
                    <a:p>
                      <a:r>
                        <a:rPr lang="en-GB" dirty="0">
                          <a:latin typeface="Times New Roman" panose="02020603050405020304" pitchFamily="18" charset="0"/>
                          <a:cs typeface="Times New Roman" panose="02020603050405020304" pitchFamily="18" charset="0"/>
                        </a:rPr>
                        <a:t>Building B </a:t>
                      </a:r>
                    </a:p>
                  </a:txBody>
                  <a:tcPr/>
                </a:tc>
                <a:tc>
                  <a:txBody>
                    <a:bodyPr/>
                    <a:lstStyle/>
                    <a:p>
                      <a:r>
                        <a:rPr lang="en-GB" dirty="0">
                          <a:latin typeface="Times New Roman" panose="02020603050405020304" pitchFamily="18" charset="0"/>
                          <a:cs typeface="Times New Roman" panose="02020603050405020304" pitchFamily="18" charset="0"/>
                        </a:rPr>
                        <a:t>Carers and senior carers across building B</a:t>
                      </a:r>
                    </a:p>
                  </a:txBody>
                  <a:tcPr/>
                </a:tc>
                <a:tc>
                  <a:txBody>
                    <a:bodyPr/>
                    <a:lstStyle/>
                    <a:p>
                      <a:r>
                        <a:rPr lang="en-GB" dirty="0">
                          <a:latin typeface="Times New Roman" panose="02020603050405020304" pitchFamily="18" charset="0"/>
                          <a:cs typeface="Times New Roman" panose="02020603050405020304" pitchFamily="18" charset="0"/>
                        </a:rPr>
                        <a:t>Shift updates and resident care records </a:t>
                      </a:r>
                    </a:p>
                  </a:txBody>
                  <a:tcPr/>
                </a:tc>
                <a:extLst>
                  <a:ext uri="{0D108BD9-81ED-4DB2-BD59-A6C34878D82A}">
                    <a16:rowId xmlns:a16="http://schemas.microsoft.com/office/drawing/2014/main" val="115457738"/>
                  </a:ext>
                </a:extLst>
              </a:tr>
              <a:tr h="370840">
                <a:tc>
                  <a:txBody>
                    <a:bodyPr/>
                    <a:lstStyle/>
                    <a:p>
                      <a:r>
                        <a:rPr lang="en-GB" dirty="0">
                          <a:latin typeface="Times New Roman" panose="02020603050405020304" pitchFamily="18" charset="0"/>
                          <a:cs typeface="Times New Roman" panose="02020603050405020304" pitchFamily="18" charset="0"/>
                        </a:rPr>
                        <a:t>Nursing team </a:t>
                      </a:r>
                    </a:p>
                  </a:txBody>
                  <a:tcPr/>
                </a:tc>
                <a:tc>
                  <a:txBody>
                    <a:bodyPr/>
                    <a:lstStyle/>
                    <a:p>
                      <a:r>
                        <a:rPr lang="en-GB" dirty="0">
                          <a:latin typeface="Times New Roman" panose="02020603050405020304" pitchFamily="18" charset="0"/>
                          <a:cs typeface="Times New Roman" panose="02020603050405020304" pitchFamily="18" charset="0"/>
                        </a:rPr>
                        <a:t>All employed nurses </a:t>
                      </a:r>
                    </a:p>
                  </a:txBody>
                  <a:tcPr/>
                </a:tc>
                <a:tc>
                  <a:txBody>
                    <a:bodyPr/>
                    <a:lstStyle/>
                    <a:p>
                      <a:r>
                        <a:rPr lang="en-GB">
                          <a:latin typeface="Times New Roman" panose="02020603050405020304" pitchFamily="18" charset="0"/>
                          <a:cs typeface="Times New Roman" panose="02020603050405020304" pitchFamily="18" charset="0"/>
                        </a:rPr>
                        <a:t>Clinical bulletins, medication adjustments and training alerts </a:t>
                      </a:r>
                    </a:p>
                  </a:txBody>
                  <a:tcPr/>
                </a:tc>
                <a:extLst>
                  <a:ext uri="{0D108BD9-81ED-4DB2-BD59-A6C34878D82A}">
                    <a16:rowId xmlns:a16="http://schemas.microsoft.com/office/drawing/2014/main" val="908840054"/>
                  </a:ext>
                </a:extLst>
              </a:tr>
              <a:tr h="370840">
                <a:tc>
                  <a:txBody>
                    <a:bodyPr/>
                    <a:lstStyle/>
                    <a:p>
                      <a:r>
                        <a:rPr lang="en-GB" dirty="0">
                          <a:latin typeface="Times New Roman" panose="02020603050405020304" pitchFamily="18" charset="0"/>
                          <a:cs typeface="Times New Roman" panose="02020603050405020304" pitchFamily="18" charset="0"/>
                        </a:rPr>
                        <a:t>Management and admin staff </a:t>
                      </a:r>
                    </a:p>
                  </a:txBody>
                  <a:tcPr/>
                </a:tc>
                <a:tc>
                  <a:txBody>
                    <a:bodyPr/>
                    <a:lstStyle/>
                    <a:p>
                      <a:r>
                        <a:rPr lang="en-GB" dirty="0">
                          <a:latin typeface="Times New Roman" panose="02020603050405020304" pitchFamily="18" charset="0"/>
                          <a:cs typeface="Times New Roman" panose="02020603050405020304" pitchFamily="18" charset="0"/>
                        </a:rPr>
                        <a:t>Management and admin staff</a:t>
                      </a:r>
                    </a:p>
                  </a:txBody>
                  <a:tcPr/>
                </a:tc>
                <a:tc>
                  <a:txBody>
                    <a:bodyPr/>
                    <a:lstStyle/>
                    <a:p>
                      <a:r>
                        <a:rPr lang="en-GB" dirty="0">
                          <a:latin typeface="Times New Roman" panose="02020603050405020304" pitchFamily="18" charset="0"/>
                          <a:cs typeface="Times New Roman" panose="02020603050405020304" pitchFamily="18" charset="0"/>
                        </a:rPr>
                        <a:t>Leadership decisions and HR issues</a:t>
                      </a:r>
                    </a:p>
                  </a:txBody>
                  <a:tcPr/>
                </a:tc>
                <a:extLst>
                  <a:ext uri="{0D108BD9-81ED-4DB2-BD59-A6C34878D82A}">
                    <a16:rowId xmlns:a16="http://schemas.microsoft.com/office/drawing/2014/main" val="3456725610"/>
                  </a:ext>
                </a:extLst>
              </a:tr>
            </a:tbl>
          </a:graphicData>
        </a:graphic>
      </p:graphicFrame>
      <p:sp>
        <p:nvSpPr>
          <p:cNvPr id="9" name="TextBox 8">
            <a:extLst>
              <a:ext uri="{FF2B5EF4-FFF2-40B4-BE49-F238E27FC236}">
                <a16:creationId xmlns:a16="http://schemas.microsoft.com/office/drawing/2014/main" id="{B1559CB8-90FA-3EFD-E4BD-9BEFC3992C30}"/>
              </a:ext>
            </a:extLst>
          </p:cNvPr>
          <p:cNvSpPr txBox="1"/>
          <p:nvPr/>
        </p:nvSpPr>
        <p:spPr>
          <a:xfrm>
            <a:off x="2821898" y="993630"/>
            <a:ext cx="6093500" cy="646331"/>
          </a:xfrm>
          <a:prstGeom prst="rect">
            <a:avLst/>
          </a:prstGeom>
          <a:noFill/>
        </p:spPr>
        <p:txBody>
          <a:bodyPr wrap="square">
            <a:spAutoFit/>
          </a:bodyPr>
          <a:lstStyle/>
          <a:p>
            <a:pPr marL="0" indent="0" algn="just">
              <a:buNone/>
            </a:pPr>
            <a:r>
              <a:rPr lang="en-US" sz="1800">
                <a:latin typeface="Times New Roman" panose="02020603050405020304" pitchFamily="18" charset="0"/>
                <a:ea typeface="Times New Roman" pitchFamily="34" charset="-122"/>
                <a:cs typeface="Times New Roman" panose="02020603050405020304" pitchFamily="18" charset="0"/>
              </a:rPr>
              <a:t>Microsoft (2026) advises grouping staff by function or location so that each message reaches only those who need to act on it.</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5524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80985F-8D50-44F2-425A-65FBA5B5C991}"/>
              </a:ext>
            </a:extLst>
          </p:cNvPr>
          <p:cNvSpPr/>
          <p:nvPr/>
        </p:nvSpPr>
        <p:spPr>
          <a:xfrm>
            <a:off x="4766872" y="1"/>
            <a:ext cx="3537679" cy="68579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AE6A9E2-5503-1409-34A3-EEB1CC0A1644}"/>
              </a:ext>
            </a:extLst>
          </p:cNvPr>
          <p:cNvSpPr>
            <a:spLocks noGrp="1"/>
          </p:cNvSpPr>
          <p:nvPr>
            <p:ph type="title"/>
          </p:nvPr>
        </p:nvSpPr>
        <p:spPr>
          <a:xfrm>
            <a:off x="5545379" y="3265991"/>
            <a:ext cx="8911687" cy="1280890"/>
          </a:xfrm>
        </p:spPr>
        <p:txBody>
          <a:bodyPr>
            <a:normAutofit/>
          </a:bodyPr>
          <a:lstStyle/>
          <a:p>
            <a:pPr marL="0" indent="0"/>
            <a:r>
              <a:rPr lang="en-US" sz="2400" i="1">
                <a:solidFill>
                  <a:schemeClr val="bg1"/>
                </a:solidFill>
                <a:latin typeface="Times New Roman" panose="02020603050405020304" pitchFamily="18" charset="0"/>
                <a:ea typeface="Times New Roman" pitchFamily="34" charset="-122"/>
                <a:cs typeface="Times New Roman" panose="02020603050405020304" pitchFamily="18" charset="0"/>
              </a:rPr>
              <a:t>Task Management</a:t>
            </a:r>
            <a:br>
              <a:rPr lang="en-US" dirty="0"/>
            </a:br>
            <a:endParaRPr lang="en-GB" dirty="0"/>
          </a:p>
        </p:txBody>
      </p:sp>
      <p:sp>
        <p:nvSpPr>
          <p:cNvPr id="3" name="Content Placeholder 2">
            <a:extLst>
              <a:ext uri="{FF2B5EF4-FFF2-40B4-BE49-F238E27FC236}">
                <a16:creationId xmlns:a16="http://schemas.microsoft.com/office/drawing/2014/main" id="{5E693719-02A6-D38A-9535-ACCEAAE962CB}"/>
              </a:ext>
            </a:extLst>
          </p:cNvPr>
          <p:cNvSpPr>
            <a:spLocks noGrp="1"/>
          </p:cNvSpPr>
          <p:nvPr>
            <p:ph idx="1"/>
          </p:nvPr>
        </p:nvSpPr>
        <p:spPr>
          <a:xfrm>
            <a:off x="5349444" y="4374276"/>
            <a:ext cx="2372533" cy="3777622"/>
          </a:xfrm>
        </p:spPr>
        <p:txBody>
          <a:bodyPr/>
          <a:lstStyle/>
          <a:p>
            <a:r>
              <a:rPr lang="en-US" b="1" i="1">
                <a:solidFill>
                  <a:schemeClr val="bg1"/>
                </a:solidFill>
                <a:latin typeface="Times New Roman" panose="02020603050405020304" pitchFamily="18" charset="0"/>
                <a:ea typeface="Times New Roman" pitchFamily="34" charset="-122"/>
                <a:cs typeface="Times New Roman" panose="02020603050405020304" pitchFamily="18" charset="0"/>
              </a:rPr>
              <a:t>Microsoft (2026) recommends turning emails into trackable tasks with assigned deadlines, priority ratings, and built-in follow-up alerts.</a:t>
            </a:r>
            <a:endParaRPr lang="en-US" b="1" i="1" dirty="0">
              <a:solidFill>
                <a:schemeClr val="bg1"/>
              </a:solidFill>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B58B4EBD-1E56-F081-5785-344BA130DAF3}"/>
              </a:ext>
            </a:extLst>
          </p:cNvPr>
          <p:cNvSpPr txBox="1"/>
          <p:nvPr/>
        </p:nvSpPr>
        <p:spPr>
          <a:xfrm>
            <a:off x="1787577" y="624803"/>
            <a:ext cx="2334718"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Flag Emails as Tasks</a:t>
            </a:r>
          </a:p>
          <a:p>
            <a:r>
              <a:rPr lang="en-US">
                <a:latin typeface="Times New Roman" panose="02020603050405020304" pitchFamily="18" charset="0"/>
                <a:ea typeface="Times New Roman" pitchFamily="34" charset="-122"/>
                <a:cs typeface="Times New Roman" panose="02020603050405020304" pitchFamily="18" charset="0"/>
              </a:rPr>
              <a:t>Staff can flag any received message as an action item and attach a deadline to keep it visible.</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8" name="TextBox 7">
            <a:extLst>
              <a:ext uri="{FF2B5EF4-FFF2-40B4-BE49-F238E27FC236}">
                <a16:creationId xmlns:a16="http://schemas.microsoft.com/office/drawing/2014/main" id="{A229A54E-BC13-4C5A-497C-1C0D7D97ABB7}"/>
              </a:ext>
            </a:extLst>
          </p:cNvPr>
          <p:cNvSpPr txBox="1"/>
          <p:nvPr/>
        </p:nvSpPr>
        <p:spPr>
          <a:xfrm>
            <a:off x="1787577" y="3990257"/>
            <a:ext cx="2334718"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To-Do Integration</a:t>
            </a:r>
          </a:p>
          <a:p>
            <a:r>
              <a:rPr lang="en-US" b="1">
                <a:latin typeface="Times New Roman" panose="02020603050405020304" pitchFamily="18" charset="0"/>
                <a:ea typeface="Times New Roman" pitchFamily="34" charset="-122"/>
                <a:cs typeface="Times New Roman" panose="02020603050405020304" pitchFamily="18" charset="0"/>
              </a:rPr>
              <a:t>The built-in task list syncs with Microsoft To Do, allowing staff to review and update items on the move.</a:t>
            </a:r>
            <a:endParaRPr lang="en-US" b="1"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0" name="TextBox 9">
            <a:extLst>
              <a:ext uri="{FF2B5EF4-FFF2-40B4-BE49-F238E27FC236}">
                <a16:creationId xmlns:a16="http://schemas.microsoft.com/office/drawing/2014/main" id="{466E07F1-1450-82ED-D09C-B22F843F1B19}"/>
              </a:ext>
            </a:extLst>
          </p:cNvPr>
          <p:cNvSpPr txBox="1"/>
          <p:nvPr/>
        </p:nvSpPr>
        <p:spPr>
          <a:xfrm>
            <a:off x="9167341" y="382981"/>
            <a:ext cx="2070856" cy="2031325"/>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Delegate &amp; Track</a:t>
            </a:r>
          </a:p>
          <a:p>
            <a:r>
              <a:rPr lang="en-US">
                <a:latin typeface="Times New Roman" panose="02020603050405020304" pitchFamily="18" charset="0"/>
                <a:ea typeface="Times New Roman" pitchFamily="34" charset="-122"/>
                <a:cs typeface="Times New Roman" panose="02020603050405020304" pitchFamily="18" charset="0"/>
              </a:rPr>
              <a:t>Tasks can be allocated to specific team members and monitored through to completion.</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2" name="TextBox 11">
            <a:extLst>
              <a:ext uri="{FF2B5EF4-FFF2-40B4-BE49-F238E27FC236}">
                <a16:creationId xmlns:a16="http://schemas.microsoft.com/office/drawing/2014/main" id="{DE7FAA7F-B814-2A18-B276-79BD9EE53F0A}"/>
              </a:ext>
            </a:extLst>
          </p:cNvPr>
          <p:cNvSpPr txBox="1"/>
          <p:nvPr/>
        </p:nvSpPr>
        <p:spPr>
          <a:xfrm>
            <a:off x="8782023" y="4105607"/>
            <a:ext cx="2438400"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Recurring Reminders</a:t>
            </a:r>
          </a:p>
          <a:p>
            <a:r>
              <a:rPr lang="en-US">
                <a:latin typeface="Times New Roman" panose="02020603050405020304" pitchFamily="18" charset="0"/>
                <a:ea typeface="Times New Roman" pitchFamily="34" charset="-122"/>
                <a:cs typeface="Times New Roman" panose="02020603050405020304" pitchFamily="18" charset="0"/>
              </a:rPr>
              <a:t>Recurring entries can be scheduled for routine duties such as medication reviews and safety inspections.</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cxnSp>
        <p:nvCxnSpPr>
          <p:cNvPr id="14" name="Connector: Elbow 13">
            <a:extLst>
              <a:ext uri="{FF2B5EF4-FFF2-40B4-BE49-F238E27FC236}">
                <a16:creationId xmlns:a16="http://schemas.microsoft.com/office/drawing/2014/main" id="{DBF3564D-4133-75F0-C46B-8F11DAC69B78}"/>
              </a:ext>
            </a:extLst>
          </p:cNvPr>
          <p:cNvCxnSpPr>
            <a:cxnSpLocks/>
          </p:cNvCxnSpPr>
          <p:nvPr/>
        </p:nvCxnSpPr>
        <p:spPr>
          <a:xfrm rot="10800000">
            <a:off x="4275374" y="1768839"/>
            <a:ext cx="1504481" cy="1199464"/>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8" name="Connector: Elbow 17">
            <a:extLst>
              <a:ext uri="{FF2B5EF4-FFF2-40B4-BE49-F238E27FC236}">
                <a16:creationId xmlns:a16="http://schemas.microsoft.com/office/drawing/2014/main" id="{3276306D-CB36-2DEA-6A74-BE3221EAF906}"/>
              </a:ext>
            </a:extLst>
          </p:cNvPr>
          <p:cNvCxnSpPr>
            <a:cxnSpLocks/>
          </p:cNvCxnSpPr>
          <p:nvPr/>
        </p:nvCxnSpPr>
        <p:spPr>
          <a:xfrm flipV="1">
            <a:off x="7135318" y="1768839"/>
            <a:ext cx="1646705" cy="1199465"/>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4" name="Connector: Elbow 23">
            <a:extLst>
              <a:ext uri="{FF2B5EF4-FFF2-40B4-BE49-F238E27FC236}">
                <a16:creationId xmlns:a16="http://schemas.microsoft.com/office/drawing/2014/main" id="{7D1D0B56-F7F2-B26B-1A35-837726BDC113}"/>
              </a:ext>
            </a:extLst>
          </p:cNvPr>
          <p:cNvCxnSpPr/>
          <p:nvPr/>
        </p:nvCxnSpPr>
        <p:spPr>
          <a:xfrm rot="10800000" flipV="1">
            <a:off x="4497049" y="4227225"/>
            <a:ext cx="1282806" cy="1032543"/>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7" name="Connector: Elbow 26">
            <a:extLst>
              <a:ext uri="{FF2B5EF4-FFF2-40B4-BE49-F238E27FC236}">
                <a16:creationId xmlns:a16="http://schemas.microsoft.com/office/drawing/2014/main" id="{3DB2A10A-F8CA-0A0F-7B07-DA045F47801B}"/>
              </a:ext>
            </a:extLst>
          </p:cNvPr>
          <p:cNvCxnSpPr/>
          <p:nvPr/>
        </p:nvCxnSpPr>
        <p:spPr>
          <a:xfrm>
            <a:off x="7135318" y="4227225"/>
            <a:ext cx="1379095" cy="1032544"/>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pic>
        <p:nvPicPr>
          <p:cNvPr id="29" name="Graphic 28" descr="Clipboard Partially Ticked with solid fill">
            <a:extLst>
              <a:ext uri="{FF2B5EF4-FFF2-40B4-BE49-F238E27FC236}">
                <a16:creationId xmlns:a16="http://schemas.microsoft.com/office/drawing/2014/main" id="{008B4531-6800-7FB4-D24E-E6D9E7DE7E0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32934" y="954760"/>
            <a:ext cx="1286941" cy="1286941"/>
          </a:xfrm>
          <a:prstGeom prst="rect">
            <a:avLst/>
          </a:prstGeom>
        </p:spPr>
      </p:pic>
    </p:spTree>
    <p:extLst>
      <p:ext uri="{BB962C8B-B14F-4D97-AF65-F5344CB8AC3E}">
        <p14:creationId xmlns:p14="http://schemas.microsoft.com/office/powerpoint/2010/main" val="413149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DF5A-7F92-48F8-38D5-ABF7F1745B5F}"/>
              </a:ext>
            </a:extLst>
          </p:cNvPr>
          <p:cNvSpPr>
            <a:spLocks noGrp="1"/>
          </p:cNvSpPr>
          <p:nvPr>
            <p:ph type="title"/>
          </p:nvPr>
        </p:nvSpPr>
        <p:spPr>
          <a:xfrm>
            <a:off x="4967724" y="29333"/>
            <a:ext cx="5186970"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Security &amp; Compliance</a:t>
            </a:r>
            <a:br>
              <a:rPr lang="en-US"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A37B53BC-0239-91BC-BD7F-04F147CD797C}"/>
              </a:ext>
            </a:extLst>
          </p:cNvPr>
          <p:cNvSpPr>
            <a:spLocks noGrp="1"/>
          </p:cNvSpPr>
          <p:nvPr>
            <p:ph idx="1"/>
          </p:nvPr>
        </p:nvSpPr>
        <p:spPr>
          <a:xfrm>
            <a:off x="8345435" y="1310223"/>
            <a:ext cx="3062080" cy="2031324"/>
          </a:xfrm>
        </p:spPr>
        <p:txBody>
          <a:bodyPr>
            <a:normAutofit fontScale="55000" lnSpcReduction="20000"/>
          </a:bodyPr>
          <a:lstStyle/>
          <a:p>
            <a:pPr marL="0" indent="0">
              <a:buNone/>
            </a:pPr>
            <a:r>
              <a:rPr lang="en-US" sz="3300" b="1" i="1">
                <a:solidFill>
                  <a:srgbClr val="1E1E1E"/>
                </a:solidFill>
                <a:latin typeface="Times New Roman" panose="02020603050405020304" pitchFamily="18" charset="0"/>
                <a:ea typeface="Times New Roman" pitchFamily="34" charset="-122"/>
                <a:cs typeface="Times New Roman" panose="02020603050405020304" pitchFamily="18" charset="0"/>
              </a:rPr>
              <a:t>Data Loss Prevention</a:t>
            </a:r>
          </a:p>
          <a:p>
            <a:pPr marL="0" indent="0">
              <a:buNone/>
            </a:pPr>
            <a:endParaRPr lang="en-US" sz="1400" b="1" i="1">
              <a:solidFill>
                <a:schemeClr val="tx1"/>
              </a:solidFill>
              <a:latin typeface="Times New Roman" panose="02020603050405020304" pitchFamily="18" charset="0"/>
              <a:ea typeface="Times New Roman" pitchFamily="34" charset="-122"/>
              <a:cs typeface="Times New Roman" panose="02020603050405020304" pitchFamily="18" charset="0"/>
            </a:endParaRPr>
          </a:p>
          <a:p>
            <a:pPr marL="0" indent="0">
              <a:buNone/>
            </a:pPr>
            <a:r>
              <a:rPr lang="en-US" sz="3800" b="1" i="1">
                <a:solidFill>
                  <a:schemeClr val="tx1"/>
                </a:solidFill>
                <a:latin typeface="Times New Roman" panose="02020603050405020304" pitchFamily="18" charset="0"/>
                <a:ea typeface="Times New Roman" pitchFamily="34" charset="-122"/>
                <a:cs typeface="Times New Roman" panose="02020603050405020304" pitchFamily="18" charset="0"/>
              </a:rPr>
              <a:t>Adjustable rules reduce the risk of personal data being shared outside the organisation by mistake.</a:t>
            </a:r>
            <a:endParaRPr lang="en-US" sz="3800" b="1" i="1" dirty="0">
              <a:solidFill>
                <a:schemeClr val="tx1"/>
              </a:solidFill>
              <a:latin typeface="Times New Roman" panose="02020603050405020304" pitchFamily="18" charset="0"/>
              <a:cs typeface="Times New Roman" panose="02020603050405020304" pitchFamily="18" charset="0"/>
            </a:endParaRPr>
          </a:p>
          <a:p>
            <a:endParaRPr lang="en-US" sz="3800" b="1" i="1" dirty="0">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81FA008C-DE46-A5AC-EC7A-C767AFC7D214}"/>
              </a:ext>
            </a:extLst>
          </p:cNvPr>
          <p:cNvSpPr txBox="1"/>
          <p:nvPr/>
        </p:nvSpPr>
        <p:spPr>
          <a:xfrm>
            <a:off x="5752136" y="4622437"/>
            <a:ext cx="2424659" cy="2031325"/>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Access Control</a:t>
            </a:r>
          </a:p>
          <a:p>
            <a:pPr marL="0" indent="0">
              <a:buNone/>
            </a:pPr>
            <a:endParaRPr lang="en-US" sz="1800" b="1" i="1">
              <a:latin typeface="Times New Roman" panose="02020603050405020304" pitchFamily="18" charset="0"/>
              <a:ea typeface="Times New Roman" pitchFamily="34" charset="-122"/>
              <a:cs typeface="Times New Roman" panose="02020603050405020304" pitchFamily="18" charset="0"/>
            </a:endParaRPr>
          </a:p>
          <a:p>
            <a:r>
              <a:rPr lang="en-US" b="1" i="1">
                <a:latin typeface="Times New Roman" panose="02020603050405020304" pitchFamily="18" charset="0"/>
                <a:ea typeface="Times New Roman" pitchFamily="34" charset="-122"/>
                <a:cs typeface="Times New Roman" panose="02020603050405020304" pitchFamily="18" charset="0"/>
              </a:rPr>
              <a:t>Role-based permissions ensure staff only view data relevant to their duties.</a:t>
            </a:r>
            <a:endParaRPr lang="en-US" b="1"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8E8684D-8199-C470-6F0A-F0659A1A92B2}"/>
              </a:ext>
            </a:extLst>
          </p:cNvPr>
          <p:cNvSpPr txBox="1"/>
          <p:nvPr/>
        </p:nvSpPr>
        <p:spPr>
          <a:xfrm>
            <a:off x="2896850" y="1310223"/>
            <a:ext cx="3062080" cy="2308324"/>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Encryption</a:t>
            </a:r>
          </a:p>
          <a:p>
            <a:pPr marL="0" indent="0">
              <a:buNone/>
            </a:pPr>
            <a:endParaRPr lang="en-US" sz="1800" b="1" i="1">
              <a:latin typeface="Times New Roman" panose="02020603050405020304" pitchFamily="18" charset="0"/>
              <a:ea typeface="Times New Roman" pitchFamily="34" charset="-122"/>
              <a:cs typeface="Times New Roman" panose="02020603050405020304" pitchFamily="18" charset="0"/>
            </a:endParaRPr>
          </a:p>
          <a:p>
            <a:r>
              <a:rPr lang="en-US" b="1" i="1">
                <a:latin typeface="Times New Roman" panose="02020603050405020304" pitchFamily="18" charset="0"/>
                <a:ea typeface="Times New Roman" pitchFamily="34" charset="-122"/>
                <a:cs typeface="Times New Roman" panose="02020603050405020304" pitchFamily="18" charset="0"/>
              </a:rPr>
              <a:t>Messages are protected by encryption in transit and at rest, safeguarding confidential resident information.</a:t>
            </a:r>
            <a:endParaRPr lang="en-US" b="1"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p:txBody>
      </p:sp>
      <mc:AlternateContent xmlns:mc="http://schemas.openxmlformats.org/markup-compatibility/2006">
        <mc:Choice xmlns:am3d="http://schemas.microsoft.com/office/drawing/2017/model3d" Requires="am3d">
          <p:graphicFrame>
            <p:nvGraphicFramePr>
              <p:cNvPr id="8" name="3D Model 7" descr="Closed lock">
                <a:extLst>
                  <a:ext uri="{FF2B5EF4-FFF2-40B4-BE49-F238E27FC236}">
                    <a16:creationId xmlns:a16="http://schemas.microsoft.com/office/drawing/2014/main" id="{ACA61289-D96B-37A0-A3D5-51FF244859D6}"/>
                  </a:ext>
                </a:extLst>
              </p:cNvPr>
              <p:cNvGraphicFramePr>
                <a:graphicFrameLocks noChangeAspect="1"/>
              </p:cNvGraphicFramePr>
              <p:nvPr>
                <p:extLst>
                  <p:ext uri="{D42A27DB-BD31-4B8C-83A1-F6EECF244321}">
                    <p14:modId xmlns:p14="http://schemas.microsoft.com/office/powerpoint/2010/main" val="2766749140"/>
                  </p:ext>
                </p:extLst>
              </p:nvPr>
            </p:nvGraphicFramePr>
            <p:xfrm>
              <a:off x="9899256" y="3638572"/>
              <a:ext cx="1418363" cy="2922400"/>
            </p:xfrm>
            <a:graphic>
              <a:graphicData uri="http://schemas.microsoft.com/office/drawing/2017/model3d">
                <am3d:model3d r:embed="rId2">
                  <am3d:spPr>
                    <a:xfrm>
                      <a:off x="0" y="0"/>
                      <a:ext cx="1418363" cy="2922400"/>
                    </a:xfrm>
                    <a:prstGeom prst="rect">
                      <a:avLst/>
                    </a:prstGeom>
                  </am3d:spPr>
                  <am3d:camera>
                    <am3d:pos x="0" y="0" z="56011935"/>
                    <am3d:up dx="0" dy="36000000" dz="0"/>
                    <am3d:lookAt x="0" y="0" z="0"/>
                    <am3d:perspective fov="2700000"/>
                  </am3d:camera>
                  <am3d:trans>
                    <am3d:meterPerModelUnit n="3525389" d="1000000"/>
                    <am3d:preTrans dx="0" dy="-18000000" dz="0"/>
                    <am3d:scale>
                      <am3d:sx n="1000000" d="1000000"/>
                      <am3d:sy n="1000000" d="1000000"/>
                      <am3d:sz n="1000000" d="1000000"/>
                    </am3d:scale>
                    <am3d:rot ax="8047055" ay="-2723106" az="-8623024"/>
                    <am3d:postTrans dx="0" dy="0" dz="0"/>
                  </am3d:trans>
                  <am3d:raster rName="Office3DRenderer" rVer="16.0.8326">
                    <am3d:blip r:embed="rId3"/>
                  </am3d:raster>
                  <am3d:objViewport viewportSz="320797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Closed lock">
                <a:extLst>
                  <a:ext uri="{FF2B5EF4-FFF2-40B4-BE49-F238E27FC236}">
                    <a16:creationId xmlns:a16="http://schemas.microsoft.com/office/drawing/2014/main" id="{ACA61289-D96B-37A0-A3D5-51FF244859D6}"/>
                  </a:ext>
                </a:extLst>
              </p:cNvPr>
              <p:cNvPicPr>
                <a:picLocks noGrp="1" noRot="1" noChangeAspect="1" noMove="1" noResize="1" noEditPoints="1" noAdjustHandles="1" noChangeArrowheads="1" noChangeShapeType="1" noCrop="1"/>
              </p:cNvPicPr>
              <p:nvPr/>
            </p:nvPicPr>
            <p:blipFill>
              <a:blip r:embed="rId3"/>
              <a:stretch>
                <a:fillRect/>
              </a:stretch>
            </p:blipFill>
            <p:spPr>
              <a:xfrm>
                <a:off x="9899256" y="3638572"/>
                <a:ext cx="1418363" cy="2922400"/>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0" name="3D Model 9" descr="Send Email">
                <a:extLst>
                  <a:ext uri="{FF2B5EF4-FFF2-40B4-BE49-F238E27FC236}">
                    <a16:creationId xmlns:a16="http://schemas.microsoft.com/office/drawing/2014/main" id="{423F1FEB-46F7-88E2-0329-4865F3B3FFD5}"/>
                  </a:ext>
                </a:extLst>
              </p:cNvPr>
              <p:cNvGraphicFramePr>
                <a:graphicFrameLocks noChangeAspect="1"/>
              </p:cNvGraphicFramePr>
              <p:nvPr>
                <p:extLst>
                  <p:ext uri="{D42A27DB-BD31-4B8C-83A1-F6EECF244321}">
                    <p14:modId xmlns:p14="http://schemas.microsoft.com/office/powerpoint/2010/main" val="402806058"/>
                  </p:ext>
                </p:extLst>
              </p:nvPr>
            </p:nvGraphicFramePr>
            <p:xfrm>
              <a:off x="5286999" y="180311"/>
              <a:ext cx="3470816" cy="4230739"/>
            </p:xfrm>
            <a:graphic>
              <a:graphicData uri="http://schemas.microsoft.com/office/drawing/2017/model3d">
                <am3d:model3d r:embed="rId4">
                  <am3d:spPr>
                    <a:xfrm>
                      <a:off x="0" y="0"/>
                      <a:ext cx="3470816" cy="4230739"/>
                    </a:xfrm>
                    <a:prstGeom prst="rect">
                      <a:avLst/>
                    </a:prstGeom>
                  </am3d:spPr>
                  <am3d:camera>
                    <am3d:pos x="0" y="0" z="65142552"/>
                    <am3d:up dx="0" dy="36000000" dz="0"/>
                    <am3d:lookAt x="0" y="0" z="0"/>
                    <am3d:perspective fov="2700000"/>
                  </am3d:camera>
                  <am3d:trans>
                    <am3d:meterPerModelUnit n="58618" d="1000000"/>
                    <am3d:preTrans dx="-6021863" dy="-14836497" dz="-78682"/>
                    <am3d:scale>
                      <am3d:sx n="1000000" d="1000000"/>
                      <am3d:sy n="1000000" d="1000000"/>
                      <am3d:sz n="1000000" d="1000000"/>
                    </am3d:scale>
                    <am3d:rot ax="1832530" ay="2080485" az="1113355"/>
                    <am3d:postTrans dx="0" dy="0" dz="0"/>
                  </am3d:trans>
                  <am3d:raster rName="Office3DRenderer" rVer="16.0.8326">
                    <am3d:blip r:embed="rId5"/>
                  </am3d:raster>
                  <am3d:objViewport viewportSz="456725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Send Email">
                <a:extLst>
                  <a:ext uri="{FF2B5EF4-FFF2-40B4-BE49-F238E27FC236}">
                    <a16:creationId xmlns:a16="http://schemas.microsoft.com/office/drawing/2014/main" id="{423F1FEB-46F7-88E2-0329-4865F3B3FFD5}"/>
                  </a:ext>
                </a:extLst>
              </p:cNvPr>
              <p:cNvPicPr>
                <a:picLocks noGrp="1" noRot="1" noChangeAspect="1" noMove="1" noResize="1" noEditPoints="1" noAdjustHandles="1" noChangeArrowheads="1" noChangeShapeType="1" noCrop="1"/>
              </p:cNvPicPr>
              <p:nvPr/>
            </p:nvPicPr>
            <p:blipFill>
              <a:blip r:embed="rId5"/>
              <a:stretch>
                <a:fillRect/>
              </a:stretch>
            </p:blipFill>
            <p:spPr>
              <a:xfrm>
                <a:off x="5286999" y="180311"/>
                <a:ext cx="3470816" cy="423073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1" name="3D Model 10" descr="Green tick mark">
                <a:extLst>
                  <a:ext uri="{FF2B5EF4-FFF2-40B4-BE49-F238E27FC236}">
                    <a16:creationId xmlns:a16="http://schemas.microsoft.com/office/drawing/2014/main" id="{2AFC2306-0B9A-7A40-762C-3D55C03F5425}"/>
                  </a:ext>
                </a:extLst>
              </p:cNvPr>
              <p:cNvGraphicFramePr>
                <a:graphicFrameLocks noChangeAspect="1"/>
              </p:cNvGraphicFramePr>
              <p:nvPr>
                <p:extLst>
                  <p:ext uri="{D42A27DB-BD31-4B8C-83A1-F6EECF244321}">
                    <p14:modId xmlns:p14="http://schemas.microsoft.com/office/powerpoint/2010/main" val="2061828451"/>
                  </p:ext>
                </p:extLst>
              </p:nvPr>
            </p:nvGraphicFramePr>
            <p:xfrm>
              <a:off x="1695393" y="4061395"/>
              <a:ext cx="2979688" cy="2636976"/>
            </p:xfrm>
            <a:graphic>
              <a:graphicData uri="http://schemas.microsoft.com/office/drawing/2017/model3d">
                <am3d:model3d r:embed="rId6">
                  <am3d:spPr>
                    <a:xfrm>
                      <a:off x="0" y="0"/>
                      <a:ext cx="2979688" cy="2636976"/>
                    </a:xfrm>
                    <a:prstGeom prst="rect">
                      <a:avLst/>
                    </a:prstGeom>
                  </am3d:spPr>
                  <am3d:camera>
                    <am3d:pos x="0" y="0" z="65636637"/>
                    <am3d:up dx="0" dy="36000000" dz="0"/>
                    <am3d:lookAt x="0" y="0" z="0"/>
                    <am3d:perspective fov="2700000"/>
                  </am3d:camera>
                  <am3d:trans>
                    <am3d:meterPerModelUnit n="206523" d="1000000"/>
                    <am3d:preTrans dx="0" dy="-14800077" dz="0"/>
                    <am3d:scale>
                      <am3d:sx n="1000000" d="1000000"/>
                      <am3d:sy n="1000000" d="1000000"/>
                      <am3d:sz n="1000000" d="1000000"/>
                    </am3d:scale>
                    <am3d:rot ax="2547501" ay="3423877" az="2251330"/>
                    <am3d:postTrans dx="0" dy="0" dz="0"/>
                  </am3d:trans>
                  <am3d:raster rName="Office3DRenderer" rVer="16.0.8326">
                    <am3d:blip r:embed="rId7"/>
                  </am3d:raster>
                  <am3d:objViewport viewportSz="41410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Green tick mark">
                <a:extLst>
                  <a:ext uri="{FF2B5EF4-FFF2-40B4-BE49-F238E27FC236}">
                    <a16:creationId xmlns:a16="http://schemas.microsoft.com/office/drawing/2014/main" id="{2AFC2306-0B9A-7A40-762C-3D55C03F5425}"/>
                  </a:ext>
                </a:extLst>
              </p:cNvPr>
              <p:cNvPicPr>
                <a:picLocks noGrp="1" noRot="1" noChangeAspect="1" noMove="1" noResize="1" noEditPoints="1" noAdjustHandles="1" noChangeArrowheads="1" noChangeShapeType="1" noCrop="1"/>
              </p:cNvPicPr>
              <p:nvPr/>
            </p:nvPicPr>
            <p:blipFill>
              <a:blip r:embed="rId7"/>
              <a:stretch>
                <a:fillRect/>
              </a:stretch>
            </p:blipFill>
            <p:spPr>
              <a:xfrm>
                <a:off x="1695393" y="4061395"/>
                <a:ext cx="2979688" cy="2636976"/>
              </a:xfrm>
              <a:prstGeom prst="rect">
                <a:avLst/>
              </a:prstGeom>
            </p:spPr>
          </p:pic>
        </mc:Fallback>
      </mc:AlternateContent>
    </p:spTree>
    <p:extLst>
      <p:ext uri="{BB962C8B-B14F-4D97-AF65-F5344CB8AC3E}">
        <p14:creationId xmlns:p14="http://schemas.microsoft.com/office/powerpoint/2010/main" val="123681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28E7A-715E-82B3-E9BD-EEA62F5A89A1}"/>
              </a:ext>
            </a:extLst>
          </p:cNvPr>
          <p:cNvSpPr>
            <a:spLocks noGrp="1"/>
          </p:cNvSpPr>
          <p:nvPr>
            <p:ph type="title"/>
          </p:nvPr>
        </p:nvSpPr>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Limitations of Outlook</a:t>
            </a:r>
            <a:br>
              <a:rPr lang="en-US" dirty="0"/>
            </a:br>
            <a:endParaRPr lang="en-GB" dirty="0"/>
          </a:p>
        </p:txBody>
      </p:sp>
      <p:sp>
        <p:nvSpPr>
          <p:cNvPr id="3" name="Content Placeholder 2">
            <a:extLst>
              <a:ext uri="{FF2B5EF4-FFF2-40B4-BE49-F238E27FC236}">
                <a16:creationId xmlns:a16="http://schemas.microsoft.com/office/drawing/2014/main" id="{759D41CD-8EAD-9588-4E47-FAADBFBFFFD7}"/>
              </a:ext>
            </a:extLst>
          </p:cNvPr>
          <p:cNvSpPr>
            <a:spLocks noGrp="1"/>
          </p:cNvSpPr>
          <p:nvPr>
            <p:ph idx="1"/>
          </p:nvPr>
        </p:nvSpPr>
        <p:spPr>
          <a:xfrm>
            <a:off x="2034576" y="1429062"/>
            <a:ext cx="8915400" cy="1389089"/>
          </a:xfrm>
        </p:spPr>
        <p:txBody>
          <a:bodyPr/>
          <a:lstStyle/>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I have found Outlook resolves a number of Riverdale’s communication gaps, however there are a few limitations to using just Outlook alone. Adding to this, I believe I have come to some good solutions to those problems, which will be explained as follows</a:t>
            </a:r>
            <a:r>
              <a:rPr lang="en-US" b="1" dirty="0">
                <a:solidFill>
                  <a:srgbClr val="555555"/>
                </a:solidFill>
                <a:latin typeface="Times New Roman" panose="02020603050405020304" pitchFamily="18" charset="0"/>
                <a:ea typeface="Times New Roman" pitchFamily="34" charset="-122"/>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15C01C4-57B9-7328-4A76-F1DC3A46CA48}"/>
              </a:ext>
            </a:extLst>
          </p:cNvPr>
          <p:cNvSpPr txBox="1"/>
          <p:nvPr/>
        </p:nvSpPr>
        <p:spPr>
          <a:xfrm>
            <a:off x="2417164" y="3059668"/>
            <a:ext cx="2214797"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No Real-Time Chat</a:t>
            </a:r>
            <a:endParaRPr lang="en-US" sz="1800" dirty="0"/>
          </a:p>
        </p:txBody>
      </p:sp>
      <p:sp>
        <p:nvSpPr>
          <p:cNvPr id="7" name="TextBox 6">
            <a:extLst>
              <a:ext uri="{FF2B5EF4-FFF2-40B4-BE49-F238E27FC236}">
                <a16:creationId xmlns:a16="http://schemas.microsoft.com/office/drawing/2014/main" id="{B4054835-1395-011D-DD6B-3AF0B9BD32EB}"/>
              </a:ext>
            </a:extLst>
          </p:cNvPr>
          <p:cNvSpPr txBox="1"/>
          <p:nvPr/>
        </p:nvSpPr>
        <p:spPr>
          <a:xfrm>
            <a:off x="2417163" y="3429000"/>
            <a:ext cx="2214797" cy="2308324"/>
          </a:xfrm>
          <a:prstGeom prst="rect">
            <a:avLst/>
          </a:prstGeom>
          <a:noFill/>
        </p:spPr>
        <p:txBody>
          <a:bodyPr wrap="square">
            <a:spAutoFit/>
          </a:bodyPr>
          <a:lstStyle/>
          <a:p>
            <a:pPr marL="0" indent="0">
              <a:buNone/>
            </a:pPr>
            <a:r>
              <a:rPr lang="en-US" sz="1800" dirty="0">
                <a:latin typeface="Times New Roman" panose="02040502050405020303" pitchFamily="18" charset="0"/>
                <a:ea typeface="Times New Roman" pitchFamily="34" charset="-122"/>
                <a:cs typeface="Times New Roman" pitchFamily="34" charset="-120"/>
              </a:rPr>
              <a:t>As an email-</a:t>
            </a:r>
            <a:r>
              <a:rPr lang="en-US" sz="1800" dirty="0" err="1">
                <a:latin typeface="Times New Roman" panose="02040502050405020303" pitchFamily="18" charset="0"/>
                <a:ea typeface="Times New Roman" pitchFamily="34" charset="-122"/>
                <a:cs typeface="Times New Roman" pitchFamily="34" charset="-120"/>
              </a:rPr>
              <a:t>centred</a:t>
            </a:r>
            <a:r>
              <a:rPr lang="en-US" sz="1800" dirty="0">
                <a:latin typeface="Times New Roman" panose="02040502050405020303" pitchFamily="18" charset="0"/>
                <a:ea typeface="Times New Roman" pitchFamily="34" charset="-122"/>
                <a:cs typeface="Times New Roman" pitchFamily="34" charset="-120"/>
              </a:rPr>
              <a:t> application, Outlook lacks live messaging capabilities. Time-critical queries among care staff could therefore experience delays.</a:t>
            </a:r>
            <a:endParaRPr lang="en-US" sz="1800" dirty="0">
              <a:latin typeface="Times New Roman" panose="02040502050405020303" pitchFamily="18" charset="0"/>
            </a:endParaRPr>
          </a:p>
        </p:txBody>
      </p:sp>
      <p:sp>
        <p:nvSpPr>
          <p:cNvPr id="9" name="TextBox 8">
            <a:extLst>
              <a:ext uri="{FF2B5EF4-FFF2-40B4-BE49-F238E27FC236}">
                <a16:creationId xmlns:a16="http://schemas.microsoft.com/office/drawing/2014/main" id="{D8105239-DD6D-CD4A-B5AE-9B6287A6C2A7}"/>
              </a:ext>
            </a:extLst>
          </p:cNvPr>
          <p:cNvSpPr txBox="1"/>
          <p:nvPr/>
        </p:nvSpPr>
        <p:spPr>
          <a:xfrm>
            <a:off x="5752475" y="3059668"/>
            <a:ext cx="2214797"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Training Required</a:t>
            </a:r>
            <a:endParaRPr lang="en-US" sz="1800" dirty="0"/>
          </a:p>
        </p:txBody>
      </p:sp>
      <p:sp>
        <p:nvSpPr>
          <p:cNvPr id="11" name="TextBox 10">
            <a:extLst>
              <a:ext uri="{FF2B5EF4-FFF2-40B4-BE49-F238E27FC236}">
                <a16:creationId xmlns:a16="http://schemas.microsoft.com/office/drawing/2014/main" id="{92188132-61AA-1018-530E-AD51B5275682}"/>
              </a:ext>
            </a:extLst>
          </p:cNvPr>
          <p:cNvSpPr txBox="1"/>
          <p:nvPr/>
        </p:nvSpPr>
        <p:spPr>
          <a:xfrm>
            <a:off x="5752474" y="3387166"/>
            <a:ext cx="1994943" cy="2308324"/>
          </a:xfrm>
          <a:prstGeom prst="rect">
            <a:avLst/>
          </a:prstGeom>
          <a:noFill/>
        </p:spPr>
        <p:txBody>
          <a:bodyPr wrap="square">
            <a:spAutoFit/>
          </a:bodyPr>
          <a:lstStyle/>
          <a:p>
            <a:r>
              <a:rPr lang="en-US" sz="1800" dirty="0">
                <a:latin typeface="Times New Roman" panose="02040502050405020303" pitchFamily="18" charset="0"/>
                <a:ea typeface="Times New Roman" pitchFamily="34" charset="-122"/>
                <a:cs typeface="Times New Roman" pitchFamily="34" charset="-120"/>
              </a:rPr>
              <a:t>Some staff may lack digital confidence. Features like inbox rules, flags, and shared calendars need guided training.</a:t>
            </a:r>
            <a:endParaRPr lang="en-GB" dirty="0"/>
          </a:p>
        </p:txBody>
      </p:sp>
      <p:sp>
        <p:nvSpPr>
          <p:cNvPr id="13" name="TextBox 12">
            <a:extLst>
              <a:ext uri="{FF2B5EF4-FFF2-40B4-BE49-F238E27FC236}">
                <a16:creationId xmlns:a16="http://schemas.microsoft.com/office/drawing/2014/main" id="{220251AC-B30D-FCD5-CB04-F5CE599CC284}"/>
              </a:ext>
            </a:extLst>
          </p:cNvPr>
          <p:cNvSpPr txBox="1"/>
          <p:nvPr/>
        </p:nvSpPr>
        <p:spPr>
          <a:xfrm>
            <a:off x="9087787" y="3623103"/>
            <a:ext cx="2416825" cy="1754326"/>
          </a:xfrm>
          <a:prstGeom prst="rect">
            <a:avLst/>
          </a:prstGeom>
          <a:noFill/>
        </p:spPr>
        <p:txBody>
          <a:bodyPr wrap="square">
            <a:spAutoFit/>
          </a:bodyPr>
          <a:lstStyle/>
          <a:p>
            <a:pPr marL="0" indent="0">
              <a:buNone/>
            </a:pPr>
            <a:r>
              <a:rPr lang="en-US" sz="1800" dirty="0">
                <a:latin typeface="Times New Roman" panose="02040502050405020303" pitchFamily="18" charset="0"/>
                <a:ea typeface="Times New Roman" pitchFamily="34" charset="-122"/>
                <a:cs typeface="Times New Roman" pitchFamily="34" charset="-120"/>
              </a:rPr>
              <a:t>Outlook depends on a stable internet connection; network interruptions at either site would temporarily limit access.</a:t>
            </a:r>
            <a:endParaRPr lang="en-US" sz="1800" dirty="0">
              <a:latin typeface="Times New Roman" panose="02040502050405020303" pitchFamily="18" charset="0"/>
            </a:endParaRPr>
          </a:p>
        </p:txBody>
      </p:sp>
      <p:sp>
        <p:nvSpPr>
          <p:cNvPr id="15" name="TextBox 14">
            <a:extLst>
              <a:ext uri="{FF2B5EF4-FFF2-40B4-BE49-F238E27FC236}">
                <a16:creationId xmlns:a16="http://schemas.microsoft.com/office/drawing/2014/main" id="{A8F948F3-EEB4-1DED-715D-4BC75C1691B2}"/>
              </a:ext>
            </a:extLst>
          </p:cNvPr>
          <p:cNvSpPr txBox="1"/>
          <p:nvPr/>
        </p:nvSpPr>
        <p:spPr>
          <a:xfrm>
            <a:off x="9087787" y="3059668"/>
            <a:ext cx="2619531"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Internet Dependency</a:t>
            </a:r>
            <a:endParaRPr lang="en-US" sz="1800" dirty="0"/>
          </a:p>
        </p:txBody>
      </p:sp>
    </p:spTree>
    <p:extLst>
      <p:ext uri="{BB962C8B-B14F-4D97-AF65-F5344CB8AC3E}">
        <p14:creationId xmlns:p14="http://schemas.microsoft.com/office/powerpoint/2010/main" val="166883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B0302-4BFE-C95A-0FB8-C84FD41336AA}"/>
              </a:ext>
            </a:extLst>
          </p:cNvPr>
          <p:cNvSpPr>
            <a:spLocks noGrp="1"/>
          </p:cNvSpPr>
          <p:nvPr>
            <p:ph type="title"/>
          </p:nvPr>
        </p:nvSpPr>
        <p:spPr>
          <a:xfrm>
            <a:off x="3957030" y="306333"/>
            <a:ext cx="8911687" cy="1280890"/>
          </a:xfrm>
        </p:spPr>
        <p:txBody>
          <a:bodyPr>
            <a:normAutofit/>
          </a:bodyPr>
          <a:lstStyle/>
          <a:p>
            <a:r>
              <a:rPr lang="en-US" sz="2400" b="1" u="sng">
                <a:solidFill>
                  <a:schemeClr val="tx1"/>
                </a:solidFill>
                <a:latin typeface="Times New Roman" panose="02020603050405020304" pitchFamily="18" charset="0"/>
                <a:ea typeface="Times New Roman" pitchFamily="34" charset="-122"/>
                <a:cs typeface="Times New Roman" panose="02020603050405020304" pitchFamily="18" charset="0"/>
              </a:rPr>
              <a:t>Implementation Plan</a:t>
            </a:r>
            <a:br>
              <a:rPr lang="en-US" sz="2400" b="1" u="sng" dirty="0">
                <a:solidFill>
                  <a:schemeClr val="tx1"/>
                </a:solidFill>
                <a:latin typeface="Times New Roman" panose="02020603050405020304" pitchFamily="18" charset="0"/>
                <a:cs typeface="Times New Roman" panose="02020603050405020304" pitchFamily="18" charset="0"/>
              </a:rPr>
            </a:br>
            <a:endParaRPr lang="en-GB"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F03D6E-8946-63EE-A122-8A6057FCC17D}"/>
              </a:ext>
            </a:extLst>
          </p:cNvPr>
          <p:cNvSpPr>
            <a:spLocks noGrp="1"/>
          </p:cNvSpPr>
          <p:nvPr>
            <p:ph idx="1"/>
          </p:nvPr>
        </p:nvSpPr>
        <p:spPr>
          <a:xfrm>
            <a:off x="2409330" y="1279161"/>
            <a:ext cx="8915400" cy="1280890"/>
          </a:xfrm>
        </p:spPr>
        <p:txBody>
          <a:bodyPr/>
          <a:lstStyle/>
          <a:p>
            <a:pPr marL="0" indent="0">
              <a:buNone/>
            </a:pPr>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Kotter (2012) argues that successful   change depends on a structured, stage-by-stage rollout — an approach echoed by Skills for Care (2025), which advocates embedding digital champions to sustain technology adoption in care settings.</a:t>
            </a:r>
            <a:endParaRPr lang="en-US" b="1" dirty="0">
              <a:solidFill>
                <a:schemeClr val="tx1"/>
              </a:solidFill>
              <a:latin typeface="Times New Roman" panose="02020603050405020304" pitchFamily="18" charset="0"/>
              <a:cs typeface="Times New Roman" panose="02020603050405020304" pitchFamily="18" charset="0"/>
            </a:endParaRPr>
          </a:p>
        </p:txBody>
      </p:sp>
      <p:pic>
        <p:nvPicPr>
          <p:cNvPr id="5" name="Graphic 4" descr="Badge 1 with solid fill">
            <a:extLst>
              <a:ext uri="{FF2B5EF4-FFF2-40B4-BE49-F238E27FC236}">
                <a16:creationId xmlns:a16="http://schemas.microsoft.com/office/drawing/2014/main" id="{CD59F1CE-28D6-0815-6D23-82526CE3EFF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56682" y="3451227"/>
            <a:ext cx="659194" cy="648583"/>
          </a:xfrm>
          <a:prstGeom prst="rect">
            <a:avLst/>
          </a:prstGeom>
        </p:spPr>
      </p:pic>
      <p:sp>
        <p:nvSpPr>
          <p:cNvPr id="6" name="TextBox 5">
            <a:extLst>
              <a:ext uri="{FF2B5EF4-FFF2-40B4-BE49-F238E27FC236}">
                <a16:creationId xmlns:a16="http://schemas.microsoft.com/office/drawing/2014/main" id="{43393C76-A581-43A8-9A3E-8E3A9996A744}"/>
              </a:ext>
            </a:extLst>
          </p:cNvPr>
          <p:cNvSpPr txBox="1"/>
          <p:nvPr/>
        </p:nvSpPr>
        <p:spPr>
          <a:xfrm>
            <a:off x="2968239" y="3054545"/>
            <a:ext cx="888506" cy="461665"/>
          </a:xfrm>
          <a:prstGeom prst="rect">
            <a:avLst/>
          </a:prstGeom>
          <a:noFill/>
        </p:spPr>
        <p:txBody>
          <a:bodyPr wrap="square" rtlCol="0">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7" name="TextBox 6">
            <a:extLst>
              <a:ext uri="{FF2B5EF4-FFF2-40B4-BE49-F238E27FC236}">
                <a16:creationId xmlns:a16="http://schemas.microsoft.com/office/drawing/2014/main" id="{5DFB784A-EF34-075B-98B0-C60F4D2369E5}"/>
              </a:ext>
            </a:extLst>
          </p:cNvPr>
          <p:cNvSpPr txBox="1"/>
          <p:nvPr/>
        </p:nvSpPr>
        <p:spPr>
          <a:xfrm>
            <a:off x="2818151" y="4053095"/>
            <a:ext cx="1379095" cy="646331"/>
          </a:xfrm>
          <a:prstGeom prst="rect">
            <a:avLst/>
          </a:prstGeom>
          <a:noFill/>
        </p:spPr>
        <p:txBody>
          <a:bodyPr wrap="square" rtlCol="0">
            <a:spAutoFit/>
          </a:bodyPr>
          <a:lstStyle/>
          <a:p>
            <a:r>
              <a:rPr lang="en-GB" dirty="0"/>
              <a:t>Training (week 1-2) </a:t>
            </a:r>
          </a:p>
        </p:txBody>
      </p:sp>
      <p:sp>
        <p:nvSpPr>
          <p:cNvPr id="9" name="TextBox 8">
            <a:extLst>
              <a:ext uri="{FF2B5EF4-FFF2-40B4-BE49-F238E27FC236}">
                <a16:creationId xmlns:a16="http://schemas.microsoft.com/office/drawing/2014/main" id="{6C0D4F1C-DA99-2282-4683-D509B55E92B5}"/>
              </a:ext>
            </a:extLst>
          </p:cNvPr>
          <p:cNvSpPr txBox="1"/>
          <p:nvPr/>
        </p:nvSpPr>
        <p:spPr>
          <a:xfrm>
            <a:off x="2409330" y="4541561"/>
            <a:ext cx="2121108" cy="1754326"/>
          </a:xfrm>
          <a:prstGeom prst="rect">
            <a:avLst/>
          </a:prstGeom>
          <a:noFill/>
        </p:spPr>
        <p:txBody>
          <a:bodyPr wrap="square">
            <a:spAutoFit/>
          </a:bodyPr>
          <a:lstStyle/>
          <a:p>
            <a:pPr marL="0" indent="0">
              <a:buNone/>
            </a:pPr>
            <a:r>
              <a:rPr lang="en-US" sz="1800">
                <a:latin typeface="Times New Roman" panose="02020603050405020304" pitchFamily="18" charset="0"/>
                <a:ea typeface="Times New Roman" pitchFamily="34" charset="-122"/>
                <a:cs typeface="Times New Roman" panose="02020603050405020304" pitchFamily="18" charset="0"/>
              </a:rPr>
              <a:t>Run adapted training workshops for carers, nurses, and administrators on the essential Outlook features.</a:t>
            </a: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1138183-76AF-07A1-B93F-EE6E1DEFBFEA}"/>
              </a:ext>
            </a:extLst>
          </p:cNvPr>
          <p:cNvSpPr txBox="1"/>
          <p:nvPr/>
        </p:nvSpPr>
        <p:spPr>
          <a:xfrm>
            <a:off x="5358984" y="4541561"/>
            <a:ext cx="1896256" cy="1754326"/>
          </a:xfrm>
          <a:prstGeom prst="rect">
            <a:avLst/>
          </a:prstGeom>
          <a:noFill/>
        </p:spPr>
        <p:txBody>
          <a:bodyPr wrap="square">
            <a:spAutoFit/>
          </a:bodyPr>
          <a:lstStyle/>
          <a:p>
            <a:pPr marL="0" indent="0">
              <a:buNone/>
            </a:pPr>
            <a:r>
              <a:rPr lang="en-US" sz="1800">
                <a:latin typeface="Times New Roman" panose="02020603050405020304" pitchFamily="18" charset="0"/>
                <a:ea typeface="Times New Roman" pitchFamily="34" charset="-122"/>
                <a:cs typeface="Times New Roman" panose="02020603050405020304" pitchFamily="18" charset="0"/>
              </a:rPr>
              <a:t>Trial the setup in Building A and B collecting staff feedback and providing drop-in assistance.</a:t>
            </a:r>
            <a:endParaRPr lang="en-US" sz="1800" dirty="0">
              <a:latin typeface="Times New Roman" panose="02020603050405020304" pitchFamily="18" charset="0"/>
              <a:cs typeface="Times New Roman" panose="02020603050405020304" pitchFamily="18" charset="0"/>
            </a:endParaRPr>
          </a:p>
        </p:txBody>
      </p:sp>
      <p:pic>
        <p:nvPicPr>
          <p:cNvPr id="13" name="Graphic 12" descr="Badge with solid fill">
            <a:extLst>
              <a:ext uri="{FF2B5EF4-FFF2-40B4-BE49-F238E27FC236}">
                <a16:creationId xmlns:a16="http://schemas.microsoft.com/office/drawing/2014/main" id="{4FFAA20B-E3AB-3366-48E7-4D281B0A43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66403" y="3440616"/>
            <a:ext cx="659194" cy="659194"/>
          </a:xfrm>
          <a:prstGeom prst="rect">
            <a:avLst/>
          </a:prstGeom>
        </p:spPr>
      </p:pic>
      <p:sp>
        <p:nvSpPr>
          <p:cNvPr id="15" name="TextBox 14">
            <a:extLst>
              <a:ext uri="{FF2B5EF4-FFF2-40B4-BE49-F238E27FC236}">
                <a16:creationId xmlns:a16="http://schemas.microsoft.com/office/drawing/2014/main" id="{EC0C957D-558E-698C-27A5-CE3C23968BB4}"/>
              </a:ext>
            </a:extLst>
          </p:cNvPr>
          <p:cNvSpPr txBox="1"/>
          <p:nvPr/>
        </p:nvSpPr>
        <p:spPr>
          <a:xfrm>
            <a:off x="5766403" y="3100589"/>
            <a:ext cx="6430780" cy="461665"/>
          </a:xfrm>
          <a:prstGeom prst="rect">
            <a:avLst/>
          </a:prstGeom>
          <a:noFill/>
        </p:spPr>
        <p:txBody>
          <a:bodyPr wrap="square">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16" name="TextBox 15">
            <a:extLst>
              <a:ext uri="{FF2B5EF4-FFF2-40B4-BE49-F238E27FC236}">
                <a16:creationId xmlns:a16="http://schemas.microsoft.com/office/drawing/2014/main" id="{A0AE4A64-F403-B463-D664-5A96972262B3}"/>
              </a:ext>
            </a:extLst>
          </p:cNvPr>
          <p:cNvSpPr txBox="1"/>
          <p:nvPr/>
        </p:nvSpPr>
        <p:spPr>
          <a:xfrm>
            <a:off x="5806476" y="4053095"/>
            <a:ext cx="2121108" cy="923330"/>
          </a:xfrm>
          <a:prstGeom prst="rect">
            <a:avLst/>
          </a:prstGeom>
          <a:noFill/>
        </p:spPr>
        <p:txBody>
          <a:bodyPr wrap="square" rtlCol="0">
            <a:spAutoFit/>
          </a:bodyPr>
          <a:lstStyle/>
          <a:p>
            <a:r>
              <a:rPr lang="en-GB" dirty="0"/>
              <a:t>Pilot</a:t>
            </a:r>
          </a:p>
          <a:p>
            <a:r>
              <a:rPr lang="en-GB" dirty="0"/>
              <a:t> (week 2-3)</a:t>
            </a:r>
          </a:p>
          <a:p>
            <a:endParaRPr lang="en-GB" dirty="0"/>
          </a:p>
        </p:txBody>
      </p:sp>
      <p:pic>
        <p:nvPicPr>
          <p:cNvPr id="18" name="Graphic 17" descr="Badge 3 with solid fill">
            <a:extLst>
              <a:ext uri="{FF2B5EF4-FFF2-40B4-BE49-F238E27FC236}">
                <a16:creationId xmlns:a16="http://schemas.microsoft.com/office/drawing/2014/main" id="{5535BDC2-1924-2679-4A2B-ABD0898268B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714655" y="3429000"/>
            <a:ext cx="659194" cy="659194"/>
          </a:xfrm>
          <a:prstGeom prst="rect">
            <a:avLst/>
          </a:prstGeom>
        </p:spPr>
      </p:pic>
      <p:sp>
        <p:nvSpPr>
          <p:cNvPr id="20" name="TextBox 19">
            <a:extLst>
              <a:ext uri="{FF2B5EF4-FFF2-40B4-BE49-F238E27FC236}">
                <a16:creationId xmlns:a16="http://schemas.microsoft.com/office/drawing/2014/main" id="{35473221-3EF3-9971-CBF1-957EF8F1CCE0}"/>
              </a:ext>
            </a:extLst>
          </p:cNvPr>
          <p:cNvSpPr txBox="1"/>
          <p:nvPr/>
        </p:nvSpPr>
        <p:spPr>
          <a:xfrm>
            <a:off x="8714655" y="3100588"/>
            <a:ext cx="6430780" cy="461665"/>
          </a:xfrm>
          <a:prstGeom prst="rect">
            <a:avLst/>
          </a:prstGeom>
          <a:noFill/>
        </p:spPr>
        <p:txBody>
          <a:bodyPr wrap="square">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22" name="TextBox 21">
            <a:extLst>
              <a:ext uri="{FF2B5EF4-FFF2-40B4-BE49-F238E27FC236}">
                <a16:creationId xmlns:a16="http://schemas.microsoft.com/office/drawing/2014/main" id="{5FC039A7-AA0A-D180-DEB9-4A26A11613DD}"/>
              </a:ext>
            </a:extLst>
          </p:cNvPr>
          <p:cNvSpPr txBox="1"/>
          <p:nvPr/>
        </p:nvSpPr>
        <p:spPr>
          <a:xfrm>
            <a:off x="8536150" y="4047273"/>
            <a:ext cx="2531045" cy="646331"/>
          </a:xfrm>
          <a:prstGeom prst="rect">
            <a:avLst/>
          </a:prstGeom>
          <a:noFill/>
        </p:spPr>
        <p:txBody>
          <a:bodyPr wrap="square" rtlCol="0">
            <a:spAutoFit/>
          </a:bodyPr>
          <a:lstStyle/>
          <a:p>
            <a:r>
              <a:rPr lang="en-US" dirty="0">
                <a:solidFill>
                  <a:srgbClr val="1E1E1E"/>
                </a:solidFill>
                <a:latin typeface="Times New Roman" panose="02020603050405020304" pitchFamily="18" charset="0"/>
                <a:cs typeface="Times New Roman" panose="02020603050405020304" pitchFamily="18" charset="0"/>
              </a:rPr>
              <a:t>Full rollout</a:t>
            </a:r>
          </a:p>
          <a:p>
            <a:r>
              <a:rPr lang="en-US" dirty="0">
                <a:solidFill>
                  <a:srgbClr val="1E1E1E"/>
                </a:solidFill>
                <a:latin typeface="Times New Roman" panose="02020603050405020304" pitchFamily="18" charset="0"/>
                <a:cs typeface="Times New Roman" panose="02020603050405020304" pitchFamily="18" charset="0"/>
              </a:rPr>
              <a:t>(week 4-5) </a:t>
            </a:r>
            <a:endParaRPr lang="en-GB"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19D7A80B-2FDC-B46E-19B7-9E58D5D1A543}"/>
              </a:ext>
            </a:extLst>
          </p:cNvPr>
          <p:cNvSpPr txBox="1"/>
          <p:nvPr/>
        </p:nvSpPr>
        <p:spPr>
          <a:xfrm>
            <a:off x="8342919" y="4541560"/>
            <a:ext cx="1631153" cy="1754326"/>
          </a:xfrm>
          <a:prstGeom prst="rect">
            <a:avLst/>
          </a:prstGeom>
          <a:noFill/>
        </p:spPr>
        <p:txBody>
          <a:bodyPr wrap="square">
            <a:spAutoFit/>
          </a:bodyPr>
          <a:lstStyle/>
          <a:p>
            <a:r>
              <a:rPr lang="en-US" sz="1800" dirty="0">
                <a:latin typeface="Times New Roman" panose="02020603050405020304" pitchFamily="18" charset="0"/>
                <a:ea typeface="Times New Roman" pitchFamily="34" charset="-122"/>
                <a:cs typeface="Times New Roman" panose="02020603050405020304" pitchFamily="18" charset="0"/>
              </a:rPr>
              <a:t>issue written practice guides </a:t>
            </a:r>
            <a:r>
              <a:rPr lang="en-US" dirty="0">
                <a:latin typeface="Times New Roman" panose="02020603050405020304" pitchFamily="18" charset="0"/>
                <a:ea typeface="Times New Roman" pitchFamily="34" charset="-122"/>
                <a:cs typeface="Times New Roman" panose="02020603050405020304" pitchFamily="18" charset="0"/>
              </a:rPr>
              <a:t>   </a:t>
            </a:r>
            <a:r>
              <a:rPr lang="en-US" sz="1800" dirty="0">
                <a:latin typeface="Times New Roman" panose="02020603050405020304" pitchFamily="18" charset="0"/>
                <a:ea typeface="Times New Roman" pitchFamily="34" charset="-122"/>
                <a:cs typeface="Times New Roman" panose="02020603050405020304" pitchFamily="18" charset="0"/>
              </a:rPr>
              <a:t>and formally designate digital champions.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689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409E5-D7F6-9C5F-6B11-8DD76F8D7EB3}"/>
              </a:ext>
            </a:extLst>
          </p:cNvPr>
          <p:cNvSpPr>
            <a:spLocks noGrp="1"/>
          </p:cNvSpPr>
          <p:nvPr>
            <p:ph type="title"/>
          </p:nvPr>
        </p:nvSpPr>
        <p:spPr>
          <a:xfrm>
            <a:off x="2712846" y="129434"/>
            <a:ext cx="8911687"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Summary &amp; Recommendations</a:t>
            </a:r>
            <a:br>
              <a:rPr lang="en-US" dirty="0"/>
            </a:br>
            <a:endParaRPr lang="en-GB" dirty="0"/>
          </a:p>
        </p:txBody>
      </p:sp>
      <p:sp>
        <p:nvSpPr>
          <p:cNvPr id="3" name="Content Placeholder 2">
            <a:extLst>
              <a:ext uri="{FF2B5EF4-FFF2-40B4-BE49-F238E27FC236}">
                <a16:creationId xmlns:a16="http://schemas.microsoft.com/office/drawing/2014/main" id="{D393F0CA-4926-30DA-EEFA-D26162FD006F}"/>
              </a:ext>
            </a:extLst>
          </p:cNvPr>
          <p:cNvSpPr>
            <a:spLocks noGrp="1"/>
          </p:cNvSpPr>
          <p:nvPr>
            <p:ph idx="1"/>
          </p:nvPr>
        </p:nvSpPr>
        <p:spPr>
          <a:xfrm>
            <a:off x="2107367" y="1971106"/>
            <a:ext cx="8915400" cy="3777622"/>
          </a:xfrm>
        </p:spPr>
        <p:txBody>
          <a:bodyPr/>
          <a:lstStyle/>
          <a:p>
            <a:pPr algn="just"/>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Shared calendars and targeted distribution groups bridge the gap between both buildings, cutting down on overlooked messages and repeated work.</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A 4 week staged rollout incorporating role-appropriate training supports a smooth transition while safeguarding continuity of care.</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Designating digital champions within each building creates a lasting peer-support network that sustains engagement over time.</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Outlook draws email, calendar, task, and contact functions into one readily accessible workspace.</a:t>
            </a:r>
            <a:endParaRPr lang="en-GB"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702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9DA0-1FA6-F464-B089-5708D08C70D6}"/>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dirty="0">
                <a:solidFill>
                  <a:schemeClr val="accent2"/>
                </a:solidFill>
              </a:rPr>
              <a:t>Microsoft teams</a:t>
            </a:r>
          </a:p>
        </p:txBody>
      </p:sp>
      <p:sp>
        <p:nvSpPr>
          <p:cNvPr id="3" name="Subtitle 2">
            <a:extLst>
              <a:ext uri="{FF2B5EF4-FFF2-40B4-BE49-F238E27FC236}">
                <a16:creationId xmlns:a16="http://schemas.microsoft.com/office/drawing/2014/main" id="{AD42EC62-43B9-5F87-60CC-493A43CD1BDE}"/>
              </a:ext>
            </a:extLst>
          </p:cNvPr>
          <p:cNvSpPr>
            <a:spLocks noGrp="1"/>
          </p:cNvSpPr>
          <p:nvPr>
            <p:ph type="subTitle" idx="1"/>
          </p:nvPr>
        </p:nvSpPr>
        <p:spPr>
          <a:xfrm>
            <a:off x="640080" y="2872899"/>
            <a:ext cx="4243589" cy="3320668"/>
          </a:xfrm>
        </p:spPr>
        <p:txBody>
          <a:bodyPr vert="horz" lIns="91440" tIns="45720" rIns="91440" bIns="45720" rtlCol="0">
            <a:normAutofit/>
          </a:bodyPr>
          <a:lstStyle/>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Improving staff training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Greater employee independence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Improved productivity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Transparent company standards </a:t>
            </a:r>
            <a:endParaRPr lang="en-GB" sz="1800" dirty="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pros and cons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22860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pic>
        <p:nvPicPr>
          <p:cNvPr id="4" name="Picture 3" descr="Smiling people at conference table">
            <a:extLst>
              <a:ext uri="{FF2B5EF4-FFF2-40B4-BE49-F238E27FC236}">
                <a16:creationId xmlns:a16="http://schemas.microsoft.com/office/drawing/2014/main" id="{CAC7D3D3-5D01-9A9F-8389-67AED94DF75A}"/>
              </a:ext>
            </a:extLst>
          </p:cNvPr>
          <p:cNvPicPr>
            <a:picLocks noChangeAspect="1"/>
          </p:cNvPicPr>
          <p:nvPr/>
        </p:nvPicPr>
        <p:blipFill>
          <a:blip r:embed="rId3">
            <a:extLst>
              <a:ext uri="{28A0092B-C50C-407E-A947-70E740481C1C}">
                <a14:useLocalDpi xmlns:a14="http://schemas.microsoft.com/office/drawing/2010/main" val="0"/>
              </a:ext>
            </a:extLst>
          </a:blip>
          <a:srcRect l="19466" r="1358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1384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E2E1-B04D-87ED-3F01-6A900B36F7AB}"/>
              </a:ext>
            </a:extLst>
          </p:cNvPr>
          <p:cNvSpPr>
            <a:spLocks noGrp="1"/>
          </p:cNvSpPr>
          <p:nvPr>
            <p:ph type="title"/>
          </p:nvPr>
        </p:nvSpPr>
        <p:spPr>
          <a:xfrm>
            <a:off x="321564" y="-723543"/>
            <a:ext cx="3494362" cy="4930986"/>
          </a:xfrm>
        </p:spPr>
        <p:txBody>
          <a:bodyPr vert="horz" lIns="91440" tIns="45720" rIns="91440" bIns="45720" rtlCol="0" anchor="ctr">
            <a:normAutofit/>
          </a:bodyPr>
          <a:lstStyle/>
          <a:p>
            <a:pPr algn="r"/>
            <a:r>
              <a:rPr lang="en-US" sz="3800" b="1" kern="1200" dirty="0">
                <a:solidFill>
                  <a:schemeClr val="accent2"/>
                </a:solidFill>
                <a:effectLst/>
                <a:latin typeface="Arial" panose="020B0604020202020204" pitchFamily="34" charset="0"/>
                <a:cs typeface="Arial" panose="020B0604020202020204" pitchFamily="34" charset="0"/>
              </a:rPr>
              <a:t>Improving</a:t>
            </a:r>
            <a:r>
              <a:rPr lang="en-US" sz="3800" b="1" kern="1200" dirty="0">
                <a:solidFill>
                  <a:schemeClr val="accent1"/>
                </a:solidFill>
                <a:effectLst/>
                <a:latin typeface="Arial" panose="020B0604020202020204" pitchFamily="34" charset="0"/>
                <a:cs typeface="Arial" panose="020B0604020202020204" pitchFamily="34" charset="0"/>
              </a:rPr>
              <a:t> </a:t>
            </a:r>
            <a:r>
              <a:rPr lang="en-US" sz="3800" b="1" kern="1200" dirty="0">
                <a:solidFill>
                  <a:schemeClr val="accent2"/>
                </a:solidFill>
                <a:effectLst/>
                <a:latin typeface="Arial" panose="020B0604020202020204" pitchFamily="34" charset="0"/>
                <a:cs typeface="Arial" panose="020B0604020202020204" pitchFamily="34" charset="0"/>
              </a:rPr>
              <a:t>staff training</a:t>
            </a:r>
            <a:r>
              <a:rPr lang="en-US" sz="3800" b="1" kern="1200" dirty="0">
                <a:solidFill>
                  <a:schemeClr val="accent1"/>
                </a:solidFill>
                <a:effectLst/>
                <a:latin typeface="Arial" panose="020B0604020202020204" pitchFamily="34" charset="0"/>
                <a:cs typeface="Arial" panose="020B0604020202020204" pitchFamily="34" charset="0"/>
              </a:rPr>
              <a:t> </a:t>
            </a:r>
            <a:br>
              <a:rPr lang="en-US" sz="3800" b="1" kern="1200" dirty="0">
                <a:solidFill>
                  <a:schemeClr val="accent1"/>
                </a:solidFill>
                <a:effectLst/>
                <a:latin typeface="Arial" panose="020B0604020202020204" pitchFamily="34" charset="0"/>
                <a:cs typeface="Arial" panose="020B0604020202020204" pitchFamily="34" charset="0"/>
              </a:rPr>
            </a:br>
            <a:endParaRPr lang="en-US" sz="3800" b="1" kern="1200"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D1EF6A-A1AA-AF84-9B4A-B29F569E152F}"/>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indent="0">
              <a:buNone/>
            </a:pPr>
            <a:r>
              <a:rPr lang="en-US" sz="1300" dirty="0"/>
              <a:t>Microsoft teams can ensure all employees are being provided with the necessary tools to keep standards high within the work place. Identifying requirements can be good </a:t>
            </a:r>
            <a:r>
              <a:rPr lang="en-GB" sz="1300" dirty="0"/>
              <a:t>when </a:t>
            </a:r>
            <a:r>
              <a:rPr lang="en-US" sz="1300" dirty="0"/>
              <a:t>planning future training workshops. Training analysis  can measure progress</a:t>
            </a:r>
            <a:r>
              <a:rPr lang="en-GB" sz="1300" dirty="0"/>
              <a:t>, </a:t>
            </a:r>
            <a:r>
              <a:rPr lang="en-US" sz="1300" dirty="0"/>
              <a:t>effectiveness</a:t>
            </a:r>
            <a:r>
              <a:rPr lang="en-GB" sz="1300" dirty="0"/>
              <a:t> and</a:t>
            </a:r>
            <a:r>
              <a:rPr lang="en-US" sz="1300" dirty="0"/>
              <a:t> help shape future meeting strategies. Your employees training will depend on their roles, activities and business operations. Set goals such as undertaking a set amount, achieving an agreed level or gaining a certification. It can be good to ask employees how they like to learn</a:t>
            </a:r>
            <a:r>
              <a:rPr lang="en-GB" sz="1300" dirty="0"/>
              <a:t>,</a:t>
            </a:r>
            <a:r>
              <a:rPr lang="en-US" sz="1300" dirty="0"/>
              <a:t> such as through online training or more 1-2-1 sessions. Training can be provide at different stages for instance newly inducted employees</a:t>
            </a:r>
            <a:r>
              <a:rPr lang="en-GB" sz="1300" dirty="0"/>
              <a:t>, </a:t>
            </a:r>
            <a:r>
              <a:rPr lang="en-US" sz="1300" dirty="0"/>
              <a:t>regular refreshers or when moving to a new department. </a:t>
            </a:r>
          </a:p>
        </p:txBody>
      </p:sp>
      <p:sp>
        <p:nvSpPr>
          <p:cNvPr id="4" name="TextBox 3">
            <a:extLst>
              <a:ext uri="{FF2B5EF4-FFF2-40B4-BE49-F238E27FC236}">
                <a16:creationId xmlns:a16="http://schemas.microsoft.com/office/drawing/2014/main" id="{F5C86E73-F46D-5F3A-B59F-9E18CD19C6BD}"/>
              </a:ext>
            </a:extLst>
          </p:cNvPr>
          <p:cNvSpPr txBox="1"/>
          <p:nvPr/>
        </p:nvSpPr>
        <p:spPr>
          <a:xfrm>
            <a:off x="4976030" y="3589866"/>
            <a:ext cx="6250940" cy="2304628"/>
          </a:xfrm>
          <a:prstGeom prst="rect">
            <a:avLst/>
          </a:prstGeom>
        </p:spPr>
        <p:txBody>
          <a:bodyPr vert="horz" lIns="91440" tIns="45720" rIns="91440" bIns="45720" rtlCol="0">
            <a:normAutofit/>
          </a:bodyPr>
          <a:lstStyle/>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Effectively schedule group meeting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Join using specific meeting code </a:t>
            </a:r>
          </a:p>
          <a:p>
            <a:pPr marL="342900" lvl="0" indent="-228600">
              <a:lnSpc>
                <a:spcPct val="90000"/>
              </a:lnSpc>
              <a:spcAft>
                <a:spcPts val="600"/>
              </a:spcAft>
              <a:buFont typeface="Arial" panose="020B0604020202020204" pitchFamily="34" charset="0"/>
              <a:buChar char="•"/>
            </a:pPr>
            <a:r>
              <a:rPr lang="en-GB" sz="1100" dirty="0">
                <a:latin typeface="Arial" panose="020B0604020202020204" pitchFamily="34" charset="0"/>
                <a:cs typeface="Arial" panose="020B0604020202020204" pitchFamily="34" charset="0"/>
              </a:rPr>
              <a:t>Large</a:t>
            </a:r>
            <a:r>
              <a:rPr lang="en-US" sz="1100" dirty="0">
                <a:effectLst/>
                <a:latin typeface="Arial" panose="020B0604020202020204" pitchFamily="34" charset="0"/>
                <a:cs typeface="Arial" panose="020B0604020202020204" pitchFamily="34" charset="0"/>
              </a:rPr>
              <a:t> virtual events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One to one call</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Screen share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Record meetings </a:t>
            </a:r>
          </a:p>
        </p:txBody>
      </p:sp>
      <p:pic>
        <p:nvPicPr>
          <p:cNvPr id="7" name="Picture 6" descr="Woman attending online class">
            <a:extLst>
              <a:ext uri="{FF2B5EF4-FFF2-40B4-BE49-F238E27FC236}">
                <a16:creationId xmlns:a16="http://schemas.microsoft.com/office/drawing/2014/main" id="{902B8326-3382-2F34-DAB7-7B9B985DF9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730" y="2716463"/>
            <a:ext cx="3962400" cy="2981960"/>
          </a:xfrm>
          <a:prstGeom prst="rect">
            <a:avLst/>
          </a:prstGeom>
        </p:spPr>
      </p:pic>
    </p:spTree>
    <p:extLst>
      <p:ext uri="{BB962C8B-B14F-4D97-AF65-F5344CB8AC3E}">
        <p14:creationId xmlns:p14="http://schemas.microsoft.com/office/powerpoint/2010/main" val="988798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C487-C1FE-103D-BDB3-EE79A9456852}"/>
              </a:ext>
            </a:extLst>
          </p:cNvPr>
          <p:cNvSpPr>
            <a:spLocks noGrp="1"/>
          </p:cNvSpPr>
          <p:nvPr>
            <p:ph type="title"/>
          </p:nvPr>
        </p:nvSpPr>
        <p:spPr>
          <a:xfrm>
            <a:off x="640080" y="325369"/>
            <a:ext cx="4368602" cy="1956841"/>
          </a:xfrm>
        </p:spPr>
        <p:txBody>
          <a:bodyPr vert="horz" lIns="91440" tIns="45720" rIns="91440" bIns="45720" rtlCol="0" anchor="b">
            <a:noAutofit/>
          </a:bodyPr>
          <a:lstStyle/>
          <a:p>
            <a:r>
              <a:rPr lang="en-US" sz="3800" b="1" dirty="0">
                <a:solidFill>
                  <a:schemeClr val="accent2"/>
                </a:solidFill>
                <a:effectLst/>
                <a:latin typeface="Arial" panose="020B0604020202020204" pitchFamily="34" charset="0"/>
                <a:cs typeface="Arial" panose="020B0604020202020204" pitchFamily="34" charset="0"/>
              </a:rPr>
              <a:t>Greater employee independence </a:t>
            </a:r>
            <a:br>
              <a:rPr lang="en-US" sz="3800" b="1" dirty="0">
                <a:solidFill>
                  <a:schemeClr val="accent2"/>
                </a:solidFill>
                <a:effectLst/>
                <a:latin typeface="Arial" panose="020B0604020202020204" pitchFamily="34" charset="0"/>
                <a:cs typeface="Arial" panose="020B0604020202020204" pitchFamily="34" charset="0"/>
              </a:rPr>
            </a:br>
            <a:endParaRPr lang="en-US" sz="3800" b="1" dirty="0">
              <a:solidFill>
                <a:schemeClr val="accent2"/>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7CB8CB5-7943-86DE-1C26-FEAEB787E2A7}"/>
              </a:ext>
            </a:extLst>
          </p:cNvPr>
          <p:cNvSpPr txBox="1"/>
          <p:nvPr/>
        </p:nvSpPr>
        <p:spPr>
          <a:xfrm>
            <a:off x="640080" y="2872899"/>
            <a:ext cx="4243589" cy="3320668"/>
          </a:xfrm>
          <a:prstGeom prst="rect">
            <a:avLst/>
          </a:prstGeom>
        </p:spPr>
        <p:txBody>
          <a:bodyPr rot="0" spcFirstLastPara="0" vert="horz" lIns="91440" tIns="45720" rIns="91440" bIns="45720" numCol="1" spcCol="0" rtlCol="0" fromWordArt="0"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200" dirty="0">
                <a:effectLst/>
              </a:rPr>
              <a:t>Employee development is about equipping your team with the tools to succeed now, and in the future. It is important to keep the workforce engaged, motivated</a:t>
            </a:r>
            <a:r>
              <a:rPr lang="en-US" sz="1200" dirty="0"/>
              <a:t> and able to improve</a:t>
            </a:r>
            <a:r>
              <a:rPr lang="en-US" sz="1200" dirty="0">
                <a:effectLst/>
              </a:rPr>
              <a:t>. Training programs can provide employees with the knowledge needed and allow them to practice new skills that can lead to boosted morale</a:t>
            </a:r>
            <a:r>
              <a:rPr lang="en-US" sz="1200" dirty="0"/>
              <a:t>,</a:t>
            </a:r>
            <a:r>
              <a:rPr lang="en-US" sz="1200" dirty="0">
                <a:effectLst/>
              </a:rPr>
              <a:t> better team performance</a:t>
            </a:r>
            <a:r>
              <a:rPr lang="en-US" sz="1200" dirty="0"/>
              <a:t> and a overall healthier environment. </a:t>
            </a:r>
            <a:r>
              <a:rPr lang="en-US" sz="1200" dirty="0">
                <a:effectLst/>
              </a:rPr>
              <a:t>Individual learning is important but shared learning can provide a profound sense of togetherness and the impact multiplied. </a:t>
            </a:r>
          </a:p>
          <a:p>
            <a:pPr>
              <a:lnSpc>
                <a:spcPct val="90000"/>
              </a:lnSpc>
              <a:spcAft>
                <a:spcPts val="600"/>
              </a:spcAft>
            </a:pPr>
            <a:endParaRPr lang="en-US" sz="1700" dirty="0">
              <a:effectLst/>
            </a:endParaRPr>
          </a:p>
        </p:txBody>
      </p:sp>
      <p:pic>
        <p:nvPicPr>
          <p:cNvPr id="4" name="Content Placeholder 3" descr="Person holding mug">
            <a:extLst>
              <a:ext uri="{FF2B5EF4-FFF2-40B4-BE49-F238E27FC236}">
                <a16:creationId xmlns:a16="http://schemas.microsoft.com/office/drawing/2014/main" id="{087B17A2-72AD-18C5-72B1-2F900FCFF36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7399" r="1564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75072895-4FC0-9372-5B25-C1DBC392E117}"/>
              </a:ext>
            </a:extLst>
          </p:cNvPr>
          <p:cNvSpPr txBox="1"/>
          <p:nvPr/>
        </p:nvSpPr>
        <p:spPr>
          <a:xfrm flipH="1">
            <a:off x="890338" y="3775266"/>
            <a:ext cx="4294604" cy="581501"/>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2AAC4487-5460-0BD9-E390-57F93BAB1748}"/>
              </a:ext>
            </a:extLst>
          </p:cNvPr>
          <p:cNvSpPr txBox="1"/>
          <p:nvPr/>
        </p:nvSpPr>
        <p:spPr>
          <a:xfrm flipH="1">
            <a:off x="3948698" y="3138250"/>
            <a:ext cx="4294604" cy="58150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
        <p:nvSpPr>
          <p:cNvPr id="17" name="TextBox 16">
            <a:extLst>
              <a:ext uri="{FF2B5EF4-FFF2-40B4-BE49-F238E27FC236}">
                <a16:creationId xmlns:a16="http://schemas.microsoft.com/office/drawing/2014/main" id="{330EB076-0A0C-96D9-15DB-01E27F83F723}"/>
              </a:ext>
            </a:extLst>
          </p:cNvPr>
          <p:cNvSpPr txBox="1"/>
          <p:nvPr/>
        </p:nvSpPr>
        <p:spPr>
          <a:xfrm flipH="1">
            <a:off x="4101098" y="3290650"/>
            <a:ext cx="4294604" cy="58150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Tree>
    <p:extLst>
      <p:ext uri="{BB962C8B-B14F-4D97-AF65-F5344CB8AC3E}">
        <p14:creationId xmlns:p14="http://schemas.microsoft.com/office/powerpoint/2010/main" val="427557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328D7-E3D7-71DA-D372-48E44EEE15D8}"/>
              </a:ext>
            </a:extLst>
          </p:cNvPr>
          <p:cNvSpPr>
            <a:spLocks noGrp="1"/>
          </p:cNvSpPr>
          <p:nvPr>
            <p:ph type="title"/>
          </p:nvPr>
        </p:nvSpPr>
        <p:spPr>
          <a:xfrm>
            <a:off x="640080" y="325369"/>
            <a:ext cx="4368602" cy="1956841"/>
          </a:xfrm>
        </p:spPr>
        <p:txBody>
          <a:bodyPr anchor="b">
            <a:normAutofit/>
          </a:bodyPr>
          <a:lstStyle/>
          <a:p>
            <a:r>
              <a:rPr lang="en-GB" sz="3800" b="1" dirty="0">
                <a:solidFill>
                  <a:schemeClr val="accent2"/>
                </a:solidFill>
                <a:latin typeface="Arial" panose="020B0604020202020204" pitchFamily="34" charset="0"/>
                <a:cs typeface="Arial" panose="020B0604020202020204" pitchFamily="34" charset="0"/>
              </a:rPr>
              <a:t>Improved productivity </a:t>
            </a:r>
            <a:endParaRPr lang="en-US" sz="3800" b="1"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C4C52A-E29E-D3FD-C095-442B330EB18D}"/>
              </a:ext>
            </a:extLst>
          </p:cNvPr>
          <p:cNvSpPr>
            <a:spLocks noGrp="1"/>
          </p:cNvSpPr>
          <p:nvPr>
            <p:ph idx="1"/>
          </p:nvPr>
        </p:nvSpPr>
        <p:spPr>
          <a:xfrm>
            <a:off x="640080" y="2872899"/>
            <a:ext cx="4243589" cy="3320668"/>
          </a:xfrm>
        </p:spPr>
        <p:txBody>
          <a:bodyPr>
            <a:noAutofit/>
          </a:bodyPr>
          <a:lstStyle/>
          <a:p>
            <a:pPr marL="0" indent="0">
              <a:buNone/>
            </a:pPr>
            <a:r>
              <a:rPr lang="en-GB" sz="1100" dirty="0">
                <a:latin typeface="Arial" panose="020B0604020202020204" pitchFamily="34" charset="0"/>
                <a:cs typeface="Arial" panose="020B0604020202020204" pitchFamily="34" charset="0"/>
              </a:rPr>
              <a:t>Organise your workplace and set up specific needs through creating different teams based on departments, projects or various functions within your organisation. Separate marketing, social media, campaigns and day to day tasks while also keeping conversations easier to locate. Use private channels to help prevent unnecessary distractions for others in the team. With teams you can streamline communication using @mentions to notify specific members in a conversation. This can make communication quicker and more direct and allow employees to use the reply feature, keeping conversations clear in a busy channel. Task management is crucial for teams to stay on top of their workload. If a conversation arises, you can covert it into a task in </a:t>
            </a:r>
            <a:r>
              <a:rPr lang="en-GB" sz="1100">
                <a:latin typeface="Arial" panose="020B0604020202020204" pitchFamily="34" charset="0"/>
                <a:cs typeface="Arial" panose="020B0604020202020204" pitchFamily="34" charset="0"/>
              </a:rPr>
              <a:t>Microsoft planner, </a:t>
            </a:r>
            <a:r>
              <a:rPr lang="en-GB" sz="1100" dirty="0">
                <a:latin typeface="Arial" panose="020B0604020202020204" pitchFamily="34" charset="0"/>
                <a:cs typeface="Arial" panose="020B0604020202020204" pitchFamily="34" charset="0"/>
              </a:rPr>
              <a:t>assign tasks to specific team members, set due dates and track progress. One of teams core strengths is that it allows integration with office 365, meaning multiple people can work on a document simultaneously eliminating the need to send files back and forth.</a:t>
            </a:r>
            <a:endParaRPr lang="en-US" sz="1100" dirty="0">
              <a:latin typeface="Arial" panose="020B0604020202020204" pitchFamily="34" charset="0"/>
              <a:cs typeface="Arial" panose="020B0604020202020204" pitchFamily="34" charset="0"/>
            </a:endParaRPr>
          </a:p>
        </p:txBody>
      </p:sp>
      <p:pic>
        <p:nvPicPr>
          <p:cNvPr id="4" name="Picture 3" descr="People in office">
            <a:extLst>
              <a:ext uri="{FF2B5EF4-FFF2-40B4-BE49-F238E27FC236}">
                <a16:creationId xmlns:a16="http://schemas.microsoft.com/office/drawing/2014/main" id="{51C1267D-DD39-68E0-5968-D5F62FA291E0}"/>
              </a:ext>
            </a:extLst>
          </p:cNvPr>
          <p:cNvPicPr>
            <a:picLocks noChangeAspect="1"/>
          </p:cNvPicPr>
          <p:nvPr/>
        </p:nvPicPr>
        <p:blipFill>
          <a:blip r:embed="rId2">
            <a:extLst>
              <a:ext uri="{28A0092B-C50C-407E-A947-70E740481C1C}">
                <a14:useLocalDpi xmlns:a14="http://schemas.microsoft.com/office/drawing/2010/main" val="0"/>
              </a:ext>
            </a:extLst>
          </a:blip>
          <a:srcRect l="16278" r="1676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6633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624B-03AA-21C6-FBBB-5ACA8D64BFD3}"/>
              </a:ext>
            </a:extLst>
          </p:cNvPr>
          <p:cNvSpPr>
            <a:spLocks noGrp="1"/>
          </p:cNvSpPr>
          <p:nvPr>
            <p:ph type="title"/>
          </p:nvPr>
        </p:nvSpPr>
        <p:spPr>
          <a:xfrm>
            <a:off x="838200" y="365125"/>
            <a:ext cx="5393361" cy="1325563"/>
          </a:xfrm>
        </p:spPr>
        <p:txBody>
          <a:bodyPr>
            <a:noAutofit/>
          </a:bodyPr>
          <a:lstStyle/>
          <a:p>
            <a:r>
              <a:rPr lang="en-GB" sz="3800" b="1" dirty="0">
                <a:solidFill>
                  <a:schemeClr val="accent2"/>
                </a:solidFill>
                <a:latin typeface="Arial" panose="020B0604020202020204" pitchFamily="34" charset="0"/>
                <a:cs typeface="Arial" panose="020B0604020202020204" pitchFamily="34" charset="0"/>
              </a:rPr>
              <a:t>Transparent company standards </a:t>
            </a:r>
            <a:endParaRPr lang="en-US" sz="3800" b="1"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5A43E8-5775-F546-F361-8A05CFF4272B}"/>
              </a:ext>
            </a:extLst>
          </p:cNvPr>
          <p:cNvSpPr>
            <a:spLocks noGrp="1"/>
          </p:cNvSpPr>
          <p:nvPr>
            <p:ph idx="1"/>
          </p:nvPr>
        </p:nvSpPr>
        <p:spPr>
          <a:xfrm>
            <a:off x="838200" y="1825625"/>
            <a:ext cx="5393361" cy="4351338"/>
          </a:xfrm>
        </p:spPr>
        <p:txBody>
          <a:bodyPr>
            <a:normAutofit/>
          </a:bodyPr>
          <a:lstStyle/>
          <a:p>
            <a:pPr marL="0" indent="0">
              <a:buNone/>
            </a:pPr>
            <a:r>
              <a:rPr lang="en-GB" sz="1200" dirty="0"/>
              <a:t>Transparency begins with open two way communication. A culture of openness builds trust, lifts morale and drives performance. Clear and persistent communication can allow the team to feel more aligned to a broader purpose. Tools like microsoft teams and workplace help us maintain clear and consistent communication across different time zones. (Finlay, 2025). </a:t>
            </a:r>
          </a:p>
          <a:p>
            <a:pPr marL="0" indent="0">
              <a:buNone/>
            </a:pPr>
            <a:r>
              <a:rPr lang="en-GB" sz="1200" dirty="0"/>
              <a:t>Here are some examples of good practice using MS Teams </a:t>
            </a:r>
          </a:p>
          <a:p>
            <a:r>
              <a:rPr lang="en-GB" sz="1200" dirty="0"/>
              <a:t>Give every team an owner</a:t>
            </a:r>
          </a:p>
          <a:p>
            <a:r>
              <a:rPr lang="en-GB" sz="1200" dirty="0"/>
              <a:t>Assign multiple owners to individual teams </a:t>
            </a:r>
          </a:p>
          <a:p>
            <a:r>
              <a:rPr lang="en-GB" sz="1200" dirty="0"/>
              <a:t>Monitor and remove inactive groups</a:t>
            </a:r>
            <a:endParaRPr lang="en-US" sz="1200" dirty="0"/>
          </a:p>
        </p:txBody>
      </p:sp>
      <p:pic>
        <p:nvPicPr>
          <p:cNvPr id="4" name="Picture 3" descr="Smiling work colleagues">
            <a:extLst>
              <a:ext uri="{FF2B5EF4-FFF2-40B4-BE49-F238E27FC236}">
                <a16:creationId xmlns:a16="http://schemas.microsoft.com/office/drawing/2014/main" id="{66DC27F6-840F-EE70-90C4-26DD8DEBD160}"/>
              </a:ext>
            </a:extLst>
          </p:cNvPr>
          <p:cNvPicPr>
            <a:picLocks noChangeAspect="1"/>
          </p:cNvPicPr>
          <p:nvPr/>
        </p:nvPicPr>
        <p:blipFill>
          <a:blip r:embed="rId2">
            <a:extLst>
              <a:ext uri="{28A0092B-C50C-407E-A947-70E740481C1C}">
                <a14:useLocalDpi xmlns:a14="http://schemas.microsoft.com/office/drawing/2010/main" val="0"/>
              </a:ext>
            </a:extLst>
          </a:blip>
          <a:srcRect l="8184" r="2506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595412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E334-C029-1765-9C54-ECC6159439F7}"/>
              </a:ext>
            </a:extLst>
          </p:cNvPr>
          <p:cNvSpPr>
            <a:spLocks noGrp="1"/>
          </p:cNvSpPr>
          <p:nvPr>
            <p:ph type="title"/>
          </p:nvPr>
        </p:nvSpPr>
        <p:spPr>
          <a:xfrm>
            <a:off x="572493" y="238539"/>
            <a:ext cx="11018520" cy="1434415"/>
          </a:xfrm>
        </p:spPr>
        <p:txBody>
          <a:bodyPr anchor="b">
            <a:normAutofit/>
          </a:bodyPr>
          <a:lstStyle/>
          <a:p>
            <a:r>
              <a:rPr lang="en-GB" sz="3800" b="1" dirty="0">
                <a:solidFill>
                  <a:schemeClr val="accent2"/>
                </a:solidFill>
                <a:latin typeface="Arial" panose="020B0604020202020204" pitchFamily="34" charset="0"/>
                <a:cs typeface="Arial" panose="020B0604020202020204" pitchFamily="34" charset="0"/>
              </a:rPr>
              <a:t>The pros and cons</a:t>
            </a:r>
            <a:r>
              <a:rPr lang="en-GB" sz="3800" dirty="0">
                <a:latin typeface="Arial" panose="020B0604020202020204" pitchFamily="34" charset="0"/>
                <a:cs typeface="Arial" panose="020B0604020202020204" pitchFamily="34" charset="0"/>
              </a:rPr>
              <a:t> </a:t>
            </a:r>
            <a:endParaRPr lang="en-US" sz="3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67C31F-CA25-6B51-ED4A-C98FD1EF9A12}"/>
              </a:ext>
            </a:extLst>
          </p:cNvPr>
          <p:cNvSpPr>
            <a:spLocks noGrp="1"/>
          </p:cNvSpPr>
          <p:nvPr>
            <p:ph idx="1"/>
          </p:nvPr>
        </p:nvSpPr>
        <p:spPr>
          <a:xfrm>
            <a:off x="572493" y="2071316"/>
            <a:ext cx="6713552" cy="4119172"/>
          </a:xfrm>
        </p:spPr>
        <p:txBody>
          <a:bodyPr anchor="t">
            <a:normAutofit/>
          </a:bodyPr>
          <a:lstStyle/>
          <a:p>
            <a:r>
              <a:rPr lang="en-GB" sz="1000"/>
              <a:t>Convenience </a:t>
            </a:r>
          </a:p>
          <a:p>
            <a:r>
              <a:rPr lang="en-GB" sz="1000"/>
              <a:t>Accessibility </a:t>
            </a:r>
          </a:p>
          <a:p>
            <a:r>
              <a:rPr lang="en-GB" sz="1000"/>
              <a:t>Cost efficiency </a:t>
            </a:r>
          </a:p>
          <a:p>
            <a:r>
              <a:rPr lang="en-GB" sz="1000"/>
              <a:t>Collaboration features </a:t>
            </a:r>
          </a:p>
          <a:p>
            <a:r>
              <a:rPr lang="en-GB" sz="1000"/>
              <a:t>Record and playback </a:t>
            </a:r>
          </a:p>
          <a:p>
            <a:pPr marL="0" indent="0">
              <a:buNone/>
            </a:pPr>
            <a:r>
              <a:rPr lang="en-GB" sz="1000"/>
              <a:t>Teams can allow participants to connect from all over the world, high can reduce costs of travel, accommodation and potential venue hire. The ability to screen and file share, record and playback enhance interaction and ensure meeting can be referred back to at any time. </a:t>
            </a:r>
          </a:p>
          <a:p>
            <a:pPr marL="0" indent="0">
              <a:buNone/>
            </a:pPr>
            <a:endParaRPr lang="en-GB" sz="1000"/>
          </a:p>
          <a:p>
            <a:r>
              <a:rPr lang="en-GB" sz="1000"/>
              <a:t>Technical issues</a:t>
            </a:r>
          </a:p>
          <a:p>
            <a:r>
              <a:rPr lang="en-GB" sz="1000"/>
              <a:t>Lack of personal interaction </a:t>
            </a:r>
          </a:p>
          <a:p>
            <a:r>
              <a:rPr lang="en-GB" sz="1000"/>
              <a:t>Distractions</a:t>
            </a:r>
          </a:p>
          <a:p>
            <a:r>
              <a:rPr lang="en-GB" sz="1000"/>
              <a:t>Security concerns </a:t>
            </a:r>
          </a:p>
          <a:p>
            <a:pPr marL="0" indent="0">
              <a:buNone/>
            </a:pPr>
            <a:r>
              <a:rPr lang="en-GB" sz="1000"/>
              <a:t>Connectivity issues and hardware malfunctions can disrupt meetings and cause information to missed. A lack of face to face interaction can make it harder to interpret reactions such a body language potentially leading to misunderstandings. Attending meeting from home may lead to distractions as well as cause a temptation to multi and reduce engagement. With online meetings on the rise, there is the added risk of data breaches through unauthorised access.</a:t>
            </a:r>
          </a:p>
        </p:txBody>
      </p:sp>
      <p:pic>
        <p:nvPicPr>
          <p:cNvPr id="4" name="Picture 3" descr="Person balancing scale">
            <a:extLst>
              <a:ext uri="{FF2B5EF4-FFF2-40B4-BE49-F238E27FC236}">
                <a16:creationId xmlns:a16="http://schemas.microsoft.com/office/drawing/2014/main" id="{9C4D0EE2-DF80-3A51-FBC3-52F7E59AD70F}"/>
              </a:ext>
            </a:extLst>
          </p:cNvPr>
          <p:cNvPicPr>
            <a:picLocks noChangeAspect="1"/>
          </p:cNvPicPr>
          <p:nvPr/>
        </p:nvPicPr>
        <p:blipFill>
          <a:blip r:embed="rId2">
            <a:extLst>
              <a:ext uri="{28A0092B-C50C-407E-A947-70E740481C1C}">
                <a14:useLocalDpi xmlns:a14="http://schemas.microsoft.com/office/drawing/2010/main" val="0"/>
              </a:ext>
            </a:extLst>
          </a:blip>
          <a:srcRect l="7220" r="2399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72956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3">
            <a:extLst>
              <a:ext uri="{FF2B5EF4-FFF2-40B4-BE49-F238E27FC236}">
                <a16:creationId xmlns:a16="http://schemas.microsoft.com/office/drawing/2014/main" id="{D895D864-5B41-D572-A9A9-DAC6B0090987}"/>
              </a:ext>
            </a:extLst>
          </p:cNvPr>
          <p:cNvSpPr/>
          <p:nvPr/>
        </p:nvSpPr>
        <p:spPr>
          <a:xfrm>
            <a:off x="2254477" y="-1879"/>
            <a:ext cx="10058400" cy="21945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00000"/>
              </a:lnSpc>
              <a:buNone/>
            </a:pPr>
            <a:r>
              <a:rPr lang="en-US" sz="2400" b="1" i="1" dirty="0">
                <a:latin typeface="Times New Roman"/>
                <a:ea typeface="Georgia" pitchFamily="34" charset="-122"/>
                <a:cs typeface="Times New Roman"/>
              </a:rPr>
              <a:t>Microsoft Word</a:t>
            </a:r>
            <a:endParaRPr lang="en-US" sz="2400" b="1" i="1" dirty="0">
              <a:latin typeface="Times New Roman"/>
              <a:cs typeface="Times New Roman"/>
            </a:endParaRPr>
          </a:p>
          <a:p>
            <a:endParaRPr lang="en-US" sz="2400" b="1" i="1" dirty="0">
              <a:latin typeface="Times New Roman"/>
              <a:cs typeface="Times New Roman"/>
            </a:endParaRPr>
          </a:p>
          <a:p>
            <a:r>
              <a:rPr lang="en-US" sz="2400" b="1" i="1">
                <a:latin typeface="Times New Roman"/>
                <a:cs typeface="Times New Roman"/>
              </a:rPr>
              <a:t>The right tool for written care tasks</a:t>
            </a:r>
            <a:endParaRPr lang="en-US" sz="2400">
              <a:latin typeface="Times New Roman"/>
              <a:cs typeface="Times New Roman"/>
            </a:endParaRPr>
          </a:p>
        </p:txBody>
      </p:sp>
      <p:sp>
        <p:nvSpPr>
          <p:cNvPr id="7" name="Text 4">
            <a:extLst>
              <a:ext uri="{FF2B5EF4-FFF2-40B4-BE49-F238E27FC236}">
                <a16:creationId xmlns:a16="http://schemas.microsoft.com/office/drawing/2014/main" id="{08AE59A7-E8DD-25E7-D4F8-3D1C705F72F8}"/>
              </a:ext>
            </a:extLst>
          </p:cNvPr>
          <p:cNvSpPr/>
          <p:nvPr/>
        </p:nvSpPr>
        <p:spPr>
          <a:xfrm>
            <a:off x="525676" y="2521698"/>
            <a:ext cx="8778240" cy="9144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b="1" i="1" dirty="0">
                <a:latin typeface="Times New Roman"/>
                <a:ea typeface="Calibri"/>
                <a:cs typeface="Times New Roman"/>
              </a:rPr>
              <a:t>Matching everyday tasks to the right digital tool — a practical guide for carers, senior carers, nurses, and administrative staff across both buildings.</a:t>
            </a:r>
            <a:endParaRPr lang="en-US" b="1" i="1">
              <a:latin typeface="Times New Roman"/>
              <a:ea typeface="Calibri"/>
              <a:cs typeface="Times New Roman"/>
            </a:endParaRPr>
          </a:p>
        </p:txBody>
      </p:sp>
      <p:pic>
        <p:nvPicPr>
          <p:cNvPr id="8" name="Graphic 7" descr="Document with solid fill">
            <a:extLst>
              <a:ext uri="{FF2B5EF4-FFF2-40B4-BE49-F238E27FC236}">
                <a16:creationId xmlns:a16="http://schemas.microsoft.com/office/drawing/2014/main" id="{1869FD61-2263-DE1F-8E7E-5ECE695CFD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92795" y="3703918"/>
            <a:ext cx="2191870" cy="2191870"/>
          </a:xfrm>
          <a:prstGeom prst="rect">
            <a:avLst/>
          </a:prstGeom>
        </p:spPr>
      </p:pic>
      <p:sp>
        <p:nvSpPr>
          <p:cNvPr id="2" name="Text 6">
            <a:extLst>
              <a:ext uri="{FF2B5EF4-FFF2-40B4-BE49-F238E27FC236}">
                <a16:creationId xmlns:a16="http://schemas.microsoft.com/office/drawing/2014/main" id="{E6E0CE63-C54B-644D-AF70-0F503820C62E}"/>
              </a:ext>
            </a:extLst>
          </p:cNvPr>
          <p:cNvSpPr/>
          <p:nvPr/>
        </p:nvSpPr>
        <p:spPr>
          <a:xfrm>
            <a:off x="1005840" y="5897880"/>
            <a:ext cx="8229600"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b="1" i="1" dirty="0">
              <a:latin typeface="Times New Roman"/>
              <a:ea typeface="Calibri"/>
              <a:cs typeface="Times New Roman"/>
            </a:endParaRPr>
          </a:p>
        </p:txBody>
      </p:sp>
    </p:spTree>
    <p:extLst>
      <p:ext uri="{BB962C8B-B14F-4D97-AF65-F5344CB8AC3E}">
        <p14:creationId xmlns:p14="http://schemas.microsoft.com/office/powerpoint/2010/main" val="4201787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0">
            <a:extLst>
              <a:ext uri="{FF2B5EF4-FFF2-40B4-BE49-F238E27FC236}">
                <a16:creationId xmlns:a16="http://schemas.microsoft.com/office/drawing/2014/main" id="{B1506540-1035-497B-B599-3ADD785F3592}"/>
              </a:ext>
            </a:extLst>
          </p:cNvPr>
          <p:cNvSpPr/>
          <p:nvPr/>
        </p:nvSpPr>
        <p:spPr>
          <a:xfrm>
            <a:off x="1368462" y="491714"/>
            <a:ext cx="7651376" cy="527931"/>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i="1" kern="0" spc="300">
                <a:latin typeface="Times New Roman"/>
                <a:ea typeface="Calibri"/>
                <a:cs typeface="Times New Roman"/>
              </a:rPr>
              <a:t>UNDERSTANDING the TOOL</a:t>
            </a:r>
            <a:endParaRPr lang="en-US" i="1">
              <a:latin typeface="Times New Roman"/>
              <a:ea typeface="Calibri"/>
              <a:cs typeface="Times New Roman"/>
            </a:endParaRPr>
          </a:p>
        </p:txBody>
      </p:sp>
      <p:sp>
        <p:nvSpPr>
          <p:cNvPr id="5" name="Text 1">
            <a:extLst>
              <a:ext uri="{FF2B5EF4-FFF2-40B4-BE49-F238E27FC236}">
                <a16:creationId xmlns:a16="http://schemas.microsoft.com/office/drawing/2014/main" id="{92C5D141-A015-B44C-8212-D992C81266E3}"/>
              </a:ext>
            </a:extLst>
          </p:cNvPr>
          <p:cNvSpPr/>
          <p:nvPr/>
        </p:nvSpPr>
        <p:spPr>
          <a:xfrm>
            <a:off x="740036" y="1013459"/>
            <a:ext cx="10300448" cy="372933"/>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i="1">
                <a:solidFill>
                  <a:srgbClr val="1E2A2B"/>
                </a:solidFill>
                <a:latin typeface="Times New Roman"/>
                <a:ea typeface="Georgia" pitchFamily="34" charset="-122"/>
                <a:cs typeface="Times New Roman"/>
              </a:rPr>
              <a:t>What Microsoft Word does best</a:t>
            </a:r>
            <a:endParaRPr lang="en-US" sz="2400" b="1" i="1">
              <a:solidFill>
                <a:srgbClr val="1E2A2B"/>
              </a:solidFill>
              <a:latin typeface="Times New Roman"/>
              <a:cs typeface="Times New Roman"/>
            </a:endParaRPr>
          </a:p>
        </p:txBody>
      </p:sp>
      <p:sp>
        <p:nvSpPr>
          <p:cNvPr id="6" name="Shape 2">
            <a:extLst>
              <a:ext uri="{FF2B5EF4-FFF2-40B4-BE49-F238E27FC236}">
                <a16:creationId xmlns:a16="http://schemas.microsoft.com/office/drawing/2014/main" id="{0534EE2C-3804-878B-9B6E-2A8304784D6D}"/>
              </a:ext>
            </a:extLst>
          </p:cNvPr>
          <p:cNvSpPr/>
          <p:nvPr/>
        </p:nvSpPr>
        <p:spPr>
          <a:xfrm>
            <a:off x="640080" y="1828800"/>
            <a:ext cx="3931920" cy="4160520"/>
          </a:xfrm>
          <a:prstGeom prst="rect">
            <a:avLst/>
          </a:prstGeom>
          <a:solidFill>
            <a:srgbClr val="0E7C86"/>
          </a:solidFill>
          <a:ln/>
        </p:spPr>
        <p:txBody>
          <a:bodyPr lIns="91440" tIns="45720" rIns="91440" bIns="4572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u="sng" dirty="0"/>
              <a:t>Word for documen</a:t>
            </a:r>
            <a:r>
              <a:rPr lang="en-GB" b="1" u="sng"/>
              <a:t>ts</a:t>
            </a:r>
          </a:p>
          <a:p>
            <a:endParaRPr lang="en-GB" b="1" u="sng" dirty="0"/>
          </a:p>
          <a:p>
            <a:endParaRPr lang="en-GB" b="1" dirty="0"/>
          </a:p>
        </p:txBody>
      </p:sp>
      <p:sp>
        <p:nvSpPr>
          <p:cNvPr id="7" name="Shape 2">
            <a:extLst>
              <a:ext uri="{FF2B5EF4-FFF2-40B4-BE49-F238E27FC236}">
                <a16:creationId xmlns:a16="http://schemas.microsoft.com/office/drawing/2014/main" id="{6E3BED1C-42DA-F8F1-B539-4C9BED459F39}"/>
              </a:ext>
            </a:extLst>
          </p:cNvPr>
          <p:cNvSpPr/>
          <p:nvPr/>
        </p:nvSpPr>
        <p:spPr>
          <a:xfrm>
            <a:off x="640080" y="1828800"/>
            <a:ext cx="3931920" cy="4160520"/>
          </a:xfrm>
          <a:prstGeom prst="rect">
            <a:avLst/>
          </a:prstGeom>
          <a:solidFill>
            <a:schemeClr val="bg1">
              <a:lumMod val="85000"/>
            </a:schemeClr>
          </a:solidFill>
          <a:ln>
            <a:solidFill>
              <a:schemeClr val="bg1"/>
            </a:solidFill>
          </a:ln>
        </p:spPr>
        <p:txBody>
          <a:bodyPr lIns="91440" tIns="45720" rIns="91440" bIns="4572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
        <p:nvSpPr>
          <p:cNvPr id="9" name="Text 4">
            <a:extLst>
              <a:ext uri="{FF2B5EF4-FFF2-40B4-BE49-F238E27FC236}">
                <a16:creationId xmlns:a16="http://schemas.microsoft.com/office/drawing/2014/main" id="{12AB5EBF-35E5-D58A-860F-663950287A76}"/>
              </a:ext>
            </a:extLst>
          </p:cNvPr>
          <p:cNvSpPr/>
          <p:nvPr/>
        </p:nvSpPr>
        <p:spPr>
          <a:xfrm>
            <a:off x="914400" y="3246120"/>
            <a:ext cx="3383280" cy="2286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30000"/>
              </a:lnSpc>
              <a:buNone/>
            </a:pPr>
            <a:r>
              <a:rPr lang="en-US" b="1" i="1" dirty="0">
                <a:solidFill>
                  <a:srgbClr val="000000"/>
                </a:solidFill>
                <a:latin typeface="Times New Roman"/>
                <a:ea typeface="Calibri"/>
                <a:cs typeface="Times New Roman"/>
              </a:rPr>
              <a:t>Use it to create polished, well-formatted documents meant to be read, printed, signed, or kept as a formal record.</a:t>
            </a:r>
          </a:p>
        </p:txBody>
      </p:sp>
      <p:sp>
        <p:nvSpPr>
          <p:cNvPr id="10" name="Text 3">
            <a:extLst>
              <a:ext uri="{FF2B5EF4-FFF2-40B4-BE49-F238E27FC236}">
                <a16:creationId xmlns:a16="http://schemas.microsoft.com/office/drawing/2014/main" id="{90B5DD9F-221A-A5A3-E8DD-8D0B220D9265}"/>
              </a:ext>
            </a:extLst>
          </p:cNvPr>
          <p:cNvSpPr/>
          <p:nvPr/>
        </p:nvSpPr>
        <p:spPr>
          <a:xfrm>
            <a:off x="914400" y="2240280"/>
            <a:ext cx="3383280" cy="9144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Georgia" pitchFamily="34" charset="-122"/>
                <a:cs typeface="Times New Roman"/>
              </a:rPr>
              <a:t>Word is for documents</a:t>
            </a:r>
            <a:endParaRPr lang="en-US" i="1" dirty="0">
              <a:latin typeface="Times New Roman"/>
              <a:cs typeface="Times New Roman"/>
            </a:endParaRPr>
          </a:p>
        </p:txBody>
      </p:sp>
      <p:sp>
        <p:nvSpPr>
          <p:cNvPr id="15" name="Text 8">
            <a:extLst>
              <a:ext uri="{FF2B5EF4-FFF2-40B4-BE49-F238E27FC236}">
                <a16:creationId xmlns:a16="http://schemas.microsoft.com/office/drawing/2014/main" id="{1C63DE3E-EEBD-64C2-3FFA-B5F9A3D83078}"/>
              </a:ext>
            </a:extLst>
          </p:cNvPr>
          <p:cNvSpPr/>
          <p:nvPr/>
        </p:nvSpPr>
        <p:spPr>
          <a:xfrm>
            <a:off x="5806439" y="1956816"/>
            <a:ext cx="5559553" cy="9372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AutoNum type="arabicPeriod"/>
            </a:pPr>
            <a:r>
              <a:rPr lang="en-US" b="1" dirty="0">
                <a:latin typeface="Times New Roman"/>
                <a:ea typeface="Georgia" pitchFamily="34" charset="-122"/>
                <a:cs typeface="Times New Roman"/>
              </a:rPr>
              <a:t>Structured writing</a:t>
            </a:r>
          </a:p>
          <a:p>
            <a:pPr marL="342900" indent="-342900">
              <a:buAutoNum type="arabicPeriod"/>
            </a:pPr>
            <a:endParaRPr lang="en-US" sz="2400" b="1" dirty="0">
              <a:latin typeface="Times New Roman"/>
              <a:cs typeface="Times New Roman"/>
            </a:endParaRPr>
          </a:p>
          <a:p>
            <a:pPr marL="342900" indent="-342900">
              <a:buAutoNum type="arabicPeriod"/>
            </a:pPr>
            <a:endParaRPr lang="en-US" sz="2400" b="1" dirty="0">
              <a:latin typeface="Times New Roman"/>
              <a:cs typeface="Times New Roman"/>
            </a:endParaRPr>
          </a:p>
        </p:txBody>
      </p:sp>
      <p:sp>
        <p:nvSpPr>
          <p:cNvPr id="18" name="Text 13">
            <a:extLst>
              <a:ext uri="{FF2B5EF4-FFF2-40B4-BE49-F238E27FC236}">
                <a16:creationId xmlns:a16="http://schemas.microsoft.com/office/drawing/2014/main" id="{97095A3A-0633-0701-71E9-E17A5502AE2B}"/>
              </a:ext>
            </a:extLst>
          </p:cNvPr>
          <p:cNvSpPr/>
          <p:nvPr/>
        </p:nvSpPr>
        <p:spPr>
          <a:xfrm>
            <a:off x="5806440" y="3035808"/>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2. </a:t>
            </a:r>
            <a:r>
              <a:rPr lang="en-US" b="1">
                <a:latin typeface="Times New Roman"/>
                <a:ea typeface="Georgia" pitchFamily="34" charset="-122"/>
                <a:cs typeface="Times New Roman"/>
              </a:rPr>
              <a:t>Professional formatting</a:t>
            </a:r>
          </a:p>
          <a:p>
            <a:endParaRPr lang="en-US" b="1" dirty="0">
              <a:latin typeface="Times New Roman"/>
              <a:cs typeface="Times New Roman"/>
            </a:endParaRPr>
          </a:p>
          <a:p>
            <a:endParaRPr lang="en-US" sz="2400" b="1" dirty="0">
              <a:latin typeface="Times New Roman"/>
              <a:cs typeface="Times New Roman"/>
            </a:endParaRPr>
          </a:p>
        </p:txBody>
      </p:sp>
      <p:sp>
        <p:nvSpPr>
          <p:cNvPr id="19" name="Text 18">
            <a:extLst>
              <a:ext uri="{FF2B5EF4-FFF2-40B4-BE49-F238E27FC236}">
                <a16:creationId xmlns:a16="http://schemas.microsoft.com/office/drawing/2014/main" id="{CDF5914A-0622-8FA1-D450-BE6092DE2F5E}"/>
              </a:ext>
            </a:extLst>
          </p:cNvPr>
          <p:cNvSpPr/>
          <p:nvPr/>
        </p:nvSpPr>
        <p:spPr>
          <a:xfrm>
            <a:off x="5806440" y="3722594"/>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3. </a:t>
            </a:r>
            <a:r>
              <a:rPr lang="en-US" b="1" i="1">
                <a:latin typeface="Times New Roman"/>
                <a:ea typeface="Georgia" pitchFamily="34" charset="-122"/>
                <a:cs typeface="Times New Roman"/>
              </a:rPr>
              <a:t>Easy to share &amp; print</a:t>
            </a:r>
            <a:endParaRPr lang="en-US" i="1">
              <a:latin typeface="Times New Roman"/>
              <a:cs typeface="Times New Roman"/>
            </a:endParaRPr>
          </a:p>
        </p:txBody>
      </p:sp>
      <p:sp>
        <p:nvSpPr>
          <p:cNvPr id="20" name="Text 9">
            <a:extLst>
              <a:ext uri="{FF2B5EF4-FFF2-40B4-BE49-F238E27FC236}">
                <a16:creationId xmlns:a16="http://schemas.microsoft.com/office/drawing/2014/main" id="{D9AC3240-1AD0-BD2F-1D41-A26A7A902596}"/>
              </a:ext>
            </a:extLst>
          </p:cNvPr>
          <p:cNvSpPr/>
          <p:nvPr/>
        </p:nvSpPr>
        <p:spPr>
          <a:xfrm>
            <a:off x="5806440" y="2304288"/>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Headings, sections, tables, and lists for long-form content.</a:t>
            </a:r>
          </a:p>
        </p:txBody>
      </p:sp>
      <p:sp>
        <p:nvSpPr>
          <p:cNvPr id="21" name="Text 14">
            <a:extLst>
              <a:ext uri="{FF2B5EF4-FFF2-40B4-BE49-F238E27FC236}">
                <a16:creationId xmlns:a16="http://schemas.microsoft.com/office/drawing/2014/main" id="{C69B5AFD-D6DE-B605-5EE7-EF3C4F05B58A}"/>
              </a:ext>
            </a:extLst>
          </p:cNvPr>
          <p:cNvSpPr/>
          <p:nvPr/>
        </p:nvSpPr>
        <p:spPr>
          <a:xfrm>
            <a:off x="5884881" y="3159162"/>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Consistent, tidy layouts that look the same every time.</a:t>
            </a:r>
          </a:p>
        </p:txBody>
      </p:sp>
      <p:sp>
        <p:nvSpPr>
          <p:cNvPr id="22" name="Text 19">
            <a:extLst>
              <a:ext uri="{FF2B5EF4-FFF2-40B4-BE49-F238E27FC236}">
                <a16:creationId xmlns:a16="http://schemas.microsoft.com/office/drawing/2014/main" id="{2A159412-54BA-F538-C42A-5910A0A3FBCE}"/>
              </a:ext>
            </a:extLst>
          </p:cNvPr>
          <p:cNvSpPr/>
          <p:nvPr/>
        </p:nvSpPr>
        <p:spPr>
          <a:xfrm>
            <a:off x="5806440" y="4092478"/>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latin typeface="Times New Roman"/>
                <a:ea typeface="Calibri"/>
                <a:cs typeface="Times New Roman"/>
              </a:rPr>
              <a:t>Send for sign-off, print for the file, or save as PDF.</a:t>
            </a:r>
          </a:p>
        </p:txBody>
      </p:sp>
      <p:sp>
        <p:nvSpPr>
          <p:cNvPr id="23" name="Text 23">
            <a:extLst>
              <a:ext uri="{FF2B5EF4-FFF2-40B4-BE49-F238E27FC236}">
                <a16:creationId xmlns:a16="http://schemas.microsoft.com/office/drawing/2014/main" id="{31409037-7557-4060-3441-0A987E84E021}"/>
              </a:ext>
            </a:extLst>
          </p:cNvPr>
          <p:cNvSpPr/>
          <p:nvPr/>
        </p:nvSpPr>
        <p:spPr>
          <a:xfrm>
            <a:off x="5884881" y="5025704"/>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4. </a:t>
            </a:r>
            <a:r>
              <a:rPr lang="en-US" b="1" i="1">
                <a:latin typeface="Times New Roman"/>
                <a:ea typeface="Georgia" pitchFamily="34" charset="-122"/>
                <a:cs typeface="Times New Roman"/>
              </a:rPr>
              <a:t>A reliable record</a:t>
            </a:r>
          </a:p>
          <a:p>
            <a:endParaRPr lang="en-US" sz="2400" b="1" dirty="0">
              <a:latin typeface="Times New Roman"/>
              <a:cs typeface="Times New Roman"/>
            </a:endParaRPr>
          </a:p>
          <a:p>
            <a:endParaRPr lang="en-US" sz="2400" b="1" dirty="0">
              <a:latin typeface="Times New Roman"/>
              <a:cs typeface="Times New Roman"/>
            </a:endParaRPr>
          </a:p>
        </p:txBody>
      </p:sp>
      <p:sp>
        <p:nvSpPr>
          <p:cNvPr id="24" name="Text 24">
            <a:extLst>
              <a:ext uri="{FF2B5EF4-FFF2-40B4-BE49-F238E27FC236}">
                <a16:creationId xmlns:a16="http://schemas.microsoft.com/office/drawing/2014/main" id="{E6E812E8-2E39-F777-2B6B-C124849DA3CF}"/>
              </a:ext>
            </a:extLst>
          </p:cNvPr>
          <p:cNvSpPr/>
          <p:nvPr/>
        </p:nvSpPr>
        <p:spPr>
          <a:xfrm>
            <a:off x="5884881" y="5137852"/>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A finished document staff can refer back to and trust.</a:t>
            </a:r>
          </a:p>
        </p:txBody>
      </p:sp>
    </p:spTree>
    <p:extLst>
      <p:ext uri="{BB962C8B-B14F-4D97-AF65-F5344CB8AC3E}">
        <p14:creationId xmlns:p14="http://schemas.microsoft.com/office/powerpoint/2010/main" val="3853942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02920"/>
            <a:ext cx="7315200" cy="292608"/>
          </a:xfrm>
          <a:prstGeom prst="rect">
            <a:avLst/>
          </a:prstGeom>
          <a:noFill/>
          <a:ln/>
        </p:spPr>
        <p:txBody>
          <a:bodyPr wrap="square" lIns="0" tIns="0" rIns="0" bIns="0" rtlCol="0" anchor="ctr"/>
          <a:lstStyle/>
          <a:p>
            <a:pPr marL="0" indent="0" algn="l">
              <a:buNone/>
            </a:pPr>
            <a:r>
              <a:rPr lang="en-US" b="1" i="1" kern="0" spc="300" dirty="0">
                <a:solidFill>
                  <a:srgbClr val="0E7C86"/>
                </a:solidFill>
                <a:latin typeface="Times New Roman"/>
                <a:ea typeface="Calibri"/>
                <a:cs typeface="Times New Roman"/>
              </a:rPr>
              <a:t>WORD USE CASES</a:t>
            </a:r>
            <a:endParaRPr lang="en-US" sz="1400" i="1" dirty="0">
              <a:latin typeface="Times New Roman"/>
              <a:ea typeface="Calibri"/>
              <a:cs typeface="Times New Roman"/>
            </a:endParaRPr>
          </a:p>
        </p:txBody>
      </p:sp>
      <p:sp>
        <p:nvSpPr>
          <p:cNvPr id="3" name="Text 1"/>
          <p:cNvSpPr/>
          <p:nvPr/>
        </p:nvSpPr>
        <p:spPr>
          <a:xfrm>
            <a:off x="594360" y="822960"/>
            <a:ext cx="10972800" cy="731520"/>
          </a:xfrm>
          <a:prstGeom prst="rect">
            <a:avLst/>
          </a:prstGeom>
          <a:noFill/>
          <a:ln/>
        </p:spPr>
        <p:txBody>
          <a:bodyPr wrap="square" lIns="0" tIns="0" rIns="0" bIns="0" rtlCol="0" anchor="ctr"/>
          <a:lstStyle/>
          <a:p>
            <a:pPr marL="0" indent="0">
              <a:buNone/>
            </a:pPr>
            <a:r>
              <a:rPr lang="en-US" sz="2400" b="1" i="1" dirty="0">
                <a:solidFill>
                  <a:srgbClr val="1E2A2B"/>
                </a:solidFill>
                <a:latin typeface="Times New Roman"/>
                <a:ea typeface="Georgia" pitchFamily="34" charset="-122"/>
                <a:cs typeface="Times New Roman"/>
              </a:rPr>
              <a:t>Word in action at Riverdale</a:t>
            </a:r>
            <a:endParaRPr lang="en-US" i="1" dirty="0">
              <a:latin typeface="Times New Roman"/>
              <a:cs typeface="Times New Roman"/>
            </a:endParaRPr>
          </a:p>
        </p:txBody>
      </p:sp>
      <p:sp>
        <p:nvSpPr>
          <p:cNvPr id="4" name="Text 2"/>
          <p:cNvSpPr/>
          <p:nvPr/>
        </p:nvSpPr>
        <p:spPr>
          <a:xfrm>
            <a:off x="640080" y="1554480"/>
            <a:ext cx="10058400" cy="365760"/>
          </a:xfrm>
          <a:prstGeom prst="rect">
            <a:avLst/>
          </a:prstGeom>
          <a:noFill/>
          <a:ln/>
        </p:spPr>
        <p:txBody>
          <a:bodyPr wrap="square" lIns="0" tIns="0" rIns="0" bIns="0" rtlCol="0" anchor="ctr"/>
          <a:lstStyle/>
          <a:p>
            <a:pPr marL="0" indent="0">
              <a:buNone/>
            </a:pPr>
            <a:r>
              <a:rPr lang="en-US" b="1" i="1" dirty="0">
                <a:latin typeface="Times New Roman"/>
                <a:ea typeface="Calibri"/>
                <a:cs typeface="Times New Roman"/>
              </a:rPr>
              <a:t>Everyday tasks that belong in Word:</a:t>
            </a:r>
          </a:p>
        </p:txBody>
      </p:sp>
      <p:sp>
        <p:nvSpPr>
          <p:cNvPr id="5" name="Shape 3"/>
          <p:cNvSpPr/>
          <p:nvPr/>
        </p:nvSpPr>
        <p:spPr>
          <a:xfrm>
            <a:off x="640080"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6" name="Shape 4"/>
          <p:cNvSpPr/>
          <p:nvPr/>
        </p:nvSpPr>
        <p:spPr>
          <a:xfrm>
            <a:off x="640080"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7" name="Text 5"/>
          <p:cNvSpPr/>
          <p:nvPr/>
        </p:nvSpPr>
        <p:spPr>
          <a:xfrm>
            <a:off x="932688"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Care plans &amp; records</a:t>
            </a:r>
            <a:endParaRPr lang="en-US" dirty="0">
              <a:latin typeface="Times New Roman"/>
              <a:cs typeface="Times New Roman"/>
            </a:endParaRPr>
          </a:p>
        </p:txBody>
      </p:sp>
      <p:sp>
        <p:nvSpPr>
          <p:cNvPr id="8" name="Text 6"/>
          <p:cNvSpPr/>
          <p:nvPr/>
        </p:nvSpPr>
        <p:spPr>
          <a:xfrm>
            <a:off x="932688" y="2596090"/>
            <a:ext cx="3026664" cy="640977"/>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Person-</a:t>
            </a:r>
            <a:r>
              <a:rPr lang="en-US" b="1" i="1" dirty="0" err="1">
                <a:solidFill>
                  <a:srgbClr val="1E2A2B"/>
                </a:solidFill>
                <a:latin typeface="Times New Roman"/>
                <a:ea typeface="Calibri"/>
                <a:cs typeface="Times New Roman"/>
              </a:rPr>
              <a:t>centred</a:t>
            </a:r>
            <a:r>
              <a:rPr lang="en-US" b="1" i="1" dirty="0">
                <a:solidFill>
                  <a:srgbClr val="1E2A2B"/>
                </a:solidFill>
                <a:latin typeface="Times New Roman"/>
                <a:ea typeface="Calibri"/>
                <a:cs typeface="Times New Roman"/>
              </a:rPr>
              <a:t> care plans and daily notes kept as clear, formal records.</a:t>
            </a:r>
            <a:endParaRPr lang="en-US" b="1" i="1">
              <a:latin typeface="Times New Roman"/>
              <a:ea typeface="Calibri"/>
              <a:cs typeface="Times New Roman"/>
            </a:endParaRPr>
          </a:p>
        </p:txBody>
      </p:sp>
      <p:sp>
        <p:nvSpPr>
          <p:cNvPr id="9" name="Shape 7"/>
          <p:cNvSpPr/>
          <p:nvPr/>
        </p:nvSpPr>
        <p:spPr>
          <a:xfrm>
            <a:off x="4443984"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0" name="Shape 8"/>
          <p:cNvSpPr/>
          <p:nvPr/>
        </p:nvSpPr>
        <p:spPr>
          <a:xfrm>
            <a:off x="4443984"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11" name="Text 9"/>
          <p:cNvSpPr/>
          <p:nvPr/>
        </p:nvSpPr>
        <p:spPr>
          <a:xfrm>
            <a:off x="4736592"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Policies &amp; procedures</a:t>
            </a:r>
            <a:endParaRPr lang="en-US" dirty="0">
              <a:latin typeface="Times New Roman"/>
              <a:cs typeface="Times New Roman"/>
            </a:endParaRPr>
          </a:p>
        </p:txBody>
      </p:sp>
      <p:sp>
        <p:nvSpPr>
          <p:cNvPr id="12" name="Text 10"/>
          <p:cNvSpPr/>
          <p:nvPr/>
        </p:nvSpPr>
        <p:spPr>
          <a:xfrm>
            <a:off x="4736592" y="2596089"/>
            <a:ext cx="3026664" cy="685800"/>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Medication, safeguarding, and shift-handover policies everyone follows.</a:t>
            </a:r>
            <a:endParaRPr lang="en-US" b="1" i="1">
              <a:latin typeface="Times New Roman"/>
              <a:ea typeface="Calibri"/>
              <a:cs typeface="Times New Roman"/>
            </a:endParaRPr>
          </a:p>
        </p:txBody>
      </p:sp>
      <p:sp>
        <p:nvSpPr>
          <p:cNvPr id="13" name="Shape 11"/>
          <p:cNvSpPr/>
          <p:nvPr/>
        </p:nvSpPr>
        <p:spPr>
          <a:xfrm>
            <a:off x="8247888"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4" name="Shape 12"/>
          <p:cNvSpPr/>
          <p:nvPr/>
        </p:nvSpPr>
        <p:spPr>
          <a:xfrm>
            <a:off x="8247888"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15" name="Text 13"/>
          <p:cNvSpPr/>
          <p:nvPr/>
        </p:nvSpPr>
        <p:spPr>
          <a:xfrm>
            <a:off x="8495672"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Letters to families &amp; GPs</a:t>
            </a:r>
            <a:endParaRPr lang="en-US" dirty="0">
              <a:latin typeface="Times New Roman"/>
              <a:cs typeface="Times New Roman"/>
            </a:endParaRPr>
          </a:p>
        </p:txBody>
      </p:sp>
      <p:sp>
        <p:nvSpPr>
          <p:cNvPr id="16" name="Text 14"/>
          <p:cNvSpPr/>
          <p:nvPr/>
        </p:nvSpPr>
        <p:spPr>
          <a:xfrm>
            <a:off x="8540496" y="2696942"/>
            <a:ext cx="3026664" cy="685800"/>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Professional, well-presented letters and updates to relatives and clinicians.</a:t>
            </a:r>
            <a:endParaRPr lang="en-US" b="1" i="1">
              <a:latin typeface="Times New Roman"/>
              <a:ea typeface="Calibri"/>
              <a:cs typeface="Times New Roman"/>
            </a:endParaRPr>
          </a:p>
        </p:txBody>
      </p:sp>
      <p:sp>
        <p:nvSpPr>
          <p:cNvPr id="17" name="Shape 15"/>
          <p:cNvSpPr/>
          <p:nvPr/>
        </p:nvSpPr>
        <p:spPr>
          <a:xfrm>
            <a:off x="640080" y="3941064"/>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8" name="Shape 16"/>
          <p:cNvSpPr/>
          <p:nvPr/>
        </p:nvSpPr>
        <p:spPr>
          <a:xfrm>
            <a:off x="640080" y="3941064"/>
            <a:ext cx="91440" cy="1627632"/>
          </a:xfrm>
          <a:prstGeom prst="rect">
            <a:avLst/>
          </a:prstGeom>
          <a:solidFill>
            <a:srgbClr val="2BA89E"/>
          </a:solidFill>
          <a:ln/>
        </p:spPr>
        <p:txBody>
          <a:bodyPr/>
          <a:lstStyle/>
          <a:p>
            <a:endParaRPr lang="en-GB">
              <a:latin typeface="Times New Roman"/>
              <a:cs typeface="Times New Roman"/>
            </a:endParaRPr>
          </a:p>
        </p:txBody>
      </p:sp>
      <p:sp>
        <p:nvSpPr>
          <p:cNvPr id="19" name="Text 17"/>
          <p:cNvSpPr/>
          <p:nvPr/>
        </p:nvSpPr>
        <p:spPr>
          <a:xfrm>
            <a:off x="932688" y="4178808"/>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Incident &amp; accident forms</a:t>
            </a:r>
            <a:endParaRPr lang="en-US" dirty="0">
              <a:latin typeface="Times New Roman"/>
              <a:cs typeface="Times New Roman"/>
            </a:endParaRPr>
          </a:p>
        </p:txBody>
      </p:sp>
      <p:sp>
        <p:nvSpPr>
          <p:cNvPr id="20" name="Text 18"/>
          <p:cNvSpPr/>
          <p:nvPr/>
        </p:nvSpPr>
        <p:spPr>
          <a:xfrm>
            <a:off x="932688" y="4782312"/>
            <a:ext cx="3026664" cy="685800"/>
          </a:xfrm>
          <a:prstGeom prst="rect">
            <a:avLst/>
          </a:prstGeom>
          <a:noFill/>
          <a:ln/>
        </p:spPr>
        <p:txBody>
          <a:bodyPr wrap="square" lIns="0" tIns="0" rIns="0" bIns="0" rtlCol="0" anchor="t"/>
          <a:lstStyle/>
          <a:p>
            <a:pPr marL="0" indent="0">
              <a:lnSpc>
                <a:spcPct val="112000"/>
              </a:lnSpc>
              <a:buNone/>
            </a:pPr>
            <a:r>
              <a:rPr lang="en-US" b="1" dirty="0">
                <a:solidFill>
                  <a:srgbClr val="1E2A2B"/>
                </a:solidFill>
                <a:latin typeface="Calibri"/>
                <a:ea typeface="Calibri"/>
                <a:cs typeface="Calibri"/>
              </a:rPr>
              <a:t>Standard report templates completed consistently every time.</a:t>
            </a:r>
            <a:endParaRPr lang="en-US" b="1">
              <a:latin typeface="Calibri"/>
              <a:ea typeface="Calibri"/>
              <a:cs typeface="Calibri"/>
            </a:endParaRPr>
          </a:p>
        </p:txBody>
      </p:sp>
      <p:sp>
        <p:nvSpPr>
          <p:cNvPr id="21" name="Shape 19"/>
          <p:cNvSpPr/>
          <p:nvPr/>
        </p:nvSpPr>
        <p:spPr>
          <a:xfrm>
            <a:off x="4443984" y="3941064"/>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22" name="Shape 20"/>
          <p:cNvSpPr/>
          <p:nvPr/>
        </p:nvSpPr>
        <p:spPr>
          <a:xfrm>
            <a:off x="4443984" y="3941064"/>
            <a:ext cx="91440" cy="1627632"/>
          </a:xfrm>
          <a:prstGeom prst="rect">
            <a:avLst/>
          </a:prstGeom>
          <a:solidFill>
            <a:srgbClr val="2BA89E"/>
          </a:solidFill>
          <a:ln/>
        </p:spPr>
        <p:txBody>
          <a:bodyPr/>
          <a:lstStyle/>
          <a:p>
            <a:endParaRPr lang="en-GB">
              <a:latin typeface="Times New Roman"/>
              <a:cs typeface="Times New Roman"/>
            </a:endParaRPr>
          </a:p>
        </p:txBody>
      </p:sp>
      <p:sp>
        <p:nvSpPr>
          <p:cNvPr id="23" name="Text 21"/>
          <p:cNvSpPr/>
          <p:nvPr/>
        </p:nvSpPr>
        <p:spPr>
          <a:xfrm>
            <a:off x="4736592" y="4178808"/>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Meeting minutes</a:t>
            </a:r>
            <a:endParaRPr lang="en-US" dirty="0">
              <a:latin typeface="Times New Roman"/>
              <a:cs typeface="Times New Roman"/>
            </a:endParaRPr>
          </a:p>
        </p:txBody>
      </p:sp>
      <p:sp>
        <p:nvSpPr>
          <p:cNvPr id="24" name="Text 22"/>
          <p:cNvSpPr/>
          <p:nvPr/>
        </p:nvSpPr>
        <p:spPr>
          <a:xfrm>
            <a:off x="4691768" y="4502165"/>
            <a:ext cx="3026664" cy="685800"/>
          </a:xfrm>
          <a:prstGeom prst="rect">
            <a:avLst/>
          </a:prstGeom>
          <a:noFill/>
          <a:ln/>
        </p:spPr>
        <p:txBody>
          <a:bodyPr wrap="square" lIns="0" tIns="0" rIns="0" bIns="0" rtlCol="0" anchor="t"/>
          <a:lstStyle/>
          <a:p>
            <a:pPr marL="0" indent="0">
              <a:lnSpc>
                <a:spcPct val="112000"/>
              </a:lnSpc>
              <a:buNone/>
            </a:pPr>
            <a:r>
              <a:rPr lang="en-US" b="1" dirty="0">
                <a:solidFill>
                  <a:srgbClr val="1E2A2B"/>
                </a:solidFill>
                <a:latin typeface="Times New Roman"/>
                <a:ea typeface="Calibri"/>
                <a:cs typeface="Times New Roman"/>
              </a:rPr>
              <a:t>Team meeting notes and handover summaries written up for the file.</a:t>
            </a:r>
            <a:endParaRPr lang="en-US" b="1">
              <a:latin typeface="Times New Roman"/>
              <a:ea typeface="Calibri"/>
              <a:cs typeface="Times New Roman"/>
            </a:endParaRPr>
          </a:p>
        </p:txBody>
      </p:sp>
    </p:spTree>
    <p:extLst>
      <p:ext uri="{BB962C8B-B14F-4D97-AF65-F5344CB8AC3E}">
        <p14:creationId xmlns:p14="http://schemas.microsoft.com/office/powerpoint/2010/main" val="3845307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0">
            <a:extLst>
              <a:ext uri="{FF2B5EF4-FFF2-40B4-BE49-F238E27FC236}">
                <a16:creationId xmlns:a16="http://schemas.microsoft.com/office/drawing/2014/main" id="{FD1FC4C4-EF84-5E4E-1B5F-20B33E5672AF}"/>
              </a:ext>
            </a:extLst>
          </p:cNvPr>
          <p:cNvSpPr/>
          <p:nvPr/>
        </p:nvSpPr>
        <p:spPr>
          <a:xfrm>
            <a:off x="640080" y="502920"/>
            <a:ext cx="731520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b="1" kern="0" spc="300" dirty="0">
                <a:solidFill>
                  <a:srgbClr val="0E7C86"/>
                </a:solidFill>
                <a:latin typeface="Times New Roman"/>
                <a:ea typeface="Calibri" pitchFamily="34" charset="-122"/>
                <a:cs typeface="Times New Roman"/>
              </a:rPr>
              <a:t>WORKING SMARTER</a:t>
            </a:r>
            <a:endParaRPr lang="en-US" dirty="0">
              <a:latin typeface="Times New Roman"/>
              <a:cs typeface="Times New Roman"/>
            </a:endParaRPr>
          </a:p>
        </p:txBody>
      </p:sp>
      <p:sp>
        <p:nvSpPr>
          <p:cNvPr id="6" name="Text 1">
            <a:extLst>
              <a:ext uri="{FF2B5EF4-FFF2-40B4-BE49-F238E27FC236}">
                <a16:creationId xmlns:a16="http://schemas.microsoft.com/office/drawing/2014/main" id="{EE8E8828-F748-3D9C-C3AC-84834CC6C12A}"/>
              </a:ext>
            </a:extLst>
          </p:cNvPr>
          <p:cNvSpPr/>
          <p:nvPr/>
        </p:nvSpPr>
        <p:spPr>
          <a:xfrm>
            <a:off x="594360" y="822960"/>
            <a:ext cx="10972800" cy="7315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rgbClr val="1E2A2B"/>
                </a:solidFill>
                <a:latin typeface="Times New Roman"/>
                <a:ea typeface="Georgia" pitchFamily="34" charset="-122"/>
                <a:cs typeface="Times New Roman"/>
              </a:rPr>
              <a:t>Word features that save time</a:t>
            </a:r>
            <a:endParaRPr lang="en-US" dirty="0">
              <a:latin typeface="Times New Roman"/>
              <a:cs typeface="Times New Roman"/>
            </a:endParaRPr>
          </a:p>
        </p:txBody>
      </p:sp>
      <p:sp>
        <p:nvSpPr>
          <p:cNvPr id="7" name="Shape 2">
            <a:extLst>
              <a:ext uri="{FF2B5EF4-FFF2-40B4-BE49-F238E27FC236}">
                <a16:creationId xmlns:a16="http://schemas.microsoft.com/office/drawing/2014/main" id="{815B5662-21A1-09B9-60BC-32062D1905AE}"/>
              </a:ext>
            </a:extLst>
          </p:cNvPr>
          <p:cNvSpPr/>
          <p:nvPr/>
        </p:nvSpPr>
        <p:spPr>
          <a:xfrm>
            <a:off x="640080" y="18745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8" name="Shape 3">
            <a:extLst>
              <a:ext uri="{FF2B5EF4-FFF2-40B4-BE49-F238E27FC236}">
                <a16:creationId xmlns:a16="http://schemas.microsoft.com/office/drawing/2014/main" id="{9F142B4D-8C3B-A01C-2A06-6044BC3A4DDD}"/>
              </a:ext>
            </a:extLst>
          </p:cNvPr>
          <p:cNvSpPr/>
          <p:nvPr/>
        </p:nvSpPr>
        <p:spPr>
          <a:xfrm>
            <a:off x="914400" y="21671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9" name="Text 4">
            <a:extLst>
              <a:ext uri="{FF2B5EF4-FFF2-40B4-BE49-F238E27FC236}">
                <a16:creationId xmlns:a16="http://schemas.microsoft.com/office/drawing/2014/main" id="{D490FC9A-649B-5A5E-2DAC-5DA4F7879C29}"/>
              </a:ext>
            </a:extLst>
          </p:cNvPr>
          <p:cNvSpPr/>
          <p:nvPr/>
        </p:nvSpPr>
        <p:spPr>
          <a:xfrm>
            <a:off x="914400" y="21671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A</a:t>
            </a:r>
            <a:endParaRPr lang="en-US" dirty="0">
              <a:latin typeface="Times New Roman"/>
              <a:cs typeface="Times New Roman"/>
            </a:endParaRPr>
          </a:p>
        </p:txBody>
      </p:sp>
      <p:sp>
        <p:nvSpPr>
          <p:cNvPr id="10" name="Text 5">
            <a:extLst>
              <a:ext uri="{FF2B5EF4-FFF2-40B4-BE49-F238E27FC236}">
                <a16:creationId xmlns:a16="http://schemas.microsoft.com/office/drawing/2014/main" id="{41AB0986-C296-619B-C4F9-0C4F8125AF39}"/>
              </a:ext>
            </a:extLst>
          </p:cNvPr>
          <p:cNvSpPr/>
          <p:nvPr/>
        </p:nvSpPr>
        <p:spPr>
          <a:xfrm>
            <a:off x="1664208" y="21488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Templates</a:t>
            </a:r>
            <a:endParaRPr lang="en-US" sz="2400" dirty="0">
              <a:latin typeface="Times New Roman"/>
              <a:cs typeface="Times New Roman"/>
            </a:endParaRPr>
          </a:p>
        </p:txBody>
      </p:sp>
      <p:sp>
        <p:nvSpPr>
          <p:cNvPr id="11" name="Text 6">
            <a:extLst>
              <a:ext uri="{FF2B5EF4-FFF2-40B4-BE49-F238E27FC236}">
                <a16:creationId xmlns:a16="http://schemas.microsoft.com/office/drawing/2014/main" id="{59E62C69-FBC6-42FC-5769-8C9527AAB333}"/>
              </a:ext>
            </a:extLst>
          </p:cNvPr>
          <p:cNvSpPr/>
          <p:nvPr/>
        </p:nvSpPr>
        <p:spPr>
          <a:xfrm>
            <a:off x="1664208" y="26243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Build a care plan or incident form once, then reuse it — no rebuilding from scratch and no missed sections.</a:t>
            </a:r>
            <a:endParaRPr lang="en-US" b="1" i="1">
              <a:latin typeface="Times New Roman"/>
              <a:ea typeface="Calibri"/>
              <a:cs typeface="Times New Roman"/>
            </a:endParaRPr>
          </a:p>
        </p:txBody>
      </p:sp>
      <p:sp>
        <p:nvSpPr>
          <p:cNvPr id="12" name="Shape 7">
            <a:extLst>
              <a:ext uri="{FF2B5EF4-FFF2-40B4-BE49-F238E27FC236}">
                <a16:creationId xmlns:a16="http://schemas.microsoft.com/office/drawing/2014/main" id="{0262093C-6131-AF29-52A4-5CCB759B6C73}"/>
              </a:ext>
            </a:extLst>
          </p:cNvPr>
          <p:cNvSpPr/>
          <p:nvPr/>
        </p:nvSpPr>
        <p:spPr>
          <a:xfrm>
            <a:off x="6300216" y="18745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3" name="Shape 8">
            <a:extLst>
              <a:ext uri="{FF2B5EF4-FFF2-40B4-BE49-F238E27FC236}">
                <a16:creationId xmlns:a16="http://schemas.microsoft.com/office/drawing/2014/main" id="{E150218C-4E4C-2EF4-AF01-117D62B4FABE}"/>
              </a:ext>
            </a:extLst>
          </p:cNvPr>
          <p:cNvSpPr/>
          <p:nvPr/>
        </p:nvSpPr>
        <p:spPr>
          <a:xfrm>
            <a:off x="6574536" y="21671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4" name="Text 9">
            <a:extLst>
              <a:ext uri="{FF2B5EF4-FFF2-40B4-BE49-F238E27FC236}">
                <a16:creationId xmlns:a16="http://schemas.microsoft.com/office/drawing/2014/main" id="{3B219D86-91E8-DC9E-7CCE-7925BFB837DF}"/>
              </a:ext>
            </a:extLst>
          </p:cNvPr>
          <p:cNvSpPr/>
          <p:nvPr/>
        </p:nvSpPr>
        <p:spPr>
          <a:xfrm>
            <a:off x="6574536" y="21671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B</a:t>
            </a:r>
            <a:endParaRPr lang="en-US" dirty="0">
              <a:latin typeface="Times New Roman"/>
              <a:cs typeface="Times New Roman"/>
            </a:endParaRPr>
          </a:p>
        </p:txBody>
      </p:sp>
      <p:sp>
        <p:nvSpPr>
          <p:cNvPr id="15" name="Text 10">
            <a:extLst>
              <a:ext uri="{FF2B5EF4-FFF2-40B4-BE49-F238E27FC236}">
                <a16:creationId xmlns:a16="http://schemas.microsoft.com/office/drawing/2014/main" id="{66C99A3A-4161-9841-4F62-0430EFE7C1F3}"/>
              </a:ext>
            </a:extLst>
          </p:cNvPr>
          <p:cNvSpPr/>
          <p:nvPr/>
        </p:nvSpPr>
        <p:spPr>
          <a:xfrm>
            <a:off x="7324344" y="21488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Track changes &amp; comments</a:t>
            </a:r>
            <a:endParaRPr lang="en-US" sz="2000" dirty="0">
              <a:latin typeface="Times New Roman"/>
              <a:cs typeface="Times New Roman"/>
            </a:endParaRPr>
          </a:p>
        </p:txBody>
      </p:sp>
      <p:sp>
        <p:nvSpPr>
          <p:cNvPr id="16" name="Text 11">
            <a:extLst>
              <a:ext uri="{FF2B5EF4-FFF2-40B4-BE49-F238E27FC236}">
                <a16:creationId xmlns:a16="http://schemas.microsoft.com/office/drawing/2014/main" id="{E210199F-D975-0A7A-B186-0170F3793580}"/>
              </a:ext>
            </a:extLst>
          </p:cNvPr>
          <p:cNvSpPr/>
          <p:nvPr/>
        </p:nvSpPr>
        <p:spPr>
          <a:xfrm>
            <a:off x="7324344" y="26243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Review and update policies safely, with a clear record of who changed what.</a:t>
            </a:r>
            <a:endParaRPr lang="en-US" b="1" i="1">
              <a:latin typeface="Times New Roman"/>
              <a:ea typeface="Calibri"/>
              <a:cs typeface="Times New Roman"/>
            </a:endParaRPr>
          </a:p>
        </p:txBody>
      </p:sp>
      <p:sp>
        <p:nvSpPr>
          <p:cNvPr id="17" name="Shape 12">
            <a:extLst>
              <a:ext uri="{FF2B5EF4-FFF2-40B4-BE49-F238E27FC236}">
                <a16:creationId xmlns:a16="http://schemas.microsoft.com/office/drawing/2014/main" id="{1806EF05-99B4-E775-D2BC-3AED7D6E81BC}"/>
              </a:ext>
            </a:extLst>
          </p:cNvPr>
          <p:cNvSpPr/>
          <p:nvPr/>
        </p:nvSpPr>
        <p:spPr>
          <a:xfrm>
            <a:off x="640080" y="39319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8" name="Shape 13">
            <a:extLst>
              <a:ext uri="{FF2B5EF4-FFF2-40B4-BE49-F238E27FC236}">
                <a16:creationId xmlns:a16="http://schemas.microsoft.com/office/drawing/2014/main" id="{75810652-8825-FB2C-77CD-45D138AF313D}"/>
              </a:ext>
            </a:extLst>
          </p:cNvPr>
          <p:cNvSpPr/>
          <p:nvPr/>
        </p:nvSpPr>
        <p:spPr>
          <a:xfrm>
            <a:off x="914400" y="42245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9" name="Text 14">
            <a:extLst>
              <a:ext uri="{FF2B5EF4-FFF2-40B4-BE49-F238E27FC236}">
                <a16:creationId xmlns:a16="http://schemas.microsoft.com/office/drawing/2014/main" id="{396C597F-6A3F-9FEA-DEA5-14F88B20E491}"/>
              </a:ext>
            </a:extLst>
          </p:cNvPr>
          <p:cNvSpPr/>
          <p:nvPr/>
        </p:nvSpPr>
        <p:spPr>
          <a:xfrm>
            <a:off x="914400" y="42245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C</a:t>
            </a:r>
            <a:endParaRPr lang="en-US" dirty="0">
              <a:latin typeface="Times New Roman"/>
              <a:cs typeface="Times New Roman"/>
            </a:endParaRPr>
          </a:p>
        </p:txBody>
      </p:sp>
      <p:sp>
        <p:nvSpPr>
          <p:cNvPr id="20" name="Text 15">
            <a:extLst>
              <a:ext uri="{FF2B5EF4-FFF2-40B4-BE49-F238E27FC236}">
                <a16:creationId xmlns:a16="http://schemas.microsoft.com/office/drawing/2014/main" id="{D798BF48-A688-7D62-7BB0-295F4900ACD8}"/>
              </a:ext>
            </a:extLst>
          </p:cNvPr>
          <p:cNvSpPr/>
          <p:nvPr/>
        </p:nvSpPr>
        <p:spPr>
          <a:xfrm>
            <a:off x="1664208" y="42062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Co-authoring</a:t>
            </a:r>
            <a:endParaRPr lang="en-US" sz="2400" dirty="0">
              <a:latin typeface="Times New Roman"/>
              <a:cs typeface="Times New Roman"/>
            </a:endParaRPr>
          </a:p>
        </p:txBody>
      </p:sp>
      <p:sp>
        <p:nvSpPr>
          <p:cNvPr id="21" name="Text 16">
            <a:extLst>
              <a:ext uri="{FF2B5EF4-FFF2-40B4-BE49-F238E27FC236}">
                <a16:creationId xmlns:a16="http://schemas.microsoft.com/office/drawing/2014/main" id="{E0727B67-DF46-8A0B-C395-9D20C28AEF04}"/>
              </a:ext>
            </a:extLst>
          </p:cNvPr>
          <p:cNvSpPr/>
          <p:nvPr/>
        </p:nvSpPr>
        <p:spPr>
          <a:xfrm>
            <a:off x="1664208" y="46817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Two staff can edit the same document at once — one shared version, no duplicates.</a:t>
            </a:r>
            <a:endParaRPr lang="en-US" b="1" i="1">
              <a:latin typeface="Times New Roman"/>
              <a:ea typeface="Calibri"/>
              <a:cs typeface="Times New Roman"/>
            </a:endParaRPr>
          </a:p>
        </p:txBody>
      </p:sp>
      <p:sp>
        <p:nvSpPr>
          <p:cNvPr id="22" name="Shape 17">
            <a:extLst>
              <a:ext uri="{FF2B5EF4-FFF2-40B4-BE49-F238E27FC236}">
                <a16:creationId xmlns:a16="http://schemas.microsoft.com/office/drawing/2014/main" id="{68FDC8A0-45E0-7F50-657A-C46BAC9EE7BD}"/>
              </a:ext>
            </a:extLst>
          </p:cNvPr>
          <p:cNvSpPr/>
          <p:nvPr/>
        </p:nvSpPr>
        <p:spPr>
          <a:xfrm>
            <a:off x="6300216" y="39319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23" name="Shape 18">
            <a:extLst>
              <a:ext uri="{FF2B5EF4-FFF2-40B4-BE49-F238E27FC236}">
                <a16:creationId xmlns:a16="http://schemas.microsoft.com/office/drawing/2014/main" id="{30FE36F8-1315-EE34-F2B2-854B75B42241}"/>
              </a:ext>
            </a:extLst>
          </p:cNvPr>
          <p:cNvSpPr/>
          <p:nvPr/>
        </p:nvSpPr>
        <p:spPr>
          <a:xfrm>
            <a:off x="6574536" y="42245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24" name="Text 19">
            <a:extLst>
              <a:ext uri="{FF2B5EF4-FFF2-40B4-BE49-F238E27FC236}">
                <a16:creationId xmlns:a16="http://schemas.microsoft.com/office/drawing/2014/main" id="{A88F4EE3-8A60-69B9-55F4-305E8D41FE80}"/>
              </a:ext>
            </a:extLst>
          </p:cNvPr>
          <p:cNvSpPr/>
          <p:nvPr/>
        </p:nvSpPr>
        <p:spPr>
          <a:xfrm>
            <a:off x="6574536" y="42245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D</a:t>
            </a:r>
            <a:endParaRPr lang="en-US" dirty="0">
              <a:latin typeface="Times New Roman"/>
              <a:cs typeface="Times New Roman"/>
            </a:endParaRPr>
          </a:p>
        </p:txBody>
      </p:sp>
      <p:sp>
        <p:nvSpPr>
          <p:cNvPr id="25" name="Text 20">
            <a:extLst>
              <a:ext uri="{FF2B5EF4-FFF2-40B4-BE49-F238E27FC236}">
                <a16:creationId xmlns:a16="http://schemas.microsoft.com/office/drawing/2014/main" id="{CF5B0690-039D-7206-DEA8-3AAB7139352E}"/>
              </a:ext>
            </a:extLst>
          </p:cNvPr>
          <p:cNvSpPr/>
          <p:nvPr/>
        </p:nvSpPr>
        <p:spPr>
          <a:xfrm>
            <a:off x="7324344" y="42062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Spelling &amp; accessibility checks</a:t>
            </a:r>
            <a:endParaRPr lang="en-US" dirty="0">
              <a:latin typeface="Times New Roman"/>
              <a:cs typeface="Times New Roman"/>
            </a:endParaRPr>
          </a:p>
        </p:txBody>
      </p:sp>
      <p:sp>
        <p:nvSpPr>
          <p:cNvPr id="26" name="Text 21">
            <a:extLst>
              <a:ext uri="{FF2B5EF4-FFF2-40B4-BE49-F238E27FC236}">
                <a16:creationId xmlns:a16="http://schemas.microsoft.com/office/drawing/2014/main" id="{1B59A0C2-DFFE-7892-7524-57891506CF85}"/>
              </a:ext>
            </a:extLst>
          </p:cNvPr>
          <p:cNvSpPr/>
          <p:nvPr/>
        </p:nvSpPr>
        <p:spPr>
          <a:xfrm>
            <a:off x="7324344" y="46817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Catch errors and keep documents clear and easy to read for everyone.</a:t>
            </a:r>
            <a:endParaRPr lang="en-US" b="1" i="1">
              <a:latin typeface="Times New Roman"/>
              <a:ea typeface="Calibri"/>
              <a:cs typeface="Times New Roman"/>
            </a:endParaRPr>
          </a:p>
        </p:txBody>
      </p:sp>
    </p:spTree>
    <p:extLst>
      <p:ext uri="{BB962C8B-B14F-4D97-AF65-F5344CB8AC3E}">
        <p14:creationId xmlns:p14="http://schemas.microsoft.com/office/powerpoint/2010/main" val="990136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EBB633-07F6-B823-8C47-7C1F06B5F441}"/>
              </a:ext>
            </a:extLst>
          </p:cNvPr>
          <p:cNvSpPr>
            <a:spLocks noGrp="1"/>
          </p:cNvSpPr>
          <p:nvPr>
            <p:ph type="subTitle" idx="1"/>
          </p:nvPr>
        </p:nvSpPr>
        <p:spPr/>
        <p:txBody>
          <a:bodyPr vert="horz" lIns="91440" tIns="45720" rIns="91440" bIns="45720" rtlCol="0" anchor="t">
            <a:normAutofit/>
          </a:bodyPr>
          <a:lstStyle/>
          <a:p>
            <a:br>
              <a:rPr lang="en-US" sz="2800" b="1" dirty="0">
                <a:solidFill>
                  <a:srgbClr val="000000"/>
                </a:solidFill>
                <a:effectLst>
                  <a:outerShdw blurRad="38100" dist="38100" dir="2700000" algn="tl">
                    <a:srgbClr val="000000">
                      <a:alpha val="43137"/>
                    </a:srgbClr>
                  </a:outerShdw>
                </a:effectLst>
                <a:latin typeface="Times New Roman"/>
                <a:cs typeface="Times New Roman"/>
              </a:rPr>
            </a:br>
            <a:endParaRPr lang="en-GB" sz="2800" b="1" dirty="0">
              <a:solidFill>
                <a:srgbClr val="000000"/>
              </a:solidFill>
              <a:effectLst>
                <a:outerShdw blurRad="38100" dist="38100" dir="2700000" algn="tl">
                  <a:srgbClr val="000000">
                    <a:alpha val="43137"/>
                  </a:srgbClr>
                </a:outerShdw>
              </a:effectLst>
              <a:latin typeface="Times New Roman"/>
              <a:cs typeface="Times New Roman"/>
            </a:endParaRPr>
          </a:p>
        </p:txBody>
      </p:sp>
      <p:sp>
        <p:nvSpPr>
          <p:cNvPr id="4" name="Text 1">
            <a:extLst>
              <a:ext uri="{FF2B5EF4-FFF2-40B4-BE49-F238E27FC236}">
                <a16:creationId xmlns:a16="http://schemas.microsoft.com/office/drawing/2014/main" id="{8204C017-EC86-E903-BF2A-D8FB72173E37}"/>
              </a:ext>
            </a:extLst>
          </p:cNvPr>
          <p:cNvSpPr/>
          <p:nvPr/>
        </p:nvSpPr>
        <p:spPr>
          <a:xfrm>
            <a:off x="640080" y="548640"/>
            <a:ext cx="731520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b="1" i="1" kern="0" spc="300" dirty="0">
                <a:solidFill>
                  <a:srgbClr val="000000"/>
                </a:solidFill>
                <a:latin typeface="Times New Roman"/>
                <a:ea typeface="Calibri"/>
                <a:cs typeface="Times New Roman"/>
              </a:rPr>
              <a:t>THE TAKEAWAY</a:t>
            </a:r>
            <a:endParaRPr lang="en-US" sz="1400" b="1" i="1" dirty="0">
              <a:solidFill>
                <a:srgbClr val="000000"/>
              </a:solidFill>
              <a:latin typeface="Times New Roman"/>
              <a:ea typeface="Calibri"/>
              <a:cs typeface="Times New Roman"/>
            </a:endParaRPr>
          </a:p>
        </p:txBody>
      </p:sp>
      <p:sp>
        <p:nvSpPr>
          <p:cNvPr id="5" name="Text 2">
            <a:extLst>
              <a:ext uri="{FF2B5EF4-FFF2-40B4-BE49-F238E27FC236}">
                <a16:creationId xmlns:a16="http://schemas.microsoft.com/office/drawing/2014/main" id="{22E1F319-8E11-E7C4-DE79-7EF81ECC3E65}"/>
              </a:ext>
            </a:extLst>
          </p:cNvPr>
          <p:cNvSpPr/>
          <p:nvPr/>
        </p:nvSpPr>
        <p:spPr>
          <a:xfrm>
            <a:off x="594360" y="868680"/>
            <a:ext cx="10972800" cy="7315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i="1" dirty="0">
                <a:solidFill>
                  <a:srgbClr val="000000"/>
                </a:solidFill>
                <a:latin typeface="Times New Roman"/>
                <a:ea typeface="Georgia" pitchFamily="34" charset="-122"/>
                <a:cs typeface="Times New Roman"/>
              </a:rPr>
              <a:t>Use Word for the right job</a:t>
            </a:r>
            <a:endParaRPr lang="en-US" sz="2400" b="1" i="1" dirty="0">
              <a:solidFill>
                <a:srgbClr val="000000"/>
              </a:solidFill>
              <a:latin typeface="Times New Roman"/>
              <a:cs typeface="Times New Roman"/>
            </a:endParaRPr>
          </a:p>
        </p:txBody>
      </p:sp>
      <p:sp>
        <p:nvSpPr>
          <p:cNvPr id="6" name="Shape 3">
            <a:extLst>
              <a:ext uri="{FF2B5EF4-FFF2-40B4-BE49-F238E27FC236}">
                <a16:creationId xmlns:a16="http://schemas.microsoft.com/office/drawing/2014/main" id="{D3EE3CD7-5208-BDE8-A688-6BFE2BEBB593}"/>
              </a:ext>
            </a:extLst>
          </p:cNvPr>
          <p:cNvSpPr/>
          <p:nvPr/>
        </p:nvSpPr>
        <p:spPr>
          <a:xfrm>
            <a:off x="765340" y="2135479"/>
            <a:ext cx="5347946" cy="3580147"/>
          </a:xfrm>
          <a:prstGeom prst="rect">
            <a:avLst/>
          </a:prstGeom>
          <a:solidFill>
            <a:schemeClr val="bg1"/>
          </a:solidFill>
          <a:ln w="19050">
            <a:solidFill>
              <a:srgbClr val="2BA89E"/>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2000" b="1">
              <a:solidFill>
                <a:srgbClr val="000000"/>
              </a:solidFill>
              <a:latin typeface="Times New Roman"/>
              <a:cs typeface="Times New Roman"/>
            </a:endParaRPr>
          </a:p>
        </p:txBody>
      </p:sp>
      <p:sp>
        <p:nvSpPr>
          <p:cNvPr id="7" name="Text 4">
            <a:extLst>
              <a:ext uri="{FF2B5EF4-FFF2-40B4-BE49-F238E27FC236}">
                <a16:creationId xmlns:a16="http://schemas.microsoft.com/office/drawing/2014/main" id="{8BDDF1A2-B198-5EDD-9BE2-8D87727E6CA6}"/>
              </a:ext>
            </a:extLst>
          </p:cNvPr>
          <p:cNvSpPr/>
          <p:nvPr/>
        </p:nvSpPr>
        <p:spPr>
          <a:xfrm>
            <a:off x="914400" y="2130552"/>
            <a:ext cx="480974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000" b="1" dirty="0">
                <a:solidFill>
                  <a:srgbClr val="000000"/>
                </a:solidFill>
                <a:latin typeface="Times New Roman"/>
                <a:ea typeface="Georgia" pitchFamily="34" charset="-122"/>
                <a:cs typeface="Times New Roman"/>
              </a:rPr>
              <a:t>R</a:t>
            </a:r>
            <a:r>
              <a:rPr lang="en-US" b="1" dirty="0">
                <a:solidFill>
                  <a:srgbClr val="000000"/>
                </a:solidFill>
                <a:latin typeface="Times New Roman"/>
                <a:ea typeface="Georgia" pitchFamily="34" charset="-122"/>
                <a:cs typeface="Times New Roman"/>
              </a:rPr>
              <a:t>each for Word when…</a:t>
            </a:r>
            <a:endParaRPr lang="en-US" b="1" dirty="0">
              <a:solidFill>
                <a:srgbClr val="000000"/>
              </a:solidFill>
              <a:latin typeface="Times New Roman"/>
              <a:cs typeface="Times New Roman"/>
            </a:endParaRPr>
          </a:p>
        </p:txBody>
      </p:sp>
      <p:sp>
        <p:nvSpPr>
          <p:cNvPr id="8" name="Text 5">
            <a:extLst>
              <a:ext uri="{FF2B5EF4-FFF2-40B4-BE49-F238E27FC236}">
                <a16:creationId xmlns:a16="http://schemas.microsoft.com/office/drawing/2014/main" id="{D82F9EA9-F97C-5106-32D0-DC485DCF7478}"/>
              </a:ext>
            </a:extLst>
          </p:cNvPr>
          <p:cNvSpPr/>
          <p:nvPr/>
        </p:nvSpPr>
        <p:spPr>
          <a:xfrm>
            <a:off x="914400" y="2743200"/>
            <a:ext cx="4809744" cy="214884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You are writing a formal record or document</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It needs tidy formatting, print, or sign-off</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It will be saved and </a:t>
            </a:r>
            <a:r>
              <a:rPr lang="en-US" b="1">
                <a:solidFill>
                  <a:srgbClr val="000000"/>
                </a:solidFill>
                <a:latin typeface="Times New Roman"/>
                <a:ea typeface="Calibri"/>
                <a:cs typeface="Times New Roman"/>
              </a:rPr>
              <a:t>referred</a:t>
            </a:r>
            <a:r>
              <a:rPr lang="en-US" b="1" dirty="0">
                <a:solidFill>
                  <a:srgbClr val="000000"/>
                </a:solidFill>
                <a:latin typeface="Times New Roman"/>
                <a:ea typeface="Calibri"/>
                <a:cs typeface="Times New Roman"/>
              </a:rPr>
              <a:t> to</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consistent template should be reused</a:t>
            </a:r>
          </a:p>
        </p:txBody>
      </p:sp>
      <p:sp>
        <p:nvSpPr>
          <p:cNvPr id="9" name="Shape 6">
            <a:extLst>
              <a:ext uri="{FF2B5EF4-FFF2-40B4-BE49-F238E27FC236}">
                <a16:creationId xmlns:a16="http://schemas.microsoft.com/office/drawing/2014/main" id="{88D742F0-8F89-4803-85E6-37C4F6608A53}"/>
              </a:ext>
            </a:extLst>
          </p:cNvPr>
          <p:cNvSpPr/>
          <p:nvPr/>
        </p:nvSpPr>
        <p:spPr>
          <a:xfrm>
            <a:off x="6268902" y="2135479"/>
            <a:ext cx="5431452" cy="3580147"/>
          </a:xfrm>
          <a:prstGeom prst="rect">
            <a:avLst/>
          </a:prstGeom>
          <a:solidFill>
            <a:schemeClr val="bg1"/>
          </a:solidFill>
          <a:ln w="19050">
            <a:solidFill>
              <a:srgbClr val="E8765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2000" b="1">
              <a:solidFill>
                <a:srgbClr val="000000"/>
              </a:solidFill>
              <a:latin typeface="Times New Roman"/>
              <a:cs typeface="Times New Roman"/>
            </a:endParaRPr>
          </a:p>
        </p:txBody>
      </p:sp>
      <p:sp>
        <p:nvSpPr>
          <p:cNvPr id="10" name="Text 7">
            <a:extLst>
              <a:ext uri="{FF2B5EF4-FFF2-40B4-BE49-F238E27FC236}">
                <a16:creationId xmlns:a16="http://schemas.microsoft.com/office/drawing/2014/main" id="{2D5838A6-25B9-3BDA-7A16-4488D137E6CD}"/>
              </a:ext>
            </a:extLst>
          </p:cNvPr>
          <p:cNvSpPr/>
          <p:nvPr/>
        </p:nvSpPr>
        <p:spPr>
          <a:xfrm>
            <a:off x="6877248" y="2130552"/>
            <a:ext cx="480974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rgbClr val="000000"/>
                </a:solidFill>
                <a:latin typeface="Times New Roman"/>
                <a:ea typeface="Georgia" pitchFamily="34" charset="-122"/>
                <a:cs typeface="Times New Roman"/>
              </a:rPr>
              <a:t>Choose another tool when…</a:t>
            </a:r>
            <a:endParaRPr lang="en-US" b="1" dirty="0">
              <a:solidFill>
                <a:srgbClr val="000000"/>
              </a:solidFill>
              <a:latin typeface="Times New Roman"/>
              <a:cs typeface="Times New Roman"/>
            </a:endParaRPr>
          </a:p>
        </p:txBody>
      </p:sp>
      <p:sp>
        <p:nvSpPr>
          <p:cNvPr id="11" name="Text 8">
            <a:extLst>
              <a:ext uri="{FF2B5EF4-FFF2-40B4-BE49-F238E27FC236}">
                <a16:creationId xmlns:a16="http://schemas.microsoft.com/office/drawing/2014/main" id="{871DCE68-50F4-9445-1552-EF7E80EE6FE1}"/>
              </a:ext>
            </a:extLst>
          </p:cNvPr>
          <p:cNvSpPr/>
          <p:nvPr/>
        </p:nvSpPr>
        <p:spPr>
          <a:xfrm>
            <a:off x="6574536" y="2743200"/>
            <a:ext cx="4809744" cy="214884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quick message to a colleague  →  Teams chat</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Rotas, numbers, or budgets  →  Excel</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shared task or checklist  →  Planner or Lists</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Storing &amp; sharing files  →  SharePoint / OneDrive</a:t>
            </a:r>
          </a:p>
        </p:txBody>
      </p:sp>
      <p:sp>
        <p:nvSpPr>
          <p:cNvPr id="12" name="Text 9">
            <a:extLst>
              <a:ext uri="{FF2B5EF4-FFF2-40B4-BE49-F238E27FC236}">
                <a16:creationId xmlns:a16="http://schemas.microsoft.com/office/drawing/2014/main" id="{6BFD1D22-4280-AD8D-B4CA-16AA6C89741B}"/>
              </a:ext>
            </a:extLst>
          </p:cNvPr>
          <p:cNvSpPr/>
          <p:nvPr/>
        </p:nvSpPr>
        <p:spPr>
          <a:xfrm>
            <a:off x="660957" y="5962172"/>
            <a:ext cx="10908792" cy="5600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15000"/>
              </a:lnSpc>
              <a:buNone/>
            </a:pPr>
            <a:r>
              <a:rPr lang="en-US" b="1" i="1" dirty="0">
                <a:latin typeface="Times New Roman"/>
                <a:ea typeface="Calibri"/>
                <a:cs typeface="Times New Roman"/>
              </a:rPr>
              <a:t>The right tool for each task means fewer duplicates, clearer records, and time given back to care.</a:t>
            </a:r>
            <a:endParaRPr lang="en-US" b="1">
              <a:latin typeface="Times New Roman"/>
              <a:ea typeface="Calibri"/>
              <a:cs typeface="Times New Roman"/>
            </a:endParaRPr>
          </a:p>
        </p:txBody>
      </p:sp>
      <p:sp>
        <p:nvSpPr>
          <p:cNvPr id="13" name="Source Footnote"/>
          <p:cNvSpPr/>
          <p:nvPr/>
        </p:nvSpPr>
        <p:spPr>
          <a:xfrm>
            <a:off x="660957" y="6588000"/>
            <a:ext cx="10908792" cy="200000"/>
          </a:xfrm>
          <a:prstGeom prst="rect">
            <a:avLst/>
          </a:prstGeom>
          <a:noFill/>
          <a:ln/>
        </p:spPr>
        <p:txBody>
          <a:bodyPr wrap="square" lIns="0" tIns="0" rIns="0" bIns="0" rtlCol="0" anchor="ctr"/>
          <a:lstStyle/>
          <a:p>
            <a:pPr marL="0" indent="0" algn="ctr">
              <a:buNone/>
            </a:pPr>
            <a:r>
              <a:rPr lang="en-US" sz="900" i="1" dirty="0">
                <a:solidFill>
                  <a:srgbClr val="595959"/>
                </a:solidFill>
                <a:latin typeface="Times New Roman"/>
                <a:cs typeface="Times New Roman"/>
              </a:rPr>
              <a:t>Source: Microsoft Support, “Basic tasks in Word,” support.microsoft.com/</a:t>
            </a:r>
            <a:r>
              <a:rPr lang="en-US" sz="900" i="1" dirty="0" err="1">
                <a:solidFill>
                  <a:srgbClr val="595959"/>
                </a:solidFill>
                <a:latin typeface="Times New Roman"/>
                <a:cs typeface="Times New Roman"/>
              </a:rPr>
              <a:t>en</a:t>
            </a:r>
            <a:r>
              <a:rPr lang="en-US" sz="900" i="1" dirty="0">
                <a:solidFill>
                  <a:srgbClr val="595959"/>
                </a:solidFill>
                <a:latin typeface="Times New Roman"/>
                <a:cs typeface="Times New Roman"/>
              </a:rPr>
              <a:t>-us/office/basic-tasks-in-word-87b3243c-b0bf-4a29-82aa-09a681999fdc</a:t>
            </a:r>
          </a:p>
        </p:txBody>
      </p:sp>
    </p:spTree>
    <p:extLst>
      <p:ext uri="{BB962C8B-B14F-4D97-AF65-F5344CB8AC3E}">
        <p14:creationId xmlns:p14="http://schemas.microsoft.com/office/powerpoint/2010/main" val="3890092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6B14-15B5-8A46-423A-B37ED376C869}"/>
              </a:ext>
            </a:extLst>
          </p:cNvPr>
          <p:cNvSpPr>
            <a:spLocks noGrp="1"/>
          </p:cNvSpPr>
          <p:nvPr>
            <p:ph type="title"/>
          </p:nvPr>
        </p:nvSpPr>
        <p:spPr/>
        <p:txBody>
          <a:bodyPr>
            <a:normAutofit/>
          </a:bodyPr>
          <a:lstStyle/>
          <a:p>
            <a:r>
              <a:rPr lang="en-GB" sz="2400" b="1" i="1" dirty="0">
                <a:latin typeface="Times New Roman"/>
                <a:cs typeface="Times New Roman"/>
              </a:rPr>
              <a:t>Why Care Documents Matter</a:t>
            </a:r>
          </a:p>
        </p:txBody>
      </p:sp>
      <p:sp>
        <p:nvSpPr>
          <p:cNvPr id="3" name="Content Placeholder 2">
            <a:extLst>
              <a:ext uri="{FF2B5EF4-FFF2-40B4-BE49-F238E27FC236}">
                <a16:creationId xmlns:a16="http://schemas.microsoft.com/office/drawing/2014/main" id="{9BCB22FC-B9D7-A1ED-9EEA-1E54C975991E}"/>
              </a:ext>
            </a:extLst>
          </p:cNvPr>
          <p:cNvSpPr>
            <a:spLocks noGrp="1"/>
          </p:cNvSpPr>
          <p:nvPr>
            <p:ph idx="1"/>
          </p:nvPr>
        </p:nvSpPr>
        <p:spPr/>
        <p:txBody>
          <a:bodyPr vert="horz" lIns="91440" tIns="45720" rIns="91440" bIns="45720" rtlCol="0" anchor="t">
            <a:normAutofit/>
          </a:bodyPr>
          <a:lstStyle/>
          <a:p>
            <a:r>
              <a:rPr lang="en-US" sz="1800" b="1" i="1" dirty="0">
                <a:effectLst>
                  <a:outerShdw blurRad="38100" dist="38100" dir="2700000" algn="tl">
                    <a:srgbClr val="000000">
                      <a:alpha val="43137"/>
                    </a:srgbClr>
                  </a:outerShdw>
                </a:effectLst>
                <a:latin typeface="Times New Roman"/>
                <a:cs typeface="Times New Roman"/>
              </a:rPr>
              <a:t>Consistency of care — Everyone knows what to do and how to support the person.</a:t>
            </a:r>
          </a:p>
          <a:p>
            <a:r>
              <a:rPr lang="en-US" sz="1800" b="1" i="1" dirty="0">
                <a:effectLst>
                  <a:outerShdw blurRad="38100" dist="38100" dir="2700000" algn="tl">
                    <a:srgbClr val="000000">
                      <a:alpha val="43137"/>
                    </a:srgbClr>
                  </a:outerShdw>
                </a:effectLst>
                <a:latin typeface="Times New Roman"/>
                <a:cs typeface="Times New Roman"/>
              </a:rPr>
              <a:t>Safety and risk management — Helps prevent accidents and protect the person.</a:t>
            </a:r>
          </a:p>
          <a:p>
            <a:r>
              <a:rPr lang="en-US" sz="1800" b="1" i="1" dirty="0">
                <a:effectLst>
                  <a:outerShdw blurRad="38100" dist="38100" dir="2700000" algn="tl">
                    <a:srgbClr val="000000">
                      <a:alpha val="43137"/>
                    </a:srgbClr>
                  </a:outerShdw>
                </a:effectLst>
                <a:latin typeface="Times New Roman"/>
                <a:cs typeface="Times New Roman"/>
              </a:rPr>
              <a:t>Communication — Keeps staff, families, and professionals informed.</a:t>
            </a:r>
          </a:p>
          <a:p>
            <a:r>
              <a:rPr lang="en-US" sz="1800" b="1" i="1">
                <a:effectLst>
                  <a:outerShdw blurRad="38100" dist="38100" dir="2700000" algn="tl">
                    <a:srgbClr val="000000">
                      <a:alpha val="43137"/>
                    </a:srgbClr>
                  </a:outerShdw>
                </a:effectLst>
                <a:latin typeface="Times New Roman"/>
                <a:cs typeface="Times New Roman"/>
              </a:rPr>
              <a:t>Legal protection — Shows that care was planned and delivered properly. </a:t>
            </a:r>
            <a:endParaRPr lang="en-US" sz="1800" b="1" i="1" dirty="0">
              <a:effectLst>
                <a:outerShdw blurRad="38100" dist="38100" dir="2700000" algn="tl">
                  <a:srgbClr val="000000">
                    <a:alpha val="43137"/>
                  </a:srgbClr>
                </a:outerShdw>
              </a:effectLst>
              <a:latin typeface="Times New Roman"/>
              <a:cs typeface="Times New Roman"/>
            </a:endParaRPr>
          </a:p>
          <a:p>
            <a:pPr marL="0" indent="0">
              <a:buNone/>
            </a:pPr>
            <a:endParaRPr lang="en-US" sz="1800" b="1" i="1" dirty="0">
              <a:effectLst>
                <a:outerShdw blurRad="38100" dist="38100" dir="2700000" algn="tl">
                  <a:srgbClr val="000000">
                    <a:alpha val="43137"/>
                  </a:srgbClr>
                </a:outerShdw>
              </a:effectLst>
              <a:latin typeface="Times New Roman"/>
              <a:cs typeface="Times New Roman"/>
            </a:endParaRPr>
          </a:p>
          <a:p>
            <a:pPr marL="0" indent="0">
              <a:buNone/>
            </a:pPr>
            <a:r>
              <a:rPr lang="en-US" sz="1800" b="1" i="1" dirty="0">
                <a:effectLst>
                  <a:outerShdw blurRad="38100" dist="38100" dir="2700000" algn="tl">
                    <a:srgbClr val="000000">
                      <a:alpha val="43137"/>
                    </a:srgbClr>
                  </a:outerShdw>
                </a:effectLst>
                <a:latin typeface="Times New Roman"/>
                <a:cs typeface="Times New Roman"/>
              </a:rPr>
              <a:t>I believe word is the best application to use for documents such as these a few limitations to word would be staff not having good written skills or an  extreme language barrier however this is nothing staff training and cooperating applications cant assist with .</a:t>
            </a:r>
            <a:endParaRPr lang="en-US" dirty="0"/>
          </a:p>
          <a:p>
            <a:endParaRPr lang="en-GB" dirty="0"/>
          </a:p>
        </p:txBody>
      </p:sp>
    </p:spTree>
    <p:extLst>
      <p:ext uri="{BB962C8B-B14F-4D97-AF65-F5344CB8AC3E}">
        <p14:creationId xmlns:p14="http://schemas.microsoft.com/office/powerpoint/2010/main" val="1488693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Books with solid fill">
            <a:extLst>
              <a:ext uri="{FF2B5EF4-FFF2-40B4-BE49-F238E27FC236}">
                <a16:creationId xmlns:a16="http://schemas.microsoft.com/office/drawing/2014/main" id="{7826857C-B49B-A7AC-7F3E-837A4472E9F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9075" y="5943600"/>
            <a:ext cx="914400" cy="914400"/>
          </a:xfrm>
          <a:prstGeom prst="rect">
            <a:avLst/>
          </a:prstGeom>
        </p:spPr>
      </p:pic>
      <p:pic>
        <p:nvPicPr>
          <p:cNvPr id="8" name="Graphic 7" descr="List outline">
            <a:extLst>
              <a:ext uri="{FF2B5EF4-FFF2-40B4-BE49-F238E27FC236}">
                <a16:creationId xmlns:a16="http://schemas.microsoft.com/office/drawing/2014/main" id="{A634CD4C-5E78-239A-2E3F-E4BD4E6A17E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67333" y="129434"/>
            <a:ext cx="914400" cy="914400"/>
          </a:xfrm>
          <a:prstGeom prst="rect">
            <a:avLst/>
          </a:prstGeom>
        </p:spPr>
      </p:pic>
      <p:sp>
        <p:nvSpPr>
          <p:cNvPr id="10" name="TextBox 9">
            <a:extLst>
              <a:ext uri="{FF2B5EF4-FFF2-40B4-BE49-F238E27FC236}">
                <a16:creationId xmlns:a16="http://schemas.microsoft.com/office/drawing/2014/main" id="{B21E7C66-1B79-4395-5B07-D1C778068759}"/>
              </a:ext>
            </a:extLst>
          </p:cNvPr>
          <p:cNvSpPr txBox="1"/>
          <p:nvPr/>
        </p:nvSpPr>
        <p:spPr>
          <a:xfrm>
            <a:off x="1753475" y="263151"/>
            <a:ext cx="8118041" cy="2195473"/>
          </a:xfrm>
          <a:prstGeom prst="rect">
            <a:avLst/>
          </a:prstGeom>
          <a:noFill/>
        </p:spPr>
        <p:txBody>
          <a:bodyPr wrap="square">
            <a:spAutoFit/>
          </a:bodyPr>
          <a:lstStyle/>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Department of Health and Social Care and NHS England (2022) A plan for digital health and social care. London: GOV.UK. Available at: https://www.gov.uk/government/publications/a-plan-for-digital-health-and-social-care (Accessed: 8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Kotter, J.P. (2012) Leading change. Boston, MA: Harvard Business Review Press.</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Microsoft (2026) Basic tasks in Outlook. Microsoft Support. Available at: https://support.microsoft.com/en-us/office/basic-tasks-in-outlook (Accessed: 4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Norrie, C., Moriarty, J., Lipman, V., Elaswarapu, R. and Manthorpe, J. (2021) ‘A qualitative study of handovers at shift changeovers in five care homes for older people in England’, International Journal of Older People Nursing, 16(1), e12339. Available at: https://onlinelibrary.wiley.com/doi/pdf/10.1111/opn.12339 (Accessed: 10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Skills for Care (2025) Digital champions. Available at: https://www.skillsforcare.org.uk/Support-for-leaders-and-managers/Managing-a-service/Digital-technology-and-social-care/Digital-champions.aspx (Accessed: 11 June 2026</a:t>
            </a:r>
            <a:r>
              <a:rPr lang="en-GB" sz="1100" b="1" i="1" dirty="0">
                <a:solidFill>
                  <a:schemeClr val="tx1"/>
                </a:solidFill>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537F6230-6E7C-2300-EF4C-5E26839DAD79}"/>
              </a:ext>
            </a:extLst>
          </p:cNvPr>
          <p:cNvSpPr txBox="1"/>
          <p:nvPr/>
        </p:nvSpPr>
        <p:spPr>
          <a:xfrm>
            <a:off x="2561985" y="2789491"/>
            <a:ext cx="6098582" cy="600164"/>
          </a:xfrm>
          <a:prstGeom prst="rect">
            <a:avLst/>
          </a:prstGeom>
          <a:noFill/>
        </p:spPr>
        <p:txBody>
          <a:bodyPr wrap="square">
            <a:spAutoFit/>
          </a:bodyPr>
          <a:lstStyle/>
          <a:p>
            <a:r>
              <a:rPr lang="en-GB" sz="1100" b="1" i="1" dirty="0">
                <a:solidFill>
                  <a:srgbClr val="000000"/>
                </a:solidFill>
                <a:effectLst/>
                <a:latin typeface="+mj-lt"/>
              </a:rPr>
              <a:t>Slaters accountants (2025) The pros and cons of using online meeting platforms. Available at: </a:t>
            </a:r>
            <a:r>
              <a:rPr lang="en-GB" sz="1100" b="1" i="1" u="sng" strike="noStrike" dirty="0">
                <a:solidFill>
                  <a:srgbClr val="467886"/>
                </a:solidFill>
                <a:effectLst/>
                <a:latin typeface="+mj-lt"/>
                <a:hlinkClick r:id="rId4"/>
              </a:rPr>
              <a:t>https://slatersaccountants.co.uk/the-pros-and-cons-of-using-online-meeting-platforms/</a:t>
            </a:r>
            <a:r>
              <a:rPr lang="en-GB" sz="1100" b="1" i="1" dirty="0">
                <a:solidFill>
                  <a:srgbClr val="000000"/>
                </a:solidFill>
                <a:effectLst/>
                <a:latin typeface="+mj-lt"/>
              </a:rPr>
              <a:t> (Accessed 4 June 2026) </a:t>
            </a:r>
            <a:endParaRPr lang="en-GB" sz="1100" b="1" i="1" dirty="0">
              <a:latin typeface="+mj-lt"/>
            </a:endParaRPr>
          </a:p>
        </p:txBody>
      </p:sp>
      <p:sp>
        <p:nvSpPr>
          <p:cNvPr id="7" name="TextBox 6">
            <a:extLst>
              <a:ext uri="{FF2B5EF4-FFF2-40B4-BE49-F238E27FC236}">
                <a16:creationId xmlns:a16="http://schemas.microsoft.com/office/drawing/2014/main" id="{AA890A25-6D07-E482-2D98-1DD25364F9C8}"/>
              </a:ext>
            </a:extLst>
          </p:cNvPr>
          <p:cNvSpPr txBox="1"/>
          <p:nvPr/>
        </p:nvSpPr>
        <p:spPr>
          <a:xfrm>
            <a:off x="2561985" y="3317466"/>
            <a:ext cx="6098582" cy="600164"/>
          </a:xfrm>
          <a:prstGeom prst="rect">
            <a:avLst/>
          </a:prstGeom>
          <a:noFill/>
        </p:spPr>
        <p:txBody>
          <a:bodyPr wrap="square">
            <a:spAutoFit/>
          </a:bodyPr>
          <a:lstStyle/>
          <a:p>
            <a:r>
              <a:rPr lang="en-GB" sz="1100" b="1" i="1" dirty="0" err="1">
                <a:solidFill>
                  <a:srgbClr val="000000"/>
                </a:solidFill>
                <a:effectLst/>
                <a:latin typeface="+mj-lt"/>
              </a:rPr>
              <a:t>ExperTrain</a:t>
            </a:r>
            <a:r>
              <a:rPr lang="en-GB" sz="1100" b="1" i="1" dirty="0">
                <a:solidFill>
                  <a:srgbClr val="000000"/>
                </a:solidFill>
                <a:effectLst/>
                <a:latin typeface="+mj-lt"/>
              </a:rPr>
              <a:t> (2024) Maximising efficiency with Microsoft Teams: tips for remote collaboration. Available at: </a:t>
            </a:r>
            <a:r>
              <a:rPr lang="en-GB" sz="1100" b="1" i="1" u="sng" strike="noStrike" dirty="0">
                <a:solidFill>
                  <a:srgbClr val="467886"/>
                </a:solidFill>
                <a:effectLst/>
                <a:latin typeface="+mj-lt"/>
                <a:hlinkClick r:id="rId5"/>
              </a:rPr>
              <a:t>https://www.expertrain.co.uk/post/maximising-efficiency-with-microsoft-teams-tips-for-remote-collaboration</a:t>
            </a:r>
            <a:r>
              <a:rPr lang="en-GB" sz="1100" b="1" i="1" dirty="0">
                <a:solidFill>
                  <a:srgbClr val="000000"/>
                </a:solidFill>
                <a:effectLst/>
                <a:latin typeface="+mj-lt"/>
              </a:rPr>
              <a:t> (Accessed: 4 June 2026) </a:t>
            </a:r>
            <a:endParaRPr lang="en-GB" sz="1100" b="1" i="1" dirty="0">
              <a:latin typeface="+mj-lt"/>
            </a:endParaRPr>
          </a:p>
        </p:txBody>
      </p:sp>
      <p:sp>
        <p:nvSpPr>
          <p:cNvPr id="11" name="TextBox 10">
            <a:extLst>
              <a:ext uri="{FF2B5EF4-FFF2-40B4-BE49-F238E27FC236}">
                <a16:creationId xmlns:a16="http://schemas.microsoft.com/office/drawing/2014/main" id="{A7C440F0-046A-BDEB-C8EC-D747A3C8F4FE}"/>
              </a:ext>
            </a:extLst>
          </p:cNvPr>
          <p:cNvSpPr txBox="1"/>
          <p:nvPr/>
        </p:nvSpPr>
        <p:spPr>
          <a:xfrm>
            <a:off x="2516441" y="3897150"/>
            <a:ext cx="6096000" cy="817916"/>
          </a:xfrm>
          <a:prstGeom prst="rect">
            <a:avLst/>
          </a:prstGeom>
          <a:noFill/>
        </p:spPr>
        <p:txBody>
          <a:bodyPr wrap="square">
            <a:spAutoFit/>
          </a:bodyPr>
          <a:lstStyle/>
          <a:p>
            <a:pPr algn="l" rtl="0" fontAlgn="base">
              <a:lnSpc>
                <a:spcPts val="1390"/>
              </a:lnSpc>
              <a:buNone/>
            </a:pPr>
            <a:r>
              <a:rPr lang="en-GB" sz="1100" b="1" i="1" dirty="0">
                <a:solidFill>
                  <a:srgbClr val="152328"/>
                </a:solidFill>
                <a:effectLst/>
                <a:latin typeface="+mj-lt"/>
              </a:rPr>
              <a:t>Federation of small businesses (2025) </a:t>
            </a:r>
            <a:r>
              <a:rPr lang="en-GB" sz="1100" b="1" i="1" dirty="0">
                <a:solidFill>
                  <a:srgbClr val="03304A"/>
                </a:solidFill>
                <a:effectLst/>
                <a:latin typeface="+mj-lt"/>
              </a:rPr>
              <a:t>Employee development and team training that works. Available at: </a:t>
            </a:r>
            <a:r>
              <a:rPr lang="en-GB" sz="1100" b="1" i="1" u="sng" strike="noStrike" dirty="0">
                <a:solidFill>
                  <a:srgbClr val="467886"/>
                </a:solidFill>
                <a:effectLst/>
                <a:latin typeface="+mj-lt"/>
                <a:hlinkClick r:id="rId6"/>
              </a:rPr>
              <a:t>https://www.fsb.org.uk/resources/article/employee-development-and-team-training-that-works-MCLNUBBFA7CZCILCIJHCQUA7VU2I</a:t>
            </a:r>
            <a:r>
              <a:rPr lang="en-GB" sz="1100" b="1" i="1" dirty="0">
                <a:solidFill>
                  <a:srgbClr val="03304A"/>
                </a:solidFill>
                <a:effectLst/>
                <a:latin typeface="+mj-lt"/>
              </a:rPr>
              <a:t> </a:t>
            </a:r>
            <a:endParaRPr lang="en-GB" sz="1100" b="1" i="1" dirty="0">
              <a:solidFill>
                <a:srgbClr val="0F4761"/>
              </a:solidFill>
              <a:effectLst/>
              <a:latin typeface="+mj-lt"/>
            </a:endParaRPr>
          </a:p>
          <a:p>
            <a:pPr algn="l" rtl="0" fontAlgn="base">
              <a:lnSpc>
                <a:spcPts val="1564"/>
              </a:lnSpc>
              <a:spcAft>
                <a:spcPts val="800"/>
              </a:spcAft>
              <a:buNone/>
            </a:pPr>
            <a:r>
              <a:rPr lang="en-GB" sz="1100" b="1" i="1" dirty="0">
                <a:solidFill>
                  <a:srgbClr val="000000"/>
                </a:solidFill>
                <a:effectLst/>
                <a:latin typeface="+mj-lt"/>
              </a:rPr>
              <a:t>(Accessed: 3 June 2026) </a:t>
            </a:r>
          </a:p>
        </p:txBody>
      </p:sp>
      <p:sp>
        <p:nvSpPr>
          <p:cNvPr id="13" name="TextBox 12">
            <a:extLst>
              <a:ext uri="{FF2B5EF4-FFF2-40B4-BE49-F238E27FC236}">
                <a16:creationId xmlns:a16="http://schemas.microsoft.com/office/drawing/2014/main" id="{7CD43CDA-9A3F-E4DF-E4EC-54A5C270A755}"/>
              </a:ext>
            </a:extLst>
          </p:cNvPr>
          <p:cNvSpPr txBox="1"/>
          <p:nvPr/>
        </p:nvSpPr>
        <p:spPr>
          <a:xfrm>
            <a:off x="2516441" y="4622397"/>
            <a:ext cx="6096000" cy="600164"/>
          </a:xfrm>
          <a:prstGeom prst="rect">
            <a:avLst/>
          </a:prstGeom>
          <a:noFill/>
        </p:spPr>
        <p:txBody>
          <a:bodyPr wrap="square">
            <a:spAutoFit/>
          </a:bodyPr>
          <a:lstStyle/>
          <a:p>
            <a:r>
              <a:rPr lang="en-GB" sz="1100" dirty="0">
                <a:solidFill>
                  <a:srgbClr val="000000"/>
                </a:solidFill>
                <a:effectLst/>
                <a:latin typeface="+mj-lt"/>
              </a:rPr>
              <a:t>Finlay (2025) Transparency at work: The secret to SME resilience and growth. Available at: </a:t>
            </a:r>
            <a:r>
              <a:rPr lang="en-GB" sz="1100" u="sng" strike="noStrike" dirty="0">
                <a:solidFill>
                  <a:srgbClr val="467886"/>
                </a:solidFill>
                <a:effectLst/>
                <a:latin typeface="+mj-lt"/>
                <a:hlinkClick r:id="rId7"/>
              </a:rPr>
              <a:t>https://elitebusinessmagazine.co.uk/people/item/transparency-at-work-the-secret-to-sme-resilience-and-growth</a:t>
            </a:r>
            <a:r>
              <a:rPr lang="en-GB" sz="1100" dirty="0">
                <a:solidFill>
                  <a:srgbClr val="000000"/>
                </a:solidFill>
                <a:effectLst/>
                <a:latin typeface="+mj-lt"/>
              </a:rPr>
              <a:t> (Accessed 3 June 2026) </a:t>
            </a:r>
            <a:endParaRPr lang="en-GB" sz="1100" dirty="0">
              <a:latin typeface="+mj-lt"/>
            </a:endParaRPr>
          </a:p>
        </p:txBody>
      </p:sp>
      <p:sp>
        <p:nvSpPr>
          <p:cNvPr id="15" name="TextBox 14">
            <a:extLst>
              <a:ext uri="{FF2B5EF4-FFF2-40B4-BE49-F238E27FC236}">
                <a16:creationId xmlns:a16="http://schemas.microsoft.com/office/drawing/2014/main" id="{1A28D5F9-1291-265A-EBFE-37B04394A778}"/>
              </a:ext>
            </a:extLst>
          </p:cNvPr>
          <p:cNvSpPr txBox="1"/>
          <p:nvPr/>
        </p:nvSpPr>
        <p:spPr>
          <a:xfrm>
            <a:off x="2516441" y="5222561"/>
            <a:ext cx="6096000" cy="600164"/>
          </a:xfrm>
          <a:prstGeom prst="rect">
            <a:avLst/>
          </a:prstGeom>
          <a:noFill/>
        </p:spPr>
        <p:txBody>
          <a:bodyPr wrap="square">
            <a:spAutoFit/>
          </a:bodyPr>
          <a:lstStyle/>
          <a:p>
            <a:r>
              <a:rPr lang="en-GB" sz="1100" b="1" i="1" dirty="0">
                <a:solidFill>
                  <a:srgbClr val="000000"/>
                </a:solidFill>
                <a:effectLst/>
                <a:latin typeface="+mj-lt"/>
              </a:rPr>
              <a:t>Slaters accountants (2025) The pros and cons of using online meeting platforms. Available at: </a:t>
            </a:r>
            <a:r>
              <a:rPr lang="en-GB" sz="1100" b="1" i="1" u="sng" strike="noStrike" dirty="0">
                <a:solidFill>
                  <a:srgbClr val="467886"/>
                </a:solidFill>
                <a:effectLst/>
                <a:latin typeface="+mj-lt"/>
                <a:hlinkClick r:id="rId4"/>
              </a:rPr>
              <a:t>https://slatersaccountants.co.uk/the-pros-and-cons-of-using-online-meeting-platforms/</a:t>
            </a:r>
            <a:r>
              <a:rPr lang="en-GB" sz="1100" b="1" i="1" dirty="0">
                <a:solidFill>
                  <a:srgbClr val="000000"/>
                </a:solidFill>
                <a:effectLst/>
                <a:latin typeface="+mj-lt"/>
              </a:rPr>
              <a:t> (Accessed 4 June 2026) </a:t>
            </a:r>
            <a:endParaRPr lang="en-GB" sz="1100" b="1" i="1" dirty="0">
              <a:latin typeface="+mj-lt"/>
            </a:endParaRPr>
          </a:p>
        </p:txBody>
      </p:sp>
      <p:sp>
        <p:nvSpPr>
          <p:cNvPr id="17" name="TextBox 16">
            <a:extLst>
              <a:ext uri="{FF2B5EF4-FFF2-40B4-BE49-F238E27FC236}">
                <a16:creationId xmlns:a16="http://schemas.microsoft.com/office/drawing/2014/main" id="{2A00582B-7608-8A28-2FFB-F4ED99AFCF1B}"/>
              </a:ext>
            </a:extLst>
          </p:cNvPr>
          <p:cNvSpPr txBox="1"/>
          <p:nvPr/>
        </p:nvSpPr>
        <p:spPr>
          <a:xfrm>
            <a:off x="2561985" y="5822725"/>
            <a:ext cx="5237748" cy="800219"/>
          </a:xfrm>
          <a:prstGeom prst="rect">
            <a:avLst/>
          </a:prstGeom>
          <a:noFill/>
        </p:spPr>
        <p:txBody>
          <a:bodyPr wrap="square" rtlCol="0">
            <a:spAutoFit/>
          </a:bodyPr>
          <a:lstStyle/>
          <a:p>
            <a:r>
              <a:rPr lang="en-US" sz="1100" b="1" i="1" dirty="0">
                <a:cs typeface="Times New Roman"/>
              </a:rPr>
              <a:t>Source: Microsoft Support, “Basic tasks in Word,” support.microsoft.com/</a:t>
            </a:r>
            <a:r>
              <a:rPr lang="en-US" sz="1100" b="1" i="1" dirty="0" err="1">
                <a:cs typeface="Times New Roman"/>
              </a:rPr>
              <a:t>en</a:t>
            </a:r>
            <a:r>
              <a:rPr lang="en-US" sz="1100" b="1" i="1" dirty="0">
                <a:cs typeface="Times New Roman"/>
              </a:rPr>
              <a:t>-us/office/basic-tasks-in-word-87b3243c-b0bf-4a29-82aa-09a681999fdc</a:t>
            </a:r>
          </a:p>
          <a:p>
            <a:endParaRPr lang="en-GB" sz="2400" b="1" i="1" u="sng" dirty="0"/>
          </a:p>
        </p:txBody>
      </p:sp>
    </p:spTree>
    <p:extLst>
      <p:ext uri="{BB962C8B-B14F-4D97-AF65-F5344CB8AC3E}">
        <p14:creationId xmlns:p14="http://schemas.microsoft.com/office/powerpoint/2010/main" val="400702277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Times New Roman"/>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imes New Roman"/>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1620</TotalTime>
  <Words>2683</Words>
  <Application>Microsoft Office PowerPoint</Application>
  <PresentationFormat>Widescreen</PresentationFormat>
  <Paragraphs>247</Paragraphs>
  <Slides>25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Arial</vt:lpstr>
      <vt:lpstr>Calibri</vt:lpstr>
      <vt:lpstr>Times New Roman</vt:lpstr>
      <vt:lpstr>Wingdings 3</vt:lpstr>
      <vt:lpstr>Wisp</vt:lpstr>
      <vt:lpstr>LCHS4007 DIGITAL SKILLS AND RESEARCH METHODS</vt:lpstr>
      <vt:lpstr>PowerPoint Presentation</vt:lpstr>
      <vt:lpstr>The current challenge!</vt:lpstr>
      <vt:lpstr>Why Microsoft Outlook? </vt:lpstr>
      <vt:lpstr>Email Communication </vt:lpstr>
      <vt:lpstr>PowerPoint Presentation</vt:lpstr>
      <vt:lpstr>Contacts &amp; Distribution Groups </vt:lpstr>
      <vt:lpstr>Task Management </vt:lpstr>
      <vt:lpstr>Security &amp; Compliance </vt:lpstr>
      <vt:lpstr>Limitations of Outlook </vt:lpstr>
      <vt:lpstr>Implementation Plan </vt:lpstr>
      <vt:lpstr>Summary &amp; Recommendations </vt:lpstr>
      <vt:lpstr>Microsoft teams</vt:lpstr>
      <vt:lpstr>Improving staff training  </vt:lpstr>
      <vt:lpstr>Greater employee independence  </vt:lpstr>
      <vt:lpstr>Improved productivity </vt:lpstr>
      <vt:lpstr>Transparent company standards </vt:lpstr>
      <vt:lpstr>The pros and cons </vt:lpstr>
      <vt:lpstr>PowerPoint Presentation</vt:lpstr>
      <vt:lpstr>PowerPoint Presentation</vt:lpstr>
      <vt:lpstr>PowerPoint Presentation</vt:lpstr>
      <vt:lpstr>PowerPoint Presentation</vt:lpstr>
      <vt:lpstr>PowerPoint Presentation</vt:lpstr>
      <vt:lpstr>Why Care Documents Matter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beniah warren</dc:creator>
  <cp:lastModifiedBy>beniah warren</cp:lastModifiedBy>
  <cp:revision>2</cp:revision>
  <dcterms:created xsi:type="dcterms:W3CDTF">2026-06-08T11:06:35Z</dcterms:created>
  <dcterms:modified xsi:type="dcterms:W3CDTF">2026-06-12T11:37:07Z</dcterms:modified>
</cp:coreProperties>
</file>