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1"/>
  </p:sldMasterIdLst>
  <p:notesMasterIdLst>
    <p:notesMasterId r:id="rId15"/>
  </p:notesMasterIdLst>
  <p:sldIdLst>
    <p:sldId id="256" r:id="rId2"/>
    <p:sldId id="257" r:id="rId3"/>
    <p:sldId id="258" r:id="rId4"/>
    <p:sldId id="259" r:id="rId5"/>
    <p:sldId id="260" r:id="rId6"/>
    <p:sldId id="261" r:id="rId7"/>
    <p:sldId id="270" r:id="rId8"/>
    <p:sldId id="271" r:id="rId9"/>
    <p:sldId id="263" r:id="rId10"/>
    <p:sldId id="269" r:id="rId11"/>
    <p:sldId id="265" r:id="rId12"/>
    <p:sldId id="272" r:id="rId13"/>
    <p:sldId id="267" r:id="rId14"/>
  </p:sldIdLst>
  <p:sldSz cx="18288000" cy="10287000"/>
  <p:notesSz cx="6858000" cy="9144000"/>
  <p:embeddedFontLst>
    <p:embeddedFont>
      <p:font typeface="210 클레이토이" panose="02020603020101020101" pitchFamily="18" charset="-127"/>
      <p:regular r:id="rId16"/>
    </p:embeddedFont>
    <p:embeddedFont>
      <p:font typeface="Jua" pitchFamily="2" charset="-127"/>
      <p:regular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969" autoAdjust="0"/>
  </p:normalViewPr>
  <p:slideViewPr>
    <p:cSldViewPr>
      <p:cViewPr varScale="1">
        <p:scale>
          <a:sx n="43" d="100"/>
          <a:sy n="43" d="100"/>
        </p:scale>
        <p:origin x="93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14.06.2026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Hello everyone, and thank you for giving me the opportunity to present today. In this presentation, I will discuss the challenges currently faced by Basil's Bakery and evaluate how changing consumer trends, rising costs and external uncertainties have affected its business performance. I will also examine the importance of financial sustainability and resilience in maintaining competitiveness. Finally, I will provide recommendations that can help the business adapt to changing market conditions and support long-term growth.</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presentation begins with an overview of Basil's Bakery and introduces the main challenges affecting its operations. It then examines how these challenges influence business performance and evaluates the external environment through the PESTEL framework. The presentation continues by discussing the key findings and strategic recommendations before concluding with the importance of sustainability and adaptability for future success. This structure provides a clear understanding of the issues affecting the business and possible ways to overcome them.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Basil's Bakery is an artisan bakery established in 2015 that </a:t>
            </a:r>
            <a:r>
              <a:rPr lang="en-US" dirty="0" err="1"/>
              <a:t>specialises</a:t>
            </a:r>
            <a:r>
              <a:rPr lang="en-US" dirty="0"/>
              <a:t> in premium organic breads, pastries and cakes. The business successfully built a loyal customer base and enjoyed steady growth before the COVID-19 pandemic. Its location and high-quality products attracted local residents, shoppers and office workers. However, changing market conditions and evolving customer expectations have affected sales performance in recent years. Maintaining financial sustainability has become increasingly important for retail food SMEs, particularly in highly competitive and uncertain markets. Therefore, understanding the factors influencing performance is essential for ensuring the long-term success of the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Basil's Bakery faces several operational and market-related challenges. Rising energy prices, increasing rents and higher insurance costs have significantly increased operating expenses. The prices of organic ingredients are also unpredictable, making financial planning more difficult. In addition, customer footfall has declined due to hybrid working patterns and changes in consumer </a:t>
            </a:r>
            <a:r>
              <a:rPr lang="en-US" dirty="0" err="1"/>
              <a:t>behaviour</a:t>
            </a:r>
            <a:r>
              <a:rPr lang="en-US" dirty="0"/>
              <a:t>. Customers now expect convenience, speed and digital accessibility. However, the absence of online ordering and delivery services limits accessibility and customer satisfaction. Long waiting times during busy periods further affect the customer experience. These challenges have collectively contributed to lower sales and reduced profitability.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External factors have had a major influence on the performance of Basil's Bakery. Economic uncertainty and inflation have increased operational costs and reduced profitability. Customers have become more selective and increasingly value convenience, quality and accessibility. New consumer trends have also changed purchasing habits within the bakery sector. In addition, disruptions within supply chains affect ingredient availability and prices. These challenges demonstrate the importance of resilience and adaptability. Businesses that successfully respond to uncertainty and changing consumer preferences are more likely to maintain competitiveness and achieve sustainable growth in the long term.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challenges faced by Basil's Bakery have affected its financial performance and competitive position. Rising costs have reduced profit margins and increased uncertainty. Declining customer traffic has negatively influenced revenue generation and customer retention. Furthermore, changing purchasing habits have made it more difficult for the business to maintain its market position. Increased competition from businesses offering delivery and digital services has also intensified pressure. These factors highlight the importance of maintaining financial equilibrium and operational efficiency. Without effective management and strategic adaptation, these challenges may threaten the long-term sustainability of the business.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PESTEL framework provides a structured approach to understanding the external environment affecting Basil's Bakery. Political factors include regulations and government policies that influence business operations. Economic conditions such as inflation and rising operating expenses affect profitability and customer spending power. Social factors, including changing lifestyles and customer preferences, have altered demand patterns. Technological factors </a:t>
            </a:r>
            <a:r>
              <a:rPr lang="en-US" dirty="0" err="1"/>
              <a:t>emphasise</a:t>
            </a:r>
            <a:r>
              <a:rPr lang="en-US" dirty="0"/>
              <a:t> the importance of digital transformation and online services. Environmental factors influence ingredient supply and production costs, while legal factors involve compliance with food safety standards and employment regulations. Understanding these external factors is essential for making effective business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Fishbone Diagram, also known as the cause-and-effect diagram, helps identify the root causes behind Basil's Bakery's sales stagnation. The analysis shows that the problem is not caused by a single factor but by several interconnected issues. Reduced customer footfall, limited digital capabilities, rising costs and changing consumer </a:t>
            </a:r>
            <a:r>
              <a:rPr lang="en-US" dirty="0" err="1"/>
              <a:t>behaviour</a:t>
            </a:r>
            <a:r>
              <a:rPr lang="en-US" dirty="0"/>
              <a:t> have collectively affected business performance. By </a:t>
            </a:r>
            <a:r>
              <a:rPr lang="en-US" dirty="0" err="1"/>
              <a:t>categorising</a:t>
            </a:r>
            <a:r>
              <a:rPr lang="en-US" dirty="0"/>
              <a:t> these causes into people, methods, technology, materials, environment and money, the diagram provides a clear understanding of the underlying factors contributing to declining sales and highlights areas requiring strategic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Several important findings emerged from the analysis. Firstly, sales stagnation is caused by a combination of external and internal factors rather than a single problem. Secondly, increasing operating expenses have placed pressure on profitability and financial stability. Thirdly, customer preferences have shifted towards convenience and digital accessibility, creating new expectations. Furthermore, supply chain disruptions and market uncertainty have increased business risks. These findings highlight the importance of resilience, financial sustainability and innovation. Businesses that adapt to changing market conditions are more likely to maintain customer loyalty and achieve sustainable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Several strategies can help Basil's Bakery improve its performance. Introducing online ordering facilities and delivery services would increase accessibility and customer convenience. Strengthening digital marketing activities would improve brand awareness and customer engagement. Reducing waiting times and improving operational efficiency would enhance customer satisfaction. The bakery should also focus on building stronger customer relationships and adapting products to changing preferences. Monitoring market trends and maintaining financial discipline would further support sustainability. These initiatives would strengthen competitiveness and enable the business to respond effectively to future uncertainties.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Basil's Bakery faces significant challenges arising from rising costs, changing consumer </a:t>
            </a:r>
            <a:r>
              <a:rPr lang="en-US" dirty="0" err="1"/>
              <a:t>behaviour</a:t>
            </a:r>
            <a:r>
              <a:rPr lang="en-US" dirty="0"/>
              <a:t> and increasing market uncertainty. These factors have affected profitability, customer demand and operational efficiency. Nevertheless, the business possesses opportunities for improvement and growth. Investing in digital transformation, improving service quality and adapting to changing customer expectations can enhance competitiveness and support long-term sustainability. Building resilience and maintaining financial stability are essential for surviving in a highly competitive environment. Therefore, strategic adaptation and continuous improvement will play a vital role in ensuring the future success of Basil's Bakery.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0498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71326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4665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36192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68375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4005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9469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56218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58228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66348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0163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521264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10.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0.sv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0.svg"/><Relationship Id="rId9"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jpeg"/><Relationship Id="rId7" Type="http://schemas.openxmlformats.org/officeDocument/2006/relationships/image" Target="../media/image13.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sv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3.sv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4.svg"/><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5.svg"/><Relationship Id="rId7" Type="http://schemas.openxmlformats.org/officeDocument/2006/relationships/image" Target="../media/image2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sp>
        <p:nvSpPr>
          <p:cNvPr id="3" name="Freeform 3"/>
          <p:cNvSpPr/>
          <p:nvPr/>
        </p:nvSpPr>
        <p:spPr>
          <a:xfrm>
            <a:off x="3935977" y="325968"/>
            <a:ext cx="9648693" cy="9635065"/>
          </a:xfrm>
          <a:custGeom>
            <a:avLst/>
            <a:gdLst/>
            <a:ahLst/>
            <a:cxnLst/>
            <a:rect l="l" t="t" r="r" b="b"/>
            <a:pathLst>
              <a:path w="9648693" h="9635065">
                <a:moveTo>
                  <a:pt x="0" y="0"/>
                </a:moveTo>
                <a:lnTo>
                  <a:pt x="9648693" y="0"/>
                </a:lnTo>
                <a:lnTo>
                  <a:pt x="9648693" y="9635064"/>
                </a:lnTo>
                <a:lnTo>
                  <a:pt x="0" y="9635064"/>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5535846" y="5036800"/>
            <a:ext cx="6448954" cy="5370072"/>
          </a:xfrm>
          <a:custGeom>
            <a:avLst/>
            <a:gdLst/>
            <a:ahLst/>
            <a:cxnLst/>
            <a:rect l="l" t="t" r="r" b="b"/>
            <a:pathLst>
              <a:path w="6448954" h="5370072">
                <a:moveTo>
                  <a:pt x="0" y="0"/>
                </a:moveTo>
                <a:lnTo>
                  <a:pt x="6448954" y="0"/>
                </a:lnTo>
                <a:lnTo>
                  <a:pt x="6448954" y="5370073"/>
                </a:lnTo>
                <a:lnTo>
                  <a:pt x="0" y="537007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rot="-2898608">
            <a:off x="16062290" y="5143500"/>
            <a:ext cx="2820924" cy="4114800"/>
          </a:xfrm>
          <a:custGeom>
            <a:avLst/>
            <a:gdLst/>
            <a:ahLst/>
            <a:cxnLst/>
            <a:rect l="l" t="t" r="r" b="b"/>
            <a:pathLst>
              <a:path w="2820924" h="4114800">
                <a:moveTo>
                  <a:pt x="0" y="0"/>
                </a:moveTo>
                <a:lnTo>
                  <a:pt x="2820924" y="0"/>
                </a:lnTo>
                <a:lnTo>
                  <a:pt x="2820924"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rot="835418">
            <a:off x="-943451" y="600417"/>
            <a:ext cx="2538399" cy="2107150"/>
          </a:xfrm>
          <a:custGeom>
            <a:avLst/>
            <a:gdLst/>
            <a:ahLst/>
            <a:cxnLst/>
            <a:rect l="l" t="t" r="r" b="b"/>
            <a:pathLst>
              <a:path w="2538399" h="2107150">
                <a:moveTo>
                  <a:pt x="0" y="0"/>
                </a:moveTo>
                <a:lnTo>
                  <a:pt x="2538399" y="0"/>
                </a:lnTo>
                <a:lnTo>
                  <a:pt x="2538399" y="2107149"/>
                </a:lnTo>
                <a:lnTo>
                  <a:pt x="0" y="2107149"/>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rot="-1343848">
            <a:off x="15861506" y="512725"/>
            <a:ext cx="3222491" cy="2282533"/>
          </a:xfrm>
          <a:custGeom>
            <a:avLst/>
            <a:gdLst/>
            <a:ahLst/>
            <a:cxnLst/>
            <a:rect l="l" t="t" r="r" b="b"/>
            <a:pathLst>
              <a:path w="3222491" h="2282533">
                <a:moveTo>
                  <a:pt x="0" y="0"/>
                </a:moveTo>
                <a:lnTo>
                  <a:pt x="3222491" y="0"/>
                </a:lnTo>
                <a:lnTo>
                  <a:pt x="3222491" y="2282533"/>
                </a:lnTo>
                <a:lnTo>
                  <a:pt x="0" y="2282533"/>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8" name="Freeform 8"/>
          <p:cNvSpPr/>
          <p:nvPr/>
        </p:nvSpPr>
        <p:spPr>
          <a:xfrm>
            <a:off x="-1441114" y="7301888"/>
            <a:ext cx="4160184" cy="4114800"/>
          </a:xfrm>
          <a:custGeom>
            <a:avLst/>
            <a:gdLst/>
            <a:ahLst/>
            <a:cxnLst/>
            <a:rect l="l" t="t" r="r" b="b"/>
            <a:pathLst>
              <a:path w="4160184" h="4114800">
                <a:moveTo>
                  <a:pt x="0" y="0"/>
                </a:moveTo>
                <a:lnTo>
                  <a:pt x="4160184" y="0"/>
                </a:lnTo>
                <a:lnTo>
                  <a:pt x="4160184" y="4114800"/>
                </a:lnTo>
                <a:lnTo>
                  <a:pt x="0" y="4114800"/>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9" name="Freeform 9"/>
          <p:cNvSpPr/>
          <p:nvPr/>
        </p:nvSpPr>
        <p:spPr>
          <a:xfrm>
            <a:off x="1811176" y="4393435"/>
            <a:ext cx="1460859" cy="1286731"/>
          </a:xfrm>
          <a:custGeom>
            <a:avLst/>
            <a:gdLst/>
            <a:ahLst/>
            <a:cxnLst/>
            <a:rect l="l" t="t" r="r" b="b"/>
            <a:pathLst>
              <a:path w="1460859" h="1286731">
                <a:moveTo>
                  <a:pt x="0" y="0"/>
                </a:moveTo>
                <a:lnTo>
                  <a:pt x="1460860" y="0"/>
                </a:lnTo>
                <a:lnTo>
                  <a:pt x="1460860" y="1286731"/>
                </a:lnTo>
                <a:lnTo>
                  <a:pt x="0" y="1286731"/>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0" name="Freeform 10"/>
          <p:cNvSpPr/>
          <p:nvPr/>
        </p:nvSpPr>
        <p:spPr>
          <a:xfrm>
            <a:off x="14544213" y="3656632"/>
            <a:ext cx="1003985" cy="736803"/>
          </a:xfrm>
          <a:custGeom>
            <a:avLst/>
            <a:gdLst/>
            <a:ahLst/>
            <a:cxnLst/>
            <a:rect l="l" t="t" r="r" b="b"/>
            <a:pathLst>
              <a:path w="1003985" h="736803">
                <a:moveTo>
                  <a:pt x="0" y="0"/>
                </a:moveTo>
                <a:lnTo>
                  <a:pt x="1003985" y="0"/>
                </a:lnTo>
                <a:lnTo>
                  <a:pt x="1003985" y="736803"/>
                </a:lnTo>
                <a:lnTo>
                  <a:pt x="0" y="736803"/>
                </a:lnTo>
                <a:lnTo>
                  <a:pt x="0" y="0"/>
                </a:lnTo>
                <a:close/>
              </a:path>
            </a:pathLst>
          </a:custGeom>
          <a:blipFill>
            <a:blip>
              <a:extLst>
                <a:ext uri="{96DAC541-7B7A-43D3-8B79-37D633B846F1}">
                  <asvg:svgBlip xmlns:asvg="http://schemas.microsoft.com/office/drawing/2016/SVG/main" r:embed="rId11"/>
                </a:ext>
              </a:extLst>
            </a:blip>
            <a:stretch>
              <a:fillRect/>
            </a:stretch>
          </a:blipFill>
        </p:spPr>
      </p:sp>
      <p:sp>
        <p:nvSpPr>
          <p:cNvPr id="11" name="TextBox 11"/>
          <p:cNvSpPr txBox="1"/>
          <p:nvPr/>
        </p:nvSpPr>
        <p:spPr>
          <a:xfrm>
            <a:off x="5693616" y="885825"/>
            <a:ext cx="6133414" cy="1899080"/>
          </a:xfrm>
          <a:prstGeom prst="rect">
            <a:avLst/>
          </a:prstGeom>
        </p:spPr>
        <p:txBody>
          <a:bodyPr lIns="0" tIns="0" rIns="0" bIns="0" rtlCol="0" anchor="t">
            <a:spAutoFit/>
          </a:bodyPr>
          <a:lstStyle/>
          <a:p>
            <a:pPr algn="ctr">
              <a:lnSpc>
                <a:spcPts val="9018"/>
              </a:lnSpc>
              <a:spcBef>
                <a:spcPct val="0"/>
              </a:spcBef>
            </a:pPr>
            <a:r>
              <a:rPr lang="en-US" sz="6441">
                <a:solidFill>
                  <a:srgbClr val="B276B6"/>
                </a:solidFill>
                <a:latin typeface="210 클레이토이"/>
                <a:ea typeface="210 클레이토이"/>
                <a:cs typeface="210 클레이토이"/>
                <a:sym typeface="210 클레이토이"/>
              </a:rPr>
              <a:t>BASIL'S BAKERY</a:t>
            </a:r>
          </a:p>
        </p:txBody>
      </p:sp>
      <p:sp>
        <p:nvSpPr>
          <p:cNvPr id="12" name="TextBox 12"/>
          <p:cNvSpPr txBox="1"/>
          <p:nvPr/>
        </p:nvSpPr>
        <p:spPr>
          <a:xfrm>
            <a:off x="6288346" y="2617776"/>
            <a:ext cx="4782682" cy="705321"/>
          </a:xfrm>
          <a:prstGeom prst="rect">
            <a:avLst/>
          </a:prstGeom>
        </p:spPr>
        <p:txBody>
          <a:bodyPr lIns="0" tIns="0" rIns="0" bIns="0" rtlCol="0" anchor="t">
            <a:spAutoFit/>
          </a:bodyPr>
          <a:lstStyle/>
          <a:p>
            <a:pPr algn="ctr">
              <a:lnSpc>
                <a:spcPts val="2802"/>
              </a:lnSpc>
              <a:spcBef>
                <a:spcPct val="0"/>
              </a:spcBef>
            </a:pPr>
            <a:r>
              <a:rPr lang="en-US" sz="2001">
                <a:solidFill>
                  <a:srgbClr val="894E8D"/>
                </a:solidFill>
                <a:latin typeface="210 클레이토이"/>
                <a:ea typeface="210 클레이토이"/>
                <a:cs typeface="210 클레이토이"/>
                <a:sym typeface="210 클레이토이"/>
              </a:rPr>
              <a:t>Analysing Business Challenges and Sustainable Growth</a:t>
            </a:r>
          </a:p>
        </p:txBody>
      </p:sp>
      <p:sp>
        <p:nvSpPr>
          <p:cNvPr id="14" name="TextBox 14"/>
          <p:cNvSpPr txBox="1"/>
          <p:nvPr/>
        </p:nvSpPr>
        <p:spPr>
          <a:xfrm>
            <a:off x="5361645" y="3435496"/>
            <a:ext cx="6797356" cy="2126223"/>
          </a:xfrm>
          <a:prstGeom prst="rect">
            <a:avLst/>
          </a:prstGeom>
        </p:spPr>
        <p:txBody>
          <a:bodyPr wrap="square" lIns="0" tIns="0" rIns="0" bIns="0" rtlCol="0" anchor="t">
            <a:spAutoFit/>
          </a:bodyPr>
          <a:lstStyle/>
          <a:p>
            <a:pPr algn="ctr">
              <a:lnSpc>
                <a:spcPts val="2802"/>
              </a:lnSpc>
            </a:pPr>
            <a:r>
              <a:rPr lang="en-US" sz="2001" dirty="0">
                <a:solidFill>
                  <a:srgbClr val="894E8D"/>
                </a:solidFill>
                <a:latin typeface="210 클레이토이"/>
                <a:ea typeface="210 클레이토이"/>
                <a:cs typeface="210 클레이토이"/>
                <a:sym typeface="210 클레이토이"/>
              </a:rPr>
              <a:t>Student Name</a:t>
            </a:r>
            <a:r>
              <a:rPr lang="ro-RO" sz="2001" dirty="0">
                <a:solidFill>
                  <a:srgbClr val="894E8D"/>
                </a:solidFill>
                <a:latin typeface="210 클레이토이"/>
                <a:ea typeface="210 클레이토이"/>
                <a:cs typeface="210 클레이토이"/>
                <a:sym typeface="210 클레이토이"/>
              </a:rPr>
              <a:t>: Rahela Iasmina Ilie</a:t>
            </a:r>
            <a:endParaRPr lang="en-US" sz="2001" dirty="0">
              <a:solidFill>
                <a:srgbClr val="894E8D"/>
              </a:solidFill>
              <a:latin typeface="210 클레이토이"/>
              <a:ea typeface="210 클레이토이"/>
              <a:cs typeface="210 클레이토이"/>
              <a:sym typeface="210 클레이토이"/>
            </a:endParaRPr>
          </a:p>
          <a:p>
            <a:pPr algn="ctr">
              <a:lnSpc>
                <a:spcPts val="2802"/>
              </a:lnSpc>
            </a:pPr>
            <a:r>
              <a:rPr lang="en-US" sz="2001" dirty="0">
                <a:solidFill>
                  <a:srgbClr val="894E8D"/>
                </a:solidFill>
                <a:latin typeface="210 클레이토이"/>
                <a:ea typeface="210 클레이토이"/>
                <a:cs typeface="210 클레이토이"/>
                <a:sym typeface="210 클레이토이"/>
              </a:rPr>
              <a:t>Student ID</a:t>
            </a:r>
            <a:r>
              <a:rPr lang="ro-RO" sz="2001" dirty="0">
                <a:solidFill>
                  <a:srgbClr val="894E8D"/>
                </a:solidFill>
                <a:latin typeface="210 클레이토이"/>
                <a:ea typeface="210 클레이토이"/>
                <a:cs typeface="210 클레이토이"/>
                <a:sym typeface="210 클레이토이"/>
              </a:rPr>
              <a:t>: 2520533</a:t>
            </a:r>
            <a:endParaRPr lang="en-US" sz="2001" dirty="0">
              <a:solidFill>
                <a:srgbClr val="894E8D"/>
              </a:solidFill>
              <a:latin typeface="210 클레이토이"/>
              <a:ea typeface="210 클레이토이"/>
              <a:cs typeface="210 클레이토이"/>
              <a:sym typeface="210 클레이토이"/>
            </a:endParaRPr>
          </a:p>
          <a:p>
            <a:pPr algn="ctr">
              <a:lnSpc>
                <a:spcPts val="2802"/>
              </a:lnSpc>
            </a:pPr>
            <a:r>
              <a:rPr lang="en-US" sz="2001" dirty="0">
                <a:solidFill>
                  <a:srgbClr val="894E8D"/>
                </a:solidFill>
                <a:latin typeface="210 클레이토이"/>
                <a:ea typeface="210 클레이토이"/>
                <a:cs typeface="210 클레이토이"/>
                <a:sym typeface="210 클레이토이"/>
              </a:rPr>
              <a:t>Module Code: LCLM4004</a:t>
            </a:r>
            <a:endParaRPr lang="ro-RO" sz="2001" dirty="0">
              <a:solidFill>
                <a:srgbClr val="894E8D"/>
              </a:solidFill>
              <a:latin typeface="210 클레이토이"/>
              <a:ea typeface="210 클레이토이"/>
              <a:cs typeface="210 클레이토이"/>
              <a:sym typeface="210 클레이토이"/>
            </a:endParaRPr>
          </a:p>
          <a:p>
            <a:pPr algn="ctr">
              <a:lnSpc>
                <a:spcPts val="2802"/>
              </a:lnSpc>
            </a:pPr>
            <a:r>
              <a:rPr lang="ro-RO" sz="2001" dirty="0">
                <a:solidFill>
                  <a:srgbClr val="894E8D"/>
                </a:solidFill>
                <a:latin typeface="210 클레이토이"/>
                <a:ea typeface="210 클레이토이"/>
                <a:cs typeface="210 클레이토이"/>
                <a:sym typeface="210 클레이토이"/>
              </a:rPr>
              <a:t>Module Leader: </a:t>
            </a:r>
            <a:r>
              <a:rPr lang="ro-RO" sz="2001" dirty="0" err="1">
                <a:solidFill>
                  <a:srgbClr val="894E8D"/>
                </a:solidFill>
                <a:latin typeface="210 클레이토이"/>
                <a:ea typeface="210 클레이토이"/>
                <a:cs typeface="210 클레이토이"/>
                <a:sym typeface="210 클레이토이"/>
              </a:rPr>
              <a:t>Chijioke</a:t>
            </a:r>
            <a:r>
              <a:rPr lang="ro-RO" sz="2001" dirty="0">
                <a:solidFill>
                  <a:srgbClr val="894E8D"/>
                </a:solidFill>
                <a:latin typeface="210 클레이토이"/>
                <a:ea typeface="210 클레이토이"/>
                <a:cs typeface="210 클레이토이"/>
                <a:sym typeface="210 클레이토이"/>
              </a:rPr>
              <a:t> Uba</a:t>
            </a:r>
          </a:p>
          <a:p>
            <a:pPr algn="ctr">
              <a:lnSpc>
                <a:spcPts val="2802"/>
              </a:lnSpc>
            </a:pPr>
            <a:r>
              <a:rPr lang="ro-RO" sz="2001" dirty="0">
                <a:solidFill>
                  <a:srgbClr val="894E8D"/>
                </a:solidFill>
                <a:latin typeface="210 클레이토이"/>
                <a:ea typeface="210 클레이토이"/>
                <a:cs typeface="210 클레이토이"/>
                <a:sym typeface="210 클레이토이"/>
              </a:rPr>
              <a:t>Module name: Problem </a:t>
            </a:r>
            <a:r>
              <a:rPr lang="ro-RO" sz="2001" dirty="0" err="1">
                <a:solidFill>
                  <a:srgbClr val="894E8D"/>
                </a:solidFill>
                <a:latin typeface="210 클레이토이"/>
                <a:ea typeface="210 클레이토이"/>
                <a:cs typeface="210 클레이토이"/>
                <a:sym typeface="210 클레이토이"/>
              </a:rPr>
              <a:t>Solving</a:t>
            </a:r>
            <a:r>
              <a:rPr lang="ro-RO" sz="2001" dirty="0">
                <a:solidFill>
                  <a:srgbClr val="894E8D"/>
                </a:solidFill>
                <a:latin typeface="210 클레이토이"/>
                <a:ea typeface="210 클레이토이"/>
                <a:cs typeface="210 클레이토이"/>
                <a:sym typeface="210 클레이토이"/>
              </a:rPr>
              <a:t> &amp; Decision </a:t>
            </a:r>
            <a:r>
              <a:rPr lang="ro-RO" sz="2001" dirty="0" err="1">
                <a:solidFill>
                  <a:srgbClr val="894E8D"/>
                </a:solidFill>
                <a:latin typeface="210 클레이토이"/>
                <a:ea typeface="210 클레이토이"/>
                <a:cs typeface="210 클레이토이"/>
                <a:sym typeface="210 클레이토이"/>
              </a:rPr>
              <a:t>Making</a:t>
            </a:r>
            <a:endParaRPr lang="en-US" sz="2001" dirty="0">
              <a:solidFill>
                <a:srgbClr val="894E8D"/>
              </a:solidFill>
              <a:latin typeface="210 클레이토이"/>
              <a:ea typeface="210 클레이토이"/>
              <a:cs typeface="210 클레이토이"/>
              <a:sym typeface="210 클레이토이"/>
            </a:endParaRPr>
          </a:p>
          <a:p>
            <a:pPr algn="ctr">
              <a:lnSpc>
                <a:spcPts val="2802"/>
              </a:lnSpc>
              <a:spcBef>
                <a:spcPct val="0"/>
              </a:spcBef>
            </a:pPr>
            <a:endParaRPr lang="en-US" sz="2001" dirty="0">
              <a:solidFill>
                <a:srgbClr val="894E8D"/>
              </a:solidFill>
              <a:latin typeface="210 클레이토이"/>
              <a:ea typeface="210 클레이토이"/>
              <a:cs typeface="210 클레이토이"/>
              <a:sym typeface="210 클레이토이"/>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3947940" y="2058318"/>
            <a:ext cx="10392119" cy="7492847"/>
            <a:chOff x="0" y="0"/>
            <a:chExt cx="2737019" cy="1973425"/>
          </a:xfrm>
        </p:grpSpPr>
        <p:sp>
          <p:nvSpPr>
            <p:cNvPr id="4" name="Freeform 4"/>
            <p:cNvSpPr/>
            <p:nvPr/>
          </p:nvSpPr>
          <p:spPr>
            <a:xfrm>
              <a:off x="0" y="0"/>
              <a:ext cx="2737019" cy="1973425"/>
            </a:xfrm>
            <a:custGeom>
              <a:avLst/>
              <a:gdLst/>
              <a:ahLst/>
              <a:cxnLst/>
              <a:rect l="l" t="t" r="r" b="b"/>
              <a:pathLst>
                <a:path w="2737019" h="1973425">
                  <a:moveTo>
                    <a:pt x="37994" y="0"/>
                  </a:moveTo>
                  <a:lnTo>
                    <a:pt x="2699025" y="0"/>
                  </a:lnTo>
                  <a:cubicBezTo>
                    <a:pt x="2709102" y="0"/>
                    <a:pt x="2718766" y="4003"/>
                    <a:pt x="2725891" y="11128"/>
                  </a:cubicBezTo>
                  <a:cubicBezTo>
                    <a:pt x="2733016" y="18253"/>
                    <a:pt x="2737019" y="27917"/>
                    <a:pt x="2737019" y="37994"/>
                  </a:cubicBezTo>
                  <a:lnTo>
                    <a:pt x="2737019" y="1935431"/>
                  </a:lnTo>
                  <a:cubicBezTo>
                    <a:pt x="2737019" y="1945507"/>
                    <a:pt x="2733016" y="1955171"/>
                    <a:pt x="2725891" y="1962297"/>
                  </a:cubicBezTo>
                  <a:cubicBezTo>
                    <a:pt x="2718766" y="1969422"/>
                    <a:pt x="2709102" y="1973425"/>
                    <a:pt x="2699025" y="1973425"/>
                  </a:cubicBezTo>
                  <a:lnTo>
                    <a:pt x="37994" y="1973425"/>
                  </a:lnTo>
                  <a:cubicBezTo>
                    <a:pt x="27917" y="1973425"/>
                    <a:pt x="18253" y="1969422"/>
                    <a:pt x="11128" y="1962297"/>
                  </a:cubicBezTo>
                  <a:cubicBezTo>
                    <a:pt x="4003" y="1955171"/>
                    <a:pt x="0" y="1945507"/>
                    <a:pt x="0" y="1935431"/>
                  </a:cubicBezTo>
                  <a:lnTo>
                    <a:pt x="0" y="37994"/>
                  </a:lnTo>
                  <a:cubicBezTo>
                    <a:pt x="0" y="27917"/>
                    <a:pt x="4003" y="18253"/>
                    <a:pt x="11128" y="11128"/>
                  </a:cubicBezTo>
                  <a:cubicBezTo>
                    <a:pt x="18253" y="4003"/>
                    <a:pt x="27917" y="0"/>
                    <a:pt x="37994"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2737019" cy="2030575"/>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5486400" y="735835"/>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6864346" y="1507064"/>
            <a:ext cx="4757068" cy="712597"/>
          </a:xfrm>
          <a:prstGeom prst="rect">
            <a:avLst/>
          </a:prstGeom>
        </p:spPr>
        <p:txBody>
          <a:bodyPr lIns="0" tIns="0" rIns="0" bIns="0" rtlCol="0" anchor="t">
            <a:spAutoFit/>
          </a:bodyPr>
          <a:lstStyle/>
          <a:p>
            <a:pPr algn="ctr">
              <a:lnSpc>
                <a:spcPts val="5824"/>
              </a:lnSpc>
              <a:spcBef>
                <a:spcPct val="0"/>
              </a:spcBef>
            </a:pPr>
            <a:r>
              <a:rPr lang="en-US" sz="4160">
                <a:solidFill>
                  <a:srgbClr val="F7F2EB"/>
                </a:solidFill>
                <a:latin typeface="210 클레이토이"/>
                <a:ea typeface="210 클레이토이"/>
                <a:cs typeface="210 클레이토이"/>
                <a:sym typeface="210 클레이토이"/>
              </a:rPr>
              <a:t>Table of content </a:t>
            </a:r>
          </a:p>
        </p:txBody>
      </p:sp>
      <p:sp>
        <p:nvSpPr>
          <p:cNvPr id="8" name="TextBox 8"/>
          <p:cNvSpPr txBox="1"/>
          <p:nvPr/>
        </p:nvSpPr>
        <p:spPr>
          <a:xfrm>
            <a:off x="4887755" y="3312908"/>
            <a:ext cx="8512490" cy="5776009"/>
          </a:xfrm>
          <a:prstGeom prst="rect">
            <a:avLst/>
          </a:prstGeom>
        </p:spPr>
        <p:txBody>
          <a:bodyPr lIns="0" tIns="0" rIns="0" bIns="0" rtlCol="0" anchor="t">
            <a:spAutoFit/>
          </a:bodyPr>
          <a:lstStyle/>
          <a:p>
            <a:pPr marL="695861" lvl="1" indent="-347931" algn="l">
              <a:lnSpc>
                <a:spcPts val="4512"/>
              </a:lnSpc>
              <a:buFont typeface="Arial"/>
              <a:buChar char="•"/>
            </a:pPr>
            <a:r>
              <a:rPr lang="en-US" sz="3223">
                <a:solidFill>
                  <a:srgbClr val="000000"/>
                </a:solidFill>
                <a:latin typeface="Jua"/>
                <a:ea typeface="Jua"/>
                <a:cs typeface="Jua"/>
                <a:sym typeface="Jua"/>
              </a:rPr>
              <a:t>Business Overview</a:t>
            </a:r>
          </a:p>
          <a:p>
            <a:pPr marL="695861" lvl="1" indent="-347931" algn="l">
              <a:lnSpc>
                <a:spcPts val="4512"/>
              </a:lnSpc>
              <a:buFont typeface="Arial"/>
              <a:buChar char="•"/>
            </a:pPr>
            <a:r>
              <a:rPr lang="en-US" sz="3223">
                <a:solidFill>
                  <a:srgbClr val="000000"/>
                </a:solidFill>
                <a:latin typeface="Jua"/>
                <a:ea typeface="Jua"/>
                <a:cs typeface="Jua"/>
                <a:sym typeface="Jua"/>
              </a:rPr>
              <a:t>Current Challenges</a:t>
            </a:r>
          </a:p>
          <a:p>
            <a:pPr marL="695861" lvl="1" indent="-347931" algn="l">
              <a:lnSpc>
                <a:spcPts val="4512"/>
              </a:lnSpc>
              <a:buFont typeface="Arial"/>
              <a:buChar char="•"/>
            </a:pPr>
            <a:r>
              <a:rPr lang="en-US" sz="3223">
                <a:solidFill>
                  <a:srgbClr val="000000"/>
                </a:solidFill>
                <a:latin typeface="Jua"/>
                <a:ea typeface="Jua"/>
                <a:cs typeface="Jua"/>
                <a:sym typeface="Jua"/>
              </a:rPr>
              <a:t>Effects on Business Performance</a:t>
            </a:r>
          </a:p>
          <a:p>
            <a:pPr marL="695861" lvl="1" indent="-347931" algn="l">
              <a:lnSpc>
                <a:spcPts val="4512"/>
              </a:lnSpc>
              <a:buFont typeface="Arial"/>
              <a:buChar char="•"/>
            </a:pPr>
            <a:r>
              <a:rPr lang="en-US" sz="3223">
                <a:solidFill>
                  <a:srgbClr val="000000"/>
                </a:solidFill>
                <a:latin typeface="Jua"/>
                <a:ea typeface="Jua"/>
                <a:cs typeface="Jua"/>
                <a:sym typeface="Jua"/>
              </a:rPr>
              <a:t>PESTEL Analysis</a:t>
            </a:r>
          </a:p>
          <a:p>
            <a:pPr marL="695861" lvl="1" indent="-347931" algn="l">
              <a:lnSpc>
                <a:spcPts val="4512"/>
              </a:lnSpc>
              <a:buFont typeface="Arial"/>
              <a:buChar char="•"/>
            </a:pPr>
            <a:r>
              <a:rPr lang="en-US" sz="3223">
                <a:solidFill>
                  <a:srgbClr val="000000"/>
                </a:solidFill>
                <a:latin typeface="Jua"/>
                <a:ea typeface="Jua"/>
                <a:cs typeface="Jua"/>
                <a:sym typeface="Jua"/>
              </a:rPr>
              <a:t>Evaluation of External Factors</a:t>
            </a:r>
          </a:p>
          <a:p>
            <a:pPr marL="695861" lvl="1" indent="-347931" algn="l">
              <a:lnSpc>
                <a:spcPts val="4512"/>
              </a:lnSpc>
              <a:buFont typeface="Arial"/>
              <a:buChar char="•"/>
            </a:pPr>
            <a:r>
              <a:rPr lang="en-US" sz="3223">
                <a:solidFill>
                  <a:srgbClr val="000000"/>
                </a:solidFill>
                <a:latin typeface="Jua"/>
                <a:ea typeface="Jua"/>
                <a:cs typeface="Jua"/>
                <a:sym typeface="Jua"/>
              </a:rPr>
              <a:t>Key Findings</a:t>
            </a:r>
          </a:p>
          <a:p>
            <a:pPr marL="695861" lvl="1" indent="-347931" algn="l">
              <a:lnSpc>
                <a:spcPts val="4512"/>
              </a:lnSpc>
              <a:buFont typeface="Arial"/>
              <a:buChar char="•"/>
            </a:pPr>
            <a:r>
              <a:rPr lang="en-US" sz="3223">
                <a:solidFill>
                  <a:srgbClr val="000000"/>
                </a:solidFill>
                <a:latin typeface="Jua"/>
                <a:ea typeface="Jua"/>
                <a:cs typeface="Jua"/>
                <a:sym typeface="Jua"/>
              </a:rPr>
              <a:t>Strategic Recommendations</a:t>
            </a:r>
          </a:p>
          <a:p>
            <a:pPr marL="695861" lvl="1" indent="-347931" algn="l">
              <a:lnSpc>
                <a:spcPts val="4512"/>
              </a:lnSpc>
              <a:buFont typeface="Arial"/>
              <a:buChar char="•"/>
            </a:pPr>
            <a:r>
              <a:rPr lang="en-US" sz="3223">
                <a:solidFill>
                  <a:srgbClr val="000000"/>
                </a:solidFill>
                <a:latin typeface="Jua"/>
                <a:ea typeface="Jua"/>
                <a:cs typeface="Jua"/>
                <a:sym typeface="Jua"/>
              </a:rPr>
              <a:t>Conclusion</a:t>
            </a:r>
          </a:p>
          <a:p>
            <a:pPr marL="695861" lvl="1" indent="-347931" algn="l">
              <a:lnSpc>
                <a:spcPts val="4512"/>
              </a:lnSpc>
              <a:buFont typeface="Arial"/>
              <a:buChar char="•"/>
            </a:pPr>
            <a:r>
              <a:rPr lang="en-US" sz="3223">
                <a:solidFill>
                  <a:srgbClr val="000000"/>
                </a:solidFill>
                <a:latin typeface="Jua"/>
                <a:ea typeface="Jua"/>
                <a:cs typeface="Jua"/>
                <a:sym typeface="Jua"/>
              </a:rPr>
              <a:t>References</a:t>
            </a:r>
          </a:p>
          <a:p>
            <a:pPr algn="l">
              <a:lnSpc>
                <a:spcPts val="4512"/>
              </a:lnSpc>
              <a:spcBef>
                <a:spcPct val="0"/>
              </a:spcBef>
            </a:pPr>
            <a:endParaRPr lang="en-US" sz="3223">
              <a:solidFill>
                <a:srgbClr val="000000"/>
              </a:solidFill>
              <a:latin typeface="Jua"/>
              <a:ea typeface="Jua"/>
              <a:cs typeface="Jua"/>
              <a:sym typeface="Jua"/>
            </a:endParaRPr>
          </a:p>
        </p:txBody>
      </p:sp>
      <p:sp>
        <p:nvSpPr>
          <p:cNvPr id="9" name="Freeform 9"/>
          <p:cNvSpPr/>
          <p:nvPr/>
        </p:nvSpPr>
        <p:spPr>
          <a:xfrm>
            <a:off x="12133442" y="6272350"/>
            <a:ext cx="5125858" cy="4063511"/>
          </a:xfrm>
          <a:custGeom>
            <a:avLst/>
            <a:gdLst/>
            <a:ahLst/>
            <a:cxnLst/>
            <a:rect l="l" t="t" r="r" b="b"/>
            <a:pathLst>
              <a:path w="5125858" h="4063511">
                <a:moveTo>
                  <a:pt x="0" y="0"/>
                </a:moveTo>
                <a:lnTo>
                  <a:pt x="5125858" y="0"/>
                </a:lnTo>
                <a:lnTo>
                  <a:pt x="5125858" y="4063512"/>
                </a:lnTo>
                <a:lnTo>
                  <a:pt x="0" y="4063512"/>
                </a:lnTo>
                <a:lnTo>
                  <a:pt x="0" y="0"/>
                </a:lnTo>
                <a:close/>
              </a:path>
            </a:pathLst>
          </a:custGeom>
          <a:blipFill>
            <a:blip>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028700" y="2351183"/>
            <a:ext cx="10392119" cy="7711367"/>
            <a:chOff x="0" y="0"/>
            <a:chExt cx="2737019" cy="2030977"/>
          </a:xfrm>
        </p:grpSpPr>
        <p:sp>
          <p:nvSpPr>
            <p:cNvPr id="4" name="Freeform 4"/>
            <p:cNvSpPr/>
            <p:nvPr/>
          </p:nvSpPr>
          <p:spPr>
            <a:xfrm>
              <a:off x="0" y="0"/>
              <a:ext cx="2737019" cy="2030977"/>
            </a:xfrm>
            <a:custGeom>
              <a:avLst/>
              <a:gdLst/>
              <a:ahLst/>
              <a:cxnLst/>
              <a:rect l="l" t="t" r="r" b="b"/>
              <a:pathLst>
                <a:path w="2737019" h="2030977">
                  <a:moveTo>
                    <a:pt x="37994" y="0"/>
                  </a:moveTo>
                  <a:lnTo>
                    <a:pt x="2699025" y="0"/>
                  </a:lnTo>
                  <a:cubicBezTo>
                    <a:pt x="2709102" y="0"/>
                    <a:pt x="2718766" y="4003"/>
                    <a:pt x="2725891" y="11128"/>
                  </a:cubicBezTo>
                  <a:cubicBezTo>
                    <a:pt x="2733016" y="18253"/>
                    <a:pt x="2737019" y="27917"/>
                    <a:pt x="2737019" y="37994"/>
                  </a:cubicBezTo>
                  <a:lnTo>
                    <a:pt x="2737019" y="1992983"/>
                  </a:lnTo>
                  <a:cubicBezTo>
                    <a:pt x="2737019" y="2003060"/>
                    <a:pt x="2733016" y="2012724"/>
                    <a:pt x="2725891" y="2019849"/>
                  </a:cubicBezTo>
                  <a:cubicBezTo>
                    <a:pt x="2718766" y="2026975"/>
                    <a:pt x="2709102" y="2030977"/>
                    <a:pt x="2699025" y="2030977"/>
                  </a:cubicBezTo>
                  <a:lnTo>
                    <a:pt x="37994" y="2030977"/>
                  </a:lnTo>
                  <a:cubicBezTo>
                    <a:pt x="27917" y="2030977"/>
                    <a:pt x="18253" y="2026975"/>
                    <a:pt x="11128" y="2019849"/>
                  </a:cubicBezTo>
                  <a:cubicBezTo>
                    <a:pt x="4003" y="2012724"/>
                    <a:pt x="0" y="2003060"/>
                    <a:pt x="0" y="1992983"/>
                  </a:cubicBezTo>
                  <a:lnTo>
                    <a:pt x="0" y="37994"/>
                  </a:lnTo>
                  <a:cubicBezTo>
                    <a:pt x="0" y="27917"/>
                    <a:pt x="4003" y="18253"/>
                    <a:pt x="11128" y="11128"/>
                  </a:cubicBezTo>
                  <a:cubicBezTo>
                    <a:pt x="18253" y="4003"/>
                    <a:pt x="27917" y="0"/>
                    <a:pt x="37994"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2737019" cy="2088127"/>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2567160" y="1028700"/>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7" name="Group 7"/>
          <p:cNvGrpSpPr>
            <a:grpSpLocks noChangeAspect="1"/>
          </p:cNvGrpSpPr>
          <p:nvPr/>
        </p:nvGrpSpPr>
        <p:grpSpPr>
          <a:xfrm>
            <a:off x="10773899" y="2479060"/>
            <a:ext cx="7480572" cy="7480572"/>
            <a:chOff x="0" y="0"/>
            <a:chExt cx="14840029" cy="14840029"/>
          </a:xfrm>
        </p:grpSpPr>
        <p:sp>
          <p:nvSpPr>
            <p:cNvPr id="8" name="Freeform 8"/>
            <p:cNvSpPr/>
            <p:nvPr/>
          </p:nvSpPr>
          <p:spPr>
            <a:xfrm>
              <a:off x="-33258" y="-75"/>
              <a:ext cx="14906544" cy="14840178"/>
            </a:xfrm>
            <a:custGeom>
              <a:avLst/>
              <a:gdLst/>
              <a:ahLst/>
              <a:cxnLst/>
              <a:rect l="l" t="t" r="r" b="b"/>
              <a:pathLst>
                <a:path w="14906544" h="14840178">
                  <a:moveTo>
                    <a:pt x="7453273" y="75"/>
                  </a:moveTo>
                  <a:cubicBezTo>
                    <a:pt x="4794451" y="-11816"/>
                    <a:pt x="2332496" y="1399825"/>
                    <a:pt x="999642" y="3700470"/>
                  </a:cubicBezTo>
                  <a:cubicBezTo>
                    <a:pt x="-333213" y="6001115"/>
                    <a:pt x="-333213" y="8839064"/>
                    <a:pt x="999642" y="11139709"/>
                  </a:cubicBezTo>
                  <a:cubicBezTo>
                    <a:pt x="2332496" y="13440354"/>
                    <a:pt x="4794451" y="14851995"/>
                    <a:pt x="7453273" y="14840104"/>
                  </a:cubicBezTo>
                  <a:cubicBezTo>
                    <a:pt x="10112093" y="14851995"/>
                    <a:pt x="12574049" y="13440354"/>
                    <a:pt x="13906904" y="11139709"/>
                  </a:cubicBezTo>
                  <a:cubicBezTo>
                    <a:pt x="15239758" y="8839064"/>
                    <a:pt x="15239758" y="6001115"/>
                    <a:pt x="13906904" y="3700470"/>
                  </a:cubicBezTo>
                  <a:cubicBezTo>
                    <a:pt x="12574049" y="1399825"/>
                    <a:pt x="10112093" y="-11816"/>
                    <a:pt x="7453273" y="75"/>
                  </a:cubicBezTo>
                  <a:close/>
                </a:path>
              </a:pathLst>
            </a:custGeom>
            <a:solidFill>
              <a:srgbClr val="894E8D"/>
            </a:solidFill>
          </p:spPr>
        </p:sp>
        <p:sp>
          <p:nvSpPr>
            <p:cNvPr id="9" name="Freeform 9"/>
            <p:cNvSpPr/>
            <p:nvPr/>
          </p:nvSpPr>
          <p:spPr>
            <a:xfrm>
              <a:off x="168022" y="200309"/>
              <a:ext cx="14503985" cy="14439411"/>
            </a:xfrm>
            <a:custGeom>
              <a:avLst/>
              <a:gdLst/>
              <a:ahLst/>
              <a:cxnLst/>
              <a:rect l="l" t="t" r="r" b="b"/>
              <a:pathLst>
                <a:path w="14503985" h="14439411">
                  <a:moveTo>
                    <a:pt x="7251993" y="73"/>
                  </a:moveTo>
                  <a:cubicBezTo>
                    <a:pt x="4664974" y="-11497"/>
                    <a:pt x="2269506" y="1362022"/>
                    <a:pt x="972645" y="3600537"/>
                  </a:cubicBezTo>
                  <a:cubicBezTo>
                    <a:pt x="-324215" y="5839051"/>
                    <a:pt x="-324215" y="8600360"/>
                    <a:pt x="972645" y="10838875"/>
                  </a:cubicBezTo>
                  <a:cubicBezTo>
                    <a:pt x="2269506" y="13077389"/>
                    <a:pt x="4664974" y="14450908"/>
                    <a:pt x="7251993" y="14439338"/>
                  </a:cubicBezTo>
                  <a:cubicBezTo>
                    <a:pt x="9839011" y="14450908"/>
                    <a:pt x="12234479" y="13077389"/>
                    <a:pt x="13531340" y="10838875"/>
                  </a:cubicBezTo>
                  <a:cubicBezTo>
                    <a:pt x="14828201" y="8600360"/>
                    <a:pt x="14828201" y="5839051"/>
                    <a:pt x="13531340" y="3600537"/>
                  </a:cubicBezTo>
                  <a:cubicBezTo>
                    <a:pt x="12234479" y="1362022"/>
                    <a:pt x="9839011" y="-11497"/>
                    <a:pt x="7251993" y="73"/>
                  </a:cubicBezTo>
                  <a:close/>
                </a:path>
              </a:pathLst>
            </a:custGeom>
            <a:solidFill>
              <a:srgbClr val="FFFFFF"/>
            </a:solidFill>
          </p:spPr>
        </p:sp>
        <p:sp>
          <p:nvSpPr>
            <p:cNvPr id="10" name="Freeform 10"/>
            <p:cNvSpPr/>
            <p:nvPr/>
          </p:nvSpPr>
          <p:spPr>
            <a:xfrm>
              <a:off x="531276" y="561946"/>
              <a:ext cx="13777477" cy="13716137"/>
            </a:xfrm>
            <a:custGeom>
              <a:avLst/>
              <a:gdLst/>
              <a:ahLst/>
              <a:cxnLst/>
              <a:rect l="l" t="t" r="r" b="b"/>
              <a:pathLst>
                <a:path w="13777477" h="13716137">
                  <a:moveTo>
                    <a:pt x="6888739" y="68"/>
                  </a:moveTo>
                  <a:cubicBezTo>
                    <a:pt x="4431305" y="-10922"/>
                    <a:pt x="2155826" y="1293797"/>
                    <a:pt x="923925" y="3420184"/>
                  </a:cubicBezTo>
                  <a:cubicBezTo>
                    <a:pt x="-307975" y="5546571"/>
                    <a:pt x="-307975" y="8169565"/>
                    <a:pt x="923925" y="10295952"/>
                  </a:cubicBezTo>
                  <a:cubicBezTo>
                    <a:pt x="2155826" y="12422339"/>
                    <a:pt x="4431305" y="13727058"/>
                    <a:pt x="6888739" y="13716068"/>
                  </a:cubicBezTo>
                  <a:cubicBezTo>
                    <a:pt x="9346172" y="13727058"/>
                    <a:pt x="11621651" y="12422339"/>
                    <a:pt x="12853552" y="10295952"/>
                  </a:cubicBezTo>
                  <a:cubicBezTo>
                    <a:pt x="14085452" y="8169565"/>
                    <a:pt x="14085452" y="5546571"/>
                    <a:pt x="12853552" y="3420184"/>
                  </a:cubicBezTo>
                  <a:cubicBezTo>
                    <a:pt x="11621651" y="1293797"/>
                    <a:pt x="9346172" y="-10922"/>
                    <a:pt x="6888739" y="68"/>
                  </a:cubicBezTo>
                  <a:close/>
                </a:path>
              </a:pathLst>
            </a:custGeom>
            <a:blipFill>
              <a:blip r:embed="rId5"/>
              <a:stretch>
                <a:fillRect l="-36874" r="-36874"/>
              </a:stretch>
            </a:blipFill>
          </p:spPr>
        </p:sp>
      </p:grpSp>
      <p:sp>
        <p:nvSpPr>
          <p:cNvPr id="11" name="TextBox 11"/>
          <p:cNvSpPr txBox="1"/>
          <p:nvPr/>
        </p:nvSpPr>
        <p:spPr>
          <a:xfrm>
            <a:off x="4197043" y="1790505"/>
            <a:ext cx="4055434" cy="560678"/>
          </a:xfrm>
          <a:prstGeom prst="rect">
            <a:avLst/>
          </a:prstGeom>
        </p:spPr>
        <p:txBody>
          <a:bodyPr lIns="0" tIns="0" rIns="0" bIns="0" rtlCol="0" anchor="t">
            <a:spAutoFit/>
          </a:bodyPr>
          <a:lstStyle/>
          <a:p>
            <a:pPr algn="ctr">
              <a:lnSpc>
                <a:spcPts val="4589"/>
              </a:lnSpc>
              <a:spcBef>
                <a:spcPct val="0"/>
              </a:spcBef>
            </a:pPr>
            <a:r>
              <a:rPr lang="en-US" sz="3278">
                <a:solidFill>
                  <a:srgbClr val="F7F2EB"/>
                </a:solidFill>
                <a:latin typeface="210 클레이토이"/>
                <a:ea typeface="210 클레이토이"/>
                <a:cs typeface="210 클레이토이"/>
                <a:sym typeface="210 클레이토이"/>
              </a:rPr>
              <a:t>Business Overview</a:t>
            </a:r>
          </a:p>
        </p:txBody>
      </p:sp>
      <p:sp>
        <p:nvSpPr>
          <p:cNvPr id="12" name="TextBox 12"/>
          <p:cNvSpPr txBox="1"/>
          <p:nvPr/>
        </p:nvSpPr>
        <p:spPr>
          <a:xfrm>
            <a:off x="1300673" y="3971590"/>
            <a:ext cx="9429399" cy="3964227"/>
          </a:xfrm>
          <a:prstGeom prst="rect">
            <a:avLst/>
          </a:prstGeom>
        </p:spPr>
        <p:txBody>
          <a:bodyPr wrap="square" lIns="0" tIns="0" rIns="0" bIns="0" rtlCol="0" anchor="t">
            <a:spAutoFit/>
          </a:bodyPr>
          <a:lstStyle/>
          <a:p>
            <a:pPr marL="457200" indent="-457200" algn="l">
              <a:lnSpc>
                <a:spcPts val="4512"/>
              </a:lnSpc>
              <a:buFont typeface="Arial" panose="020B0604020202020204" pitchFamily="34" charset="0"/>
              <a:buChar char="•"/>
            </a:pPr>
            <a:r>
              <a:rPr lang="en-US" sz="2800" dirty="0">
                <a:solidFill>
                  <a:srgbClr val="000000"/>
                </a:solidFill>
                <a:latin typeface="Jua"/>
                <a:ea typeface="Jua"/>
                <a:cs typeface="Jua"/>
                <a:sym typeface="Jua"/>
              </a:rPr>
              <a:t>Basil's Bakery opened its doors in 2015 and is committed to producing the best quality organic breads, cakes, and pastries. </a:t>
            </a:r>
          </a:p>
          <a:p>
            <a:pPr marL="457200" indent="-457200" algn="l">
              <a:lnSpc>
                <a:spcPts val="4512"/>
              </a:lnSpc>
              <a:buFont typeface="Arial" panose="020B0604020202020204" pitchFamily="34" charset="0"/>
              <a:buChar char="•"/>
            </a:pPr>
            <a:endParaRPr lang="en-US" sz="2800" dirty="0">
              <a:solidFill>
                <a:srgbClr val="000000"/>
              </a:solidFill>
              <a:latin typeface="Jua"/>
              <a:ea typeface="Jua"/>
              <a:cs typeface="Jua"/>
              <a:sym typeface="Jua"/>
            </a:endParaRPr>
          </a:p>
          <a:p>
            <a:pPr marL="457200" indent="-457200" algn="l">
              <a:lnSpc>
                <a:spcPts val="4512"/>
              </a:lnSpc>
              <a:buFont typeface="Arial" panose="020B0604020202020204" pitchFamily="34" charset="0"/>
              <a:buChar char="•"/>
            </a:pPr>
            <a:r>
              <a:rPr lang="en-US" sz="2800" dirty="0">
                <a:solidFill>
                  <a:srgbClr val="000000"/>
                </a:solidFill>
                <a:latin typeface="Jua"/>
                <a:ea typeface="Jua"/>
                <a:cs typeface="Jua"/>
                <a:sym typeface="Jua"/>
              </a:rPr>
              <a:t>Financial stability and financial sustainability are growing issues of concern for food SMEs (Herman and Zsido,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031987" y="3443684"/>
            <a:ext cx="5138127" cy="4936934"/>
            <a:chOff x="0" y="0"/>
            <a:chExt cx="1353251" cy="1300262"/>
          </a:xfrm>
        </p:grpSpPr>
        <p:sp>
          <p:nvSpPr>
            <p:cNvPr id="4" name="Freeform 4"/>
            <p:cNvSpPr/>
            <p:nvPr/>
          </p:nvSpPr>
          <p:spPr>
            <a:xfrm>
              <a:off x="0" y="0"/>
              <a:ext cx="1353252" cy="1300262"/>
            </a:xfrm>
            <a:custGeom>
              <a:avLst/>
              <a:gdLst/>
              <a:ahLst/>
              <a:cxnLst/>
              <a:rect l="l" t="t" r="r" b="b"/>
              <a:pathLst>
                <a:path w="1353252" h="1300262">
                  <a:moveTo>
                    <a:pt x="76845" y="0"/>
                  </a:moveTo>
                  <a:lnTo>
                    <a:pt x="1276407" y="0"/>
                  </a:lnTo>
                  <a:cubicBezTo>
                    <a:pt x="1296787" y="0"/>
                    <a:pt x="1316333" y="8096"/>
                    <a:pt x="1330744" y="22507"/>
                  </a:cubicBezTo>
                  <a:cubicBezTo>
                    <a:pt x="1345155" y="36918"/>
                    <a:pt x="1353252" y="56464"/>
                    <a:pt x="1353252" y="76845"/>
                  </a:cubicBezTo>
                  <a:lnTo>
                    <a:pt x="1353252" y="1223418"/>
                  </a:lnTo>
                  <a:cubicBezTo>
                    <a:pt x="1353252" y="1265858"/>
                    <a:pt x="1318847" y="1300262"/>
                    <a:pt x="1276407" y="1300262"/>
                  </a:cubicBezTo>
                  <a:lnTo>
                    <a:pt x="76845" y="1300262"/>
                  </a:lnTo>
                  <a:cubicBezTo>
                    <a:pt x="34405" y="1300262"/>
                    <a:pt x="0" y="1265858"/>
                    <a:pt x="0" y="1223418"/>
                  </a:cubicBezTo>
                  <a:lnTo>
                    <a:pt x="0" y="76845"/>
                  </a:lnTo>
                  <a:cubicBezTo>
                    <a:pt x="0" y="34405"/>
                    <a:pt x="34405" y="0"/>
                    <a:pt x="7684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1353251" cy="1357412"/>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515979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7" name="Group 7"/>
          <p:cNvGrpSpPr/>
          <p:nvPr/>
        </p:nvGrpSpPr>
        <p:grpSpPr>
          <a:xfrm>
            <a:off x="6446339" y="3365423"/>
            <a:ext cx="5138127" cy="4936934"/>
            <a:chOff x="0" y="0"/>
            <a:chExt cx="1353251" cy="1300262"/>
          </a:xfrm>
        </p:grpSpPr>
        <p:sp>
          <p:nvSpPr>
            <p:cNvPr id="8" name="Freeform 8"/>
            <p:cNvSpPr/>
            <p:nvPr/>
          </p:nvSpPr>
          <p:spPr>
            <a:xfrm>
              <a:off x="0" y="0"/>
              <a:ext cx="1353252" cy="1300262"/>
            </a:xfrm>
            <a:custGeom>
              <a:avLst/>
              <a:gdLst/>
              <a:ahLst/>
              <a:cxnLst/>
              <a:rect l="l" t="t" r="r" b="b"/>
              <a:pathLst>
                <a:path w="1353252" h="1300262">
                  <a:moveTo>
                    <a:pt x="76845" y="0"/>
                  </a:moveTo>
                  <a:lnTo>
                    <a:pt x="1276407" y="0"/>
                  </a:lnTo>
                  <a:cubicBezTo>
                    <a:pt x="1296787" y="0"/>
                    <a:pt x="1316333" y="8096"/>
                    <a:pt x="1330744" y="22507"/>
                  </a:cubicBezTo>
                  <a:cubicBezTo>
                    <a:pt x="1345155" y="36918"/>
                    <a:pt x="1353252" y="56464"/>
                    <a:pt x="1353252" y="76845"/>
                  </a:cubicBezTo>
                  <a:lnTo>
                    <a:pt x="1353252" y="1223418"/>
                  </a:lnTo>
                  <a:cubicBezTo>
                    <a:pt x="1353252" y="1265858"/>
                    <a:pt x="1318847" y="1300262"/>
                    <a:pt x="1276407" y="1300262"/>
                  </a:cubicBezTo>
                  <a:lnTo>
                    <a:pt x="76845" y="1300262"/>
                  </a:lnTo>
                  <a:cubicBezTo>
                    <a:pt x="34405" y="1300262"/>
                    <a:pt x="0" y="1265858"/>
                    <a:pt x="0" y="1223418"/>
                  </a:cubicBezTo>
                  <a:lnTo>
                    <a:pt x="0" y="76845"/>
                  </a:lnTo>
                  <a:cubicBezTo>
                    <a:pt x="0" y="34405"/>
                    <a:pt x="34405" y="0"/>
                    <a:pt x="76845" y="0"/>
                  </a:cubicBezTo>
                  <a:close/>
                </a:path>
              </a:pathLst>
            </a:custGeom>
            <a:solidFill>
              <a:srgbClr val="FFFFFF"/>
            </a:solidFill>
            <a:ln w="38100" cap="rnd">
              <a:solidFill>
                <a:srgbClr val="894E8D"/>
              </a:solidFill>
              <a:prstDash val="solid"/>
              <a:round/>
            </a:ln>
          </p:spPr>
        </p:sp>
        <p:sp>
          <p:nvSpPr>
            <p:cNvPr id="9" name="TextBox 9"/>
            <p:cNvSpPr txBox="1"/>
            <p:nvPr/>
          </p:nvSpPr>
          <p:spPr>
            <a:xfrm>
              <a:off x="0" y="-57150"/>
              <a:ext cx="1353251" cy="1357412"/>
            </a:xfrm>
            <a:prstGeom prst="rect">
              <a:avLst/>
            </a:prstGeom>
          </p:spPr>
          <p:txBody>
            <a:bodyPr lIns="50800" tIns="50800" rIns="50800" bIns="50800" rtlCol="0" anchor="ctr"/>
            <a:lstStyle/>
            <a:p>
              <a:pPr algn="ctr">
                <a:lnSpc>
                  <a:spcPts val="2802"/>
                </a:lnSpc>
              </a:pPr>
              <a:endParaRPr/>
            </a:p>
          </p:txBody>
        </p:sp>
      </p:grpSp>
      <p:grpSp>
        <p:nvGrpSpPr>
          <p:cNvPr id="10" name="Group 10"/>
          <p:cNvGrpSpPr/>
          <p:nvPr/>
        </p:nvGrpSpPr>
        <p:grpSpPr>
          <a:xfrm>
            <a:off x="11860691" y="3365423"/>
            <a:ext cx="5138127" cy="4936934"/>
            <a:chOff x="0" y="0"/>
            <a:chExt cx="1353251" cy="1300262"/>
          </a:xfrm>
        </p:grpSpPr>
        <p:sp>
          <p:nvSpPr>
            <p:cNvPr id="11" name="Freeform 11"/>
            <p:cNvSpPr/>
            <p:nvPr/>
          </p:nvSpPr>
          <p:spPr>
            <a:xfrm>
              <a:off x="0" y="0"/>
              <a:ext cx="1353252" cy="1300262"/>
            </a:xfrm>
            <a:custGeom>
              <a:avLst/>
              <a:gdLst/>
              <a:ahLst/>
              <a:cxnLst/>
              <a:rect l="l" t="t" r="r" b="b"/>
              <a:pathLst>
                <a:path w="1353252" h="1300262">
                  <a:moveTo>
                    <a:pt x="76845" y="0"/>
                  </a:moveTo>
                  <a:lnTo>
                    <a:pt x="1276407" y="0"/>
                  </a:lnTo>
                  <a:cubicBezTo>
                    <a:pt x="1296787" y="0"/>
                    <a:pt x="1316333" y="8096"/>
                    <a:pt x="1330744" y="22507"/>
                  </a:cubicBezTo>
                  <a:cubicBezTo>
                    <a:pt x="1345155" y="36918"/>
                    <a:pt x="1353252" y="56464"/>
                    <a:pt x="1353252" y="76845"/>
                  </a:cubicBezTo>
                  <a:lnTo>
                    <a:pt x="1353252" y="1223418"/>
                  </a:lnTo>
                  <a:cubicBezTo>
                    <a:pt x="1353252" y="1265858"/>
                    <a:pt x="1318847" y="1300262"/>
                    <a:pt x="1276407" y="1300262"/>
                  </a:cubicBezTo>
                  <a:lnTo>
                    <a:pt x="76845" y="1300262"/>
                  </a:lnTo>
                  <a:cubicBezTo>
                    <a:pt x="34405" y="1300262"/>
                    <a:pt x="0" y="1265858"/>
                    <a:pt x="0" y="1223418"/>
                  </a:cubicBezTo>
                  <a:lnTo>
                    <a:pt x="0" y="76845"/>
                  </a:lnTo>
                  <a:cubicBezTo>
                    <a:pt x="0" y="34405"/>
                    <a:pt x="34405" y="0"/>
                    <a:pt x="76845" y="0"/>
                  </a:cubicBezTo>
                  <a:close/>
                </a:path>
              </a:pathLst>
            </a:custGeom>
            <a:solidFill>
              <a:srgbClr val="FFFFFF"/>
            </a:solidFill>
            <a:ln w="38100" cap="rnd">
              <a:solidFill>
                <a:srgbClr val="894E8D"/>
              </a:solidFill>
              <a:prstDash val="solid"/>
              <a:round/>
            </a:ln>
          </p:spPr>
        </p:sp>
        <p:sp>
          <p:nvSpPr>
            <p:cNvPr id="12" name="TextBox 12"/>
            <p:cNvSpPr txBox="1"/>
            <p:nvPr/>
          </p:nvSpPr>
          <p:spPr>
            <a:xfrm>
              <a:off x="0" y="-57150"/>
              <a:ext cx="1353251" cy="1357412"/>
            </a:xfrm>
            <a:prstGeom prst="rect">
              <a:avLst/>
            </a:prstGeom>
          </p:spPr>
          <p:txBody>
            <a:bodyPr lIns="50800" tIns="50800" rIns="50800" bIns="50800" rtlCol="0" anchor="ctr"/>
            <a:lstStyle/>
            <a:p>
              <a:pPr algn="ctr">
                <a:lnSpc>
                  <a:spcPts val="2802"/>
                </a:lnSpc>
              </a:pPr>
              <a:endParaRPr/>
            </a:p>
          </p:txBody>
        </p:sp>
      </p:grpSp>
      <p:sp>
        <p:nvSpPr>
          <p:cNvPr id="13" name="Freeform 13"/>
          <p:cNvSpPr/>
          <p:nvPr/>
        </p:nvSpPr>
        <p:spPr>
          <a:xfrm>
            <a:off x="-321582" y="721146"/>
            <a:ext cx="2074701" cy="1593200"/>
          </a:xfrm>
          <a:custGeom>
            <a:avLst/>
            <a:gdLst/>
            <a:ahLst/>
            <a:cxnLst/>
            <a:rect l="l" t="t" r="r" b="b"/>
            <a:pathLst>
              <a:path w="2074701" h="1593200">
                <a:moveTo>
                  <a:pt x="0" y="0"/>
                </a:moveTo>
                <a:lnTo>
                  <a:pt x="2074701" y="0"/>
                </a:lnTo>
                <a:lnTo>
                  <a:pt x="2074701" y="1593200"/>
                </a:lnTo>
                <a:lnTo>
                  <a:pt x="0" y="15932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4" name="Freeform 14"/>
          <p:cNvSpPr/>
          <p:nvPr/>
        </p:nvSpPr>
        <p:spPr>
          <a:xfrm>
            <a:off x="-704604" y="8871416"/>
            <a:ext cx="2184469" cy="1943016"/>
          </a:xfrm>
          <a:custGeom>
            <a:avLst/>
            <a:gdLst/>
            <a:ahLst/>
            <a:cxnLst/>
            <a:rect l="l" t="t" r="r" b="b"/>
            <a:pathLst>
              <a:path w="2184469" h="1943016">
                <a:moveTo>
                  <a:pt x="0" y="0"/>
                </a:moveTo>
                <a:lnTo>
                  <a:pt x="2184469" y="0"/>
                </a:lnTo>
                <a:lnTo>
                  <a:pt x="2184469" y="1943017"/>
                </a:lnTo>
                <a:lnTo>
                  <a:pt x="0" y="194301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Freeform 15"/>
          <p:cNvSpPr/>
          <p:nvPr/>
        </p:nvSpPr>
        <p:spPr>
          <a:xfrm>
            <a:off x="15884946" y="-235678"/>
            <a:ext cx="3149833" cy="2147613"/>
          </a:xfrm>
          <a:custGeom>
            <a:avLst/>
            <a:gdLst/>
            <a:ahLst/>
            <a:cxnLst/>
            <a:rect l="l" t="t" r="r" b="b"/>
            <a:pathLst>
              <a:path w="3149833" h="2147613">
                <a:moveTo>
                  <a:pt x="0" y="0"/>
                </a:moveTo>
                <a:lnTo>
                  <a:pt x="3149833" y="0"/>
                </a:lnTo>
                <a:lnTo>
                  <a:pt x="3149833" y="2147613"/>
                </a:lnTo>
                <a:lnTo>
                  <a:pt x="0" y="214761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6" name="Freeform 16"/>
          <p:cNvSpPr/>
          <p:nvPr/>
        </p:nvSpPr>
        <p:spPr>
          <a:xfrm>
            <a:off x="15884946" y="8531899"/>
            <a:ext cx="3222491" cy="2282533"/>
          </a:xfrm>
          <a:custGeom>
            <a:avLst/>
            <a:gdLst/>
            <a:ahLst/>
            <a:cxnLst/>
            <a:rect l="l" t="t" r="r" b="b"/>
            <a:pathLst>
              <a:path w="3222491" h="2282533">
                <a:moveTo>
                  <a:pt x="0" y="0"/>
                </a:moveTo>
                <a:lnTo>
                  <a:pt x="3222491" y="0"/>
                </a:lnTo>
                <a:lnTo>
                  <a:pt x="3222491" y="2282534"/>
                </a:lnTo>
                <a:lnTo>
                  <a:pt x="0" y="228253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7" name="TextBox 17"/>
          <p:cNvSpPr txBox="1"/>
          <p:nvPr/>
        </p:nvSpPr>
        <p:spPr>
          <a:xfrm>
            <a:off x="5951745" y="1534845"/>
            <a:ext cx="5632721" cy="700102"/>
          </a:xfrm>
          <a:prstGeom prst="rect">
            <a:avLst/>
          </a:prstGeom>
        </p:spPr>
        <p:txBody>
          <a:bodyPr lIns="0" tIns="0" rIns="0" bIns="0" rtlCol="0" anchor="t">
            <a:spAutoFit/>
          </a:bodyPr>
          <a:lstStyle/>
          <a:p>
            <a:pPr algn="ctr">
              <a:lnSpc>
                <a:spcPts val="5708"/>
              </a:lnSpc>
              <a:spcBef>
                <a:spcPct val="0"/>
              </a:spcBef>
            </a:pPr>
            <a:r>
              <a:rPr lang="en-US" sz="4077">
                <a:solidFill>
                  <a:srgbClr val="F7F2EB"/>
                </a:solidFill>
                <a:latin typeface="210 클레이토이"/>
                <a:ea typeface="210 클레이토이"/>
                <a:cs typeface="210 클레이토이"/>
                <a:sym typeface="210 클레이토이"/>
              </a:rPr>
              <a:t>Current Challenges</a:t>
            </a:r>
          </a:p>
        </p:txBody>
      </p:sp>
      <p:sp>
        <p:nvSpPr>
          <p:cNvPr id="18" name="TextBox 18"/>
          <p:cNvSpPr txBox="1"/>
          <p:nvPr/>
        </p:nvSpPr>
        <p:spPr>
          <a:xfrm>
            <a:off x="7293037" y="3443615"/>
            <a:ext cx="3444730" cy="627729"/>
          </a:xfrm>
          <a:prstGeom prst="rect">
            <a:avLst/>
          </a:prstGeom>
        </p:spPr>
        <p:txBody>
          <a:bodyPr lIns="0" tIns="0" rIns="0" bIns="0" rtlCol="0" anchor="t">
            <a:spAutoFit/>
          </a:bodyPr>
          <a:lstStyle/>
          <a:p>
            <a:pPr algn="ctr">
              <a:lnSpc>
                <a:spcPts val="4512"/>
              </a:lnSpc>
              <a:spcBef>
                <a:spcPct val="0"/>
              </a:spcBef>
            </a:pPr>
            <a:r>
              <a:rPr lang="en-US" sz="3223" dirty="0">
                <a:solidFill>
                  <a:srgbClr val="000000"/>
                </a:solidFill>
                <a:latin typeface="Jua"/>
                <a:ea typeface="Jua"/>
                <a:cs typeface="Jua"/>
                <a:sym typeface="Jua"/>
              </a:rPr>
              <a:t>Market Challenges</a:t>
            </a:r>
          </a:p>
        </p:txBody>
      </p:sp>
      <p:sp>
        <p:nvSpPr>
          <p:cNvPr id="19" name="TextBox 19"/>
          <p:cNvSpPr txBox="1"/>
          <p:nvPr/>
        </p:nvSpPr>
        <p:spPr>
          <a:xfrm>
            <a:off x="12707389" y="3411514"/>
            <a:ext cx="3444730" cy="627729"/>
          </a:xfrm>
          <a:prstGeom prst="rect">
            <a:avLst/>
          </a:prstGeom>
        </p:spPr>
        <p:txBody>
          <a:bodyPr lIns="0" tIns="0" rIns="0" bIns="0" rtlCol="0" anchor="t">
            <a:spAutoFit/>
          </a:bodyPr>
          <a:lstStyle/>
          <a:p>
            <a:pPr algn="ctr">
              <a:lnSpc>
                <a:spcPts val="4512"/>
              </a:lnSpc>
              <a:spcBef>
                <a:spcPct val="0"/>
              </a:spcBef>
            </a:pPr>
            <a:r>
              <a:rPr lang="en-US" sz="3223" dirty="0">
                <a:solidFill>
                  <a:srgbClr val="000000"/>
                </a:solidFill>
                <a:latin typeface="Jua"/>
                <a:ea typeface="Jua"/>
                <a:cs typeface="Jua"/>
                <a:sym typeface="Jua"/>
              </a:rPr>
              <a:t>Service Challenges</a:t>
            </a:r>
          </a:p>
        </p:txBody>
      </p:sp>
      <p:grpSp>
        <p:nvGrpSpPr>
          <p:cNvPr id="20" name="Group 20"/>
          <p:cNvGrpSpPr/>
          <p:nvPr/>
        </p:nvGrpSpPr>
        <p:grpSpPr>
          <a:xfrm>
            <a:off x="1379050" y="3503682"/>
            <a:ext cx="4714987" cy="4228258"/>
            <a:chOff x="180659" y="-142875"/>
            <a:chExt cx="6286649" cy="5637678"/>
          </a:xfrm>
        </p:grpSpPr>
        <p:sp>
          <p:nvSpPr>
            <p:cNvPr id="21" name="TextBox 21"/>
            <p:cNvSpPr txBox="1"/>
            <p:nvPr/>
          </p:nvSpPr>
          <p:spPr>
            <a:xfrm>
              <a:off x="549031" y="-142875"/>
              <a:ext cx="5737618" cy="1452279"/>
            </a:xfrm>
            <a:prstGeom prst="rect">
              <a:avLst/>
            </a:prstGeom>
          </p:spPr>
          <p:txBody>
            <a:bodyPr lIns="0" tIns="0" rIns="0" bIns="0" rtlCol="0" anchor="t">
              <a:spAutoFit/>
            </a:bodyPr>
            <a:lstStyle/>
            <a:p>
              <a:pPr algn="ctr">
                <a:lnSpc>
                  <a:spcPts val="4512"/>
                </a:lnSpc>
                <a:spcBef>
                  <a:spcPct val="0"/>
                </a:spcBef>
              </a:pPr>
              <a:r>
                <a:rPr lang="en-US" sz="3223" dirty="0">
                  <a:solidFill>
                    <a:srgbClr val="000000"/>
                  </a:solidFill>
                  <a:latin typeface="Jua"/>
                  <a:ea typeface="Jua"/>
                  <a:cs typeface="Jua"/>
                  <a:sym typeface="Jua"/>
                </a:rPr>
                <a:t>Operational Challenges</a:t>
              </a:r>
            </a:p>
          </p:txBody>
        </p:sp>
        <p:sp>
          <p:nvSpPr>
            <p:cNvPr id="22" name="TextBox 22"/>
            <p:cNvSpPr txBox="1"/>
            <p:nvPr/>
          </p:nvSpPr>
          <p:spPr>
            <a:xfrm>
              <a:off x="180659" y="1355173"/>
              <a:ext cx="6286649" cy="4139630"/>
            </a:xfrm>
            <a:prstGeom prst="rect">
              <a:avLst/>
            </a:prstGeom>
          </p:spPr>
          <p:txBody>
            <a:bodyPr lIns="0" tIns="0" rIns="0" bIns="0" rtlCol="0" anchor="t">
              <a:spAutoFit/>
            </a:bodyPr>
            <a:lstStyle/>
            <a:p>
              <a:pPr marL="631093" lvl="1" indent="-315546" algn="l">
                <a:lnSpc>
                  <a:spcPts val="4092"/>
                </a:lnSpc>
                <a:buFont typeface="Arial"/>
                <a:buChar char="•"/>
              </a:pPr>
              <a:r>
                <a:rPr lang="en-US" sz="2923" dirty="0">
                  <a:solidFill>
                    <a:srgbClr val="000000"/>
                  </a:solidFill>
                  <a:latin typeface="Jua"/>
                  <a:ea typeface="Jua"/>
                  <a:cs typeface="Jua"/>
                  <a:sym typeface="Jua"/>
                </a:rPr>
                <a:t>Rising energy, insurance and rental costs.</a:t>
              </a:r>
            </a:p>
            <a:p>
              <a:pPr marL="631093" lvl="1" indent="-315546" algn="l">
                <a:lnSpc>
                  <a:spcPts val="4092"/>
                </a:lnSpc>
                <a:buFont typeface="Arial"/>
                <a:buChar char="•"/>
              </a:pPr>
              <a:r>
                <a:rPr lang="en-US" sz="2923" dirty="0">
                  <a:solidFill>
                    <a:srgbClr val="000000"/>
                  </a:solidFill>
                  <a:latin typeface="Jua"/>
                  <a:ea typeface="Jua"/>
                  <a:cs typeface="Jua"/>
                  <a:sym typeface="Jua"/>
                </a:rPr>
                <a:t>Volatile prices of organic ingredients.</a:t>
              </a:r>
            </a:p>
            <a:p>
              <a:pPr marL="631093" lvl="1" indent="-315546" algn="l">
                <a:lnSpc>
                  <a:spcPts val="4092"/>
                </a:lnSpc>
                <a:buFont typeface="Arial"/>
                <a:buChar char="•"/>
              </a:pPr>
              <a:r>
                <a:rPr lang="en-US" sz="2923" dirty="0">
                  <a:solidFill>
                    <a:srgbClr val="000000"/>
                  </a:solidFill>
                  <a:latin typeface="Jua"/>
                  <a:ea typeface="Jua"/>
                  <a:cs typeface="Jua"/>
                  <a:sym typeface="Jua"/>
                </a:rPr>
                <a:t>Slow response times of customers.</a:t>
              </a:r>
            </a:p>
          </p:txBody>
        </p:sp>
      </p:grpSp>
      <p:sp>
        <p:nvSpPr>
          <p:cNvPr id="23" name="TextBox 23"/>
          <p:cNvSpPr txBox="1"/>
          <p:nvPr/>
        </p:nvSpPr>
        <p:spPr>
          <a:xfrm>
            <a:off x="6643886" y="4888811"/>
            <a:ext cx="4898651" cy="3312298"/>
          </a:xfrm>
          <a:prstGeom prst="rect">
            <a:avLst/>
          </a:prstGeom>
        </p:spPr>
        <p:txBody>
          <a:bodyPr wrap="square" lIns="0" tIns="0" rIns="0" bIns="0" rtlCol="0" anchor="t">
            <a:spAutoFit/>
          </a:bodyPr>
          <a:lstStyle/>
          <a:p>
            <a:pPr marL="668120" lvl="1" indent="-334060" algn="l">
              <a:lnSpc>
                <a:spcPts val="4332"/>
              </a:lnSpc>
              <a:buFont typeface="Arial"/>
              <a:buChar char="•"/>
            </a:pPr>
            <a:r>
              <a:rPr lang="en-US" sz="3094" dirty="0">
                <a:solidFill>
                  <a:srgbClr val="000000"/>
                </a:solidFill>
                <a:latin typeface="Jua"/>
                <a:ea typeface="Jua"/>
                <a:cs typeface="Jua"/>
                <a:sym typeface="Jua"/>
              </a:rPr>
              <a:t>Reduced customer footfall.</a:t>
            </a:r>
          </a:p>
          <a:p>
            <a:pPr marL="668120" lvl="1" indent="-334060" algn="l">
              <a:lnSpc>
                <a:spcPts val="4332"/>
              </a:lnSpc>
              <a:buFont typeface="Arial"/>
              <a:buChar char="•"/>
            </a:pPr>
            <a:r>
              <a:rPr lang="en-US" sz="3094" dirty="0">
                <a:solidFill>
                  <a:srgbClr val="000000"/>
                </a:solidFill>
                <a:latin typeface="Jua"/>
                <a:ea typeface="Jua"/>
                <a:cs typeface="Jua"/>
                <a:sym typeface="Jua"/>
              </a:rPr>
              <a:t>Hybrid working patterns.</a:t>
            </a:r>
          </a:p>
          <a:p>
            <a:pPr marL="668120" lvl="1" indent="-334060" algn="l">
              <a:lnSpc>
                <a:spcPts val="4332"/>
              </a:lnSpc>
              <a:buFont typeface="Arial"/>
              <a:buChar char="•"/>
            </a:pPr>
            <a:r>
              <a:rPr lang="en-US" sz="3094" dirty="0">
                <a:solidFill>
                  <a:srgbClr val="000000"/>
                </a:solidFill>
                <a:latin typeface="Jua"/>
                <a:ea typeface="Jua"/>
                <a:cs typeface="Jua"/>
                <a:sym typeface="Jua"/>
              </a:rPr>
              <a:t>Declining retail activity.</a:t>
            </a:r>
          </a:p>
        </p:txBody>
      </p:sp>
      <p:sp>
        <p:nvSpPr>
          <p:cNvPr id="24" name="TextBox 24"/>
          <p:cNvSpPr txBox="1"/>
          <p:nvPr/>
        </p:nvSpPr>
        <p:spPr>
          <a:xfrm>
            <a:off x="12289070" y="4937093"/>
            <a:ext cx="4291847" cy="2621329"/>
          </a:xfrm>
          <a:prstGeom prst="rect">
            <a:avLst/>
          </a:prstGeom>
        </p:spPr>
        <p:txBody>
          <a:bodyPr lIns="0" tIns="0" rIns="0" bIns="0" rtlCol="0" anchor="t">
            <a:spAutoFit/>
          </a:bodyPr>
          <a:lstStyle/>
          <a:p>
            <a:pPr marL="631093" lvl="1" indent="-315546" algn="l">
              <a:lnSpc>
                <a:spcPts val="4092"/>
              </a:lnSpc>
              <a:buFont typeface="Arial"/>
              <a:buChar char="•"/>
            </a:pPr>
            <a:r>
              <a:rPr lang="en-US" sz="2923" dirty="0">
                <a:solidFill>
                  <a:srgbClr val="000000"/>
                </a:solidFill>
                <a:latin typeface="Jua"/>
                <a:ea typeface="Jua"/>
                <a:cs typeface="Jua"/>
                <a:sym typeface="Jua"/>
              </a:rPr>
              <a:t>No delivery services.</a:t>
            </a:r>
          </a:p>
          <a:p>
            <a:pPr marL="631093" lvl="1" indent="-315546" algn="l">
              <a:lnSpc>
                <a:spcPts val="4092"/>
              </a:lnSpc>
              <a:buFont typeface="Arial"/>
              <a:buChar char="•"/>
            </a:pPr>
            <a:r>
              <a:rPr lang="en-US" sz="2923" dirty="0">
                <a:solidFill>
                  <a:srgbClr val="000000"/>
                </a:solidFill>
                <a:latin typeface="Jua"/>
                <a:ea typeface="Jua"/>
                <a:cs typeface="Jua"/>
                <a:sym typeface="Jua"/>
              </a:rPr>
              <a:t>Limited online accessibility.</a:t>
            </a:r>
          </a:p>
          <a:p>
            <a:pPr marL="631093" lvl="1" indent="-315546" algn="l">
              <a:lnSpc>
                <a:spcPts val="4092"/>
              </a:lnSpc>
              <a:buFont typeface="Arial"/>
              <a:buChar char="•"/>
            </a:pPr>
            <a:r>
              <a:rPr lang="en-US" sz="2923" dirty="0">
                <a:solidFill>
                  <a:srgbClr val="000000"/>
                </a:solidFill>
                <a:latin typeface="Jua"/>
                <a:ea typeface="Jua"/>
                <a:cs typeface="Jua"/>
                <a:sym typeface="Jua"/>
              </a:rPr>
              <a:t>Lack of systems for ordering.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2965453" y="2314346"/>
            <a:ext cx="12389845" cy="7492847"/>
            <a:chOff x="0" y="0"/>
            <a:chExt cx="3263169" cy="1973425"/>
          </a:xfrm>
        </p:grpSpPr>
        <p:sp>
          <p:nvSpPr>
            <p:cNvPr id="4" name="Freeform 4"/>
            <p:cNvSpPr/>
            <p:nvPr/>
          </p:nvSpPr>
          <p:spPr>
            <a:xfrm>
              <a:off x="0" y="0"/>
              <a:ext cx="3263169" cy="1973425"/>
            </a:xfrm>
            <a:custGeom>
              <a:avLst/>
              <a:gdLst/>
              <a:ahLst/>
              <a:cxnLst/>
              <a:rect l="l" t="t" r="r" b="b"/>
              <a:pathLst>
                <a:path w="3263169" h="1973425">
                  <a:moveTo>
                    <a:pt x="31868" y="0"/>
                  </a:moveTo>
                  <a:lnTo>
                    <a:pt x="3231301" y="0"/>
                  </a:lnTo>
                  <a:cubicBezTo>
                    <a:pt x="3239753" y="0"/>
                    <a:pt x="3247859" y="3357"/>
                    <a:pt x="3253835" y="9334"/>
                  </a:cubicBezTo>
                  <a:cubicBezTo>
                    <a:pt x="3259811" y="15310"/>
                    <a:pt x="3263169" y="23416"/>
                    <a:pt x="3263169" y="31868"/>
                  </a:cubicBezTo>
                  <a:lnTo>
                    <a:pt x="3263169" y="1941557"/>
                  </a:lnTo>
                  <a:cubicBezTo>
                    <a:pt x="3263169" y="1950009"/>
                    <a:pt x="3259811" y="1958114"/>
                    <a:pt x="3253835" y="1964091"/>
                  </a:cubicBezTo>
                  <a:cubicBezTo>
                    <a:pt x="3247859" y="1970067"/>
                    <a:pt x="3239753" y="1973425"/>
                    <a:pt x="3231301" y="1973425"/>
                  </a:cubicBezTo>
                  <a:lnTo>
                    <a:pt x="31868" y="1973425"/>
                  </a:lnTo>
                  <a:cubicBezTo>
                    <a:pt x="14268" y="1973425"/>
                    <a:pt x="0" y="1959157"/>
                    <a:pt x="0" y="1941557"/>
                  </a:cubicBezTo>
                  <a:lnTo>
                    <a:pt x="0" y="31868"/>
                  </a:lnTo>
                  <a:cubicBezTo>
                    <a:pt x="0" y="23416"/>
                    <a:pt x="3357" y="15310"/>
                    <a:pt x="9334" y="9334"/>
                  </a:cubicBezTo>
                  <a:cubicBezTo>
                    <a:pt x="15310" y="3357"/>
                    <a:pt x="23416" y="0"/>
                    <a:pt x="31868"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3263169" cy="2030575"/>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921798" y="4931729"/>
            <a:ext cx="4763261" cy="5707352"/>
          </a:xfrm>
          <a:custGeom>
            <a:avLst/>
            <a:gdLst/>
            <a:ahLst/>
            <a:cxnLst/>
            <a:rect l="l" t="t" r="r" b="b"/>
            <a:pathLst>
              <a:path w="4763261" h="5707352">
                <a:moveTo>
                  <a:pt x="0" y="0"/>
                </a:moveTo>
                <a:lnTo>
                  <a:pt x="4763261" y="0"/>
                </a:lnTo>
                <a:lnTo>
                  <a:pt x="4763261" y="5707352"/>
                </a:lnTo>
                <a:lnTo>
                  <a:pt x="0" y="5707352"/>
                </a:lnTo>
                <a:lnTo>
                  <a:pt x="0" y="0"/>
                </a:lnTo>
                <a:close/>
              </a:path>
            </a:pathLst>
          </a:custGeom>
          <a:blipFill>
            <a:blip r:embed="rId4"/>
            <a:stretch>
              <a:fillRect/>
            </a:stretch>
          </a:blipFill>
        </p:spPr>
      </p:sp>
      <p:sp>
        <p:nvSpPr>
          <p:cNvPr id="7" name="Freeform 7"/>
          <p:cNvSpPr/>
          <p:nvPr/>
        </p:nvSpPr>
        <p:spPr>
          <a:xfrm>
            <a:off x="14176319" y="4931729"/>
            <a:ext cx="4763261" cy="5707352"/>
          </a:xfrm>
          <a:custGeom>
            <a:avLst/>
            <a:gdLst/>
            <a:ahLst/>
            <a:cxnLst/>
            <a:rect l="l" t="t" r="r" b="b"/>
            <a:pathLst>
              <a:path w="4763261" h="5707352">
                <a:moveTo>
                  <a:pt x="0" y="0"/>
                </a:moveTo>
                <a:lnTo>
                  <a:pt x="4763261" y="0"/>
                </a:lnTo>
                <a:lnTo>
                  <a:pt x="4763261" y="5707352"/>
                </a:lnTo>
                <a:lnTo>
                  <a:pt x="0" y="5707352"/>
                </a:lnTo>
                <a:lnTo>
                  <a:pt x="0" y="0"/>
                </a:lnTo>
                <a:close/>
              </a:path>
            </a:pathLst>
          </a:custGeom>
          <a:blipFill>
            <a:blip r:embed="rId4"/>
            <a:stretch>
              <a:fillRect/>
            </a:stretch>
          </a:blipFill>
        </p:spPr>
      </p:sp>
      <p:sp>
        <p:nvSpPr>
          <p:cNvPr id="8" name="Freeform 8"/>
          <p:cNvSpPr/>
          <p:nvPr/>
        </p:nvSpPr>
        <p:spPr>
          <a:xfrm>
            <a:off x="5161432" y="19958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9" name="Freeform 9"/>
          <p:cNvSpPr/>
          <p:nvPr/>
        </p:nvSpPr>
        <p:spPr>
          <a:xfrm>
            <a:off x="-321582" y="721146"/>
            <a:ext cx="2074701" cy="1593200"/>
          </a:xfrm>
          <a:custGeom>
            <a:avLst/>
            <a:gdLst/>
            <a:ahLst/>
            <a:cxnLst/>
            <a:rect l="l" t="t" r="r" b="b"/>
            <a:pathLst>
              <a:path w="2074701" h="1593200">
                <a:moveTo>
                  <a:pt x="0" y="0"/>
                </a:moveTo>
                <a:lnTo>
                  <a:pt x="2074701" y="0"/>
                </a:lnTo>
                <a:lnTo>
                  <a:pt x="2074701" y="1593200"/>
                </a:lnTo>
                <a:lnTo>
                  <a:pt x="0" y="15932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0" name="Freeform 10"/>
          <p:cNvSpPr/>
          <p:nvPr/>
        </p:nvSpPr>
        <p:spPr>
          <a:xfrm>
            <a:off x="15884946" y="-235678"/>
            <a:ext cx="3149833" cy="2147613"/>
          </a:xfrm>
          <a:custGeom>
            <a:avLst/>
            <a:gdLst/>
            <a:ahLst/>
            <a:cxnLst/>
            <a:rect l="l" t="t" r="r" b="b"/>
            <a:pathLst>
              <a:path w="3149833" h="2147613">
                <a:moveTo>
                  <a:pt x="0" y="0"/>
                </a:moveTo>
                <a:lnTo>
                  <a:pt x="3149833" y="0"/>
                </a:lnTo>
                <a:lnTo>
                  <a:pt x="3149833" y="2147613"/>
                </a:lnTo>
                <a:lnTo>
                  <a:pt x="0" y="214761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6730049" y="780978"/>
            <a:ext cx="4177966" cy="1083657"/>
          </a:xfrm>
          <a:prstGeom prst="rect">
            <a:avLst/>
          </a:prstGeom>
        </p:spPr>
        <p:txBody>
          <a:bodyPr lIns="0" tIns="0" rIns="0" bIns="0" rtlCol="0" anchor="t">
            <a:spAutoFit/>
          </a:bodyPr>
          <a:lstStyle/>
          <a:p>
            <a:pPr algn="ctr">
              <a:lnSpc>
                <a:spcPts val="4397"/>
              </a:lnSpc>
              <a:spcBef>
                <a:spcPct val="0"/>
              </a:spcBef>
            </a:pPr>
            <a:r>
              <a:rPr lang="en-US" sz="3141">
                <a:solidFill>
                  <a:srgbClr val="F7F2EB"/>
                </a:solidFill>
                <a:latin typeface="210 클레이토이"/>
                <a:ea typeface="210 클레이토이"/>
                <a:cs typeface="210 클레이토이"/>
                <a:sym typeface="210 클레이토이"/>
              </a:rPr>
              <a:t>Assess the external factors.</a:t>
            </a:r>
          </a:p>
        </p:txBody>
      </p:sp>
      <p:sp>
        <p:nvSpPr>
          <p:cNvPr id="12" name="TextBox 12"/>
          <p:cNvSpPr txBox="1"/>
          <p:nvPr/>
        </p:nvSpPr>
        <p:spPr>
          <a:xfrm>
            <a:off x="3565465" y="4143041"/>
            <a:ext cx="11189819" cy="4213333"/>
          </a:xfrm>
          <a:prstGeom prst="rect">
            <a:avLst/>
          </a:prstGeom>
        </p:spPr>
        <p:txBody>
          <a:bodyPr lIns="0" tIns="0" rIns="0" bIns="0" rtlCol="0" anchor="t">
            <a:spAutoFit/>
          </a:bodyPr>
          <a:lstStyle/>
          <a:p>
            <a:pPr marL="568676" lvl="1" indent="-284338" algn="l">
              <a:lnSpc>
                <a:spcPts val="3687"/>
              </a:lnSpc>
              <a:buFont typeface="Arial"/>
              <a:buChar char="•"/>
            </a:pPr>
            <a:r>
              <a:rPr lang="en-US" sz="2500" dirty="0">
                <a:solidFill>
                  <a:srgbClr val="000000"/>
                </a:solidFill>
                <a:latin typeface="Jua"/>
                <a:ea typeface="Jua"/>
                <a:cs typeface="Jua"/>
                <a:sym typeface="Jua"/>
              </a:rPr>
              <a:t>The scene has changed, with new consumer trends impacting on demand and buying habits.</a:t>
            </a:r>
          </a:p>
          <a:p>
            <a:pPr marL="568676" lvl="1" indent="-284338" algn="l">
              <a:lnSpc>
                <a:spcPts val="3687"/>
              </a:lnSpc>
              <a:buFont typeface="Arial"/>
              <a:buChar char="•"/>
            </a:pPr>
            <a:r>
              <a:rPr lang="en-US" sz="2500" dirty="0">
                <a:solidFill>
                  <a:srgbClr val="000000"/>
                </a:solidFill>
                <a:latin typeface="Jua"/>
                <a:ea typeface="Jua"/>
                <a:cs typeface="Jua"/>
                <a:sym typeface="Jua"/>
              </a:rPr>
              <a:t>Customers appreciate the convenience, quality and accessibility.</a:t>
            </a:r>
          </a:p>
          <a:p>
            <a:pPr marL="568676" lvl="1" indent="-284338" algn="l">
              <a:lnSpc>
                <a:spcPts val="3687"/>
              </a:lnSpc>
              <a:buFont typeface="Arial"/>
              <a:buChar char="•"/>
            </a:pPr>
            <a:r>
              <a:rPr lang="en-US" sz="2500" dirty="0">
                <a:solidFill>
                  <a:srgbClr val="000000"/>
                </a:solidFill>
                <a:latin typeface="Jua"/>
                <a:ea typeface="Jua"/>
                <a:cs typeface="Jua"/>
                <a:sym typeface="Jua"/>
              </a:rPr>
              <a:t>Financial pressures are rising due to economic uncertainty and inflation.</a:t>
            </a:r>
          </a:p>
          <a:p>
            <a:pPr algn="ctr">
              <a:lnSpc>
                <a:spcPts val="3687"/>
              </a:lnSpc>
            </a:pPr>
            <a:endParaRPr lang="en-US" sz="2500" dirty="0">
              <a:solidFill>
                <a:srgbClr val="000000"/>
              </a:solidFill>
              <a:latin typeface="Jua"/>
              <a:ea typeface="Jua"/>
              <a:cs typeface="Jua"/>
              <a:sym typeface="Jua"/>
            </a:endParaRPr>
          </a:p>
          <a:p>
            <a:pPr algn="ctr">
              <a:lnSpc>
                <a:spcPts val="3687"/>
              </a:lnSpc>
              <a:spcBef>
                <a:spcPct val="0"/>
              </a:spcBef>
            </a:pPr>
            <a:r>
              <a:rPr lang="en-US" sz="2500" dirty="0">
                <a:solidFill>
                  <a:srgbClr val="000000"/>
                </a:solidFill>
                <a:latin typeface="Jua"/>
                <a:ea typeface="Jua"/>
                <a:cs typeface="Jua"/>
                <a:sym typeface="Jua"/>
              </a:rPr>
              <a:t>Kostyuchenko et al. (2024) argue that bakery firms need to respond to uncertainty and shifting consumer preferences for a competitive advantage.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5126975" y="2351183"/>
            <a:ext cx="11728833" cy="7492847"/>
            <a:chOff x="0" y="0"/>
            <a:chExt cx="3089075" cy="1973425"/>
          </a:xfrm>
        </p:grpSpPr>
        <p:sp>
          <p:nvSpPr>
            <p:cNvPr id="4" name="Freeform 4"/>
            <p:cNvSpPr/>
            <p:nvPr/>
          </p:nvSpPr>
          <p:spPr>
            <a:xfrm>
              <a:off x="0" y="0"/>
              <a:ext cx="3089075" cy="1973425"/>
            </a:xfrm>
            <a:custGeom>
              <a:avLst/>
              <a:gdLst/>
              <a:ahLst/>
              <a:cxnLst/>
              <a:rect l="l" t="t" r="r" b="b"/>
              <a:pathLst>
                <a:path w="3089075" h="1973425">
                  <a:moveTo>
                    <a:pt x="33664" y="0"/>
                  </a:moveTo>
                  <a:lnTo>
                    <a:pt x="3055411" y="0"/>
                  </a:lnTo>
                  <a:cubicBezTo>
                    <a:pt x="3064340" y="0"/>
                    <a:pt x="3072902" y="3547"/>
                    <a:pt x="3079215" y="9860"/>
                  </a:cubicBezTo>
                  <a:cubicBezTo>
                    <a:pt x="3085529" y="16173"/>
                    <a:pt x="3089075" y="24736"/>
                    <a:pt x="3089075" y="33664"/>
                  </a:cubicBezTo>
                  <a:lnTo>
                    <a:pt x="3089075" y="1939761"/>
                  </a:lnTo>
                  <a:cubicBezTo>
                    <a:pt x="3089075" y="1948689"/>
                    <a:pt x="3085529" y="1957252"/>
                    <a:pt x="3079215" y="1963565"/>
                  </a:cubicBezTo>
                  <a:cubicBezTo>
                    <a:pt x="3072902" y="1969878"/>
                    <a:pt x="3064340" y="1973425"/>
                    <a:pt x="3055411" y="1973425"/>
                  </a:cubicBezTo>
                  <a:lnTo>
                    <a:pt x="33664" y="1973425"/>
                  </a:lnTo>
                  <a:cubicBezTo>
                    <a:pt x="24736" y="1973425"/>
                    <a:pt x="16173" y="1969878"/>
                    <a:pt x="9860" y="1963565"/>
                  </a:cubicBezTo>
                  <a:cubicBezTo>
                    <a:pt x="3547" y="1957252"/>
                    <a:pt x="0" y="1948689"/>
                    <a:pt x="0" y="1939761"/>
                  </a:cubicBezTo>
                  <a:lnTo>
                    <a:pt x="0" y="33664"/>
                  </a:lnTo>
                  <a:cubicBezTo>
                    <a:pt x="0" y="24736"/>
                    <a:pt x="3547" y="16173"/>
                    <a:pt x="9860" y="9860"/>
                  </a:cubicBezTo>
                  <a:cubicBezTo>
                    <a:pt x="16173" y="3547"/>
                    <a:pt x="24736" y="0"/>
                    <a:pt x="33664"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3089075" cy="2030575"/>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7333791"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431602" y="4324572"/>
            <a:ext cx="4019879" cy="4526890"/>
          </a:xfrm>
          <a:custGeom>
            <a:avLst/>
            <a:gdLst/>
            <a:ahLst/>
            <a:cxnLst/>
            <a:rect l="l" t="t" r="r" b="b"/>
            <a:pathLst>
              <a:path w="4019879" h="4526890">
                <a:moveTo>
                  <a:pt x="0" y="0"/>
                </a:moveTo>
                <a:lnTo>
                  <a:pt x="4019878" y="0"/>
                </a:lnTo>
                <a:lnTo>
                  <a:pt x="4019878" y="4526890"/>
                </a:lnTo>
                <a:lnTo>
                  <a:pt x="0" y="4526890"/>
                </a:lnTo>
                <a:lnTo>
                  <a:pt x="0" y="0"/>
                </a:lnTo>
                <a:close/>
              </a:path>
            </a:pathLst>
          </a:custGeom>
          <a:blipFill>
            <a:blip r:embed="rId5"/>
            <a:stretch>
              <a:fillRect/>
            </a:stretch>
          </a:blipFill>
        </p:spPr>
      </p:sp>
      <p:sp>
        <p:nvSpPr>
          <p:cNvPr id="8" name="Freeform 8"/>
          <p:cNvSpPr/>
          <p:nvPr/>
        </p:nvSpPr>
        <p:spPr>
          <a:xfrm>
            <a:off x="-1214411" y="616610"/>
            <a:ext cx="4019879" cy="4526890"/>
          </a:xfrm>
          <a:custGeom>
            <a:avLst/>
            <a:gdLst/>
            <a:ahLst/>
            <a:cxnLst/>
            <a:rect l="l" t="t" r="r" b="b"/>
            <a:pathLst>
              <a:path w="4019879" h="4526890">
                <a:moveTo>
                  <a:pt x="0" y="0"/>
                </a:moveTo>
                <a:lnTo>
                  <a:pt x="4019879" y="0"/>
                </a:lnTo>
                <a:lnTo>
                  <a:pt x="4019879" y="4526890"/>
                </a:lnTo>
                <a:lnTo>
                  <a:pt x="0" y="4526890"/>
                </a:lnTo>
                <a:lnTo>
                  <a:pt x="0" y="0"/>
                </a:lnTo>
                <a:close/>
              </a:path>
            </a:pathLst>
          </a:custGeom>
          <a:blipFill>
            <a:blip r:embed="rId5"/>
            <a:stretch>
              <a:fillRect/>
            </a:stretch>
          </a:blipFill>
        </p:spPr>
      </p:sp>
      <p:sp>
        <p:nvSpPr>
          <p:cNvPr id="9" name="Freeform 9"/>
          <p:cNvSpPr/>
          <p:nvPr/>
        </p:nvSpPr>
        <p:spPr>
          <a:xfrm>
            <a:off x="-1915946" y="6588017"/>
            <a:ext cx="4019879" cy="4526890"/>
          </a:xfrm>
          <a:custGeom>
            <a:avLst/>
            <a:gdLst/>
            <a:ahLst/>
            <a:cxnLst/>
            <a:rect l="l" t="t" r="r" b="b"/>
            <a:pathLst>
              <a:path w="4019879" h="4526890">
                <a:moveTo>
                  <a:pt x="0" y="0"/>
                </a:moveTo>
                <a:lnTo>
                  <a:pt x="4019879" y="0"/>
                </a:lnTo>
                <a:lnTo>
                  <a:pt x="4019879" y="4526890"/>
                </a:lnTo>
                <a:lnTo>
                  <a:pt x="0" y="4526890"/>
                </a:lnTo>
                <a:lnTo>
                  <a:pt x="0" y="0"/>
                </a:lnTo>
                <a:close/>
              </a:path>
            </a:pathLst>
          </a:custGeom>
          <a:blipFill>
            <a:blip r:embed="rId5"/>
            <a:stretch>
              <a:fillRect/>
            </a:stretch>
          </a:blipFill>
        </p:spPr>
      </p:sp>
      <p:sp>
        <p:nvSpPr>
          <p:cNvPr id="10" name="TextBox 10"/>
          <p:cNvSpPr txBox="1"/>
          <p:nvPr/>
        </p:nvSpPr>
        <p:spPr>
          <a:xfrm>
            <a:off x="8096635" y="1279591"/>
            <a:ext cx="5789512" cy="1155634"/>
          </a:xfrm>
          <a:prstGeom prst="rect">
            <a:avLst/>
          </a:prstGeom>
        </p:spPr>
        <p:txBody>
          <a:bodyPr lIns="0" tIns="0" rIns="0" bIns="0" rtlCol="0" anchor="t">
            <a:spAutoFit/>
          </a:bodyPr>
          <a:lstStyle/>
          <a:p>
            <a:pPr algn="ctr">
              <a:lnSpc>
                <a:spcPts val="4624"/>
              </a:lnSpc>
              <a:spcBef>
                <a:spcPct val="0"/>
              </a:spcBef>
            </a:pPr>
            <a:r>
              <a:rPr lang="en-US" sz="3303">
                <a:solidFill>
                  <a:srgbClr val="F7F2EB"/>
                </a:solidFill>
                <a:latin typeface="210 클레이토이"/>
                <a:ea typeface="210 클레이토이"/>
                <a:cs typeface="210 클레이토이"/>
                <a:sym typeface="210 클레이토이"/>
              </a:rPr>
              <a:t>Effects on Business Performance</a:t>
            </a:r>
          </a:p>
        </p:txBody>
      </p:sp>
      <p:grpSp>
        <p:nvGrpSpPr>
          <p:cNvPr id="11" name="Group 11"/>
          <p:cNvGrpSpPr/>
          <p:nvPr/>
        </p:nvGrpSpPr>
        <p:grpSpPr>
          <a:xfrm>
            <a:off x="5395701" y="3620402"/>
            <a:ext cx="3476460" cy="2588373"/>
            <a:chOff x="0" y="-104775"/>
            <a:chExt cx="4635280" cy="3451164"/>
          </a:xfrm>
        </p:grpSpPr>
        <p:sp>
          <p:nvSpPr>
            <p:cNvPr id="12" name="TextBox 12"/>
            <p:cNvSpPr txBox="1"/>
            <p:nvPr/>
          </p:nvSpPr>
          <p:spPr>
            <a:xfrm>
              <a:off x="404812" y="-104775"/>
              <a:ext cx="4230468" cy="501163"/>
            </a:xfrm>
            <a:prstGeom prst="rect">
              <a:avLst/>
            </a:prstGeom>
          </p:spPr>
          <p:txBody>
            <a:bodyPr lIns="0" tIns="0" rIns="0" bIns="0" rtlCol="0" anchor="t">
              <a:spAutoFit/>
            </a:bodyPr>
            <a:lstStyle/>
            <a:p>
              <a:pPr algn="ctr">
                <a:lnSpc>
                  <a:spcPts val="3327"/>
                </a:lnSpc>
                <a:spcBef>
                  <a:spcPct val="0"/>
                </a:spcBef>
              </a:pPr>
              <a:r>
                <a:rPr lang="en-US" sz="2376" b="1" dirty="0">
                  <a:solidFill>
                    <a:srgbClr val="000000"/>
                  </a:solidFill>
                  <a:latin typeface="Jua"/>
                  <a:ea typeface="Jua"/>
                  <a:cs typeface="Jua"/>
                  <a:sym typeface="Jua"/>
                </a:rPr>
                <a:t>Financial Effects</a:t>
              </a:r>
            </a:p>
          </p:txBody>
        </p:sp>
        <p:sp>
          <p:nvSpPr>
            <p:cNvPr id="13" name="TextBox 13"/>
            <p:cNvSpPr txBox="1"/>
            <p:nvPr/>
          </p:nvSpPr>
          <p:spPr>
            <a:xfrm>
              <a:off x="0" y="795856"/>
              <a:ext cx="4635280" cy="2550533"/>
            </a:xfrm>
            <a:prstGeom prst="rect">
              <a:avLst/>
            </a:prstGeom>
          </p:spPr>
          <p:txBody>
            <a:bodyPr lIns="0" tIns="0" rIns="0" bIns="0" rtlCol="0" anchor="t">
              <a:spAutoFit/>
            </a:bodyPr>
            <a:lstStyle/>
            <a:p>
              <a:pPr marL="465318" lvl="1" indent="-232659" algn="l">
                <a:lnSpc>
                  <a:spcPts val="3017"/>
                </a:lnSpc>
                <a:buFont typeface="Arial"/>
                <a:buChar char="•"/>
              </a:pPr>
              <a:r>
                <a:rPr lang="en-US" sz="2400" dirty="0">
                  <a:solidFill>
                    <a:srgbClr val="000000"/>
                  </a:solidFill>
                  <a:latin typeface="Jua"/>
                  <a:ea typeface="Jua"/>
                  <a:cs typeface="Jua"/>
                  <a:sym typeface="Jua"/>
                </a:rPr>
                <a:t>Lower profitability.</a:t>
              </a:r>
            </a:p>
            <a:p>
              <a:pPr marL="465318" lvl="1" indent="-232659" algn="l">
                <a:lnSpc>
                  <a:spcPts val="3017"/>
                </a:lnSpc>
                <a:buFont typeface="Arial"/>
                <a:buChar char="•"/>
              </a:pPr>
              <a:r>
                <a:rPr lang="en-US" sz="2400" dirty="0">
                  <a:solidFill>
                    <a:srgbClr val="000000"/>
                  </a:solidFill>
                  <a:latin typeface="Jua"/>
                  <a:ea typeface="Jua"/>
                  <a:cs typeface="Jua"/>
                  <a:sym typeface="Jua"/>
                </a:rPr>
                <a:t>Increased operating costs.</a:t>
              </a:r>
            </a:p>
            <a:p>
              <a:pPr marL="465318" lvl="1" indent="-232659" algn="l">
                <a:lnSpc>
                  <a:spcPts val="3017"/>
                </a:lnSpc>
                <a:buFont typeface="Arial"/>
                <a:buChar char="•"/>
              </a:pPr>
              <a:r>
                <a:rPr lang="en-US" sz="2400" dirty="0">
                  <a:solidFill>
                    <a:srgbClr val="000000"/>
                  </a:solidFill>
                  <a:latin typeface="Jua"/>
                  <a:ea typeface="Jua"/>
                  <a:cs typeface="Jua"/>
                  <a:sym typeface="Jua"/>
                </a:rPr>
                <a:t>Greater financial uncertainty.</a:t>
              </a:r>
            </a:p>
          </p:txBody>
        </p:sp>
      </p:grpSp>
      <p:grpSp>
        <p:nvGrpSpPr>
          <p:cNvPr id="14" name="Group 14"/>
          <p:cNvGrpSpPr/>
          <p:nvPr/>
        </p:nvGrpSpPr>
        <p:grpSpPr>
          <a:xfrm>
            <a:off x="12910761" y="3620402"/>
            <a:ext cx="3476460" cy="2946737"/>
            <a:chOff x="0" y="-104775"/>
            <a:chExt cx="4635280" cy="3928982"/>
          </a:xfrm>
        </p:grpSpPr>
        <p:sp>
          <p:nvSpPr>
            <p:cNvPr id="15" name="TextBox 15"/>
            <p:cNvSpPr txBox="1"/>
            <p:nvPr/>
          </p:nvSpPr>
          <p:spPr>
            <a:xfrm>
              <a:off x="404812" y="-104775"/>
              <a:ext cx="4230468" cy="501163"/>
            </a:xfrm>
            <a:prstGeom prst="rect">
              <a:avLst/>
            </a:prstGeom>
          </p:spPr>
          <p:txBody>
            <a:bodyPr lIns="0" tIns="0" rIns="0" bIns="0" rtlCol="0" anchor="t">
              <a:spAutoFit/>
            </a:bodyPr>
            <a:lstStyle/>
            <a:p>
              <a:pPr algn="ctr">
                <a:lnSpc>
                  <a:spcPts val="3327"/>
                </a:lnSpc>
                <a:spcBef>
                  <a:spcPct val="0"/>
                </a:spcBef>
              </a:pPr>
              <a:r>
                <a:rPr lang="en-US" sz="2376" b="1" dirty="0">
                  <a:solidFill>
                    <a:srgbClr val="000000"/>
                  </a:solidFill>
                  <a:latin typeface="Jua"/>
                  <a:ea typeface="Jua"/>
                  <a:cs typeface="Jua"/>
                  <a:sym typeface="Jua"/>
                </a:rPr>
                <a:t>Customer Effects</a:t>
              </a:r>
            </a:p>
          </p:txBody>
        </p:sp>
        <p:sp>
          <p:nvSpPr>
            <p:cNvPr id="16" name="TextBox 16"/>
            <p:cNvSpPr txBox="1"/>
            <p:nvPr/>
          </p:nvSpPr>
          <p:spPr>
            <a:xfrm>
              <a:off x="0" y="795856"/>
              <a:ext cx="4635280" cy="3028351"/>
            </a:xfrm>
            <a:prstGeom prst="rect">
              <a:avLst/>
            </a:prstGeom>
          </p:spPr>
          <p:txBody>
            <a:bodyPr lIns="0" tIns="0" rIns="0" bIns="0" rtlCol="0" anchor="t">
              <a:spAutoFit/>
            </a:bodyPr>
            <a:lstStyle/>
            <a:p>
              <a:pPr marL="465318" lvl="1" indent="-232659" algn="l">
                <a:lnSpc>
                  <a:spcPts val="3017"/>
                </a:lnSpc>
                <a:buFont typeface="Arial"/>
                <a:buChar char="•"/>
              </a:pPr>
              <a:r>
                <a:rPr lang="en-US" sz="2400" dirty="0">
                  <a:solidFill>
                    <a:srgbClr val="000000"/>
                  </a:solidFill>
                  <a:latin typeface="Jua"/>
                  <a:ea typeface="Jua"/>
                  <a:cs typeface="Jua"/>
                  <a:sym typeface="Jua"/>
                </a:rPr>
                <a:t>Reduced customer visits.</a:t>
              </a:r>
            </a:p>
            <a:p>
              <a:pPr marL="465318" lvl="1" indent="-232659" algn="l">
                <a:lnSpc>
                  <a:spcPts val="3017"/>
                </a:lnSpc>
                <a:buFont typeface="Arial"/>
                <a:buChar char="•"/>
              </a:pPr>
              <a:r>
                <a:rPr lang="en-US" sz="2400" dirty="0">
                  <a:solidFill>
                    <a:srgbClr val="000000"/>
                  </a:solidFill>
                  <a:latin typeface="Jua"/>
                  <a:ea typeface="Jua"/>
                  <a:cs typeface="Jua"/>
                  <a:sym typeface="Jua"/>
                </a:rPr>
                <a:t>Changing buying </a:t>
              </a:r>
              <a:r>
                <a:rPr lang="en-US" sz="2400" dirty="0" err="1">
                  <a:solidFill>
                    <a:srgbClr val="000000"/>
                  </a:solidFill>
                  <a:latin typeface="Jua"/>
                  <a:ea typeface="Jua"/>
                  <a:cs typeface="Jua"/>
                  <a:sym typeface="Jua"/>
                </a:rPr>
                <a:t>behaviour</a:t>
              </a:r>
              <a:r>
                <a:rPr lang="en-US" sz="2400" dirty="0">
                  <a:solidFill>
                    <a:srgbClr val="000000"/>
                  </a:solidFill>
                  <a:latin typeface="Jua"/>
                  <a:ea typeface="Jua"/>
                  <a:cs typeface="Jua"/>
                  <a:sym typeface="Jua"/>
                </a:rPr>
                <a:t>.</a:t>
              </a:r>
            </a:p>
            <a:p>
              <a:pPr marL="465318" lvl="1" indent="-232659" algn="l">
                <a:lnSpc>
                  <a:spcPts val="3017"/>
                </a:lnSpc>
                <a:buFont typeface="Arial"/>
                <a:buChar char="•"/>
              </a:pPr>
              <a:r>
                <a:rPr lang="en-US" sz="2400" dirty="0">
                  <a:solidFill>
                    <a:srgbClr val="000000"/>
                  </a:solidFill>
                  <a:latin typeface="Jua"/>
                  <a:ea typeface="Jua"/>
                  <a:cs typeface="Jua"/>
                  <a:sym typeface="Jua"/>
                </a:rPr>
                <a:t>Higher expectations for convenience.</a:t>
              </a:r>
            </a:p>
          </p:txBody>
        </p:sp>
      </p:grpSp>
      <p:grpSp>
        <p:nvGrpSpPr>
          <p:cNvPr id="17" name="Group 17"/>
          <p:cNvGrpSpPr/>
          <p:nvPr/>
        </p:nvGrpSpPr>
        <p:grpSpPr>
          <a:xfrm>
            <a:off x="9144000" y="3620402"/>
            <a:ext cx="3476460" cy="3331456"/>
            <a:chOff x="0" y="-104775"/>
            <a:chExt cx="4635280" cy="4441942"/>
          </a:xfrm>
        </p:grpSpPr>
        <p:sp>
          <p:nvSpPr>
            <p:cNvPr id="18" name="TextBox 18"/>
            <p:cNvSpPr txBox="1"/>
            <p:nvPr/>
          </p:nvSpPr>
          <p:spPr>
            <a:xfrm>
              <a:off x="404812" y="-104775"/>
              <a:ext cx="4230468" cy="501163"/>
            </a:xfrm>
            <a:prstGeom prst="rect">
              <a:avLst/>
            </a:prstGeom>
          </p:spPr>
          <p:txBody>
            <a:bodyPr lIns="0" tIns="0" rIns="0" bIns="0" rtlCol="0" anchor="t">
              <a:spAutoFit/>
            </a:bodyPr>
            <a:lstStyle/>
            <a:p>
              <a:pPr algn="ctr">
                <a:lnSpc>
                  <a:spcPts val="3327"/>
                </a:lnSpc>
                <a:spcBef>
                  <a:spcPct val="0"/>
                </a:spcBef>
              </a:pPr>
              <a:r>
                <a:rPr lang="en-US" sz="2376" b="1" dirty="0">
                  <a:solidFill>
                    <a:srgbClr val="000000"/>
                  </a:solidFill>
                  <a:latin typeface="Jua"/>
                  <a:ea typeface="Jua"/>
                  <a:cs typeface="Jua"/>
                  <a:sym typeface="Jua"/>
                </a:rPr>
                <a:t>Competitive Effects</a:t>
              </a:r>
            </a:p>
          </p:txBody>
        </p:sp>
        <p:sp>
          <p:nvSpPr>
            <p:cNvPr id="19" name="TextBox 19"/>
            <p:cNvSpPr txBox="1"/>
            <p:nvPr/>
          </p:nvSpPr>
          <p:spPr>
            <a:xfrm>
              <a:off x="0" y="795856"/>
              <a:ext cx="4635280" cy="3541311"/>
            </a:xfrm>
            <a:prstGeom prst="rect">
              <a:avLst/>
            </a:prstGeom>
          </p:spPr>
          <p:txBody>
            <a:bodyPr lIns="0" tIns="0" rIns="0" bIns="0" rtlCol="0" anchor="t">
              <a:spAutoFit/>
            </a:bodyPr>
            <a:lstStyle/>
            <a:p>
              <a:pPr marL="465318" lvl="1" indent="-232659" algn="l">
                <a:lnSpc>
                  <a:spcPts val="3017"/>
                </a:lnSpc>
                <a:buFont typeface="Arial"/>
                <a:buChar char="•"/>
              </a:pPr>
              <a:r>
                <a:rPr lang="en-US" sz="2400" dirty="0">
                  <a:solidFill>
                    <a:srgbClr val="000000"/>
                  </a:solidFill>
                  <a:latin typeface="Jua"/>
                  <a:ea typeface="Jua"/>
                  <a:cs typeface="Jua"/>
                  <a:sym typeface="Jua"/>
                </a:rPr>
                <a:t>Reduced market competitiveness.</a:t>
              </a:r>
            </a:p>
            <a:p>
              <a:pPr marL="465318" lvl="1" indent="-232659" algn="l">
                <a:lnSpc>
                  <a:spcPts val="3017"/>
                </a:lnSpc>
                <a:buFont typeface="Arial"/>
                <a:buChar char="•"/>
              </a:pPr>
              <a:r>
                <a:rPr lang="en-US" sz="2400" dirty="0">
                  <a:solidFill>
                    <a:srgbClr val="000000"/>
                  </a:solidFill>
                  <a:latin typeface="Jua"/>
                  <a:ea typeface="Jua"/>
                  <a:cs typeface="Jua"/>
                  <a:sym typeface="Jua"/>
                </a:rPr>
                <a:t>Difficulty attracting new customers.</a:t>
              </a:r>
            </a:p>
            <a:p>
              <a:pPr marL="465318" lvl="1" indent="-232659" algn="l">
                <a:lnSpc>
                  <a:spcPts val="3017"/>
                </a:lnSpc>
                <a:buFont typeface="Arial"/>
                <a:buChar char="•"/>
              </a:pPr>
              <a:r>
                <a:rPr lang="en-US" sz="2400" dirty="0">
                  <a:solidFill>
                    <a:srgbClr val="000000"/>
                  </a:solidFill>
                  <a:latin typeface="Jua"/>
                  <a:ea typeface="Jua"/>
                  <a:cs typeface="Jua"/>
                  <a:sym typeface="Jua"/>
                </a:rPr>
                <a:t>Pressure on long-term sustainability.</a:t>
              </a:r>
            </a:p>
          </p:txBody>
        </p:sp>
      </p:grpSp>
      <p:grpSp>
        <p:nvGrpSpPr>
          <p:cNvPr id="20" name="Group 20"/>
          <p:cNvGrpSpPr/>
          <p:nvPr/>
        </p:nvGrpSpPr>
        <p:grpSpPr>
          <a:xfrm>
            <a:off x="5451482" y="7935817"/>
            <a:ext cx="10935740" cy="2456696"/>
            <a:chOff x="-975148" y="833873"/>
            <a:chExt cx="14580985" cy="3275594"/>
          </a:xfrm>
        </p:grpSpPr>
        <p:sp>
          <p:nvSpPr>
            <p:cNvPr id="21" name="TextBox 21"/>
            <p:cNvSpPr txBox="1"/>
            <p:nvPr/>
          </p:nvSpPr>
          <p:spPr>
            <a:xfrm>
              <a:off x="-975148" y="833873"/>
              <a:ext cx="14580985" cy="1069524"/>
            </a:xfrm>
            <a:prstGeom prst="rect">
              <a:avLst/>
            </a:prstGeom>
          </p:spPr>
          <p:txBody>
            <a:bodyPr wrap="square" lIns="0" tIns="0" rIns="0" bIns="0" rtlCol="0" anchor="t">
              <a:spAutoFit/>
            </a:bodyPr>
            <a:lstStyle/>
            <a:p>
              <a:pPr algn="ctr">
                <a:lnSpc>
                  <a:spcPts val="3327"/>
                </a:lnSpc>
                <a:spcBef>
                  <a:spcPct val="0"/>
                </a:spcBef>
              </a:pPr>
              <a:r>
                <a:rPr lang="en-US" sz="2500" dirty="0">
                  <a:solidFill>
                    <a:srgbClr val="000000"/>
                  </a:solidFill>
                  <a:latin typeface="Jua"/>
                  <a:ea typeface="Jua"/>
                  <a:cs typeface="Jua"/>
                  <a:sym typeface="Jua"/>
                </a:rPr>
                <a:t>Financial equilibrium is essential for ensuring the survival and growth of retail food SMEs (Herman and Zsido, 2023).</a:t>
              </a:r>
            </a:p>
          </p:txBody>
        </p:sp>
        <p:sp>
          <p:nvSpPr>
            <p:cNvPr id="22" name="TextBox 22"/>
            <p:cNvSpPr txBox="1"/>
            <p:nvPr/>
          </p:nvSpPr>
          <p:spPr>
            <a:xfrm>
              <a:off x="0" y="3581552"/>
              <a:ext cx="4635280" cy="527914"/>
            </a:xfrm>
            <a:prstGeom prst="rect">
              <a:avLst/>
            </a:prstGeom>
          </p:spPr>
          <p:txBody>
            <a:bodyPr lIns="0" tIns="0" rIns="0" bIns="0" rtlCol="0" anchor="t">
              <a:spAutoFit/>
            </a:bodyPr>
            <a:lstStyle/>
            <a:p>
              <a:pPr algn="l">
                <a:lnSpc>
                  <a:spcPts val="3017"/>
                </a:lnSpc>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893" y="32932"/>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107128" y="3189154"/>
            <a:ext cx="15420536" cy="7097846"/>
            <a:chOff x="0" y="0"/>
            <a:chExt cx="4061376" cy="1869392"/>
          </a:xfrm>
        </p:grpSpPr>
        <p:sp>
          <p:nvSpPr>
            <p:cNvPr id="4" name="Freeform 4"/>
            <p:cNvSpPr/>
            <p:nvPr/>
          </p:nvSpPr>
          <p:spPr>
            <a:xfrm>
              <a:off x="0" y="0"/>
              <a:ext cx="4061376" cy="1869392"/>
            </a:xfrm>
            <a:custGeom>
              <a:avLst/>
              <a:gdLst/>
              <a:ahLst/>
              <a:cxnLst/>
              <a:rect l="l" t="t" r="r" b="b"/>
              <a:pathLst>
                <a:path w="4061376" h="1869392">
                  <a:moveTo>
                    <a:pt x="25605" y="0"/>
                  </a:moveTo>
                  <a:lnTo>
                    <a:pt x="4035771" y="0"/>
                  </a:lnTo>
                  <a:cubicBezTo>
                    <a:pt x="4042562" y="0"/>
                    <a:pt x="4049075" y="2698"/>
                    <a:pt x="4053876" y="7499"/>
                  </a:cubicBezTo>
                  <a:cubicBezTo>
                    <a:pt x="4058678" y="12301"/>
                    <a:pt x="4061376" y="18814"/>
                    <a:pt x="4061376" y="25605"/>
                  </a:cubicBezTo>
                  <a:lnTo>
                    <a:pt x="4061376" y="1843787"/>
                  </a:lnTo>
                  <a:cubicBezTo>
                    <a:pt x="4061376" y="1850578"/>
                    <a:pt x="4058678" y="1857091"/>
                    <a:pt x="4053876" y="1861892"/>
                  </a:cubicBezTo>
                  <a:cubicBezTo>
                    <a:pt x="4049075" y="1866694"/>
                    <a:pt x="4042562" y="1869392"/>
                    <a:pt x="4035771" y="1869392"/>
                  </a:cubicBezTo>
                  <a:lnTo>
                    <a:pt x="25605" y="1869392"/>
                  </a:lnTo>
                  <a:cubicBezTo>
                    <a:pt x="18814" y="1869392"/>
                    <a:pt x="12301" y="1866694"/>
                    <a:pt x="7499" y="1861892"/>
                  </a:cubicBezTo>
                  <a:cubicBezTo>
                    <a:pt x="2698" y="1857091"/>
                    <a:pt x="0" y="1850578"/>
                    <a:pt x="0" y="1843787"/>
                  </a:cubicBezTo>
                  <a:lnTo>
                    <a:pt x="0" y="25605"/>
                  </a:lnTo>
                  <a:cubicBezTo>
                    <a:pt x="0" y="18814"/>
                    <a:pt x="2698" y="12301"/>
                    <a:pt x="7499" y="7499"/>
                  </a:cubicBezTo>
                  <a:cubicBezTo>
                    <a:pt x="12301" y="2698"/>
                    <a:pt x="18814" y="0"/>
                    <a:pt x="2560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4061376" cy="1926542"/>
            </a:xfrm>
            <a:prstGeom prst="rect">
              <a:avLst/>
            </a:prstGeom>
          </p:spPr>
          <p:txBody>
            <a:bodyPr lIns="50800" tIns="50800" rIns="50800" bIns="50800" rtlCol="0" anchor="ctr"/>
            <a:lstStyle/>
            <a:p>
              <a:pPr marL="0" marR="0" lvl="0" indent="0" algn="ctr" defTabSz="914400" rtl="0" eaLnBrk="1" fontAlgn="auto" latinLnBrk="0" hangingPunct="1">
                <a:lnSpc>
                  <a:spcPts val="2802"/>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Freeform 6"/>
          <p:cNvSpPr/>
          <p:nvPr/>
        </p:nvSpPr>
        <p:spPr>
          <a:xfrm>
            <a:off x="515979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321582" y="721146"/>
            <a:ext cx="2074701" cy="1593200"/>
          </a:xfrm>
          <a:custGeom>
            <a:avLst/>
            <a:gdLst/>
            <a:ahLst/>
            <a:cxnLst/>
            <a:rect l="l" t="t" r="r" b="b"/>
            <a:pathLst>
              <a:path w="2074701" h="1593200">
                <a:moveTo>
                  <a:pt x="0" y="0"/>
                </a:moveTo>
                <a:lnTo>
                  <a:pt x="2074701" y="0"/>
                </a:lnTo>
                <a:lnTo>
                  <a:pt x="2074701" y="1593200"/>
                </a:lnTo>
                <a:lnTo>
                  <a:pt x="0" y="15932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Freeform 8"/>
          <p:cNvSpPr/>
          <p:nvPr/>
        </p:nvSpPr>
        <p:spPr>
          <a:xfrm>
            <a:off x="-1077341" y="9091753"/>
            <a:ext cx="2184469" cy="1943016"/>
          </a:xfrm>
          <a:custGeom>
            <a:avLst/>
            <a:gdLst/>
            <a:ahLst/>
            <a:cxnLst/>
            <a:rect l="l" t="t" r="r" b="b"/>
            <a:pathLst>
              <a:path w="2184469" h="1943016">
                <a:moveTo>
                  <a:pt x="0" y="0"/>
                </a:moveTo>
                <a:lnTo>
                  <a:pt x="2184469" y="0"/>
                </a:lnTo>
                <a:lnTo>
                  <a:pt x="2184469" y="1943017"/>
                </a:lnTo>
                <a:lnTo>
                  <a:pt x="0" y="194301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5884946" y="-235678"/>
            <a:ext cx="3149833" cy="2147613"/>
          </a:xfrm>
          <a:custGeom>
            <a:avLst/>
            <a:gdLst/>
            <a:ahLst/>
            <a:cxnLst/>
            <a:rect l="l" t="t" r="r" b="b"/>
            <a:pathLst>
              <a:path w="3149833" h="2147613">
                <a:moveTo>
                  <a:pt x="0" y="0"/>
                </a:moveTo>
                <a:lnTo>
                  <a:pt x="3149833" y="0"/>
                </a:lnTo>
                <a:lnTo>
                  <a:pt x="3149833" y="2147613"/>
                </a:lnTo>
                <a:lnTo>
                  <a:pt x="0" y="214761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0" name="Freeform 10"/>
          <p:cNvSpPr/>
          <p:nvPr/>
        </p:nvSpPr>
        <p:spPr>
          <a:xfrm>
            <a:off x="15884946" y="8531899"/>
            <a:ext cx="3222491" cy="2282533"/>
          </a:xfrm>
          <a:custGeom>
            <a:avLst/>
            <a:gdLst/>
            <a:ahLst/>
            <a:cxnLst/>
            <a:rect l="l" t="t" r="r" b="b"/>
            <a:pathLst>
              <a:path w="3222491" h="2282533">
                <a:moveTo>
                  <a:pt x="0" y="0"/>
                </a:moveTo>
                <a:lnTo>
                  <a:pt x="3222491" y="0"/>
                </a:lnTo>
                <a:lnTo>
                  <a:pt x="3222491" y="2282534"/>
                </a:lnTo>
                <a:lnTo>
                  <a:pt x="0" y="228253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1" name="TextBox 11"/>
          <p:cNvSpPr txBox="1"/>
          <p:nvPr/>
        </p:nvSpPr>
        <p:spPr>
          <a:xfrm>
            <a:off x="5951745" y="1506270"/>
            <a:ext cx="5734575" cy="914245"/>
          </a:xfrm>
          <a:prstGeom prst="rect">
            <a:avLst/>
          </a:prstGeom>
        </p:spPr>
        <p:txBody>
          <a:bodyPr lIns="0" tIns="0" rIns="0" bIns="0" rtlCol="0" anchor="t">
            <a:spAutoFit/>
          </a:bodyPr>
          <a:lstStyle/>
          <a:p>
            <a:pPr marL="0" marR="0" lvl="0" indent="0" algn="ctr" defTabSz="914400" rtl="0" eaLnBrk="1" fontAlgn="auto" latinLnBrk="0" hangingPunct="1">
              <a:lnSpc>
                <a:spcPts val="7432"/>
              </a:lnSpc>
              <a:spcBef>
                <a:spcPct val="0"/>
              </a:spcBef>
              <a:spcAft>
                <a:spcPts val="0"/>
              </a:spcAft>
              <a:buClrTx/>
              <a:buSzTx/>
              <a:buFontTx/>
              <a:buNone/>
              <a:tabLst/>
              <a:defRPr/>
            </a:pPr>
            <a:r>
              <a:rPr kumimoji="0" lang="en-US" sz="5308" b="0" i="0" u="none" strike="noStrike" kern="1200" cap="none" spc="0" normalizeH="0" baseline="0" noProof="0">
                <a:ln>
                  <a:noFill/>
                </a:ln>
                <a:solidFill>
                  <a:srgbClr val="F7F2EB"/>
                </a:solidFill>
                <a:effectLst/>
                <a:uLnTx/>
                <a:uFillTx/>
                <a:latin typeface="210 클레이토이"/>
                <a:ea typeface="210 클레이토이"/>
                <a:cs typeface="210 클레이토이"/>
                <a:sym typeface="210 클레이토이"/>
              </a:rPr>
              <a:t>PESTEL Analysis</a:t>
            </a:r>
          </a:p>
        </p:txBody>
      </p:sp>
      <p:grpSp>
        <p:nvGrpSpPr>
          <p:cNvPr id="12" name="Group 12"/>
          <p:cNvGrpSpPr/>
          <p:nvPr/>
        </p:nvGrpSpPr>
        <p:grpSpPr>
          <a:xfrm>
            <a:off x="2202824" y="3581159"/>
            <a:ext cx="3476460" cy="1752555"/>
            <a:chOff x="0" y="0"/>
            <a:chExt cx="4635280" cy="2336740"/>
          </a:xfrm>
        </p:grpSpPr>
        <p:sp>
          <p:nvSpPr>
            <p:cNvPr id="13" name="TextBox 13"/>
            <p:cNvSpPr txBox="1"/>
            <p:nvPr/>
          </p:nvSpPr>
          <p:spPr>
            <a:xfrm>
              <a:off x="404812" y="-104775"/>
              <a:ext cx="4230468" cy="583093"/>
            </a:xfrm>
            <a:prstGeom prst="rect">
              <a:avLst/>
            </a:prstGeom>
          </p:spPr>
          <p:txBody>
            <a:bodyPr lIns="0" tIns="0" rIns="0" bIns="0" rtlCol="0" anchor="t">
              <a:spAutoFit/>
            </a:bodyPr>
            <a:lstStyle/>
            <a:p>
              <a:pPr marL="0" marR="0" lvl="0" indent="0" algn="just"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Political</a:t>
              </a:r>
            </a:p>
          </p:txBody>
        </p:sp>
        <p:sp>
          <p:nvSpPr>
            <p:cNvPr id="14" name="TextBox 14"/>
            <p:cNvSpPr txBox="1"/>
            <p:nvPr/>
          </p:nvSpPr>
          <p:spPr>
            <a:xfrm>
              <a:off x="0" y="797517"/>
              <a:ext cx="4635280" cy="1539224"/>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Government regulations and taxation policies affect business operations.</a:t>
              </a:r>
            </a:p>
          </p:txBody>
        </p:sp>
      </p:grpSp>
      <p:grpSp>
        <p:nvGrpSpPr>
          <p:cNvPr id="15" name="Group 15"/>
          <p:cNvGrpSpPr/>
          <p:nvPr/>
        </p:nvGrpSpPr>
        <p:grpSpPr>
          <a:xfrm>
            <a:off x="7137478" y="3581159"/>
            <a:ext cx="3476460" cy="2131796"/>
            <a:chOff x="0" y="0"/>
            <a:chExt cx="4635280" cy="2842395"/>
          </a:xfrm>
        </p:grpSpPr>
        <p:sp>
          <p:nvSpPr>
            <p:cNvPr id="16" name="TextBox 16"/>
            <p:cNvSpPr txBox="1"/>
            <p:nvPr/>
          </p:nvSpPr>
          <p:spPr>
            <a:xfrm>
              <a:off x="404812" y="-104775"/>
              <a:ext cx="4230468" cy="583093"/>
            </a:xfrm>
            <a:prstGeom prst="rect">
              <a:avLst/>
            </a:prstGeom>
          </p:spPr>
          <p:txBody>
            <a:bodyPr lIns="0" tIns="0" rIns="0" bIns="0" rtlCol="0" anchor="t">
              <a:spAutoFit/>
            </a:bodyPr>
            <a:lstStyle/>
            <a:p>
              <a:pPr marL="0" marR="0" lvl="0" indent="0" algn="l"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Economic</a:t>
              </a:r>
            </a:p>
          </p:txBody>
        </p:sp>
        <p:sp>
          <p:nvSpPr>
            <p:cNvPr id="17" name="TextBox 17"/>
            <p:cNvSpPr txBox="1"/>
            <p:nvPr/>
          </p:nvSpPr>
          <p:spPr>
            <a:xfrm>
              <a:off x="0" y="797517"/>
              <a:ext cx="4635280" cy="2044878"/>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Inflation and rising operating expenses reduce profitability.</a:t>
              </a:r>
            </a:p>
            <a:p>
              <a:pPr marL="0" marR="0" lvl="0" indent="0" algn="l" defTabSz="914400" rtl="0" eaLnBrk="1" fontAlgn="auto" latinLnBrk="0" hangingPunct="1">
                <a:lnSpc>
                  <a:spcPts val="3017"/>
                </a:lnSpc>
                <a:spcBef>
                  <a:spcPts val="0"/>
                </a:spcBef>
                <a:spcAft>
                  <a:spcPts val="0"/>
                </a:spcAft>
                <a:buClrTx/>
                <a:buSzTx/>
                <a:buFontTx/>
                <a:buNone/>
                <a:tabLst/>
                <a:defRPr/>
              </a:pPr>
              <a:endParaRPr kumimoji="0" lang="en-US" sz="2155" b="0" i="0" u="none" strike="noStrike" kern="1200" cap="none" spc="0" normalizeH="0" baseline="0" noProof="0">
                <a:ln>
                  <a:noFill/>
                </a:ln>
                <a:solidFill>
                  <a:srgbClr val="000000"/>
                </a:solidFill>
                <a:effectLst/>
                <a:uLnTx/>
                <a:uFillTx/>
                <a:latin typeface="Jua"/>
                <a:ea typeface="Jua"/>
                <a:cs typeface="Jua"/>
                <a:sym typeface="Jua"/>
              </a:endParaRPr>
            </a:p>
          </p:txBody>
        </p:sp>
      </p:grpSp>
      <p:grpSp>
        <p:nvGrpSpPr>
          <p:cNvPr id="18" name="Group 18"/>
          <p:cNvGrpSpPr/>
          <p:nvPr/>
        </p:nvGrpSpPr>
        <p:grpSpPr>
          <a:xfrm>
            <a:off x="12072133" y="3581159"/>
            <a:ext cx="3476460" cy="2511038"/>
            <a:chOff x="0" y="0"/>
            <a:chExt cx="4635280" cy="3348050"/>
          </a:xfrm>
        </p:grpSpPr>
        <p:sp>
          <p:nvSpPr>
            <p:cNvPr id="19" name="TextBox 19"/>
            <p:cNvSpPr txBox="1"/>
            <p:nvPr/>
          </p:nvSpPr>
          <p:spPr>
            <a:xfrm>
              <a:off x="404812" y="-104775"/>
              <a:ext cx="4230468" cy="583093"/>
            </a:xfrm>
            <a:prstGeom prst="rect">
              <a:avLst/>
            </a:prstGeom>
          </p:spPr>
          <p:txBody>
            <a:bodyPr lIns="0" tIns="0" rIns="0" bIns="0" rtlCol="0" anchor="t">
              <a:spAutoFit/>
            </a:bodyPr>
            <a:lstStyle/>
            <a:p>
              <a:pPr marL="0" marR="0" lvl="0" indent="0" algn="l"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Social</a:t>
              </a:r>
            </a:p>
          </p:txBody>
        </p:sp>
        <p:sp>
          <p:nvSpPr>
            <p:cNvPr id="20" name="TextBox 20"/>
            <p:cNvSpPr txBox="1"/>
            <p:nvPr/>
          </p:nvSpPr>
          <p:spPr>
            <a:xfrm>
              <a:off x="0" y="797517"/>
              <a:ext cx="4635280" cy="2550533"/>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Changing lifestyles and consumer preferences influence demand.(Nicolosi et al., 2023; Patel, 2023)</a:t>
              </a:r>
            </a:p>
            <a:p>
              <a:pPr marL="0" marR="0" lvl="0" indent="0" algn="l" defTabSz="914400" rtl="0" eaLnBrk="1" fontAlgn="auto" latinLnBrk="0" hangingPunct="1">
                <a:lnSpc>
                  <a:spcPts val="3017"/>
                </a:lnSpc>
                <a:spcBef>
                  <a:spcPts val="0"/>
                </a:spcBef>
                <a:spcAft>
                  <a:spcPts val="0"/>
                </a:spcAft>
                <a:buClrTx/>
                <a:buSzTx/>
                <a:buFontTx/>
                <a:buNone/>
                <a:tabLst/>
                <a:defRPr/>
              </a:pPr>
              <a:endParaRPr kumimoji="0" lang="en-US" sz="2155" b="0" i="0" u="none" strike="noStrike" kern="1200" cap="none" spc="0" normalizeH="0" baseline="0" noProof="0">
                <a:ln>
                  <a:noFill/>
                </a:ln>
                <a:solidFill>
                  <a:srgbClr val="000000"/>
                </a:solidFill>
                <a:effectLst/>
                <a:uLnTx/>
                <a:uFillTx/>
                <a:latin typeface="Jua"/>
                <a:ea typeface="Jua"/>
                <a:cs typeface="Jua"/>
                <a:sym typeface="Jua"/>
              </a:endParaRPr>
            </a:p>
          </p:txBody>
        </p:sp>
      </p:grpSp>
      <p:grpSp>
        <p:nvGrpSpPr>
          <p:cNvPr id="21" name="Group 21"/>
          <p:cNvGrpSpPr/>
          <p:nvPr/>
        </p:nvGrpSpPr>
        <p:grpSpPr>
          <a:xfrm>
            <a:off x="1683336" y="7163374"/>
            <a:ext cx="3476460" cy="2131796"/>
            <a:chOff x="0" y="0"/>
            <a:chExt cx="4635280" cy="2842395"/>
          </a:xfrm>
        </p:grpSpPr>
        <p:sp>
          <p:nvSpPr>
            <p:cNvPr id="22" name="TextBox 22"/>
            <p:cNvSpPr txBox="1"/>
            <p:nvPr/>
          </p:nvSpPr>
          <p:spPr>
            <a:xfrm>
              <a:off x="404812" y="-104775"/>
              <a:ext cx="4230468" cy="583093"/>
            </a:xfrm>
            <a:prstGeom prst="rect">
              <a:avLst/>
            </a:prstGeom>
          </p:spPr>
          <p:txBody>
            <a:bodyPr lIns="0" tIns="0" rIns="0" bIns="0" rtlCol="0" anchor="t">
              <a:spAutoFit/>
            </a:bodyPr>
            <a:lstStyle/>
            <a:p>
              <a:pPr marL="0" marR="0" lvl="0" indent="0" algn="l"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Technological</a:t>
              </a:r>
            </a:p>
          </p:txBody>
        </p:sp>
        <p:sp>
          <p:nvSpPr>
            <p:cNvPr id="23" name="TextBox 23"/>
            <p:cNvSpPr txBox="1"/>
            <p:nvPr/>
          </p:nvSpPr>
          <p:spPr>
            <a:xfrm>
              <a:off x="0" y="797517"/>
              <a:ext cx="4635280" cy="2044878"/>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Limited digital services and delivery options affect accessibility.(Kahveci, 2025; Melesse et al., 2025)</a:t>
              </a:r>
            </a:p>
          </p:txBody>
        </p:sp>
      </p:grpSp>
      <p:grpSp>
        <p:nvGrpSpPr>
          <p:cNvPr id="24" name="Group 24"/>
          <p:cNvGrpSpPr/>
          <p:nvPr/>
        </p:nvGrpSpPr>
        <p:grpSpPr>
          <a:xfrm>
            <a:off x="7079166" y="7163374"/>
            <a:ext cx="3476460" cy="2131796"/>
            <a:chOff x="0" y="0"/>
            <a:chExt cx="4635280" cy="2842395"/>
          </a:xfrm>
        </p:grpSpPr>
        <p:sp>
          <p:nvSpPr>
            <p:cNvPr id="25" name="TextBox 25"/>
            <p:cNvSpPr txBox="1"/>
            <p:nvPr/>
          </p:nvSpPr>
          <p:spPr>
            <a:xfrm>
              <a:off x="404812" y="-104775"/>
              <a:ext cx="4230468" cy="583093"/>
            </a:xfrm>
            <a:prstGeom prst="rect">
              <a:avLst/>
            </a:prstGeom>
          </p:spPr>
          <p:txBody>
            <a:bodyPr lIns="0" tIns="0" rIns="0" bIns="0" rtlCol="0" anchor="t">
              <a:spAutoFit/>
            </a:bodyPr>
            <a:lstStyle/>
            <a:p>
              <a:pPr marL="0" marR="0" lvl="0" indent="0" algn="l"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Environmental</a:t>
              </a:r>
            </a:p>
          </p:txBody>
        </p:sp>
        <p:sp>
          <p:nvSpPr>
            <p:cNvPr id="26" name="TextBox 26"/>
            <p:cNvSpPr txBox="1"/>
            <p:nvPr/>
          </p:nvSpPr>
          <p:spPr>
            <a:xfrm>
              <a:off x="0" y="797517"/>
              <a:ext cx="4635280" cy="2044878"/>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Supply chain disruptions and ingredient shortages increase uncertainty.(Nicolosi et al., 2023)</a:t>
              </a:r>
            </a:p>
          </p:txBody>
        </p:sp>
      </p:grpSp>
      <p:grpSp>
        <p:nvGrpSpPr>
          <p:cNvPr id="27" name="Group 27"/>
          <p:cNvGrpSpPr/>
          <p:nvPr/>
        </p:nvGrpSpPr>
        <p:grpSpPr>
          <a:xfrm>
            <a:off x="12072133" y="6973753"/>
            <a:ext cx="3476460" cy="2131796"/>
            <a:chOff x="0" y="0"/>
            <a:chExt cx="4635280" cy="2842395"/>
          </a:xfrm>
        </p:grpSpPr>
        <p:sp>
          <p:nvSpPr>
            <p:cNvPr id="28" name="TextBox 28"/>
            <p:cNvSpPr txBox="1"/>
            <p:nvPr/>
          </p:nvSpPr>
          <p:spPr>
            <a:xfrm>
              <a:off x="404812" y="-104775"/>
              <a:ext cx="4230468" cy="583093"/>
            </a:xfrm>
            <a:prstGeom prst="rect">
              <a:avLst/>
            </a:prstGeom>
          </p:spPr>
          <p:txBody>
            <a:bodyPr lIns="0" tIns="0" rIns="0" bIns="0" rtlCol="0" anchor="t">
              <a:spAutoFit/>
            </a:bodyPr>
            <a:lstStyle/>
            <a:p>
              <a:pPr marL="0" marR="0" lvl="0" indent="0" algn="l" defTabSz="914400" rtl="0" eaLnBrk="1" fontAlgn="auto" latinLnBrk="0" hangingPunct="1">
                <a:lnSpc>
                  <a:spcPts val="3327"/>
                </a:lnSpc>
                <a:spcBef>
                  <a:spcPct val="0"/>
                </a:spcBef>
                <a:spcAft>
                  <a:spcPts val="0"/>
                </a:spcAft>
                <a:buClrTx/>
                <a:buSzTx/>
                <a:buFontTx/>
                <a:buNone/>
                <a:tabLst/>
                <a:defRPr/>
              </a:pPr>
              <a:r>
                <a:rPr kumimoji="0" lang="en-US" sz="2376" b="0" i="0" u="none" strike="noStrike" kern="1200" cap="none" spc="0" normalizeH="0" baseline="0" noProof="0">
                  <a:ln>
                    <a:noFill/>
                  </a:ln>
                  <a:solidFill>
                    <a:srgbClr val="000000"/>
                  </a:solidFill>
                  <a:effectLst/>
                  <a:uLnTx/>
                  <a:uFillTx/>
                  <a:latin typeface="Jua"/>
                  <a:ea typeface="Jua"/>
                  <a:cs typeface="Jua"/>
                  <a:sym typeface="Jua"/>
                </a:rPr>
                <a:t>Legal</a:t>
              </a:r>
            </a:p>
          </p:txBody>
        </p:sp>
        <p:sp>
          <p:nvSpPr>
            <p:cNvPr id="29" name="TextBox 29"/>
            <p:cNvSpPr txBox="1"/>
            <p:nvPr/>
          </p:nvSpPr>
          <p:spPr>
            <a:xfrm>
              <a:off x="0" y="797517"/>
              <a:ext cx="4635280" cy="2044878"/>
            </a:xfrm>
            <a:prstGeom prst="rect">
              <a:avLst/>
            </a:prstGeom>
          </p:spPr>
          <p:txBody>
            <a:bodyPr lIns="0" tIns="0" rIns="0" bIns="0" rtlCol="0" anchor="t">
              <a:spAutoFit/>
            </a:bodyPr>
            <a:lstStyle/>
            <a:p>
              <a:pPr marL="0" marR="0" lvl="0" indent="0" algn="l" defTabSz="914400" rtl="0" eaLnBrk="1" fontAlgn="auto" latinLnBrk="0" hangingPunct="1">
                <a:lnSpc>
                  <a:spcPts val="3017"/>
                </a:lnSpc>
                <a:spcBef>
                  <a:spcPts val="0"/>
                </a:spcBef>
                <a:spcAft>
                  <a:spcPts val="0"/>
                </a:spcAft>
                <a:buClrTx/>
                <a:buSzTx/>
                <a:buFontTx/>
                <a:buNone/>
                <a:tabLst/>
                <a:defRPr/>
              </a:pPr>
              <a:r>
                <a:rPr kumimoji="0" lang="en-US" sz="2155" b="0" i="0" u="none" strike="noStrike" kern="1200" cap="none" spc="0" normalizeH="0" baseline="0" noProof="0">
                  <a:ln>
                    <a:noFill/>
                  </a:ln>
                  <a:solidFill>
                    <a:srgbClr val="000000"/>
                  </a:solidFill>
                  <a:effectLst/>
                  <a:uLnTx/>
                  <a:uFillTx/>
                  <a:latin typeface="Jua"/>
                  <a:ea typeface="Jua"/>
                  <a:cs typeface="Jua"/>
                  <a:sym typeface="Jua"/>
                </a:rPr>
                <a:t>Food safety standards and employment regulations create additional responsibilities.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107128" y="3189154"/>
            <a:ext cx="15420536" cy="7097846"/>
            <a:chOff x="0" y="0"/>
            <a:chExt cx="4061376" cy="1869392"/>
          </a:xfrm>
        </p:grpSpPr>
        <p:sp>
          <p:nvSpPr>
            <p:cNvPr id="4" name="Freeform 4"/>
            <p:cNvSpPr/>
            <p:nvPr/>
          </p:nvSpPr>
          <p:spPr>
            <a:xfrm>
              <a:off x="0" y="0"/>
              <a:ext cx="4061376" cy="1869392"/>
            </a:xfrm>
            <a:custGeom>
              <a:avLst/>
              <a:gdLst/>
              <a:ahLst/>
              <a:cxnLst/>
              <a:rect l="l" t="t" r="r" b="b"/>
              <a:pathLst>
                <a:path w="4061376" h="1869392">
                  <a:moveTo>
                    <a:pt x="25605" y="0"/>
                  </a:moveTo>
                  <a:lnTo>
                    <a:pt x="4035771" y="0"/>
                  </a:lnTo>
                  <a:cubicBezTo>
                    <a:pt x="4042562" y="0"/>
                    <a:pt x="4049075" y="2698"/>
                    <a:pt x="4053876" y="7499"/>
                  </a:cubicBezTo>
                  <a:cubicBezTo>
                    <a:pt x="4058678" y="12301"/>
                    <a:pt x="4061376" y="18814"/>
                    <a:pt x="4061376" y="25605"/>
                  </a:cubicBezTo>
                  <a:lnTo>
                    <a:pt x="4061376" y="1843787"/>
                  </a:lnTo>
                  <a:cubicBezTo>
                    <a:pt x="4061376" y="1850578"/>
                    <a:pt x="4058678" y="1857091"/>
                    <a:pt x="4053876" y="1861892"/>
                  </a:cubicBezTo>
                  <a:cubicBezTo>
                    <a:pt x="4049075" y="1866694"/>
                    <a:pt x="4042562" y="1869392"/>
                    <a:pt x="4035771" y="1869392"/>
                  </a:cubicBezTo>
                  <a:lnTo>
                    <a:pt x="25605" y="1869392"/>
                  </a:lnTo>
                  <a:cubicBezTo>
                    <a:pt x="18814" y="1869392"/>
                    <a:pt x="12301" y="1866694"/>
                    <a:pt x="7499" y="1861892"/>
                  </a:cubicBezTo>
                  <a:cubicBezTo>
                    <a:pt x="2698" y="1857091"/>
                    <a:pt x="0" y="1850578"/>
                    <a:pt x="0" y="1843787"/>
                  </a:cubicBezTo>
                  <a:lnTo>
                    <a:pt x="0" y="25605"/>
                  </a:lnTo>
                  <a:cubicBezTo>
                    <a:pt x="0" y="18814"/>
                    <a:pt x="2698" y="12301"/>
                    <a:pt x="7499" y="7499"/>
                  </a:cubicBezTo>
                  <a:cubicBezTo>
                    <a:pt x="12301" y="2698"/>
                    <a:pt x="18814" y="0"/>
                    <a:pt x="2560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4061376" cy="1926542"/>
            </a:xfrm>
            <a:prstGeom prst="rect">
              <a:avLst/>
            </a:prstGeom>
          </p:spPr>
          <p:txBody>
            <a:bodyPr lIns="50800" tIns="50800" rIns="50800" bIns="50800" rtlCol="0" anchor="ctr"/>
            <a:lstStyle/>
            <a:p>
              <a:pPr marL="0" marR="0" lvl="0" indent="0" algn="ctr" defTabSz="914400" rtl="0" eaLnBrk="1" fontAlgn="auto" latinLnBrk="0" hangingPunct="1">
                <a:lnSpc>
                  <a:spcPts val="2802"/>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Freeform 6"/>
          <p:cNvSpPr/>
          <p:nvPr/>
        </p:nvSpPr>
        <p:spPr>
          <a:xfrm>
            <a:off x="515979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321582" y="721146"/>
            <a:ext cx="2074701" cy="1593200"/>
          </a:xfrm>
          <a:custGeom>
            <a:avLst/>
            <a:gdLst/>
            <a:ahLst/>
            <a:cxnLst/>
            <a:rect l="l" t="t" r="r" b="b"/>
            <a:pathLst>
              <a:path w="2074701" h="1593200">
                <a:moveTo>
                  <a:pt x="0" y="0"/>
                </a:moveTo>
                <a:lnTo>
                  <a:pt x="2074701" y="0"/>
                </a:lnTo>
                <a:lnTo>
                  <a:pt x="2074701" y="1593200"/>
                </a:lnTo>
                <a:lnTo>
                  <a:pt x="0" y="15932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Freeform 8"/>
          <p:cNvSpPr/>
          <p:nvPr/>
        </p:nvSpPr>
        <p:spPr>
          <a:xfrm>
            <a:off x="-1077341" y="9091753"/>
            <a:ext cx="2184469" cy="1943016"/>
          </a:xfrm>
          <a:custGeom>
            <a:avLst/>
            <a:gdLst/>
            <a:ahLst/>
            <a:cxnLst/>
            <a:rect l="l" t="t" r="r" b="b"/>
            <a:pathLst>
              <a:path w="2184469" h="1943016">
                <a:moveTo>
                  <a:pt x="0" y="0"/>
                </a:moveTo>
                <a:lnTo>
                  <a:pt x="2184469" y="0"/>
                </a:lnTo>
                <a:lnTo>
                  <a:pt x="2184469" y="1943017"/>
                </a:lnTo>
                <a:lnTo>
                  <a:pt x="0" y="194301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5884946" y="-235678"/>
            <a:ext cx="3149833" cy="2147613"/>
          </a:xfrm>
          <a:custGeom>
            <a:avLst/>
            <a:gdLst/>
            <a:ahLst/>
            <a:cxnLst/>
            <a:rect l="l" t="t" r="r" b="b"/>
            <a:pathLst>
              <a:path w="3149833" h="2147613">
                <a:moveTo>
                  <a:pt x="0" y="0"/>
                </a:moveTo>
                <a:lnTo>
                  <a:pt x="3149833" y="0"/>
                </a:lnTo>
                <a:lnTo>
                  <a:pt x="3149833" y="2147613"/>
                </a:lnTo>
                <a:lnTo>
                  <a:pt x="0" y="214761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0" name="Freeform 10"/>
          <p:cNvSpPr/>
          <p:nvPr/>
        </p:nvSpPr>
        <p:spPr>
          <a:xfrm>
            <a:off x="15884946" y="8531899"/>
            <a:ext cx="3222491" cy="2282533"/>
          </a:xfrm>
          <a:custGeom>
            <a:avLst/>
            <a:gdLst/>
            <a:ahLst/>
            <a:cxnLst/>
            <a:rect l="l" t="t" r="r" b="b"/>
            <a:pathLst>
              <a:path w="3222491" h="2282533">
                <a:moveTo>
                  <a:pt x="0" y="0"/>
                </a:moveTo>
                <a:lnTo>
                  <a:pt x="3222491" y="0"/>
                </a:lnTo>
                <a:lnTo>
                  <a:pt x="3222491" y="2282534"/>
                </a:lnTo>
                <a:lnTo>
                  <a:pt x="0" y="228253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1" name="Freeform 11"/>
          <p:cNvSpPr/>
          <p:nvPr/>
        </p:nvSpPr>
        <p:spPr>
          <a:xfrm>
            <a:off x="4190075" y="3354348"/>
            <a:ext cx="9254642" cy="6767457"/>
          </a:xfrm>
          <a:custGeom>
            <a:avLst/>
            <a:gdLst/>
            <a:ahLst/>
            <a:cxnLst/>
            <a:rect l="l" t="t" r="r" b="b"/>
            <a:pathLst>
              <a:path w="9254642" h="6767457">
                <a:moveTo>
                  <a:pt x="0" y="0"/>
                </a:moveTo>
                <a:lnTo>
                  <a:pt x="9254642" y="0"/>
                </a:lnTo>
                <a:lnTo>
                  <a:pt x="9254642" y="6767457"/>
                </a:lnTo>
                <a:lnTo>
                  <a:pt x="0" y="6767457"/>
                </a:lnTo>
                <a:lnTo>
                  <a:pt x="0" y="0"/>
                </a:lnTo>
                <a:close/>
              </a:path>
            </a:pathLst>
          </a:custGeom>
          <a:blipFill>
            <a:blip r:embed="rId9"/>
            <a:stretch>
              <a:fillRect/>
            </a:stretch>
          </a:blipFill>
        </p:spPr>
      </p:sp>
      <p:sp>
        <p:nvSpPr>
          <p:cNvPr id="12" name="TextBox 12"/>
          <p:cNvSpPr txBox="1"/>
          <p:nvPr/>
        </p:nvSpPr>
        <p:spPr>
          <a:xfrm>
            <a:off x="5951745" y="1525320"/>
            <a:ext cx="5607844" cy="750929"/>
          </a:xfrm>
          <a:prstGeom prst="rect">
            <a:avLst/>
          </a:prstGeom>
        </p:spPr>
        <p:txBody>
          <a:bodyPr lIns="0" tIns="0" rIns="0" bIns="0" rtlCol="0" anchor="t">
            <a:spAutoFit/>
          </a:bodyPr>
          <a:lstStyle/>
          <a:p>
            <a:pPr marL="0" marR="0" lvl="0" indent="0" algn="ctr" defTabSz="914400" rtl="0" eaLnBrk="1" fontAlgn="auto" latinLnBrk="0" hangingPunct="1">
              <a:lnSpc>
                <a:spcPts val="6091"/>
              </a:lnSpc>
              <a:spcBef>
                <a:spcPct val="0"/>
              </a:spcBef>
              <a:spcAft>
                <a:spcPts val="0"/>
              </a:spcAft>
              <a:buClrTx/>
              <a:buSzTx/>
              <a:buFontTx/>
              <a:buNone/>
              <a:tabLst/>
              <a:defRPr/>
            </a:pPr>
            <a:r>
              <a:rPr kumimoji="0" lang="en-US" sz="4351" b="0" i="0" u="none" strike="noStrike" kern="1200" cap="none" spc="0" normalizeH="0" baseline="0" noProof="0">
                <a:ln>
                  <a:noFill/>
                </a:ln>
                <a:solidFill>
                  <a:srgbClr val="F7F2EB"/>
                </a:solidFill>
                <a:effectLst/>
                <a:uLnTx/>
                <a:uFillTx/>
                <a:latin typeface="210 클레이토이"/>
                <a:ea typeface="210 클레이토이"/>
                <a:cs typeface="210 클레이토이"/>
                <a:sym typeface="210 클레이토이"/>
              </a:rPr>
              <a:t>Fishbone Diagram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6654647" y="2351183"/>
            <a:ext cx="10201160" cy="7492847"/>
            <a:chOff x="0" y="0"/>
            <a:chExt cx="2686725" cy="1973425"/>
          </a:xfrm>
        </p:grpSpPr>
        <p:sp>
          <p:nvSpPr>
            <p:cNvPr id="4" name="Freeform 4"/>
            <p:cNvSpPr/>
            <p:nvPr/>
          </p:nvSpPr>
          <p:spPr>
            <a:xfrm>
              <a:off x="0" y="0"/>
              <a:ext cx="2686725" cy="1973425"/>
            </a:xfrm>
            <a:custGeom>
              <a:avLst/>
              <a:gdLst/>
              <a:ahLst/>
              <a:cxnLst/>
              <a:rect l="l" t="t" r="r" b="b"/>
              <a:pathLst>
                <a:path w="2686725" h="1973425">
                  <a:moveTo>
                    <a:pt x="38705" y="0"/>
                  </a:moveTo>
                  <a:lnTo>
                    <a:pt x="2648020" y="0"/>
                  </a:lnTo>
                  <a:cubicBezTo>
                    <a:pt x="2658285" y="0"/>
                    <a:pt x="2668130" y="4078"/>
                    <a:pt x="2675389" y="11336"/>
                  </a:cubicBezTo>
                  <a:cubicBezTo>
                    <a:pt x="2682647" y="18595"/>
                    <a:pt x="2686725" y="28440"/>
                    <a:pt x="2686725" y="38705"/>
                  </a:cubicBezTo>
                  <a:lnTo>
                    <a:pt x="2686725" y="1934720"/>
                  </a:lnTo>
                  <a:cubicBezTo>
                    <a:pt x="2686725" y="1944985"/>
                    <a:pt x="2682647" y="1954830"/>
                    <a:pt x="2675389" y="1962088"/>
                  </a:cubicBezTo>
                  <a:cubicBezTo>
                    <a:pt x="2668130" y="1969347"/>
                    <a:pt x="2658285" y="1973425"/>
                    <a:pt x="2648020" y="1973425"/>
                  </a:cubicBezTo>
                  <a:lnTo>
                    <a:pt x="38705" y="1973425"/>
                  </a:lnTo>
                  <a:cubicBezTo>
                    <a:pt x="28440" y="1973425"/>
                    <a:pt x="18595" y="1969347"/>
                    <a:pt x="11336" y="1962088"/>
                  </a:cubicBezTo>
                  <a:cubicBezTo>
                    <a:pt x="4078" y="1954830"/>
                    <a:pt x="0" y="1944985"/>
                    <a:pt x="0" y="1934720"/>
                  </a:cubicBezTo>
                  <a:lnTo>
                    <a:pt x="0" y="38705"/>
                  </a:lnTo>
                  <a:cubicBezTo>
                    <a:pt x="0" y="28440"/>
                    <a:pt x="4078" y="18595"/>
                    <a:pt x="11336" y="11336"/>
                  </a:cubicBezTo>
                  <a:cubicBezTo>
                    <a:pt x="18595" y="4078"/>
                    <a:pt x="28440" y="0"/>
                    <a:pt x="3870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2686725" cy="2030575"/>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828858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7" name="Group 7"/>
          <p:cNvGrpSpPr>
            <a:grpSpLocks noChangeAspect="1"/>
          </p:cNvGrpSpPr>
          <p:nvPr/>
        </p:nvGrpSpPr>
        <p:grpSpPr>
          <a:xfrm>
            <a:off x="1307794" y="1263727"/>
            <a:ext cx="4395849" cy="4395849"/>
            <a:chOff x="0" y="0"/>
            <a:chExt cx="14840029" cy="14840029"/>
          </a:xfrm>
        </p:grpSpPr>
        <p:sp>
          <p:nvSpPr>
            <p:cNvPr id="8" name="Freeform 8"/>
            <p:cNvSpPr/>
            <p:nvPr/>
          </p:nvSpPr>
          <p:spPr>
            <a:xfrm>
              <a:off x="-33258" y="-75"/>
              <a:ext cx="14906544" cy="14840178"/>
            </a:xfrm>
            <a:custGeom>
              <a:avLst/>
              <a:gdLst/>
              <a:ahLst/>
              <a:cxnLst/>
              <a:rect l="l" t="t" r="r" b="b"/>
              <a:pathLst>
                <a:path w="14906544" h="14840178">
                  <a:moveTo>
                    <a:pt x="7453273" y="75"/>
                  </a:moveTo>
                  <a:cubicBezTo>
                    <a:pt x="4794451" y="-11816"/>
                    <a:pt x="2332496" y="1399825"/>
                    <a:pt x="999642" y="3700470"/>
                  </a:cubicBezTo>
                  <a:cubicBezTo>
                    <a:pt x="-333213" y="6001115"/>
                    <a:pt x="-333213" y="8839064"/>
                    <a:pt x="999642" y="11139709"/>
                  </a:cubicBezTo>
                  <a:cubicBezTo>
                    <a:pt x="2332496" y="13440354"/>
                    <a:pt x="4794451" y="14851995"/>
                    <a:pt x="7453273" y="14840104"/>
                  </a:cubicBezTo>
                  <a:cubicBezTo>
                    <a:pt x="10112093" y="14851995"/>
                    <a:pt x="12574049" y="13440354"/>
                    <a:pt x="13906904" y="11139709"/>
                  </a:cubicBezTo>
                  <a:cubicBezTo>
                    <a:pt x="15239758" y="8839064"/>
                    <a:pt x="15239758" y="6001115"/>
                    <a:pt x="13906904" y="3700470"/>
                  </a:cubicBezTo>
                  <a:cubicBezTo>
                    <a:pt x="12574049" y="1399825"/>
                    <a:pt x="10112093" y="-11816"/>
                    <a:pt x="7453273" y="75"/>
                  </a:cubicBezTo>
                  <a:close/>
                </a:path>
              </a:pathLst>
            </a:custGeom>
            <a:solidFill>
              <a:srgbClr val="894E8D"/>
            </a:solidFill>
          </p:spPr>
        </p:sp>
        <p:sp>
          <p:nvSpPr>
            <p:cNvPr id="9" name="Freeform 9"/>
            <p:cNvSpPr/>
            <p:nvPr/>
          </p:nvSpPr>
          <p:spPr>
            <a:xfrm>
              <a:off x="168022" y="200309"/>
              <a:ext cx="14503985" cy="14439411"/>
            </a:xfrm>
            <a:custGeom>
              <a:avLst/>
              <a:gdLst/>
              <a:ahLst/>
              <a:cxnLst/>
              <a:rect l="l" t="t" r="r" b="b"/>
              <a:pathLst>
                <a:path w="14503985" h="14439411">
                  <a:moveTo>
                    <a:pt x="7251993" y="73"/>
                  </a:moveTo>
                  <a:cubicBezTo>
                    <a:pt x="4664974" y="-11497"/>
                    <a:pt x="2269506" y="1362022"/>
                    <a:pt x="972645" y="3600537"/>
                  </a:cubicBezTo>
                  <a:cubicBezTo>
                    <a:pt x="-324215" y="5839051"/>
                    <a:pt x="-324215" y="8600360"/>
                    <a:pt x="972645" y="10838875"/>
                  </a:cubicBezTo>
                  <a:cubicBezTo>
                    <a:pt x="2269506" y="13077389"/>
                    <a:pt x="4664974" y="14450908"/>
                    <a:pt x="7251993" y="14439338"/>
                  </a:cubicBezTo>
                  <a:cubicBezTo>
                    <a:pt x="9839011" y="14450908"/>
                    <a:pt x="12234479" y="13077389"/>
                    <a:pt x="13531340" y="10838875"/>
                  </a:cubicBezTo>
                  <a:cubicBezTo>
                    <a:pt x="14828201" y="8600360"/>
                    <a:pt x="14828201" y="5839051"/>
                    <a:pt x="13531340" y="3600537"/>
                  </a:cubicBezTo>
                  <a:cubicBezTo>
                    <a:pt x="12234479" y="1362022"/>
                    <a:pt x="9839011" y="-11497"/>
                    <a:pt x="7251993" y="73"/>
                  </a:cubicBezTo>
                  <a:close/>
                </a:path>
              </a:pathLst>
            </a:custGeom>
            <a:solidFill>
              <a:srgbClr val="FFFFFF"/>
            </a:solidFill>
          </p:spPr>
        </p:sp>
        <p:sp>
          <p:nvSpPr>
            <p:cNvPr id="10" name="Freeform 10"/>
            <p:cNvSpPr/>
            <p:nvPr/>
          </p:nvSpPr>
          <p:spPr>
            <a:xfrm>
              <a:off x="531276" y="561946"/>
              <a:ext cx="13777477" cy="13716137"/>
            </a:xfrm>
            <a:custGeom>
              <a:avLst/>
              <a:gdLst/>
              <a:ahLst/>
              <a:cxnLst/>
              <a:rect l="l" t="t" r="r" b="b"/>
              <a:pathLst>
                <a:path w="13777477" h="13716137">
                  <a:moveTo>
                    <a:pt x="6888739" y="68"/>
                  </a:moveTo>
                  <a:cubicBezTo>
                    <a:pt x="4431305" y="-10922"/>
                    <a:pt x="2155826" y="1293797"/>
                    <a:pt x="923925" y="3420184"/>
                  </a:cubicBezTo>
                  <a:cubicBezTo>
                    <a:pt x="-307975" y="5546571"/>
                    <a:pt x="-307975" y="8169565"/>
                    <a:pt x="923925" y="10295952"/>
                  </a:cubicBezTo>
                  <a:cubicBezTo>
                    <a:pt x="2155826" y="12422339"/>
                    <a:pt x="4431305" y="13727058"/>
                    <a:pt x="6888739" y="13716068"/>
                  </a:cubicBezTo>
                  <a:cubicBezTo>
                    <a:pt x="9346172" y="13727058"/>
                    <a:pt x="11621651" y="12422339"/>
                    <a:pt x="12853552" y="10295952"/>
                  </a:cubicBezTo>
                  <a:cubicBezTo>
                    <a:pt x="14085452" y="8169565"/>
                    <a:pt x="14085452" y="5546571"/>
                    <a:pt x="12853552" y="3420184"/>
                  </a:cubicBezTo>
                  <a:cubicBezTo>
                    <a:pt x="11621651" y="1293797"/>
                    <a:pt x="9346172" y="-10922"/>
                    <a:pt x="6888739" y="68"/>
                  </a:cubicBezTo>
                  <a:close/>
                </a:path>
              </a:pathLst>
            </a:custGeom>
            <a:blipFill>
              <a:blip r:embed="rId5"/>
              <a:stretch>
                <a:fillRect l="-24712" r="-24712"/>
              </a:stretch>
            </a:blipFill>
          </p:spPr>
        </p:sp>
      </p:grpSp>
      <p:grpSp>
        <p:nvGrpSpPr>
          <p:cNvPr id="11" name="Group 11"/>
          <p:cNvGrpSpPr>
            <a:grpSpLocks noChangeAspect="1"/>
          </p:cNvGrpSpPr>
          <p:nvPr/>
        </p:nvGrpSpPr>
        <p:grpSpPr>
          <a:xfrm>
            <a:off x="1307794" y="5029659"/>
            <a:ext cx="4395849" cy="4395849"/>
            <a:chOff x="0" y="0"/>
            <a:chExt cx="14840029" cy="14840029"/>
          </a:xfrm>
        </p:grpSpPr>
        <p:sp>
          <p:nvSpPr>
            <p:cNvPr id="12" name="Freeform 12"/>
            <p:cNvSpPr/>
            <p:nvPr/>
          </p:nvSpPr>
          <p:spPr>
            <a:xfrm>
              <a:off x="-33258" y="-75"/>
              <a:ext cx="14906544" cy="14840178"/>
            </a:xfrm>
            <a:custGeom>
              <a:avLst/>
              <a:gdLst/>
              <a:ahLst/>
              <a:cxnLst/>
              <a:rect l="l" t="t" r="r" b="b"/>
              <a:pathLst>
                <a:path w="14906544" h="14840178">
                  <a:moveTo>
                    <a:pt x="7453273" y="75"/>
                  </a:moveTo>
                  <a:cubicBezTo>
                    <a:pt x="4794451" y="-11816"/>
                    <a:pt x="2332496" y="1399825"/>
                    <a:pt x="999642" y="3700470"/>
                  </a:cubicBezTo>
                  <a:cubicBezTo>
                    <a:pt x="-333213" y="6001115"/>
                    <a:pt x="-333213" y="8839064"/>
                    <a:pt x="999642" y="11139709"/>
                  </a:cubicBezTo>
                  <a:cubicBezTo>
                    <a:pt x="2332496" y="13440354"/>
                    <a:pt x="4794451" y="14851995"/>
                    <a:pt x="7453273" y="14840104"/>
                  </a:cubicBezTo>
                  <a:cubicBezTo>
                    <a:pt x="10112093" y="14851995"/>
                    <a:pt x="12574049" y="13440354"/>
                    <a:pt x="13906904" y="11139709"/>
                  </a:cubicBezTo>
                  <a:cubicBezTo>
                    <a:pt x="15239758" y="8839064"/>
                    <a:pt x="15239758" y="6001115"/>
                    <a:pt x="13906904" y="3700470"/>
                  </a:cubicBezTo>
                  <a:cubicBezTo>
                    <a:pt x="12574049" y="1399825"/>
                    <a:pt x="10112093" y="-11816"/>
                    <a:pt x="7453273" y="75"/>
                  </a:cubicBezTo>
                  <a:close/>
                </a:path>
              </a:pathLst>
            </a:custGeom>
            <a:solidFill>
              <a:srgbClr val="894E8D"/>
            </a:solidFill>
          </p:spPr>
        </p:sp>
        <p:sp>
          <p:nvSpPr>
            <p:cNvPr id="13" name="Freeform 13"/>
            <p:cNvSpPr/>
            <p:nvPr/>
          </p:nvSpPr>
          <p:spPr>
            <a:xfrm>
              <a:off x="168022" y="200309"/>
              <a:ext cx="14503985" cy="14439411"/>
            </a:xfrm>
            <a:custGeom>
              <a:avLst/>
              <a:gdLst/>
              <a:ahLst/>
              <a:cxnLst/>
              <a:rect l="l" t="t" r="r" b="b"/>
              <a:pathLst>
                <a:path w="14503985" h="14439411">
                  <a:moveTo>
                    <a:pt x="7251993" y="73"/>
                  </a:moveTo>
                  <a:cubicBezTo>
                    <a:pt x="4664974" y="-11497"/>
                    <a:pt x="2269506" y="1362022"/>
                    <a:pt x="972645" y="3600537"/>
                  </a:cubicBezTo>
                  <a:cubicBezTo>
                    <a:pt x="-324215" y="5839051"/>
                    <a:pt x="-324215" y="8600360"/>
                    <a:pt x="972645" y="10838875"/>
                  </a:cubicBezTo>
                  <a:cubicBezTo>
                    <a:pt x="2269506" y="13077389"/>
                    <a:pt x="4664974" y="14450908"/>
                    <a:pt x="7251993" y="14439338"/>
                  </a:cubicBezTo>
                  <a:cubicBezTo>
                    <a:pt x="9839011" y="14450908"/>
                    <a:pt x="12234479" y="13077389"/>
                    <a:pt x="13531340" y="10838875"/>
                  </a:cubicBezTo>
                  <a:cubicBezTo>
                    <a:pt x="14828201" y="8600360"/>
                    <a:pt x="14828201" y="5839051"/>
                    <a:pt x="13531340" y="3600537"/>
                  </a:cubicBezTo>
                  <a:cubicBezTo>
                    <a:pt x="12234479" y="1362022"/>
                    <a:pt x="9839011" y="-11497"/>
                    <a:pt x="7251993" y="73"/>
                  </a:cubicBezTo>
                  <a:close/>
                </a:path>
              </a:pathLst>
            </a:custGeom>
            <a:solidFill>
              <a:srgbClr val="FFFFFF"/>
            </a:solidFill>
          </p:spPr>
        </p:sp>
        <p:sp>
          <p:nvSpPr>
            <p:cNvPr id="14" name="Freeform 14"/>
            <p:cNvSpPr/>
            <p:nvPr/>
          </p:nvSpPr>
          <p:spPr>
            <a:xfrm>
              <a:off x="531276" y="561946"/>
              <a:ext cx="13777477" cy="13716137"/>
            </a:xfrm>
            <a:custGeom>
              <a:avLst/>
              <a:gdLst/>
              <a:ahLst/>
              <a:cxnLst/>
              <a:rect l="l" t="t" r="r" b="b"/>
              <a:pathLst>
                <a:path w="13777477" h="13716137">
                  <a:moveTo>
                    <a:pt x="6888739" y="68"/>
                  </a:moveTo>
                  <a:cubicBezTo>
                    <a:pt x="4431305" y="-10922"/>
                    <a:pt x="2155826" y="1293797"/>
                    <a:pt x="923925" y="3420184"/>
                  </a:cubicBezTo>
                  <a:cubicBezTo>
                    <a:pt x="-307975" y="5546571"/>
                    <a:pt x="-307975" y="8169565"/>
                    <a:pt x="923925" y="10295952"/>
                  </a:cubicBezTo>
                  <a:cubicBezTo>
                    <a:pt x="2155826" y="12422339"/>
                    <a:pt x="4431305" y="13727058"/>
                    <a:pt x="6888739" y="13716068"/>
                  </a:cubicBezTo>
                  <a:cubicBezTo>
                    <a:pt x="9346172" y="13727058"/>
                    <a:pt x="11621651" y="12422339"/>
                    <a:pt x="12853552" y="10295952"/>
                  </a:cubicBezTo>
                  <a:cubicBezTo>
                    <a:pt x="14085452" y="8169565"/>
                    <a:pt x="14085452" y="5546571"/>
                    <a:pt x="12853552" y="3420184"/>
                  </a:cubicBezTo>
                  <a:cubicBezTo>
                    <a:pt x="11621651" y="1293797"/>
                    <a:pt x="9346172" y="-10922"/>
                    <a:pt x="6888739" y="68"/>
                  </a:cubicBezTo>
                  <a:close/>
                </a:path>
              </a:pathLst>
            </a:custGeom>
            <a:blipFill>
              <a:blip r:embed="rId6"/>
              <a:stretch>
                <a:fillRect l="-26140" r="-26140"/>
              </a:stretch>
            </a:blipFill>
          </p:spPr>
        </p:sp>
      </p:grpSp>
      <p:sp>
        <p:nvSpPr>
          <p:cNvPr id="15" name="Freeform 15"/>
          <p:cNvSpPr/>
          <p:nvPr/>
        </p:nvSpPr>
        <p:spPr>
          <a:xfrm>
            <a:off x="-321582" y="721146"/>
            <a:ext cx="2074701" cy="1593200"/>
          </a:xfrm>
          <a:custGeom>
            <a:avLst/>
            <a:gdLst/>
            <a:ahLst/>
            <a:cxnLst/>
            <a:rect l="l" t="t" r="r" b="b"/>
            <a:pathLst>
              <a:path w="2074701" h="1593200">
                <a:moveTo>
                  <a:pt x="0" y="0"/>
                </a:moveTo>
                <a:lnTo>
                  <a:pt x="2074701" y="0"/>
                </a:lnTo>
                <a:lnTo>
                  <a:pt x="2074701" y="1593200"/>
                </a:lnTo>
                <a:lnTo>
                  <a:pt x="0" y="15932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6" name="Freeform 16"/>
          <p:cNvSpPr/>
          <p:nvPr/>
        </p:nvSpPr>
        <p:spPr>
          <a:xfrm>
            <a:off x="-704604" y="8871416"/>
            <a:ext cx="2184469" cy="1943016"/>
          </a:xfrm>
          <a:custGeom>
            <a:avLst/>
            <a:gdLst/>
            <a:ahLst/>
            <a:cxnLst/>
            <a:rect l="l" t="t" r="r" b="b"/>
            <a:pathLst>
              <a:path w="2184469" h="1943016">
                <a:moveTo>
                  <a:pt x="0" y="0"/>
                </a:moveTo>
                <a:lnTo>
                  <a:pt x="2184469" y="0"/>
                </a:lnTo>
                <a:lnTo>
                  <a:pt x="2184469" y="1943017"/>
                </a:lnTo>
                <a:lnTo>
                  <a:pt x="0" y="1943017"/>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7" name="Freeform 17"/>
          <p:cNvSpPr/>
          <p:nvPr/>
        </p:nvSpPr>
        <p:spPr>
          <a:xfrm>
            <a:off x="15884946" y="-235678"/>
            <a:ext cx="3149833" cy="2147613"/>
          </a:xfrm>
          <a:custGeom>
            <a:avLst/>
            <a:gdLst/>
            <a:ahLst/>
            <a:cxnLst/>
            <a:rect l="l" t="t" r="r" b="b"/>
            <a:pathLst>
              <a:path w="3149833" h="2147613">
                <a:moveTo>
                  <a:pt x="0" y="0"/>
                </a:moveTo>
                <a:lnTo>
                  <a:pt x="3149833" y="0"/>
                </a:lnTo>
                <a:lnTo>
                  <a:pt x="3149833" y="2147613"/>
                </a:lnTo>
                <a:lnTo>
                  <a:pt x="0" y="2147613"/>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8" name="Freeform 18"/>
          <p:cNvSpPr/>
          <p:nvPr/>
        </p:nvSpPr>
        <p:spPr>
          <a:xfrm>
            <a:off x="15884946" y="8531899"/>
            <a:ext cx="3222491" cy="2282533"/>
          </a:xfrm>
          <a:custGeom>
            <a:avLst/>
            <a:gdLst/>
            <a:ahLst/>
            <a:cxnLst/>
            <a:rect l="l" t="t" r="r" b="b"/>
            <a:pathLst>
              <a:path w="3222491" h="2282533">
                <a:moveTo>
                  <a:pt x="0" y="0"/>
                </a:moveTo>
                <a:lnTo>
                  <a:pt x="3222491" y="0"/>
                </a:lnTo>
                <a:lnTo>
                  <a:pt x="3222491" y="2282534"/>
                </a:lnTo>
                <a:lnTo>
                  <a:pt x="0" y="2282534"/>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9" name="TextBox 19"/>
          <p:cNvSpPr txBox="1"/>
          <p:nvPr/>
        </p:nvSpPr>
        <p:spPr>
          <a:xfrm>
            <a:off x="9545536" y="1551254"/>
            <a:ext cx="5051334" cy="799886"/>
          </a:xfrm>
          <a:prstGeom prst="rect">
            <a:avLst/>
          </a:prstGeom>
        </p:spPr>
        <p:txBody>
          <a:bodyPr lIns="0" tIns="0" rIns="0" bIns="0" rtlCol="0" anchor="t">
            <a:spAutoFit/>
          </a:bodyPr>
          <a:lstStyle/>
          <a:p>
            <a:pPr algn="ctr">
              <a:lnSpc>
                <a:spcPts val="6546"/>
              </a:lnSpc>
              <a:spcBef>
                <a:spcPct val="0"/>
              </a:spcBef>
            </a:pPr>
            <a:r>
              <a:rPr lang="en-US" sz="4676">
                <a:solidFill>
                  <a:srgbClr val="F7F2EB"/>
                </a:solidFill>
                <a:latin typeface="210 클레이토이"/>
                <a:ea typeface="210 클레이토이"/>
                <a:cs typeface="210 클레이토이"/>
                <a:sym typeface="210 클레이토이"/>
              </a:rPr>
              <a:t>Key Findings</a:t>
            </a:r>
          </a:p>
        </p:txBody>
      </p:sp>
      <p:sp>
        <p:nvSpPr>
          <p:cNvPr id="20" name="TextBox 20"/>
          <p:cNvSpPr txBox="1"/>
          <p:nvPr/>
        </p:nvSpPr>
        <p:spPr>
          <a:xfrm>
            <a:off x="7070962" y="3309664"/>
            <a:ext cx="9540638" cy="6115072"/>
          </a:xfrm>
          <a:prstGeom prst="rect">
            <a:avLst/>
          </a:prstGeom>
        </p:spPr>
        <p:txBody>
          <a:bodyPr wrap="square" lIns="0" tIns="0" rIns="0" bIns="0" rtlCol="0" anchor="t">
            <a:spAutoFit/>
          </a:bodyPr>
          <a:lstStyle/>
          <a:p>
            <a:pPr algn="ctr">
              <a:lnSpc>
                <a:spcPts val="3714"/>
              </a:lnSpc>
            </a:pPr>
            <a:r>
              <a:rPr lang="en-US" sz="2653" dirty="0">
                <a:solidFill>
                  <a:srgbClr val="000000"/>
                </a:solidFill>
                <a:latin typeface="Jua"/>
                <a:ea typeface="Jua"/>
                <a:cs typeface="Jua"/>
                <a:sym typeface="Jua"/>
              </a:rPr>
              <a:t>✓ Sales stagnation results from several interconnected factors rather than a single problem.</a:t>
            </a:r>
          </a:p>
          <a:p>
            <a:pPr algn="ctr">
              <a:lnSpc>
                <a:spcPts val="3714"/>
              </a:lnSpc>
            </a:pPr>
            <a:endParaRPr lang="en-US" sz="2653" dirty="0">
              <a:solidFill>
                <a:srgbClr val="000000"/>
              </a:solidFill>
              <a:latin typeface="Jua"/>
              <a:ea typeface="Jua"/>
              <a:cs typeface="Jua"/>
              <a:sym typeface="Jua"/>
            </a:endParaRPr>
          </a:p>
          <a:p>
            <a:pPr algn="ctr">
              <a:lnSpc>
                <a:spcPts val="3714"/>
              </a:lnSpc>
            </a:pPr>
            <a:r>
              <a:rPr lang="en-US" sz="2653" dirty="0">
                <a:solidFill>
                  <a:srgbClr val="000000"/>
                </a:solidFill>
                <a:latin typeface="Jua"/>
                <a:ea typeface="Jua"/>
                <a:cs typeface="Jua"/>
                <a:sym typeface="Jua"/>
              </a:rPr>
              <a:t>✓ Rising operating expenses have reduced profitability and increased financial risks.</a:t>
            </a:r>
          </a:p>
          <a:p>
            <a:pPr algn="ctr">
              <a:lnSpc>
                <a:spcPts val="3714"/>
              </a:lnSpc>
            </a:pPr>
            <a:endParaRPr lang="en-US" sz="2653" dirty="0">
              <a:solidFill>
                <a:srgbClr val="000000"/>
              </a:solidFill>
              <a:latin typeface="Jua"/>
              <a:ea typeface="Jua"/>
              <a:cs typeface="Jua"/>
              <a:sym typeface="Jua"/>
            </a:endParaRPr>
          </a:p>
          <a:p>
            <a:pPr algn="ctr">
              <a:lnSpc>
                <a:spcPts val="3714"/>
              </a:lnSpc>
            </a:pPr>
            <a:r>
              <a:rPr lang="en-US" sz="2653" dirty="0">
                <a:solidFill>
                  <a:srgbClr val="000000"/>
                </a:solidFill>
                <a:latin typeface="Jua"/>
                <a:ea typeface="Jua"/>
                <a:cs typeface="Jua"/>
                <a:sym typeface="Jua"/>
              </a:rPr>
              <a:t>✓ Consumer preferences have shifted towards convenience, speed and digital accessibility.</a:t>
            </a:r>
          </a:p>
          <a:p>
            <a:pPr algn="ctr">
              <a:lnSpc>
                <a:spcPts val="3714"/>
              </a:lnSpc>
            </a:pPr>
            <a:endParaRPr lang="en-US" sz="2653" dirty="0">
              <a:solidFill>
                <a:srgbClr val="000000"/>
              </a:solidFill>
              <a:latin typeface="Jua"/>
              <a:ea typeface="Jua"/>
              <a:cs typeface="Jua"/>
              <a:sym typeface="Jua"/>
            </a:endParaRPr>
          </a:p>
          <a:p>
            <a:pPr algn="ctr">
              <a:lnSpc>
                <a:spcPts val="3714"/>
              </a:lnSpc>
            </a:pPr>
            <a:r>
              <a:rPr lang="en-US" sz="2653" dirty="0">
                <a:solidFill>
                  <a:srgbClr val="000000"/>
                </a:solidFill>
                <a:latin typeface="Jua"/>
                <a:ea typeface="Jua"/>
                <a:cs typeface="Jua"/>
                <a:sym typeface="Jua"/>
              </a:rPr>
              <a:t>✓ External uncertainties and supply chain challenges affect operational efficiency. (Herman and Zsido, 2023; Patel, 2023)</a:t>
            </a:r>
          </a:p>
          <a:p>
            <a:pPr algn="l">
              <a:lnSpc>
                <a:spcPts val="3714"/>
              </a:lnSpc>
              <a:spcBef>
                <a:spcPct val="0"/>
              </a:spcBef>
            </a:pPr>
            <a:endParaRPr lang="en-US" sz="2653" dirty="0">
              <a:solidFill>
                <a:srgbClr val="000000"/>
              </a:solidFill>
              <a:latin typeface="Jua"/>
              <a:ea typeface="Jua"/>
              <a:cs typeface="Jua"/>
              <a:sym typeface="Ju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028700" y="2351183"/>
            <a:ext cx="8115300" cy="7492847"/>
            <a:chOff x="0" y="0"/>
            <a:chExt cx="2137363" cy="1973425"/>
          </a:xfrm>
        </p:grpSpPr>
        <p:sp>
          <p:nvSpPr>
            <p:cNvPr id="4" name="Freeform 4"/>
            <p:cNvSpPr/>
            <p:nvPr/>
          </p:nvSpPr>
          <p:spPr>
            <a:xfrm>
              <a:off x="0" y="0"/>
              <a:ext cx="2137363" cy="1973425"/>
            </a:xfrm>
            <a:custGeom>
              <a:avLst/>
              <a:gdLst/>
              <a:ahLst/>
              <a:cxnLst/>
              <a:rect l="l" t="t" r="r" b="b"/>
              <a:pathLst>
                <a:path w="2137363" h="1973425">
                  <a:moveTo>
                    <a:pt x="48654" y="0"/>
                  </a:moveTo>
                  <a:lnTo>
                    <a:pt x="2088710" y="0"/>
                  </a:lnTo>
                  <a:cubicBezTo>
                    <a:pt x="2115580" y="0"/>
                    <a:pt x="2137363" y="21783"/>
                    <a:pt x="2137363" y="48654"/>
                  </a:cubicBezTo>
                  <a:lnTo>
                    <a:pt x="2137363" y="1924771"/>
                  </a:lnTo>
                  <a:cubicBezTo>
                    <a:pt x="2137363" y="1951642"/>
                    <a:pt x="2115580" y="1973425"/>
                    <a:pt x="2088710" y="1973425"/>
                  </a:cubicBezTo>
                  <a:lnTo>
                    <a:pt x="48654" y="1973425"/>
                  </a:lnTo>
                  <a:cubicBezTo>
                    <a:pt x="21783" y="1973425"/>
                    <a:pt x="0" y="1951642"/>
                    <a:pt x="0" y="1924771"/>
                  </a:cubicBezTo>
                  <a:lnTo>
                    <a:pt x="0" y="48654"/>
                  </a:lnTo>
                  <a:cubicBezTo>
                    <a:pt x="0" y="21783"/>
                    <a:pt x="21783" y="0"/>
                    <a:pt x="48654"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2137363" cy="2030575"/>
            </a:xfrm>
            <a:prstGeom prst="rect">
              <a:avLst/>
            </a:prstGeom>
          </p:spPr>
          <p:txBody>
            <a:bodyPr lIns="50800" tIns="50800" rIns="50800" bIns="50800" rtlCol="0" anchor="ctr"/>
            <a:lstStyle/>
            <a:p>
              <a:pPr marL="0" marR="0" lvl="0" indent="0" algn="ctr" defTabSz="914400" rtl="0" eaLnBrk="1" fontAlgn="auto" latinLnBrk="0" hangingPunct="1">
                <a:lnSpc>
                  <a:spcPts val="2802"/>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Freeform 6"/>
          <p:cNvSpPr/>
          <p:nvPr/>
        </p:nvSpPr>
        <p:spPr>
          <a:xfrm>
            <a:off x="1476295"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9280860" y="1219659"/>
            <a:ext cx="9156718" cy="8229600"/>
          </a:xfrm>
          <a:custGeom>
            <a:avLst/>
            <a:gdLst/>
            <a:ahLst/>
            <a:cxnLst/>
            <a:rect l="l" t="t" r="r" b="b"/>
            <a:pathLst>
              <a:path w="9156718" h="8229600">
                <a:moveTo>
                  <a:pt x="0" y="0"/>
                </a:moveTo>
                <a:lnTo>
                  <a:pt x="9156718" y="0"/>
                </a:lnTo>
                <a:lnTo>
                  <a:pt x="9156718" y="8229600"/>
                </a:lnTo>
                <a:lnTo>
                  <a:pt x="0" y="8229600"/>
                </a:lnTo>
                <a:lnTo>
                  <a:pt x="0" y="0"/>
                </a:lnTo>
                <a:close/>
              </a:path>
            </a:pathLst>
          </a:custGeom>
          <a:blipFill>
            <a:blip r:embed="rId5"/>
            <a:stretch>
              <a:fillRect/>
            </a:stretch>
          </a:blipFill>
        </p:spPr>
      </p:sp>
      <p:sp>
        <p:nvSpPr>
          <p:cNvPr id="8" name="TextBox 8"/>
          <p:cNvSpPr txBox="1"/>
          <p:nvPr/>
        </p:nvSpPr>
        <p:spPr>
          <a:xfrm>
            <a:off x="2416910" y="1274249"/>
            <a:ext cx="5338881" cy="1166316"/>
          </a:xfrm>
          <a:prstGeom prst="rect">
            <a:avLst/>
          </a:prstGeom>
        </p:spPr>
        <p:txBody>
          <a:bodyPr lIns="0" tIns="0" rIns="0" bIns="0" rtlCol="0" anchor="t">
            <a:spAutoFit/>
          </a:bodyPr>
          <a:lstStyle/>
          <a:p>
            <a:pPr marL="0" marR="0" lvl="0" indent="0" algn="ctr" defTabSz="914400" rtl="0" eaLnBrk="1" fontAlgn="auto" latinLnBrk="0" hangingPunct="1">
              <a:lnSpc>
                <a:spcPts val="4670"/>
              </a:lnSpc>
              <a:spcBef>
                <a:spcPct val="0"/>
              </a:spcBef>
              <a:spcAft>
                <a:spcPts val="0"/>
              </a:spcAft>
              <a:buClrTx/>
              <a:buSzTx/>
              <a:buFontTx/>
              <a:buNone/>
              <a:tabLst/>
              <a:defRPr/>
            </a:pPr>
            <a:r>
              <a:rPr kumimoji="0" lang="en-US" sz="3336" b="0" i="0" u="none" strike="noStrike" kern="1200" cap="none" spc="0" normalizeH="0" baseline="0" noProof="0">
                <a:ln>
                  <a:noFill/>
                </a:ln>
                <a:solidFill>
                  <a:srgbClr val="F7F2EB"/>
                </a:solidFill>
                <a:effectLst/>
                <a:uLnTx/>
                <a:uFillTx/>
                <a:latin typeface="210 클레이토이"/>
                <a:ea typeface="210 클레이토이"/>
                <a:cs typeface="210 클레이토이"/>
                <a:sym typeface="210 클레이토이"/>
              </a:rPr>
              <a:t>Strategic Recommendations</a:t>
            </a:r>
          </a:p>
        </p:txBody>
      </p:sp>
      <p:sp>
        <p:nvSpPr>
          <p:cNvPr id="9" name="TextBox 9"/>
          <p:cNvSpPr txBox="1"/>
          <p:nvPr/>
        </p:nvSpPr>
        <p:spPr>
          <a:xfrm>
            <a:off x="1299831" y="3573856"/>
            <a:ext cx="7491665" cy="5298867"/>
          </a:xfrm>
          <a:prstGeom prst="rect">
            <a:avLst/>
          </a:prstGeom>
        </p:spPr>
        <p:txBody>
          <a:bodyPr lIns="0" tIns="0" rIns="0" bIns="0" rtlCol="0" anchor="t">
            <a:spAutoFit/>
          </a:bodyPr>
          <a:lstStyle/>
          <a:p>
            <a:pPr marL="532419" marR="0" lvl="1" indent="-266209" algn="l" defTabSz="914400" rtl="0" eaLnBrk="1" fontAlgn="auto" latinLnBrk="0" hangingPunct="1">
              <a:lnSpc>
                <a:spcPts val="3452"/>
              </a:lnSpc>
              <a:spcBef>
                <a:spcPts val="0"/>
              </a:spcBef>
              <a:spcAft>
                <a:spcPts val="0"/>
              </a:spcAft>
              <a:buClrTx/>
              <a:buSzTx/>
              <a:buFont typeface="Arial"/>
              <a:buChar char="•"/>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Introduce online ordering facilities.</a:t>
            </a:r>
          </a:p>
          <a:p>
            <a:pPr marL="532419" marR="0" lvl="1" indent="-266209" algn="l" defTabSz="914400" rtl="0" eaLnBrk="1" fontAlgn="auto" latinLnBrk="0" hangingPunct="1">
              <a:lnSpc>
                <a:spcPts val="3452"/>
              </a:lnSpc>
              <a:spcBef>
                <a:spcPts val="0"/>
              </a:spcBef>
              <a:spcAft>
                <a:spcPts val="0"/>
              </a:spcAft>
              <a:buClrTx/>
              <a:buSzTx/>
              <a:buFont typeface="Arial"/>
              <a:buChar char="•"/>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Develop local delivery services.</a:t>
            </a:r>
          </a:p>
          <a:p>
            <a:pPr marL="532419" marR="0" lvl="1" indent="-266209" algn="l" defTabSz="914400" rtl="0" eaLnBrk="1" fontAlgn="auto" latinLnBrk="0" hangingPunct="1">
              <a:lnSpc>
                <a:spcPts val="3452"/>
              </a:lnSpc>
              <a:spcBef>
                <a:spcPts val="0"/>
              </a:spcBef>
              <a:spcAft>
                <a:spcPts val="0"/>
              </a:spcAft>
              <a:buClrTx/>
              <a:buSzTx/>
              <a:buFont typeface="Arial"/>
              <a:buChar char="•"/>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Improve customer convenience and accessibility.</a:t>
            </a:r>
          </a:p>
          <a:p>
            <a:pPr marL="532419" marR="0" lvl="1" indent="-266209" algn="l" defTabSz="914400" rtl="0" eaLnBrk="1" fontAlgn="auto" latinLnBrk="0" hangingPunct="1">
              <a:lnSpc>
                <a:spcPts val="3452"/>
              </a:lnSpc>
              <a:spcBef>
                <a:spcPts val="0"/>
              </a:spcBef>
              <a:spcAft>
                <a:spcPts val="0"/>
              </a:spcAft>
              <a:buClrTx/>
              <a:buSzTx/>
              <a:buFont typeface="Arial"/>
              <a:buChar char="•"/>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Strengthen digital marketing activities.</a:t>
            </a:r>
          </a:p>
          <a:p>
            <a:pPr marL="532419" marR="0" lvl="1" indent="-266209" algn="l" defTabSz="914400" rtl="0" eaLnBrk="1" fontAlgn="auto" latinLnBrk="0" hangingPunct="1">
              <a:lnSpc>
                <a:spcPts val="3452"/>
              </a:lnSpc>
              <a:spcBef>
                <a:spcPts val="0"/>
              </a:spcBef>
              <a:spcAft>
                <a:spcPts val="0"/>
              </a:spcAft>
              <a:buClrTx/>
              <a:buSzTx/>
              <a:buFont typeface="Arial"/>
              <a:buChar char="•"/>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Reduce waiting times through better operational management.</a:t>
            </a:r>
          </a:p>
          <a:p>
            <a:pPr marL="0" marR="0" lvl="0" indent="0" algn="ctr" defTabSz="914400" rtl="0" eaLnBrk="1" fontAlgn="auto" latinLnBrk="0" hangingPunct="1">
              <a:lnSpc>
                <a:spcPts val="3452"/>
              </a:lnSpc>
              <a:spcBef>
                <a:spcPts val="0"/>
              </a:spcBef>
              <a:spcAft>
                <a:spcPts val="0"/>
              </a:spcAft>
              <a:buClrTx/>
              <a:buSzTx/>
              <a:buFontTx/>
              <a:buNone/>
              <a:tabLst/>
              <a:defRPr/>
            </a:pPr>
            <a:endParaRPr kumimoji="0" lang="en-US" sz="2466" b="0" i="0" u="none" strike="noStrike" kern="1200" cap="none" spc="0" normalizeH="0" baseline="0" noProof="0" dirty="0">
              <a:ln>
                <a:noFill/>
              </a:ln>
              <a:solidFill>
                <a:srgbClr val="000000"/>
              </a:solidFill>
              <a:effectLst/>
              <a:uLnTx/>
              <a:uFillTx/>
              <a:latin typeface="Jua"/>
              <a:ea typeface="Jua"/>
              <a:cs typeface="Jua"/>
              <a:sym typeface="Jua"/>
            </a:endParaRPr>
          </a:p>
          <a:p>
            <a:pPr marL="0" marR="0" lvl="0" indent="0" algn="ctr" defTabSz="914400" rtl="0" eaLnBrk="1" fontAlgn="auto" latinLnBrk="0" hangingPunct="1">
              <a:lnSpc>
                <a:spcPts val="3452"/>
              </a:lnSpc>
              <a:spcBef>
                <a:spcPts val="0"/>
              </a:spcBef>
              <a:spcAft>
                <a:spcPts val="0"/>
              </a:spcAft>
              <a:buClrTx/>
              <a:buSzTx/>
              <a:buFontTx/>
              <a:buNone/>
              <a:tabLst/>
              <a:defRPr/>
            </a:pPr>
            <a:endParaRPr kumimoji="0" lang="en-US" sz="2466" b="0" i="0" u="none" strike="noStrike" kern="1200" cap="none" spc="0" normalizeH="0" baseline="0" noProof="0" dirty="0">
              <a:ln>
                <a:noFill/>
              </a:ln>
              <a:solidFill>
                <a:srgbClr val="000000"/>
              </a:solidFill>
              <a:effectLst/>
              <a:uLnTx/>
              <a:uFillTx/>
              <a:latin typeface="Jua"/>
              <a:ea typeface="Jua"/>
              <a:cs typeface="Jua"/>
              <a:sym typeface="Jua"/>
            </a:endParaRPr>
          </a:p>
          <a:p>
            <a:pPr marL="0" marR="0" lvl="0" indent="0" algn="ctr" defTabSz="914400" rtl="0" eaLnBrk="1" fontAlgn="auto" latinLnBrk="0" hangingPunct="1">
              <a:lnSpc>
                <a:spcPts val="3452"/>
              </a:lnSpc>
              <a:spcBef>
                <a:spcPts val="0"/>
              </a:spcBef>
              <a:spcAft>
                <a:spcPts val="0"/>
              </a:spcAft>
              <a:buClrTx/>
              <a:buSzTx/>
              <a:buFontTx/>
              <a:buNone/>
              <a:tabLst/>
              <a:defRPr/>
            </a:pPr>
            <a:r>
              <a:rPr kumimoji="0" lang="en-US" sz="2466" b="0" i="0" u="none" strike="noStrike" kern="1200" cap="none" spc="0" normalizeH="0" baseline="0" noProof="0" dirty="0">
                <a:ln>
                  <a:noFill/>
                </a:ln>
                <a:solidFill>
                  <a:srgbClr val="000000"/>
                </a:solidFill>
                <a:effectLst/>
                <a:uLnTx/>
                <a:uFillTx/>
                <a:latin typeface="Jua"/>
                <a:ea typeface="Jua"/>
                <a:cs typeface="Jua"/>
                <a:sym typeface="Jua"/>
              </a:rPr>
              <a:t>These strategies can help Basil's Bakery improve competitiveness and achieve sustainable growth (Kahveci, 2025; Herman and Zsido, 2023)</a:t>
            </a:r>
          </a:p>
          <a:p>
            <a:pPr marL="0" marR="0" lvl="0" indent="0" algn="ctr" defTabSz="914400" rtl="0" eaLnBrk="1" fontAlgn="auto" latinLnBrk="0" hangingPunct="1">
              <a:lnSpc>
                <a:spcPts val="3452"/>
              </a:lnSpc>
              <a:spcBef>
                <a:spcPct val="0"/>
              </a:spcBef>
              <a:spcAft>
                <a:spcPts val="0"/>
              </a:spcAft>
              <a:buClrTx/>
              <a:buSzTx/>
              <a:buFontTx/>
              <a:buNone/>
              <a:tabLst/>
              <a:defRPr/>
            </a:pPr>
            <a:endParaRPr kumimoji="0" lang="en-US" sz="2466" b="0" i="0" u="none" strike="noStrike" kern="1200" cap="none" spc="0" normalizeH="0" baseline="0" noProof="0" dirty="0">
              <a:ln>
                <a:noFill/>
              </a:ln>
              <a:solidFill>
                <a:srgbClr val="000000"/>
              </a:solidFill>
              <a:effectLst/>
              <a:uLnTx/>
              <a:uFillTx/>
              <a:latin typeface="Jua"/>
              <a:ea typeface="Jua"/>
              <a:cs typeface="Jua"/>
              <a:sym typeface="Ju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6654647" y="2351183"/>
            <a:ext cx="10201160" cy="7232632"/>
            <a:chOff x="0" y="0"/>
            <a:chExt cx="2686725" cy="1904891"/>
          </a:xfrm>
        </p:grpSpPr>
        <p:sp>
          <p:nvSpPr>
            <p:cNvPr id="4" name="Freeform 4"/>
            <p:cNvSpPr/>
            <p:nvPr/>
          </p:nvSpPr>
          <p:spPr>
            <a:xfrm>
              <a:off x="0" y="0"/>
              <a:ext cx="2686725" cy="1904891"/>
            </a:xfrm>
            <a:custGeom>
              <a:avLst/>
              <a:gdLst/>
              <a:ahLst/>
              <a:cxnLst/>
              <a:rect l="l" t="t" r="r" b="b"/>
              <a:pathLst>
                <a:path w="2686725" h="1904891">
                  <a:moveTo>
                    <a:pt x="38705" y="0"/>
                  </a:moveTo>
                  <a:lnTo>
                    <a:pt x="2648020" y="0"/>
                  </a:lnTo>
                  <a:cubicBezTo>
                    <a:pt x="2658285" y="0"/>
                    <a:pt x="2668130" y="4078"/>
                    <a:pt x="2675389" y="11336"/>
                  </a:cubicBezTo>
                  <a:cubicBezTo>
                    <a:pt x="2682647" y="18595"/>
                    <a:pt x="2686725" y="28440"/>
                    <a:pt x="2686725" y="38705"/>
                  </a:cubicBezTo>
                  <a:lnTo>
                    <a:pt x="2686725" y="1866186"/>
                  </a:lnTo>
                  <a:cubicBezTo>
                    <a:pt x="2686725" y="1876451"/>
                    <a:pt x="2682647" y="1886296"/>
                    <a:pt x="2675389" y="1893554"/>
                  </a:cubicBezTo>
                  <a:cubicBezTo>
                    <a:pt x="2668130" y="1900813"/>
                    <a:pt x="2658285" y="1904891"/>
                    <a:pt x="2648020" y="1904891"/>
                  </a:cubicBezTo>
                  <a:lnTo>
                    <a:pt x="38705" y="1904891"/>
                  </a:lnTo>
                  <a:cubicBezTo>
                    <a:pt x="28440" y="1904891"/>
                    <a:pt x="18595" y="1900813"/>
                    <a:pt x="11336" y="1893554"/>
                  </a:cubicBezTo>
                  <a:cubicBezTo>
                    <a:pt x="4078" y="1886296"/>
                    <a:pt x="0" y="1876451"/>
                    <a:pt x="0" y="1866186"/>
                  </a:cubicBezTo>
                  <a:lnTo>
                    <a:pt x="0" y="38705"/>
                  </a:lnTo>
                  <a:cubicBezTo>
                    <a:pt x="0" y="28440"/>
                    <a:pt x="4078" y="18595"/>
                    <a:pt x="11336" y="11336"/>
                  </a:cubicBezTo>
                  <a:cubicBezTo>
                    <a:pt x="18595" y="4078"/>
                    <a:pt x="28440" y="0"/>
                    <a:pt x="3870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2686725" cy="1962041"/>
            </a:xfrm>
            <a:prstGeom prst="rect">
              <a:avLst/>
            </a:prstGeom>
          </p:spPr>
          <p:txBody>
            <a:bodyPr lIns="50800" tIns="50800" rIns="50800" bIns="50800" rtlCol="0" anchor="ctr"/>
            <a:lstStyle/>
            <a:p>
              <a:pPr algn="ctr">
                <a:lnSpc>
                  <a:spcPts val="2802"/>
                </a:lnSpc>
              </a:pPr>
              <a:endParaRPr/>
            </a:p>
          </p:txBody>
        </p:sp>
      </p:grpSp>
      <p:sp>
        <p:nvSpPr>
          <p:cNvPr id="6" name="Freeform 6"/>
          <p:cNvSpPr/>
          <p:nvPr/>
        </p:nvSpPr>
        <p:spPr>
          <a:xfrm>
            <a:off x="828858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63387" y="2489392"/>
            <a:ext cx="7463988" cy="6600861"/>
          </a:xfrm>
          <a:custGeom>
            <a:avLst/>
            <a:gdLst/>
            <a:ahLst/>
            <a:cxnLst/>
            <a:rect l="l" t="t" r="r" b="b"/>
            <a:pathLst>
              <a:path w="7463988" h="6600861">
                <a:moveTo>
                  <a:pt x="0" y="0"/>
                </a:moveTo>
                <a:lnTo>
                  <a:pt x="7463988" y="0"/>
                </a:lnTo>
                <a:lnTo>
                  <a:pt x="7463988" y="6600862"/>
                </a:lnTo>
                <a:lnTo>
                  <a:pt x="0" y="660086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9420519" y="1447918"/>
            <a:ext cx="5051334" cy="799886"/>
          </a:xfrm>
          <a:prstGeom prst="rect">
            <a:avLst/>
          </a:prstGeom>
        </p:spPr>
        <p:txBody>
          <a:bodyPr lIns="0" tIns="0" rIns="0" bIns="0" rtlCol="0" anchor="t">
            <a:spAutoFit/>
          </a:bodyPr>
          <a:lstStyle/>
          <a:p>
            <a:pPr algn="ctr">
              <a:lnSpc>
                <a:spcPts val="6546"/>
              </a:lnSpc>
              <a:spcBef>
                <a:spcPct val="0"/>
              </a:spcBef>
            </a:pPr>
            <a:r>
              <a:rPr lang="en-US" sz="4676">
                <a:solidFill>
                  <a:srgbClr val="F7F2EB"/>
                </a:solidFill>
                <a:latin typeface="210 클레이토이"/>
                <a:ea typeface="210 클레이토이"/>
                <a:cs typeface="210 클레이토이"/>
                <a:sym typeface="210 클레이토이"/>
              </a:rPr>
              <a:t>Conclusion</a:t>
            </a:r>
          </a:p>
        </p:txBody>
      </p:sp>
      <p:sp>
        <p:nvSpPr>
          <p:cNvPr id="9" name="TextBox 9"/>
          <p:cNvSpPr txBox="1"/>
          <p:nvPr/>
        </p:nvSpPr>
        <p:spPr>
          <a:xfrm>
            <a:off x="7627375" y="3031612"/>
            <a:ext cx="8908025" cy="4945969"/>
          </a:xfrm>
          <a:prstGeom prst="rect">
            <a:avLst/>
          </a:prstGeom>
        </p:spPr>
        <p:txBody>
          <a:bodyPr wrap="square" lIns="0" tIns="0" rIns="0" bIns="0" rtlCol="0" anchor="t">
            <a:spAutoFit/>
          </a:bodyPr>
          <a:lstStyle/>
          <a:p>
            <a:pPr marL="571500" indent="-571500" algn="l">
              <a:lnSpc>
                <a:spcPts val="5569"/>
              </a:lnSpc>
              <a:spcBef>
                <a:spcPct val="0"/>
              </a:spcBef>
              <a:buFont typeface="Arial" panose="020B0604020202020204" pitchFamily="34" charset="0"/>
              <a:buChar char="•"/>
            </a:pPr>
            <a:r>
              <a:rPr lang="en-US" sz="4000" dirty="0">
                <a:solidFill>
                  <a:srgbClr val="000000"/>
                </a:solidFill>
                <a:latin typeface="Jua"/>
                <a:ea typeface="Jua"/>
                <a:cs typeface="Jua"/>
                <a:sym typeface="Jua"/>
              </a:rPr>
              <a:t>Basil's Bakery faces significant challenges arising from rising costs, changing customer behaviour. </a:t>
            </a:r>
          </a:p>
          <a:p>
            <a:pPr marL="571500" indent="-571500" algn="l">
              <a:lnSpc>
                <a:spcPts val="5569"/>
              </a:lnSpc>
              <a:spcBef>
                <a:spcPct val="0"/>
              </a:spcBef>
              <a:buFont typeface="Arial" panose="020B0604020202020204" pitchFamily="34" charset="0"/>
              <a:buChar char="•"/>
            </a:pPr>
            <a:r>
              <a:rPr lang="en-US" sz="4000" dirty="0">
                <a:solidFill>
                  <a:srgbClr val="000000"/>
                </a:solidFill>
                <a:latin typeface="Jua"/>
                <a:ea typeface="Jua"/>
                <a:cs typeface="Jua"/>
                <a:sym typeface="Jua"/>
              </a:rPr>
              <a:t>Economic pressures, evolving consumer trends and increasing competition.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sp>
      <p:grpSp>
        <p:nvGrpSpPr>
          <p:cNvPr id="3" name="Group 3"/>
          <p:cNvGrpSpPr/>
          <p:nvPr/>
        </p:nvGrpSpPr>
        <p:grpSpPr>
          <a:xfrm>
            <a:off x="1028700" y="2020567"/>
            <a:ext cx="15420536" cy="7771941"/>
            <a:chOff x="0" y="0"/>
            <a:chExt cx="4061376" cy="2046931"/>
          </a:xfrm>
        </p:grpSpPr>
        <p:sp>
          <p:nvSpPr>
            <p:cNvPr id="4" name="Freeform 4"/>
            <p:cNvSpPr/>
            <p:nvPr/>
          </p:nvSpPr>
          <p:spPr>
            <a:xfrm>
              <a:off x="0" y="0"/>
              <a:ext cx="4061376" cy="2046931"/>
            </a:xfrm>
            <a:custGeom>
              <a:avLst/>
              <a:gdLst/>
              <a:ahLst/>
              <a:cxnLst/>
              <a:rect l="l" t="t" r="r" b="b"/>
              <a:pathLst>
                <a:path w="4061376" h="2046931">
                  <a:moveTo>
                    <a:pt x="25605" y="0"/>
                  </a:moveTo>
                  <a:lnTo>
                    <a:pt x="4035771" y="0"/>
                  </a:lnTo>
                  <a:cubicBezTo>
                    <a:pt x="4042562" y="0"/>
                    <a:pt x="4049075" y="2698"/>
                    <a:pt x="4053876" y="7499"/>
                  </a:cubicBezTo>
                  <a:cubicBezTo>
                    <a:pt x="4058678" y="12301"/>
                    <a:pt x="4061376" y="18814"/>
                    <a:pt x="4061376" y="25605"/>
                  </a:cubicBezTo>
                  <a:lnTo>
                    <a:pt x="4061376" y="2021326"/>
                  </a:lnTo>
                  <a:cubicBezTo>
                    <a:pt x="4061376" y="2028117"/>
                    <a:pt x="4058678" y="2034630"/>
                    <a:pt x="4053876" y="2039432"/>
                  </a:cubicBezTo>
                  <a:cubicBezTo>
                    <a:pt x="4049075" y="2044233"/>
                    <a:pt x="4042562" y="2046931"/>
                    <a:pt x="4035771" y="2046931"/>
                  </a:cubicBezTo>
                  <a:lnTo>
                    <a:pt x="25605" y="2046931"/>
                  </a:lnTo>
                  <a:cubicBezTo>
                    <a:pt x="18814" y="2046931"/>
                    <a:pt x="12301" y="2044233"/>
                    <a:pt x="7499" y="2039432"/>
                  </a:cubicBezTo>
                  <a:cubicBezTo>
                    <a:pt x="2698" y="2034630"/>
                    <a:pt x="0" y="2028117"/>
                    <a:pt x="0" y="2021326"/>
                  </a:cubicBezTo>
                  <a:lnTo>
                    <a:pt x="0" y="25605"/>
                  </a:lnTo>
                  <a:cubicBezTo>
                    <a:pt x="0" y="18814"/>
                    <a:pt x="2698" y="12301"/>
                    <a:pt x="7499" y="7499"/>
                  </a:cubicBezTo>
                  <a:cubicBezTo>
                    <a:pt x="12301" y="2698"/>
                    <a:pt x="18814" y="0"/>
                    <a:pt x="25605" y="0"/>
                  </a:cubicBezTo>
                  <a:close/>
                </a:path>
              </a:pathLst>
            </a:custGeom>
            <a:solidFill>
              <a:srgbClr val="FFFFFF"/>
            </a:solidFill>
            <a:ln w="38100" cap="rnd">
              <a:solidFill>
                <a:srgbClr val="894E8D"/>
              </a:solidFill>
              <a:prstDash val="solid"/>
              <a:round/>
            </a:ln>
          </p:spPr>
        </p:sp>
        <p:sp>
          <p:nvSpPr>
            <p:cNvPr id="5" name="TextBox 5"/>
            <p:cNvSpPr txBox="1"/>
            <p:nvPr/>
          </p:nvSpPr>
          <p:spPr>
            <a:xfrm>
              <a:off x="0" y="-57150"/>
              <a:ext cx="4061376" cy="2104081"/>
            </a:xfrm>
            <a:prstGeom prst="rect">
              <a:avLst/>
            </a:prstGeom>
          </p:spPr>
          <p:txBody>
            <a:bodyPr lIns="50800" tIns="50800" rIns="50800" bIns="50800" rtlCol="0" anchor="ctr"/>
            <a:lstStyle/>
            <a:p>
              <a:pPr marL="0" marR="0" lvl="0" indent="0" algn="ctr" defTabSz="914400" rtl="0" eaLnBrk="1" fontAlgn="auto" latinLnBrk="0" hangingPunct="1">
                <a:lnSpc>
                  <a:spcPts val="2802"/>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Freeform 6"/>
          <p:cNvSpPr/>
          <p:nvPr/>
        </p:nvSpPr>
        <p:spPr>
          <a:xfrm>
            <a:off x="5159796" y="838128"/>
            <a:ext cx="7315200" cy="2114758"/>
          </a:xfrm>
          <a:custGeom>
            <a:avLst/>
            <a:gdLst/>
            <a:ahLst/>
            <a:cxnLst/>
            <a:rect l="l" t="t" r="r" b="b"/>
            <a:pathLst>
              <a:path w="7315200" h="2114758">
                <a:moveTo>
                  <a:pt x="0" y="0"/>
                </a:moveTo>
                <a:lnTo>
                  <a:pt x="7315200" y="0"/>
                </a:lnTo>
                <a:lnTo>
                  <a:pt x="7315200" y="2114758"/>
                </a:lnTo>
                <a:lnTo>
                  <a:pt x="0" y="2114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0" y="8229600"/>
            <a:ext cx="2445646" cy="2057400"/>
          </a:xfrm>
          <a:custGeom>
            <a:avLst/>
            <a:gdLst/>
            <a:ahLst/>
            <a:cxnLst/>
            <a:rect l="l" t="t" r="r" b="b"/>
            <a:pathLst>
              <a:path w="2445646" h="2057400">
                <a:moveTo>
                  <a:pt x="0" y="0"/>
                </a:moveTo>
                <a:lnTo>
                  <a:pt x="2445646" y="0"/>
                </a:lnTo>
                <a:lnTo>
                  <a:pt x="2445646" y="2057400"/>
                </a:lnTo>
                <a:lnTo>
                  <a:pt x="0" y="20574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6236273" y="1565241"/>
            <a:ext cx="5162246" cy="815358"/>
          </a:xfrm>
          <a:prstGeom prst="rect">
            <a:avLst/>
          </a:prstGeom>
        </p:spPr>
        <p:txBody>
          <a:bodyPr lIns="0" tIns="0" rIns="0" bIns="0" rtlCol="0" anchor="t">
            <a:spAutoFit/>
          </a:bodyPr>
          <a:lstStyle/>
          <a:p>
            <a:pPr marL="0" marR="0" lvl="0" indent="0" algn="ctr" defTabSz="914400" rtl="0" eaLnBrk="1" fontAlgn="auto" latinLnBrk="0" hangingPunct="1">
              <a:lnSpc>
                <a:spcPts val="6690"/>
              </a:lnSpc>
              <a:spcBef>
                <a:spcPct val="0"/>
              </a:spcBef>
              <a:spcAft>
                <a:spcPts val="0"/>
              </a:spcAft>
              <a:buClrTx/>
              <a:buSzTx/>
              <a:buFontTx/>
              <a:buNone/>
              <a:tabLst/>
              <a:defRPr/>
            </a:pPr>
            <a:r>
              <a:rPr kumimoji="0" lang="en-US" sz="4778" b="0" i="0" u="none" strike="noStrike" kern="1200" cap="none" spc="0" normalizeH="0" baseline="0" noProof="0">
                <a:ln>
                  <a:noFill/>
                </a:ln>
                <a:solidFill>
                  <a:srgbClr val="F7F2EB"/>
                </a:solidFill>
                <a:effectLst/>
                <a:uLnTx/>
                <a:uFillTx/>
                <a:latin typeface="210 클레이토이"/>
                <a:ea typeface="210 클레이토이"/>
                <a:cs typeface="210 클레이토이"/>
                <a:sym typeface="210 클레이토이"/>
              </a:rPr>
              <a:t>References</a:t>
            </a:r>
          </a:p>
        </p:txBody>
      </p:sp>
      <p:sp>
        <p:nvSpPr>
          <p:cNvPr id="9" name="TextBox 9"/>
          <p:cNvSpPr txBox="1"/>
          <p:nvPr/>
        </p:nvSpPr>
        <p:spPr>
          <a:xfrm>
            <a:off x="2263158" y="2994538"/>
            <a:ext cx="13891241" cy="6881627"/>
          </a:xfrm>
          <a:prstGeom prst="rect">
            <a:avLst/>
          </a:prstGeom>
        </p:spPr>
        <p:txBody>
          <a:bodyPr wrap="square" lIns="0" tIns="0" rIns="0" bIns="0" rtlCol="0" anchor="t">
            <a:spAutoFit/>
          </a:bodyPr>
          <a:lstStyle/>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Herman, E. and Zsido, K.E., 2023. The financial sustainability of retail food SMEs based on financial equilibrium and financial performance. Mathematics, 11(15), p.3410.https://www.mdpi.com/2227-7390/11/15/3410</a:t>
            </a:r>
          </a:p>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Kahveci, E. (2025) ‘Digital transformation in SMEs: Enablers, interconnections and success factors’, Administrative Sciences, 15(3), p. 107. Available at: https://doi.org/10.3390/admsci15030107</a:t>
            </a:r>
          </a:p>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Kostyuchenko, M., Martirosyan, V., Shaposhnikov, I. and Kosovan, A., 2024, October. Ecosystem of Bakery Business is to Be Resilient Under Uncertainty and New Consumer Trends. In International conference Ecosystems without borders (pp. 197-205). Cham: Springer Nature </a:t>
            </a:r>
            <a:r>
              <a:rPr kumimoji="0" lang="en-US" sz="2144" b="0" i="0" u="none" strike="noStrike" kern="1200" cap="none" spc="0" normalizeH="0" baseline="0" noProof="0" dirty="0" err="1">
                <a:ln>
                  <a:noFill/>
                </a:ln>
                <a:solidFill>
                  <a:srgbClr val="000000"/>
                </a:solidFill>
                <a:effectLst/>
                <a:uLnTx/>
                <a:uFillTx/>
                <a:latin typeface="Jua"/>
                <a:ea typeface="Jua"/>
                <a:cs typeface="Jua"/>
                <a:sym typeface="Jua"/>
              </a:rPr>
              <a:t>Switzerland.https</a:t>
            </a: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://link.springer.com/chapter/10.1007/978-3-031-97876-0_19</a:t>
            </a:r>
          </a:p>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Melesse, T.Y., Berhanu, A.A., Belina, D., Dessie, M.B. and Alemu, D.A. (2025) ‘The digital revolution in the bakery sector: Innovations, challenges and future directions’, Foods, 14(3), p. 526. Available at: https://doi.org/10.3390/foods14030526</a:t>
            </a:r>
          </a:p>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Nicolosi, A., Bazzani, C., Caracciolo, F. and Cembalo, L. (2023) ‘Habits, health and environment in the purchase of bakery products: Consumer preferences and decision-making process’, Foods, 12(7), p. 1439. Available at: https://doi.org/10.3390/foods12071439</a:t>
            </a:r>
          </a:p>
          <a:p>
            <a:pPr marL="463083" marR="0" lvl="1" indent="-231541" algn="l" defTabSz="914400" rtl="0" eaLnBrk="1" fontAlgn="auto" latinLnBrk="0" hangingPunct="1">
              <a:lnSpc>
                <a:spcPts val="3002"/>
              </a:lnSpc>
              <a:spcBef>
                <a:spcPts val="0"/>
              </a:spcBef>
              <a:spcAft>
                <a:spcPts val="0"/>
              </a:spcAft>
              <a:buClrTx/>
              <a:buSzTx/>
              <a:buFont typeface="Arial"/>
              <a:buChar char="•"/>
              <a:tabLst/>
              <a:defRPr/>
            </a:pP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Patel, H., 2023. Impact of consumer behavior towards bakery </a:t>
            </a:r>
            <a:r>
              <a:rPr kumimoji="0" lang="en-US" sz="2144" b="0" i="0" u="none" strike="noStrike" kern="1200" cap="none" spc="0" normalizeH="0" baseline="0" noProof="0" dirty="0" err="1">
                <a:ln>
                  <a:noFill/>
                </a:ln>
                <a:solidFill>
                  <a:srgbClr val="000000"/>
                </a:solidFill>
                <a:effectLst/>
                <a:uLnTx/>
                <a:uFillTx/>
                <a:latin typeface="Jua"/>
                <a:ea typeface="Jua"/>
                <a:cs typeface="Jua"/>
                <a:sym typeface="Jua"/>
              </a:rPr>
              <a:t>products.https</a:t>
            </a:r>
            <a:r>
              <a:rPr kumimoji="0" lang="en-US" sz="2144" b="0" i="0" u="none" strike="noStrike" kern="1200" cap="none" spc="0" normalizeH="0" baseline="0" noProof="0" dirty="0">
                <a:ln>
                  <a:noFill/>
                </a:ln>
                <a:solidFill>
                  <a:srgbClr val="000000"/>
                </a:solidFill>
                <a:effectLst/>
                <a:uLnTx/>
                <a:uFillTx/>
                <a:latin typeface="Jua"/>
                <a:ea typeface="Jua"/>
                <a:cs typeface="Jua"/>
                <a:sym typeface="Jua"/>
              </a:rPr>
              <a:t>://www.theseus.fi/handle/10024/803858</a:t>
            </a:r>
          </a:p>
          <a:p>
            <a:pPr marL="0" marR="0" lvl="0" indent="0" algn="l" defTabSz="914400" rtl="0" eaLnBrk="1" fontAlgn="auto" latinLnBrk="0" hangingPunct="1">
              <a:lnSpc>
                <a:spcPts val="3002"/>
              </a:lnSpc>
              <a:spcBef>
                <a:spcPts val="0"/>
              </a:spcBef>
              <a:spcAft>
                <a:spcPts val="0"/>
              </a:spcAft>
              <a:buClrTx/>
              <a:buSzTx/>
              <a:buFontTx/>
              <a:buNone/>
              <a:tabLst/>
              <a:defRPr/>
            </a:pPr>
            <a:endParaRPr kumimoji="0" lang="en-US" sz="2144" b="0" i="0" u="none" strike="noStrike" kern="1200" cap="none" spc="0" normalizeH="0" baseline="0" noProof="0" dirty="0">
              <a:ln>
                <a:noFill/>
              </a:ln>
              <a:solidFill>
                <a:srgbClr val="000000"/>
              </a:solidFill>
              <a:effectLst/>
              <a:uLnTx/>
              <a:uFillTx/>
              <a:latin typeface="Jua"/>
              <a:ea typeface="Jua"/>
              <a:cs typeface="Jua"/>
              <a:sym typeface="Ju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sp>
      <p:sp>
        <p:nvSpPr>
          <p:cNvPr id="3" name="Freeform 3"/>
          <p:cNvSpPr/>
          <p:nvPr/>
        </p:nvSpPr>
        <p:spPr>
          <a:xfrm>
            <a:off x="1401713" y="338808"/>
            <a:ext cx="15227028" cy="9115126"/>
          </a:xfrm>
          <a:custGeom>
            <a:avLst/>
            <a:gdLst/>
            <a:ahLst/>
            <a:cxnLst/>
            <a:rect l="l" t="t" r="r" b="b"/>
            <a:pathLst>
              <a:path w="15227028" h="9115126">
                <a:moveTo>
                  <a:pt x="0" y="0"/>
                </a:moveTo>
                <a:lnTo>
                  <a:pt x="15227028" y="0"/>
                </a:lnTo>
                <a:lnTo>
                  <a:pt x="15227028" y="9115126"/>
                </a:lnTo>
                <a:lnTo>
                  <a:pt x="0" y="911512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835418">
            <a:off x="-414641" y="8400359"/>
            <a:ext cx="2538399" cy="2107150"/>
          </a:xfrm>
          <a:custGeom>
            <a:avLst/>
            <a:gdLst/>
            <a:ahLst/>
            <a:cxnLst/>
            <a:rect l="l" t="t" r="r" b="b"/>
            <a:pathLst>
              <a:path w="2538399" h="2107150">
                <a:moveTo>
                  <a:pt x="0" y="0"/>
                </a:moveTo>
                <a:lnTo>
                  <a:pt x="2538399" y="0"/>
                </a:lnTo>
                <a:lnTo>
                  <a:pt x="2538399" y="2107150"/>
                </a:lnTo>
                <a:lnTo>
                  <a:pt x="0" y="210715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a:off x="671283" y="1487976"/>
            <a:ext cx="1460859" cy="1286731"/>
          </a:xfrm>
          <a:custGeom>
            <a:avLst/>
            <a:gdLst/>
            <a:ahLst/>
            <a:cxnLst/>
            <a:rect l="l" t="t" r="r" b="b"/>
            <a:pathLst>
              <a:path w="1460859" h="1286731">
                <a:moveTo>
                  <a:pt x="0" y="0"/>
                </a:moveTo>
                <a:lnTo>
                  <a:pt x="1460859" y="0"/>
                </a:lnTo>
                <a:lnTo>
                  <a:pt x="1460859" y="1286731"/>
                </a:lnTo>
                <a:lnTo>
                  <a:pt x="0" y="128673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a:off x="15954372" y="8357162"/>
            <a:ext cx="3544710" cy="2601387"/>
          </a:xfrm>
          <a:custGeom>
            <a:avLst/>
            <a:gdLst/>
            <a:ahLst/>
            <a:cxnLst/>
            <a:rect l="l" t="t" r="r" b="b"/>
            <a:pathLst>
              <a:path w="3544710" h="2601387">
                <a:moveTo>
                  <a:pt x="0" y="0"/>
                </a:moveTo>
                <a:lnTo>
                  <a:pt x="3544710" y="0"/>
                </a:lnTo>
                <a:lnTo>
                  <a:pt x="3544710" y="2601387"/>
                </a:lnTo>
                <a:lnTo>
                  <a:pt x="0" y="260138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15954372" y="-212046"/>
            <a:ext cx="2360556" cy="2343388"/>
          </a:xfrm>
          <a:custGeom>
            <a:avLst/>
            <a:gdLst/>
            <a:ahLst/>
            <a:cxnLst/>
            <a:rect l="l" t="t" r="r" b="b"/>
            <a:pathLst>
              <a:path w="2360556" h="2343388">
                <a:moveTo>
                  <a:pt x="0" y="0"/>
                </a:moveTo>
                <a:lnTo>
                  <a:pt x="2360556" y="0"/>
                </a:lnTo>
                <a:lnTo>
                  <a:pt x="2360556" y="2343388"/>
                </a:lnTo>
                <a:lnTo>
                  <a:pt x="0" y="2343388"/>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Freeform 8"/>
          <p:cNvSpPr/>
          <p:nvPr/>
        </p:nvSpPr>
        <p:spPr>
          <a:xfrm>
            <a:off x="6740943" y="6299762"/>
            <a:ext cx="4343083" cy="4114800"/>
          </a:xfrm>
          <a:custGeom>
            <a:avLst/>
            <a:gdLst/>
            <a:ahLst/>
            <a:cxnLst/>
            <a:rect l="l" t="t" r="r" b="b"/>
            <a:pathLst>
              <a:path w="4343083" h="4114800">
                <a:moveTo>
                  <a:pt x="0" y="0"/>
                </a:moveTo>
                <a:lnTo>
                  <a:pt x="4343083" y="0"/>
                </a:lnTo>
                <a:lnTo>
                  <a:pt x="4343083"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3974327" y="2703416"/>
            <a:ext cx="10159540" cy="2880781"/>
          </a:xfrm>
          <a:prstGeom prst="rect">
            <a:avLst/>
          </a:prstGeom>
        </p:spPr>
        <p:txBody>
          <a:bodyPr lIns="0" tIns="0" rIns="0" bIns="0" rtlCol="0" anchor="t">
            <a:spAutoFit/>
          </a:bodyPr>
          <a:lstStyle/>
          <a:p>
            <a:pPr algn="ctr">
              <a:lnSpc>
                <a:spcPts val="19694"/>
              </a:lnSpc>
              <a:spcBef>
                <a:spcPct val="0"/>
              </a:spcBef>
            </a:pPr>
            <a:r>
              <a:rPr lang="en-US" sz="14067">
                <a:solidFill>
                  <a:srgbClr val="B276B6"/>
                </a:solidFill>
                <a:latin typeface="210 클레이토이"/>
                <a:ea typeface="210 클레이토이"/>
                <a:cs typeface="210 클레이토이"/>
                <a:sym typeface="210 클레이토이"/>
              </a:rPr>
              <a:t>THANK YOU!</a:t>
            </a:r>
          </a:p>
        </p:txBody>
      </p: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421</TotalTime>
  <Words>1916</Words>
  <Application>Microsoft Office PowerPoint</Application>
  <PresentationFormat>Custom</PresentationFormat>
  <Paragraphs>129</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Analysis of Business Challenges and Sustainable Growth</dc:title>
  <dc:creator>My PC</dc:creator>
  <cp:lastModifiedBy>Rahela-Iasmina Ilie (2520533)</cp:lastModifiedBy>
  <cp:revision>14</cp:revision>
  <dcterms:created xsi:type="dcterms:W3CDTF">2006-08-16T00:00:00Z</dcterms:created>
  <dcterms:modified xsi:type="dcterms:W3CDTF">2026-06-14T12:01:18Z</dcterms:modified>
  <dc:identifier>DAHMRmws0DQ</dc:identifier>
</cp:coreProperties>
</file>