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8" r:id="rId2"/>
    <p:sldId id="325" r:id="rId3"/>
    <p:sldId id="317" r:id="rId4"/>
    <p:sldId id="308" r:id="rId5"/>
    <p:sldId id="296" r:id="rId6"/>
    <p:sldId id="318" r:id="rId7"/>
    <p:sldId id="320" r:id="rId8"/>
    <p:sldId id="321" r:id="rId9"/>
    <p:sldId id="323" r:id="rId10"/>
    <p:sldId id="324" r:id="rId11"/>
    <p:sldId id="298" r:id="rId12"/>
    <p:sldId id="322" r:id="rId13"/>
    <p:sldId id="326" r:id="rId14"/>
    <p:sldId id="327" r:id="rId15"/>
    <p:sldId id="328" r:id="rId16"/>
    <p:sldId id="329" r:id="rId17"/>
    <p:sldId id="257" r:id="rId18"/>
    <p:sldId id="25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110243-849E-17B6-B1B9-E7454CA9900E}" v="14" dt="2026-04-20T09:19:05.649"/>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p:scale>
          <a:sx n="93" d="100"/>
          <a:sy n="93" d="100"/>
        </p:scale>
        <p:origin x="17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S::s.ferraraccio@uwtsd.ac.uk::c9694aeb-2f50-401b-8abf-67f8a7106701" providerId="AD" clId="Web-{53110243-849E-17B6-B1B9-E7454CA9900E}"/>
    <pc:docChg chg="modSld">
      <pc:chgData name="Simona Ferraraccio" userId="S::s.ferraraccio@uwtsd.ac.uk::c9694aeb-2f50-401b-8abf-67f8a7106701" providerId="AD" clId="Web-{53110243-849E-17B6-B1B9-E7454CA9900E}" dt="2026-04-20T09:19:05.649" v="13" actId="20577"/>
      <pc:docMkLst>
        <pc:docMk/>
      </pc:docMkLst>
      <pc:sldChg chg="modSp">
        <pc:chgData name="Simona Ferraraccio" userId="S::s.ferraraccio@uwtsd.ac.uk::c9694aeb-2f50-401b-8abf-67f8a7106701" providerId="AD" clId="Web-{53110243-849E-17B6-B1B9-E7454CA9900E}" dt="2026-04-20T09:19:05.649" v="13" actId="20577"/>
        <pc:sldMkLst>
          <pc:docMk/>
          <pc:sldMk cId="1624802179" sldId="258"/>
        </pc:sldMkLst>
        <pc:spChg chg="mod">
          <ac:chgData name="Simona Ferraraccio" userId="S::s.ferraraccio@uwtsd.ac.uk::c9694aeb-2f50-401b-8abf-67f8a7106701" providerId="AD" clId="Web-{53110243-849E-17B6-B1B9-E7454CA9900E}" dt="2026-04-20T09:19:05.649" v="13" actId="20577"/>
          <ac:spMkLst>
            <pc:docMk/>
            <pc:sldMk cId="1624802179" sldId="258"/>
            <ac:spMk id="3" creationId="{97FB5CD1-82A7-484D-8E92-D0F83B8A3D28}"/>
          </ac:spMkLst>
        </pc:spChg>
      </pc:sldChg>
    </pc:docChg>
  </pc:docChgLst>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04-17T17:05:09.884" v="1102" actId="47"/>
      <pc:docMkLst>
        <pc:docMk/>
      </pc:docMkLst>
      <pc:sldChg chg="addSp delSp modSp mod">
        <pc:chgData name="Simona Ferraraccio" userId="c9694aeb-2f50-401b-8abf-67f8a7106701" providerId="ADAL" clId="{728671C3-614E-440E-8F04-5DA1EFA065FD}" dt="2026-04-17T17:05:06.464" v="1101" actId="20577"/>
        <pc:sldMkLst>
          <pc:docMk/>
          <pc:sldMk cId="2283222294" sldId="256"/>
        </pc:sldMkLst>
        <pc:spChg chg="add mod">
          <ac:chgData name="Simona Ferraraccio" userId="c9694aeb-2f50-401b-8abf-67f8a7106701" providerId="ADAL" clId="{728671C3-614E-440E-8F04-5DA1EFA065FD}" dt="2026-04-17T17:05:06.464" v="1101" actId="20577"/>
          <ac:spMkLst>
            <pc:docMk/>
            <pc:sldMk cId="2283222294" sldId="256"/>
            <ac:spMk id="5" creationId="{BBF8D6B7-0C5F-AC0F-9D4E-9D1A48F63055}"/>
          </ac:spMkLst>
        </pc:spChg>
        <pc:spChg chg="add mod">
          <ac:chgData name="Simona Ferraraccio" userId="c9694aeb-2f50-401b-8abf-67f8a7106701" providerId="ADAL" clId="{728671C3-614E-440E-8F04-5DA1EFA065FD}" dt="2026-04-17T17:03:33.652" v="1038" actId="20577"/>
          <ac:spMkLst>
            <pc:docMk/>
            <pc:sldMk cId="2283222294" sldId="256"/>
            <ac:spMk id="8" creationId="{88705C27-BFE0-EE4F-3204-2569B5D60BD0}"/>
          </ac:spMkLst>
        </pc:spChg>
      </pc:sldChg>
      <pc:sldChg chg="addSp delSp modSp new add del mod ord">
        <pc:chgData name="Simona Ferraraccio" userId="c9694aeb-2f50-401b-8abf-67f8a7106701" providerId="ADAL" clId="{728671C3-614E-440E-8F04-5DA1EFA065FD}" dt="2026-04-17T16:31:45.558" v="403" actId="47"/>
        <pc:sldMkLst>
          <pc:docMk/>
          <pc:sldMk cId="577268133" sldId="257"/>
        </pc:sldMkLst>
        <pc:spChg chg="mod">
          <ac:chgData name="Simona Ferraraccio" userId="c9694aeb-2f50-401b-8abf-67f8a7106701" providerId="ADAL" clId="{728671C3-614E-440E-8F04-5DA1EFA065FD}" dt="2026-04-17T16:07:35.197" v="146" actId="1076"/>
          <ac:spMkLst>
            <pc:docMk/>
            <pc:sldMk cId="577268133" sldId="257"/>
            <ac:spMk id="2" creationId="{26DB1CA0-46F2-2E07-9587-1218A633FF8A}"/>
          </ac:spMkLst>
        </pc:spChg>
        <pc:graphicFrameChg chg="mod modGraphic">
          <ac:chgData name="Simona Ferraraccio" userId="c9694aeb-2f50-401b-8abf-67f8a7106701" providerId="ADAL" clId="{728671C3-614E-440E-8F04-5DA1EFA065FD}" dt="2026-04-17T16:16:14.279" v="232" actId="14734"/>
          <ac:graphicFrameMkLst>
            <pc:docMk/>
            <pc:sldMk cId="577268133" sldId="257"/>
            <ac:graphicFrameMk id="4" creationId="{C32AE923-EA75-F7E6-0DCC-CF8FFF48A9AD}"/>
          </ac:graphicFrameMkLst>
        </pc:graphicFrameChg>
      </pc:sldChg>
      <pc:sldChg chg="add">
        <pc:chgData name="Simona Ferraraccio" userId="c9694aeb-2f50-401b-8abf-67f8a7106701" providerId="ADAL" clId="{728671C3-614E-440E-8F04-5DA1EFA065FD}" dt="2026-04-17T15:55:34.805" v="46"/>
        <pc:sldMkLst>
          <pc:docMk/>
          <pc:sldMk cId="2739851136" sldId="296"/>
        </pc:sldMkLst>
      </pc:sldChg>
      <pc:sldChg chg="add">
        <pc:chgData name="Simona Ferraraccio" userId="c9694aeb-2f50-401b-8abf-67f8a7106701" providerId="ADAL" clId="{728671C3-614E-440E-8F04-5DA1EFA065FD}" dt="2026-04-17T16:06:20.906" v="135"/>
        <pc:sldMkLst>
          <pc:docMk/>
          <pc:sldMk cId="1706231211" sldId="298"/>
        </pc:sldMkLst>
      </pc:sldChg>
      <pc:sldChg chg="delSp modSp add mod setBg delDesignElem">
        <pc:chgData name="Simona Ferraraccio" userId="c9694aeb-2f50-401b-8abf-67f8a7106701" providerId="ADAL" clId="{728671C3-614E-440E-8F04-5DA1EFA065FD}" dt="2026-04-17T15:54:05.099" v="44" actId="1076"/>
        <pc:sldMkLst>
          <pc:docMk/>
          <pc:sldMk cId="1510073238" sldId="308"/>
        </pc:sldMkLst>
        <pc:spChg chg="mod">
          <ac:chgData name="Simona Ferraraccio" userId="c9694aeb-2f50-401b-8abf-67f8a7106701" providerId="ADAL" clId="{728671C3-614E-440E-8F04-5DA1EFA065FD}" dt="2026-04-17T15:54:05.099" v="44" actId="1076"/>
          <ac:spMkLst>
            <pc:docMk/>
            <pc:sldMk cId="1510073238" sldId="308"/>
            <ac:spMk id="2" creationId="{B4A728C3-E929-8F63-04CB-226BD8FF051E}"/>
          </ac:spMkLst>
        </pc:spChg>
      </pc:sldChg>
      <pc:sldChg chg="addSp delSp modSp add mod setBg delDesignElem">
        <pc:chgData name="Simona Ferraraccio" userId="c9694aeb-2f50-401b-8abf-67f8a7106701" providerId="ADAL" clId="{728671C3-614E-440E-8F04-5DA1EFA065FD}" dt="2026-04-17T16:01:47.053" v="65" actId="1076"/>
        <pc:sldMkLst>
          <pc:docMk/>
          <pc:sldMk cId="1126651113" sldId="320"/>
        </pc:sldMkLst>
        <pc:spChg chg="mod">
          <ac:chgData name="Simona Ferraraccio" userId="c9694aeb-2f50-401b-8abf-67f8a7106701" providerId="ADAL" clId="{728671C3-614E-440E-8F04-5DA1EFA065FD}" dt="2026-04-17T16:01:47.053" v="65" actId="1076"/>
          <ac:spMkLst>
            <pc:docMk/>
            <pc:sldMk cId="1126651113" sldId="320"/>
            <ac:spMk id="2" creationId="{9C097F7E-17AB-1D3F-AFE3-51340762E704}"/>
          </ac:spMkLst>
        </pc:spChg>
        <pc:spChg chg="mod">
          <ac:chgData name="Simona Ferraraccio" userId="c9694aeb-2f50-401b-8abf-67f8a7106701" providerId="ADAL" clId="{728671C3-614E-440E-8F04-5DA1EFA065FD}" dt="2026-04-17T16:01:24.595" v="57" actId="21"/>
          <ac:spMkLst>
            <pc:docMk/>
            <pc:sldMk cId="1126651113" sldId="320"/>
            <ac:spMk id="3" creationId="{2DDF825D-187E-9611-A018-6956EA8B308E}"/>
          </ac:spMkLst>
        </pc:spChg>
        <pc:spChg chg="add">
          <ac:chgData name="Simona Ferraraccio" userId="c9694aeb-2f50-401b-8abf-67f8a7106701" providerId="ADAL" clId="{728671C3-614E-440E-8F04-5DA1EFA065FD}" dt="2026-04-17T16:01:05.929" v="47" actId="26606"/>
          <ac:spMkLst>
            <pc:docMk/>
            <pc:sldMk cId="1126651113" sldId="320"/>
            <ac:spMk id="11" creationId="{18873D23-2DCF-4B31-A009-95721C06E8E1}"/>
          </ac:spMkLst>
        </pc:spChg>
        <pc:spChg chg="add">
          <ac:chgData name="Simona Ferraraccio" userId="c9694aeb-2f50-401b-8abf-67f8a7106701" providerId="ADAL" clId="{728671C3-614E-440E-8F04-5DA1EFA065FD}" dt="2026-04-17T16:01:05.929" v="47" actId="26606"/>
          <ac:spMkLst>
            <pc:docMk/>
            <pc:sldMk cId="1126651113" sldId="320"/>
            <ac:spMk id="13" creationId="{C13EF075-D4EF-4929-ADBC-91B27DA19955}"/>
          </ac:spMkLst>
        </pc:spChg>
        <pc:grpChg chg="add">
          <ac:chgData name="Simona Ferraraccio" userId="c9694aeb-2f50-401b-8abf-67f8a7106701" providerId="ADAL" clId="{728671C3-614E-440E-8F04-5DA1EFA065FD}" dt="2026-04-17T16:01:05.929" v="47" actId="26606"/>
          <ac:grpSpMkLst>
            <pc:docMk/>
            <pc:sldMk cId="1126651113" sldId="320"/>
            <ac:grpSpMk id="15" creationId="{DAA26DFA-AAB2-4973-9C17-16D587C7B198}"/>
          </ac:grpSpMkLst>
        </pc:grpChg>
      </pc:sldChg>
      <pc:sldChg chg="addSp modSp add mod modAnim">
        <pc:chgData name="Simona Ferraraccio" userId="c9694aeb-2f50-401b-8abf-67f8a7106701" providerId="ADAL" clId="{728671C3-614E-440E-8F04-5DA1EFA065FD}" dt="2026-04-17T16:02:22.506" v="71" actId="14100"/>
        <pc:sldMkLst>
          <pc:docMk/>
          <pc:sldMk cId="2045543257" sldId="321"/>
        </pc:sldMkLst>
        <pc:spChg chg="add mod">
          <ac:chgData name="Simona Ferraraccio" userId="c9694aeb-2f50-401b-8abf-67f8a7106701" providerId="ADAL" clId="{728671C3-614E-440E-8F04-5DA1EFA065FD}" dt="2026-04-17T16:02:22.506" v="71" actId="14100"/>
          <ac:spMkLst>
            <pc:docMk/>
            <pc:sldMk cId="2045543257" sldId="321"/>
            <ac:spMk id="2" creationId="{650186AB-3284-C187-5758-0452E099B14F}"/>
          </ac:spMkLst>
        </pc:spChg>
        <pc:spChg chg="mod">
          <ac:chgData name="Simona Ferraraccio" userId="c9694aeb-2f50-401b-8abf-67f8a7106701" providerId="ADAL" clId="{728671C3-614E-440E-8F04-5DA1EFA065FD}" dt="2026-04-17T16:02:08.380" v="67" actId="1076"/>
          <ac:spMkLst>
            <pc:docMk/>
            <pc:sldMk cId="2045543257" sldId="321"/>
            <ac:spMk id="7" creationId="{BB234FD3-7A24-A9F5-A493-9B53D5D616B5}"/>
          </ac:spMkLst>
        </pc:spChg>
      </pc:sldChg>
      <pc:sldChg chg="modSp add del mod">
        <pc:chgData name="Simona Ferraraccio" userId="c9694aeb-2f50-401b-8abf-67f8a7106701" providerId="ADAL" clId="{728671C3-614E-440E-8F04-5DA1EFA065FD}" dt="2026-04-17T16:06:36.644" v="137" actId="1076"/>
        <pc:sldMkLst>
          <pc:docMk/>
          <pc:sldMk cId="1604577843" sldId="322"/>
        </pc:sldMkLst>
        <pc:spChg chg="mod">
          <ac:chgData name="Simona Ferraraccio" userId="c9694aeb-2f50-401b-8abf-67f8a7106701" providerId="ADAL" clId="{728671C3-614E-440E-8F04-5DA1EFA065FD}" dt="2026-04-17T16:06:33.002" v="136" actId="1076"/>
          <ac:spMkLst>
            <pc:docMk/>
            <pc:sldMk cId="1604577843" sldId="322"/>
            <ac:spMk id="2" creationId="{A8D485C7-30F0-5FE6-519F-1E09FFB04F0B}"/>
          </ac:spMkLst>
        </pc:spChg>
        <pc:spChg chg="mod">
          <ac:chgData name="Simona Ferraraccio" userId="c9694aeb-2f50-401b-8abf-67f8a7106701" providerId="ADAL" clId="{728671C3-614E-440E-8F04-5DA1EFA065FD}" dt="2026-04-17T16:06:36.644" v="137" actId="1076"/>
          <ac:spMkLst>
            <pc:docMk/>
            <pc:sldMk cId="1604577843" sldId="322"/>
            <ac:spMk id="22" creationId="{0B3FCA07-303D-6757-880F-8921050E0E3D}"/>
          </ac:spMkLst>
        </pc:spChg>
      </pc:sldChg>
      <pc:sldChg chg="addSp delSp modSp add mod">
        <pc:chgData name="Simona Ferraraccio" userId="c9694aeb-2f50-401b-8abf-67f8a7106701" providerId="ADAL" clId="{728671C3-614E-440E-8F04-5DA1EFA065FD}" dt="2026-04-17T16:10:28.879" v="203" actId="14100"/>
        <pc:sldMkLst>
          <pc:docMk/>
          <pc:sldMk cId="394141946" sldId="323"/>
        </pc:sldMkLst>
        <pc:spChg chg="mod">
          <ac:chgData name="Simona Ferraraccio" userId="c9694aeb-2f50-401b-8abf-67f8a7106701" providerId="ADAL" clId="{728671C3-614E-440E-8F04-5DA1EFA065FD}" dt="2026-04-17T16:09:35.232" v="187" actId="14100"/>
          <ac:spMkLst>
            <pc:docMk/>
            <pc:sldMk cId="394141946" sldId="323"/>
            <ac:spMk id="2" creationId="{E315B3E1-F14C-3F9D-A82E-2466533C2878}"/>
          </ac:spMkLst>
        </pc:spChg>
        <pc:spChg chg="mod">
          <ac:chgData name="Simona Ferraraccio" userId="c9694aeb-2f50-401b-8abf-67f8a7106701" providerId="ADAL" clId="{728671C3-614E-440E-8F04-5DA1EFA065FD}" dt="2026-04-17T16:10:28.879" v="203" actId="14100"/>
          <ac:spMkLst>
            <pc:docMk/>
            <pc:sldMk cId="394141946" sldId="323"/>
            <ac:spMk id="10" creationId="{B81473A4-2289-64BC-300D-25B44B5B3087}"/>
          </ac:spMkLst>
        </pc:spChg>
        <pc:picChg chg="ord">
          <ac:chgData name="Simona Ferraraccio" userId="c9694aeb-2f50-401b-8abf-67f8a7106701" providerId="ADAL" clId="{728671C3-614E-440E-8F04-5DA1EFA065FD}" dt="2026-04-17T16:09:46.533" v="190" actId="167"/>
          <ac:picMkLst>
            <pc:docMk/>
            <pc:sldMk cId="394141946" sldId="323"/>
            <ac:picMk id="13" creationId="{12704D13-DE8D-E775-6C16-7DC7D8EE4E40}"/>
          </ac:picMkLst>
        </pc:picChg>
      </pc:sldChg>
      <pc:sldChg chg="add">
        <pc:chgData name="Simona Ferraraccio" userId="c9694aeb-2f50-401b-8abf-67f8a7106701" providerId="ADAL" clId="{728671C3-614E-440E-8F04-5DA1EFA065FD}" dt="2026-04-17T15:54:48.733" v="45"/>
        <pc:sldMkLst>
          <pc:docMk/>
          <pc:sldMk cId="1183990039" sldId="325"/>
        </pc:sldMkLst>
      </pc:sldChg>
      <pc:sldChg chg="addSp delSp modSp new mod">
        <pc:chgData name="Simona Ferraraccio" userId="c9694aeb-2f50-401b-8abf-67f8a7106701" providerId="ADAL" clId="{728671C3-614E-440E-8F04-5DA1EFA065FD}" dt="2026-04-17T16:45:35.791" v="739" actId="164"/>
        <pc:sldMkLst>
          <pc:docMk/>
          <pc:sldMk cId="4168803860" sldId="326"/>
        </pc:sldMkLst>
        <pc:spChg chg="add mod">
          <ac:chgData name="Simona Ferraraccio" userId="c9694aeb-2f50-401b-8abf-67f8a7106701" providerId="ADAL" clId="{728671C3-614E-440E-8F04-5DA1EFA065FD}" dt="2026-04-17T16:31:57.359" v="406"/>
          <ac:spMkLst>
            <pc:docMk/>
            <pc:sldMk cId="4168803860" sldId="326"/>
            <ac:spMk id="7" creationId="{2B2C11F3-B899-CFB6-714A-2AE6D2F89B26}"/>
          </ac:spMkLst>
        </pc:spChg>
        <pc:spChg chg="add mod">
          <ac:chgData name="Simona Ferraraccio" userId="c9694aeb-2f50-401b-8abf-67f8a7106701" providerId="ADAL" clId="{728671C3-614E-440E-8F04-5DA1EFA065FD}" dt="2026-04-17T16:31:57.359" v="406"/>
          <ac:spMkLst>
            <pc:docMk/>
            <pc:sldMk cId="4168803860" sldId="326"/>
            <ac:spMk id="8" creationId="{66EC1FF5-DF68-06C0-8E1B-42E1A458DFE3}"/>
          </ac:spMkLst>
        </pc:spChg>
        <pc:spChg chg="mod topLvl">
          <ac:chgData name="Simona Ferraraccio" userId="c9694aeb-2f50-401b-8abf-67f8a7106701" providerId="ADAL" clId="{728671C3-614E-440E-8F04-5DA1EFA065FD}" dt="2026-04-17T16:45:35.791" v="739" actId="164"/>
          <ac:spMkLst>
            <pc:docMk/>
            <pc:sldMk cId="4168803860" sldId="326"/>
            <ac:spMk id="20" creationId="{232884B3-50EE-D6E8-78D8-B1DFDC42AE58}"/>
          </ac:spMkLst>
        </pc:spChg>
        <pc:spChg chg="mod">
          <ac:chgData name="Simona Ferraraccio" userId="c9694aeb-2f50-401b-8abf-67f8a7106701" providerId="ADAL" clId="{728671C3-614E-440E-8F04-5DA1EFA065FD}" dt="2026-04-17T16:45:35.791" v="739" actId="164"/>
          <ac:spMkLst>
            <pc:docMk/>
            <pc:sldMk cId="4168803860" sldId="326"/>
            <ac:spMk id="21" creationId="{B7A78B7B-7885-FA07-3DEB-3E10081613A5}"/>
          </ac:spMkLst>
        </pc:spChg>
        <pc:spChg chg="mod topLvl">
          <ac:chgData name="Simona Ferraraccio" userId="c9694aeb-2f50-401b-8abf-67f8a7106701" providerId="ADAL" clId="{728671C3-614E-440E-8F04-5DA1EFA065FD}" dt="2026-04-17T16:45:35.791" v="739" actId="164"/>
          <ac:spMkLst>
            <pc:docMk/>
            <pc:sldMk cId="4168803860" sldId="326"/>
            <ac:spMk id="23" creationId="{CA9DF21B-63E3-BE69-E2B1-C60199902604}"/>
          </ac:spMkLst>
        </pc:spChg>
        <pc:spChg chg="mod topLvl">
          <ac:chgData name="Simona Ferraraccio" userId="c9694aeb-2f50-401b-8abf-67f8a7106701" providerId="ADAL" clId="{728671C3-614E-440E-8F04-5DA1EFA065FD}" dt="2026-04-17T16:45:35.791" v="739" actId="164"/>
          <ac:spMkLst>
            <pc:docMk/>
            <pc:sldMk cId="4168803860" sldId="326"/>
            <ac:spMk id="24" creationId="{C3751CD6-7D04-B594-BB4D-00B55E879483}"/>
          </ac:spMkLst>
        </pc:spChg>
        <pc:spChg chg="mod topLvl">
          <ac:chgData name="Simona Ferraraccio" userId="c9694aeb-2f50-401b-8abf-67f8a7106701" providerId="ADAL" clId="{728671C3-614E-440E-8F04-5DA1EFA065FD}" dt="2026-04-17T16:45:35.791" v="739" actId="164"/>
          <ac:spMkLst>
            <pc:docMk/>
            <pc:sldMk cId="4168803860" sldId="326"/>
            <ac:spMk id="26" creationId="{FF4D22AF-A316-1983-F20D-A7A114FB9903}"/>
          </ac:spMkLst>
        </pc:spChg>
        <pc:spChg chg="mod topLvl">
          <ac:chgData name="Simona Ferraraccio" userId="c9694aeb-2f50-401b-8abf-67f8a7106701" providerId="ADAL" clId="{728671C3-614E-440E-8F04-5DA1EFA065FD}" dt="2026-04-17T16:45:35.791" v="739" actId="164"/>
          <ac:spMkLst>
            <pc:docMk/>
            <pc:sldMk cId="4168803860" sldId="326"/>
            <ac:spMk id="27" creationId="{545F7CEB-7BF1-0CDF-28B1-F6D8486D7DC3}"/>
          </ac:spMkLst>
        </pc:spChg>
        <pc:spChg chg="mod topLvl">
          <ac:chgData name="Simona Ferraraccio" userId="c9694aeb-2f50-401b-8abf-67f8a7106701" providerId="ADAL" clId="{728671C3-614E-440E-8F04-5DA1EFA065FD}" dt="2026-04-17T16:45:35.791" v="739" actId="164"/>
          <ac:spMkLst>
            <pc:docMk/>
            <pc:sldMk cId="4168803860" sldId="326"/>
            <ac:spMk id="29" creationId="{44B3E545-E951-32D5-B6E5-E4B64AF7C966}"/>
          </ac:spMkLst>
        </pc:spChg>
        <pc:spChg chg="mod">
          <ac:chgData name="Simona Ferraraccio" userId="c9694aeb-2f50-401b-8abf-67f8a7106701" providerId="ADAL" clId="{728671C3-614E-440E-8F04-5DA1EFA065FD}" dt="2026-04-17T16:45:35.791" v="739" actId="164"/>
          <ac:spMkLst>
            <pc:docMk/>
            <pc:sldMk cId="4168803860" sldId="326"/>
            <ac:spMk id="30" creationId="{8CBB6CA5-EA5F-7485-C289-5E5233C6E3A2}"/>
          </ac:spMkLst>
        </pc:spChg>
        <pc:grpChg chg="add mod">
          <ac:chgData name="Simona Ferraraccio" userId="c9694aeb-2f50-401b-8abf-67f8a7106701" providerId="ADAL" clId="{728671C3-614E-440E-8F04-5DA1EFA065FD}" dt="2026-04-17T16:45:35.791" v="739" actId="164"/>
          <ac:grpSpMkLst>
            <pc:docMk/>
            <pc:sldMk cId="4168803860" sldId="326"/>
            <ac:grpSpMk id="6" creationId="{13394D2F-2A3E-8504-CB18-150CB2DE7176}"/>
          </ac:grpSpMkLst>
        </pc:grpChg>
        <pc:grpChg chg="add mod">
          <ac:chgData name="Simona Ferraraccio" userId="c9694aeb-2f50-401b-8abf-67f8a7106701" providerId="ADAL" clId="{728671C3-614E-440E-8F04-5DA1EFA065FD}" dt="2026-04-17T16:45:35.791" v="739" actId="164"/>
          <ac:grpSpMkLst>
            <pc:docMk/>
            <pc:sldMk cId="4168803860" sldId="326"/>
            <ac:grpSpMk id="32" creationId="{BDBB5FFD-5949-52B5-3EE7-0324F0891737}"/>
          </ac:grpSpMkLst>
        </pc:grpChg>
      </pc:sldChg>
      <pc:sldChg chg="addSp delSp modSp new mod">
        <pc:chgData name="Simona Ferraraccio" userId="c9694aeb-2f50-401b-8abf-67f8a7106701" providerId="ADAL" clId="{728671C3-614E-440E-8F04-5DA1EFA065FD}" dt="2026-04-17T16:53:12.388" v="880" actId="20577"/>
        <pc:sldMkLst>
          <pc:docMk/>
          <pc:sldMk cId="3325879806" sldId="327"/>
        </pc:sldMkLst>
        <pc:spChg chg="add mod">
          <ac:chgData name="Simona Ferraraccio" userId="c9694aeb-2f50-401b-8abf-67f8a7106701" providerId="ADAL" clId="{728671C3-614E-440E-8F04-5DA1EFA065FD}" dt="2026-04-17T16:45:42.963" v="741"/>
          <ac:spMkLst>
            <pc:docMk/>
            <pc:sldMk cId="3325879806" sldId="327"/>
            <ac:spMk id="7" creationId="{17704511-552A-63A2-4B2C-4DFF411F8B5A}"/>
          </ac:spMkLst>
        </pc:spChg>
        <pc:spChg chg="add mod">
          <ac:chgData name="Simona Ferraraccio" userId="c9694aeb-2f50-401b-8abf-67f8a7106701" providerId="ADAL" clId="{728671C3-614E-440E-8F04-5DA1EFA065FD}" dt="2026-04-17T16:45:42.963" v="741"/>
          <ac:spMkLst>
            <pc:docMk/>
            <pc:sldMk cId="3325879806" sldId="327"/>
            <ac:spMk id="8" creationId="{5378B444-9BBE-C587-0F0E-E0E4F351AD51}"/>
          </ac:spMkLst>
        </pc:spChg>
        <pc:spChg chg="mod topLvl">
          <ac:chgData name="Simona Ferraraccio" userId="c9694aeb-2f50-401b-8abf-67f8a7106701" providerId="ADAL" clId="{728671C3-614E-440E-8F04-5DA1EFA065FD}" dt="2026-04-17T16:53:12.388" v="880" actId="20577"/>
          <ac:spMkLst>
            <pc:docMk/>
            <pc:sldMk cId="3325879806" sldId="327"/>
            <ac:spMk id="11" creationId="{783C67CC-8029-9D49-C2DF-06153FEB6CA0}"/>
          </ac:spMkLst>
        </pc:spChg>
        <pc:spChg chg="mod topLvl">
          <ac:chgData name="Simona Ferraraccio" userId="c9694aeb-2f50-401b-8abf-67f8a7106701" providerId="ADAL" clId="{728671C3-614E-440E-8F04-5DA1EFA065FD}" dt="2026-04-17T16:48:30.943" v="754" actId="208"/>
          <ac:spMkLst>
            <pc:docMk/>
            <pc:sldMk cId="3325879806" sldId="327"/>
            <ac:spMk id="12" creationId="{D4B9C08B-5266-915C-6D67-8C4E857C0383}"/>
          </ac:spMkLst>
        </pc:spChg>
        <pc:spChg chg="mod topLvl">
          <ac:chgData name="Simona Ferraraccio" userId="c9694aeb-2f50-401b-8abf-67f8a7106701" providerId="ADAL" clId="{728671C3-614E-440E-8F04-5DA1EFA065FD}" dt="2026-04-17T16:53:10.201" v="879" actId="20577"/>
          <ac:spMkLst>
            <pc:docMk/>
            <pc:sldMk cId="3325879806" sldId="327"/>
            <ac:spMk id="13" creationId="{D18B309A-0440-223B-A175-C4010C4D82C5}"/>
          </ac:spMkLst>
        </pc:spChg>
        <pc:spChg chg="mod topLvl">
          <ac:chgData name="Simona Ferraraccio" userId="c9694aeb-2f50-401b-8abf-67f8a7106701" providerId="ADAL" clId="{728671C3-614E-440E-8F04-5DA1EFA065FD}" dt="2026-04-17T16:48:30.943" v="754" actId="208"/>
          <ac:spMkLst>
            <pc:docMk/>
            <pc:sldMk cId="3325879806" sldId="327"/>
            <ac:spMk id="14" creationId="{329A1E20-D7CC-5EB2-74F6-016E90D541AA}"/>
          </ac:spMkLst>
        </pc:spChg>
        <pc:spChg chg="mod topLvl">
          <ac:chgData name="Simona Ferraraccio" userId="c9694aeb-2f50-401b-8abf-67f8a7106701" providerId="ADAL" clId="{728671C3-614E-440E-8F04-5DA1EFA065FD}" dt="2026-04-17T16:53:02.356" v="878" actId="14100"/>
          <ac:spMkLst>
            <pc:docMk/>
            <pc:sldMk cId="3325879806" sldId="327"/>
            <ac:spMk id="15" creationId="{C6632B1F-CD80-ECB7-E636-587785C563A4}"/>
          </ac:spMkLst>
        </pc:spChg>
        <pc:spChg chg="mod topLvl">
          <ac:chgData name="Simona Ferraraccio" userId="c9694aeb-2f50-401b-8abf-67f8a7106701" providerId="ADAL" clId="{728671C3-614E-440E-8F04-5DA1EFA065FD}" dt="2026-04-17T16:48:30.943" v="754" actId="208"/>
          <ac:spMkLst>
            <pc:docMk/>
            <pc:sldMk cId="3325879806" sldId="327"/>
            <ac:spMk id="16" creationId="{C648B916-2442-5535-8077-1B4888F13647}"/>
          </ac:spMkLst>
        </pc:spChg>
        <pc:grpChg chg="add mod">
          <ac:chgData name="Simona Ferraraccio" userId="c9694aeb-2f50-401b-8abf-67f8a7106701" providerId="ADAL" clId="{728671C3-614E-440E-8F04-5DA1EFA065FD}" dt="2026-04-17T16:47:33.914" v="751" actId="1036"/>
          <ac:grpSpMkLst>
            <pc:docMk/>
            <pc:sldMk cId="3325879806" sldId="327"/>
            <ac:grpSpMk id="6" creationId="{C10EE6E8-74EA-F47F-A9DD-A5469932C822}"/>
          </ac:grpSpMkLst>
        </pc:grpChg>
      </pc:sldChg>
      <pc:sldChg chg="addSp delSp modSp new mod">
        <pc:chgData name="Simona Ferraraccio" userId="c9694aeb-2f50-401b-8abf-67f8a7106701" providerId="ADAL" clId="{728671C3-614E-440E-8F04-5DA1EFA065FD}" dt="2026-04-17T16:57:25.144" v="945" actId="2710"/>
        <pc:sldMkLst>
          <pc:docMk/>
          <pc:sldMk cId="1635461325" sldId="328"/>
        </pc:sldMkLst>
        <pc:spChg chg="mod">
          <ac:chgData name="Simona Ferraraccio" userId="c9694aeb-2f50-401b-8abf-67f8a7106701" providerId="ADAL" clId="{728671C3-614E-440E-8F04-5DA1EFA065FD}" dt="2026-04-17T16:57:20.644" v="944" actId="2710"/>
          <ac:spMkLst>
            <pc:docMk/>
            <pc:sldMk cId="1635461325" sldId="328"/>
            <ac:spMk id="8" creationId="{7B4BA895-C7B9-7255-683F-428D5A853EEA}"/>
          </ac:spMkLst>
        </pc:spChg>
        <pc:spChg chg="mod">
          <ac:chgData name="Simona Ferraraccio" userId="c9694aeb-2f50-401b-8abf-67f8a7106701" providerId="ADAL" clId="{728671C3-614E-440E-8F04-5DA1EFA065FD}" dt="2026-04-17T16:54:00.653" v="890" actId="208"/>
          <ac:spMkLst>
            <pc:docMk/>
            <pc:sldMk cId="1635461325" sldId="328"/>
            <ac:spMk id="9" creationId="{50CB9438-9E3A-894F-DBCE-8F749ED87377}"/>
          </ac:spMkLst>
        </pc:spChg>
        <pc:spChg chg="mod">
          <ac:chgData name="Simona Ferraraccio" userId="c9694aeb-2f50-401b-8abf-67f8a7106701" providerId="ADAL" clId="{728671C3-614E-440E-8F04-5DA1EFA065FD}" dt="2026-04-17T16:57:25.144" v="945" actId="2710"/>
          <ac:spMkLst>
            <pc:docMk/>
            <pc:sldMk cId="1635461325" sldId="328"/>
            <ac:spMk id="10" creationId="{ADD5D5D4-B92A-6B45-59FB-966B3C49E7E9}"/>
          </ac:spMkLst>
        </pc:spChg>
        <pc:spChg chg="mod">
          <ac:chgData name="Simona Ferraraccio" userId="c9694aeb-2f50-401b-8abf-67f8a7106701" providerId="ADAL" clId="{728671C3-614E-440E-8F04-5DA1EFA065FD}" dt="2026-04-17T16:57:09.794" v="942" actId="1076"/>
          <ac:spMkLst>
            <pc:docMk/>
            <pc:sldMk cId="1635461325" sldId="328"/>
            <ac:spMk id="11" creationId="{24C3E62B-58DA-4AAD-80D5-A6D56519427B}"/>
          </ac:spMkLst>
        </pc:spChg>
        <pc:spChg chg="add mod">
          <ac:chgData name="Simona Ferraraccio" userId="c9694aeb-2f50-401b-8abf-67f8a7106701" providerId="ADAL" clId="{728671C3-614E-440E-8F04-5DA1EFA065FD}" dt="2026-04-17T16:53:33.861" v="885"/>
          <ac:spMkLst>
            <pc:docMk/>
            <pc:sldMk cId="1635461325" sldId="328"/>
            <ac:spMk id="19" creationId="{6F595033-5F75-B089-CE0B-24101E4E15CB}"/>
          </ac:spMkLst>
        </pc:spChg>
        <pc:spChg chg="add mod">
          <ac:chgData name="Simona Ferraraccio" userId="c9694aeb-2f50-401b-8abf-67f8a7106701" providerId="ADAL" clId="{728671C3-614E-440E-8F04-5DA1EFA065FD}" dt="2026-04-17T16:53:33.861" v="885"/>
          <ac:spMkLst>
            <pc:docMk/>
            <pc:sldMk cId="1635461325" sldId="328"/>
            <ac:spMk id="20" creationId="{AF787A74-26F9-4016-D132-3951133238C3}"/>
          </ac:spMkLst>
        </pc:spChg>
        <pc:grpChg chg="mod">
          <ac:chgData name="Simona Ferraraccio" userId="c9694aeb-2f50-401b-8abf-67f8a7106701" providerId="ADAL" clId="{728671C3-614E-440E-8F04-5DA1EFA065FD}" dt="2026-04-17T16:56:50.258" v="934" actId="14100"/>
          <ac:grpSpMkLst>
            <pc:docMk/>
            <pc:sldMk cId="1635461325" sldId="328"/>
            <ac:grpSpMk id="6" creationId="{1A3ADBD8-EBC7-6EBE-360C-842E6C9CC22A}"/>
          </ac:grpSpMkLst>
        </pc:grpChg>
        <pc:grpChg chg="add mod">
          <ac:chgData name="Simona Ferraraccio" userId="c9694aeb-2f50-401b-8abf-67f8a7106701" providerId="ADAL" clId="{728671C3-614E-440E-8F04-5DA1EFA065FD}" dt="2026-04-17T16:53:40.021" v="887" actId="1076"/>
          <ac:grpSpMkLst>
            <pc:docMk/>
            <pc:sldMk cId="1635461325" sldId="328"/>
            <ac:grpSpMk id="18" creationId="{490F878B-3151-D7D3-FDBE-F41ACE13A003}"/>
          </ac:grpSpMkLst>
        </pc:grpChg>
      </pc:sldChg>
      <pc:sldChg chg="addSp delSp modSp new mod">
        <pc:chgData name="Simona Ferraraccio" userId="c9694aeb-2f50-401b-8abf-67f8a7106701" providerId="ADAL" clId="{728671C3-614E-440E-8F04-5DA1EFA065FD}" dt="2026-04-17T17:01:57.765" v="1025" actId="20577"/>
        <pc:sldMkLst>
          <pc:docMk/>
          <pc:sldMk cId="3666829889" sldId="329"/>
        </pc:sldMkLst>
        <pc:spChg chg="mod">
          <ac:chgData name="Simona Ferraraccio" userId="c9694aeb-2f50-401b-8abf-67f8a7106701" providerId="ADAL" clId="{728671C3-614E-440E-8F04-5DA1EFA065FD}" dt="2026-04-17T17:01:57.765" v="1025" actId="20577"/>
          <ac:spMkLst>
            <pc:docMk/>
            <pc:sldMk cId="3666829889" sldId="329"/>
            <ac:spMk id="8" creationId="{F111885E-65A3-9A25-C69C-0B13735535E3}"/>
          </ac:spMkLst>
        </pc:spChg>
        <pc:spChg chg="mod">
          <ac:chgData name="Simona Ferraraccio" userId="c9694aeb-2f50-401b-8abf-67f8a7106701" providerId="ADAL" clId="{728671C3-614E-440E-8F04-5DA1EFA065FD}" dt="2026-04-17T16:58:19.195" v="956" actId="208"/>
          <ac:spMkLst>
            <pc:docMk/>
            <pc:sldMk cId="3666829889" sldId="329"/>
            <ac:spMk id="9" creationId="{07A4AFC2-4CE0-2963-DAB5-AA53FD87E364}"/>
          </ac:spMkLst>
        </pc:spChg>
        <pc:spChg chg="mod">
          <ac:chgData name="Simona Ferraraccio" userId="c9694aeb-2f50-401b-8abf-67f8a7106701" providerId="ADAL" clId="{728671C3-614E-440E-8F04-5DA1EFA065FD}" dt="2026-04-17T17:01:51.892" v="1024" actId="404"/>
          <ac:spMkLst>
            <pc:docMk/>
            <pc:sldMk cId="3666829889" sldId="329"/>
            <ac:spMk id="10" creationId="{DABC99EE-F619-69EA-60A3-240563DEADB1}"/>
          </ac:spMkLst>
        </pc:spChg>
        <pc:spChg chg="mod">
          <ac:chgData name="Simona Ferraraccio" userId="c9694aeb-2f50-401b-8abf-67f8a7106701" providerId="ADAL" clId="{728671C3-614E-440E-8F04-5DA1EFA065FD}" dt="2026-04-17T16:58:19.195" v="956" actId="208"/>
          <ac:spMkLst>
            <pc:docMk/>
            <pc:sldMk cId="3666829889" sldId="329"/>
            <ac:spMk id="11" creationId="{7A682FF3-9E63-7E2F-AA47-3B21A892B388}"/>
          </ac:spMkLst>
        </pc:spChg>
        <pc:spChg chg="add mod">
          <ac:chgData name="Simona Ferraraccio" userId="c9694aeb-2f50-401b-8abf-67f8a7106701" providerId="ADAL" clId="{728671C3-614E-440E-8F04-5DA1EFA065FD}" dt="2026-04-17T16:57:41.169" v="948"/>
          <ac:spMkLst>
            <pc:docMk/>
            <pc:sldMk cId="3666829889" sldId="329"/>
            <ac:spMk id="19" creationId="{9E4A1334-E498-489B-5FAD-F151EDDDC9EC}"/>
          </ac:spMkLst>
        </pc:spChg>
        <pc:spChg chg="add mod">
          <ac:chgData name="Simona Ferraraccio" userId="c9694aeb-2f50-401b-8abf-67f8a7106701" providerId="ADAL" clId="{728671C3-614E-440E-8F04-5DA1EFA065FD}" dt="2026-04-17T16:57:41.169" v="948"/>
          <ac:spMkLst>
            <pc:docMk/>
            <pc:sldMk cId="3666829889" sldId="329"/>
            <ac:spMk id="20" creationId="{BF876EC4-8149-011F-3EAE-F24D7DABF4B9}"/>
          </ac:spMkLst>
        </pc:spChg>
        <pc:grpChg chg="mod">
          <ac:chgData name="Simona Ferraraccio" userId="c9694aeb-2f50-401b-8abf-67f8a7106701" providerId="ADAL" clId="{728671C3-614E-440E-8F04-5DA1EFA065FD}" dt="2026-04-17T17:00:24.835" v="1000" actId="14100"/>
          <ac:grpSpMkLst>
            <pc:docMk/>
            <pc:sldMk cId="3666829889" sldId="329"/>
            <ac:grpSpMk id="6" creationId="{66DA2B1A-935B-72B3-AF10-B2B639D09745}"/>
          </ac:grpSpMkLst>
        </pc:grpChg>
        <pc:grpChg chg="add mod">
          <ac:chgData name="Simona Ferraraccio" userId="c9694aeb-2f50-401b-8abf-67f8a7106701" providerId="ADAL" clId="{728671C3-614E-440E-8F04-5DA1EFA065FD}" dt="2026-04-17T16:57:54.556" v="953" actId="1076"/>
          <ac:grpSpMkLst>
            <pc:docMk/>
            <pc:sldMk cId="3666829889" sldId="329"/>
            <ac:grpSpMk id="18" creationId="{54A340A3-6F02-5FAB-F4C8-B63404FA7EFA}"/>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23E16-6B33-4958-92A1-21A638F91FED}" type="doc">
      <dgm:prSet loTypeId="urn:microsoft.com/office/officeart/2005/8/layout/radial6" loCatId="cycle" qsTypeId="urn:microsoft.com/office/officeart/2005/8/quickstyle/simple1" qsCatId="simple" csTypeId="urn:microsoft.com/office/officeart/2005/8/colors/colorful2" csCatId="colorful" phldr="1"/>
      <dgm:spPr/>
      <dgm:t>
        <a:bodyPr/>
        <a:lstStyle/>
        <a:p>
          <a:endParaRPr lang="en-GB"/>
        </a:p>
      </dgm:t>
    </dgm:pt>
    <dgm:pt modelId="{76B73066-FE34-49CE-A3F5-E3B89E70C0FD}">
      <dgm:prSet phldrT="[Text]" phldr="0"/>
      <dgm:spPr/>
      <dgm:t>
        <a:bodyPr/>
        <a:lstStyle/>
        <a:p>
          <a:r>
            <a:rPr lang="en-GB"/>
            <a:t>PDSA</a:t>
          </a:r>
        </a:p>
      </dgm:t>
    </dgm:pt>
    <dgm:pt modelId="{D2EB804F-F874-476C-9406-3860474EEFA4}" type="parTrans" cxnId="{7F59A276-2ABC-4241-BF2F-196159F38044}">
      <dgm:prSet/>
      <dgm:spPr/>
      <dgm:t>
        <a:bodyPr/>
        <a:lstStyle/>
        <a:p>
          <a:endParaRPr lang="en-GB"/>
        </a:p>
      </dgm:t>
    </dgm:pt>
    <dgm:pt modelId="{70CBECAC-8F6E-408A-8B5E-4FFC29A93847}" type="sibTrans" cxnId="{7F59A276-2ABC-4241-BF2F-196159F38044}">
      <dgm:prSet/>
      <dgm:spPr/>
      <dgm:t>
        <a:bodyPr/>
        <a:lstStyle/>
        <a:p>
          <a:endParaRPr lang="en-GB"/>
        </a:p>
      </dgm:t>
    </dgm:pt>
    <dgm:pt modelId="{68976009-5EE8-4980-A9B0-E5B245624207}">
      <dgm:prSet phldrT="[Text]" phldr="0"/>
      <dgm:spPr/>
      <dgm:t>
        <a:bodyPr/>
        <a:lstStyle/>
        <a:p>
          <a:r>
            <a:rPr lang="en-GB"/>
            <a:t>Plan</a:t>
          </a:r>
        </a:p>
      </dgm:t>
    </dgm:pt>
    <dgm:pt modelId="{8E5874A3-B291-4112-B05C-1A81D624363F}" type="parTrans" cxnId="{FC20F2F0-2EC4-4E3B-9904-6A34C2413777}">
      <dgm:prSet/>
      <dgm:spPr/>
      <dgm:t>
        <a:bodyPr/>
        <a:lstStyle/>
        <a:p>
          <a:endParaRPr lang="en-GB"/>
        </a:p>
      </dgm:t>
    </dgm:pt>
    <dgm:pt modelId="{F0314AF9-A81F-43E2-8FEA-28B41E2C6B45}" type="sibTrans" cxnId="{FC20F2F0-2EC4-4E3B-9904-6A34C2413777}">
      <dgm:prSet/>
      <dgm:spPr/>
      <dgm:t>
        <a:bodyPr/>
        <a:lstStyle/>
        <a:p>
          <a:endParaRPr lang="en-GB"/>
        </a:p>
      </dgm:t>
    </dgm:pt>
    <dgm:pt modelId="{72B4FF7C-111C-448C-B147-23ADF39E411E}">
      <dgm:prSet phldrT="[Text]" phldr="0"/>
      <dgm:spPr/>
      <dgm:t>
        <a:bodyPr/>
        <a:lstStyle/>
        <a:p>
          <a:r>
            <a:rPr lang="en-GB" dirty="0"/>
            <a:t>Do</a:t>
          </a:r>
        </a:p>
      </dgm:t>
    </dgm:pt>
    <dgm:pt modelId="{6266B9BA-8FC3-4F91-B8D3-37C2119BF72D}" type="parTrans" cxnId="{CD2DDF02-9A1D-4D1D-829A-D0A0EE19D9D5}">
      <dgm:prSet/>
      <dgm:spPr/>
      <dgm:t>
        <a:bodyPr/>
        <a:lstStyle/>
        <a:p>
          <a:endParaRPr lang="en-GB"/>
        </a:p>
      </dgm:t>
    </dgm:pt>
    <dgm:pt modelId="{65164087-5AC7-42C1-A046-612E043D17CF}" type="sibTrans" cxnId="{CD2DDF02-9A1D-4D1D-829A-D0A0EE19D9D5}">
      <dgm:prSet/>
      <dgm:spPr/>
      <dgm:t>
        <a:bodyPr/>
        <a:lstStyle/>
        <a:p>
          <a:endParaRPr lang="en-GB"/>
        </a:p>
      </dgm:t>
    </dgm:pt>
    <dgm:pt modelId="{B36CB675-A982-4B54-9EE9-CB49FDFBCCAF}">
      <dgm:prSet phldrT="[Text]" phldr="0"/>
      <dgm:spPr/>
      <dgm:t>
        <a:bodyPr/>
        <a:lstStyle/>
        <a:p>
          <a:r>
            <a:rPr lang="en-GB"/>
            <a:t>Study</a:t>
          </a:r>
        </a:p>
      </dgm:t>
    </dgm:pt>
    <dgm:pt modelId="{A242D75B-3BFF-4DA2-AC31-EAE3C141659F}" type="parTrans" cxnId="{620F8A9E-5C4D-4F21-BC5C-C7922364980E}">
      <dgm:prSet/>
      <dgm:spPr/>
      <dgm:t>
        <a:bodyPr/>
        <a:lstStyle/>
        <a:p>
          <a:endParaRPr lang="en-GB"/>
        </a:p>
      </dgm:t>
    </dgm:pt>
    <dgm:pt modelId="{B90F15B7-9B78-4026-9A0B-CCF97ED98FF2}" type="sibTrans" cxnId="{620F8A9E-5C4D-4F21-BC5C-C7922364980E}">
      <dgm:prSet/>
      <dgm:spPr/>
      <dgm:t>
        <a:bodyPr/>
        <a:lstStyle/>
        <a:p>
          <a:endParaRPr lang="en-GB"/>
        </a:p>
      </dgm:t>
    </dgm:pt>
    <dgm:pt modelId="{0C66D2EC-015E-4CE4-A667-D18BD1CF5933}">
      <dgm:prSet phldrT="[Text]" phldr="0"/>
      <dgm:spPr/>
      <dgm:t>
        <a:bodyPr/>
        <a:lstStyle/>
        <a:p>
          <a:r>
            <a:rPr lang="en-GB"/>
            <a:t>Act</a:t>
          </a:r>
        </a:p>
      </dgm:t>
    </dgm:pt>
    <dgm:pt modelId="{D18FB863-BE88-480B-8887-50C82A6687B5}" type="parTrans" cxnId="{A843326A-7B93-41C3-B3CE-849C903FABE7}">
      <dgm:prSet/>
      <dgm:spPr/>
      <dgm:t>
        <a:bodyPr/>
        <a:lstStyle/>
        <a:p>
          <a:endParaRPr lang="en-GB"/>
        </a:p>
      </dgm:t>
    </dgm:pt>
    <dgm:pt modelId="{E4830254-BDB3-488A-9E47-F7C0C96190E1}" type="sibTrans" cxnId="{A843326A-7B93-41C3-B3CE-849C903FABE7}">
      <dgm:prSet/>
      <dgm:spPr/>
      <dgm:t>
        <a:bodyPr/>
        <a:lstStyle/>
        <a:p>
          <a:endParaRPr lang="en-GB"/>
        </a:p>
      </dgm:t>
    </dgm:pt>
    <dgm:pt modelId="{4EDBB7D8-F875-4D37-BF21-5DCB27B685C6}" type="pres">
      <dgm:prSet presAssocID="{A4023E16-6B33-4958-92A1-21A638F91FED}" presName="Name0" presStyleCnt="0">
        <dgm:presLayoutVars>
          <dgm:chMax val="1"/>
          <dgm:dir/>
          <dgm:animLvl val="ctr"/>
          <dgm:resizeHandles val="exact"/>
        </dgm:presLayoutVars>
      </dgm:prSet>
      <dgm:spPr/>
    </dgm:pt>
    <dgm:pt modelId="{F71E5044-BA73-4ABC-B508-9366783AA2B5}" type="pres">
      <dgm:prSet presAssocID="{76B73066-FE34-49CE-A3F5-E3B89E70C0FD}" presName="centerShape" presStyleLbl="node0" presStyleIdx="0" presStyleCnt="1"/>
      <dgm:spPr/>
    </dgm:pt>
    <dgm:pt modelId="{E13CBF7F-62D0-4289-A3A7-23CCE2493CC2}" type="pres">
      <dgm:prSet presAssocID="{68976009-5EE8-4980-A9B0-E5B245624207}" presName="node" presStyleLbl="node1" presStyleIdx="0" presStyleCnt="4">
        <dgm:presLayoutVars>
          <dgm:bulletEnabled val="1"/>
        </dgm:presLayoutVars>
      </dgm:prSet>
      <dgm:spPr/>
    </dgm:pt>
    <dgm:pt modelId="{76047DEF-DE63-4126-8EAC-C67CEE9EDA24}" type="pres">
      <dgm:prSet presAssocID="{68976009-5EE8-4980-A9B0-E5B245624207}" presName="dummy" presStyleCnt="0"/>
      <dgm:spPr/>
    </dgm:pt>
    <dgm:pt modelId="{CD4086C6-6B16-4DEE-9013-B96AE17B8642}" type="pres">
      <dgm:prSet presAssocID="{F0314AF9-A81F-43E2-8FEA-28B41E2C6B45}" presName="sibTrans" presStyleLbl="sibTrans2D1" presStyleIdx="0" presStyleCnt="4"/>
      <dgm:spPr/>
    </dgm:pt>
    <dgm:pt modelId="{DC5143F7-53EA-4693-BA7A-5548BA4C6EF8}" type="pres">
      <dgm:prSet presAssocID="{72B4FF7C-111C-448C-B147-23ADF39E411E}" presName="node" presStyleLbl="node1" presStyleIdx="1" presStyleCnt="4">
        <dgm:presLayoutVars>
          <dgm:bulletEnabled val="1"/>
        </dgm:presLayoutVars>
      </dgm:prSet>
      <dgm:spPr/>
    </dgm:pt>
    <dgm:pt modelId="{065372E1-8B79-413F-BA74-78410E91A63A}" type="pres">
      <dgm:prSet presAssocID="{72B4FF7C-111C-448C-B147-23ADF39E411E}" presName="dummy" presStyleCnt="0"/>
      <dgm:spPr/>
    </dgm:pt>
    <dgm:pt modelId="{8B83BBBB-7F50-402A-BC6A-88FCC2BF9EB7}" type="pres">
      <dgm:prSet presAssocID="{65164087-5AC7-42C1-A046-612E043D17CF}" presName="sibTrans" presStyleLbl="sibTrans2D1" presStyleIdx="1" presStyleCnt="4"/>
      <dgm:spPr/>
    </dgm:pt>
    <dgm:pt modelId="{8C26D22E-66F7-4B28-BC1D-D57B60C53432}" type="pres">
      <dgm:prSet presAssocID="{B36CB675-A982-4B54-9EE9-CB49FDFBCCAF}" presName="node" presStyleLbl="node1" presStyleIdx="2" presStyleCnt="4">
        <dgm:presLayoutVars>
          <dgm:bulletEnabled val="1"/>
        </dgm:presLayoutVars>
      </dgm:prSet>
      <dgm:spPr/>
    </dgm:pt>
    <dgm:pt modelId="{F7E1B425-24D8-4F2F-98BC-4E7DD63AF7E1}" type="pres">
      <dgm:prSet presAssocID="{B36CB675-A982-4B54-9EE9-CB49FDFBCCAF}" presName="dummy" presStyleCnt="0"/>
      <dgm:spPr/>
    </dgm:pt>
    <dgm:pt modelId="{0981A2A3-1F7C-475A-A782-6BBFA1B32FCC}" type="pres">
      <dgm:prSet presAssocID="{B90F15B7-9B78-4026-9A0B-CCF97ED98FF2}" presName="sibTrans" presStyleLbl="sibTrans2D1" presStyleIdx="2" presStyleCnt="4"/>
      <dgm:spPr/>
    </dgm:pt>
    <dgm:pt modelId="{70E6FBA0-3E16-48E4-B973-C7926C416121}" type="pres">
      <dgm:prSet presAssocID="{0C66D2EC-015E-4CE4-A667-D18BD1CF5933}" presName="node" presStyleLbl="node1" presStyleIdx="3" presStyleCnt="4">
        <dgm:presLayoutVars>
          <dgm:bulletEnabled val="1"/>
        </dgm:presLayoutVars>
      </dgm:prSet>
      <dgm:spPr/>
    </dgm:pt>
    <dgm:pt modelId="{273B4C76-228C-41EC-B474-06D5CD8D0114}" type="pres">
      <dgm:prSet presAssocID="{0C66D2EC-015E-4CE4-A667-D18BD1CF5933}" presName="dummy" presStyleCnt="0"/>
      <dgm:spPr/>
    </dgm:pt>
    <dgm:pt modelId="{A52D1365-48CF-4FA4-A5A5-7D0DF8D9740B}" type="pres">
      <dgm:prSet presAssocID="{E4830254-BDB3-488A-9E47-F7C0C96190E1}" presName="sibTrans" presStyleLbl="sibTrans2D1" presStyleIdx="3" presStyleCnt="4"/>
      <dgm:spPr/>
    </dgm:pt>
  </dgm:ptLst>
  <dgm:cxnLst>
    <dgm:cxn modelId="{CD2DDF02-9A1D-4D1D-829A-D0A0EE19D9D5}" srcId="{76B73066-FE34-49CE-A3F5-E3B89E70C0FD}" destId="{72B4FF7C-111C-448C-B147-23ADF39E411E}" srcOrd="1" destOrd="0" parTransId="{6266B9BA-8FC3-4F91-B8D3-37C2119BF72D}" sibTransId="{65164087-5AC7-42C1-A046-612E043D17CF}"/>
    <dgm:cxn modelId="{A046B514-672B-42CC-806C-73B963318BCA}" type="presOf" srcId="{65164087-5AC7-42C1-A046-612E043D17CF}" destId="{8B83BBBB-7F50-402A-BC6A-88FCC2BF9EB7}" srcOrd="0" destOrd="0" presId="urn:microsoft.com/office/officeart/2005/8/layout/radial6"/>
    <dgm:cxn modelId="{A3B01B2A-C865-49EC-8C9D-CAB418F63745}" type="presOf" srcId="{F0314AF9-A81F-43E2-8FEA-28B41E2C6B45}" destId="{CD4086C6-6B16-4DEE-9013-B96AE17B8642}" srcOrd="0" destOrd="0" presId="urn:microsoft.com/office/officeart/2005/8/layout/radial6"/>
    <dgm:cxn modelId="{FB55532B-1CFE-4280-B72D-9224B3883E9A}" type="presOf" srcId="{E4830254-BDB3-488A-9E47-F7C0C96190E1}" destId="{A52D1365-48CF-4FA4-A5A5-7D0DF8D9740B}" srcOrd="0" destOrd="0" presId="urn:microsoft.com/office/officeart/2005/8/layout/radial6"/>
    <dgm:cxn modelId="{849B2834-AE6F-4EAE-B7F9-64D240C5B6D3}" type="presOf" srcId="{B36CB675-A982-4B54-9EE9-CB49FDFBCCAF}" destId="{8C26D22E-66F7-4B28-BC1D-D57B60C53432}" srcOrd="0" destOrd="0" presId="urn:microsoft.com/office/officeart/2005/8/layout/radial6"/>
    <dgm:cxn modelId="{904CCD49-3915-46F2-B1AD-73B75C3F01DD}" type="presOf" srcId="{72B4FF7C-111C-448C-B147-23ADF39E411E}" destId="{DC5143F7-53EA-4693-BA7A-5548BA4C6EF8}" srcOrd="0" destOrd="0" presId="urn:microsoft.com/office/officeart/2005/8/layout/radial6"/>
    <dgm:cxn modelId="{A843326A-7B93-41C3-B3CE-849C903FABE7}" srcId="{76B73066-FE34-49CE-A3F5-E3B89E70C0FD}" destId="{0C66D2EC-015E-4CE4-A667-D18BD1CF5933}" srcOrd="3" destOrd="0" parTransId="{D18FB863-BE88-480B-8887-50C82A6687B5}" sibTransId="{E4830254-BDB3-488A-9E47-F7C0C96190E1}"/>
    <dgm:cxn modelId="{A567FD75-9AC2-4BE0-B9A3-8617E59CF2E0}" type="presOf" srcId="{68976009-5EE8-4980-A9B0-E5B245624207}" destId="{E13CBF7F-62D0-4289-A3A7-23CCE2493CC2}" srcOrd="0" destOrd="0" presId="urn:microsoft.com/office/officeart/2005/8/layout/radial6"/>
    <dgm:cxn modelId="{7F59A276-2ABC-4241-BF2F-196159F38044}" srcId="{A4023E16-6B33-4958-92A1-21A638F91FED}" destId="{76B73066-FE34-49CE-A3F5-E3B89E70C0FD}" srcOrd="0" destOrd="0" parTransId="{D2EB804F-F874-476C-9406-3860474EEFA4}" sibTransId="{70CBECAC-8F6E-408A-8B5E-4FFC29A93847}"/>
    <dgm:cxn modelId="{32A21477-B344-465D-8CC8-5125A6048240}" type="presOf" srcId="{B90F15B7-9B78-4026-9A0B-CCF97ED98FF2}" destId="{0981A2A3-1F7C-475A-A782-6BBFA1B32FCC}" srcOrd="0" destOrd="0" presId="urn:microsoft.com/office/officeart/2005/8/layout/radial6"/>
    <dgm:cxn modelId="{0C26BD91-387D-4F3E-AE93-5D63724896BF}" type="presOf" srcId="{0C66D2EC-015E-4CE4-A667-D18BD1CF5933}" destId="{70E6FBA0-3E16-48E4-B973-C7926C416121}" srcOrd="0" destOrd="0" presId="urn:microsoft.com/office/officeart/2005/8/layout/radial6"/>
    <dgm:cxn modelId="{620F8A9E-5C4D-4F21-BC5C-C7922364980E}" srcId="{76B73066-FE34-49CE-A3F5-E3B89E70C0FD}" destId="{B36CB675-A982-4B54-9EE9-CB49FDFBCCAF}" srcOrd="2" destOrd="0" parTransId="{A242D75B-3BFF-4DA2-AC31-EAE3C141659F}" sibTransId="{B90F15B7-9B78-4026-9A0B-CCF97ED98FF2}"/>
    <dgm:cxn modelId="{65ECFBA1-FE21-48DC-9A66-74D138B8FB69}" type="presOf" srcId="{A4023E16-6B33-4958-92A1-21A638F91FED}" destId="{4EDBB7D8-F875-4D37-BF21-5DCB27B685C6}" srcOrd="0" destOrd="0" presId="urn:microsoft.com/office/officeart/2005/8/layout/radial6"/>
    <dgm:cxn modelId="{4F4255EA-43FB-4AB6-9D35-1FD409B1B9E4}" type="presOf" srcId="{76B73066-FE34-49CE-A3F5-E3B89E70C0FD}" destId="{F71E5044-BA73-4ABC-B508-9366783AA2B5}" srcOrd="0" destOrd="0" presId="urn:microsoft.com/office/officeart/2005/8/layout/radial6"/>
    <dgm:cxn modelId="{FC20F2F0-2EC4-4E3B-9904-6A34C2413777}" srcId="{76B73066-FE34-49CE-A3F5-E3B89E70C0FD}" destId="{68976009-5EE8-4980-A9B0-E5B245624207}" srcOrd="0" destOrd="0" parTransId="{8E5874A3-B291-4112-B05C-1A81D624363F}" sibTransId="{F0314AF9-A81F-43E2-8FEA-28B41E2C6B45}"/>
    <dgm:cxn modelId="{E52AC8F0-9C92-4C34-82CF-1437B9F23BD5}" type="presParOf" srcId="{4EDBB7D8-F875-4D37-BF21-5DCB27B685C6}" destId="{F71E5044-BA73-4ABC-B508-9366783AA2B5}" srcOrd="0" destOrd="0" presId="urn:microsoft.com/office/officeart/2005/8/layout/radial6"/>
    <dgm:cxn modelId="{D84C8920-4C2D-45B2-8695-4DA006E0A4D9}" type="presParOf" srcId="{4EDBB7D8-F875-4D37-BF21-5DCB27B685C6}" destId="{E13CBF7F-62D0-4289-A3A7-23CCE2493CC2}" srcOrd="1" destOrd="0" presId="urn:microsoft.com/office/officeart/2005/8/layout/radial6"/>
    <dgm:cxn modelId="{C42C15DD-363D-4C1A-AB9A-F5CD646034BC}" type="presParOf" srcId="{4EDBB7D8-F875-4D37-BF21-5DCB27B685C6}" destId="{76047DEF-DE63-4126-8EAC-C67CEE9EDA24}" srcOrd="2" destOrd="0" presId="urn:microsoft.com/office/officeart/2005/8/layout/radial6"/>
    <dgm:cxn modelId="{6B7EF7EA-03A6-4EEF-BC4D-44696CF55843}" type="presParOf" srcId="{4EDBB7D8-F875-4D37-BF21-5DCB27B685C6}" destId="{CD4086C6-6B16-4DEE-9013-B96AE17B8642}" srcOrd="3" destOrd="0" presId="urn:microsoft.com/office/officeart/2005/8/layout/radial6"/>
    <dgm:cxn modelId="{F1D4C549-80B6-4ECC-9B7F-3FAF93AED8DB}" type="presParOf" srcId="{4EDBB7D8-F875-4D37-BF21-5DCB27B685C6}" destId="{DC5143F7-53EA-4693-BA7A-5548BA4C6EF8}" srcOrd="4" destOrd="0" presId="urn:microsoft.com/office/officeart/2005/8/layout/radial6"/>
    <dgm:cxn modelId="{54B8C2BA-35D9-41C4-8322-A96311BD2653}" type="presParOf" srcId="{4EDBB7D8-F875-4D37-BF21-5DCB27B685C6}" destId="{065372E1-8B79-413F-BA74-78410E91A63A}" srcOrd="5" destOrd="0" presId="urn:microsoft.com/office/officeart/2005/8/layout/radial6"/>
    <dgm:cxn modelId="{F612DDC8-0BFF-4A41-9974-096E1B346487}" type="presParOf" srcId="{4EDBB7D8-F875-4D37-BF21-5DCB27B685C6}" destId="{8B83BBBB-7F50-402A-BC6A-88FCC2BF9EB7}" srcOrd="6" destOrd="0" presId="urn:microsoft.com/office/officeart/2005/8/layout/radial6"/>
    <dgm:cxn modelId="{58CF36C9-B89A-4146-B7DB-A621397A6F3F}" type="presParOf" srcId="{4EDBB7D8-F875-4D37-BF21-5DCB27B685C6}" destId="{8C26D22E-66F7-4B28-BC1D-D57B60C53432}" srcOrd="7" destOrd="0" presId="urn:microsoft.com/office/officeart/2005/8/layout/radial6"/>
    <dgm:cxn modelId="{9B9E70D3-41D7-4D01-A837-D6AFF141105B}" type="presParOf" srcId="{4EDBB7D8-F875-4D37-BF21-5DCB27B685C6}" destId="{F7E1B425-24D8-4F2F-98BC-4E7DD63AF7E1}" srcOrd="8" destOrd="0" presId="urn:microsoft.com/office/officeart/2005/8/layout/radial6"/>
    <dgm:cxn modelId="{B89AC62C-5981-4B90-A9CC-D8EEC47B9911}" type="presParOf" srcId="{4EDBB7D8-F875-4D37-BF21-5DCB27B685C6}" destId="{0981A2A3-1F7C-475A-A782-6BBFA1B32FCC}" srcOrd="9" destOrd="0" presId="urn:microsoft.com/office/officeart/2005/8/layout/radial6"/>
    <dgm:cxn modelId="{E5AF01B4-E765-4D36-A8CA-546B8D50E80B}" type="presParOf" srcId="{4EDBB7D8-F875-4D37-BF21-5DCB27B685C6}" destId="{70E6FBA0-3E16-48E4-B973-C7926C416121}" srcOrd="10" destOrd="0" presId="urn:microsoft.com/office/officeart/2005/8/layout/radial6"/>
    <dgm:cxn modelId="{59659981-CA00-4E27-A597-511DD7771F8D}" type="presParOf" srcId="{4EDBB7D8-F875-4D37-BF21-5DCB27B685C6}" destId="{273B4C76-228C-41EC-B474-06D5CD8D0114}" srcOrd="11" destOrd="0" presId="urn:microsoft.com/office/officeart/2005/8/layout/radial6"/>
    <dgm:cxn modelId="{AC9C3D78-CD3E-4AFA-9451-E6F7CD6297D8}" type="presParOf" srcId="{4EDBB7D8-F875-4D37-BF21-5DCB27B685C6}" destId="{A52D1365-48CF-4FA4-A5A5-7D0DF8D9740B}"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D1365-48CF-4FA4-A5A5-7D0DF8D9740B}">
      <dsp:nvSpPr>
        <dsp:cNvPr id="0" name=""/>
        <dsp:cNvSpPr/>
      </dsp:nvSpPr>
      <dsp:spPr>
        <a:xfrm>
          <a:off x="1980380" y="625714"/>
          <a:ext cx="4167238" cy="4167238"/>
        </a:xfrm>
        <a:prstGeom prst="blockArc">
          <a:avLst>
            <a:gd name="adj1" fmla="val 10800000"/>
            <a:gd name="adj2" fmla="val 16200000"/>
            <a:gd name="adj3" fmla="val 4642"/>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81A2A3-1F7C-475A-A782-6BBFA1B32FCC}">
      <dsp:nvSpPr>
        <dsp:cNvPr id="0" name=""/>
        <dsp:cNvSpPr/>
      </dsp:nvSpPr>
      <dsp:spPr>
        <a:xfrm>
          <a:off x="1980380" y="625714"/>
          <a:ext cx="4167238" cy="4167238"/>
        </a:xfrm>
        <a:prstGeom prst="blockArc">
          <a:avLst>
            <a:gd name="adj1" fmla="val 5400000"/>
            <a:gd name="adj2" fmla="val 10800000"/>
            <a:gd name="adj3" fmla="val 4642"/>
          </a:avLst>
        </a:prstGeom>
        <a:solidFill>
          <a:schemeClr val="accent2">
            <a:hueOff val="4295743"/>
            <a:satOff val="-12329"/>
            <a:lumOff val="-1973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83BBBB-7F50-402A-BC6A-88FCC2BF9EB7}">
      <dsp:nvSpPr>
        <dsp:cNvPr id="0" name=""/>
        <dsp:cNvSpPr/>
      </dsp:nvSpPr>
      <dsp:spPr>
        <a:xfrm>
          <a:off x="1980380" y="625714"/>
          <a:ext cx="4167238" cy="4167238"/>
        </a:xfrm>
        <a:prstGeom prst="blockArc">
          <a:avLst>
            <a:gd name="adj1" fmla="val 0"/>
            <a:gd name="adj2" fmla="val 5400000"/>
            <a:gd name="adj3" fmla="val 4642"/>
          </a:avLst>
        </a:prstGeom>
        <a:solidFill>
          <a:schemeClr val="accent2">
            <a:hueOff val="2147871"/>
            <a:satOff val="-6164"/>
            <a:lumOff val="-987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4086C6-6B16-4DEE-9013-B96AE17B8642}">
      <dsp:nvSpPr>
        <dsp:cNvPr id="0" name=""/>
        <dsp:cNvSpPr/>
      </dsp:nvSpPr>
      <dsp:spPr>
        <a:xfrm>
          <a:off x="1980380" y="625714"/>
          <a:ext cx="4167238" cy="4167238"/>
        </a:xfrm>
        <a:prstGeom prst="blockArc">
          <a:avLst>
            <a:gd name="adj1" fmla="val 16200000"/>
            <a:gd name="adj2" fmla="val 0"/>
            <a:gd name="adj3" fmla="val 464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71E5044-BA73-4ABC-B508-9366783AA2B5}">
      <dsp:nvSpPr>
        <dsp:cNvPr id="0" name=""/>
        <dsp:cNvSpPr/>
      </dsp:nvSpPr>
      <dsp:spPr>
        <a:xfrm>
          <a:off x="3104554" y="1749888"/>
          <a:ext cx="1918890" cy="191889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a:t>PDSA</a:t>
          </a:r>
        </a:p>
      </dsp:txBody>
      <dsp:txXfrm>
        <a:off x="3385569" y="2030903"/>
        <a:ext cx="1356860" cy="1356860"/>
      </dsp:txXfrm>
    </dsp:sp>
    <dsp:sp modelId="{E13CBF7F-62D0-4289-A3A7-23CCE2493CC2}">
      <dsp:nvSpPr>
        <dsp:cNvPr id="0" name=""/>
        <dsp:cNvSpPr/>
      </dsp:nvSpPr>
      <dsp:spPr>
        <a:xfrm>
          <a:off x="3392388" y="2458"/>
          <a:ext cx="1343223" cy="1343223"/>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Plan</a:t>
          </a:r>
        </a:p>
      </dsp:txBody>
      <dsp:txXfrm>
        <a:off x="3589098" y="199168"/>
        <a:ext cx="949803" cy="949803"/>
      </dsp:txXfrm>
    </dsp:sp>
    <dsp:sp modelId="{DC5143F7-53EA-4693-BA7A-5548BA4C6EF8}">
      <dsp:nvSpPr>
        <dsp:cNvPr id="0" name=""/>
        <dsp:cNvSpPr/>
      </dsp:nvSpPr>
      <dsp:spPr>
        <a:xfrm>
          <a:off x="5427651" y="2037721"/>
          <a:ext cx="1343223" cy="1343223"/>
        </a:xfrm>
        <a:prstGeom prst="ellipse">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Do</a:t>
          </a:r>
        </a:p>
      </dsp:txBody>
      <dsp:txXfrm>
        <a:off x="5624361" y="2234431"/>
        <a:ext cx="949803" cy="949803"/>
      </dsp:txXfrm>
    </dsp:sp>
    <dsp:sp modelId="{8C26D22E-66F7-4B28-BC1D-D57B60C53432}">
      <dsp:nvSpPr>
        <dsp:cNvPr id="0" name=""/>
        <dsp:cNvSpPr/>
      </dsp:nvSpPr>
      <dsp:spPr>
        <a:xfrm>
          <a:off x="3392388" y="4072985"/>
          <a:ext cx="1343223" cy="1343223"/>
        </a:xfrm>
        <a:prstGeom prst="ellipse">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Study</a:t>
          </a:r>
        </a:p>
      </dsp:txBody>
      <dsp:txXfrm>
        <a:off x="3589098" y="4269695"/>
        <a:ext cx="949803" cy="949803"/>
      </dsp:txXfrm>
    </dsp:sp>
    <dsp:sp modelId="{70E6FBA0-3E16-48E4-B973-C7926C416121}">
      <dsp:nvSpPr>
        <dsp:cNvPr id="0" name=""/>
        <dsp:cNvSpPr/>
      </dsp:nvSpPr>
      <dsp:spPr>
        <a:xfrm>
          <a:off x="1357124" y="2037721"/>
          <a:ext cx="1343223" cy="1343223"/>
        </a:xfrm>
        <a:prstGeom prst="ellipse">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Act</a:t>
          </a:r>
        </a:p>
      </dsp:txBody>
      <dsp:txXfrm>
        <a:off x="1553834" y="2234431"/>
        <a:ext cx="949803" cy="949803"/>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AF210B-B717-41CC-BDB3-3B7DD91B88EC}"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2A1C59-2391-42B7-8DDA-08E6894E6816}" type="slidenum">
              <a:rPr lang="en-GB" smtClean="0"/>
              <a:t>‹#›</a:t>
            </a:fld>
            <a:endParaRPr lang="en-GB"/>
          </a:p>
        </p:txBody>
      </p:sp>
    </p:spTree>
    <p:extLst>
      <p:ext uri="{BB962C8B-B14F-4D97-AF65-F5344CB8AC3E}">
        <p14:creationId xmlns:p14="http://schemas.microsoft.com/office/powerpoint/2010/main" val="3905906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4B355-F128-DFAF-298D-70EFBB4F9B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579FC0-45E0-F583-9209-9CC214E1C4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24614B-0F73-71C4-BCF9-2B1679C89C84}"/>
              </a:ext>
            </a:extLst>
          </p:cNvPr>
          <p:cNvSpPr>
            <a:spLocks noGrp="1"/>
          </p:cNvSpPr>
          <p:nvPr>
            <p:ph type="dt" sz="half" idx="10"/>
          </p:nvPr>
        </p:nvSpPr>
        <p:spPr/>
        <p:txBody>
          <a:bodyPr/>
          <a:lstStyle/>
          <a:p>
            <a:fld id="{E4C56021-289A-4000-8692-A9837D8F1E92}" type="datetime1">
              <a:rPr lang="en-GB" smtClean="0"/>
              <a:t>20/04/2026</a:t>
            </a:fld>
            <a:endParaRPr lang="en-GB"/>
          </a:p>
        </p:txBody>
      </p:sp>
      <p:sp>
        <p:nvSpPr>
          <p:cNvPr id="5" name="Footer Placeholder 4">
            <a:extLst>
              <a:ext uri="{FF2B5EF4-FFF2-40B4-BE49-F238E27FC236}">
                <a16:creationId xmlns:a16="http://schemas.microsoft.com/office/drawing/2014/main" id="{58602553-7B5C-1951-A735-E23AA2F2316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B9EFDBC-29E5-F13E-788D-4180232D31E8}"/>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2477583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CB21C-692C-8E2A-6B87-E7BB10D26F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19F05E-67C9-413D-521B-04AA7B7924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EAAEF5-A93E-FD0B-E33D-579FD878B4A8}"/>
              </a:ext>
            </a:extLst>
          </p:cNvPr>
          <p:cNvSpPr>
            <a:spLocks noGrp="1"/>
          </p:cNvSpPr>
          <p:nvPr>
            <p:ph type="dt" sz="half" idx="10"/>
          </p:nvPr>
        </p:nvSpPr>
        <p:spPr/>
        <p:txBody>
          <a:bodyPr/>
          <a:lstStyle/>
          <a:p>
            <a:fld id="{653574CC-A24C-45AF-B40A-C581C81806DA}" type="datetime1">
              <a:rPr lang="en-GB" smtClean="0"/>
              <a:t>20/04/2026</a:t>
            </a:fld>
            <a:endParaRPr lang="en-GB"/>
          </a:p>
        </p:txBody>
      </p:sp>
      <p:sp>
        <p:nvSpPr>
          <p:cNvPr id="5" name="Footer Placeholder 4">
            <a:extLst>
              <a:ext uri="{FF2B5EF4-FFF2-40B4-BE49-F238E27FC236}">
                <a16:creationId xmlns:a16="http://schemas.microsoft.com/office/drawing/2014/main" id="{BF9BC382-D88E-7F22-FF7D-8A1552763F4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6B07F7F-E3FC-F87B-20BE-47630E03D6CD}"/>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3762453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DA177-AD44-07CE-8447-91F66ECBB4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589A21-2750-8638-956D-5EA80A806F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43EC04-4E13-24F5-6AE8-AB49227C68B2}"/>
              </a:ext>
            </a:extLst>
          </p:cNvPr>
          <p:cNvSpPr>
            <a:spLocks noGrp="1"/>
          </p:cNvSpPr>
          <p:nvPr>
            <p:ph type="dt" sz="half" idx="10"/>
          </p:nvPr>
        </p:nvSpPr>
        <p:spPr/>
        <p:txBody>
          <a:bodyPr/>
          <a:lstStyle/>
          <a:p>
            <a:fld id="{5F92CA6E-987A-4CB7-876B-C3A905ED4313}" type="datetime1">
              <a:rPr lang="en-GB" smtClean="0"/>
              <a:t>20/04/2026</a:t>
            </a:fld>
            <a:endParaRPr lang="en-GB"/>
          </a:p>
        </p:txBody>
      </p:sp>
      <p:sp>
        <p:nvSpPr>
          <p:cNvPr id="5" name="Footer Placeholder 4">
            <a:extLst>
              <a:ext uri="{FF2B5EF4-FFF2-40B4-BE49-F238E27FC236}">
                <a16:creationId xmlns:a16="http://schemas.microsoft.com/office/drawing/2014/main" id="{63B11CEA-B44D-D67F-04C9-AD9EABA029E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28744BD-7A9F-E398-88C2-2C64D93B284F}"/>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747211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3D271-C883-BCBE-4482-38C56C0A90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C23606-F67B-8D6D-F107-818D851F1F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64658E-490F-7C81-E473-B887640874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828628-953C-9B6C-9B1F-8AB310399131}"/>
              </a:ext>
            </a:extLst>
          </p:cNvPr>
          <p:cNvSpPr>
            <a:spLocks noGrp="1"/>
          </p:cNvSpPr>
          <p:nvPr>
            <p:ph type="dt" sz="half" idx="10"/>
          </p:nvPr>
        </p:nvSpPr>
        <p:spPr/>
        <p:txBody>
          <a:bodyPr/>
          <a:lstStyle/>
          <a:p>
            <a:fld id="{9C7306D4-89D8-47F8-A891-2B32AD162257}" type="datetime1">
              <a:rPr lang="en-GB" smtClean="0"/>
              <a:t>20/04/2026</a:t>
            </a:fld>
            <a:endParaRPr lang="en-GB"/>
          </a:p>
        </p:txBody>
      </p:sp>
      <p:sp>
        <p:nvSpPr>
          <p:cNvPr id="6" name="Footer Placeholder 5">
            <a:extLst>
              <a:ext uri="{FF2B5EF4-FFF2-40B4-BE49-F238E27FC236}">
                <a16:creationId xmlns:a16="http://schemas.microsoft.com/office/drawing/2014/main" id="{DB93C842-B950-3014-8368-A0EC184C6A5C}"/>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C18B3B1B-2740-8EF7-F869-7F595B35EAE2}"/>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4133660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138BB-A83C-6824-F2B4-E202CC4FCC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6477EE-F3D4-861B-EB73-25600134BD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0402DE-46D2-4E0F-050E-064A4BEFFD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55AEF80-50D7-A926-6C18-6589458934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B2AC54-B526-C670-1024-0947F5EE6E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01E8FF-2157-30AB-8337-0655AED63B04}"/>
              </a:ext>
            </a:extLst>
          </p:cNvPr>
          <p:cNvSpPr>
            <a:spLocks noGrp="1"/>
          </p:cNvSpPr>
          <p:nvPr>
            <p:ph type="dt" sz="half" idx="10"/>
          </p:nvPr>
        </p:nvSpPr>
        <p:spPr/>
        <p:txBody>
          <a:bodyPr/>
          <a:lstStyle/>
          <a:p>
            <a:fld id="{B749779D-1D7A-420D-8D96-EFEC04247124}" type="datetime1">
              <a:rPr lang="en-GB" smtClean="0"/>
              <a:t>20/04/2026</a:t>
            </a:fld>
            <a:endParaRPr lang="en-GB"/>
          </a:p>
        </p:txBody>
      </p:sp>
      <p:sp>
        <p:nvSpPr>
          <p:cNvPr id="8" name="Footer Placeholder 7">
            <a:extLst>
              <a:ext uri="{FF2B5EF4-FFF2-40B4-BE49-F238E27FC236}">
                <a16:creationId xmlns:a16="http://schemas.microsoft.com/office/drawing/2014/main" id="{1EB7CF43-3DDC-3995-004E-F6B26D392CBC}"/>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82DE001F-C4DD-47C4-07CE-543E05F0929F}"/>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1387234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67FBE-5436-9A2A-13F1-9C0CE71D77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A402BB-92AC-D66C-F1FD-E14FB8C09CF5}"/>
              </a:ext>
            </a:extLst>
          </p:cNvPr>
          <p:cNvSpPr>
            <a:spLocks noGrp="1"/>
          </p:cNvSpPr>
          <p:nvPr>
            <p:ph type="dt" sz="half" idx="10"/>
          </p:nvPr>
        </p:nvSpPr>
        <p:spPr/>
        <p:txBody>
          <a:bodyPr/>
          <a:lstStyle/>
          <a:p>
            <a:fld id="{4B7F86A4-2EC1-4585-8D7B-08B3C1B028DD}" type="datetime1">
              <a:rPr lang="en-GB" smtClean="0"/>
              <a:t>20/04/2026</a:t>
            </a:fld>
            <a:endParaRPr lang="en-GB"/>
          </a:p>
        </p:txBody>
      </p:sp>
      <p:sp>
        <p:nvSpPr>
          <p:cNvPr id="4" name="Footer Placeholder 3">
            <a:extLst>
              <a:ext uri="{FF2B5EF4-FFF2-40B4-BE49-F238E27FC236}">
                <a16:creationId xmlns:a16="http://schemas.microsoft.com/office/drawing/2014/main" id="{23B6DA13-B5FF-0ED5-501E-18DCDEB1848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F67AB8D-56CC-DF05-7C44-6895A49A4455}"/>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871490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BABF8B-E0B0-F235-90A4-A0BF5656A6C4}"/>
              </a:ext>
            </a:extLst>
          </p:cNvPr>
          <p:cNvSpPr>
            <a:spLocks noGrp="1"/>
          </p:cNvSpPr>
          <p:nvPr>
            <p:ph type="dt" sz="half" idx="10"/>
          </p:nvPr>
        </p:nvSpPr>
        <p:spPr/>
        <p:txBody>
          <a:bodyPr/>
          <a:lstStyle/>
          <a:p>
            <a:fld id="{57DB28C6-72DF-4097-B693-6D019DDAD2B1}" type="datetime1">
              <a:rPr lang="en-GB" smtClean="0"/>
              <a:t>20/04/2026</a:t>
            </a:fld>
            <a:endParaRPr lang="en-GB"/>
          </a:p>
        </p:txBody>
      </p:sp>
      <p:sp>
        <p:nvSpPr>
          <p:cNvPr id="3" name="Footer Placeholder 2">
            <a:extLst>
              <a:ext uri="{FF2B5EF4-FFF2-40B4-BE49-F238E27FC236}">
                <a16:creationId xmlns:a16="http://schemas.microsoft.com/office/drawing/2014/main" id="{6EEF9524-ACF6-06AF-1F18-8C4E22C43450}"/>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E10641D9-FB9D-6C0B-7BF2-13C88E542E10}"/>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535410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6D465-E990-DF42-B754-A725A19AB0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EDB547-896A-921A-F03A-D917A80DA0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8162F7-2B45-47E2-EB13-24490CEC6F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9D9964-61E3-357F-BA7A-E8AE80FF2F00}"/>
              </a:ext>
            </a:extLst>
          </p:cNvPr>
          <p:cNvSpPr>
            <a:spLocks noGrp="1"/>
          </p:cNvSpPr>
          <p:nvPr>
            <p:ph type="dt" sz="half" idx="10"/>
          </p:nvPr>
        </p:nvSpPr>
        <p:spPr/>
        <p:txBody>
          <a:bodyPr/>
          <a:lstStyle/>
          <a:p>
            <a:fld id="{2F29A79E-7E6B-4268-B537-448ECA803182}" type="datetime1">
              <a:rPr lang="en-GB" smtClean="0"/>
              <a:t>20/04/2026</a:t>
            </a:fld>
            <a:endParaRPr lang="en-GB"/>
          </a:p>
        </p:txBody>
      </p:sp>
      <p:sp>
        <p:nvSpPr>
          <p:cNvPr id="6" name="Footer Placeholder 5">
            <a:extLst>
              <a:ext uri="{FF2B5EF4-FFF2-40B4-BE49-F238E27FC236}">
                <a16:creationId xmlns:a16="http://schemas.microsoft.com/office/drawing/2014/main" id="{65B55106-226A-93B9-DB50-668A568064C1}"/>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5EC08B8B-BDAF-65D6-55A2-7188624459A8}"/>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3201461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834E2-92A2-3F54-2393-EFAFCCEBDF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45015C-DF45-AD58-6CA9-9503801EA2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A52CD4-5CAD-9AE6-0D7C-C1C493C78E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474C5C-CAEC-6CE8-F2E0-3D3CCE894798}"/>
              </a:ext>
            </a:extLst>
          </p:cNvPr>
          <p:cNvSpPr>
            <a:spLocks noGrp="1"/>
          </p:cNvSpPr>
          <p:nvPr>
            <p:ph type="dt" sz="half" idx="10"/>
          </p:nvPr>
        </p:nvSpPr>
        <p:spPr/>
        <p:txBody>
          <a:bodyPr/>
          <a:lstStyle/>
          <a:p>
            <a:fld id="{2F5872E5-E447-4E26-895F-8869FF4C16D3}" type="datetime1">
              <a:rPr lang="en-GB" smtClean="0"/>
              <a:t>20/04/2026</a:t>
            </a:fld>
            <a:endParaRPr lang="en-GB"/>
          </a:p>
        </p:txBody>
      </p:sp>
      <p:sp>
        <p:nvSpPr>
          <p:cNvPr id="6" name="Footer Placeholder 5">
            <a:extLst>
              <a:ext uri="{FF2B5EF4-FFF2-40B4-BE49-F238E27FC236}">
                <a16:creationId xmlns:a16="http://schemas.microsoft.com/office/drawing/2014/main" id="{863D4246-FEF6-0B66-6B6F-541861C1D7A5}"/>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5AEF1335-C7EC-CB0C-FAC9-247B48771EB8}"/>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1301699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AF019-B2BB-7D25-4394-6F094BEAF4F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5170EA-D4D3-0B7B-31A0-CC665A1E09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FF7CAB-42B2-159F-0A30-CC52CFAC2DD7}"/>
              </a:ext>
            </a:extLst>
          </p:cNvPr>
          <p:cNvSpPr>
            <a:spLocks noGrp="1"/>
          </p:cNvSpPr>
          <p:nvPr>
            <p:ph type="dt" sz="half" idx="10"/>
          </p:nvPr>
        </p:nvSpPr>
        <p:spPr/>
        <p:txBody>
          <a:bodyPr/>
          <a:lstStyle/>
          <a:p>
            <a:fld id="{9F9F3159-856E-44A1-BE2A-282B5E5F9109}" type="datetime1">
              <a:rPr lang="en-GB" smtClean="0"/>
              <a:t>20/04/2026</a:t>
            </a:fld>
            <a:endParaRPr lang="en-GB"/>
          </a:p>
        </p:txBody>
      </p:sp>
      <p:sp>
        <p:nvSpPr>
          <p:cNvPr id="5" name="Footer Placeholder 4">
            <a:extLst>
              <a:ext uri="{FF2B5EF4-FFF2-40B4-BE49-F238E27FC236}">
                <a16:creationId xmlns:a16="http://schemas.microsoft.com/office/drawing/2014/main" id="{273AF565-D829-79C9-A7C5-7C9DAA72008F}"/>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5A857C4-287C-C6DF-792D-67B0B09B7958}"/>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2291227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537B22-B751-B15C-1C71-A5EFB6E7D1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DB803A-34A1-681A-F3C7-6C1FC61D30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0CB3A4-4C65-4D8B-DA71-7192439D051F}"/>
              </a:ext>
            </a:extLst>
          </p:cNvPr>
          <p:cNvSpPr>
            <a:spLocks noGrp="1"/>
          </p:cNvSpPr>
          <p:nvPr>
            <p:ph type="dt" sz="half" idx="10"/>
          </p:nvPr>
        </p:nvSpPr>
        <p:spPr/>
        <p:txBody>
          <a:bodyPr/>
          <a:lstStyle/>
          <a:p>
            <a:fld id="{87AE2900-54AC-4E01-8E65-C9753A675C1F}" type="datetime1">
              <a:rPr lang="en-GB" smtClean="0"/>
              <a:t>20/04/2026</a:t>
            </a:fld>
            <a:endParaRPr lang="en-GB"/>
          </a:p>
        </p:txBody>
      </p:sp>
      <p:sp>
        <p:nvSpPr>
          <p:cNvPr id="5" name="Footer Placeholder 4">
            <a:extLst>
              <a:ext uri="{FF2B5EF4-FFF2-40B4-BE49-F238E27FC236}">
                <a16:creationId xmlns:a16="http://schemas.microsoft.com/office/drawing/2014/main" id="{EF30B2BD-040B-04C2-DA14-6B54DC9C983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650DE54-6AAD-788F-F28B-92F63817882E}"/>
              </a:ext>
            </a:extLst>
          </p:cNvPr>
          <p:cNvSpPr>
            <a:spLocks noGrp="1"/>
          </p:cNvSpPr>
          <p:nvPr>
            <p:ph type="sldNum" sz="quarter" idx="12"/>
          </p:nvPr>
        </p:nvSpPr>
        <p:spPr/>
        <p:txBody>
          <a:bodyPr/>
          <a:lstStyle/>
          <a:p>
            <a:fld id="{6617F804-DAF2-4580-AC54-F9B06B4EFB37}" type="slidenum">
              <a:rPr lang="en-GB" smtClean="0"/>
              <a:t>‹#›</a:t>
            </a:fld>
            <a:endParaRPr lang="en-GB"/>
          </a:p>
        </p:txBody>
      </p:sp>
    </p:spTree>
    <p:extLst>
      <p:ext uri="{BB962C8B-B14F-4D97-AF65-F5344CB8AC3E}">
        <p14:creationId xmlns:p14="http://schemas.microsoft.com/office/powerpoint/2010/main" val="2547142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770681-750B-6E8A-D140-283D8CBB3C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8D99BE-20BB-BC6A-06B5-2466C02AC7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14C273-8A37-BE81-E797-18466FB8B3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0468AC-17FB-4BDB-B0E9-018DD94B75E3}" type="datetime1">
              <a:rPr lang="en-GB" smtClean="0"/>
              <a:t>20/04/2026</a:t>
            </a:fld>
            <a:endParaRPr lang="en-GB"/>
          </a:p>
        </p:txBody>
      </p:sp>
      <p:sp>
        <p:nvSpPr>
          <p:cNvPr id="5" name="Footer Placeholder 4">
            <a:extLst>
              <a:ext uri="{FF2B5EF4-FFF2-40B4-BE49-F238E27FC236}">
                <a16:creationId xmlns:a16="http://schemas.microsoft.com/office/drawing/2014/main" id="{D654E2D1-A683-347D-BECE-234ED3BD83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54F865AA-49EB-CF9E-E12F-1152BB3495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17F804-DAF2-4580-AC54-F9B06B4EFB37}" type="slidenum">
              <a:rPr lang="en-GB" smtClean="0"/>
              <a:t>‹#›</a:t>
            </a:fld>
            <a:endParaRPr lang="en-GB"/>
          </a:p>
        </p:txBody>
      </p:sp>
    </p:spTree>
    <p:extLst>
      <p:ext uri="{BB962C8B-B14F-4D97-AF65-F5344CB8AC3E}">
        <p14:creationId xmlns:p14="http://schemas.microsoft.com/office/powerpoint/2010/main" val="37573195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reepik.com/premium-vector/flat-illustration-man-taking-note_32151271.htm"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apixel.com.sg/blog/genai-vs-ai-understanding-the-next-generation-of-ai/"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fity.club/lists/w/whispering-in-ear/" TargetMode="External"/><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hyperlink" Target="https://thebluediamondgallery.com/highway-signs/e/exercise.html" TargetMode="Externa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hyperlink" Target="https://openclipart.org/detail/58669/tooltip-by-voyeg3r"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vecteezy.com/free-vector/break-time"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DC623-42B4-AC7D-7240-D093538673D7}"/>
              </a:ext>
            </a:extLst>
          </p:cNvPr>
          <p:cNvSpPr>
            <a:spLocks noGrp="1"/>
          </p:cNvSpPr>
          <p:nvPr>
            <p:ph type="ctrTitle"/>
          </p:nvPr>
        </p:nvSpPr>
        <p:spPr>
          <a:xfrm>
            <a:off x="126124" y="4777739"/>
            <a:ext cx="3932946" cy="1412119"/>
          </a:xfrm>
        </p:spPr>
        <p:txBody>
          <a:bodyPr vert="horz" lIns="91440" tIns="45720" rIns="91440" bIns="45720" rtlCol="0" anchor="ctr">
            <a:normAutofit/>
          </a:bodyPr>
          <a:lstStyle/>
          <a:p>
            <a:pPr algn="l"/>
            <a:r>
              <a:rPr lang="en-US" sz="4400" dirty="0"/>
              <a:t>Preparing for research</a:t>
            </a:r>
          </a:p>
        </p:txBody>
      </p:sp>
      <p:pic>
        <p:nvPicPr>
          <p:cNvPr id="1026" name="Picture 2" descr="Linear illustration slide for the presentation research. PowerPoint  Templates">
            <a:extLst>
              <a:ext uri="{FF2B5EF4-FFF2-40B4-BE49-F238E27FC236}">
                <a16:creationId xmlns:a16="http://schemas.microsoft.com/office/drawing/2014/main" id="{4437F96A-EED0-BED7-EF71-82A8558058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855" b="20922"/>
          <a:stretch>
            <a:fillRect/>
          </a:stretch>
        </p:blipFill>
        <p:spPr bwMode="auto">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97FB5CD1-82A7-484D-8E92-D0F83B8A3D28}"/>
              </a:ext>
            </a:extLst>
          </p:cNvPr>
          <p:cNvSpPr>
            <a:spLocks noGrp="1"/>
          </p:cNvSpPr>
          <p:nvPr>
            <p:ph type="subTitle" idx="1"/>
          </p:nvPr>
        </p:nvSpPr>
        <p:spPr>
          <a:xfrm>
            <a:off x="4654294" y="4777739"/>
            <a:ext cx="6897626" cy="1399223"/>
          </a:xfrm>
        </p:spPr>
        <p:txBody>
          <a:bodyPr vert="horz" lIns="91440" tIns="45720" rIns="91440" bIns="45720" rtlCol="0" anchor="ctr">
            <a:normAutofit lnSpcReduction="10000"/>
          </a:bodyPr>
          <a:lstStyle/>
          <a:p>
            <a:r>
              <a:rPr lang="en-US" sz="1800" dirty="0"/>
              <a:t>BMHP4027</a:t>
            </a:r>
          </a:p>
          <a:p>
            <a:r>
              <a:rPr lang="en-US" sz="1800" dirty="0"/>
              <a:t>Dr Simona Ferraraccio</a:t>
            </a:r>
          </a:p>
          <a:p>
            <a:r>
              <a:rPr lang="en-US" sz="1800" dirty="0"/>
              <a:t>IM13</a:t>
            </a:r>
          </a:p>
          <a:p>
            <a:r>
              <a:rPr lang="en-US" sz="1800"/>
              <a:t>Week 10 – 20.04.2026</a:t>
            </a:r>
          </a:p>
        </p:txBody>
      </p:sp>
      <p:sp>
        <p:nvSpPr>
          <p:cNvPr id="5" name="Footer Placeholder 4">
            <a:extLst>
              <a:ext uri="{FF2B5EF4-FFF2-40B4-BE49-F238E27FC236}">
                <a16:creationId xmlns:a16="http://schemas.microsoft.com/office/drawing/2014/main" id="{33D301F1-E4E5-3B03-8283-75CFDF47213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885A68C-BB37-733A-2F19-6899B8769AC6}"/>
              </a:ext>
            </a:extLst>
          </p:cNvPr>
          <p:cNvSpPr>
            <a:spLocks noGrp="1"/>
          </p:cNvSpPr>
          <p:nvPr>
            <p:ph type="sldNum" sz="quarter" idx="12"/>
          </p:nvPr>
        </p:nvSpPr>
        <p:spPr/>
        <p:txBody>
          <a:bodyPr/>
          <a:lstStyle/>
          <a:p>
            <a:fld id="{952C8876-FA58-4909-A2F5-A882CF52CC7E}" type="slidenum">
              <a:rPr lang="en-GB" smtClean="0"/>
              <a:t>1</a:t>
            </a:fld>
            <a:endParaRPr lang="en-GB"/>
          </a:p>
        </p:txBody>
      </p:sp>
    </p:spTree>
    <p:extLst>
      <p:ext uri="{BB962C8B-B14F-4D97-AF65-F5344CB8AC3E}">
        <p14:creationId xmlns:p14="http://schemas.microsoft.com/office/powerpoint/2010/main" val="1624802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CA6387A-1137-8FDE-B748-8D0CA497595D}"/>
              </a:ext>
            </a:extLst>
          </p:cNvPr>
          <p:cNvSpPr>
            <a:spLocks noGrp="1"/>
          </p:cNvSpPr>
          <p:nvPr>
            <p:ph type="sldNum" sz="quarter" idx="12"/>
          </p:nvPr>
        </p:nvSpPr>
        <p:spPr/>
        <p:txBody>
          <a:bodyPr/>
          <a:lstStyle/>
          <a:p>
            <a:fld id="{952C8876-FA58-4909-A2F5-A882CF52CC7E}" type="slidenum">
              <a:rPr lang="en-GB" smtClean="0"/>
              <a:t>2</a:t>
            </a:fld>
            <a:endParaRPr lang="en-GB"/>
          </a:p>
        </p:txBody>
      </p:sp>
      <p:sp>
        <p:nvSpPr>
          <p:cNvPr id="7" name="Title 1">
            <a:extLst>
              <a:ext uri="{FF2B5EF4-FFF2-40B4-BE49-F238E27FC236}">
                <a16:creationId xmlns:a16="http://schemas.microsoft.com/office/drawing/2014/main" id="{15633C59-2F6A-34E5-ACA4-CC8F28D02A65}"/>
              </a:ext>
            </a:extLst>
          </p:cNvPr>
          <p:cNvSpPr txBox="1">
            <a:spLocks/>
          </p:cNvSpPr>
          <p:nvPr/>
        </p:nvSpPr>
        <p:spPr>
          <a:xfrm>
            <a:off x="240254" y="136525"/>
            <a:ext cx="5855746" cy="9907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t>Assignment 2 – </a:t>
            </a:r>
            <a:r>
              <a:rPr lang="en-GB" b="1">
                <a:highlight>
                  <a:srgbClr val="FFFF00"/>
                </a:highlight>
              </a:rPr>
              <a:t>8</a:t>
            </a:r>
            <a:r>
              <a:rPr lang="en-GB" b="1" baseline="30000">
                <a:highlight>
                  <a:srgbClr val="FFFF00"/>
                </a:highlight>
              </a:rPr>
              <a:t>th</a:t>
            </a:r>
            <a:r>
              <a:rPr lang="en-GB" b="1">
                <a:highlight>
                  <a:srgbClr val="FFFF00"/>
                </a:highlight>
              </a:rPr>
              <a:t> May</a:t>
            </a:r>
          </a:p>
        </p:txBody>
      </p:sp>
      <p:pic>
        <p:nvPicPr>
          <p:cNvPr id="11" name="Picture 10">
            <a:extLst>
              <a:ext uri="{FF2B5EF4-FFF2-40B4-BE49-F238E27FC236}">
                <a16:creationId xmlns:a16="http://schemas.microsoft.com/office/drawing/2014/main" id="{91EEF7CB-7BC0-2AB7-6200-EC6F87C7EC85}"/>
              </a:ext>
            </a:extLst>
          </p:cNvPr>
          <p:cNvPicPr>
            <a:picLocks noChangeAspect="1"/>
          </p:cNvPicPr>
          <p:nvPr/>
        </p:nvPicPr>
        <p:blipFill>
          <a:blip r:embed="rId2"/>
          <a:srcRect l="6875" t="33060" r="78646" b="50909"/>
          <a:stretch>
            <a:fillRect/>
          </a:stretch>
        </p:blipFill>
        <p:spPr>
          <a:xfrm>
            <a:off x="6161865" y="5403357"/>
            <a:ext cx="5969000" cy="1327643"/>
          </a:xfrm>
          <a:prstGeom prst="rect">
            <a:avLst/>
          </a:prstGeom>
        </p:spPr>
      </p:pic>
      <p:pic>
        <p:nvPicPr>
          <p:cNvPr id="9" name="Picture 8">
            <a:extLst>
              <a:ext uri="{FF2B5EF4-FFF2-40B4-BE49-F238E27FC236}">
                <a16:creationId xmlns:a16="http://schemas.microsoft.com/office/drawing/2014/main" id="{32D6C2D6-6E9D-B885-BE44-42AAF56BE999}"/>
              </a:ext>
            </a:extLst>
          </p:cNvPr>
          <p:cNvPicPr>
            <a:picLocks noChangeAspect="1"/>
          </p:cNvPicPr>
          <p:nvPr/>
        </p:nvPicPr>
        <p:blipFill>
          <a:blip r:embed="rId3"/>
          <a:srcRect l="6875" t="21092" r="78333" b="11630"/>
          <a:stretch>
            <a:fillRect/>
          </a:stretch>
        </p:blipFill>
        <p:spPr>
          <a:xfrm>
            <a:off x="6159213" y="22225"/>
            <a:ext cx="5969000" cy="5454157"/>
          </a:xfrm>
          <a:prstGeom prst="rect">
            <a:avLst/>
          </a:prstGeom>
        </p:spPr>
      </p:pic>
      <p:sp>
        <p:nvSpPr>
          <p:cNvPr id="12" name="TextBox 11">
            <a:extLst>
              <a:ext uri="{FF2B5EF4-FFF2-40B4-BE49-F238E27FC236}">
                <a16:creationId xmlns:a16="http://schemas.microsoft.com/office/drawing/2014/main" id="{034C8CD6-5FCE-6E3B-CCA1-D893786CBEDB}"/>
              </a:ext>
            </a:extLst>
          </p:cNvPr>
          <p:cNvSpPr txBox="1"/>
          <p:nvPr/>
        </p:nvSpPr>
        <p:spPr>
          <a:xfrm>
            <a:off x="0" y="1433482"/>
            <a:ext cx="6156561" cy="4616648"/>
          </a:xfrm>
          <a:prstGeom prst="rect">
            <a:avLst/>
          </a:prstGeom>
          <a:noFill/>
        </p:spPr>
        <p:txBody>
          <a:bodyPr wrap="square" rtlCol="0">
            <a:spAutoFit/>
          </a:bodyPr>
          <a:lstStyle/>
          <a:p>
            <a:r>
              <a:rPr lang="en-GB" sz="1400" b="1">
                <a:highlight>
                  <a:srgbClr val="FFFF00"/>
                </a:highlight>
              </a:rPr>
              <a:t>Core objective: </a:t>
            </a:r>
            <a:r>
              <a:rPr lang="en-US" altLang="en-US" sz="1400"/>
              <a:t>write a report that explores how </a:t>
            </a:r>
            <a:r>
              <a:rPr lang="en-US" altLang="en-US" sz="1400" b="1"/>
              <a:t>peer-reviewed literature</a:t>
            </a:r>
            <a:r>
              <a:rPr lang="en-US" altLang="en-US" sz="1400"/>
              <a:t> can answer a specific research question. You must find </a:t>
            </a:r>
            <a:r>
              <a:rPr lang="en-US" altLang="en-US" sz="1400" b="1"/>
              <a:t>two specific research articles</a:t>
            </a:r>
            <a:r>
              <a:rPr lang="en-US" altLang="en-US" sz="1400"/>
              <a:t> on your chosen topic and </a:t>
            </a:r>
            <a:r>
              <a:rPr lang="en-US" altLang="en-US" sz="1400" err="1"/>
              <a:t>analyse</a:t>
            </a:r>
            <a:r>
              <a:rPr lang="en-US" altLang="en-US" sz="1400"/>
              <a:t> them in detail.</a:t>
            </a:r>
          </a:p>
          <a:p>
            <a:endParaRPr lang="en-GB" sz="1400" b="1"/>
          </a:p>
          <a:p>
            <a:r>
              <a:rPr lang="en-GB" sz="1400" b="1"/>
              <a:t>Key “Must-Do” Tasks:</a:t>
            </a:r>
          </a:p>
          <a:p>
            <a:endParaRPr lang="en-GB" sz="1400" b="1"/>
          </a:p>
          <a:p>
            <a:pPr marL="342900" indent="-342900">
              <a:buAutoNum type="arabicPeriod"/>
            </a:pPr>
            <a:r>
              <a:rPr lang="en-GB" sz="1400" b="1"/>
              <a:t>The search strategy: </a:t>
            </a:r>
            <a:r>
              <a:rPr lang="en-GB" sz="1400"/>
              <a:t>you must document how you searched for your articles.</a:t>
            </a:r>
          </a:p>
          <a:p>
            <a:pPr marL="342900" indent="-342900">
              <a:buAutoNum type="arabicPeriod"/>
            </a:pPr>
            <a:r>
              <a:rPr lang="en-GB" sz="1400" b="1"/>
              <a:t>The CRAAP test: </a:t>
            </a:r>
            <a:r>
              <a:rPr lang="en-GB" sz="1400"/>
              <a:t>you must apply this specific evaluation tool to your two articles to prove they are credible </a:t>
            </a:r>
          </a:p>
          <a:p>
            <a:pPr marL="342900" indent="-342900">
              <a:buAutoNum type="arabicPeriod"/>
            </a:pPr>
            <a:r>
              <a:rPr lang="en-GB" sz="1400" b="1"/>
              <a:t>Evidence-based practice (EBP): </a:t>
            </a:r>
            <a:r>
              <a:rPr lang="en-GB" sz="1400"/>
              <a:t>you must explain what EBP is and how the findings from your chosen articles could actually help service users in the real world.</a:t>
            </a:r>
          </a:p>
          <a:p>
            <a:endParaRPr lang="en-GB" sz="1400" b="1"/>
          </a:p>
          <a:p>
            <a:r>
              <a:rPr lang="en-GB" sz="1400" b="1"/>
              <a:t>Important “rules” for success:</a:t>
            </a:r>
          </a:p>
          <a:p>
            <a:pPr marL="342900" indent="-342900">
              <a:buFont typeface="+mj-lt"/>
              <a:buAutoNum type="arabicPeriod"/>
            </a:pPr>
            <a:r>
              <a:rPr lang="en-GB" sz="1400" b="1"/>
              <a:t>Word count: </a:t>
            </a:r>
            <a:r>
              <a:rPr lang="en-GB" sz="1400"/>
              <a:t>The target is 2,700 words, with a strict range of </a:t>
            </a:r>
            <a:r>
              <a:rPr lang="en-GB" sz="1400" b="1">
                <a:highlight>
                  <a:srgbClr val="FFFF00"/>
                </a:highlight>
              </a:rPr>
              <a:t>2,430 to 2,970 words</a:t>
            </a:r>
            <a:r>
              <a:rPr lang="en-GB" sz="1400">
                <a:highlight>
                  <a:srgbClr val="FFFF00"/>
                </a:highlight>
              </a:rPr>
              <a:t>.</a:t>
            </a:r>
          </a:p>
          <a:p>
            <a:pPr marL="342900" indent="-342900">
              <a:buFont typeface="+mj-lt"/>
              <a:buAutoNum type="arabicPeriod"/>
            </a:pPr>
            <a:r>
              <a:rPr lang="en-GB" sz="1400" b="1"/>
              <a:t>Academic tone: </a:t>
            </a:r>
            <a:r>
              <a:rPr lang="en-GB" sz="1400"/>
              <a:t>The entire report must be written in the </a:t>
            </a:r>
            <a:r>
              <a:rPr lang="en-GB" sz="1400" b="1"/>
              <a:t>third person</a:t>
            </a:r>
            <a:r>
              <a:rPr lang="en-GB" sz="1400"/>
              <a:t> with professional grammar and punctuation.</a:t>
            </a:r>
          </a:p>
          <a:p>
            <a:pPr marL="342900" indent="-342900">
              <a:buFont typeface="+mj-lt"/>
              <a:buAutoNum type="arabicPeriod"/>
            </a:pPr>
            <a:r>
              <a:rPr lang="en-GB" sz="1400" b="1"/>
              <a:t>AI policy: </a:t>
            </a:r>
            <a:r>
              <a:rPr lang="en-GB" sz="1400"/>
              <a:t>The use of Generative AI is </a:t>
            </a:r>
            <a:r>
              <a:rPr lang="en-GB" sz="1400" b="1"/>
              <a:t>strictly prohibited</a:t>
            </a:r>
            <a:r>
              <a:rPr lang="en-GB" sz="1400"/>
              <a:t> for all parts of this assessment, including research, structuring, and writing.</a:t>
            </a:r>
            <a:endParaRPr lang="en-GB" sz="1400" b="1"/>
          </a:p>
        </p:txBody>
      </p:sp>
      <p:cxnSp>
        <p:nvCxnSpPr>
          <p:cNvPr id="14" name="Straight Connector 13">
            <a:extLst>
              <a:ext uri="{FF2B5EF4-FFF2-40B4-BE49-F238E27FC236}">
                <a16:creationId xmlns:a16="http://schemas.microsoft.com/office/drawing/2014/main" id="{D27F8854-C6A5-E1A2-5D77-120C3916A01B}"/>
              </a:ext>
            </a:extLst>
          </p:cNvPr>
          <p:cNvCxnSpPr/>
          <p:nvPr/>
        </p:nvCxnSpPr>
        <p:spPr>
          <a:xfrm>
            <a:off x="6170727" y="56141"/>
            <a:ext cx="0" cy="6433809"/>
          </a:xfrm>
          <a:prstGeom prst="line">
            <a:avLst/>
          </a:prstGeom>
          <a:ln>
            <a:solidFill>
              <a:schemeClr val="tx2">
                <a:lumMod val="75000"/>
                <a:lumOff val="25000"/>
              </a:schemeClr>
            </a:solidFill>
          </a:ln>
        </p:spPr>
        <p:style>
          <a:lnRef idx="2">
            <a:schemeClr val="accent1"/>
          </a:lnRef>
          <a:fillRef idx="0">
            <a:schemeClr val="accent1"/>
          </a:fillRef>
          <a:effectRef idx="1">
            <a:schemeClr val="accent1"/>
          </a:effectRef>
          <a:fontRef idx="minor">
            <a:schemeClr val="tx1"/>
          </a:fontRef>
        </p:style>
      </p:cxnSp>
      <p:sp>
        <p:nvSpPr>
          <p:cNvPr id="5" name="Footer Placeholder 4">
            <a:extLst>
              <a:ext uri="{FF2B5EF4-FFF2-40B4-BE49-F238E27FC236}">
                <a16:creationId xmlns:a16="http://schemas.microsoft.com/office/drawing/2014/main" id="{51619443-1902-7860-1A53-533D7BEC6D6B}"/>
              </a:ext>
            </a:extLst>
          </p:cNvPr>
          <p:cNvSpPr>
            <a:spLocks noGrp="1"/>
          </p:cNvSpPr>
          <p:nvPr>
            <p:ph type="ftr" sz="quarter" idx="11"/>
          </p:nvPr>
        </p:nvSpPr>
        <p:spPr>
          <a:xfrm>
            <a:off x="4038600" y="6431044"/>
            <a:ext cx="4114800" cy="365125"/>
          </a:xfrm>
        </p:spPr>
        <p:txBody>
          <a:bodyPr/>
          <a:lstStyle/>
          <a:p>
            <a:r>
              <a:rPr lang="en-GB"/>
              <a:t>Dr Simona Ferraraccio</a:t>
            </a:r>
          </a:p>
        </p:txBody>
      </p:sp>
    </p:spTree>
    <p:extLst>
      <p:ext uri="{BB962C8B-B14F-4D97-AF65-F5344CB8AC3E}">
        <p14:creationId xmlns:p14="http://schemas.microsoft.com/office/powerpoint/2010/main" val="1183990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39B39-6A4C-8D82-AD72-4E3EA218D2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8BF7E1-AAC9-5669-69D6-7922FFA47CD6}"/>
              </a:ext>
            </a:extLst>
          </p:cNvPr>
          <p:cNvSpPr>
            <a:spLocks noGrp="1"/>
          </p:cNvSpPr>
          <p:nvPr>
            <p:ph type="title"/>
          </p:nvPr>
        </p:nvSpPr>
        <p:spPr>
          <a:xfrm>
            <a:off x="838200" y="136525"/>
            <a:ext cx="10515600" cy="898454"/>
          </a:xfrm>
        </p:spPr>
        <p:txBody>
          <a:bodyPr>
            <a:normAutofit/>
          </a:bodyPr>
          <a:lstStyle/>
          <a:p>
            <a:pPr algn="ctr"/>
            <a:r>
              <a:rPr lang="en-GB" sz="4000" b="1"/>
              <a:t>For your 2700 words report: </a:t>
            </a:r>
            <a:r>
              <a:rPr lang="en-GB" sz="4000" b="1" err="1"/>
              <a:t>IMRaD</a:t>
            </a:r>
            <a:r>
              <a:rPr lang="en-GB" sz="4000" b="1"/>
              <a:t> structure</a:t>
            </a:r>
          </a:p>
        </p:txBody>
      </p:sp>
      <p:sp>
        <p:nvSpPr>
          <p:cNvPr id="5" name="Footer Placeholder 4">
            <a:extLst>
              <a:ext uri="{FF2B5EF4-FFF2-40B4-BE49-F238E27FC236}">
                <a16:creationId xmlns:a16="http://schemas.microsoft.com/office/drawing/2014/main" id="{F2560D66-E365-F4C1-04FA-8A835AE06A7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893D44A-4FCA-F597-B018-42383766394C}"/>
              </a:ext>
            </a:extLst>
          </p:cNvPr>
          <p:cNvSpPr>
            <a:spLocks noGrp="1"/>
          </p:cNvSpPr>
          <p:nvPr>
            <p:ph type="sldNum" sz="quarter" idx="12"/>
          </p:nvPr>
        </p:nvSpPr>
        <p:spPr/>
        <p:txBody>
          <a:bodyPr/>
          <a:lstStyle/>
          <a:p>
            <a:fld id="{952C8876-FA58-4909-A2F5-A882CF52CC7E}" type="slidenum">
              <a:rPr lang="en-GB" smtClean="0"/>
              <a:t>3</a:t>
            </a:fld>
            <a:endParaRPr lang="en-GB"/>
          </a:p>
        </p:txBody>
      </p:sp>
      <p:sp>
        <p:nvSpPr>
          <p:cNvPr id="7" name="TextBox 6">
            <a:extLst>
              <a:ext uri="{FF2B5EF4-FFF2-40B4-BE49-F238E27FC236}">
                <a16:creationId xmlns:a16="http://schemas.microsoft.com/office/drawing/2014/main" id="{DE30F9AB-4764-D542-AB4D-EC63FB9C59A8}"/>
              </a:ext>
            </a:extLst>
          </p:cNvPr>
          <p:cNvSpPr txBox="1"/>
          <p:nvPr/>
        </p:nvSpPr>
        <p:spPr>
          <a:xfrm>
            <a:off x="99646" y="1196987"/>
            <a:ext cx="11847844" cy="5078313"/>
          </a:xfrm>
          <a:prstGeom prst="rect">
            <a:avLst/>
          </a:prstGeom>
          <a:noFill/>
        </p:spPr>
        <p:txBody>
          <a:bodyPr wrap="square" rtlCol="0">
            <a:spAutoFit/>
          </a:bodyPr>
          <a:lstStyle/>
          <a:p>
            <a:pPr marL="342900" indent="-342900">
              <a:buAutoNum type="arabicPeriod"/>
            </a:pPr>
            <a:r>
              <a:rPr lang="en-GB" b="1"/>
              <a:t>Introduction (900 words): </a:t>
            </a:r>
          </a:p>
          <a:p>
            <a:pPr marL="800100" lvl="1" indent="-342900">
              <a:buFont typeface="Arial" panose="020B0604020202020204" pitchFamily="34" charset="0"/>
              <a:buChar char="•"/>
            </a:pPr>
            <a:r>
              <a:rPr lang="en-GB"/>
              <a:t>What is literature? (Types of literature (peer-reviewed and grey literature); Strengths and weaknesses; Peer-reviewed literature overview)</a:t>
            </a:r>
          </a:p>
          <a:p>
            <a:pPr marL="800100" lvl="1" indent="-342900">
              <a:buFont typeface="Arial" panose="020B0604020202020204" pitchFamily="34" charset="0"/>
              <a:buChar char="•"/>
            </a:pPr>
            <a:r>
              <a:rPr lang="en-GB"/>
              <a:t>Evidence-based Practice </a:t>
            </a:r>
          </a:p>
          <a:p>
            <a:pPr marL="800100" lvl="1" indent="-342900">
              <a:buFont typeface="Arial" panose="020B0604020202020204" pitchFamily="34" charset="0"/>
              <a:buChar char="•"/>
            </a:pPr>
            <a:r>
              <a:rPr lang="en-GB"/>
              <a:t>Focus of the report</a:t>
            </a:r>
          </a:p>
          <a:p>
            <a:pPr marL="800100" lvl="1" indent="-342900">
              <a:buFont typeface="Arial" panose="020B0604020202020204" pitchFamily="34" charset="0"/>
              <a:buChar char="•"/>
            </a:pPr>
            <a:r>
              <a:rPr lang="en-GB"/>
              <a:t>Research Questions and topic of the report</a:t>
            </a:r>
          </a:p>
          <a:p>
            <a:pPr marL="800100" lvl="1" indent="-342900">
              <a:buFont typeface="Arial" panose="020B0604020202020204" pitchFamily="34" charset="0"/>
              <a:buChar char="•"/>
            </a:pPr>
            <a:r>
              <a:rPr lang="en-GB"/>
              <a:t>Structure of the report (explain </a:t>
            </a:r>
            <a:r>
              <a:rPr lang="en-GB" err="1"/>
              <a:t>IMRaD</a:t>
            </a:r>
            <a:r>
              <a:rPr lang="en-GB"/>
              <a:t> if used).</a:t>
            </a:r>
          </a:p>
          <a:p>
            <a:pPr marL="342900" indent="-342900">
              <a:buAutoNum type="arabicPeriod"/>
            </a:pPr>
            <a:r>
              <a:rPr lang="en-GB" b="1"/>
              <a:t>Methods (600 words): </a:t>
            </a:r>
          </a:p>
          <a:p>
            <a:pPr marL="800100" lvl="1" indent="-342900">
              <a:buFont typeface="Arial" panose="020B0604020202020204" pitchFamily="34" charset="0"/>
              <a:buChar char="•"/>
            </a:pPr>
            <a:r>
              <a:rPr lang="en-GB"/>
              <a:t>Search strategy (keywords, Boolean Operators, Database)</a:t>
            </a:r>
          </a:p>
          <a:p>
            <a:pPr marL="800100" lvl="1" indent="-342900">
              <a:buFont typeface="Arial" panose="020B0604020202020204" pitchFamily="34" charset="0"/>
              <a:buChar char="•"/>
            </a:pPr>
            <a:r>
              <a:rPr lang="en-GB"/>
              <a:t>CRAAP Test</a:t>
            </a:r>
          </a:p>
          <a:p>
            <a:pPr marL="342900" indent="-342900">
              <a:buAutoNum type="arabicPeriod"/>
            </a:pPr>
            <a:r>
              <a:rPr lang="en-GB" b="1"/>
              <a:t>Results (600 words):</a:t>
            </a:r>
          </a:p>
          <a:p>
            <a:pPr marL="800100" lvl="1" indent="-342900">
              <a:buFont typeface="Arial" panose="020B0604020202020204" pitchFamily="34" charset="0"/>
              <a:buChar char="•"/>
            </a:pPr>
            <a:r>
              <a:rPr lang="en-GB"/>
              <a:t>Introduction of the two articles </a:t>
            </a:r>
          </a:p>
          <a:p>
            <a:pPr marL="800100" lvl="1" indent="-342900">
              <a:buFont typeface="Arial" panose="020B0604020202020204" pitchFamily="34" charset="0"/>
              <a:buChar char="•"/>
            </a:pPr>
            <a:r>
              <a:rPr lang="en-GB"/>
              <a:t>Overview of the 2 articles</a:t>
            </a:r>
          </a:p>
          <a:p>
            <a:pPr marL="800100" lvl="1" indent="-342900">
              <a:buFont typeface="Arial" panose="020B0604020202020204" pitchFamily="34" charset="0"/>
              <a:buChar char="•"/>
            </a:pPr>
            <a:r>
              <a:rPr lang="en-GB"/>
              <a:t>How the two articles answer the Research questions?</a:t>
            </a:r>
          </a:p>
          <a:p>
            <a:pPr marL="342900" indent="-342900">
              <a:buAutoNum type="arabicPeriod"/>
            </a:pPr>
            <a:r>
              <a:rPr lang="en-GB" b="1"/>
              <a:t>Discussion (600 words):</a:t>
            </a:r>
          </a:p>
          <a:p>
            <a:pPr marL="800100" lvl="1" indent="-342900">
              <a:buFont typeface="Arial" panose="020B0604020202020204" pitchFamily="34" charset="0"/>
              <a:buChar char="•"/>
            </a:pPr>
            <a:r>
              <a:rPr lang="en-GB"/>
              <a:t>Summary of the findings</a:t>
            </a:r>
          </a:p>
          <a:p>
            <a:pPr marL="800100" lvl="1" indent="-342900">
              <a:buFont typeface="Arial" panose="020B0604020202020204" pitchFamily="34" charset="0"/>
              <a:buChar char="•"/>
            </a:pPr>
            <a:r>
              <a:rPr lang="en-GB"/>
              <a:t>How the article influence practice and affect outcomes for patients/service users?</a:t>
            </a:r>
          </a:p>
          <a:p>
            <a:pPr marL="342900" indent="-342900">
              <a:buAutoNum type="arabicPeriod"/>
            </a:pPr>
            <a:r>
              <a:rPr lang="en-GB" b="1"/>
              <a:t>References (minimum 20 references)</a:t>
            </a:r>
          </a:p>
        </p:txBody>
      </p:sp>
      <p:pic>
        <p:nvPicPr>
          <p:cNvPr id="9" name="Picture 8">
            <a:extLst>
              <a:ext uri="{FF2B5EF4-FFF2-40B4-BE49-F238E27FC236}">
                <a16:creationId xmlns:a16="http://schemas.microsoft.com/office/drawing/2014/main" id="{039C87CF-530D-6723-F0E8-B7D279FC6D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95044" y="1948544"/>
            <a:ext cx="3597310" cy="3597310"/>
          </a:xfrm>
          <a:prstGeom prst="rect">
            <a:avLst/>
          </a:prstGeom>
        </p:spPr>
      </p:pic>
      <p:sp>
        <p:nvSpPr>
          <p:cNvPr id="3" name="Oval 2">
            <a:extLst>
              <a:ext uri="{FF2B5EF4-FFF2-40B4-BE49-F238E27FC236}">
                <a16:creationId xmlns:a16="http://schemas.microsoft.com/office/drawing/2014/main" id="{0A175076-F73E-E987-7010-80C920554EAA}"/>
              </a:ext>
            </a:extLst>
          </p:cNvPr>
          <p:cNvSpPr/>
          <p:nvPr/>
        </p:nvSpPr>
        <p:spPr>
          <a:xfrm>
            <a:off x="99646" y="5225947"/>
            <a:ext cx="9625122" cy="815546"/>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86656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728C3-E929-8F63-04CB-226BD8FF051E}"/>
              </a:ext>
            </a:extLst>
          </p:cNvPr>
          <p:cNvSpPr>
            <a:spLocks noGrp="1"/>
          </p:cNvSpPr>
          <p:nvPr>
            <p:ph type="title"/>
          </p:nvPr>
        </p:nvSpPr>
        <p:spPr>
          <a:xfrm>
            <a:off x="126488" y="2046088"/>
            <a:ext cx="4038604" cy="3071906"/>
          </a:xfrm>
        </p:spPr>
        <p:txBody>
          <a:bodyPr vert="horz" lIns="91440" tIns="45720" rIns="91440" bIns="45720" rtlCol="0" anchor="t">
            <a:normAutofit/>
          </a:bodyPr>
          <a:lstStyle/>
          <a:p>
            <a:pPr algn="ctr"/>
            <a:r>
              <a:rPr lang="en-US" sz="3600" b="1" kern="1200" dirty="0">
                <a:latin typeface="+mj-lt"/>
                <a:ea typeface="+mj-ea"/>
                <a:cs typeface="+mj-cs"/>
              </a:rPr>
              <a:t>The </a:t>
            </a:r>
            <a:br>
              <a:rPr lang="en-US" sz="3600" b="1" kern="1200" dirty="0">
                <a:latin typeface="+mj-lt"/>
                <a:ea typeface="+mj-ea"/>
                <a:cs typeface="+mj-cs"/>
              </a:rPr>
            </a:br>
            <a:r>
              <a:rPr lang="en-US" sz="3600" b="1" kern="1200" dirty="0">
                <a:latin typeface="+mj-lt"/>
                <a:ea typeface="+mj-ea"/>
                <a:cs typeface="+mj-cs"/>
              </a:rPr>
              <a:t>Evidence-to-Action chain</a:t>
            </a:r>
          </a:p>
        </p:txBody>
      </p:sp>
      <p:sp>
        <p:nvSpPr>
          <p:cNvPr id="5" name="Footer Placeholder 4">
            <a:extLst>
              <a:ext uri="{FF2B5EF4-FFF2-40B4-BE49-F238E27FC236}">
                <a16:creationId xmlns:a16="http://schemas.microsoft.com/office/drawing/2014/main" id="{3E437D95-C782-EBD5-5154-5DB59321613C}"/>
              </a:ext>
            </a:extLst>
          </p:cNvPr>
          <p:cNvSpPr>
            <a:spLocks noGrp="1"/>
          </p:cNvSpPr>
          <p:nvPr>
            <p:ph type="ftr" sz="quarter" idx="11"/>
          </p:nvPr>
        </p:nvSpPr>
        <p:spPr>
          <a:xfrm>
            <a:off x="4165092" y="6455029"/>
            <a:ext cx="4114800" cy="365760"/>
          </a:xfrm>
        </p:spPr>
        <p:txBody>
          <a:bodyPr vert="horz" lIns="91440" tIns="45720" rIns="91440" bIns="45720" rtlCol="0" anchor="ctr">
            <a:normAutofit/>
          </a:bodyPr>
          <a:lstStyle/>
          <a:p>
            <a:pPr>
              <a:spcAft>
                <a:spcPts val="600"/>
              </a:spcAft>
            </a:pPr>
            <a:r>
              <a:rPr lang="en-US" sz="1100" kern="1200">
                <a:solidFill>
                  <a:schemeClr val="tx1">
                    <a:lumMod val="65000"/>
                    <a:lumOff val="35000"/>
                  </a:schemeClr>
                </a:solidFill>
                <a:latin typeface="+mn-lt"/>
                <a:ea typeface="+mn-ea"/>
                <a:cs typeface="+mn-cs"/>
              </a:rPr>
              <a:t>Dr Simona Ferraraccio</a:t>
            </a:r>
          </a:p>
        </p:txBody>
      </p:sp>
      <p:pic>
        <p:nvPicPr>
          <p:cNvPr id="9" name="Main graphic">
            <a:extLst>
              <a:ext uri="{FF2B5EF4-FFF2-40B4-BE49-F238E27FC236}">
                <a16:creationId xmlns:a16="http://schemas.microsoft.com/office/drawing/2014/main" id="{D0301AF4-0AA7-65EC-8C08-70D13C2D6A66}"/>
              </a:ext>
            </a:extLst>
          </p:cNvPr>
          <p:cNvPicPr/>
          <p:nvPr/>
        </p:nvPicPr>
        <p:blipFill>
          <a:blip r:embed="rId2"/>
          <a:stretch/>
        </p:blipFill>
        <p:spPr>
          <a:xfrm>
            <a:off x="4362754" y="1572767"/>
            <a:ext cx="7097726" cy="4018549"/>
          </a:xfrm>
          <a:prstGeom prst="rect">
            <a:avLst/>
          </a:prstGeom>
        </p:spPr>
      </p:pic>
      <p:sp>
        <p:nvSpPr>
          <p:cNvPr id="6" name="Slide Number Placeholder 5">
            <a:extLst>
              <a:ext uri="{FF2B5EF4-FFF2-40B4-BE49-F238E27FC236}">
                <a16:creationId xmlns:a16="http://schemas.microsoft.com/office/drawing/2014/main" id="{E41CFD4A-C5F3-77F5-C06F-483FCE44D4E8}"/>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7BEA7D36-F633-4FCB-BAEE-E2578BDEE5E8}" type="slidenum">
              <a:rPr lang="en-US" sz="1100">
                <a:solidFill>
                  <a:schemeClr val="tx1">
                    <a:lumMod val="50000"/>
                    <a:lumOff val="50000"/>
                  </a:schemeClr>
                </a:solidFill>
              </a:rPr>
              <a:pPr>
                <a:spcAft>
                  <a:spcPts val="600"/>
                </a:spcAft>
              </a:pPr>
              <a:t>4</a:t>
            </a:fld>
            <a:endParaRPr lang="en-US" sz="1100">
              <a:solidFill>
                <a:schemeClr val="tx1">
                  <a:lumMod val="50000"/>
                  <a:lumOff val="50000"/>
                </a:schemeClr>
              </a:solidFill>
            </a:endParaRPr>
          </a:p>
        </p:txBody>
      </p:sp>
      <p:sp>
        <p:nvSpPr>
          <p:cNvPr id="10" name="TextBox 9">
            <a:extLst>
              <a:ext uri="{FF2B5EF4-FFF2-40B4-BE49-F238E27FC236}">
                <a16:creationId xmlns:a16="http://schemas.microsoft.com/office/drawing/2014/main" id="{FE388653-5314-5B6F-55EE-D83FD9EDD314}"/>
              </a:ext>
            </a:extLst>
          </p:cNvPr>
          <p:cNvSpPr txBox="1"/>
          <p:nvPr/>
        </p:nvSpPr>
        <p:spPr>
          <a:xfrm>
            <a:off x="8151260" y="5931408"/>
            <a:ext cx="3978718" cy="369332"/>
          </a:xfrm>
          <a:prstGeom prst="rect">
            <a:avLst/>
          </a:prstGeom>
          <a:noFill/>
        </p:spPr>
        <p:txBody>
          <a:bodyPr wrap="none" rtlCol="0">
            <a:spAutoFit/>
          </a:bodyPr>
          <a:lstStyle/>
          <a:p>
            <a:r>
              <a:rPr lang="en-GB"/>
              <a:t>(Fineout-Overholt and Johnston, 2006)</a:t>
            </a:r>
          </a:p>
        </p:txBody>
      </p:sp>
      <p:sp>
        <p:nvSpPr>
          <p:cNvPr id="12" name="TextBox 11">
            <a:extLst>
              <a:ext uri="{FF2B5EF4-FFF2-40B4-BE49-F238E27FC236}">
                <a16:creationId xmlns:a16="http://schemas.microsoft.com/office/drawing/2014/main" id="{99E6BDFA-48C0-7AB5-C58B-92D21203A4EE}"/>
              </a:ext>
            </a:extLst>
          </p:cNvPr>
          <p:cNvSpPr txBox="1"/>
          <p:nvPr/>
        </p:nvSpPr>
        <p:spPr>
          <a:xfrm>
            <a:off x="4165092" y="234094"/>
            <a:ext cx="7856220" cy="1200329"/>
          </a:xfrm>
          <a:prstGeom prst="rect">
            <a:avLst/>
          </a:prstGeom>
          <a:noFill/>
        </p:spPr>
        <p:txBody>
          <a:bodyPr wrap="square">
            <a:spAutoFit/>
          </a:bodyPr>
          <a:lstStyle/>
          <a:p>
            <a:r>
              <a:rPr lang="en-GB" b="0" i="0">
                <a:solidFill>
                  <a:srgbClr val="000000"/>
                </a:solidFill>
                <a:effectLst/>
                <a:latin typeface="Open Sans" panose="020B0606030504020204" pitchFamily="34" charset="0"/>
              </a:rPr>
              <a:t>Implementation of evidence is essential for patients to receive the best care possible. </a:t>
            </a:r>
          </a:p>
          <a:p>
            <a:endParaRPr lang="en-GB">
              <a:solidFill>
                <a:srgbClr val="000000"/>
              </a:solidFill>
              <a:latin typeface="Open Sans" panose="020B0606030504020204" pitchFamily="34" charset="0"/>
            </a:endParaRPr>
          </a:p>
          <a:p>
            <a:pPr algn="r"/>
            <a:r>
              <a:rPr lang="en-GB">
                <a:solidFill>
                  <a:srgbClr val="000000"/>
                </a:solidFill>
                <a:latin typeface="Open Sans" panose="020B0606030504020204" pitchFamily="34" charset="0"/>
              </a:rPr>
              <a:t>(Heater et al., 1988))</a:t>
            </a:r>
            <a:endParaRPr lang="en-GB"/>
          </a:p>
        </p:txBody>
      </p:sp>
    </p:spTree>
    <p:extLst>
      <p:ext uri="{BB962C8B-B14F-4D97-AF65-F5344CB8AC3E}">
        <p14:creationId xmlns:p14="http://schemas.microsoft.com/office/powerpoint/2010/main" val="1510073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A7292-3473-7745-7DCF-8EB5D00280DF}"/>
              </a:ext>
            </a:extLst>
          </p:cNvPr>
          <p:cNvSpPr>
            <a:spLocks noGrp="1"/>
          </p:cNvSpPr>
          <p:nvPr>
            <p:ph type="title"/>
          </p:nvPr>
        </p:nvSpPr>
        <p:spPr>
          <a:xfrm>
            <a:off x="0" y="32465"/>
            <a:ext cx="10515600" cy="1325563"/>
          </a:xfrm>
        </p:spPr>
        <p:txBody>
          <a:bodyPr/>
          <a:lstStyle/>
          <a:p>
            <a:r>
              <a:rPr lang="en-GB" b="1"/>
              <a:t>The 5 steps in EBP</a:t>
            </a:r>
          </a:p>
        </p:txBody>
      </p:sp>
      <p:sp>
        <p:nvSpPr>
          <p:cNvPr id="16" name="Oval 15">
            <a:extLst>
              <a:ext uri="{FF2B5EF4-FFF2-40B4-BE49-F238E27FC236}">
                <a16:creationId xmlns:a16="http://schemas.microsoft.com/office/drawing/2014/main" id="{27432A80-2AFE-76D1-13C3-5240C28DBB2E}"/>
              </a:ext>
            </a:extLst>
          </p:cNvPr>
          <p:cNvSpPr/>
          <p:nvPr/>
        </p:nvSpPr>
        <p:spPr>
          <a:xfrm>
            <a:off x="9331083" y="2460753"/>
            <a:ext cx="1936515" cy="1936832"/>
          </a:xfrm>
          <a:prstGeom prst="ellipse">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5FFE588D-6A97-319F-AEAF-38BB10AF1FD4}"/>
              </a:ext>
            </a:extLst>
          </p:cNvPr>
          <p:cNvSpPr/>
          <p:nvPr/>
        </p:nvSpPr>
        <p:spPr>
          <a:xfrm>
            <a:off x="9394981"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ASSESS</a:t>
            </a:r>
          </a:p>
        </p:txBody>
      </p:sp>
      <p:sp>
        <p:nvSpPr>
          <p:cNvPr id="18" name="Teardrop 17">
            <a:extLst>
              <a:ext uri="{FF2B5EF4-FFF2-40B4-BE49-F238E27FC236}">
                <a16:creationId xmlns:a16="http://schemas.microsoft.com/office/drawing/2014/main" id="{65D658B4-5263-9F45-71B2-B8F8A7952E75}"/>
              </a:ext>
            </a:extLst>
          </p:cNvPr>
          <p:cNvSpPr/>
          <p:nvPr/>
        </p:nvSpPr>
        <p:spPr>
          <a:xfrm rot="2700000">
            <a:off x="7328720" y="2460854"/>
            <a:ext cx="1936291" cy="1936291"/>
          </a:xfrm>
          <a:prstGeom prst="teardrop">
            <a:avLst>
              <a:gd name="adj" fmla="val 10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DBAD7608-AF20-98C5-F620-57F3AFD82C82}"/>
              </a:ext>
            </a:extLst>
          </p:cNvPr>
          <p:cNvSpPr/>
          <p:nvPr/>
        </p:nvSpPr>
        <p:spPr>
          <a:xfrm>
            <a:off x="7394568"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5592" tIns="286229" rIns="286624" bIns="286230" numCol="1" spcCol="1270" anchor="ctr" anchorCtr="0">
            <a:noAutofit/>
          </a:bodyPr>
          <a:lstStyle/>
          <a:p>
            <a:pPr marL="0" lvl="0" indent="0" algn="ctr" defTabSz="977900">
              <a:lnSpc>
                <a:spcPct val="90000"/>
              </a:lnSpc>
              <a:spcBef>
                <a:spcPct val="0"/>
              </a:spcBef>
              <a:spcAft>
                <a:spcPct val="35000"/>
              </a:spcAft>
              <a:buNone/>
            </a:pPr>
            <a:r>
              <a:rPr lang="en-GB" sz="2200" kern="1200"/>
              <a:t>APPLY</a:t>
            </a:r>
          </a:p>
        </p:txBody>
      </p:sp>
      <p:sp>
        <p:nvSpPr>
          <p:cNvPr id="20" name="Teardrop 19">
            <a:extLst>
              <a:ext uri="{FF2B5EF4-FFF2-40B4-BE49-F238E27FC236}">
                <a16:creationId xmlns:a16="http://schemas.microsoft.com/office/drawing/2014/main" id="{990DA908-B694-632C-D57E-98C7176CD784}"/>
              </a:ext>
            </a:extLst>
          </p:cNvPr>
          <p:cNvSpPr/>
          <p:nvPr/>
        </p:nvSpPr>
        <p:spPr>
          <a:xfrm rot="2700000">
            <a:off x="5328307" y="2460854"/>
            <a:ext cx="1936291" cy="1936291"/>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F39AFFE3-F9FA-17D4-E927-344CE0D103B3}"/>
              </a:ext>
            </a:extLst>
          </p:cNvPr>
          <p:cNvSpPr/>
          <p:nvPr/>
        </p:nvSpPr>
        <p:spPr>
          <a:xfrm>
            <a:off x="5393124"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5592" tIns="286229" rIns="286624" bIns="286230" numCol="1" spcCol="1270" anchor="ctr" anchorCtr="0">
            <a:noAutofit/>
          </a:bodyPr>
          <a:lstStyle/>
          <a:p>
            <a:pPr marL="0" lvl="0" indent="0" algn="ctr" defTabSz="977900">
              <a:lnSpc>
                <a:spcPct val="90000"/>
              </a:lnSpc>
              <a:spcBef>
                <a:spcPct val="0"/>
              </a:spcBef>
              <a:spcAft>
                <a:spcPct val="35000"/>
              </a:spcAft>
              <a:buNone/>
            </a:pPr>
            <a:r>
              <a:rPr lang="en-GB" sz="2200" kern="1200"/>
              <a:t>APPRAISE</a:t>
            </a:r>
          </a:p>
        </p:txBody>
      </p:sp>
      <p:sp>
        <p:nvSpPr>
          <p:cNvPr id="22" name="Teardrop 21">
            <a:extLst>
              <a:ext uri="{FF2B5EF4-FFF2-40B4-BE49-F238E27FC236}">
                <a16:creationId xmlns:a16="http://schemas.microsoft.com/office/drawing/2014/main" id="{EEE8726C-CE00-36E3-6D79-BFEABFC25AE6}"/>
              </a:ext>
            </a:extLst>
          </p:cNvPr>
          <p:cNvSpPr/>
          <p:nvPr/>
        </p:nvSpPr>
        <p:spPr>
          <a:xfrm rot="2700000">
            <a:off x="3326864" y="2460854"/>
            <a:ext cx="1936291" cy="1936291"/>
          </a:xfrm>
          <a:prstGeom prst="teardrop">
            <a:avLst>
              <a:gd name="adj" fmla="val 100000"/>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a:lstStyle/>
          <a:p>
            <a:endParaRPr lang="en-GB"/>
          </a:p>
        </p:txBody>
      </p:sp>
      <p:sp>
        <p:nvSpPr>
          <p:cNvPr id="23" name="Freeform: Shape 22">
            <a:extLst>
              <a:ext uri="{FF2B5EF4-FFF2-40B4-BE49-F238E27FC236}">
                <a16:creationId xmlns:a16="http://schemas.microsoft.com/office/drawing/2014/main" id="{9E5A86F3-27F4-741E-1FD4-7F9719EE5315}"/>
              </a:ext>
            </a:extLst>
          </p:cNvPr>
          <p:cNvSpPr/>
          <p:nvPr/>
        </p:nvSpPr>
        <p:spPr>
          <a:xfrm>
            <a:off x="3391680"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ACQUIRE</a:t>
            </a:r>
          </a:p>
        </p:txBody>
      </p:sp>
      <p:sp>
        <p:nvSpPr>
          <p:cNvPr id="24" name="Teardrop 23">
            <a:extLst>
              <a:ext uri="{FF2B5EF4-FFF2-40B4-BE49-F238E27FC236}">
                <a16:creationId xmlns:a16="http://schemas.microsoft.com/office/drawing/2014/main" id="{A4CD4E87-5768-9F13-A8DF-849B7A52A072}"/>
              </a:ext>
            </a:extLst>
          </p:cNvPr>
          <p:cNvSpPr/>
          <p:nvPr/>
        </p:nvSpPr>
        <p:spPr>
          <a:xfrm rot="2700000">
            <a:off x="1325420" y="2460854"/>
            <a:ext cx="1936291" cy="1936291"/>
          </a:xfrm>
          <a:prstGeom prst="teardrop">
            <a:avLst>
              <a:gd name="adj" fmla="val 100000"/>
            </a:avLst>
          </a:pr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64EF539A-BAA5-D020-461B-BE6BAA27A748}"/>
              </a:ext>
            </a:extLst>
          </p:cNvPr>
          <p:cNvSpPr/>
          <p:nvPr/>
        </p:nvSpPr>
        <p:spPr>
          <a:xfrm>
            <a:off x="1390236"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6">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ASK</a:t>
            </a:r>
          </a:p>
        </p:txBody>
      </p:sp>
      <p:sp>
        <p:nvSpPr>
          <p:cNvPr id="5" name="Footer Placeholder 4">
            <a:extLst>
              <a:ext uri="{FF2B5EF4-FFF2-40B4-BE49-F238E27FC236}">
                <a16:creationId xmlns:a16="http://schemas.microsoft.com/office/drawing/2014/main" id="{4E18CE95-9D0B-A291-0254-9B4C143C1AD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362F01D-FC67-BCC4-0E34-B88795A04165}"/>
              </a:ext>
            </a:extLst>
          </p:cNvPr>
          <p:cNvSpPr>
            <a:spLocks noGrp="1"/>
          </p:cNvSpPr>
          <p:nvPr>
            <p:ph type="sldNum" sz="quarter" idx="12"/>
          </p:nvPr>
        </p:nvSpPr>
        <p:spPr/>
        <p:txBody>
          <a:bodyPr/>
          <a:lstStyle/>
          <a:p>
            <a:fld id="{7B666742-F11B-4B09-9542-370C2612A0A6}" type="slidenum">
              <a:rPr lang="en-GB" smtClean="0"/>
              <a:t>5</a:t>
            </a:fld>
            <a:endParaRPr lang="en-GB"/>
          </a:p>
        </p:txBody>
      </p:sp>
      <p:sp>
        <p:nvSpPr>
          <p:cNvPr id="9" name="TextBox 8">
            <a:extLst>
              <a:ext uri="{FF2B5EF4-FFF2-40B4-BE49-F238E27FC236}">
                <a16:creationId xmlns:a16="http://schemas.microsoft.com/office/drawing/2014/main" id="{70943A29-1807-A47B-5D9A-9F7AC7B776E6}"/>
              </a:ext>
            </a:extLst>
          </p:cNvPr>
          <p:cNvSpPr txBox="1"/>
          <p:nvPr/>
        </p:nvSpPr>
        <p:spPr>
          <a:xfrm>
            <a:off x="966952" y="4464296"/>
            <a:ext cx="2614448" cy="861774"/>
          </a:xfrm>
          <a:prstGeom prst="rect">
            <a:avLst/>
          </a:prstGeom>
          <a:solidFill>
            <a:schemeClr val="accent6">
              <a:lumMod val="20000"/>
              <a:lumOff val="80000"/>
            </a:schemeClr>
          </a:solidFill>
        </p:spPr>
        <p:txBody>
          <a:bodyPr wrap="square">
            <a:spAutoFit/>
          </a:bodyPr>
          <a:lstStyle/>
          <a:p>
            <a:pPr algn="ctr"/>
            <a:r>
              <a:rPr lang="en-GB" sz="1600" b="0" i="0">
                <a:solidFill>
                  <a:srgbClr val="333333"/>
                </a:solidFill>
                <a:effectLst/>
              </a:rPr>
              <a:t>Express the problem as a clinical question</a:t>
            </a:r>
          </a:p>
          <a:p>
            <a:pPr algn="ctr"/>
            <a:r>
              <a:rPr lang="en-GB" sz="1600" b="0" i="0">
                <a:solidFill>
                  <a:srgbClr val="333333"/>
                </a:solidFill>
                <a:effectLst/>
              </a:rPr>
              <a:t>(</a:t>
            </a:r>
            <a:r>
              <a:rPr lang="en-GB" sz="1600" b="1" i="0">
                <a:solidFill>
                  <a:srgbClr val="333333"/>
                </a:solidFill>
                <a:effectLst/>
              </a:rPr>
              <a:t>Ask</a:t>
            </a:r>
            <a:r>
              <a:rPr lang="en-GB" sz="1600" b="0" i="0">
                <a:solidFill>
                  <a:srgbClr val="333333"/>
                </a:solidFill>
                <a:effectLst/>
              </a:rPr>
              <a:t> the question)</a:t>
            </a:r>
            <a:endParaRPr lang="en-GB" sz="1600"/>
          </a:p>
        </p:txBody>
      </p:sp>
      <p:sp>
        <p:nvSpPr>
          <p:cNvPr id="10" name="TextBox 9">
            <a:extLst>
              <a:ext uri="{FF2B5EF4-FFF2-40B4-BE49-F238E27FC236}">
                <a16:creationId xmlns:a16="http://schemas.microsoft.com/office/drawing/2014/main" id="{37A64899-EC50-EC72-E1A9-339963C0159B}"/>
              </a:ext>
            </a:extLst>
          </p:cNvPr>
          <p:cNvSpPr txBox="1"/>
          <p:nvPr/>
        </p:nvSpPr>
        <p:spPr>
          <a:xfrm>
            <a:off x="2990192" y="1347365"/>
            <a:ext cx="2614448" cy="1077218"/>
          </a:xfrm>
          <a:prstGeom prst="rect">
            <a:avLst/>
          </a:prstGeom>
          <a:solidFill>
            <a:schemeClr val="accent5">
              <a:lumMod val="20000"/>
              <a:lumOff val="80000"/>
            </a:schemeClr>
          </a:solidFill>
        </p:spPr>
        <p:txBody>
          <a:bodyPr wrap="square">
            <a:spAutoFit/>
          </a:bodyPr>
          <a:lstStyle/>
          <a:p>
            <a:pPr algn="ctr"/>
            <a:r>
              <a:rPr lang="en-GB" sz="1600"/>
              <a:t>Find evidence-based resources that answer the question </a:t>
            </a:r>
          </a:p>
          <a:p>
            <a:pPr algn="ctr"/>
            <a:r>
              <a:rPr lang="en-GB" sz="1600"/>
              <a:t>(</a:t>
            </a:r>
            <a:r>
              <a:rPr lang="en-GB" sz="1600" b="1"/>
              <a:t>Acquire </a:t>
            </a:r>
            <a:r>
              <a:rPr lang="en-GB" sz="1600"/>
              <a:t>the evidence)</a:t>
            </a:r>
            <a:endParaRPr lang="en-GB" sz="1400"/>
          </a:p>
        </p:txBody>
      </p:sp>
      <p:sp>
        <p:nvSpPr>
          <p:cNvPr id="11" name="TextBox 10">
            <a:extLst>
              <a:ext uri="{FF2B5EF4-FFF2-40B4-BE49-F238E27FC236}">
                <a16:creationId xmlns:a16="http://schemas.microsoft.com/office/drawing/2014/main" id="{2324B493-63DC-1417-CD98-461E797BC504}"/>
              </a:ext>
            </a:extLst>
          </p:cNvPr>
          <p:cNvSpPr txBox="1"/>
          <p:nvPr/>
        </p:nvSpPr>
        <p:spPr>
          <a:xfrm>
            <a:off x="5076496" y="4464296"/>
            <a:ext cx="2614448" cy="1077218"/>
          </a:xfrm>
          <a:prstGeom prst="rect">
            <a:avLst/>
          </a:prstGeom>
          <a:solidFill>
            <a:schemeClr val="tx2">
              <a:lumMod val="10000"/>
              <a:lumOff val="90000"/>
            </a:schemeClr>
          </a:solidFill>
        </p:spPr>
        <p:txBody>
          <a:bodyPr wrap="square">
            <a:spAutoFit/>
          </a:bodyPr>
          <a:lstStyle/>
          <a:p>
            <a:pPr algn="ctr"/>
            <a:r>
              <a:rPr lang="en-GB" sz="1600"/>
              <a:t>Critically appraise/evaluate the evidence to assess its validity </a:t>
            </a:r>
          </a:p>
          <a:p>
            <a:pPr algn="ctr"/>
            <a:r>
              <a:rPr lang="en-GB" sz="1600"/>
              <a:t>(</a:t>
            </a:r>
            <a:r>
              <a:rPr lang="en-GB" sz="1600" b="1"/>
              <a:t>Appraise</a:t>
            </a:r>
            <a:r>
              <a:rPr lang="en-GB" sz="1600"/>
              <a:t> the evidence)</a:t>
            </a:r>
            <a:endParaRPr lang="en-GB" sz="1200"/>
          </a:p>
        </p:txBody>
      </p:sp>
      <p:sp>
        <p:nvSpPr>
          <p:cNvPr id="12" name="TextBox 11">
            <a:extLst>
              <a:ext uri="{FF2B5EF4-FFF2-40B4-BE49-F238E27FC236}">
                <a16:creationId xmlns:a16="http://schemas.microsoft.com/office/drawing/2014/main" id="{7F994473-19DE-019F-8326-02A574435DC3}"/>
              </a:ext>
            </a:extLst>
          </p:cNvPr>
          <p:cNvSpPr txBox="1"/>
          <p:nvPr/>
        </p:nvSpPr>
        <p:spPr>
          <a:xfrm>
            <a:off x="7053756" y="1470475"/>
            <a:ext cx="2614448" cy="830997"/>
          </a:xfrm>
          <a:prstGeom prst="rect">
            <a:avLst/>
          </a:prstGeom>
          <a:solidFill>
            <a:schemeClr val="accent6">
              <a:lumMod val="75000"/>
            </a:schemeClr>
          </a:solidFill>
        </p:spPr>
        <p:txBody>
          <a:bodyPr wrap="square">
            <a:spAutoFit/>
          </a:bodyPr>
          <a:lstStyle/>
          <a:p>
            <a:pPr algn="ctr"/>
            <a:r>
              <a:rPr lang="en-GB" sz="1600"/>
              <a:t>Apply the evidence (</a:t>
            </a:r>
            <a:r>
              <a:rPr lang="en-GB" sz="1600" b="1"/>
              <a:t>Apply</a:t>
            </a:r>
            <a:r>
              <a:rPr lang="en-GB" sz="1600"/>
              <a:t> the evidence to the patient(s) or problem)</a:t>
            </a:r>
            <a:endParaRPr lang="en-GB" sz="1100"/>
          </a:p>
        </p:txBody>
      </p:sp>
      <p:sp>
        <p:nvSpPr>
          <p:cNvPr id="13" name="TextBox 12">
            <a:extLst>
              <a:ext uri="{FF2B5EF4-FFF2-40B4-BE49-F238E27FC236}">
                <a16:creationId xmlns:a16="http://schemas.microsoft.com/office/drawing/2014/main" id="{BD6020D9-BEC3-7056-4868-B6B44BE443C3}"/>
              </a:ext>
            </a:extLst>
          </p:cNvPr>
          <p:cNvSpPr txBox="1"/>
          <p:nvPr/>
        </p:nvSpPr>
        <p:spPr>
          <a:xfrm>
            <a:off x="9186040" y="4479684"/>
            <a:ext cx="2614448" cy="1077218"/>
          </a:xfrm>
          <a:prstGeom prst="rect">
            <a:avLst/>
          </a:prstGeom>
          <a:solidFill>
            <a:schemeClr val="accent2">
              <a:lumMod val="20000"/>
              <a:lumOff val="80000"/>
            </a:schemeClr>
          </a:solidFill>
        </p:spPr>
        <p:txBody>
          <a:bodyPr wrap="square">
            <a:spAutoFit/>
          </a:bodyPr>
          <a:lstStyle/>
          <a:p>
            <a:pPr algn="ctr"/>
            <a:r>
              <a:rPr lang="en-GB" sz="1600"/>
              <a:t>Evaluate your performance in carrying out Steps 1 - 4 (</a:t>
            </a:r>
            <a:r>
              <a:rPr lang="en-GB" sz="1600" b="1"/>
              <a:t>Assess and audit</a:t>
            </a:r>
            <a:r>
              <a:rPr lang="en-GB" sz="1600"/>
              <a:t> the process)</a:t>
            </a:r>
            <a:endParaRPr lang="en-GB" sz="1050"/>
          </a:p>
        </p:txBody>
      </p:sp>
      <p:pic>
        <p:nvPicPr>
          <p:cNvPr id="27" name="Graphic 26" descr="Badge 5 outline">
            <a:extLst>
              <a:ext uri="{FF2B5EF4-FFF2-40B4-BE49-F238E27FC236}">
                <a16:creationId xmlns:a16="http://schemas.microsoft.com/office/drawing/2014/main" id="{7374876D-9C9B-83A2-ED15-BA47CC3441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845065" y="2439440"/>
            <a:ext cx="914400" cy="914400"/>
          </a:xfrm>
          <a:prstGeom prst="rect">
            <a:avLst/>
          </a:prstGeom>
        </p:spPr>
      </p:pic>
      <p:pic>
        <p:nvPicPr>
          <p:cNvPr id="29" name="Graphic 28" descr="Badge 4 outline">
            <a:extLst>
              <a:ext uri="{FF2B5EF4-FFF2-40B4-BE49-F238E27FC236}">
                <a16:creationId xmlns:a16="http://schemas.microsoft.com/office/drawing/2014/main" id="{C18176DA-C4DD-8731-FD5F-713BA425C66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44652" y="2427780"/>
            <a:ext cx="914400" cy="914400"/>
          </a:xfrm>
          <a:prstGeom prst="rect">
            <a:avLst/>
          </a:prstGeom>
        </p:spPr>
      </p:pic>
      <p:pic>
        <p:nvPicPr>
          <p:cNvPr id="31" name="Graphic 30" descr="Badge 3 outline">
            <a:extLst>
              <a:ext uri="{FF2B5EF4-FFF2-40B4-BE49-F238E27FC236}">
                <a16:creationId xmlns:a16="http://schemas.microsoft.com/office/drawing/2014/main" id="{5B04BB47-4B55-64F7-CFC5-F72A9113659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830300" y="2439440"/>
            <a:ext cx="914400" cy="914400"/>
          </a:xfrm>
          <a:prstGeom prst="rect">
            <a:avLst/>
          </a:prstGeom>
        </p:spPr>
      </p:pic>
      <p:pic>
        <p:nvPicPr>
          <p:cNvPr id="33" name="Graphic 32" descr="Badge outline">
            <a:extLst>
              <a:ext uri="{FF2B5EF4-FFF2-40B4-BE49-F238E27FC236}">
                <a16:creationId xmlns:a16="http://schemas.microsoft.com/office/drawing/2014/main" id="{34F5C0ED-F2EF-3A3F-5760-91FD9EE0B12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835186" y="2427780"/>
            <a:ext cx="914400" cy="914400"/>
          </a:xfrm>
          <a:prstGeom prst="rect">
            <a:avLst/>
          </a:prstGeom>
        </p:spPr>
      </p:pic>
      <p:pic>
        <p:nvPicPr>
          <p:cNvPr id="35" name="Graphic 34" descr="Badge 1 outline">
            <a:extLst>
              <a:ext uri="{FF2B5EF4-FFF2-40B4-BE49-F238E27FC236}">
                <a16:creationId xmlns:a16="http://schemas.microsoft.com/office/drawing/2014/main" id="{123D2BA6-B0A9-A560-DE61-83E38FFC47C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838989" y="2448910"/>
            <a:ext cx="914400" cy="914400"/>
          </a:xfrm>
          <a:prstGeom prst="rect">
            <a:avLst/>
          </a:prstGeom>
        </p:spPr>
      </p:pic>
    </p:spTree>
    <p:extLst>
      <p:ext uri="{BB962C8B-B14F-4D97-AF65-F5344CB8AC3E}">
        <p14:creationId xmlns:p14="http://schemas.microsoft.com/office/powerpoint/2010/main" val="273985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6"/>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9" grpId="0" animBg="1"/>
      <p:bldP spid="10" grpId="0" animBg="1"/>
      <p:bldP spid="11" grpId="0" animBg="1"/>
      <p:bldP spid="12"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D1F83-9919-F372-20D9-A54C76562215}"/>
              </a:ext>
            </a:extLst>
          </p:cNvPr>
          <p:cNvSpPr>
            <a:spLocks noGrp="1"/>
          </p:cNvSpPr>
          <p:nvPr>
            <p:ph type="title"/>
          </p:nvPr>
        </p:nvSpPr>
        <p:spPr>
          <a:xfrm>
            <a:off x="2560320" y="365125"/>
            <a:ext cx="8793480" cy="1325563"/>
          </a:xfrm>
        </p:spPr>
        <p:txBody>
          <a:bodyPr/>
          <a:lstStyle/>
          <a:p>
            <a:r>
              <a:rPr lang="en-GB"/>
              <a:t>Implementation phase</a:t>
            </a:r>
          </a:p>
        </p:txBody>
      </p:sp>
      <p:sp>
        <p:nvSpPr>
          <p:cNvPr id="5" name="Footer Placeholder 4">
            <a:extLst>
              <a:ext uri="{FF2B5EF4-FFF2-40B4-BE49-F238E27FC236}">
                <a16:creationId xmlns:a16="http://schemas.microsoft.com/office/drawing/2014/main" id="{C87CB7ED-0905-568F-86DA-78728347DE6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910D1B1-D964-36F3-AEDC-A403FBFE23A0}"/>
              </a:ext>
            </a:extLst>
          </p:cNvPr>
          <p:cNvSpPr>
            <a:spLocks noGrp="1"/>
          </p:cNvSpPr>
          <p:nvPr>
            <p:ph type="sldNum" sz="quarter" idx="12"/>
          </p:nvPr>
        </p:nvSpPr>
        <p:spPr/>
        <p:txBody>
          <a:bodyPr/>
          <a:lstStyle/>
          <a:p>
            <a:fld id="{7BEA7D36-F633-4FCB-BAEE-E2578BDEE5E8}" type="slidenum">
              <a:rPr lang="en-GB" smtClean="0"/>
              <a:t>6</a:t>
            </a:fld>
            <a:endParaRPr lang="en-GB"/>
          </a:p>
        </p:txBody>
      </p:sp>
      <p:sp>
        <p:nvSpPr>
          <p:cNvPr id="7" name="Teardrop 6">
            <a:extLst>
              <a:ext uri="{FF2B5EF4-FFF2-40B4-BE49-F238E27FC236}">
                <a16:creationId xmlns:a16="http://schemas.microsoft.com/office/drawing/2014/main" id="{A2EC0BAF-D81D-0372-B8BA-EECC52F0D25E}"/>
              </a:ext>
            </a:extLst>
          </p:cNvPr>
          <p:cNvSpPr/>
          <p:nvPr/>
        </p:nvSpPr>
        <p:spPr>
          <a:xfrm rot="2700000">
            <a:off x="123248" y="59030"/>
            <a:ext cx="1936291" cy="1936291"/>
          </a:xfrm>
          <a:prstGeom prst="teardrop">
            <a:avLst>
              <a:gd name="adj" fmla="val 10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8" name="Freeform: Shape 7">
            <a:extLst>
              <a:ext uri="{FF2B5EF4-FFF2-40B4-BE49-F238E27FC236}">
                <a16:creationId xmlns:a16="http://schemas.microsoft.com/office/drawing/2014/main" id="{050B79D1-6A61-15D0-3B29-0D6056FA9BF8}"/>
              </a:ext>
            </a:extLst>
          </p:cNvPr>
          <p:cNvSpPr/>
          <p:nvPr/>
        </p:nvSpPr>
        <p:spPr>
          <a:xfrm>
            <a:off x="189096" y="123502"/>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5592" tIns="286229" rIns="286624" bIns="286230" numCol="1" spcCol="1270" anchor="ctr" anchorCtr="0">
            <a:noAutofit/>
          </a:bodyPr>
          <a:lstStyle/>
          <a:p>
            <a:pPr marL="0" lvl="0" indent="0" algn="ctr" defTabSz="977900">
              <a:lnSpc>
                <a:spcPct val="90000"/>
              </a:lnSpc>
              <a:spcBef>
                <a:spcPct val="0"/>
              </a:spcBef>
              <a:spcAft>
                <a:spcPct val="35000"/>
              </a:spcAft>
              <a:buNone/>
            </a:pPr>
            <a:r>
              <a:rPr lang="en-GB" sz="2200" kern="1200"/>
              <a:t>APPLY</a:t>
            </a:r>
          </a:p>
        </p:txBody>
      </p:sp>
      <p:pic>
        <p:nvPicPr>
          <p:cNvPr id="11" name="Content Placeholder 10" descr="Badge 4 outline">
            <a:extLst>
              <a:ext uri="{FF2B5EF4-FFF2-40B4-BE49-F238E27FC236}">
                <a16:creationId xmlns:a16="http://schemas.microsoft.com/office/drawing/2014/main" id="{7AEA9E03-4DDB-B4C3-6E13-21CA6EFA38AA}"/>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634193" y="51815"/>
            <a:ext cx="914400" cy="914400"/>
          </a:xfrm>
        </p:spPr>
      </p:pic>
      <p:sp>
        <p:nvSpPr>
          <p:cNvPr id="13" name="TextBox 12">
            <a:extLst>
              <a:ext uri="{FF2B5EF4-FFF2-40B4-BE49-F238E27FC236}">
                <a16:creationId xmlns:a16="http://schemas.microsoft.com/office/drawing/2014/main" id="{16E2CAF1-19E7-7B49-07BA-E90CF711112E}"/>
              </a:ext>
            </a:extLst>
          </p:cNvPr>
          <p:cNvSpPr txBox="1"/>
          <p:nvPr/>
        </p:nvSpPr>
        <p:spPr>
          <a:xfrm>
            <a:off x="1831848" y="1517433"/>
            <a:ext cx="10360152" cy="646331"/>
          </a:xfrm>
          <a:prstGeom prst="rect">
            <a:avLst/>
          </a:prstGeom>
          <a:noFill/>
        </p:spPr>
        <p:txBody>
          <a:bodyPr wrap="square">
            <a:spAutoFit/>
          </a:bodyPr>
          <a:lstStyle/>
          <a:p>
            <a:r>
              <a:rPr lang="en-GB" b="0" i="0">
                <a:solidFill>
                  <a:srgbClr val="000000"/>
                </a:solidFill>
                <a:effectLst/>
              </a:rPr>
              <a:t>Implementation is the fourth step in the EBP process and requires moving from a focus on finding and evaluating the evidence to actively using it to </a:t>
            </a:r>
            <a:r>
              <a:rPr lang="en-GB" b="1" i="0">
                <a:solidFill>
                  <a:srgbClr val="000000"/>
                </a:solidFill>
                <a:effectLst/>
              </a:rPr>
              <a:t>produce quality outcomes</a:t>
            </a:r>
            <a:r>
              <a:rPr lang="en-GB" b="0" i="0">
                <a:solidFill>
                  <a:srgbClr val="000000"/>
                </a:solidFill>
                <a:effectLst/>
              </a:rPr>
              <a:t>.</a:t>
            </a:r>
            <a:endParaRPr lang="en-GB"/>
          </a:p>
        </p:txBody>
      </p:sp>
      <p:sp>
        <p:nvSpPr>
          <p:cNvPr id="15" name="TextBox 14">
            <a:extLst>
              <a:ext uri="{FF2B5EF4-FFF2-40B4-BE49-F238E27FC236}">
                <a16:creationId xmlns:a16="http://schemas.microsoft.com/office/drawing/2014/main" id="{BF0C090B-443F-C8FD-5AE4-A9E38F816C22}"/>
              </a:ext>
            </a:extLst>
          </p:cNvPr>
          <p:cNvSpPr txBox="1"/>
          <p:nvPr/>
        </p:nvSpPr>
        <p:spPr>
          <a:xfrm>
            <a:off x="85344" y="2555661"/>
            <a:ext cx="10704576" cy="369332"/>
          </a:xfrm>
          <a:prstGeom prst="rect">
            <a:avLst/>
          </a:prstGeom>
          <a:noFill/>
        </p:spPr>
        <p:txBody>
          <a:bodyPr wrap="square">
            <a:spAutoFit/>
          </a:bodyPr>
          <a:lstStyle/>
          <a:p>
            <a:r>
              <a:rPr lang="en-GB" b="0" i="0">
                <a:solidFill>
                  <a:srgbClr val="000000"/>
                </a:solidFill>
                <a:effectLst/>
                <a:latin typeface="Open Sans" panose="020B0606030504020204" pitchFamily="34" charset="0"/>
              </a:rPr>
              <a:t>It takes an average of 17 years for evidence to be put into practice (Balas and Boren, 2000).</a:t>
            </a:r>
            <a:endParaRPr lang="en-GB"/>
          </a:p>
        </p:txBody>
      </p:sp>
      <p:pic>
        <p:nvPicPr>
          <p:cNvPr id="17" name="Picture 16">
            <a:extLst>
              <a:ext uri="{FF2B5EF4-FFF2-40B4-BE49-F238E27FC236}">
                <a16:creationId xmlns:a16="http://schemas.microsoft.com/office/drawing/2014/main" id="{451BC660-29B8-5B92-6948-6DD6F34E8A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0236" y="3084314"/>
            <a:ext cx="5524500" cy="3093720"/>
          </a:xfrm>
          <a:prstGeom prst="rect">
            <a:avLst/>
          </a:prstGeom>
        </p:spPr>
      </p:pic>
      <p:sp>
        <p:nvSpPr>
          <p:cNvPr id="19" name="TextBox 18">
            <a:extLst>
              <a:ext uri="{FF2B5EF4-FFF2-40B4-BE49-F238E27FC236}">
                <a16:creationId xmlns:a16="http://schemas.microsoft.com/office/drawing/2014/main" id="{112A5C78-C9BE-29CD-0124-54FD6417E808}"/>
              </a:ext>
            </a:extLst>
          </p:cNvPr>
          <p:cNvSpPr txBox="1"/>
          <p:nvPr/>
        </p:nvSpPr>
        <p:spPr>
          <a:xfrm>
            <a:off x="85344" y="3557695"/>
            <a:ext cx="6096000" cy="2308324"/>
          </a:xfrm>
          <a:prstGeom prst="rect">
            <a:avLst/>
          </a:prstGeom>
          <a:noFill/>
        </p:spPr>
        <p:txBody>
          <a:bodyPr wrap="square">
            <a:spAutoFit/>
          </a:bodyPr>
          <a:lstStyle/>
          <a:p>
            <a:r>
              <a:rPr lang="en-GB" b="0" i="0">
                <a:solidFill>
                  <a:srgbClr val="000000"/>
                </a:solidFill>
                <a:effectLst/>
                <a:latin typeface="Open Sans" panose="020B0606030504020204" pitchFamily="34" charset="0"/>
              </a:rPr>
              <a:t>Evidence-based practice and decision-making have been consistently linked to:</a:t>
            </a:r>
          </a:p>
          <a:p>
            <a:endParaRPr lang="en-GB">
              <a:solidFill>
                <a:srgbClr val="000000"/>
              </a:solidFill>
              <a:latin typeface="Open Sans" panose="020B0606030504020204" pitchFamily="34" charset="0"/>
            </a:endParaRPr>
          </a:p>
          <a:p>
            <a:pPr marL="285750" indent="-285750">
              <a:buFont typeface="Arial" panose="020B0604020202020204" pitchFamily="34" charset="0"/>
              <a:buChar char="•"/>
            </a:pPr>
            <a:r>
              <a:rPr lang="en-GB" b="0" i="0">
                <a:solidFill>
                  <a:srgbClr val="000000"/>
                </a:solidFill>
                <a:effectLst/>
                <a:latin typeface="Open Sans" panose="020B0606030504020204" pitchFamily="34" charset="0"/>
              </a:rPr>
              <a:t>improved quality of care, </a:t>
            </a:r>
          </a:p>
          <a:p>
            <a:pPr marL="285750" indent="-285750">
              <a:buFont typeface="Arial" panose="020B0604020202020204" pitchFamily="34" charset="0"/>
              <a:buChar char="•"/>
            </a:pPr>
            <a:r>
              <a:rPr lang="en-GB" b="0" i="0">
                <a:solidFill>
                  <a:srgbClr val="000000"/>
                </a:solidFill>
                <a:effectLst/>
                <a:latin typeface="Open Sans" panose="020B0606030504020204" pitchFamily="34" charset="0"/>
              </a:rPr>
              <a:t>patient safety,</a:t>
            </a:r>
          </a:p>
          <a:p>
            <a:pPr marL="285750" indent="-285750">
              <a:buFont typeface="Arial" panose="020B0604020202020204" pitchFamily="34" charset="0"/>
              <a:buChar char="•"/>
            </a:pPr>
            <a:r>
              <a:rPr lang="en-GB" b="0" i="0">
                <a:solidFill>
                  <a:srgbClr val="000000"/>
                </a:solidFill>
                <a:effectLst/>
                <a:latin typeface="Open Sans" panose="020B0606030504020204" pitchFamily="34" charset="0"/>
              </a:rPr>
              <a:t>many positive clinical outcomes</a:t>
            </a:r>
          </a:p>
          <a:p>
            <a:pPr marL="285750" indent="-285750">
              <a:buFont typeface="Arial" panose="020B0604020202020204" pitchFamily="34" charset="0"/>
              <a:buChar char="•"/>
            </a:pPr>
            <a:endParaRPr lang="en-GB">
              <a:solidFill>
                <a:srgbClr val="000000"/>
              </a:solidFill>
              <a:latin typeface="Open Sans" panose="020B0606030504020204" pitchFamily="34" charset="0"/>
            </a:endParaRPr>
          </a:p>
          <a:p>
            <a:pPr algn="r"/>
            <a:r>
              <a:rPr lang="en-GB">
                <a:solidFill>
                  <a:srgbClr val="000000"/>
                </a:solidFill>
                <a:latin typeface="Open Sans" panose="020B0606030504020204" pitchFamily="34" charset="0"/>
              </a:rPr>
              <a:t>(Connor et al., 2023)</a:t>
            </a:r>
            <a:endParaRPr lang="en-GB"/>
          </a:p>
        </p:txBody>
      </p:sp>
    </p:spTree>
    <p:extLst>
      <p:ext uri="{BB962C8B-B14F-4D97-AF65-F5344CB8AC3E}">
        <p14:creationId xmlns:p14="http://schemas.microsoft.com/office/powerpoint/2010/main" val="403294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C097F7E-17AB-1D3F-AFE3-51340762E704}"/>
              </a:ext>
            </a:extLst>
          </p:cNvPr>
          <p:cNvSpPr>
            <a:spLocks noGrp="1"/>
          </p:cNvSpPr>
          <p:nvPr>
            <p:ph type="title"/>
          </p:nvPr>
        </p:nvSpPr>
        <p:spPr>
          <a:xfrm>
            <a:off x="49789" y="1970143"/>
            <a:ext cx="4425462" cy="3313914"/>
          </a:xfrm>
        </p:spPr>
        <p:txBody>
          <a:bodyPr>
            <a:normAutofit/>
          </a:bodyPr>
          <a:lstStyle/>
          <a:p>
            <a:pPr algn="ctr"/>
            <a:r>
              <a:rPr lang="en-US" sz="3600" b="1" dirty="0">
                <a:solidFill>
                  <a:schemeClr val="tx2"/>
                </a:solidFill>
              </a:rPr>
              <a:t>The </a:t>
            </a:r>
            <a:br>
              <a:rPr lang="en-US" sz="3600" b="1" dirty="0">
                <a:solidFill>
                  <a:schemeClr val="tx2"/>
                </a:solidFill>
              </a:rPr>
            </a:br>
            <a:r>
              <a:rPr lang="en-US" sz="3600" b="1" dirty="0">
                <a:solidFill>
                  <a:schemeClr val="tx2"/>
                </a:solidFill>
              </a:rPr>
              <a:t>Evidence-to-Action chain</a:t>
            </a:r>
            <a:br>
              <a:rPr lang="en-US" sz="3600" b="1" dirty="0">
                <a:solidFill>
                  <a:schemeClr val="tx2"/>
                </a:solidFill>
              </a:rPr>
            </a:br>
            <a:br>
              <a:rPr lang="en-US" sz="3600" b="1" dirty="0">
                <a:solidFill>
                  <a:schemeClr val="tx2"/>
                </a:solidFill>
              </a:rPr>
            </a:br>
            <a:r>
              <a:rPr lang="en-GB" sz="3600" u="sng" dirty="0">
                <a:solidFill>
                  <a:schemeClr val="tx2"/>
                </a:solidFill>
              </a:rPr>
              <a:t>Some definitions</a:t>
            </a:r>
            <a:br>
              <a:rPr lang="en-GB" sz="3600" u="sng" dirty="0">
                <a:solidFill>
                  <a:schemeClr val="tx2"/>
                </a:solidFill>
              </a:rPr>
            </a:br>
            <a:endParaRPr lang="en-GB" sz="3600" dirty="0">
              <a:solidFill>
                <a:schemeClr val="tx2"/>
              </a:solidFill>
            </a:endParaRPr>
          </a:p>
        </p:txBody>
      </p:sp>
      <p:sp>
        <p:nvSpPr>
          <p:cNvPr id="3" name="Content Placeholder 2">
            <a:extLst>
              <a:ext uri="{FF2B5EF4-FFF2-40B4-BE49-F238E27FC236}">
                <a16:creationId xmlns:a16="http://schemas.microsoft.com/office/drawing/2014/main" id="{2DDF825D-187E-9611-A018-6956EA8B308E}"/>
              </a:ext>
            </a:extLst>
          </p:cNvPr>
          <p:cNvSpPr>
            <a:spLocks noGrp="1"/>
          </p:cNvSpPr>
          <p:nvPr>
            <p:ph idx="1"/>
          </p:nvPr>
        </p:nvSpPr>
        <p:spPr>
          <a:xfrm>
            <a:off x="5355771" y="-65039"/>
            <a:ext cx="6836229" cy="6100079"/>
          </a:xfrm>
        </p:spPr>
        <p:txBody>
          <a:bodyPr anchor="ctr">
            <a:normAutofit lnSpcReduction="10000"/>
          </a:bodyPr>
          <a:lstStyle/>
          <a:p>
            <a:pPr marL="0" indent="0">
              <a:buNone/>
            </a:pPr>
            <a:endParaRPr lang="en-GB" sz="1800" dirty="0">
              <a:solidFill>
                <a:schemeClr val="tx2"/>
              </a:solidFill>
            </a:endParaRPr>
          </a:p>
          <a:p>
            <a:pPr marL="514350" indent="-514350">
              <a:buFont typeface="+mj-lt"/>
              <a:buAutoNum type="arabicPeriod"/>
            </a:pPr>
            <a:r>
              <a:rPr lang="en-GB" sz="1800" b="1" i="1" dirty="0">
                <a:solidFill>
                  <a:schemeClr val="tx2"/>
                </a:solidFill>
              </a:rPr>
              <a:t>Research</a:t>
            </a:r>
            <a:r>
              <a:rPr lang="en-GB" sz="1800" i="1" dirty="0">
                <a:solidFill>
                  <a:schemeClr val="tx2"/>
                </a:solidFill>
              </a:rPr>
              <a:t>: </a:t>
            </a:r>
            <a:r>
              <a:rPr lang="en-GB" sz="1800" dirty="0">
                <a:solidFill>
                  <a:schemeClr val="tx2"/>
                </a:solidFill>
              </a:rPr>
              <a:t>is conducted to generate new knowledge about a particular concern or problem using scientific methods and can be experimental, observational, or descriptive. Existing research can be synthesized and analysed to create new concepts, methodologies, and or understandings.</a:t>
            </a:r>
          </a:p>
          <a:p>
            <a:pPr marL="514350" indent="-514350">
              <a:buFont typeface="+mj-lt"/>
              <a:buAutoNum type="arabicPeriod"/>
            </a:pPr>
            <a:r>
              <a:rPr lang="en-GB" sz="1800" b="1" i="1" dirty="0">
                <a:solidFill>
                  <a:schemeClr val="tx2"/>
                </a:solidFill>
              </a:rPr>
              <a:t>Evidence-based practice</a:t>
            </a:r>
            <a:r>
              <a:rPr lang="en-GB" sz="1800" i="1" dirty="0">
                <a:solidFill>
                  <a:schemeClr val="tx2"/>
                </a:solidFill>
              </a:rPr>
              <a:t>: </a:t>
            </a:r>
            <a:r>
              <a:rPr lang="en-GB" sz="1800" dirty="0">
                <a:solidFill>
                  <a:schemeClr val="tx2"/>
                </a:solidFill>
              </a:rPr>
              <a:t>is defined as a problem-solving approach to clinical decision-making that integrates the best evidence from research with a clinician's expertise and a patient's personal preferences and values (Melnyk &amp; Fineout-Overholt, 2019). When the term EBP is used, it means that a searchable question was written, a literature search was completed, the external evidence was critically appraised/synthesized, and the compelling body of evidence led to the best practice recommendation(s). Once a best practice is identified, clinicians use their clinical expertise and consider patients' values and preferences when making decisions.</a:t>
            </a:r>
          </a:p>
          <a:p>
            <a:pPr marL="514350" indent="-514350">
              <a:buFont typeface="+mj-lt"/>
              <a:buAutoNum type="arabicPeriod"/>
            </a:pPr>
            <a:r>
              <a:rPr lang="en-GB" sz="1800" b="1" i="1" dirty="0">
                <a:solidFill>
                  <a:schemeClr val="tx2"/>
                </a:solidFill>
              </a:rPr>
              <a:t>Quality Improvement</a:t>
            </a:r>
            <a:r>
              <a:rPr lang="en-GB" sz="1800" i="1" dirty="0">
                <a:solidFill>
                  <a:schemeClr val="tx2"/>
                </a:solidFill>
              </a:rPr>
              <a:t>: </a:t>
            </a:r>
            <a:r>
              <a:rPr lang="en-GB" sz="1800" dirty="0">
                <a:solidFill>
                  <a:schemeClr val="tx2"/>
                </a:solidFill>
              </a:rPr>
              <a:t>focuses on processes to improve efficiencies and eliminate waste (anything that does not add value) within a hospital or healthcare system. Rapid-cycle improvement strategies (like Plan-Do-Study-Act) are used to make changes, and then outcomes are observed and measured (Taylor et al., 2014).</a:t>
            </a:r>
            <a:endParaRPr lang="en-GB" sz="1800" i="1" dirty="0">
              <a:solidFill>
                <a:schemeClr val="tx2"/>
              </a:solidFill>
            </a:endParaRPr>
          </a:p>
        </p:txBody>
      </p:sp>
      <p:sp>
        <p:nvSpPr>
          <p:cNvPr id="5" name="Footer Placeholder 4">
            <a:extLst>
              <a:ext uri="{FF2B5EF4-FFF2-40B4-BE49-F238E27FC236}">
                <a16:creationId xmlns:a16="http://schemas.microsoft.com/office/drawing/2014/main" id="{AC95FE3C-0FB4-00E3-13B3-10C9BF5F499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E8664A6E-C2AD-4EEC-CE90-BC934E00A3EB}"/>
              </a:ext>
            </a:extLst>
          </p:cNvPr>
          <p:cNvSpPr>
            <a:spLocks noGrp="1"/>
          </p:cNvSpPr>
          <p:nvPr>
            <p:ph type="sldNum" sz="quarter" idx="12"/>
          </p:nvPr>
        </p:nvSpPr>
        <p:spPr>
          <a:xfrm>
            <a:off x="8610600" y="6356350"/>
            <a:ext cx="2743200" cy="365125"/>
          </a:xfrm>
        </p:spPr>
        <p:txBody>
          <a:bodyPr>
            <a:normAutofit/>
          </a:bodyPr>
          <a:lstStyle/>
          <a:p>
            <a:pPr>
              <a:spcAft>
                <a:spcPts val="600"/>
              </a:spcAft>
            </a:pPr>
            <a:fld id="{7BEA7D36-F633-4FCB-BAEE-E2578BDEE5E8}" type="slidenum">
              <a:rPr lang="en-GB" smtClean="0"/>
              <a:pPr>
                <a:spcAft>
                  <a:spcPts val="600"/>
                </a:spcAft>
              </a:pPr>
              <a:t>7</a:t>
            </a:fld>
            <a:endParaRPr lang="en-GB"/>
          </a:p>
        </p:txBody>
      </p:sp>
    </p:spTree>
    <p:extLst>
      <p:ext uri="{BB962C8B-B14F-4D97-AF65-F5344CB8AC3E}">
        <p14:creationId xmlns:p14="http://schemas.microsoft.com/office/powerpoint/2010/main" val="1126651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A48B168D-D9DF-3A9F-8E28-C54654DEFED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CAA7F88-9E63-B690-FCE4-7223AD4F1E46}"/>
              </a:ext>
            </a:extLst>
          </p:cNvPr>
          <p:cNvSpPr>
            <a:spLocks noGrp="1"/>
          </p:cNvSpPr>
          <p:nvPr>
            <p:ph type="sldNum" sz="quarter" idx="12"/>
          </p:nvPr>
        </p:nvSpPr>
        <p:spPr/>
        <p:txBody>
          <a:bodyPr/>
          <a:lstStyle/>
          <a:p>
            <a:fld id="{7BEA7D36-F633-4FCB-BAEE-E2578BDEE5E8}" type="slidenum">
              <a:rPr lang="en-GB" smtClean="0"/>
              <a:t>8</a:t>
            </a:fld>
            <a:endParaRPr lang="en-GB"/>
          </a:p>
        </p:txBody>
      </p:sp>
      <p:sp>
        <p:nvSpPr>
          <p:cNvPr id="7" name="Title 1">
            <a:extLst>
              <a:ext uri="{FF2B5EF4-FFF2-40B4-BE49-F238E27FC236}">
                <a16:creationId xmlns:a16="http://schemas.microsoft.com/office/drawing/2014/main" id="{BB234FD3-7A24-A9F5-A493-9B53D5D616B5}"/>
              </a:ext>
            </a:extLst>
          </p:cNvPr>
          <p:cNvSpPr txBox="1">
            <a:spLocks/>
          </p:cNvSpPr>
          <p:nvPr/>
        </p:nvSpPr>
        <p:spPr>
          <a:xfrm>
            <a:off x="2516659" y="238485"/>
            <a:ext cx="9675341" cy="639339"/>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b="1" dirty="0"/>
              <a:t>The Evidence-to-Action chain</a:t>
            </a:r>
            <a:endParaRPr lang="en-GB" sz="4000" dirty="0"/>
          </a:p>
        </p:txBody>
      </p:sp>
      <p:pic>
        <p:nvPicPr>
          <p:cNvPr id="8" name="Picture 7">
            <a:extLst>
              <a:ext uri="{FF2B5EF4-FFF2-40B4-BE49-F238E27FC236}">
                <a16:creationId xmlns:a16="http://schemas.microsoft.com/office/drawing/2014/main" id="{2C3E3469-795B-CAEB-AFD4-4DD008451A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05" t="9187" b="16080"/>
          <a:stretch>
            <a:fillRect/>
          </a:stretch>
        </p:blipFill>
        <p:spPr>
          <a:xfrm>
            <a:off x="230660" y="59215"/>
            <a:ext cx="2935745" cy="1637218"/>
          </a:xfrm>
          <a:prstGeom prst="rect">
            <a:avLst/>
          </a:prstGeom>
        </p:spPr>
      </p:pic>
      <p:graphicFrame>
        <p:nvGraphicFramePr>
          <p:cNvPr id="11" name="Table 10">
            <a:extLst>
              <a:ext uri="{FF2B5EF4-FFF2-40B4-BE49-F238E27FC236}">
                <a16:creationId xmlns:a16="http://schemas.microsoft.com/office/drawing/2014/main" id="{12658E3E-DEDD-65BB-795D-D8EBE29F283B}"/>
              </a:ext>
            </a:extLst>
          </p:cNvPr>
          <p:cNvGraphicFramePr>
            <a:graphicFrameLocks noGrp="1"/>
          </p:cNvGraphicFramePr>
          <p:nvPr/>
        </p:nvGraphicFramePr>
        <p:xfrm>
          <a:off x="230660" y="2005013"/>
          <a:ext cx="11866605" cy="4351337"/>
        </p:xfrm>
        <a:graphic>
          <a:graphicData uri="http://schemas.openxmlformats.org/drawingml/2006/table">
            <a:tbl>
              <a:tblPr/>
              <a:tblGrid>
                <a:gridCol w="1616676">
                  <a:extLst>
                    <a:ext uri="{9D8B030D-6E8A-4147-A177-3AD203B41FA5}">
                      <a16:colId xmlns:a16="http://schemas.microsoft.com/office/drawing/2014/main" val="205655397"/>
                    </a:ext>
                  </a:extLst>
                </a:gridCol>
                <a:gridCol w="3435178">
                  <a:extLst>
                    <a:ext uri="{9D8B030D-6E8A-4147-A177-3AD203B41FA5}">
                      <a16:colId xmlns:a16="http://schemas.microsoft.com/office/drawing/2014/main" val="2928216532"/>
                    </a:ext>
                  </a:extLst>
                </a:gridCol>
                <a:gridCol w="6814751">
                  <a:extLst>
                    <a:ext uri="{9D8B030D-6E8A-4147-A177-3AD203B41FA5}">
                      <a16:colId xmlns:a16="http://schemas.microsoft.com/office/drawing/2014/main" val="2657070838"/>
                    </a:ext>
                  </a:extLst>
                </a:gridCol>
              </a:tblGrid>
              <a:tr h="600185">
                <a:tc>
                  <a:txBody>
                    <a:bodyPr/>
                    <a:lstStyle/>
                    <a:p>
                      <a:pPr rtl="0">
                        <a:buNone/>
                      </a:pPr>
                      <a:r>
                        <a:rPr lang="en-GB" sz="1600" b="1">
                          <a:solidFill>
                            <a:srgbClr val="1F1F1F"/>
                          </a:solidFill>
                          <a:effectLst/>
                          <a:latin typeface="+mn-lt"/>
                        </a:rPr>
                        <a:t>Step</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b="1">
                          <a:solidFill>
                            <a:srgbClr val="1F1F1F"/>
                          </a:solidFill>
                          <a:effectLst/>
                          <a:latin typeface="+mn-lt"/>
                        </a:rPr>
                        <a:t>Theoretical Definition</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b="1">
                          <a:solidFill>
                            <a:srgbClr val="1F1F1F"/>
                          </a:solidFill>
                          <a:effectLst/>
                          <a:latin typeface="+mn-lt"/>
                        </a:rPr>
                        <a:t>Practical Implementation (Hand Hygiene Example)</a:t>
                      </a:r>
                      <a:endParaRPr lang="en-GB" sz="1600">
                        <a:solidFill>
                          <a:srgbClr val="1F1F1F"/>
                        </a:solidFill>
                        <a:effectLst/>
                        <a:latin typeface="+mn-lt"/>
                      </a:endParaRP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503236702"/>
                  </a:ext>
                </a:extLst>
              </a:tr>
              <a:tr h="986017">
                <a:tc>
                  <a:txBody>
                    <a:bodyPr/>
                    <a:lstStyle/>
                    <a:p>
                      <a:pPr rtl="0">
                        <a:buNone/>
                      </a:pPr>
                      <a:r>
                        <a:rPr lang="en-GB" sz="1600" b="1">
                          <a:solidFill>
                            <a:srgbClr val="1F1F1F"/>
                          </a:solidFill>
                          <a:effectLst/>
                          <a:latin typeface="+mn-lt"/>
                        </a:rPr>
                        <a:t>1. Research</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dirty="0">
                          <a:solidFill>
                            <a:srgbClr val="1F1F1F"/>
                          </a:solidFill>
                          <a:effectLst/>
                          <a:latin typeface="+mn-lt"/>
                        </a:rPr>
                        <a:t>Scientific methods used to generate new knowledge or </a:t>
                      </a:r>
                      <a:r>
                        <a:rPr lang="en-GB" sz="1600" dirty="0" err="1">
                          <a:solidFill>
                            <a:srgbClr val="1F1F1F"/>
                          </a:solidFill>
                          <a:effectLst/>
                          <a:latin typeface="+mn-lt"/>
                        </a:rPr>
                        <a:t>analyze</a:t>
                      </a:r>
                      <a:r>
                        <a:rPr lang="en-GB" sz="1600" dirty="0">
                          <a:solidFill>
                            <a:srgbClr val="1F1F1F"/>
                          </a:solidFill>
                          <a:effectLst/>
                          <a:latin typeface="+mn-lt"/>
                        </a:rPr>
                        <a:t> existing understandings.</a:t>
                      </a: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Analyzing existing studies to determine if alcohol-based rubs reduce bacteria more effectively than soap.</a:t>
                      </a: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250280635"/>
                  </a:ext>
                </a:extLst>
              </a:tr>
              <a:tr h="986017">
                <a:tc>
                  <a:txBody>
                    <a:bodyPr/>
                    <a:lstStyle/>
                    <a:p>
                      <a:pPr rtl="0">
                        <a:buNone/>
                      </a:pPr>
                      <a:r>
                        <a:rPr lang="en-GB" sz="1600" b="1">
                          <a:solidFill>
                            <a:srgbClr val="1F1F1F"/>
                          </a:solidFill>
                          <a:effectLst/>
                          <a:latin typeface="+mn-lt"/>
                        </a:rPr>
                        <a:t>2. EBP Process</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A problem-solving approach integrating research with clinical expertise and patient values.</a:t>
                      </a: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Critically appraising the evidence to identify "best practice" while considering hospital resources and staff workflow.</a:t>
                      </a: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318287816"/>
                  </a:ext>
                </a:extLst>
              </a:tr>
              <a:tr h="986017">
                <a:tc>
                  <a:txBody>
                    <a:bodyPr/>
                    <a:lstStyle/>
                    <a:p>
                      <a:pPr rtl="0">
                        <a:buNone/>
                      </a:pPr>
                      <a:r>
                        <a:rPr lang="en-GB" sz="1600" b="1">
                          <a:solidFill>
                            <a:srgbClr val="1F1F1F"/>
                          </a:solidFill>
                          <a:effectLst/>
                          <a:latin typeface="+mn-lt"/>
                        </a:rPr>
                        <a:t>3. Action</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The implementation of the best practice recommendation.</a:t>
                      </a: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Updating the hospital's infection control policy to mandate alcohol-rub dispensers at every patient bedside.</a:t>
                      </a: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522636713"/>
                  </a:ext>
                </a:extLst>
              </a:tr>
              <a:tr h="793101">
                <a:tc>
                  <a:txBody>
                    <a:bodyPr/>
                    <a:lstStyle/>
                    <a:p>
                      <a:pPr rtl="0">
                        <a:buNone/>
                      </a:pPr>
                      <a:r>
                        <a:rPr lang="en-GB" sz="1600" b="1">
                          <a:solidFill>
                            <a:srgbClr val="1F1F1F"/>
                          </a:solidFill>
                          <a:effectLst/>
                          <a:latin typeface="+mn-lt"/>
                        </a:rPr>
                        <a:t>4. Outcome</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The measured result of the action taken (Quality Improvement).</a:t>
                      </a: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dirty="0">
                          <a:solidFill>
                            <a:srgbClr val="1F1F1F"/>
                          </a:solidFill>
                          <a:effectLst/>
                          <a:latin typeface="+mn-lt"/>
                        </a:rPr>
                        <a:t>Observing a 15% reduction in hospital-acquired infections (HCAIs) over a six-month period.</a:t>
                      </a: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586105067"/>
                  </a:ext>
                </a:extLst>
              </a:tr>
            </a:tbl>
          </a:graphicData>
        </a:graphic>
      </p:graphicFrame>
      <p:sp>
        <p:nvSpPr>
          <p:cNvPr id="2" name="TextBox 1">
            <a:extLst>
              <a:ext uri="{FF2B5EF4-FFF2-40B4-BE49-F238E27FC236}">
                <a16:creationId xmlns:a16="http://schemas.microsoft.com/office/drawing/2014/main" id="{650186AB-3284-C187-5758-0452E099B14F}"/>
              </a:ext>
            </a:extLst>
          </p:cNvPr>
          <p:cNvSpPr txBox="1"/>
          <p:nvPr/>
        </p:nvSpPr>
        <p:spPr>
          <a:xfrm>
            <a:off x="3294437" y="877824"/>
            <a:ext cx="8802828" cy="923330"/>
          </a:xfrm>
          <a:prstGeom prst="rect">
            <a:avLst/>
          </a:prstGeom>
          <a:noFill/>
        </p:spPr>
        <p:txBody>
          <a:bodyPr wrap="square">
            <a:spAutoFit/>
          </a:bodyPr>
          <a:lstStyle/>
          <a:p>
            <a:pPr algn="ctr"/>
            <a:r>
              <a:rPr lang="en-GB" i="1" dirty="0"/>
              <a:t>"In hospital-based healthcare workers </a:t>
            </a:r>
            <a:r>
              <a:rPr lang="en-GB" b="1" i="1" dirty="0"/>
              <a:t>(P)</a:t>
            </a:r>
            <a:r>
              <a:rPr lang="en-GB" i="1" dirty="0"/>
              <a:t>, are alcohol-based hand rubs </a:t>
            </a:r>
            <a:r>
              <a:rPr lang="en-GB" b="1" i="1" dirty="0"/>
              <a:t>(I)</a:t>
            </a:r>
            <a:r>
              <a:rPr lang="en-GB" i="1" dirty="0"/>
              <a:t> more effective than traditional soap and water </a:t>
            </a:r>
            <a:r>
              <a:rPr lang="en-GB" b="1" i="1" dirty="0"/>
              <a:t>(C)</a:t>
            </a:r>
            <a:r>
              <a:rPr lang="en-GB" i="1" dirty="0"/>
              <a:t> at reducing hospital-acquired infections </a:t>
            </a:r>
            <a:r>
              <a:rPr lang="en-GB" b="1" i="1" dirty="0"/>
              <a:t>(O)</a:t>
            </a:r>
            <a:r>
              <a:rPr lang="en-GB" i="1" dirty="0"/>
              <a:t>?"</a:t>
            </a:r>
            <a:endParaRPr lang="en-GB" dirty="0"/>
          </a:p>
        </p:txBody>
      </p:sp>
    </p:spTree>
    <p:extLst>
      <p:ext uri="{BB962C8B-B14F-4D97-AF65-F5344CB8AC3E}">
        <p14:creationId xmlns:p14="http://schemas.microsoft.com/office/powerpoint/2010/main" val="204554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2704D13-DE8D-E775-6C16-7DC7D8EE4E4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29678" y="0"/>
            <a:ext cx="2862322" cy="2862322"/>
          </a:xfrm>
          <a:prstGeom prst="rect">
            <a:avLst/>
          </a:prstGeom>
        </p:spPr>
      </p:pic>
      <p:sp>
        <p:nvSpPr>
          <p:cNvPr id="2" name="Title 1">
            <a:extLst>
              <a:ext uri="{FF2B5EF4-FFF2-40B4-BE49-F238E27FC236}">
                <a16:creationId xmlns:a16="http://schemas.microsoft.com/office/drawing/2014/main" id="{E315B3E1-F14C-3F9D-A82E-2466533C2878}"/>
              </a:ext>
            </a:extLst>
          </p:cNvPr>
          <p:cNvSpPr>
            <a:spLocks noGrp="1"/>
          </p:cNvSpPr>
          <p:nvPr>
            <p:ph type="title"/>
          </p:nvPr>
        </p:nvSpPr>
        <p:spPr>
          <a:xfrm>
            <a:off x="155717" y="3601399"/>
            <a:ext cx="4569037" cy="1325563"/>
          </a:xfrm>
        </p:spPr>
        <p:txBody>
          <a:bodyPr>
            <a:noAutofit/>
          </a:bodyPr>
          <a:lstStyle/>
          <a:p>
            <a:r>
              <a:rPr lang="en-GB" sz="3200" b="1" dirty="0"/>
              <a:t>How does the paper you found with your search strategy inform EBP?</a:t>
            </a:r>
          </a:p>
        </p:txBody>
      </p:sp>
      <p:sp>
        <p:nvSpPr>
          <p:cNvPr id="5" name="Footer Placeholder 4">
            <a:extLst>
              <a:ext uri="{FF2B5EF4-FFF2-40B4-BE49-F238E27FC236}">
                <a16:creationId xmlns:a16="http://schemas.microsoft.com/office/drawing/2014/main" id="{0A3F722C-4730-A462-1DA4-86858930A8D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E0392AA-4958-595F-5C14-990ABF0DD649}"/>
              </a:ext>
            </a:extLst>
          </p:cNvPr>
          <p:cNvSpPr>
            <a:spLocks noGrp="1"/>
          </p:cNvSpPr>
          <p:nvPr>
            <p:ph type="sldNum" sz="quarter" idx="12"/>
          </p:nvPr>
        </p:nvSpPr>
        <p:spPr/>
        <p:txBody>
          <a:bodyPr/>
          <a:lstStyle/>
          <a:p>
            <a:fld id="{7BEA7D36-F633-4FCB-BAEE-E2578BDEE5E8}" type="slidenum">
              <a:rPr lang="en-GB" smtClean="0"/>
              <a:t>9</a:t>
            </a:fld>
            <a:endParaRPr lang="en-GB"/>
          </a:p>
        </p:txBody>
      </p:sp>
      <p:pic>
        <p:nvPicPr>
          <p:cNvPr id="7" name="Picture 6">
            <a:extLst>
              <a:ext uri="{FF2B5EF4-FFF2-40B4-BE49-F238E27FC236}">
                <a16:creationId xmlns:a16="http://schemas.microsoft.com/office/drawing/2014/main" id="{B2C26B8E-E938-42C0-ECAC-4B440FCBB41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4793"/>
          <a:stretch>
            <a:fillRect/>
          </a:stretch>
        </p:blipFill>
        <p:spPr>
          <a:xfrm>
            <a:off x="155717" y="7526"/>
            <a:ext cx="4569037" cy="2290831"/>
          </a:xfrm>
          <a:prstGeom prst="rect">
            <a:avLst/>
          </a:prstGeom>
        </p:spPr>
      </p:pic>
      <p:sp>
        <p:nvSpPr>
          <p:cNvPr id="9" name="TextBox 8">
            <a:extLst>
              <a:ext uri="{FF2B5EF4-FFF2-40B4-BE49-F238E27FC236}">
                <a16:creationId xmlns:a16="http://schemas.microsoft.com/office/drawing/2014/main" id="{907F1662-7B43-E149-6DA6-847324148F31}"/>
              </a:ext>
            </a:extLst>
          </p:cNvPr>
          <p:cNvSpPr txBox="1"/>
          <p:nvPr/>
        </p:nvSpPr>
        <p:spPr>
          <a:xfrm>
            <a:off x="-736109" y="1648791"/>
            <a:ext cx="6142120" cy="523220"/>
          </a:xfrm>
          <a:prstGeom prst="rect">
            <a:avLst/>
          </a:prstGeom>
          <a:noFill/>
        </p:spPr>
        <p:txBody>
          <a:bodyPr wrap="square">
            <a:spAutoFit/>
          </a:bodyPr>
          <a:lstStyle/>
          <a:p>
            <a:pPr algn="ctr"/>
            <a:r>
              <a:rPr lang="en-GB" sz="2800" b="1"/>
              <a:t>20 mins</a:t>
            </a:r>
          </a:p>
        </p:txBody>
      </p:sp>
      <p:sp>
        <p:nvSpPr>
          <p:cNvPr id="10" name="TextBox 9">
            <a:extLst>
              <a:ext uri="{FF2B5EF4-FFF2-40B4-BE49-F238E27FC236}">
                <a16:creationId xmlns:a16="http://schemas.microsoft.com/office/drawing/2014/main" id="{B81473A4-2289-64BC-300D-25B44B5B3087}"/>
              </a:ext>
            </a:extLst>
          </p:cNvPr>
          <p:cNvSpPr txBox="1"/>
          <p:nvPr/>
        </p:nvSpPr>
        <p:spPr>
          <a:xfrm>
            <a:off x="4407613" y="2824797"/>
            <a:ext cx="7572985" cy="4031873"/>
          </a:xfrm>
          <a:prstGeom prst="rect">
            <a:avLst/>
          </a:prstGeom>
          <a:noFill/>
        </p:spPr>
        <p:txBody>
          <a:bodyPr wrap="square" rtlCol="0">
            <a:spAutoFit/>
          </a:bodyPr>
          <a:lstStyle/>
          <a:p>
            <a:pPr marL="342900" indent="-342900">
              <a:buFont typeface="+mj-lt"/>
              <a:buAutoNum type="arabicPeriod"/>
            </a:pPr>
            <a:r>
              <a:rPr lang="en-GB" sz="1600" dirty="0"/>
              <a:t>Identify </a:t>
            </a:r>
            <a:r>
              <a:rPr lang="en-GB" sz="1600" b="1" dirty="0"/>
              <a:t>ONE</a:t>
            </a:r>
            <a:r>
              <a:rPr lang="en-GB" sz="1600" dirty="0"/>
              <a:t> paper using your search strategy based on your RQ and keywords. </a:t>
            </a:r>
          </a:p>
          <a:p>
            <a:pPr marL="342900" indent="-342900">
              <a:buFont typeface="+mj-lt"/>
              <a:buAutoNum type="arabicPeriod"/>
            </a:pPr>
            <a:endParaRPr lang="en-GB" sz="1600" dirty="0"/>
          </a:p>
          <a:p>
            <a:pPr marL="342900" indent="-342900">
              <a:buFont typeface="+mj-lt"/>
              <a:buAutoNum type="arabicPeriod"/>
            </a:pPr>
            <a:r>
              <a:rPr lang="en-GB" sz="1600" dirty="0"/>
              <a:t>Perform the </a:t>
            </a:r>
            <a:r>
              <a:rPr lang="en-GB" sz="1600" b="1" dirty="0"/>
              <a:t>CRAAP</a:t>
            </a:r>
            <a:r>
              <a:rPr lang="en-GB" sz="1600" dirty="0"/>
              <a:t> test</a:t>
            </a:r>
          </a:p>
          <a:p>
            <a:pPr marL="342900" indent="-342900">
              <a:buFont typeface="+mj-lt"/>
              <a:buAutoNum type="arabicPeriod"/>
            </a:pPr>
            <a:endParaRPr lang="en-GB" sz="1600" dirty="0"/>
          </a:p>
          <a:p>
            <a:pPr marL="342900" indent="-342900">
              <a:buFont typeface="+mj-lt"/>
              <a:buAutoNum type="arabicPeriod"/>
            </a:pPr>
            <a:r>
              <a:rPr lang="en-GB" sz="1600" dirty="0"/>
              <a:t>Highlight the </a:t>
            </a:r>
            <a:r>
              <a:rPr lang="en-GB" sz="1600" b="1" dirty="0"/>
              <a:t>PICO</a:t>
            </a:r>
            <a:r>
              <a:rPr lang="en-GB" sz="1600" dirty="0"/>
              <a:t> element in your research question and in the paper.</a:t>
            </a:r>
          </a:p>
          <a:p>
            <a:pPr marL="342900" indent="-342900">
              <a:buFont typeface="+mj-lt"/>
              <a:buAutoNum type="arabicPeriod"/>
            </a:pPr>
            <a:endParaRPr lang="en-GB" sz="1600" dirty="0"/>
          </a:p>
          <a:p>
            <a:pPr marL="342900" indent="-342900">
              <a:buFont typeface="+mj-lt"/>
              <a:buAutoNum type="arabicPeriod"/>
            </a:pPr>
            <a:r>
              <a:rPr lang="en-GB" sz="1600" dirty="0"/>
              <a:t>Identify how the </a:t>
            </a:r>
            <a:r>
              <a:rPr lang="en-GB" sz="1600" b="1" dirty="0"/>
              <a:t>knowledge</a:t>
            </a:r>
            <a:r>
              <a:rPr lang="en-GB" sz="1600" dirty="0"/>
              <a:t> in the paper can support the practice in the specific context of your RQ</a:t>
            </a:r>
            <a:r>
              <a:rPr lang="en-GB" sz="1400" dirty="0"/>
              <a:t>. </a:t>
            </a:r>
          </a:p>
          <a:p>
            <a:endParaRPr lang="en-GB" sz="1600" dirty="0"/>
          </a:p>
          <a:p>
            <a:pPr lvl="1"/>
            <a:r>
              <a:rPr lang="en-GB" sz="1600" dirty="0"/>
              <a:t>(</a:t>
            </a:r>
            <a:r>
              <a:rPr lang="en-GB" sz="1600" i="1" dirty="0"/>
              <a:t>What </a:t>
            </a:r>
            <a:r>
              <a:rPr lang="en-GB" sz="1600" b="1" i="1" dirty="0"/>
              <a:t>key findings or messages</a:t>
            </a:r>
            <a:r>
              <a:rPr lang="en-GB" sz="1600" i="1" dirty="0"/>
              <a:t> does the paper present? </a:t>
            </a:r>
          </a:p>
          <a:p>
            <a:pPr lvl="1"/>
            <a:r>
              <a:rPr lang="en-GB" sz="1600" dirty="0"/>
              <a:t>Can the knowledge from this paper: </a:t>
            </a:r>
          </a:p>
          <a:p>
            <a:pPr marL="1200150" lvl="2" indent="-285750">
              <a:buFont typeface="Arial" panose="020B0604020202020204" pitchFamily="34" charset="0"/>
              <a:buChar char="•"/>
            </a:pPr>
            <a:r>
              <a:rPr lang="en-GB" sz="1600" dirty="0"/>
              <a:t>improve understanding?</a:t>
            </a:r>
          </a:p>
          <a:p>
            <a:pPr marL="1200150" lvl="2" indent="-285750">
              <a:buFont typeface="Arial" panose="020B0604020202020204" pitchFamily="34" charset="0"/>
              <a:buChar char="•"/>
            </a:pPr>
            <a:r>
              <a:rPr lang="en-GB" sz="1600" dirty="0"/>
              <a:t>support decision‑making?</a:t>
            </a:r>
          </a:p>
          <a:p>
            <a:pPr marL="1200150" lvl="2" indent="-285750">
              <a:buFont typeface="Arial" panose="020B0604020202020204" pitchFamily="34" charset="0"/>
              <a:buChar char="•"/>
            </a:pPr>
            <a:r>
              <a:rPr lang="en-GB" sz="1600" dirty="0"/>
              <a:t>inform service delivery or intervention design?)</a:t>
            </a:r>
          </a:p>
          <a:p>
            <a:pPr marL="342900" indent="-342900">
              <a:buFont typeface="+mj-lt"/>
              <a:buAutoNum type="arabicPeriod"/>
            </a:pPr>
            <a:endParaRPr lang="en-GB" sz="1600" i="1" dirty="0"/>
          </a:p>
          <a:p>
            <a:pPr marL="342900" indent="-342900">
              <a:buFont typeface="+mj-lt"/>
              <a:buAutoNum type="arabicPeriod"/>
            </a:pPr>
            <a:endParaRPr lang="en-GB" sz="1600" dirty="0"/>
          </a:p>
        </p:txBody>
      </p:sp>
      <p:sp>
        <p:nvSpPr>
          <p:cNvPr id="14" name="Speech Bubble: Oval 13">
            <a:extLst>
              <a:ext uri="{FF2B5EF4-FFF2-40B4-BE49-F238E27FC236}">
                <a16:creationId xmlns:a16="http://schemas.microsoft.com/office/drawing/2014/main" id="{A820563D-7B95-F847-6A3A-5E418ABC9D37}"/>
              </a:ext>
            </a:extLst>
          </p:cNvPr>
          <p:cNvSpPr/>
          <p:nvPr/>
        </p:nvSpPr>
        <p:spPr>
          <a:xfrm rot="19526111" flipH="1">
            <a:off x="7546868" y="470574"/>
            <a:ext cx="2428173" cy="1325563"/>
          </a:xfrm>
          <a:prstGeom prst="wedgeEllipseCallou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i="1">
              <a:solidFill>
                <a:schemeClr val="tx1">
                  <a:lumMod val="95000"/>
                  <a:lumOff val="5000"/>
                </a:schemeClr>
              </a:solidFill>
            </a:endParaRPr>
          </a:p>
          <a:p>
            <a:pPr algn="ctr"/>
            <a:r>
              <a:rPr lang="en-GB" i="1">
                <a:solidFill>
                  <a:schemeClr val="tx1">
                    <a:lumMod val="95000"/>
                    <a:lumOff val="5000"/>
                  </a:schemeClr>
                </a:solidFill>
              </a:rPr>
              <a:t>this is part of your assignment 2!</a:t>
            </a:r>
          </a:p>
          <a:p>
            <a:pPr algn="ctr"/>
            <a:endParaRPr lang="en-GB">
              <a:solidFill>
                <a:schemeClr val="tx1">
                  <a:lumMod val="95000"/>
                  <a:lumOff val="5000"/>
                </a:schemeClr>
              </a:solidFill>
            </a:endParaRPr>
          </a:p>
        </p:txBody>
      </p:sp>
    </p:spTree>
    <p:extLst>
      <p:ext uri="{BB962C8B-B14F-4D97-AF65-F5344CB8AC3E}">
        <p14:creationId xmlns:p14="http://schemas.microsoft.com/office/powerpoint/2010/main" val="394141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01B9A2D-EBD3-2C79-7AAF-A8E8A3AEC50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2D0A878-5793-E157-8053-C983C5B76843}"/>
              </a:ext>
            </a:extLst>
          </p:cNvPr>
          <p:cNvSpPr>
            <a:spLocks noGrp="1"/>
          </p:cNvSpPr>
          <p:nvPr>
            <p:ph type="sldNum" sz="quarter" idx="12"/>
          </p:nvPr>
        </p:nvSpPr>
        <p:spPr/>
        <p:txBody>
          <a:bodyPr/>
          <a:lstStyle/>
          <a:p>
            <a:fld id="{7BEA7D36-F633-4FCB-BAEE-E2578BDEE5E8}" type="slidenum">
              <a:rPr lang="en-GB" smtClean="0"/>
              <a:t>10</a:t>
            </a:fld>
            <a:endParaRPr lang="en-GB"/>
          </a:p>
        </p:txBody>
      </p:sp>
      <p:sp>
        <p:nvSpPr>
          <p:cNvPr id="7" name="Title 1">
            <a:extLst>
              <a:ext uri="{FF2B5EF4-FFF2-40B4-BE49-F238E27FC236}">
                <a16:creationId xmlns:a16="http://schemas.microsoft.com/office/drawing/2014/main" id="{084401C6-421D-5E1A-4D25-550A6B003F31}"/>
              </a:ext>
            </a:extLst>
          </p:cNvPr>
          <p:cNvSpPr txBox="1">
            <a:spLocks/>
          </p:cNvSpPr>
          <p:nvPr/>
        </p:nvSpPr>
        <p:spPr>
          <a:xfrm>
            <a:off x="0" y="2254618"/>
            <a:ext cx="4343794" cy="8741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a:t>How can you write about how a paper supports EBP in a report?</a:t>
            </a:r>
          </a:p>
        </p:txBody>
      </p:sp>
      <p:pic>
        <p:nvPicPr>
          <p:cNvPr id="8" name="Picture 7">
            <a:extLst>
              <a:ext uri="{FF2B5EF4-FFF2-40B4-BE49-F238E27FC236}">
                <a16:creationId xmlns:a16="http://schemas.microsoft.com/office/drawing/2014/main" id="{E28872D9-39E3-FD0E-1480-F48ED68F78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008238" cy="1428360"/>
          </a:xfrm>
          <a:prstGeom prst="rect">
            <a:avLst/>
          </a:prstGeom>
        </p:spPr>
      </p:pic>
      <p:sp>
        <p:nvSpPr>
          <p:cNvPr id="10" name="TextBox 9">
            <a:extLst>
              <a:ext uri="{FF2B5EF4-FFF2-40B4-BE49-F238E27FC236}">
                <a16:creationId xmlns:a16="http://schemas.microsoft.com/office/drawing/2014/main" id="{5EDC32E4-A64A-55A1-DF74-2D0F9062CBAF}"/>
              </a:ext>
            </a:extLst>
          </p:cNvPr>
          <p:cNvSpPr txBox="1"/>
          <p:nvPr/>
        </p:nvSpPr>
        <p:spPr>
          <a:xfrm>
            <a:off x="130578" y="3729255"/>
            <a:ext cx="4158443" cy="1754326"/>
          </a:xfrm>
          <a:prstGeom prst="rect">
            <a:avLst/>
          </a:prstGeom>
          <a:noFill/>
        </p:spPr>
        <p:txBody>
          <a:bodyPr wrap="square" rtlCol="0">
            <a:spAutoFit/>
          </a:bodyPr>
          <a:lstStyle/>
          <a:p>
            <a:r>
              <a:rPr lang="en-GB"/>
              <a:t>In you Discussion, you should:</a:t>
            </a:r>
          </a:p>
          <a:p>
            <a:endParaRPr lang="en-GB"/>
          </a:p>
          <a:p>
            <a:pPr marL="342900" indent="-342900">
              <a:buFont typeface="Arial" panose="020B0604020202020204" pitchFamily="34" charset="0"/>
              <a:buChar char="•"/>
            </a:pPr>
            <a:r>
              <a:rPr lang="en-GB"/>
              <a:t>Summary of the findings</a:t>
            </a:r>
          </a:p>
          <a:p>
            <a:pPr marL="342900" indent="-342900">
              <a:buFont typeface="Arial" panose="020B0604020202020204" pitchFamily="34" charset="0"/>
              <a:buChar char="•"/>
            </a:pPr>
            <a:r>
              <a:rPr lang="en-GB"/>
              <a:t>How the article influence practice and affect outcomes for patients/service users?</a:t>
            </a:r>
          </a:p>
        </p:txBody>
      </p:sp>
      <p:grpSp>
        <p:nvGrpSpPr>
          <p:cNvPr id="12" name="Group 11">
            <a:extLst>
              <a:ext uri="{FF2B5EF4-FFF2-40B4-BE49-F238E27FC236}">
                <a16:creationId xmlns:a16="http://schemas.microsoft.com/office/drawing/2014/main" id="{9F4A6E28-985C-DDEF-CB7E-0C17AA9C7120}"/>
              </a:ext>
            </a:extLst>
          </p:cNvPr>
          <p:cNvGrpSpPr/>
          <p:nvPr/>
        </p:nvGrpSpPr>
        <p:grpSpPr>
          <a:xfrm>
            <a:off x="4402095" y="136809"/>
            <a:ext cx="7695169" cy="6338132"/>
            <a:chOff x="4402095" y="136809"/>
            <a:chExt cx="7695169" cy="6106271"/>
          </a:xfrm>
        </p:grpSpPr>
        <p:sp>
          <p:nvSpPr>
            <p:cNvPr id="13" name="Freeform: Shape 12">
              <a:extLst>
                <a:ext uri="{FF2B5EF4-FFF2-40B4-BE49-F238E27FC236}">
                  <a16:creationId xmlns:a16="http://schemas.microsoft.com/office/drawing/2014/main" id="{555D8F0A-A2D3-0B91-3C1B-403C3AEC5B1B}"/>
                </a:ext>
              </a:extLst>
            </p:cNvPr>
            <p:cNvSpPr/>
            <p:nvPr/>
          </p:nvSpPr>
          <p:spPr>
            <a:xfrm>
              <a:off x="4402095" y="136809"/>
              <a:ext cx="1513291" cy="2161846"/>
            </a:xfrm>
            <a:custGeom>
              <a:avLst/>
              <a:gdLst>
                <a:gd name="csX0" fmla="*/ 0 w 2161845"/>
                <a:gd name="csY0" fmla="*/ 0 h 1513291"/>
                <a:gd name="csX1" fmla="*/ 1405200 w 2161845"/>
                <a:gd name="csY1" fmla="*/ 0 h 1513291"/>
                <a:gd name="csX2" fmla="*/ 2161845 w 2161845"/>
                <a:gd name="csY2" fmla="*/ 756646 h 1513291"/>
                <a:gd name="csX3" fmla="*/ 1405200 w 2161845"/>
                <a:gd name="csY3" fmla="*/ 1513291 h 1513291"/>
                <a:gd name="csX4" fmla="*/ 0 w 2161845"/>
                <a:gd name="csY4" fmla="*/ 1513291 h 1513291"/>
                <a:gd name="csX5" fmla="*/ 756646 w 2161845"/>
                <a:gd name="csY5" fmla="*/ 756646 h 1513291"/>
                <a:gd name="csX6" fmla="*/ 0 w 2161845"/>
                <a:gd name="csY6" fmla="*/ 0 h 151329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161845" h="1513291">
                  <a:moveTo>
                    <a:pt x="2161844" y="0"/>
                  </a:moveTo>
                  <a:lnTo>
                    <a:pt x="2161844" y="983640"/>
                  </a:lnTo>
                  <a:lnTo>
                    <a:pt x="1080922" y="1513291"/>
                  </a:lnTo>
                  <a:lnTo>
                    <a:pt x="1" y="983640"/>
                  </a:lnTo>
                  <a:lnTo>
                    <a:pt x="1" y="0"/>
                  </a:lnTo>
                  <a:lnTo>
                    <a:pt x="1080922" y="529652"/>
                  </a:lnTo>
                  <a:lnTo>
                    <a:pt x="2161844" y="0"/>
                  </a:lnTo>
                  <a:close/>
                </a:path>
              </a:pathLst>
            </a:custGeom>
            <a:solidFill>
              <a:schemeClr val="accent4">
                <a:lumMod val="20000"/>
                <a:lumOff val="80000"/>
              </a:schemeClr>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6" tIns="773792" rIns="17144" bIns="773790"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lumMod val="95000"/>
                      <a:lumOff val="5000"/>
                    </a:schemeClr>
                  </a:solidFill>
                </a:rPr>
                <a:t>Synthesis</a:t>
              </a:r>
            </a:p>
          </p:txBody>
        </p:sp>
        <p:sp>
          <p:nvSpPr>
            <p:cNvPr id="14" name="Freeform: Shape 13">
              <a:extLst>
                <a:ext uri="{FF2B5EF4-FFF2-40B4-BE49-F238E27FC236}">
                  <a16:creationId xmlns:a16="http://schemas.microsoft.com/office/drawing/2014/main" id="{BBF5F837-24E0-A31B-C409-317BCFB8B4B4}"/>
                </a:ext>
              </a:extLst>
            </p:cNvPr>
            <p:cNvSpPr/>
            <p:nvPr/>
          </p:nvSpPr>
          <p:spPr>
            <a:xfrm>
              <a:off x="5915385" y="136812"/>
              <a:ext cx="6181879" cy="1405199"/>
            </a:xfrm>
            <a:custGeom>
              <a:avLst/>
              <a:gdLst>
                <a:gd name="csX0" fmla="*/ 234205 w 1405199"/>
                <a:gd name="csY0" fmla="*/ 0 h 6181879"/>
                <a:gd name="csX1" fmla="*/ 1170994 w 1405199"/>
                <a:gd name="csY1" fmla="*/ 0 h 6181879"/>
                <a:gd name="csX2" fmla="*/ 1405199 w 1405199"/>
                <a:gd name="csY2" fmla="*/ 234205 h 6181879"/>
                <a:gd name="csX3" fmla="*/ 1405199 w 1405199"/>
                <a:gd name="csY3" fmla="*/ 6181879 h 6181879"/>
                <a:gd name="csX4" fmla="*/ 1405199 w 1405199"/>
                <a:gd name="csY4" fmla="*/ 6181879 h 6181879"/>
                <a:gd name="csX5" fmla="*/ 0 w 1405199"/>
                <a:gd name="csY5" fmla="*/ 6181879 h 6181879"/>
                <a:gd name="csX6" fmla="*/ 0 w 1405199"/>
                <a:gd name="csY6" fmla="*/ 6181879 h 6181879"/>
                <a:gd name="csX7" fmla="*/ 0 w 1405199"/>
                <a:gd name="csY7" fmla="*/ 234205 h 6181879"/>
                <a:gd name="csX8" fmla="*/ 234205 w 1405199"/>
                <a:gd name="csY8" fmla="*/ 0 h 61818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05199" h="6181879">
                  <a:moveTo>
                    <a:pt x="1405199" y="1030337"/>
                  </a:moveTo>
                  <a:lnTo>
                    <a:pt x="1405199" y="5151542"/>
                  </a:lnTo>
                  <a:cubicBezTo>
                    <a:pt x="1405199" y="5720581"/>
                    <a:pt x="1381364" y="6181877"/>
                    <a:pt x="1351962" y="6181877"/>
                  </a:cubicBezTo>
                  <a:lnTo>
                    <a:pt x="0" y="6181877"/>
                  </a:lnTo>
                  <a:lnTo>
                    <a:pt x="0" y="6181877"/>
                  </a:lnTo>
                  <a:lnTo>
                    <a:pt x="0" y="2"/>
                  </a:lnTo>
                  <a:lnTo>
                    <a:pt x="0" y="2"/>
                  </a:lnTo>
                  <a:lnTo>
                    <a:pt x="1351962" y="2"/>
                  </a:lnTo>
                  <a:cubicBezTo>
                    <a:pt x="1381364" y="2"/>
                    <a:pt x="1405199" y="461298"/>
                    <a:pt x="1405199" y="1030337"/>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2" tIns="78756" rIns="78756" bIns="78756" numCol="1" spcCol="1270" anchor="ctr" anchorCtr="0">
              <a:noAutofit/>
            </a:bodyPr>
            <a:lstStyle/>
            <a:p>
              <a:pPr marL="171450" lvl="1" indent="-171450" algn="l" defTabSz="711200">
                <a:lnSpc>
                  <a:spcPct val="90000"/>
                </a:lnSpc>
                <a:spcBef>
                  <a:spcPct val="0"/>
                </a:spcBef>
                <a:spcAft>
                  <a:spcPct val="15000"/>
                </a:spcAft>
                <a:buNone/>
              </a:pPr>
              <a:r>
                <a:rPr lang="en-GB" sz="1600" b="1" kern="1200"/>
                <a:t>Don't just repeat the results</a:t>
              </a:r>
              <a:endParaRPr lang="en-GB" sz="1600" kern="1200"/>
            </a:p>
            <a:p>
              <a:pPr marL="171450" lvl="1" indent="-171450" algn="l" defTabSz="711200">
                <a:lnSpc>
                  <a:spcPct val="90000"/>
                </a:lnSpc>
                <a:spcBef>
                  <a:spcPct val="0"/>
                </a:spcBef>
                <a:spcAft>
                  <a:spcPct val="15000"/>
                </a:spcAft>
                <a:buNone/>
              </a:pPr>
              <a:r>
                <a:rPr lang="en-GB" sz="1600" kern="1200"/>
                <a:t>The synthesis should explain </a:t>
              </a:r>
              <a:r>
                <a:rPr lang="en-GB" sz="1600" b="1" kern="1200"/>
                <a:t>why </a:t>
              </a:r>
              <a:r>
                <a:rPr lang="en-GB" sz="1600" b="0" kern="1200"/>
                <a:t>the results matters.</a:t>
              </a:r>
              <a:endParaRPr lang="en-GB" sz="1600" kern="1200"/>
            </a:p>
            <a:p>
              <a:pPr marL="171450" lvl="1" indent="-171450" algn="l" defTabSz="711200">
                <a:lnSpc>
                  <a:spcPct val="90000"/>
                </a:lnSpc>
                <a:spcBef>
                  <a:spcPct val="0"/>
                </a:spcBef>
                <a:spcAft>
                  <a:spcPct val="15000"/>
                </a:spcAft>
                <a:buNone/>
              </a:pPr>
              <a:r>
                <a:rPr lang="en-GB" sz="1600" i="1" kern="1200"/>
                <a:t>“What is the overall evidence telling us about this intervention?”</a:t>
              </a:r>
            </a:p>
            <a:p>
              <a:pPr marL="171450" lvl="1" indent="-171450" algn="l" defTabSz="711200">
                <a:lnSpc>
                  <a:spcPct val="90000"/>
                </a:lnSpc>
                <a:spcBef>
                  <a:spcPct val="0"/>
                </a:spcBef>
                <a:spcAft>
                  <a:spcPct val="15000"/>
                </a:spcAft>
                <a:buNone/>
              </a:pPr>
              <a:r>
                <a:rPr lang="en-GB" sz="1600" i="0" kern="1200"/>
                <a:t>The goal is to prove that the literature is strong enough to justify changing in the current practice.</a:t>
              </a:r>
            </a:p>
          </p:txBody>
        </p:sp>
        <p:sp>
          <p:nvSpPr>
            <p:cNvPr id="15" name="Freeform: Shape 14">
              <a:extLst>
                <a:ext uri="{FF2B5EF4-FFF2-40B4-BE49-F238E27FC236}">
                  <a16:creationId xmlns:a16="http://schemas.microsoft.com/office/drawing/2014/main" id="{DDE09D57-DA98-839B-3762-E613EB02AE08}"/>
                </a:ext>
              </a:extLst>
            </p:cNvPr>
            <p:cNvSpPr/>
            <p:nvPr/>
          </p:nvSpPr>
          <p:spPr>
            <a:xfrm>
              <a:off x="4402095" y="2109023"/>
              <a:ext cx="1513291" cy="2161845"/>
            </a:xfrm>
            <a:custGeom>
              <a:avLst/>
              <a:gdLst>
                <a:gd name="csX0" fmla="*/ 0 w 2161845"/>
                <a:gd name="csY0" fmla="*/ 0 h 1513291"/>
                <a:gd name="csX1" fmla="*/ 1405200 w 2161845"/>
                <a:gd name="csY1" fmla="*/ 0 h 1513291"/>
                <a:gd name="csX2" fmla="*/ 2161845 w 2161845"/>
                <a:gd name="csY2" fmla="*/ 756646 h 1513291"/>
                <a:gd name="csX3" fmla="*/ 1405200 w 2161845"/>
                <a:gd name="csY3" fmla="*/ 1513291 h 1513291"/>
                <a:gd name="csX4" fmla="*/ 0 w 2161845"/>
                <a:gd name="csY4" fmla="*/ 1513291 h 1513291"/>
                <a:gd name="csX5" fmla="*/ 756646 w 2161845"/>
                <a:gd name="csY5" fmla="*/ 756646 h 1513291"/>
                <a:gd name="csX6" fmla="*/ 0 w 2161845"/>
                <a:gd name="csY6" fmla="*/ 0 h 151329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161845" h="1513291">
                  <a:moveTo>
                    <a:pt x="2161844" y="0"/>
                  </a:moveTo>
                  <a:lnTo>
                    <a:pt x="2161844" y="983640"/>
                  </a:lnTo>
                  <a:lnTo>
                    <a:pt x="1080922" y="1513291"/>
                  </a:lnTo>
                  <a:lnTo>
                    <a:pt x="1" y="983640"/>
                  </a:lnTo>
                  <a:lnTo>
                    <a:pt x="1" y="0"/>
                  </a:lnTo>
                  <a:lnTo>
                    <a:pt x="1080922" y="529652"/>
                  </a:lnTo>
                  <a:lnTo>
                    <a:pt x="2161844" y="0"/>
                  </a:lnTo>
                  <a:close/>
                </a:path>
              </a:pathLst>
            </a:custGeom>
            <a:solidFill>
              <a:schemeClr val="accent1">
                <a:lumMod val="40000"/>
                <a:lumOff val="60000"/>
              </a:schemeClr>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6" tIns="773791" rIns="17144" bIns="773790"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lumMod val="95000"/>
                      <a:lumOff val="5000"/>
                    </a:schemeClr>
                  </a:solidFill>
                </a:rPr>
                <a:t>Action</a:t>
              </a:r>
            </a:p>
          </p:txBody>
        </p:sp>
        <p:sp>
          <p:nvSpPr>
            <p:cNvPr id="16" name="Freeform: Shape 15">
              <a:extLst>
                <a:ext uri="{FF2B5EF4-FFF2-40B4-BE49-F238E27FC236}">
                  <a16:creationId xmlns:a16="http://schemas.microsoft.com/office/drawing/2014/main" id="{7EC4366A-EA75-C2DF-7BCB-B9693D677F41}"/>
                </a:ext>
              </a:extLst>
            </p:cNvPr>
            <p:cNvSpPr/>
            <p:nvPr/>
          </p:nvSpPr>
          <p:spPr>
            <a:xfrm>
              <a:off x="5915385" y="2109024"/>
              <a:ext cx="6181879" cy="1405199"/>
            </a:xfrm>
            <a:custGeom>
              <a:avLst/>
              <a:gdLst>
                <a:gd name="csX0" fmla="*/ 234205 w 1405199"/>
                <a:gd name="csY0" fmla="*/ 0 h 6181879"/>
                <a:gd name="csX1" fmla="*/ 1170994 w 1405199"/>
                <a:gd name="csY1" fmla="*/ 0 h 6181879"/>
                <a:gd name="csX2" fmla="*/ 1405199 w 1405199"/>
                <a:gd name="csY2" fmla="*/ 234205 h 6181879"/>
                <a:gd name="csX3" fmla="*/ 1405199 w 1405199"/>
                <a:gd name="csY3" fmla="*/ 6181879 h 6181879"/>
                <a:gd name="csX4" fmla="*/ 1405199 w 1405199"/>
                <a:gd name="csY4" fmla="*/ 6181879 h 6181879"/>
                <a:gd name="csX5" fmla="*/ 0 w 1405199"/>
                <a:gd name="csY5" fmla="*/ 6181879 h 6181879"/>
                <a:gd name="csX6" fmla="*/ 0 w 1405199"/>
                <a:gd name="csY6" fmla="*/ 6181879 h 6181879"/>
                <a:gd name="csX7" fmla="*/ 0 w 1405199"/>
                <a:gd name="csY7" fmla="*/ 234205 h 6181879"/>
                <a:gd name="csX8" fmla="*/ 234205 w 1405199"/>
                <a:gd name="csY8" fmla="*/ 0 h 61818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05199" h="6181879">
                  <a:moveTo>
                    <a:pt x="1405199" y="1030337"/>
                  </a:moveTo>
                  <a:lnTo>
                    <a:pt x="1405199" y="5151542"/>
                  </a:lnTo>
                  <a:cubicBezTo>
                    <a:pt x="1405199" y="5720581"/>
                    <a:pt x="1381364" y="6181877"/>
                    <a:pt x="1351962" y="6181877"/>
                  </a:cubicBezTo>
                  <a:lnTo>
                    <a:pt x="0" y="6181877"/>
                  </a:lnTo>
                  <a:lnTo>
                    <a:pt x="0" y="6181877"/>
                  </a:lnTo>
                  <a:lnTo>
                    <a:pt x="0" y="2"/>
                  </a:lnTo>
                  <a:lnTo>
                    <a:pt x="0" y="2"/>
                  </a:lnTo>
                  <a:lnTo>
                    <a:pt x="1351962" y="2"/>
                  </a:lnTo>
                  <a:cubicBezTo>
                    <a:pt x="1381364" y="2"/>
                    <a:pt x="1405199" y="461298"/>
                    <a:pt x="1405199" y="1030337"/>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2" tIns="78756" rIns="78756" bIns="78756" numCol="1" spcCol="1270" anchor="ctr" anchorCtr="0">
              <a:noAutofit/>
            </a:bodyPr>
            <a:lstStyle/>
            <a:p>
              <a:pPr marL="171450" lvl="1" indent="-171450" algn="l" defTabSz="711200">
                <a:lnSpc>
                  <a:spcPct val="90000"/>
                </a:lnSpc>
                <a:spcBef>
                  <a:spcPct val="0"/>
                </a:spcBef>
                <a:spcAft>
                  <a:spcPct val="15000"/>
                </a:spcAft>
                <a:buNone/>
              </a:pPr>
              <a:r>
                <a:rPr lang="en-GB" sz="1600" kern="1200"/>
                <a:t>This is the practical step where the synthesised knowledge is turned into a specific change in clinical or social care behaviour. </a:t>
              </a:r>
            </a:p>
            <a:p>
              <a:pPr marL="171450" lvl="1" indent="-171450" algn="l" defTabSz="711200">
                <a:lnSpc>
                  <a:spcPct val="90000"/>
                </a:lnSpc>
                <a:spcBef>
                  <a:spcPct val="0"/>
                </a:spcBef>
                <a:spcAft>
                  <a:spcPct val="15000"/>
                </a:spcAft>
                <a:buNone/>
              </a:pPr>
              <a:r>
                <a:rPr lang="en-GB" sz="1600" kern="1200"/>
                <a:t>The goal is to explain how professional practice must adapt to ensure care is EB.</a:t>
              </a:r>
            </a:p>
          </p:txBody>
        </p:sp>
        <p:sp>
          <p:nvSpPr>
            <p:cNvPr id="17" name="Freeform: Shape 16">
              <a:extLst>
                <a:ext uri="{FF2B5EF4-FFF2-40B4-BE49-F238E27FC236}">
                  <a16:creationId xmlns:a16="http://schemas.microsoft.com/office/drawing/2014/main" id="{4A053E41-E2A4-A221-DF78-0BA060802BFA}"/>
                </a:ext>
              </a:extLst>
            </p:cNvPr>
            <p:cNvSpPr/>
            <p:nvPr/>
          </p:nvSpPr>
          <p:spPr>
            <a:xfrm>
              <a:off x="4402095" y="4081235"/>
              <a:ext cx="1513291" cy="2161845"/>
            </a:xfrm>
            <a:custGeom>
              <a:avLst/>
              <a:gdLst>
                <a:gd name="csX0" fmla="*/ 0 w 2161845"/>
                <a:gd name="csY0" fmla="*/ 0 h 1513291"/>
                <a:gd name="csX1" fmla="*/ 1405200 w 2161845"/>
                <a:gd name="csY1" fmla="*/ 0 h 1513291"/>
                <a:gd name="csX2" fmla="*/ 2161845 w 2161845"/>
                <a:gd name="csY2" fmla="*/ 756646 h 1513291"/>
                <a:gd name="csX3" fmla="*/ 1405200 w 2161845"/>
                <a:gd name="csY3" fmla="*/ 1513291 h 1513291"/>
                <a:gd name="csX4" fmla="*/ 0 w 2161845"/>
                <a:gd name="csY4" fmla="*/ 1513291 h 1513291"/>
                <a:gd name="csX5" fmla="*/ 756646 w 2161845"/>
                <a:gd name="csY5" fmla="*/ 756646 h 1513291"/>
                <a:gd name="csX6" fmla="*/ 0 w 2161845"/>
                <a:gd name="csY6" fmla="*/ 0 h 151329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161845" h="1513291">
                  <a:moveTo>
                    <a:pt x="2161844" y="0"/>
                  </a:moveTo>
                  <a:lnTo>
                    <a:pt x="2161844" y="983640"/>
                  </a:lnTo>
                  <a:lnTo>
                    <a:pt x="1080922" y="1513291"/>
                  </a:lnTo>
                  <a:lnTo>
                    <a:pt x="1" y="983640"/>
                  </a:lnTo>
                  <a:lnTo>
                    <a:pt x="1" y="0"/>
                  </a:lnTo>
                  <a:lnTo>
                    <a:pt x="1080922" y="529652"/>
                  </a:lnTo>
                  <a:lnTo>
                    <a:pt x="2161844" y="0"/>
                  </a:lnTo>
                  <a:close/>
                </a:path>
              </a:pathLst>
            </a:custGeom>
            <a:solidFill>
              <a:schemeClr val="accent1">
                <a:lumMod val="60000"/>
                <a:lumOff val="40000"/>
              </a:schemeClr>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6" tIns="773791" rIns="17144" bIns="773790" numCol="1" spcCol="1270" anchor="ctr" anchorCtr="0">
              <a:noAutofit/>
            </a:bodyPr>
            <a:lstStyle/>
            <a:p>
              <a:pPr marL="0" lvl="0" indent="0" algn="ctr" defTabSz="1200150">
                <a:lnSpc>
                  <a:spcPct val="90000"/>
                </a:lnSpc>
                <a:spcBef>
                  <a:spcPct val="0"/>
                </a:spcBef>
                <a:spcAft>
                  <a:spcPct val="35000"/>
                </a:spcAft>
                <a:buNone/>
              </a:pPr>
              <a:r>
                <a:rPr lang="en-GB" sz="2700" kern="1200">
                  <a:solidFill>
                    <a:schemeClr val="tx1">
                      <a:lumMod val="95000"/>
                      <a:lumOff val="5000"/>
                    </a:schemeClr>
                  </a:solidFill>
                </a:rPr>
                <a:t>Result</a:t>
              </a:r>
            </a:p>
          </p:txBody>
        </p:sp>
        <p:sp>
          <p:nvSpPr>
            <p:cNvPr id="18" name="Freeform: Shape 17">
              <a:extLst>
                <a:ext uri="{FF2B5EF4-FFF2-40B4-BE49-F238E27FC236}">
                  <a16:creationId xmlns:a16="http://schemas.microsoft.com/office/drawing/2014/main" id="{FFC5F965-C402-3269-3948-87F86E1D17CD}"/>
                </a:ext>
              </a:extLst>
            </p:cNvPr>
            <p:cNvSpPr/>
            <p:nvPr/>
          </p:nvSpPr>
          <p:spPr>
            <a:xfrm>
              <a:off x="5915385" y="4081235"/>
              <a:ext cx="6181879" cy="1405200"/>
            </a:xfrm>
            <a:custGeom>
              <a:avLst/>
              <a:gdLst>
                <a:gd name="csX0" fmla="*/ 234205 w 1405199"/>
                <a:gd name="csY0" fmla="*/ 0 h 6181879"/>
                <a:gd name="csX1" fmla="*/ 1170994 w 1405199"/>
                <a:gd name="csY1" fmla="*/ 0 h 6181879"/>
                <a:gd name="csX2" fmla="*/ 1405199 w 1405199"/>
                <a:gd name="csY2" fmla="*/ 234205 h 6181879"/>
                <a:gd name="csX3" fmla="*/ 1405199 w 1405199"/>
                <a:gd name="csY3" fmla="*/ 6181879 h 6181879"/>
                <a:gd name="csX4" fmla="*/ 1405199 w 1405199"/>
                <a:gd name="csY4" fmla="*/ 6181879 h 6181879"/>
                <a:gd name="csX5" fmla="*/ 0 w 1405199"/>
                <a:gd name="csY5" fmla="*/ 6181879 h 6181879"/>
                <a:gd name="csX6" fmla="*/ 0 w 1405199"/>
                <a:gd name="csY6" fmla="*/ 6181879 h 6181879"/>
                <a:gd name="csX7" fmla="*/ 0 w 1405199"/>
                <a:gd name="csY7" fmla="*/ 234205 h 6181879"/>
                <a:gd name="csX8" fmla="*/ 234205 w 1405199"/>
                <a:gd name="csY8" fmla="*/ 0 h 61818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05199" h="6181879">
                  <a:moveTo>
                    <a:pt x="1405199" y="1030337"/>
                  </a:moveTo>
                  <a:lnTo>
                    <a:pt x="1405199" y="5151542"/>
                  </a:lnTo>
                  <a:cubicBezTo>
                    <a:pt x="1405199" y="5720581"/>
                    <a:pt x="1381364" y="6181877"/>
                    <a:pt x="1351962" y="6181877"/>
                  </a:cubicBezTo>
                  <a:lnTo>
                    <a:pt x="0" y="6181877"/>
                  </a:lnTo>
                  <a:lnTo>
                    <a:pt x="0" y="6181877"/>
                  </a:lnTo>
                  <a:lnTo>
                    <a:pt x="0" y="2"/>
                  </a:lnTo>
                  <a:lnTo>
                    <a:pt x="0" y="2"/>
                  </a:lnTo>
                  <a:lnTo>
                    <a:pt x="1351962" y="2"/>
                  </a:lnTo>
                  <a:cubicBezTo>
                    <a:pt x="1381364" y="2"/>
                    <a:pt x="1405199" y="461298"/>
                    <a:pt x="1405199" y="1030337"/>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2" tIns="78756" rIns="78756" bIns="78757" numCol="1" spcCol="1270" anchor="ctr" anchorCtr="0">
              <a:noAutofit/>
            </a:bodyPr>
            <a:lstStyle/>
            <a:p>
              <a:pPr marL="171450" lvl="1" indent="-171450" algn="l" defTabSz="711200">
                <a:lnSpc>
                  <a:spcPct val="90000"/>
                </a:lnSpc>
                <a:spcBef>
                  <a:spcPct val="0"/>
                </a:spcBef>
                <a:spcAft>
                  <a:spcPct val="15000"/>
                </a:spcAft>
                <a:buNone/>
              </a:pPr>
              <a:r>
                <a:rPr lang="en-GB" sz="1600" kern="1200"/>
                <a:t>This is the measurable impact that the “Action” has on the service user or the wider healthcare system.</a:t>
              </a:r>
            </a:p>
            <a:p>
              <a:pPr marL="171450" lvl="1" indent="-171450" algn="l" defTabSz="711200">
                <a:lnSpc>
                  <a:spcPct val="90000"/>
                </a:lnSpc>
                <a:spcBef>
                  <a:spcPct val="0"/>
                </a:spcBef>
                <a:spcAft>
                  <a:spcPct val="15000"/>
                </a:spcAft>
                <a:buNone/>
              </a:pPr>
              <a:r>
                <a:rPr lang="en-GB" sz="1600" kern="1200"/>
                <a:t> The goal is describing the positive change and the human benefit demonstrating that the entire research process is designed to improve quality od life for the patient and quality of work for staff.</a:t>
              </a:r>
            </a:p>
          </p:txBody>
        </p:sp>
      </p:grpSp>
    </p:spTree>
    <p:extLst>
      <p:ext uri="{BB962C8B-B14F-4D97-AF65-F5344CB8AC3E}">
        <p14:creationId xmlns:p14="http://schemas.microsoft.com/office/powerpoint/2010/main" val="3561486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C2623-C633-0A9E-7F51-8DF6D2D85340}"/>
            </a:ext>
          </a:extLst>
        </p:cNvPr>
        <p:cNvGrpSpPr/>
        <p:nvPr/>
      </p:nvGrpSpPr>
      <p:grpSpPr>
        <a:xfrm>
          <a:off x="0" y="0"/>
          <a:ext cx="0" cy="0"/>
          <a:chOff x="0" y="0"/>
          <a:chExt cx="0" cy="0"/>
        </a:xfrm>
      </p:grpSpPr>
      <p:pic>
        <p:nvPicPr>
          <p:cNvPr id="8" name="Content Placeholder 7" descr="A group of people and a clock&#10;&#10;AI-generated content may be incorrect.">
            <a:extLst>
              <a:ext uri="{FF2B5EF4-FFF2-40B4-BE49-F238E27FC236}">
                <a16:creationId xmlns:a16="http://schemas.microsoft.com/office/drawing/2014/main" id="{29FA08F5-25D1-C816-28AC-8BD0C89D488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81252" y="136525"/>
            <a:ext cx="8629496" cy="6172925"/>
          </a:xfrm>
        </p:spPr>
      </p:pic>
      <p:sp>
        <p:nvSpPr>
          <p:cNvPr id="5" name="Footer Placeholder 4">
            <a:extLst>
              <a:ext uri="{FF2B5EF4-FFF2-40B4-BE49-F238E27FC236}">
                <a16:creationId xmlns:a16="http://schemas.microsoft.com/office/drawing/2014/main" id="{804DE762-B476-F307-1B84-6F15410646E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88DD290-11CF-7FC3-0184-C0BAD14BD579}"/>
              </a:ext>
            </a:extLst>
          </p:cNvPr>
          <p:cNvSpPr>
            <a:spLocks noGrp="1"/>
          </p:cNvSpPr>
          <p:nvPr>
            <p:ph type="sldNum" sz="quarter" idx="12"/>
          </p:nvPr>
        </p:nvSpPr>
        <p:spPr/>
        <p:txBody>
          <a:bodyPr/>
          <a:lstStyle/>
          <a:p>
            <a:fld id="{952C8876-FA58-4909-A2F5-A882CF52CC7E}" type="slidenum">
              <a:rPr lang="en-GB" smtClean="0"/>
              <a:t>11</a:t>
            </a:fld>
            <a:endParaRPr lang="en-GB"/>
          </a:p>
        </p:txBody>
      </p:sp>
    </p:spTree>
    <p:extLst>
      <p:ext uri="{BB962C8B-B14F-4D97-AF65-F5344CB8AC3E}">
        <p14:creationId xmlns:p14="http://schemas.microsoft.com/office/powerpoint/2010/main" val="1706231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485C7-30F0-5FE6-519F-1E09FFB04F0B}"/>
              </a:ext>
            </a:extLst>
          </p:cNvPr>
          <p:cNvSpPr>
            <a:spLocks noGrp="1"/>
          </p:cNvSpPr>
          <p:nvPr>
            <p:ph type="title"/>
          </p:nvPr>
        </p:nvSpPr>
        <p:spPr>
          <a:xfrm>
            <a:off x="160900" y="2501179"/>
            <a:ext cx="5329666" cy="2317305"/>
          </a:xfrm>
        </p:spPr>
        <p:txBody>
          <a:bodyPr>
            <a:noAutofit/>
          </a:bodyPr>
          <a:lstStyle/>
          <a:p>
            <a:pPr>
              <a:lnSpc>
                <a:spcPct val="100000"/>
              </a:lnSpc>
            </a:pPr>
            <a:br>
              <a:rPr lang="en-GB" sz="1800" b="1" dirty="0">
                <a:latin typeface="+mn-lt"/>
              </a:rPr>
            </a:br>
            <a:br>
              <a:rPr lang="en-GB" sz="1800" b="1" dirty="0">
                <a:latin typeface="+mn-lt"/>
              </a:rPr>
            </a:br>
            <a:r>
              <a:rPr lang="en-GB" sz="1800" dirty="0">
                <a:latin typeface="+mn-lt"/>
              </a:rPr>
              <a:t>Applying the </a:t>
            </a:r>
            <a:r>
              <a:rPr lang="en-GB" sz="1800" b="1" dirty="0">
                <a:latin typeface="+mn-lt"/>
              </a:rPr>
              <a:t>Plan-Do-Study-Act (PDSA) cycle</a:t>
            </a:r>
            <a:r>
              <a:rPr lang="en-GB" sz="1800" dirty="0">
                <a:latin typeface="+mn-lt"/>
              </a:rPr>
              <a:t> to search strategies and Evidence-Based Practice (EBP) provides a structured, iterative method for refining how evidence is found, appraised, and implemented in clinical settings. </a:t>
            </a:r>
            <a:br>
              <a:rPr lang="en-GB" sz="1800" dirty="0">
                <a:latin typeface="+mn-lt"/>
              </a:rPr>
            </a:br>
            <a:br>
              <a:rPr lang="en-GB" sz="1800" dirty="0">
                <a:latin typeface="+mn-lt"/>
              </a:rPr>
            </a:br>
            <a:r>
              <a:rPr lang="en-GB" sz="1800" dirty="0">
                <a:latin typeface="+mn-lt"/>
              </a:rPr>
              <a:t>It can be used for :</a:t>
            </a:r>
            <a:br>
              <a:rPr lang="en-GB" sz="1800" dirty="0">
                <a:latin typeface="+mn-lt"/>
              </a:rPr>
            </a:br>
            <a:br>
              <a:rPr lang="en-GB" sz="1800" dirty="0">
                <a:latin typeface="+mn-lt"/>
              </a:rPr>
            </a:br>
            <a:r>
              <a:rPr lang="en-GB" sz="1800" dirty="0">
                <a:latin typeface="+mn-lt"/>
              </a:rPr>
              <a:t>1. Cognitive tool for your research</a:t>
            </a:r>
            <a:br>
              <a:rPr lang="en-GB" sz="1800" dirty="0">
                <a:latin typeface="+mn-lt"/>
              </a:rPr>
            </a:br>
            <a:r>
              <a:rPr lang="en-GB" sz="1800" dirty="0">
                <a:latin typeface="+mn-lt"/>
              </a:rPr>
              <a:t>2. Quality improvement tool for the practice </a:t>
            </a:r>
            <a:br>
              <a:rPr lang="en-GB" sz="1800" dirty="0">
                <a:latin typeface="+mn-lt"/>
              </a:rPr>
            </a:br>
            <a:br>
              <a:rPr lang="en-GB" sz="1800" dirty="0">
                <a:latin typeface="+mn-lt"/>
              </a:rPr>
            </a:br>
            <a:br>
              <a:rPr lang="en-GB" sz="1800" dirty="0">
                <a:latin typeface="+mn-lt"/>
              </a:rPr>
            </a:br>
            <a:br>
              <a:rPr lang="en-GB" sz="1800" dirty="0">
                <a:latin typeface="+mn-lt"/>
              </a:rPr>
            </a:br>
            <a:endParaRPr lang="en-GB" sz="1800" b="1" dirty="0">
              <a:latin typeface="+mn-lt"/>
            </a:endParaRPr>
          </a:p>
        </p:txBody>
      </p:sp>
      <p:sp>
        <p:nvSpPr>
          <p:cNvPr id="5" name="Footer Placeholder 4">
            <a:extLst>
              <a:ext uri="{FF2B5EF4-FFF2-40B4-BE49-F238E27FC236}">
                <a16:creationId xmlns:a16="http://schemas.microsoft.com/office/drawing/2014/main" id="{1FEA6FAC-0406-BB3C-1D56-CB2A1A43440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1C6890F-8AFC-F2BD-7473-E88AC7E11715}"/>
              </a:ext>
            </a:extLst>
          </p:cNvPr>
          <p:cNvSpPr>
            <a:spLocks noGrp="1"/>
          </p:cNvSpPr>
          <p:nvPr>
            <p:ph type="sldNum" sz="quarter" idx="12"/>
          </p:nvPr>
        </p:nvSpPr>
        <p:spPr/>
        <p:txBody>
          <a:bodyPr/>
          <a:lstStyle/>
          <a:p>
            <a:fld id="{7BEA7D36-F633-4FCB-BAEE-E2578BDEE5E8}" type="slidenum">
              <a:rPr lang="en-GB" smtClean="0"/>
              <a:t>12</a:t>
            </a:fld>
            <a:endParaRPr lang="en-GB"/>
          </a:p>
        </p:txBody>
      </p:sp>
      <p:sp>
        <p:nvSpPr>
          <p:cNvPr id="22" name="TextBox 21">
            <a:extLst>
              <a:ext uri="{FF2B5EF4-FFF2-40B4-BE49-F238E27FC236}">
                <a16:creationId xmlns:a16="http://schemas.microsoft.com/office/drawing/2014/main" id="{0B3FCA07-303D-6757-880F-8921050E0E3D}"/>
              </a:ext>
            </a:extLst>
          </p:cNvPr>
          <p:cNvSpPr txBox="1"/>
          <p:nvPr/>
        </p:nvSpPr>
        <p:spPr>
          <a:xfrm>
            <a:off x="235344" y="5402751"/>
            <a:ext cx="2047355" cy="369332"/>
          </a:xfrm>
          <a:prstGeom prst="rect">
            <a:avLst/>
          </a:prstGeom>
          <a:noFill/>
        </p:spPr>
        <p:txBody>
          <a:bodyPr wrap="none" rtlCol="0">
            <a:spAutoFit/>
          </a:bodyPr>
          <a:lstStyle/>
          <a:p>
            <a:r>
              <a:rPr lang="en-GB" dirty="0"/>
              <a:t>(Taylor et al., 2014)</a:t>
            </a:r>
          </a:p>
        </p:txBody>
      </p:sp>
      <p:graphicFrame>
        <p:nvGraphicFramePr>
          <p:cNvPr id="25" name="Diagram 24">
            <a:extLst>
              <a:ext uri="{FF2B5EF4-FFF2-40B4-BE49-F238E27FC236}">
                <a16:creationId xmlns:a16="http://schemas.microsoft.com/office/drawing/2014/main" id="{B4B4AC51-68B6-C989-332E-4CFE3691A528}"/>
              </a:ext>
            </a:extLst>
          </p:cNvPr>
          <p:cNvGraphicFramePr/>
          <p:nvPr/>
        </p:nvGraphicFramePr>
        <p:xfrm>
          <a:off x="4404498"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TextBox 26">
            <a:extLst>
              <a:ext uri="{FF2B5EF4-FFF2-40B4-BE49-F238E27FC236}">
                <a16:creationId xmlns:a16="http://schemas.microsoft.com/office/drawing/2014/main" id="{45C2F0E0-FB36-D08C-A782-2DDD02909B0B}"/>
              </a:ext>
            </a:extLst>
          </p:cNvPr>
          <p:cNvSpPr txBox="1"/>
          <p:nvPr/>
        </p:nvSpPr>
        <p:spPr>
          <a:xfrm>
            <a:off x="272663" y="258001"/>
            <a:ext cx="6264874" cy="923330"/>
          </a:xfrm>
          <a:prstGeom prst="rect">
            <a:avLst/>
          </a:prstGeom>
          <a:noFill/>
        </p:spPr>
        <p:txBody>
          <a:bodyPr wrap="square">
            <a:spAutoFit/>
          </a:bodyPr>
          <a:lstStyle/>
          <a:p>
            <a:r>
              <a:rPr lang="en-GB" sz="5400" b="1">
                <a:latin typeface="+mn-lt"/>
              </a:rPr>
              <a:t>The PDSA cycle</a:t>
            </a:r>
            <a:endParaRPr lang="en-GB" sz="5400"/>
          </a:p>
        </p:txBody>
      </p:sp>
    </p:spTree>
    <p:extLst>
      <p:ext uri="{BB962C8B-B14F-4D97-AF65-F5344CB8AC3E}">
        <p14:creationId xmlns:p14="http://schemas.microsoft.com/office/powerpoint/2010/main" val="1604577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FE4AB0D1-6D59-FDEF-A55A-98E42F85055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F22DFF6-9E7E-010F-E90A-0BFA9FD9BF49}"/>
              </a:ext>
            </a:extLst>
          </p:cNvPr>
          <p:cNvSpPr>
            <a:spLocks noGrp="1"/>
          </p:cNvSpPr>
          <p:nvPr>
            <p:ph type="sldNum" sz="quarter" idx="12"/>
          </p:nvPr>
        </p:nvSpPr>
        <p:spPr/>
        <p:txBody>
          <a:bodyPr/>
          <a:lstStyle/>
          <a:p>
            <a:fld id="{6617F804-DAF2-4580-AC54-F9B06B4EFB37}" type="slidenum">
              <a:rPr lang="en-GB" smtClean="0"/>
              <a:t>13</a:t>
            </a:fld>
            <a:endParaRPr lang="en-GB"/>
          </a:p>
        </p:txBody>
      </p:sp>
      <p:grpSp>
        <p:nvGrpSpPr>
          <p:cNvPr id="32" name="Group 31">
            <a:extLst>
              <a:ext uri="{FF2B5EF4-FFF2-40B4-BE49-F238E27FC236}">
                <a16:creationId xmlns:a16="http://schemas.microsoft.com/office/drawing/2014/main" id="{BDBB5FFD-5949-52B5-3EE7-0324F0891737}"/>
              </a:ext>
            </a:extLst>
          </p:cNvPr>
          <p:cNvGrpSpPr/>
          <p:nvPr/>
        </p:nvGrpSpPr>
        <p:grpSpPr>
          <a:xfrm>
            <a:off x="20548" y="9425"/>
            <a:ext cx="11932521" cy="6293865"/>
            <a:chOff x="20548" y="9425"/>
            <a:chExt cx="11932521" cy="6293865"/>
          </a:xfrm>
        </p:grpSpPr>
        <p:grpSp>
          <p:nvGrpSpPr>
            <p:cNvPr id="6" name="Group 5">
              <a:extLst>
                <a:ext uri="{FF2B5EF4-FFF2-40B4-BE49-F238E27FC236}">
                  <a16:creationId xmlns:a16="http://schemas.microsoft.com/office/drawing/2014/main" id="{13394D2F-2A3E-8504-CB18-150CB2DE7176}"/>
                </a:ext>
              </a:extLst>
            </p:cNvPr>
            <p:cNvGrpSpPr/>
            <p:nvPr/>
          </p:nvGrpSpPr>
          <p:grpSpPr>
            <a:xfrm>
              <a:off x="20548" y="9425"/>
              <a:ext cx="1343223" cy="1343223"/>
              <a:chOff x="3392388" y="2458"/>
              <a:chExt cx="1343223" cy="1343223"/>
            </a:xfrm>
          </p:grpSpPr>
          <p:sp>
            <p:nvSpPr>
              <p:cNvPr id="7" name="Oval 6">
                <a:extLst>
                  <a:ext uri="{FF2B5EF4-FFF2-40B4-BE49-F238E27FC236}">
                    <a16:creationId xmlns:a16="http://schemas.microsoft.com/office/drawing/2014/main" id="{2B2C11F3-B899-CFB6-714A-2AE6D2F89B26}"/>
                  </a:ext>
                </a:extLst>
              </p:cNvPr>
              <p:cNvSpPr/>
              <p:nvPr/>
            </p:nvSpPr>
            <p:spPr>
              <a:xfrm>
                <a:off x="3392388" y="2458"/>
                <a:ext cx="1343223" cy="1343223"/>
              </a:xfrm>
              <a:prstGeom prst="ellipse">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8" name="Oval 4">
                <a:extLst>
                  <a:ext uri="{FF2B5EF4-FFF2-40B4-BE49-F238E27FC236}">
                    <a16:creationId xmlns:a16="http://schemas.microsoft.com/office/drawing/2014/main" id="{66EC1FF5-DF68-06C0-8E1B-42E1A458DFE3}"/>
                  </a:ext>
                </a:extLst>
              </p:cNvPr>
              <p:cNvSpPr txBox="1"/>
              <p:nvPr/>
            </p:nvSpPr>
            <p:spPr>
              <a:xfrm>
                <a:off x="3589098" y="199168"/>
                <a:ext cx="949803" cy="94980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Plan</a:t>
                </a:r>
              </a:p>
            </p:txBody>
          </p:sp>
        </p:grpSp>
        <p:sp>
          <p:nvSpPr>
            <p:cNvPr id="20" name="Freeform: Shape 19">
              <a:extLst>
                <a:ext uri="{FF2B5EF4-FFF2-40B4-BE49-F238E27FC236}">
                  <a16:creationId xmlns:a16="http://schemas.microsoft.com/office/drawing/2014/main" id="{232884B3-50EE-D6E8-78D8-B1DFDC42AE58}"/>
                </a:ext>
              </a:extLst>
            </p:cNvPr>
            <p:cNvSpPr/>
            <p:nvPr/>
          </p:nvSpPr>
          <p:spPr>
            <a:xfrm>
              <a:off x="128924" y="1406086"/>
              <a:ext cx="2834564" cy="4897105"/>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marL="0" lvl="0" indent="0" algn="ctr" defTabSz="488950">
                <a:lnSpc>
                  <a:spcPct val="90000"/>
                </a:lnSpc>
                <a:spcBef>
                  <a:spcPct val="0"/>
                </a:spcBef>
                <a:spcAft>
                  <a:spcPct val="35000"/>
                </a:spcAft>
                <a:buNone/>
              </a:pPr>
              <a:r>
                <a:rPr lang="en-GB" sz="1600" b="1" kern="1200" dirty="0"/>
                <a:t> Formulating the Research Question</a:t>
              </a:r>
              <a:endParaRPr lang="en-US" sz="1600" kern="1200" dirty="0"/>
            </a:p>
            <a:p>
              <a:pPr marL="171450" lvl="1" indent="-171450" algn="l" defTabSz="400050">
                <a:lnSpc>
                  <a:spcPct val="90000"/>
                </a:lnSpc>
                <a:spcBef>
                  <a:spcPct val="0"/>
                </a:spcBef>
                <a:spcAft>
                  <a:spcPct val="15000"/>
                </a:spcAft>
                <a:buFont typeface="Arial" panose="020B0604020202020204" pitchFamily="34" charset="0"/>
                <a:buChar char="•"/>
              </a:pPr>
              <a:r>
                <a:rPr lang="en-GB" sz="1200" kern="1200" dirty="0"/>
                <a:t>What is my </a:t>
              </a:r>
              <a:r>
                <a:rPr lang="en-GB" sz="1200" b="1" kern="1200" dirty="0"/>
                <a:t>research question</a:t>
              </a:r>
              <a:r>
                <a:rPr lang="en-GB" sz="1200" kern="1200" dirty="0"/>
                <a:t>, and what problem or issue in health and care does it focus on?</a:t>
              </a:r>
            </a:p>
            <a:p>
              <a:pPr marL="0" lvl="1" algn="l" defTabSz="400050">
                <a:lnSpc>
                  <a:spcPct val="90000"/>
                </a:lnSpc>
                <a:spcBef>
                  <a:spcPct val="0"/>
                </a:spcBef>
                <a:spcAft>
                  <a:spcPct val="15000"/>
                </a:spcAft>
              </a:pPr>
              <a:endParaRPr lang="en-US" sz="1200" kern="1200" dirty="0"/>
            </a:p>
            <a:p>
              <a:pPr marL="171450" lvl="1" indent="-171450" algn="l" defTabSz="400050">
                <a:lnSpc>
                  <a:spcPct val="90000"/>
                </a:lnSpc>
                <a:spcBef>
                  <a:spcPct val="0"/>
                </a:spcBef>
                <a:spcAft>
                  <a:spcPct val="15000"/>
                </a:spcAft>
                <a:buFont typeface="Arial" panose="020B0604020202020204" pitchFamily="34" charset="0"/>
                <a:buChar char="•"/>
              </a:pPr>
              <a:r>
                <a:rPr lang="en-GB" sz="1200" kern="1200" dirty="0"/>
                <a:t>Is my research question </a:t>
              </a:r>
              <a:r>
                <a:rPr lang="en-GB" sz="1200" b="1" kern="1200" dirty="0"/>
                <a:t>clear, focused, and realistic</a:t>
              </a:r>
              <a:r>
                <a:rPr lang="en-GB" sz="1200" kern="1200" dirty="0"/>
                <a:t> for a Level 4 assignment?</a:t>
              </a:r>
            </a:p>
            <a:p>
              <a:pPr marL="0" lvl="1" algn="l" defTabSz="400050">
                <a:lnSpc>
                  <a:spcPct val="90000"/>
                </a:lnSpc>
                <a:spcBef>
                  <a:spcPct val="0"/>
                </a:spcBef>
                <a:spcAft>
                  <a:spcPct val="15000"/>
                </a:spcAft>
              </a:pPr>
              <a:endParaRPr lang="en-US" sz="1200" kern="1200" dirty="0"/>
            </a:p>
            <a:p>
              <a:pPr marL="171450" lvl="1" indent="-171450" algn="l" defTabSz="400050">
                <a:lnSpc>
                  <a:spcPct val="90000"/>
                </a:lnSpc>
                <a:spcBef>
                  <a:spcPct val="0"/>
                </a:spcBef>
                <a:spcAft>
                  <a:spcPct val="15000"/>
                </a:spcAft>
                <a:buFont typeface="Arial" panose="020B0604020202020204" pitchFamily="34" charset="0"/>
                <a:buChar char="•"/>
              </a:pPr>
              <a:r>
                <a:rPr lang="en-GB" sz="1200" kern="1200" dirty="0"/>
                <a:t>Does my question relate to: </a:t>
              </a:r>
            </a:p>
            <a:p>
              <a:pPr marL="457200" lvl="2" defTabSz="400050">
                <a:lnSpc>
                  <a:spcPct val="90000"/>
                </a:lnSpc>
                <a:spcBef>
                  <a:spcPct val="0"/>
                </a:spcBef>
                <a:spcAft>
                  <a:spcPct val="15000"/>
                </a:spcAft>
              </a:pPr>
              <a:r>
                <a:rPr lang="en-GB" sz="1200" kern="1200" dirty="0"/>
                <a:t>a specific </a:t>
              </a:r>
              <a:r>
                <a:rPr lang="en-GB" sz="1200" b="1" kern="1200" dirty="0"/>
                <a:t>population</a:t>
              </a:r>
              <a:r>
                <a:rPr lang="en-GB" sz="1200" kern="1200" dirty="0"/>
                <a:t>?</a:t>
              </a:r>
              <a:endParaRPr lang="en-US" sz="1200" dirty="0"/>
            </a:p>
            <a:p>
              <a:pPr marL="457200" lvl="2" defTabSz="400050">
                <a:lnSpc>
                  <a:spcPct val="90000"/>
                </a:lnSpc>
                <a:spcBef>
                  <a:spcPct val="0"/>
                </a:spcBef>
                <a:spcAft>
                  <a:spcPct val="15000"/>
                </a:spcAft>
              </a:pPr>
              <a:r>
                <a:rPr lang="en-GB" sz="1200" kern="1200" dirty="0"/>
                <a:t>an </a:t>
              </a:r>
              <a:r>
                <a:rPr lang="en-GB" sz="1200" b="1" kern="1200" dirty="0"/>
                <a:t>intervention, activity, or           service?</a:t>
              </a:r>
            </a:p>
            <a:p>
              <a:pPr marL="457200" lvl="2" defTabSz="400050">
                <a:lnSpc>
                  <a:spcPct val="90000"/>
                </a:lnSpc>
                <a:spcBef>
                  <a:spcPct val="0"/>
                </a:spcBef>
                <a:spcAft>
                  <a:spcPct val="15000"/>
                </a:spcAft>
              </a:pPr>
              <a:r>
                <a:rPr lang="en-GB" sz="1200" kern="1200" dirty="0"/>
                <a:t>an intended </a:t>
              </a:r>
              <a:r>
                <a:rPr lang="en-GB" sz="1200" b="1" kern="1200" dirty="0"/>
                <a:t>outcome or area of interest?</a:t>
              </a:r>
              <a:endParaRPr lang="en-US" sz="1200" kern="1200" dirty="0"/>
            </a:p>
          </p:txBody>
        </p:sp>
        <p:sp>
          <p:nvSpPr>
            <p:cNvPr id="21" name="Freeform: Shape 20">
              <a:extLst>
                <a:ext uri="{FF2B5EF4-FFF2-40B4-BE49-F238E27FC236}">
                  <a16:creationId xmlns:a16="http://schemas.microsoft.com/office/drawing/2014/main" id="{B7A78B7B-7885-FA07-3DEB-3E10081613A5}"/>
                </a:ext>
              </a:extLst>
            </p:cNvPr>
            <p:cNvSpPr/>
            <p:nvPr/>
          </p:nvSpPr>
          <p:spPr>
            <a:xfrm>
              <a:off x="950947"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chemeClr val="accent2">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dirty="0"/>
                <a:t>1</a:t>
              </a:r>
            </a:p>
          </p:txBody>
        </p:sp>
        <p:sp>
          <p:nvSpPr>
            <p:cNvPr id="23" name="Freeform: Shape 22">
              <a:extLst>
                <a:ext uri="{FF2B5EF4-FFF2-40B4-BE49-F238E27FC236}">
                  <a16:creationId xmlns:a16="http://schemas.microsoft.com/office/drawing/2014/main" id="{CA9DF21B-63E3-BE69-E2B1-C60199902604}"/>
                </a:ext>
              </a:extLst>
            </p:cNvPr>
            <p:cNvSpPr/>
            <p:nvPr/>
          </p:nvSpPr>
          <p:spPr>
            <a:xfrm>
              <a:off x="3121393" y="1406086"/>
              <a:ext cx="2834564" cy="4897204"/>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marL="0" lvl="0" indent="0" algn="ctr" defTabSz="488950">
                <a:lnSpc>
                  <a:spcPct val="90000"/>
                </a:lnSpc>
                <a:spcBef>
                  <a:spcPct val="0"/>
                </a:spcBef>
                <a:spcAft>
                  <a:spcPct val="35000"/>
                </a:spcAft>
                <a:buNone/>
              </a:pPr>
              <a:r>
                <a:rPr lang="en-GB" sz="1600" b="1" dirty="0"/>
                <a:t>B</a:t>
              </a:r>
              <a:r>
                <a:rPr lang="en-GB" sz="1600" b="1" kern="1200" dirty="0"/>
                <a:t>reaking the Research Question into PICO</a:t>
              </a:r>
            </a:p>
            <a:p>
              <a:pPr marL="0" lvl="1" algn="l" defTabSz="400050">
                <a:lnSpc>
                  <a:spcPct val="90000"/>
                </a:lnSpc>
                <a:spcBef>
                  <a:spcPct val="0"/>
                </a:spcBef>
                <a:spcAft>
                  <a:spcPct val="15000"/>
                </a:spcAft>
              </a:pPr>
              <a:r>
                <a:rPr lang="en-GB" sz="1200" b="1" kern="1200" dirty="0"/>
                <a:t>P (Population):</a:t>
              </a:r>
              <a:r>
                <a:rPr lang="en-GB" sz="1200" kern="1200" dirty="0"/>
                <a:t> Who is the research about?</a:t>
              </a:r>
            </a:p>
            <a:p>
              <a:pPr marL="0" lvl="1" algn="l" defTabSz="400050">
                <a:lnSpc>
                  <a:spcPct val="90000"/>
                </a:lnSpc>
                <a:spcBef>
                  <a:spcPct val="0"/>
                </a:spcBef>
                <a:spcAft>
                  <a:spcPct val="15000"/>
                </a:spcAft>
              </a:pPr>
              <a:endParaRPr lang="en-US" sz="1200" kern="1200" dirty="0"/>
            </a:p>
            <a:p>
              <a:pPr marL="0" lvl="1" algn="l" defTabSz="400050">
                <a:lnSpc>
                  <a:spcPct val="90000"/>
                </a:lnSpc>
                <a:spcBef>
                  <a:spcPct val="0"/>
                </a:spcBef>
                <a:spcAft>
                  <a:spcPct val="15000"/>
                </a:spcAft>
              </a:pPr>
              <a:r>
                <a:rPr lang="en-GB" sz="1200" b="1" kern="1200" dirty="0"/>
                <a:t>I (Intervention):</a:t>
              </a:r>
              <a:r>
                <a:rPr lang="en-GB" sz="1200" kern="1200" dirty="0"/>
                <a:t> What activity, service, or approach is being explored?</a:t>
              </a:r>
            </a:p>
            <a:p>
              <a:pPr marL="0" lvl="1" algn="l" defTabSz="400050">
                <a:lnSpc>
                  <a:spcPct val="90000"/>
                </a:lnSpc>
                <a:spcBef>
                  <a:spcPct val="0"/>
                </a:spcBef>
                <a:spcAft>
                  <a:spcPct val="15000"/>
                </a:spcAft>
              </a:pPr>
              <a:endParaRPr lang="en-US" sz="1200" kern="1200" dirty="0"/>
            </a:p>
            <a:p>
              <a:pPr marL="0" lvl="1" algn="l" defTabSz="400050">
                <a:lnSpc>
                  <a:spcPct val="90000"/>
                </a:lnSpc>
                <a:spcBef>
                  <a:spcPct val="0"/>
                </a:spcBef>
                <a:spcAft>
                  <a:spcPct val="15000"/>
                </a:spcAft>
              </a:pPr>
              <a:r>
                <a:rPr lang="en-GB" sz="1200" b="1" kern="1200" dirty="0"/>
                <a:t>C (Comparison):</a:t>
              </a:r>
              <a:r>
                <a:rPr lang="en-GB" sz="1200" kern="1200" dirty="0"/>
                <a:t> Is the intervention compared with another approach, or is there no comparison?</a:t>
              </a:r>
            </a:p>
            <a:p>
              <a:pPr marL="0" lvl="1" algn="l" defTabSz="400050">
                <a:lnSpc>
                  <a:spcPct val="90000"/>
                </a:lnSpc>
                <a:spcBef>
                  <a:spcPct val="0"/>
                </a:spcBef>
                <a:spcAft>
                  <a:spcPct val="15000"/>
                </a:spcAft>
              </a:pPr>
              <a:endParaRPr lang="en-US" sz="1200" kern="1200" dirty="0"/>
            </a:p>
            <a:p>
              <a:pPr marL="0" lvl="1" algn="l" defTabSz="400050">
                <a:lnSpc>
                  <a:spcPct val="90000"/>
                </a:lnSpc>
                <a:spcBef>
                  <a:spcPct val="0"/>
                </a:spcBef>
                <a:spcAft>
                  <a:spcPct val="15000"/>
                </a:spcAft>
              </a:pPr>
              <a:r>
                <a:rPr lang="en-GB" sz="1200" b="1" kern="1200" dirty="0"/>
                <a:t>O (Outcome):</a:t>
              </a:r>
              <a:r>
                <a:rPr lang="en-GB" sz="1200" kern="1200" dirty="0"/>
                <a:t> What outcome or benefit is being considered?</a:t>
              </a:r>
              <a:endParaRPr lang="en-US" sz="1200" kern="1200" dirty="0"/>
            </a:p>
          </p:txBody>
        </p:sp>
        <p:sp>
          <p:nvSpPr>
            <p:cNvPr id="24" name="Freeform: Shape 23">
              <a:extLst>
                <a:ext uri="{FF2B5EF4-FFF2-40B4-BE49-F238E27FC236}">
                  <a16:creationId xmlns:a16="http://schemas.microsoft.com/office/drawing/2014/main" id="{C3751CD6-7D04-B594-BB4D-00B55E879483}"/>
                </a:ext>
              </a:extLst>
            </p:cNvPr>
            <p:cNvSpPr/>
            <p:nvPr/>
          </p:nvSpPr>
          <p:spPr>
            <a:xfrm>
              <a:off x="3943416"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chemeClr val="accent2">
                <a:lumMod val="75000"/>
              </a:schemeClr>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a:t>2</a:t>
              </a:r>
            </a:p>
          </p:txBody>
        </p:sp>
        <p:sp>
          <p:nvSpPr>
            <p:cNvPr id="26" name="Freeform: Shape 25">
              <a:extLst>
                <a:ext uri="{FF2B5EF4-FFF2-40B4-BE49-F238E27FC236}">
                  <a16:creationId xmlns:a16="http://schemas.microsoft.com/office/drawing/2014/main" id="{FF4D22AF-A316-1983-F20D-A7A114FB9903}"/>
                </a:ext>
              </a:extLst>
            </p:cNvPr>
            <p:cNvSpPr/>
            <p:nvPr/>
          </p:nvSpPr>
          <p:spPr>
            <a:xfrm>
              <a:off x="6119949" y="1406086"/>
              <a:ext cx="2834564" cy="4897204"/>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marL="0" lvl="0" indent="0" algn="ctr" defTabSz="488950">
                <a:lnSpc>
                  <a:spcPct val="90000"/>
                </a:lnSpc>
                <a:spcBef>
                  <a:spcPct val="0"/>
                </a:spcBef>
                <a:spcAft>
                  <a:spcPct val="35000"/>
                </a:spcAft>
                <a:buNone/>
              </a:pPr>
              <a:r>
                <a:rPr lang="en-GB" sz="1600" b="1" kern="1200" dirty="0"/>
                <a:t>Identifying Keywords</a:t>
              </a:r>
              <a:endParaRPr lang="en-US" sz="1600" kern="1200" dirty="0"/>
            </a:p>
            <a:p>
              <a:pPr marL="0" lvl="1" algn="l" defTabSz="400050">
                <a:lnSpc>
                  <a:spcPct val="90000"/>
                </a:lnSpc>
                <a:spcBef>
                  <a:spcPct val="0"/>
                </a:spcBef>
                <a:spcAft>
                  <a:spcPct val="15000"/>
                </a:spcAft>
              </a:pPr>
              <a:endParaRPr lang="en-GB" sz="1200" kern="1200" dirty="0"/>
            </a:p>
            <a:p>
              <a:pPr marL="0" lvl="1" algn="l" defTabSz="400050">
                <a:lnSpc>
                  <a:spcPct val="90000"/>
                </a:lnSpc>
                <a:spcBef>
                  <a:spcPct val="0"/>
                </a:spcBef>
                <a:spcAft>
                  <a:spcPct val="15000"/>
                </a:spcAft>
              </a:pPr>
              <a:r>
                <a:rPr lang="en-GB" sz="1200" kern="1200" dirty="0"/>
                <a:t>Which words from my </a:t>
              </a:r>
              <a:r>
                <a:rPr lang="en-GB" sz="1200" b="1" kern="1200" dirty="0"/>
                <a:t>PICO breakdown</a:t>
              </a:r>
              <a:r>
                <a:rPr lang="en-GB" sz="1200" kern="1200" dirty="0"/>
                <a:t> can be used as keywords?</a:t>
              </a:r>
            </a:p>
            <a:p>
              <a:pPr marL="0" lvl="1" algn="l" defTabSz="400050">
                <a:lnSpc>
                  <a:spcPct val="90000"/>
                </a:lnSpc>
                <a:spcBef>
                  <a:spcPct val="0"/>
                </a:spcBef>
                <a:spcAft>
                  <a:spcPct val="15000"/>
                </a:spcAft>
              </a:pPr>
              <a:endParaRPr lang="en-GB" sz="1200" dirty="0"/>
            </a:p>
            <a:p>
              <a:pPr marL="0" lvl="1" algn="l" defTabSz="400050">
                <a:lnSpc>
                  <a:spcPct val="90000"/>
                </a:lnSpc>
                <a:spcBef>
                  <a:spcPct val="0"/>
                </a:spcBef>
                <a:spcAft>
                  <a:spcPct val="15000"/>
                </a:spcAft>
              </a:pPr>
              <a:r>
                <a:rPr lang="en-GB" sz="1200" kern="1200" dirty="0"/>
                <a:t>Are there alternative words or </a:t>
              </a:r>
              <a:r>
                <a:rPr lang="en-GB" sz="1200" b="1" kern="1200" dirty="0"/>
                <a:t>synonyms</a:t>
              </a:r>
              <a:r>
                <a:rPr lang="en-GB" sz="1200" kern="1200" dirty="0"/>
                <a:t> I could also use?</a:t>
              </a:r>
              <a:endParaRPr lang="en-US" sz="1200" kern="1200" dirty="0"/>
            </a:p>
            <a:p>
              <a:pPr marL="0" lvl="1" algn="l" defTabSz="400050">
                <a:lnSpc>
                  <a:spcPct val="90000"/>
                </a:lnSpc>
                <a:spcBef>
                  <a:spcPct val="0"/>
                </a:spcBef>
                <a:spcAft>
                  <a:spcPct val="15000"/>
                </a:spcAft>
              </a:pPr>
              <a:endParaRPr lang="en-GB" sz="1200" kern="1200" dirty="0"/>
            </a:p>
            <a:p>
              <a:pPr marL="0" lvl="1" algn="l" defTabSz="400050">
                <a:lnSpc>
                  <a:spcPct val="90000"/>
                </a:lnSpc>
                <a:spcBef>
                  <a:spcPct val="0"/>
                </a:spcBef>
                <a:spcAft>
                  <a:spcPct val="15000"/>
                </a:spcAft>
              </a:pPr>
              <a:r>
                <a:rPr lang="en-GB" sz="1200" kern="1200" dirty="0"/>
                <a:t>Have I identified: </a:t>
              </a:r>
            </a:p>
            <a:p>
              <a:pPr marL="457200" lvl="2" defTabSz="400050">
                <a:lnSpc>
                  <a:spcPct val="90000"/>
                </a:lnSpc>
                <a:spcBef>
                  <a:spcPct val="0"/>
                </a:spcBef>
                <a:spcAft>
                  <a:spcPct val="15000"/>
                </a:spcAft>
              </a:pPr>
              <a:r>
                <a:rPr lang="en-GB" sz="1200" kern="1200" dirty="0"/>
                <a:t>at least one keyword for the population?</a:t>
              </a:r>
              <a:endParaRPr lang="en-US" sz="1200" dirty="0"/>
            </a:p>
            <a:p>
              <a:pPr marL="457200" lvl="2" defTabSz="400050">
                <a:lnSpc>
                  <a:spcPct val="90000"/>
                </a:lnSpc>
                <a:spcBef>
                  <a:spcPct val="0"/>
                </a:spcBef>
                <a:spcAft>
                  <a:spcPct val="15000"/>
                </a:spcAft>
              </a:pPr>
              <a:r>
                <a:rPr lang="en-GB" sz="1200" kern="1200" dirty="0"/>
                <a:t>one for the intervention?</a:t>
              </a:r>
              <a:endParaRPr lang="en-US" sz="1200" dirty="0"/>
            </a:p>
            <a:p>
              <a:pPr marL="457200" lvl="2" defTabSz="400050">
                <a:lnSpc>
                  <a:spcPct val="90000"/>
                </a:lnSpc>
                <a:spcBef>
                  <a:spcPct val="0"/>
                </a:spcBef>
                <a:spcAft>
                  <a:spcPct val="15000"/>
                </a:spcAft>
              </a:pPr>
              <a:r>
                <a:rPr lang="en-GB" sz="1200" kern="1200" dirty="0"/>
                <a:t>one for the outcome?</a:t>
              </a:r>
              <a:endParaRPr lang="en-US" sz="1200" kern="1200" dirty="0"/>
            </a:p>
          </p:txBody>
        </p:sp>
        <p:sp>
          <p:nvSpPr>
            <p:cNvPr id="27" name="Freeform: Shape 26">
              <a:extLst>
                <a:ext uri="{FF2B5EF4-FFF2-40B4-BE49-F238E27FC236}">
                  <a16:creationId xmlns:a16="http://schemas.microsoft.com/office/drawing/2014/main" id="{545F7CEB-7BF1-0CDF-28B1-F6D8486D7DC3}"/>
                </a:ext>
              </a:extLst>
            </p:cNvPr>
            <p:cNvSpPr/>
            <p:nvPr/>
          </p:nvSpPr>
          <p:spPr>
            <a:xfrm>
              <a:off x="6941972"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chemeClr val="accent2"/>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a:t>3</a:t>
              </a:r>
            </a:p>
          </p:txBody>
        </p:sp>
        <p:sp>
          <p:nvSpPr>
            <p:cNvPr id="29" name="Freeform: Shape 28">
              <a:extLst>
                <a:ext uri="{FF2B5EF4-FFF2-40B4-BE49-F238E27FC236}">
                  <a16:creationId xmlns:a16="http://schemas.microsoft.com/office/drawing/2014/main" id="{44B3E545-E951-32D5-B6E5-E4B64AF7C966}"/>
                </a:ext>
              </a:extLst>
            </p:cNvPr>
            <p:cNvSpPr/>
            <p:nvPr/>
          </p:nvSpPr>
          <p:spPr>
            <a:xfrm>
              <a:off x="9118505" y="1406083"/>
              <a:ext cx="2834564" cy="4897205"/>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marL="0" lvl="0" indent="0" algn="ctr" defTabSz="488950">
                <a:lnSpc>
                  <a:spcPct val="90000"/>
                </a:lnSpc>
                <a:spcBef>
                  <a:spcPct val="0"/>
                </a:spcBef>
                <a:spcAft>
                  <a:spcPct val="35000"/>
                </a:spcAft>
                <a:buNone/>
              </a:pPr>
              <a:r>
                <a:rPr lang="en-GB" sz="1600" b="1" kern="1200" dirty="0"/>
                <a:t>Choosing the Database</a:t>
              </a:r>
              <a:endParaRPr lang="en-US" sz="1600" kern="1200" dirty="0"/>
            </a:p>
            <a:p>
              <a:pPr marL="0" lvl="1" algn="l" defTabSz="400050">
                <a:lnSpc>
                  <a:spcPct val="90000"/>
                </a:lnSpc>
                <a:spcBef>
                  <a:spcPct val="0"/>
                </a:spcBef>
                <a:spcAft>
                  <a:spcPct val="15000"/>
                </a:spcAft>
              </a:pPr>
              <a:endParaRPr lang="en-GB" sz="1100" kern="1200" dirty="0"/>
            </a:p>
            <a:p>
              <a:pPr marL="0" lvl="1" algn="l" defTabSz="400050">
                <a:lnSpc>
                  <a:spcPct val="90000"/>
                </a:lnSpc>
                <a:spcBef>
                  <a:spcPct val="0"/>
                </a:spcBef>
                <a:spcAft>
                  <a:spcPct val="15000"/>
                </a:spcAft>
              </a:pPr>
              <a:r>
                <a:rPr lang="en-GB" sz="1200" kern="1200" dirty="0"/>
                <a:t>Which database is most suitable for my topic (e.g. PubMed, Google Scholar)?</a:t>
              </a:r>
              <a:endParaRPr lang="en-US" sz="1200" kern="1200" dirty="0"/>
            </a:p>
            <a:p>
              <a:pPr marL="0" lvl="1" algn="l" defTabSz="400050">
                <a:lnSpc>
                  <a:spcPct val="90000"/>
                </a:lnSpc>
                <a:spcBef>
                  <a:spcPct val="0"/>
                </a:spcBef>
                <a:spcAft>
                  <a:spcPct val="15000"/>
                </a:spcAft>
              </a:pPr>
              <a:endParaRPr lang="en-GB" sz="1200" kern="1200" dirty="0"/>
            </a:p>
            <a:p>
              <a:pPr marL="0" lvl="1" algn="l" defTabSz="400050">
                <a:lnSpc>
                  <a:spcPct val="90000"/>
                </a:lnSpc>
                <a:spcBef>
                  <a:spcPct val="0"/>
                </a:spcBef>
                <a:spcAft>
                  <a:spcPct val="15000"/>
                </a:spcAft>
              </a:pPr>
              <a:r>
                <a:rPr lang="en-GB" sz="1200" kern="1200" dirty="0"/>
                <a:t>Why is this database appropriate for </a:t>
              </a:r>
              <a:r>
                <a:rPr lang="en-GB" sz="1200" b="1" kern="1200" dirty="0"/>
                <a:t>health and care research</a:t>
              </a:r>
              <a:r>
                <a:rPr lang="en-GB" sz="1200" kern="1200" dirty="0"/>
                <a:t>?</a:t>
              </a:r>
              <a:endParaRPr lang="en-US" sz="1200" kern="1200" dirty="0"/>
            </a:p>
            <a:p>
              <a:pPr marL="0" lvl="1" algn="l" defTabSz="400050">
                <a:lnSpc>
                  <a:spcPct val="90000"/>
                </a:lnSpc>
                <a:spcBef>
                  <a:spcPct val="0"/>
                </a:spcBef>
                <a:spcAft>
                  <a:spcPct val="15000"/>
                </a:spcAft>
              </a:pPr>
              <a:endParaRPr lang="en-GB" sz="1200" kern="1200" dirty="0"/>
            </a:p>
            <a:p>
              <a:pPr marL="0" lvl="1" algn="l" defTabSz="400050">
                <a:lnSpc>
                  <a:spcPct val="90000"/>
                </a:lnSpc>
                <a:spcBef>
                  <a:spcPct val="0"/>
                </a:spcBef>
                <a:spcAft>
                  <a:spcPct val="15000"/>
                </a:spcAft>
              </a:pPr>
              <a:r>
                <a:rPr lang="en-GB" sz="1200" kern="1200" dirty="0"/>
                <a:t>What are the strengths and limitations of the database I chose?</a:t>
              </a:r>
              <a:endParaRPr lang="en-US" sz="1200" kern="1200" dirty="0"/>
            </a:p>
          </p:txBody>
        </p:sp>
        <p:sp>
          <p:nvSpPr>
            <p:cNvPr id="30" name="Freeform: Shape 29">
              <a:extLst>
                <a:ext uri="{FF2B5EF4-FFF2-40B4-BE49-F238E27FC236}">
                  <a16:creationId xmlns:a16="http://schemas.microsoft.com/office/drawing/2014/main" id="{8CBB6CA5-EA5F-7485-C289-5E5233C6E3A2}"/>
                </a:ext>
              </a:extLst>
            </p:cNvPr>
            <p:cNvSpPr/>
            <p:nvPr/>
          </p:nvSpPr>
          <p:spPr>
            <a:xfrm>
              <a:off x="9940528"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chemeClr val="accent2"/>
            </a:solidFill>
            <a:ln>
              <a:solidFill>
                <a:schemeClr val="accent2">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dirty="0"/>
                <a:t>4</a:t>
              </a:r>
            </a:p>
          </p:txBody>
        </p:sp>
      </p:grpSp>
    </p:spTree>
    <p:extLst>
      <p:ext uri="{BB962C8B-B14F-4D97-AF65-F5344CB8AC3E}">
        <p14:creationId xmlns:p14="http://schemas.microsoft.com/office/powerpoint/2010/main" val="4168803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4341B31-BC3F-9F95-948D-C9AB16F42725}"/>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ACA524AF-38A1-FE91-E715-58E6CDAF5871}"/>
              </a:ext>
            </a:extLst>
          </p:cNvPr>
          <p:cNvSpPr>
            <a:spLocks noGrp="1"/>
          </p:cNvSpPr>
          <p:nvPr>
            <p:ph type="sldNum" sz="quarter" idx="12"/>
          </p:nvPr>
        </p:nvSpPr>
        <p:spPr/>
        <p:txBody>
          <a:bodyPr/>
          <a:lstStyle/>
          <a:p>
            <a:fld id="{6617F804-DAF2-4580-AC54-F9B06B4EFB37}" type="slidenum">
              <a:rPr lang="en-GB" smtClean="0"/>
              <a:t>14</a:t>
            </a:fld>
            <a:endParaRPr lang="en-GB"/>
          </a:p>
        </p:txBody>
      </p:sp>
      <p:grpSp>
        <p:nvGrpSpPr>
          <p:cNvPr id="6" name="Group 5">
            <a:extLst>
              <a:ext uri="{FF2B5EF4-FFF2-40B4-BE49-F238E27FC236}">
                <a16:creationId xmlns:a16="http://schemas.microsoft.com/office/drawing/2014/main" id="{C10EE6E8-74EA-F47F-A9DD-A5469932C822}"/>
              </a:ext>
            </a:extLst>
          </p:cNvPr>
          <p:cNvGrpSpPr/>
          <p:nvPr/>
        </p:nvGrpSpPr>
        <p:grpSpPr>
          <a:xfrm>
            <a:off x="36538" y="20548"/>
            <a:ext cx="1343223" cy="1343223"/>
            <a:chOff x="5427651" y="2037721"/>
            <a:chExt cx="1343223" cy="1343223"/>
          </a:xfrm>
        </p:grpSpPr>
        <p:sp>
          <p:nvSpPr>
            <p:cNvPr id="7" name="Oval 6">
              <a:extLst>
                <a:ext uri="{FF2B5EF4-FFF2-40B4-BE49-F238E27FC236}">
                  <a16:creationId xmlns:a16="http://schemas.microsoft.com/office/drawing/2014/main" id="{17704511-552A-63A2-4B2C-4DFF411F8B5A}"/>
                </a:ext>
              </a:extLst>
            </p:cNvPr>
            <p:cNvSpPr/>
            <p:nvPr/>
          </p:nvSpPr>
          <p:spPr>
            <a:xfrm>
              <a:off x="5427651" y="2037721"/>
              <a:ext cx="1343223" cy="1343223"/>
            </a:xfrm>
            <a:prstGeom prst="ellipse">
              <a:avLst/>
            </a:prstGeom>
          </p:spPr>
          <p:style>
            <a:lnRef idx="2">
              <a:schemeClr val="lt1">
                <a:hueOff val="0"/>
                <a:satOff val="0"/>
                <a:lumOff val="0"/>
                <a:alphaOff val="0"/>
              </a:schemeClr>
            </a:lnRef>
            <a:fillRef idx="1">
              <a:schemeClr val="accent2">
                <a:hueOff val="2147871"/>
                <a:satOff val="-6164"/>
                <a:lumOff val="-9870"/>
                <a:alphaOff val="0"/>
              </a:schemeClr>
            </a:fillRef>
            <a:effectRef idx="0">
              <a:schemeClr val="accent2">
                <a:hueOff val="2147871"/>
                <a:satOff val="-6164"/>
                <a:lumOff val="-9870"/>
                <a:alphaOff val="0"/>
              </a:schemeClr>
            </a:effectRef>
            <a:fontRef idx="minor">
              <a:schemeClr val="lt1"/>
            </a:fontRef>
          </p:style>
          <p:txBody>
            <a:bodyPr/>
            <a:lstStyle/>
            <a:p>
              <a:endParaRPr lang="en-GB"/>
            </a:p>
          </p:txBody>
        </p:sp>
        <p:sp>
          <p:nvSpPr>
            <p:cNvPr id="8" name="Oval 4">
              <a:extLst>
                <a:ext uri="{FF2B5EF4-FFF2-40B4-BE49-F238E27FC236}">
                  <a16:creationId xmlns:a16="http://schemas.microsoft.com/office/drawing/2014/main" id="{5378B444-9BBE-C587-0F0E-E0E4F351AD51}"/>
                </a:ext>
              </a:extLst>
            </p:cNvPr>
            <p:cNvSpPr txBox="1"/>
            <p:nvPr/>
          </p:nvSpPr>
          <p:spPr>
            <a:xfrm>
              <a:off x="5624361" y="2234431"/>
              <a:ext cx="949803" cy="94980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Do</a:t>
              </a:r>
            </a:p>
          </p:txBody>
        </p:sp>
      </p:grpSp>
      <p:sp>
        <p:nvSpPr>
          <p:cNvPr id="11" name="Freeform: Shape 10">
            <a:extLst>
              <a:ext uri="{FF2B5EF4-FFF2-40B4-BE49-F238E27FC236}">
                <a16:creationId xmlns:a16="http://schemas.microsoft.com/office/drawing/2014/main" id="{783C67CC-8029-9D49-C2DF-06153FEB6CA0}"/>
              </a:ext>
            </a:extLst>
          </p:cNvPr>
          <p:cNvSpPr/>
          <p:nvPr/>
        </p:nvSpPr>
        <p:spPr>
          <a:xfrm>
            <a:off x="128924" y="1406086"/>
            <a:ext cx="2834564" cy="4897105"/>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solidFill>
            <a:srgbClr val="CCCC00">
              <a:alpha val="30980"/>
            </a:srgb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algn="ctr" fontAlgn="t">
              <a:lnSpc>
                <a:spcPts val="1500"/>
              </a:lnSpc>
              <a:buNone/>
            </a:pPr>
            <a:r>
              <a:rPr lang="en-GB" sz="1600" b="1" kern="1200" dirty="0"/>
              <a:t> </a:t>
            </a:r>
            <a:r>
              <a:rPr lang="en-GB" sz="1600" b="1" dirty="0">
                <a:latin typeface="+mj-lt"/>
              </a:rPr>
              <a:t>Performing the Literature Search</a:t>
            </a:r>
            <a:endParaRPr lang="en-GB" sz="1200" b="1" dirty="0">
              <a:latin typeface="+mj-lt"/>
            </a:endParaRPr>
          </a:p>
          <a:p>
            <a:pPr fontAlgn="t">
              <a:lnSpc>
                <a:spcPts val="1500"/>
              </a:lnSpc>
            </a:pPr>
            <a:endParaRPr lang="en-GB" sz="1200" dirty="0">
              <a:latin typeface="+mj-lt"/>
            </a:endParaRPr>
          </a:p>
          <a:p>
            <a:pPr fontAlgn="t">
              <a:lnSpc>
                <a:spcPts val="1500"/>
              </a:lnSpc>
            </a:pPr>
            <a:endParaRPr lang="en-GB" sz="1200" dirty="0">
              <a:latin typeface="+mj-lt"/>
            </a:endParaRPr>
          </a:p>
          <a:p>
            <a:pPr fontAlgn="t">
              <a:lnSpc>
                <a:spcPts val="1500"/>
              </a:lnSpc>
            </a:pPr>
            <a:r>
              <a:rPr lang="en-GB" sz="1200" dirty="0">
                <a:latin typeface="+mj-lt"/>
              </a:rPr>
              <a:t>What </a:t>
            </a:r>
            <a:r>
              <a:rPr lang="en-GB" sz="1200" b="1" dirty="0">
                <a:latin typeface="+mj-lt"/>
              </a:rPr>
              <a:t>search string</a:t>
            </a:r>
            <a:r>
              <a:rPr lang="en-GB" sz="1200" dirty="0">
                <a:latin typeface="+mj-lt"/>
              </a:rPr>
              <a:t> did I use (keywords + Boolean operators)?</a:t>
            </a:r>
          </a:p>
          <a:p>
            <a:pPr fontAlgn="t">
              <a:lnSpc>
                <a:spcPts val="1500"/>
              </a:lnSpc>
            </a:pPr>
            <a:endParaRPr lang="en-GB" sz="1200" dirty="0">
              <a:latin typeface="+mj-lt"/>
            </a:endParaRPr>
          </a:p>
          <a:p>
            <a:pPr fontAlgn="t">
              <a:lnSpc>
                <a:spcPts val="1500"/>
              </a:lnSpc>
            </a:pPr>
            <a:r>
              <a:rPr lang="en-GB" sz="1200" dirty="0">
                <a:latin typeface="+mj-lt"/>
              </a:rPr>
              <a:t>Did I use: </a:t>
            </a:r>
          </a:p>
          <a:p>
            <a:pPr lvl="1" fontAlgn="t"/>
            <a:r>
              <a:rPr lang="en-GB" sz="1200" dirty="0">
                <a:latin typeface="+mj-lt"/>
              </a:rPr>
              <a:t>AND to narrow my search?</a:t>
            </a:r>
          </a:p>
          <a:p>
            <a:pPr lvl="1" fontAlgn="t"/>
            <a:r>
              <a:rPr lang="en-GB" sz="1200" dirty="0">
                <a:latin typeface="+mj-lt"/>
              </a:rPr>
              <a:t>OR to include synonyms?</a:t>
            </a:r>
          </a:p>
          <a:p>
            <a:pPr lvl="1" fontAlgn="t"/>
            <a:r>
              <a:rPr lang="en-GB" sz="1200" dirty="0">
                <a:latin typeface="+mj-lt"/>
              </a:rPr>
              <a:t>NOT to exclude concepts?</a:t>
            </a:r>
          </a:p>
          <a:p>
            <a:pPr lvl="1" fontAlgn="t"/>
            <a:r>
              <a:rPr lang="en-GB" sz="1200" dirty="0">
                <a:latin typeface="+mj-lt"/>
              </a:rPr>
              <a:t>truncation (*) to capture word variants?</a:t>
            </a:r>
          </a:p>
          <a:p>
            <a:pPr fontAlgn="t">
              <a:lnSpc>
                <a:spcPts val="1500"/>
              </a:lnSpc>
            </a:pPr>
            <a:endParaRPr lang="en-GB" sz="1200" dirty="0">
              <a:latin typeface="+mj-lt"/>
            </a:endParaRPr>
          </a:p>
          <a:p>
            <a:pPr fontAlgn="t">
              <a:lnSpc>
                <a:spcPts val="1500"/>
              </a:lnSpc>
            </a:pPr>
            <a:r>
              <a:rPr lang="en-GB" sz="1200" dirty="0">
                <a:latin typeface="+mj-lt"/>
              </a:rPr>
              <a:t>How many results did I retrieve, and was this number </a:t>
            </a:r>
            <a:r>
              <a:rPr lang="en-GB" sz="1200" b="1" dirty="0">
                <a:latin typeface="+mj-lt"/>
              </a:rPr>
              <a:t>manageable</a:t>
            </a:r>
            <a:r>
              <a:rPr lang="en-GB" sz="1200" dirty="0">
                <a:latin typeface="+mj-lt"/>
              </a:rPr>
              <a:t>?</a:t>
            </a:r>
          </a:p>
        </p:txBody>
      </p:sp>
      <p:sp>
        <p:nvSpPr>
          <p:cNvPr id="12" name="Freeform: Shape 11">
            <a:extLst>
              <a:ext uri="{FF2B5EF4-FFF2-40B4-BE49-F238E27FC236}">
                <a16:creationId xmlns:a16="http://schemas.microsoft.com/office/drawing/2014/main" id="{D4B9C08B-5266-915C-6D67-8C4E857C0383}"/>
              </a:ext>
            </a:extLst>
          </p:cNvPr>
          <p:cNvSpPr/>
          <p:nvPr/>
        </p:nvSpPr>
        <p:spPr>
          <a:xfrm>
            <a:off x="950947"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rgbClr val="CCCC00"/>
          </a:solidFill>
          <a:ln>
            <a:solidFill>
              <a:srgbClr val="CCCC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dirty="0"/>
              <a:t>1</a:t>
            </a:r>
          </a:p>
        </p:txBody>
      </p:sp>
      <p:sp>
        <p:nvSpPr>
          <p:cNvPr id="13" name="Freeform: Shape 12">
            <a:extLst>
              <a:ext uri="{FF2B5EF4-FFF2-40B4-BE49-F238E27FC236}">
                <a16:creationId xmlns:a16="http://schemas.microsoft.com/office/drawing/2014/main" id="{D18B309A-0440-223B-A175-C4010C4D82C5}"/>
              </a:ext>
            </a:extLst>
          </p:cNvPr>
          <p:cNvSpPr/>
          <p:nvPr/>
        </p:nvSpPr>
        <p:spPr>
          <a:xfrm>
            <a:off x="3121393" y="1406086"/>
            <a:ext cx="2834564" cy="4897204"/>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solidFill>
            <a:srgbClr val="CCCC00">
              <a:alpha val="30980"/>
            </a:srgb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algn="ctr" fontAlgn="t">
              <a:lnSpc>
                <a:spcPts val="1500"/>
              </a:lnSpc>
              <a:buNone/>
            </a:pPr>
            <a:r>
              <a:rPr lang="en-GB" sz="1600" b="1" dirty="0">
                <a:latin typeface="+mj-lt"/>
              </a:rPr>
              <a:t>Selecting Two Research Articles</a:t>
            </a:r>
          </a:p>
          <a:p>
            <a:pPr fontAlgn="t">
              <a:lnSpc>
                <a:spcPts val="1500"/>
              </a:lnSpc>
            </a:pPr>
            <a:endParaRPr lang="en-GB" sz="1200" dirty="0">
              <a:latin typeface="+mj-lt"/>
            </a:endParaRPr>
          </a:p>
          <a:p>
            <a:pPr fontAlgn="t">
              <a:lnSpc>
                <a:spcPts val="1500"/>
              </a:lnSpc>
            </a:pPr>
            <a:endParaRPr lang="en-GB" sz="1200" dirty="0">
              <a:latin typeface="+mj-lt"/>
            </a:endParaRPr>
          </a:p>
          <a:p>
            <a:pPr fontAlgn="t">
              <a:lnSpc>
                <a:spcPts val="1500"/>
              </a:lnSpc>
            </a:pPr>
            <a:r>
              <a:rPr lang="en-GB" sz="1200" dirty="0">
                <a:latin typeface="+mj-lt"/>
              </a:rPr>
              <a:t>How did I decide which </a:t>
            </a:r>
            <a:r>
              <a:rPr lang="en-GB" sz="1200" b="1" dirty="0">
                <a:latin typeface="+mj-lt"/>
              </a:rPr>
              <a:t>two articles</a:t>
            </a:r>
            <a:r>
              <a:rPr lang="en-GB" sz="1200" dirty="0">
                <a:latin typeface="+mj-lt"/>
              </a:rPr>
              <a:t> were the most relevant?</a:t>
            </a:r>
          </a:p>
          <a:p>
            <a:pPr fontAlgn="t">
              <a:lnSpc>
                <a:spcPts val="1500"/>
              </a:lnSpc>
            </a:pPr>
            <a:endParaRPr lang="en-GB" sz="1200" dirty="0">
              <a:latin typeface="+mj-lt"/>
            </a:endParaRPr>
          </a:p>
          <a:p>
            <a:pPr fontAlgn="t">
              <a:lnSpc>
                <a:spcPts val="1500"/>
              </a:lnSpc>
            </a:pPr>
            <a:r>
              <a:rPr lang="en-GB" sz="1200" dirty="0">
                <a:latin typeface="+mj-lt"/>
              </a:rPr>
              <a:t>Are both articles: </a:t>
            </a:r>
          </a:p>
          <a:p>
            <a:pPr lvl="1" fontAlgn="t"/>
            <a:r>
              <a:rPr lang="en-GB" sz="1200" dirty="0">
                <a:latin typeface="+mj-lt"/>
              </a:rPr>
              <a:t>peer‑reviewed?</a:t>
            </a:r>
          </a:p>
          <a:p>
            <a:pPr lvl="1" fontAlgn="t"/>
            <a:r>
              <a:rPr lang="en-GB" sz="1200" dirty="0">
                <a:latin typeface="+mj-lt"/>
              </a:rPr>
              <a:t>published within an appropriate time frame?</a:t>
            </a:r>
          </a:p>
          <a:p>
            <a:pPr lvl="1" fontAlgn="t"/>
            <a:r>
              <a:rPr lang="en-GB" sz="1200" dirty="0">
                <a:latin typeface="+mj-lt"/>
              </a:rPr>
              <a:t>clearly related to my research question?</a:t>
            </a:r>
          </a:p>
        </p:txBody>
      </p:sp>
      <p:sp>
        <p:nvSpPr>
          <p:cNvPr id="14" name="Freeform: Shape 13">
            <a:extLst>
              <a:ext uri="{FF2B5EF4-FFF2-40B4-BE49-F238E27FC236}">
                <a16:creationId xmlns:a16="http://schemas.microsoft.com/office/drawing/2014/main" id="{329A1E20-D7CC-5EB2-74F6-016E90D541AA}"/>
              </a:ext>
            </a:extLst>
          </p:cNvPr>
          <p:cNvSpPr/>
          <p:nvPr/>
        </p:nvSpPr>
        <p:spPr>
          <a:xfrm>
            <a:off x="3943416"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rgbClr val="CCCC00"/>
          </a:solidFill>
          <a:ln>
            <a:solidFill>
              <a:srgbClr val="CCCC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a:t>2</a:t>
            </a:r>
          </a:p>
        </p:txBody>
      </p:sp>
      <p:sp>
        <p:nvSpPr>
          <p:cNvPr id="15" name="Freeform: Shape 14">
            <a:extLst>
              <a:ext uri="{FF2B5EF4-FFF2-40B4-BE49-F238E27FC236}">
                <a16:creationId xmlns:a16="http://schemas.microsoft.com/office/drawing/2014/main" id="{C6632B1F-CD80-ECB7-E636-587785C563A4}"/>
              </a:ext>
            </a:extLst>
          </p:cNvPr>
          <p:cNvSpPr/>
          <p:nvPr/>
        </p:nvSpPr>
        <p:spPr>
          <a:xfrm>
            <a:off x="6119948" y="1406086"/>
            <a:ext cx="5943128" cy="4897204"/>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solidFill>
            <a:srgbClr val="CCCC00">
              <a:alpha val="30980"/>
            </a:srgb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algn="ctr" fontAlgn="t">
              <a:lnSpc>
                <a:spcPts val="1500"/>
              </a:lnSpc>
              <a:buNone/>
            </a:pPr>
            <a:r>
              <a:rPr lang="en-GB" sz="1600" b="1" dirty="0">
                <a:latin typeface="+mj-lt"/>
              </a:rPr>
              <a:t>Applying the CRAAP Test</a:t>
            </a:r>
          </a:p>
          <a:p>
            <a:pPr fontAlgn="t">
              <a:lnSpc>
                <a:spcPts val="1500"/>
              </a:lnSpc>
              <a:buNone/>
            </a:pPr>
            <a:endParaRPr lang="en-GB" sz="1200" dirty="0">
              <a:latin typeface="+mj-lt"/>
            </a:endParaRPr>
          </a:p>
          <a:p>
            <a:pPr fontAlgn="t">
              <a:lnSpc>
                <a:spcPts val="1500"/>
              </a:lnSpc>
              <a:buNone/>
            </a:pPr>
            <a:r>
              <a:rPr lang="en-GB" sz="1200" dirty="0">
                <a:latin typeface="+mj-lt"/>
              </a:rPr>
              <a:t>For </a:t>
            </a:r>
            <a:r>
              <a:rPr lang="en-GB" sz="1200" b="1" dirty="0">
                <a:latin typeface="+mj-lt"/>
              </a:rPr>
              <a:t>each article</a:t>
            </a:r>
            <a:r>
              <a:rPr lang="en-GB" sz="1200" dirty="0">
                <a:latin typeface="+mj-lt"/>
              </a:rPr>
              <a:t>, ask:</a:t>
            </a:r>
          </a:p>
          <a:p>
            <a:pPr fontAlgn="t">
              <a:lnSpc>
                <a:spcPts val="1500"/>
              </a:lnSpc>
              <a:buNone/>
            </a:pPr>
            <a:endParaRPr lang="en-GB" sz="1200" b="1" dirty="0">
              <a:latin typeface="+mj-lt"/>
            </a:endParaRPr>
          </a:p>
          <a:p>
            <a:pPr fontAlgn="t">
              <a:lnSpc>
                <a:spcPct val="150000"/>
              </a:lnSpc>
              <a:buNone/>
            </a:pPr>
            <a:r>
              <a:rPr lang="en-GB" sz="1200" b="1" dirty="0">
                <a:latin typeface="+mj-lt"/>
              </a:rPr>
              <a:t>Currency: </a:t>
            </a:r>
            <a:r>
              <a:rPr lang="en-GB" sz="1200" dirty="0">
                <a:latin typeface="+mj-lt"/>
              </a:rPr>
              <a:t>When was the article published, and is it recent enough?</a:t>
            </a:r>
          </a:p>
          <a:p>
            <a:pPr fontAlgn="t">
              <a:lnSpc>
                <a:spcPct val="150000"/>
              </a:lnSpc>
              <a:buNone/>
            </a:pPr>
            <a:r>
              <a:rPr lang="en-GB" sz="1200" b="1" dirty="0">
                <a:latin typeface="+mj-lt"/>
              </a:rPr>
              <a:t>Relevance: </a:t>
            </a:r>
            <a:r>
              <a:rPr lang="en-GB" sz="1200" dirty="0">
                <a:latin typeface="+mj-lt"/>
              </a:rPr>
              <a:t>How closely does the article relate to my research question and PICO elements?</a:t>
            </a:r>
          </a:p>
          <a:p>
            <a:pPr fontAlgn="t">
              <a:lnSpc>
                <a:spcPct val="150000"/>
              </a:lnSpc>
              <a:buNone/>
            </a:pPr>
            <a:r>
              <a:rPr lang="en-GB" sz="1200" b="1" dirty="0">
                <a:latin typeface="+mj-lt"/>
              </a:rPr>
              <a:t>Authority: </a:t>
            </a:r>
            <a:r>
              <a:rPr lang="en-GB" sz="1200" dirty="0">
                <a:latin typeface="+mj-lt"/>
              </a:rPr>
              <a:t>Who wrote the article? Are the authors affiliated with a recognised academic or healthcare institution?</a:t>
            </a:r>
          </a:p>
          <a:p>
            <a:pPr fontAlgn="t">
              <a:lnSpc>
                <a:spcPct val="150000"/>
              </a:lnSpc>
              <a:buNone/>
            </a:pPr>
            <a:r>
              <a:rPr lang="en-GB" sz="1200" b="1" dirty="0">
                <a:latin typeface="+mj-lt"/>
              </a:rPr>
              <a:t>Accuracy: </a:t>
            </a:r>
            <a:r>
              <a:rPr lang="en-GB" sz="1200" dirty="0">
                <a:latin typeface="+mj-lt"/>
              </a:rPr>
              <a:t>Are the findings supported by evidence and references? Is the research method clearly explained?</a:t>
            </a:r>
          </a:p>
          <a:p>
            <a:pPr fontAlgn="t">
              <a:lnSpc>
                <a:spcPct val="150000"/>
              </a:lnSpc>
              <a:buNone/>
            </a:pPr>
            <a:r>
              <a:rPr lang="en-GB" sz="1200" b="1" dirty="0">
                <a:latin typeface="+mj-lt"/>
              </a:rPr>
              <a:t>Purpose: </a:t>
            </a:r>
            <a:r>
              <a:rPr lang="en-GB" sz="1200" dirty="0">
                <a:latin typeface="+mj-lt"/>
              </a:rPr>
              <a:t>What is the purpose of the article? Is it objective and unbiased?</a:t>
            </a:r>
          </a:p>
        </p:txBody>
      </p:sp>
      <p:sp>
        <p:nvSpPr>
          <p:cNvPr id="16" name="Freeform: Shape 15">
            <a:extLst>
              <a:ext uri="{FF2B5EF4-FFF2-40B4-BE49-F238E27FC236}">
                <a16:creationId xmlns:a16="http://schemas.microsoft.com/office/drawing/2014/main" id="{C648B916-2442-5535-8077-1B4888F13647}"/>
              </a:ext>
            </a:extLst>
          </p:cNvPr>
          <p:cNvSpPr/>
          <p:nvPr/>
        </p:nvSpPr>
        <p:spPr>
          <a:xfrm>
            <a:off x="6941972"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rgbClr val="CCCC00"/>
          </a:solidFill>
          <a:ln>
            <a:solidFill>
              <a:srgbClr val="CCCC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a:t>3</a:t>
            </a:r>
          </a:p>
        </p:txBody>
      </p:sp>
    </p:spTree>
    <p:extLst>
      <p:ext uri="{BB962C8B-B14F-4D97-AF65-F5344CB8AC3E}">
        <p14:creationId xmlns:p14="http://schemas.microsoft.com/office/powerpoint/2010/main" val="3325879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AE4A4AD-4BBF-B35B-4A0A-D5A5DF04A86B}"/>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B169D2A9-5387-0B3E-2CC5-88C00D0A8DD7}"/>
              </a:ext>
            </a:extLst>
          </p:cNvPr>
          <p:cNvSpPr>
            <a:spLocks noGrp="1"/>
          </p:cNvSpPr>
          <p:nvPr>
            <p:ph type="sldNum" sz="quarter" idx="12"/>
          </p:nvPr>
        </p:nvSpPr>
        <p:spPr/>
        <p:txBody>
          <a:bodyPr/>
          <a:lstStyle/>
          <a:p>
            <a:fld id="{6617F804-DAF2-4580-AC54-F9B06B4EFB37}" type="slidenum">
              <a:rPr lang="en-GB" smtClean="0"/>
              <a:t>15</a:t>
            </a:fld>
            <a:endParaRPr lang="en-GB"/>
          </a:p>
        </p:txBody>
      </p:sp>
      <p:grpSp>
        <p:nvGrpSpPr>
          <p:cNvPr id="6" name="Group 5">
            <a:extLst>
              <a:ext uri="{FF2B5EF4-FFF2-40B4-BE49-F238E27FC236}">
                <a16:creationId xmlns:a16="http://schemas.microsoft.com/office/drawing/2014/main" id="{1A3ADBD8-EBC7-6EBE-360C-842E6C9CC22A}"/>
              </a:ext>
            </a:extLst>
          </p:cNvPr>
          <p:cNvGrpSpPr/>
          <p:nvPr/>
        </p:nvGrpSpPr>
        <p:grpSpPr>
          <a:xfrm>
            <a:off x="349321" y="1399377"/>
            <a:ext cx="11598920" cy="4897204"/>
            <a:chOff x="-2305322" y="1406086"/>
            <a:chExt cx="10695525" cy="4897204"/>
          </a:xfrm>
          <a:solidFill>
            <a:schemeClr val="accent6">
              <a:lumMod val="20000"/>
              <a:lumOff val="80000"/>
            </a:schemeClr>
          </a:solidFill>
        </p:grpSpPr>
        <p:sp>
          <p:nvSpPr>
            <p:cNvPr id="8" name="Freeform: Shape 7">
              <a:extLst>
                <a:ext uri="{FF2B5EF4-FFF2-40B4-BE49-F238E27FC236}">
                  <a16:creationId xmlns:a16="http://schemas.microsoft.com/office/drawing/2014/main" id="{7B4BA895-C7B9-7255-683F-428D5A853EEA}"/>
                </a:ext>
              </a:extLst>
            </p:cNvPr>
            <p:cNvSpPr/>
            <p:nvPr/>
          </p:nvSpPr>
          <p:spPr>
            <a:xfrm>
              <a:off x="-2305322" y="1406086"/>
              <a:ext cx="5268810" cy="4897105"/>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grp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algn="ctr" fontAlgn="t">
                <a:lnSpc>
                  <a:spcPts val="1500"/>
                </a:lnSpc>
                <a:buNone/>
              </a:pPr>
              <a:r>
                <a:rPr lang="en-GB" sz="2000" b="1" kern="1200" dirty="0">
                  <a:latin typeface="+mj-lt"/>
                </a:rPr>
                <a:t> </a:t>
              </a:r>
              <a:r>
                <a:rPr lang="en-GB" sz="2000" b="1" dirty="0">
                  <a:latin typeface="+mj-lt"/>
                </a:rPr>
                <a:t>Understanding the Research Methods</a:t>
              </a:r>
            </a:p>
            <a:p>
              <a:pPr fontAlgn="t">
                <a:lnSpc>
                  <a:spcPts val="1500"/>
                </a:lnSpc>
              </a:pPr>
              <a:endParaRPr lang="en-GB" sz="2000" dirty="0">
                <a:latin typeface="+mj-lt"/>
              </a:endParaRPr>
            </a:p>
            <a:p>
              <a:pPr fontAlgn="t">
                <a:lnSpc>
                  <a:spcPts val="1500"/>
                </a:lnSpc>
              </a:pPr>
              <a:endParaRPr lang="en-GB" sz="2000" dirty="0">
                <a:latin typeface="+mj-lt"/>
              </a:endParaRPr>
            </a:p>
            <a:p>
              <a:pPr fontAlgn="t"/>
              <a:r>
                <a:rPr lang="en-GB" sz="1600" dirty="0">
                  <a:latin typeface="+mj-lt"/>
                </a:rPr>
                <a:t>What type of research method was used in each article (e.g. quantitative, qualitative, mixed methods)?</a:t>
              </a:r>
            </a:p>
            <a:p>
              <a:pPr fontAlgn="t"/>
              <a:endParaRPr lang="en-GB" sz="1600" dirty="0">
                <a:latin typeface="+mj-lt"/>
              </a:endParaRPr>
            </a:p>
            <a:p>
              <a:pPr fontAlgn="t"/>
              <a:r>
                <a:rPr lang="en-GB" sz="1600" dirty="0">
                  <a:latin typeface="+mj-lt"/>
                </a:rPr>
                <a:t>What were the </a:t>
              </a:r>
              <a:r>
                <a:rPr lang="en-GB" sz="1600" b="1" dirty="0">
                  <a:latin typeface="+mj-lt"/>
                </a:rPr>
                <a:t>strengths</a:t>
              </a:r>
              <a:r>
                <a:rPr lang="en-GB" sz="1600" dirty="0">
                  <a:latin typeface="+mj-lt"/>
                </a:rPr>
                <a:t> of these methods?</a:t>
              </a:r>
            </a:p>
            <a:p>
              <a:pPr fontAlgn="t"/>
              <a:endParaRPr lang="en-GB" sz="1600" dirty="0">
                <a:latin typeface="+mj-lt"/>
              </a:endParaRPr>
            </a:p>
            <a:p>
              <a:pPr fontAlgn="t"/>
              <a:r>
                <a:rPr lang="en-GB" sz="1600" dirty="0">
                  <a:latin typeface="+mj-lt"/>
                </a:rPr>
                <a:t>What were the </a:t>
              </a:r>
              <a:r>
                <a:rPr lang="en-GB" sz="1600" b="1" dirty="0">
                  <a:latin typeface="+mj-lt"/>
                </a:rPr>
                <a:t>limitations</a:t>
              </a:r>
              <a:r>
                <a:rPr lang="en-GB" sz="1600" dirty="0">
                  <a:latin typeface="+mj-lt"/>
                </a:rPr>
                <a:t> of these methods?</a:t>
              </a:r>
            </a:p>
            <a:p>
              <a:pPr fontAlgn="t"/>
              <a:endParaRPr lang="en-GB" sz="1600" dirty="0">
                <a:latin typeface="+mj-lt"/>
              </a:endParaRPr>
            </a:p>
            <a:p>
              <a:pPr fontAlgn="t"/>
              <a:r>
                <a:rPr lang="en-GB" sz="1600" dirty="0">
                  <a:latin typeface="+mj-lt"/>
                </a:rPr>
                <a:t>Are the methods suitable for answering my research question?</a:t>
              </a:r>
            </a:p>
            <a:p>
              <a:pPr marL="0" lvl="1" algn="l" defTabSz="400050">
                <a:lnSpc>
                  <a:spcPct val="90000"/>
                </a:lnSpc>
                <a:spcBef>
                  <a:spcPct val="0"/>
                </a:spcBef>
                <a:spcAft>
                  <a:spcPct val="15000"/>
                </a:spcAft>
              </a:pPr>
              <a:endParaRPr lang="en-US" sz="1600" kern="1200" dirty="0">
                <a:latin typeface="+mj-lt"/>
              </a:endParaRPr>
            </a:p>
          </p:txBody>
        </p:sp>
        <p:sp>
          <p:nvSpPr>
            <p:cNvPr id="9" name="Freeform: Shape 8">
              <a:extLst>
                <a:ext uri="{FF2B5EF4-FFF2-40B4-BE49-F238E27FC236}">
                  <a16:creationId xmlns:a16="http://schemas.microsoft.com/office/drawing/2014/main" id="{50CB9438-9E3A-894F-DBCE-8F749ED87377}"/>
                </a:ext>
              </a:extLst>
            </p:cNvPr>
            <p:cNvSpPr/>
            <p:nvPr/>
          </p:nvSpPr>
          <p:spPr>
            <a:xfrm>
              <a:off x="950947"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chemeClr val="accent6"/>
            </a:solidFill>
            <a:ln>
              <a:solidFill>
                <a:schemeClr val="accent6"/>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dirty="0"/>
                <a:t>1</a:t>
              </a:r>
            </a:p>
          </p:txBody>
        </p:sp>
        <p:sp>
          <p:nvSpPr>
            <p:cNvPr id="10" name="Freeform: Shape 9">
              <a:extLst>
                <a:ext uri="{FF2B5EF4-FFF2-40B4-BE49-F238E27FC236}">
                  <a16:creationId xmlns:a16="http://schemas.microsoft.com/office/drawing/2014/main" id="{ADD5D5D4-B92A-6B45-59FB-966B3C49E7E9}"/>
                </a:ext>
              </a:extLst>
            </p:cNvPr>
            <p:cNvSpPr/>
            <p:nvPr/>
          </p:nvSpPr>
          <p:spPr>
            <a:xfrm>
              <a:off x="3121393" y="1406086"/>
              <a:ext cx="5268810" cy="4897204"/>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grp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algn="ctr" fontAlgn="t">
                <a:lnSpc>
                  <a:spcPts val="1500"/>
                </a:lnSpc>
                <a:buNone/>
              </a:pPr>
              <a:r>
                <a:rPr lang="en-GB" sz="2000" b="1" dirty="0">
                  <a:latin typeface="+mj-lt"/>
                </a:rPr>
                <a:t>Analysing the Findings</a:t>
              </a:r>
            </a:p>
            <a:p>
              <a:pPr algn="ctr" fontAlgn="t">
                <a:lnSpc>
                  <a:spcPts val="1500"/>
                </a:lnSpc>
              </a:pPr>
              <a:endParaRPr lang="en-GB" sz="2000" dirty="0">
                <a:latin typeface="+mj-lt"/>
              </a:endParaRPr>
            </a:p>
            <a:p>
              <a:pPr fontAlgn="t">
                <a:lnSpc>
                  <a:spcPts val="1500"/>
                </a:lnSpc>
              </a:pPr>
              <a:endParaRPr lang="en-GB" sz="1600" dirty="0">
                <a:latin typeface="+mj-lt"/>
              </a:endParaRPr>
            </a:p>
            <a:p>
              <a:pPr fontAlgn="t"/>
              <a:r>
                <a:rPr lang="en-GB" sz="1600" dirty="0">
                  <a:latin typeface="+mj-lt"/>
                </a:rPr>
                <a:t>What are the </a:t>
              </a:r>
              <a:r>
                <a:rPr lang="en-GB" sz="1600" b="1" dirty="0">
                  <a:latin typeface="+mj-lt"/>
                </a:rPr>
                <a:t>main findings</a:t>
              </a:r>
              <a:r>
                <a:rPr lang="en-GB" sz="1600" dirty="0">
                  <a:latin typeface="+mj-lt"/>
                </a:rPr>
                <a:t> of each article?</a:t>
              </a:r>
            </a:p>
            <a:p>
              <a:pPr fontAlgn="t"/>
              <a:endParaRPr lang="en-GB" sz="1600" dirty="0">
                <a:latin typeface="+mj-lt"/>
              </a:endParaRPr>
            </a:p>
            <a:p>
              <a:pPr fontAlgn="t"/>
              <a:r>
                <a:rPr lang="en-GB" sz="1600" dirty="0">
                  <a:latin typeface="+mj-lt"/>
                </a:rPr>
                <a:t>How do these findings </a:t>
              </a:r>
              <a:r>
                <a:rPr lang="en-GB" sz="1600" b="1" dirty="0">
                  <a:latin typeface="+mj-lt"/>
                </a:rPr>
                <a:t>answer or relate to my research question</a:t>
              </a:r>
              <a:r>
                <a:rPr lang="en-GB" sz="1600" dirty="0">
                  <a:latin typeface="+mj-lt"/>
                </a:rPr>
                <a:t>?</a:t>
              </a:r>
            </a:p>
            <a:p>
              <a:pPr fontAlgn="t"/>
              <a:endParaRPr lang="en-GB" sz="1600" dirty="0">
                <a:latin typeface="+mj-lt"/>
              </a:endParaRPr>
            </a:p>
            <a:p>
              <a:pPr fontAlgn="t"/>
              <a:r>
                <a:rPr lang="en-GB" sz="1600" dirty="0">
                  <a:latin typeface="+mj-lt"/>
                </a:rPr>
                <a:t>Are the findings similar or different between the two articles?</a:t>
              </a:r>
            </a:p>
            <a:p>
              <a:pPr fontAlgn="t"/>
              <a:endParaRPr lang="en-GB" sz="1600" dirty="0">
                <a:latin typeface="+mj-lt"/>
              </a:endParaRPr>
            </a:p>
            <a:p>
              <a:pPr fontAlgn="t"/>
              <a:r>
                <a:rPr lang="en-GB" sz="1600" dirty="0">
                  <a:latin typeface="+mj-lt"/>
                </a:rPr>
                <a:t>What do the findings suggest about the effectiveness or role of the intervention being studied?</a:t>
              </a:r>
            </a:p>
          </p:txBody>
        </p:sp>
        <p:sp>
          <p:nvSpPr>
            <p:cNvPr id="11" name="Freeform: Shape 10">
              <a:extLst>
                <a:ext uri="{FF2B5EF4-FFF2-40B4-BE49-F238E27FC236}">
                  <a16:creationId xmlns:a16="http://schemas.microsoft.com/office/drawing/2014/main" id="{24C3E62B-58DA-4AAD-80D5-A6D56519427B}"/>
                </a:ext>
              </a:extLst>
            </p:cNvPr>
            <p:cNvSpPr/>
            <p:nvPr/>
          </p:nvSpPr>
          <p:spPr>
            <a:xfrm>
              <a:off x="6946656"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chemeClr val="accent6"/>
            </a:solidFill>
            <a:ln>
              <a:solidFill>
                <a:schemeClr val="accent6"/>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a:t>2</a:t>
              </a:r>
            </a:p>
          </p:txBody>
        </p:sp>
      </p:grpSp>
      <p:grpSp>
        <p:nvGrpSpPr>
          <p:cNvPr id="18" name="Group 17">
            <a:extLst>
              <a:ext uri="{FF2B5EF4-FFF2-40B4-BE49-F238E27FC236}">
                <a16:creationId xmlns:a16="http://schemas.microsoft.com/office/drawing/2014/main" id="{490F878B-3151-D7D3-FDBE-F41ACE13A003}"/>
              </a:ext>
            </a:extLst>
          </p:cNvPr>
          <p:cNvGrpSpPr/>
          <p:nvPr/>
        </p:nvGrpSpPr>
        <p:grpSpPr>
          <a:xfrm>
            <a:off x="20547" y="0"/>
            <a:ext cx="1343223" cy="1343223"/>
            <a:chOff x="3392388" y="4072985"/>
            <a:chExt cx="1343223" cy="1343223"/>
          </a:xfrm>
        </p:grpSpPr>
        <p:sp>
          <p:nvSpPr>
            <p:cNvPr id="19" name="Oval 18">
              <a:extLst>
                <a:ext uri="{FF2B5EF4-FFF2-40B4-BE49-F238E27FC236}">
                  <a16:creationId xmlns:a16="http://schemas.microsoft.com/office/drawing/2014/main" id="{6F595033-5F75-B089-CE0B-24101E4E15CB}"/>
                </a:ext>
              </a:extLst>
            </p:cNvPr>
            <p:cNvSpPr/>
            <p:nvPr/>
          </p:nvSpPr>
          <p:spPr>
            <a:xfrm>
              <a:off x="3392388" y="4072985"/>
              <a:ext cx="1343223" cy="1343223"/>
            </a:xfrm>
            <a:prstGeom prst="ellipse">
              <a:avLst/>
            </a:prstGeom>
          </p:spPr>
          <p:style>
            <a:lnRef idx="2">
              <a:schemeClr val="lt1">
                <a:hueOff val="0"/>
                <a:satOff val="0"/>
                <a:lumOff val="0"/>
                <a:alphaOff val="0"/>
              </a:schemeClr>
            </a:lnRef>
            <a:fillRef idx="1">
              <a:schemeClr val="accent2">
                <a:hueOff val="4295743"/>
                <a:satOff val="-12329"/>
                <a:lumOff val="-19739"/>
                <a:alphaOff val="0"/>
              </a:schemeClr>
            </a:fillRef>
            <a:effectRef idx="0">
              <a:schemeClr val="accent2">
                <a:hueOff val="4295743"/>
                <a:satOff val="-12329"/>
                <a:lumOff val="-19739"/>
                <a:alphaOff val="0"/>
              </a:schemeClr>
            </a:effectRef>
            <a:fontRef idx="minor">
              <a:schemeClr val="lt1"/>
            </a:fontRef>
          </p:style>
          <p:txBody>
            <a:bodyPr/>
            <a:lstStyle/>
            <a:p>
              <a:endParaRPr lang="en-GB"/>
            </a:p>
          </p:txBody>
        </p:sp>
        <p:sp>
          <p:nvSpPr>
            <p:cNvPr id="20" name="Oval 4">
              <a:extLst>
                <a:ext uri="{FF2B5EF4-FFF2-40B4-BE49-F238E27FC236}">
                  <a16:creationId xmlns:a16="http://schemas.microsoft.com/office/drawing/2014/main" id="{AF787A74-26F9-4016-D132-3951133238C3}"/>
                </a:ext>
              </a:extLst>
            </p:cNvPr>
            <p:cNvSpPr txBox="1"/>
            <p:nvPr/>
          </p:nvSpPr>
          <p:spPr>
            <a:xfrm>
              <a:off x="3589098" y="4269695"/>
              <a:ext cx="949803" cy="94980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Study</a:t>
              </a:r>
            </a:p>
          </p:txBody>
        </p:sp>
      </p:grpSp>
    </p:spTree>
    <p:extLst>
      <p:ext uri="{BB962C8B-B14F-4D97-AF65-F5344CB8AC3E}">
        <p14:creationId xmlns:p14="http://schemas.microsoft.com/office/powerpoint/2010/main" val="1635461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4A3C512-3490-6302-3534-12F86E9CADD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6E55914-B7A9-3AE7-7ACA-D1CA6FF89BC7}"/>
              </a:ext>
            </a:extLst>
          </p:cNvPr>
          <p:cNvSpPr>
            <a:spLocks noGrp="1"/>
          </p:cNvSpPr>
          <p:nvPr>
            <p:ph type="sldNum" sz="quarter" idx="12"/>
          </p:nvPr>
        </p:nvSpPr>
        <p:spPr/>
        <p:txBody>
          <a:bodyPr/>
          <a:lstStyle/>
          <a:p>
            <a:fld id="{6617F804-DAF2-4580-AC54-F9B06B4EFB37}" type="slidenum">
              <a:rPr lang="en-GB" smtClean="0"/>
              <a:t>16</a:t>
            </a:fld>
            <a:endParaRPr lang="en-GB"/>
          </a:p>
        </p:txBody>
      </p:sp>
      <p:grpSp>
        <p:nvGrpSpPr>
          <p:cNvPr id="6" name="Group 5">
            <a:extLst>
              <a:ext uri="{FF2B5EF4-FFF2-40B4-BE49-F238E27FC236}">
                <a16:creationId xmlns:a16="http://schemas.microsoft.com/office/drawing/2014/main" id="{66DA2B1A-935B-72B3-AF10-B2B639D09745}"/>
              </a:ext>
            </a:extLst>
          </p:cNvPr>
          <p:cNvGrpSpPr/>
          <p:nvPr/>
        </p:nvGrpSpPr>
        <p:grpSpPr>
          <a:xfrm>
            <a:off x="215757" y="1209373"/>
            <a:ext cx="11799290" cy="4897204"/>
            <a:chOff x="-2837802" y="1406086"/>
            <a:chExt cx="11799290" cy="4897204"/>
          </a:xfrm>
          <a:solidFill>
            <a:schemeClr val="accent3">
              <a:lumMod val="20000"/>
              <a:lumOff val="80000"/>
            </a:schemeClr>
          </a:solidFill>
        </p:grpSpPr>
        <p:sp>
          <p:nvSpPr>
            <p:cNvPr id="8" name="Freeform: Shape 7">
              <a:extLst>
                <a:ext uri="{FF2B5EF4-FFF2-40B4-BE49-F238E27FC236}">
                  <a16:creationId xmlns:a16="http://schemas.microsoft.com/office/drawing/2014/main" id="{F111885E-65A3-9A25-C69C-0B13735535E3}"/>
                </a:ext>
              </a:extLst>
            </p:cNvPr>
            <p:cNvSpPr/>
            <p:nvPr/>
          </p:nvSpPr>
          <p:spPr>
            <a:xfrm>
              <a:off x="-2837802" y="1406086"/>
              <a:ext cx="5801290" cy="4897105"/>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grp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algn="ctr" fontAlgn="t">
                <a:buNone/>
              </a:pPr>
              <a:r>
                <a:rPr lang="en-GB" sz="2400" b="1" dirty="0">
                  <a:latin typeface="+mj-lt"/>
                </a:rPr>
                <a:t>Linking Findings to Evidence‑Based Practice (EBP)</a:t>
              </a:r>
            </a:p>
            <a:p>
              <a:pPr fontAlgn="t">
                <a:lnSpc>
                  <a:spcPts val="1500"/>
                </a:lnSpc>
              </a:pPr>
              <a:endParaRPr lang="en-GB" sz="2400" dirty="0">
                <a:latin typeface="+mj-lt"/>
              </a:endParaRPr>
            </a:p>
            <a:p>
              <a:pPr fontAlgn="t">
                <a:lnSpc>
                  <a:spcPts val="1500"/>
                </a:lnSpc>
              </a:pPr>
              <a:r>
                <a:rPr lang="en-GB" sz="1600" dirty="0">
                  <a:latin typeface="+mj-lt"/>
                </a:rPr>
                <a:t>What is </a:t>
              </a:r>
              <a:r>
                <a:rPr lang="en-GB" sz="1600" b="1" dirty="0">
                  <a:latin typeface="+mj-lt"/>
                </a:rPr>
                <a:t>evidence‑based practice</a:t>
              </a:r>
              <a:r>
                <a:rPr lang="en-GB" sz="1600" dirty="0">
                  <a:latin typeface="+mj-lt"/>
                </a:rPr>
                <a:t>, and why is it important in health and care?</a:t>
              </a:r>
            </a:p>
            <a:p>
              <a:pPr fontAlgn="t">
                <a:lnSpc>
                  <a:spcPts val="1500"/>
                </a:lnSpc>
              </a:pPr>
              <a:endParaRPr lang="en-GB" sz="1600" dirty="0">
                <a:latin typeface="+mj-lt"/>
              </a:endParaRPr>
            </a:p>
            <a:p>
              <a:pPr fontAlgn="t">
                <a:lnSpc>
                  <a:spcPts val="1500"/>
                </a:lnSpc>
              </a:pPr>
              <a:r>
                <a:rPr lang="en-GB" sz="1600" dirty="0">
                  <a:latin typeface="+mj-lt"/>
                </a:rPr>
                <a:t>How could the findings from these articles: </a:t>
              </a:r>
            </a:p>
            <a:p>
              <a:pPr lvl="1" fontAlgn="t">
                <a:lnSpc>
                  <a:spcPts val="1500"/>
                </a:lnSpc>
              </a:pPr>
              <a:r>
                <a:rPr lang="en-GB" sz="1600" dirty="0">
                  <a:latin typeface="+mj-lt"/>
                </a:rPr>
                <a:t>inform practice?</a:t>
              </a:r>
            </a:p>
            <a:p>
              <a:pPr lvl="1" fontAlgn="t">
                <a:lnSpc>
                  <a:spcPts val="1500"/>
                </a:lnSpc>
              </a:pPr>
              <a:r>
                <a:rPr lang="en-GB" sz="1600" dirty="0">
                  <a:latin typeface="+mj-lt"/>
                </a:rPr>
                <a:t>improve care for service users?</a:t>
              </a:r>
            </a:p>
            <a:p>
              <a:pPr fontAlgn="t">
                <a:lnSpc>
                  <a:spcPts val="1500"/>
                </a:lnSpc>
              </a:pPr>
              <a:endParaRPr lang="en-GB" sz="1600" dirty="0">
                <a:latin typeface="+mj-lt"/>
              </a:endParaRPr>
            </a:p>
            <a:p>
              <a:pPr fontAlgn="t">
                <a:lnSpc>
                  <a:spcPts val="1500"/>
                </a:lnSpc>
              </a:pPr>
              <a:r>
                <a:rPr lang="en-GB" sz="1600" dirty="0">
                  <a:latin typeface="+mj-lt"/>
                </a:rPr>
                <a:t>Are there any </a:t>
              </a:r>
              <a:r>
                <a:rPr lang="en-GB" sz="1600" b="1" dirty="0">
                  <a:latin typeface="+mj-lt"/>
                </a:rPr>
                <a:t>barriers</a:t>
              </a:r>
              <a:r>
                <a:rPr lang="en-GB" sz="1600" dirty="0">
                  <a:latin typeface="+mj-lt"/>
                </a:rPr>
                <a:t> to applying this evidence in real‑world practice?</a:t>
              </a:r>
            </a:p>
          </p:txBody>
        </p:sp>
        <p:sp>
          <p:nvSpPr>
            <p:cNvPr id="9" name="Freeform: Shape 8">
              <a:extLst>
                <a:ext uri="{FF2B5EF4-FFF2-40B4-BE49-F238E27FC236}">
                  <a16:creationId xmlns:a16="http://schemas.microsoft.com/office/drawing/2014/main" id="{07A4AFC2-4CE0-2963-DAB5-AA53FD87E364}"/>
                </a:ext>
              </a:extLst>
            </p:cNvPr>
            <p:cNvSpPr/>
            <p:nvPr/>
          </p:nvSpPr>
          <p:spPr>
            <a:xfrm>
              <a:off x="950947"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chemeClr val="accent6">
                <a:lumMod val="50000"/>
              </a:schemeClr>
            </a:solidFill>
            <a:ln>
              <a:solidFill>
                <a:schemeClr val="accent6">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dirty="0"/>
                <a:t>1</a:t>
              </a:r>
            </a:p>
          </p:txBody>
        </p:sp>
        <p:sp>
          <p:nvSpPr>
            <p:cNvPr id="10" name="Freeform: Shape 9">
              <a:extLst>
                <a:ext uri="{FF2B5EF4-FFF2-40B4-BE49-F238E27FC236}">
                  <a16:creationId xmlns:a16="http://schemas.microsoft.com/office/drawing/2014/main" id="{DABC99EE-F619-69EA-60A3-240563DEADB1}"/>
                </a:ext>
              </a:extLst>
            </p:cNvPr>
            <p:cNvSpPr/>
            <p:nvPr/>
          </p:nvSpPr>
          <p:spPr>
            <a:xfrm>
              <a:off x="3160198" y="1406086"/>
              <a:ext cx="5801290" cy="4897204"/>
            </a:xfrm>
            <a:custGeom>
              <a:avLst/>
              <a:gdLst>
                <a:gd name="csX0" fmla="*/ 0 w 2672814"/>
                <a:gd name="csY0" fmla="*/ 0 h 3741940"/>
                <a:gd name="csX1" fmla="*/ 2672814 w 2672814"/>
                <a:gd name="csY1" fmla="*/ 0 h 3741940"/>
                <a:gd name="csX2" fmla="*/ 2672814 w 2672814"/>
                <a:gd name="csY2" fmla="*/ 3741940 h 3741940"/>
                <a:gd name="csX3" fmla="*/ 0 w 2672814"/>
                <a:gd name="csY3" fmla="*/ 3741940 h 3741940"/>
                <a:gd name="csX4" fmla="*/ 0 w 2672814"/>
                <a:gd name="csY4" fmla="*/ 0 h 3741940"/>
              </a:gdLst>
              <a:ahLst/>
              <a:cxnLst>
                <a:cxn ang="0">
                  <a:pos x="csX0" y="csY0"/>
                </a:cxn>
                <a:cxn ang="0">
                  <a:pos x="csX1" y="csY1"/>
                </a:cxn>
                <a:cxn ang="0">
                  <a:pos x="csX2" y="csY2"/>
                </a:cxn>
                <a:cxn ang="0">
                  <a:pos x="csX3" y="csY3"/>
                </a:cxn>
                <a:cxn ang="0">
                  <a:pos x="csX4" y="csY4"/>
                </a:cxn>
              </a:cxnLst>
              <a:rect l="l" t="t" r="r" b="b"/>
              <a:pathLst>
                <a:path w="2672814" h="3741940">
                  <a:moveTo>
                    <a:pt x="0" y="0"/>
                  </a:moveTo>
                  <a:lnTo>
                    <a:pt x="2672814" y="0"/>
                  </a:lnTo>
                  <a:lnTo>
                    <a:pt x="2672814" y="3741940"/>
                  </a:lnTo>
                  <a:lnTo>
                    <a:pt x="0" y="3741940"/>
                  </a:lnTo>
                  <a:lnTo>
                    <a:pt x="0" y="0"/>
                  </a:lnTo>
                  <a:close/>
                </a:path>
              </a:pathLst>
            </a:custGeom>
            <a:grp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8383" tIns="1752138" rIns="208383" bIns="405038" numCol="1" spcCol="1270" anchor="t" anchorCtr="0">
              <a:noAutofit/>
            </a:bodyPr>
            <a:lstStyle/>
            <a:p>
              <a:pPr algn="ctr" fontAlgn="t">
                <a:lnSpc>
                  <a:spcPts val="1500"/>
                </a:lnSpc>
                <a:buNone/>
              </a:pPr>
              <a:endParaRPr lang="en-GB" sz="2400" b="1" dirty="0">
                <a:latin typeface="+mj-lt"/>
              </a:endParaRPr>
            </a:p>
            <a:p>
              <a:pPr algn="ctr" fontAlgn="t">
                <a:lnSpc>
                  <a:spcPts val="1500"/>
                </a:lnSpc>
                <a:buNone/>
              </a:pPr>
              <a:r>
                <a:rPr lang="en-GB" sz="2400" b="1" dirty="0">
                  <a:latin typeface="+mj-lt"/>
                </a:rPr>
                <a:t>Suggesting Real‑World Actions</a:t>
              </a:r>
            </a:p>
            <a:p>
              <a:pPr fontAlgn="t">
                <a:lnSpc>
                  <a:spcPts val="1500"/>
                </a:lnSpc>
              </a:pPr>
              <a:endParaRPr lang="en-GB" sz="2000" dirty="0">
                <a:latin typeface="+mj-lt"/>
              </a:endParaRPr>
            </a:p>
            <a:p>
              <a:pPr fontAlgn="t">
                <a:lnSpc>
                  <a:spcPts val="1500"/>
                </a:lnSpc>
              </a:pPr>
              <a:endParaRPr lang="en-GB" dirty="0">
                <a:latin typeface="+mj-lt"/>
              </a:endParaRPr>
            </a:p>
            <a:p>
              <a:pPr fontAlgn="t">
                <a:lnSpc>
                  <a:spcPts val="1500"/>
                </a:lnSpc>
              </a:pPr>
              <a:endParaRPr lang="en-GB" dirty="0">
                <a:latin typeface="+mj-lt"/>
              </a:endParaRPr>
            </a:p>
            <a:p>
              <a:pPr fontAlgn="t">
                <a:lnSpc>
                  <a:spcPts val="1500"/>
                </a:lnSpc>
              </a:pPr>
              <a:r>
                <a:rPr lang="en-GB" sz="1600" dirty="0">
                  <a:latin typeface="+mj-lt"/>
                </a:rPr>
                <a:t>Based on the evidence, what </a:t>
              </a:r>
              <a:r>
                <a:rPr lang="en-GB" sz="1600" b="1" dirty="0">
                  <a:latin typeface="+mj-lt"/>
                </a:rPr>
                <a:t>practical actions</a:t>
              </a:r>
              <a:r>
                <a:rPr lang="en-GB" sz="1600" dirty="0">
                  <a:latin typeface="+mj-lt"/>
                </a:rPr>
                <a:t> could be considered?</a:t>
              </a:r>
            </a:p>
            <a:p>
              <a:pPr fontAlgn="t">
                <a:lnSpc>
                  <a:spcPts val="1500"/>
                </a:lnSpc>
              </a:pPr>
              <a:endParaRPr lang="en-GB" sz="1600" dirty="0">
                <a:latin typeface="+mj-lt"/>
              </a:endParaRPr>
            </a:p>
            <a:p>
              <a:pPr fontAlgn="t">
                <a:lnSpc>
                  <a:spcPts val="1500"/>
                </a:lnSpc>
              </a:pPr>
              <a:r>
                <a:rPr lang="en-GB" sz="1600" dirty="0">
                  <a:latin typeface="+mj-lt"/>
                </a:rPr>
                <a:t>How might services: </a:t>
              </a:r>
            </a:p>
            <a:p>
              <a:pPr lvl="1" fontAlgn="t">
                <a:lnSpc>
                  <a:spcPts val="1500"/>
                </a:lnSpc>
              </a:pPr>
              <a:r>
                <a:rPr lang="en-GB" sz="1600" dirty="0">
                  <a:latin typeface="+mj-lt"/>
                </a:rPr>
                <a:t>adapt current practice?</a:t>
              </a:r>
            </a:p>
            <a:p>
              <a:pPr lvl="1" fontAlgn="t">
                <a:lnSpc>
                  <a:spcPts val="1500"/>
                </a:lnSpc>
              </a:pPr>
              <a:r>
                <a:rPr lang="en-GB" sz="1600" dirty="0">
                  <a:latin typeface="+mj-lt"/>
                </a:rPr>
                <a:t>improve outcomes?</a:t>
              </a:r>
            </a:p>
            <a:p>
              <a:pPr fontAlgn="t">
                <a:lnSpc>
                  <a:spcPts val="1500"/>
                </a:lnSpc>
              </a:pPr>
              <a:endParaRPr lang="en-GB" sz="1600" dirty="0">
                <a:latin typeface="+mj-lt"/>
              </a:endParaRPr>
            </a:p>
            <a:p>
              <a:pPr fontAlgn="t">
                <a:lnSpc>
                  <a:spcPts val="1500"/>
                </a:lnSpc>
              </a:pPr>
              <a:r>
                <a:rPr lang="en-GB" sz="1600" dirty="0">
                  <a:latin typeface="+mj-lt"/>
                </a:rPr>
                <a:t>Are these actions realistic within the UK health and care context?</a:t>
              </a:r>
            </a:p>
          </p:txBody>
        </p:sp>
        <p:sp>
          <p:nvSpPr>
            <p:cNvPr id="11" name="Freeform: Shape 10">
              <a:extLst>
                <a:ext uri="{FF2B5EF4-FFF2-40B4-BE49-F238E27FC236}">
                  <a16:creationId xmlns:a16="http://schemas.microsoft.com/office/drawing/2014/main" id="{7A682FF3-9E63-7E2F-AA47-3B21A892B388}"/>
                </a:ext>
              </a:extLst>
            </p:cNvPr>
            <p:cNvSpPr/>
            <p:nvPr/>
          </p:nvSpPr>
          <p:spPr>
            <a:xfrm>
              <a:off x="3943416" y="1549358"/>
              <a:ext cx="1190517" cy="1092976"/>
            </a:xfrm>
            <a:custGeom>
              <a:avLst/>
              <a:gdLst>
                <a:gd name="csX0" fmla="*/ 0 w 1122582"/>
                <a:gd name="csY0" fmla="*/ 561291 h 1122582"/>
                <a:gd name="csX1" fmla="*/ 561291 w 1122582"/>
                <a:gd name="csY1" fmla="*/ 0 h 1122582"/>
                <a:gd name="csX2" fmla="*/ 1122582 w 1122582"/>
                <a:gd name="csY2" fmla="*/ 561291 h 1122582"/>
                <a:gd name="csX3" fmla="*/ 561291 w 1122582"/>
                <a:gd name="csY3" fmla="*/ 1122582 h 1122582"/>
                <a:gd name="csX4" fmla="*/ 0 w 1122582"/>
                <a:gd name="csY4" fmla="*/ 561291 h 1122582"/>
              </a:gdLst>
              <a:ahLst/>
              <a:cxnLst>
                <a:cxn ang="0">
                  <a:pos x="csX0" y="csY0"/>
                </a:cxn>
                <a:cxn ang="0">
                  <a:pos x="csX1" y="csY1"/>
                </a:cxn>
                <a:cxn ang="0">
                  <a:pos x="csX2" y="csY2"/>
                </a:cxn>
                <a:cxn ang="0">
                  <a:pos x="csX3" y="csY3"/>
                </a:cxn>
                <a:cxn ang="0">
                  <a:pos x="csX4" y="csY4"/>
                </a:cxn>
              </a:cxnLst>
              <a:rect l="l" t="t" r="r" b="b"/>
              <a:pathLst>
                <a:path w="1122582" h="1122582">
                  <a:moveTo>
                    <a:pt x="0" y="561291"/>
                  </a:moveTo>
                  <a:cubicBezTo>
                    <a:pt x="0" y="251299"/>
                    <a:pt x="251299" y="0"/>
                    <a:pt x="561291" y="0"/>
                  </a:cubicBezTo>
                  <a:cubicBezTo>
                    <a:pt x="871283" y="0"/>
                    <a:pt x="1122582" y="251299"/>
                    <a:pt x="1122582" y="561291"/>
                  </a:cubicBezTo>
                  <a:cubicBezTo>
                    <a:pt x="1122582" y="871283"/>
                    <a:pt x="871283" y="1122582"/>
                    <a:pt x="561291" y="1122582"/>
                  </a:cubicBezTo>
                  <a:cubicBezTo>
                    <a:pt x="251299" y="1122582"/>
                    <a:pt x="0" y="871283"/>
                    <a:pt x="0" y="561291"/>
                  </a:cubicBezTo>
                  <a:close/>
                </a:path>
              </a:pathLst>
            </a:custGeom>
            <a:solidFill>
              <a:schemeClr val="accent6">
                <a:lumMod val="50000"/>
              </a:schemeClr>
            </a:solidFill>
            <a:ln>
              <a:solidFill>
                <a:schemeClr val="accent6">
                  <a:lumMod val="50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919" tIns="177098" rIns="251919" bIns="177098" numCol="1" spcCol="1270" anchor="ctr" anchorCtr="0">
              <a:noAutofit/>
            </a:bodyPr>
            <a:lstStyle/>
            <a:p>
              <a:pPr marL="0" lvl="0" indent="0" algn="ctr" defTabSz="2133600">
                <a:lnSpc>
                  <a:spcPct val="90000"/>
                </a:lnSpc>
                <a:spcBef>
                  <a:spcPct val="0"/>
                </a:spcBef>
                <a:spcAft>
                  <a:spcPct val="35000"/>
                </a:spcAft>
                <a:buNone/>
              </a:pPr>
              <a:r>
                <a:rPr lang="en-US" sz="6600" kern="1200"/>
                <a:t>2</a:t>
              </a:r>
            </a:p>
          </p:txBody>
        </p:sp>
      </p:grpSp>
      <p:grpSp>
        <p:nvGrpSpPr>
          <p:cNvPr id="18" name="Group 17">
            <a:extLst>
              <a:ext uri="{FF2B5EF4-FFF2-40B4-BE49-F238E27FC236}">
                <a16:creationId xmlns:a16="http://schemas.microsoft.com/office/drawing/2014/main" id="{54A340A3-6F02-5FAB-F4C8-B63404FA7EFA}"/>
              </a:ext>
            </a:extLst>
          </p:cNvPr>
          <p:cNvGrpSpPr/>
          <p:nvPr/>
        </p:nvGrpSpPr>
        <p:grpSpPr>
          <a:xfrm>
            <a:off x="128924" y="62860"/>
            <a:ext cx="1343223" cy="1343223"/>
            <a:chOff x="1357124" y="2037721"/>
            <a:chExt cx="1343223" cy="1343223"/>
          </a:xfrm>
        </p:grpSpPr>
        <p:sp>
          <p:nvSpPr>
            <p:cNvPr id="19" name="Oval 18">
              <a:extLst>
                <a:ext uri="{FF2B5EF4-FFF2-40B4-BE49-F238E27FC236}">
                  <a16:creationId xmlns:a16="http://schemas.microsoft.com/office/drawing/2014/main" id="{9E4A1334-E498-489B-5FAD-F151EDDDC9EC}"/>
                </a:ext>
              </a:extLst>
            </p:cNvPr>
            <p:cNvSpPr/>
            <p:nvPr/>
          </p:nvSpPr>
          <p:spPr>
            <a:xfrm>
              <a:off x="1357124" y="2037721"/>
              <a:ext cx="1343223" cy="1343223"/>
            </a:xfrm>
            <a:prstGeom prst="ellipse">
              <a:avLst/>
            </a:prstGeom>
          </p:spPr>
          <p:style>
            <a:lnRef idx="2">
              <a:schemeClr val="lt1">
                <a:hueOff val="0"/>
                <a:satOff val="0"/>
                <a:lumOff val="0"/>
                <a:alphaOff val="0"/>
              </a:schemeClr>
            </a:lnRef>
            <a:fillRef idx="1">
              <a:schemeClr val="accent2">
                <a:hueOff val="6443614"/>
                <a:satOff val="-18493"/>
                <a:lumOff val="-29609"/>
                <a:alphaOff val="0"/>
              </a:schemeClr>
            </a:fillRef>
            <a:effectRef idx="0">
              <a:schemeClr val="accent2">
                <a:hueOff val="6443614"/>
                <a:satOff val="-18493"/>
                <a:lumOff val="-29609"/>
                <a:alphaOff val="0"/>
              </a:schemeClr>
            </a:effectRef>
            <a:fontRef idx="minor">
              <a:schemeClr val="lt1"/>
            </a:fontRef>
          </p:style>
          <p:txBody>
            <a:bodyPr/>
            <a:lstStyle/>
            <a:p>
              <a:endParaRPr lang="en-GB"/>
            </a:p>
          </p:txBody>
        </p:sp>
        <p:sp>
          <p:nvSpPr>
            <p:cNvPr id="20" name="Oval 4">
              <a:extLst>
                <a:ext uri="{FF2B5EF4-FFF2-40B4-BE49-F238E27FC236}">
                  <a16:creationId xmlns:a16="http://schemas.microsoft.com/office/drawing/2014/main" id="{BF876EC4-8149-011F-3EAE-F24D7DABF4B9}"/>
                </a:ext>
              </a:extLst>
            </p:cNvPr>
            <p:cNvSpPr txBox="1"/>
            <p:nvPr/>
          </p:nvSpPr>
          <p:spPr>
            <a:xfrm>
              <a:off x="1553834" y="2234431"/>
              <a:ext cx="949803" cy="94980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Act</a:t>
              </a:r>
            </a:p>
          </p:txBody>
        </p:sp>
      </p:grpSp>
    </p:spTree>
    <p:extLst>
      <p:ext uri="{BB962C8B-B14F-4D97-AF65-F5344CB8AC3E}">
        <p14:creationId xmlns:p14="http://schemas.microsoft.com/office/powerpoint/2010/main" val="3666829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B1CA0-46F2-2E07-9587-1218A633FF8A}"/>
              </a:ext>
            </a:extLst>
          </p:cNvPr>
          <p:cNvSpPr>
            <a:spLocks noGrp="1"/>
          </p:cNvSpPr>
          <p:nvPr>
            <p:ph type="title"/>
          </p:nvPr>
        </p:nvSpPr>
        <p:spPr>
          <a:xfrm>
            <a:off x="838200" y="0"/>
            <a:ext cx="10515600" cy="1325563"/>
          </a:xfrm>
        </p:spPr>
        <p:txBody>
          <a:bodyPr/>
          <a:lstStyle/>
          <a:p>
            <a:pPr algn="ctr"/>
            <a:r>
              <a:rPr lang="en-GB" b="1" dirty="0"/>
              <a:t>PDSA Cycle applied to your assignment</a:t>
            </a:r>
          </a:p>
        </p:txBody>
      </p:sp>
      <p:graphicFrame>
        <p:nvGraphicFramePr>
          <p:cNvPr id="4" name="Table 3">
            <a:extLst>
              <a:ext uri="{FF2B5EF4-FFF2-40B4-BE49-F238E27FC236}">
                <a16:creationId xmlns:a16="http://schemas.microsoft.com/office/drawing/2014/main" id="{C32AE923-EA75-F7E6-0DCC-CF8FFF48A9AD}"/>
              </a:ext>
            </a:extLst>
          </p:cNvPr>
          <p:cNvGraphicFramePr>
            <a:graphicFrameLocks noGrp="1"/>
          </p:cNvGraphicFramePr>
          <p:nvPr>
            <p:extLst>
              <p:ext uri="{D42A27DB-BD31-4B8C-83A1-F6EECF244321}">
                <p14:modId xmlns:p14="http://schemas.microsoft.com/office/powerpoint/2010/main" val="1579502082"/>
              </p:ext>
            </p:extLst>
          </p:nvPr>
        </p:nvGraphicFramePr>
        <p:xfrm>
          <a:off x="215757" y="1644300"/>
          <a:ext cx="11790465" cy="4393313"/>
        </p:xfrm>
        <a:graphic>
          <a:graphicData uri="http://schemas.openxmlformats.org/drawingml/2006/table">
            <a:tbl>
              <a:tblPr>
                <a:tableStyleId>{BC89EF96-8CEA-46FF-86C4-4CE0E7609802}</a:tableStyleId>
              </a:tblPr>
              <a:tblGrid>
                <a:gridCol w="1331689">
                  <a:extLst>
                    <a:ext uri="{9D8B030D-6E8A-4147-A177-3AD203B41FA5}">
                      <a16:colId xmlns:a16="http://schemas.microsoft.com/office/drawing/2014/main" val="282566584"/>
                    </a:ext>
                  </a:extLst>
                </a:gridCol>
                <a:gridCol w="6599961">
                  <a:extLst>
                    <a:ext uri="{9D8B030D-6E8A-4147-A177-3AD203B41FA5}">
                      <a16:colId xmlns:a16="http://schemas.microsoft.com/office/drawing/2014/main" val="3334578378"/>
                    </a:ext>
                  </a:extLst>
                </a:gridCol>
                <a:gridCol w="3858815">
                  <a:extLst>
                    <a:ext uri="{9D8B030D-6E8A-4147-A177-3AD203B41FA5}">
                      <a16:colId xmlns:a16="http://schemas.microsoft.com/office/drawing/2014/main" val="942386559"/>
                    </a:ext>
                  </a:extLst>
                </a:gridCol>
              </a:tblGrid>
              <a:tr h="426162">
                <a:tc>
                  <a:txBody>
                    <a:bodyPr/>
                    <a:lstStyle/>
                    <a:p>
                      <a:pPr rtl="0">
                        <a:buNone/>
                      </a:pPr>
                      <a:r>
                        <a:rPr lang="en-GB" sz="1600" b="1">
                          <a:solidFill>
                            <a:srgbClr val="1F1F1F"/>
                          </a:solidFill>
                          <a:effectLst/>
                        </a:rPr>
                        <a:t>Phase</a:t>
                      </a:r>
                      <a:endParaRPr lang="en-GB" sz="1600">
                        <a:solidFill>
                          <a:srgbClr val="1F1F1F"/>
                        </a:solidFill>
                        <a:effectLst/>
                        <a:latin typeface="Google Sans Text"/>
                      </a:endParaRPr>
                    </a:p>
                  </a:txBody>
                  <a:tcPr marL="67289" marR="84111" marT="112148" marB="112148" anchor="ctr">
                    <a:solidFill>
                      <a:schemeClr val="tx2">
                        <a:lumMod val="10000"/>
                        <a:lumOff val="90000"/>
                      </a:schemeClr>
                    </a:solidFill>
                  </a:tcPr>
                </a:tc>
                <a:tc>
                  <a:txBody>
                    <a:bodyPr/>
                    <a:lstStyle/>
                    <a:p>
                      <a:pPr rtl="0">
                        <a:buNone/>
                      </a:pPr>
                      <a:r>
                        <a:rPr lang="en-GB" sz="1600" b="1">
                          <a:solidFill>
                            <a:srgbClr val="1F1F1F"/>
                          </a:solidFill>
                          <a:effectLst/>
                        </a:rPr>
                        <a:t>Research Activity</a:t>
                      </a:r>
                      <a:endParaRPr lang="en-GB" sz="1600">
                        <a:solidFill>
                          <a:srgbClr val="1F1F1F"/>
                        </a:solidFill>
                        <a:effectLst/>
                        <a:latin typeface="Google Sans Text"/>
                      </a:endParaRPr>
                    </a:p>
                  </a:txBody>
                  <a:tcPr marL="67289" marR="84111" marT="112148" marB="112148" anchor="ctr">
                    <a:solidFill>
                      <a:schemeClr val="tx2">
                        <a:lumMod val="10000"/>
                        <a:lumOff val="90000"/>
                      </a:schemeClr>
                    </a:solidFill>
                  </a:tcPr>
                </a:tc>
                <a:tc>
                  <a:txBody>
                    <a:bodyPr/>
                    <a:lstStyle/>
                    <a:p>
                      <a:pPr rtl="0">
                        <a:buNone/>
                      </a:pPr>
                      <a:r>
                        <a:rPr lang="en-GB" sz="1600" b="1" dirty="0">
                          <a:solidFill>
                            <a:srgbClr val="1F1F1F"/>
                          </a:solidFill>
                          <a:effectLst/>
                        </a:rPr>
                        <a:t>Assignment Section</a:t>
                      </a:r>
                      <a:endParaRPr lang="en-GB" sz="1600" dirty="0">
                        <a:solidFill>
                          <a:srgbClr val="1F1F1F"/>
                        </a:solidFill>
                        <a:effectLst/>
                        <a:latin typeface="Google Sans Text"/>
                      </a:endParaRPr>
                    </a:p>
                  </a:txBody>
                  <a:tcPr marL="67289" marR="67289" marT="112148" marB="112148" anchor="ctr">
                    <a:solidFill>
                      <a:schemeClr val="tx2">
                        <a:lumMod val="10000"/>
                        <a:lumOff val="90000"/>
                      </a:schemeClr>
                    </a:solidFill>
                  </a:tcPr>
                </a:tc>
                <a:extLst>
                  <a:ext uri="{0D108BD9-81ED-4DB2-BD59-A6C34878D82A}">
                    <a16:rowId xmlns:a16="http://schemas.microsoft.com/office/drawing/2014/main" val="917844767"/>
                  </a:ext>
                </a:extLst>
              </a:tr>
              <a:tr h="1031761">
                <a:tc>
                  <a:txBody>
                    <a:bodyPr/>
                    <a:lstStyle/>
                    <a:p>
                      <a:pPr rtl="0">
                        <a:buNone/>
                      </a:pPr>
                      <a:r>
                        <a:rPr lang="en-GB" sz="1600" b="1" dirty="0">
                          <a:solidFill>
                            <a:srgbClr val="1F1F1F"/>
                          </a:solidFill>
                          <a:effectLst/>
                        </a:rPr>
                        <a:t>PLAN</a:t>
                      </a:r>
                      <a:endParaRPr lang="en-GB" sz="1600" dirty="0">
                        <a:solidFill>
                          <a:srgbClr val="1F1F1F"/>
                        </a:solidFill>
                        <a:effectLst/>
                        <a:latin typeface="Google Sans Text"/>
                      </a:endParaRPr>
                    </a:p>
                  </a:txBody>
                  <a:tcPr marL="67289" marR="84111" marT="112148" marB="112148" anchor="ctr">
                    <a:solidFill>
                      <a:schemeClr val="tx2">
                        <a:lumMod val="10000"/>
                        <a:lumOff val="90000"/>
                      </a:schemeClr>
                    </a:solidFill>
                  </a:tcPr>
                </a:tc>
                <a:tc>
                  <a:txBody>
                    <a:bodyPr/>
                    <a:lstStyle/>
                    <a:p>
                      <a:pPr rtl="0">
                        <a:buNone/>
                      </a:pPr>
                      <a:r>
                        <a:rPr lang="en-GB" sz="1600" dirty="0">
                          <a:solidFill>
                            <a:srgbClr val="1F1F1F"/>
                          </a:solidFill>
                          <a:effectLst/>
                        </a:rPr>
                        <a:t>Formulating the </a:t>
                      </a:r>
                      <a:r>
                        <a:rPr lang="en-GB" sz="1600" b="1" dirty="0">
                          <a:solidFill>
                            <a:srgbClr val="1F1F1F"/>
                          </a:solidFill>
                          <a:effectLst/>
                        </a:rPr>
                        <a:t>Research Question</a:t>
                      </a:r>
                      <a:r>
                        <a:rPr lang="en-GB" sz="1600" dirty="0">
                          <a:solidFill>
                            <a:srgbClr val="1F1F1F"/>
                          </a:solidFill>
                          <a:effectLst/>
                        </a:rPr>
                        <a:t>, breaking it into </a:t>
                      </a:r>
                      <a:r>
                        <a:rPr lang="en-GB" sz="1600" b="1" dirty="0">
                          <a:solidFill>
                            <a:srgbClr val="1F1F1F"/>
                          </a:solidFill>
                          <a:effectLst/>
                        </a:rPr>
                        <a:t>PICO</a:t>
                      </a:r>
                      <a:r>
                        <a:rPr lang="en-GB" sz="1600" dirty="0">
                          <a:solidFill>
                            <a:srgbClr val="1F1F1F"/>
                          </a:solidFill>
                          <a:effectLst/>
                        </a:rPr>
                        <a:t>, identifying </a:t>
                      </a:r>
                      <a:r>
                        <a:rPr lang="en-GB" sz="1600" b="1" dirty="0">
                          <a:solidFill>
                            <a:srgbClr val="1F1F1F"/>
                          </a:solidFill>
                          <a:effectLst/>
                        </a:rPr>
                        <a:t>Keywords</a:t>
                      </a:r>
                      <a:r>
                        <a:rPr lang="en-GB" sz="1600" dirty="0">
                          <a:solidFill>
                            <a:srgbClr val="1F1F1F"/>
                          </a:solidFill>
                          <a:effectLst/>
                        </a:rPr>
                        <a:t>, and choosing the </a:t>
                      </a:r>
                      <a:r>
                        <a:rPr lang="en-GB" sz="1600" b="1" dirty="0">
                          <a:solidFill>
                            <a:srgbClr val="1F1F1F"/>
                          </a:solidFill>
                          <a:effectLst/>
                        </a:rPr>
                        <a:t>Database</a:t>
                      </a:r>
                      <a:r>
                        <a:rPr lang="en-GB" sz="1600" dirty="0">
                          <a:solidFill>
                            <a:srgbClr val="1F1F1F"/>
                          </a:solidFill>
                          <a:effectLst/>
                        </a:rPr>
                        <a:t> (PubMed, Google Scholar).</a:t>
                      </a:r>
                      <a:endParaRPr lang="en-GB" sz="1600" dirty="0">
                        <a:solidFill>
                          <a:srgbClr val="1F1F1F"/>
                        </a:solidFill>
                        <a:effectLst/>
                        <a:latin typeface="Google Sans Text"/>
                      </a:endParaRPr>
                    </a:p>
                  </a:txBody>
                  <a:tcPr marL="67289" marR="84111" marT="112148" marB="112148" anchor="ctr"/>
                </a:tc>
                <a:tc>
                  <a:txBody>
                    <a:bodyPr/>
                    <a:lstStyle/>
                    <a:p>
                      <a:pPr rtl="0">
                        <a:buNone/>
                      </a:pPr>
                      <a:r>
                        <a:rPr lang="en-GB" sz="1600" b="1">
                          <a:solidFill>
                            <a:srgbClr val="1F1F1F"/>
                          </a:solidFill>
                          <a:effectLst/>
                        </a:rPr>
                        <a:t>Methods Section</a:t>
                      </a:r>
                      <a:r>
                        <a:rPr lang="en-GB" sz="1600">
                          <a:solidFill>
                            <a:srgbClr val="1F1F1F"/>
                          </a:solidFill>
                          <a:effectLst/>
                        </a:rPr>
                        <a:t> (Search Strategy)</a:t>
                      </a:r>
                      <a:endParaRPr lang="en-GB" sz="1600">
                        <a:solidFill>
                          <a:srgbClr val="1F1F1F"/>
                        </a:solidFill>
                        <a:effectLst/>
                        <a:latin typeface="Google Sans Text"/>
                      </a:endParaRPr>
                    </a:p>
                  </a:txBody>
                  <a:tcPr marL="67289" marR="67289" marT="112148" marB="112148" anchor="ctr"/>
                </a:tc>
                <a:extLst>
                  <a:ext uri="{0D108BD9-81ED-4DB2-BD59-A6C34878D82A}">
                    <a16:rowId xmlns:a16="http://schemas.microsoft.com/office/drawing/2014/main" val="2627993383"/>
                  </a:ext>
                </a:extLst>
              </a:tr>
              <a:tr h="1031761">
                <a:tc>
                  <a:txBody>
                    <a:bodyPr/>
                    <a:lstStyle/>
                    <a:p>
                      <a:pPr rtl="0">
                        <a:buNone/>
                      </a:pPr>
                      <a:r>
                        <a:rPr lang="en-GB" sz="1600" b="1">
                          <a:solidFill>
                            <a:srgbClr val="1F1F1F"/>
                          </a:solidFill>
                          <a:effectLst/>
                        </a:rPr>
                        <a:t>DO</a:t>
                      </a:r>
                      <a:endParaRPr lang="en-GB" sz="1600">
                        <a:solidFill>
                          <a:srgbClr val="1F1F1F"/>
                        </a:solidFill>
                        <a:effectLst/>
                        <a:latin typeface="Google Sans Text"/>
                      </a:endParaRPr>
                    </a:p>
                  </a:txBody>
                  <a:tcPr marL="67289" marR="84111" marT="112148" marB="112148" anchor="ctr">
                    <a:solidFill>
                      <a:schemeClr val="tx2">
                        <a:lumMod val="10000"/>
                        <a:lumOff val="90000"/>
                      </a:schemeClr>
                    </a:solidFill>
                  </a:tcPr>
                </a:tc>
                <a:tc>
                  <a:txBody>
                    <a:bodyPr/>
                    <a:lstStyle/>
                    <a:p>
                      <a:pPr rtl="0">
                        <a:buNone/>
                      </a:pPr>
                      <a:r>
                        <a:rPr lang="en-GB" sz="1600" dirty="0">
                          <a:solidFill>
                            <a:srgbClr val="1F1F1F"/>
                          </a:solidFill>
                          <a:effectLst/>
                        </a:rPr>
                        <a:t>Performing the search, using </a:t>
                      </a:r>
                      <a:r>
                        <a:rPr lang="en-GB" sz="1600" b="1" dirty="0">
                          <a:solidFill>
                            <a:srgbClr val="1F1F1F"/>
                          </a:solidFill>
                          <a:effectLst/>
                        </a:rPr>
                        <a:t>Boolean Operators</a:t>
                      </a:r>
                      <a:r>
                        <a:rPr lang="en-GB" sz="1600" dirty="0">
                          <a:solidFill>
                            <a:srgbClr val="1F1F1F"/>
                          </a:solidFill>
                          <a:effectLst/>
                        </a:rPr>
                        <a:t> and </a:t>
                      </a:r>
                      <a:r>
                        <a:rPr lang="en-GB" sz="1600" b="1" dirty="0">
                          <a:solidFill>
                            <a:srgbClr val="1F1F1F"/>
                          </a:solidFill>
                          <a:effectLst/>
                        </a:rPr>
                        <a:t>Truncation</a:t>
                      </a:r>
                      <a:r>
                        <a:rPr lang="en-GB" sz="1600" dirty="0">
                          <a:solidFill>
                            <a:srgbClr val="1F1F1F"/>
                          </a:solidFill>
                          <a:effectLst/>
                        </a:rPr>
                        <a:t>, and applying the </a:t>
                      </a:r>
                      <a:r>
                        <a:rPr lang="en-GB" sz="1600" b="1" dirty="0">
                          <a:solidFill>
                            <a:srgbClr val="1F1F1F"/>
                          </a:solidFill>
                          <a:effectLst/>
                        </a:rPr>
                        <a:t>CRAAP test</a:t>
                      </a:r>
                      <a:r>
                        <a:rPr lang="en-GB" sz="1600" dirty="0">
                          <a:solidFill>
                            <a:srgbClr val="1F1F1F"/>
                          </a:solidFill>
                          <a:effectLst/>
                        </a:rPr>
                        <a:t> to evaluate the quality of the sources.</a:t>
                      </a:r>
                      <a:endParaRPr lang="en-GB" sz="1600" dirty="0">
                        <a:solidFill>
                          <a:srgbClr val="1F1F1F"/>
                        </a:solidFill>
                        <a:effectLst/>
                        <a:latin typeface="Google Sans Text"/>
                      </a:endParaRPr>
                    </a:p>
                  </a:txBody>
                  <a:tcPr marL="67289" marR="84111" marT="112148" marB="112148" anchor="ctr"/>
                </a:tc>
                <a:tc>
                  <a:txBody>
                    <a:bodyPr/>
                    <a:lstStyle/>
                    <a:p>
                      <a:pPr rtl="0">
                        <a:buNone/>
                      </a:pPr>
                      <a:r>
                        <a:rPr lang="en-GB" sz="1600" b="1">
                          <a:solidFill>
                            <a:srgbClr val="1F1F1F"/>
                          </a:solidFill>
                          <a:effectLst/>
                        </a:rPr>
                        <a:t>Methods Section</a:t>
                      </a:r>
                      <a:r>
                        <a:rPr lang="en-GB" sz="1600">
                          <a:solidFill>
                            <a:srgbClr val="1F1F1F"/>
                          </a:solidFill>
                          <a:effectLst/>
                        </a:rPr>
                        <a:t> (CRAAP Test)</a:t>
                      </a:r>
                      <a:endParaRPr lang="en-GB" sz="1600">
                        <a:solidFill>
                          <a:srgbClr val="1F1F1F"/>
                        </a:solidFill>
                        <a:effectLst/>
                        <a:latin typeface="Google Sans Text"/>
                      </a:endParaRPr>
                    </a:p>
                  </a:txBody>
                  <a:tcPr marL="67289" marR="67289" marT="112148" marB="112148" anchor="ctr"/>
                </a:tc>
                <a:extLst>
                  <a:ext uri="{0D108BD9-81ED-4DB2-BD59-A6C34878D82A}">
                    <a16:rowId xmlns:a16="http://schemas.microsoft.com/office/drawing/2014/main" val="1611414903"/>
                  </a:ext>
                </a:extLst>
              </a:tr>
              <a:tr h="829894">
                <a:tc>
                  <a:txBody>
                    <a:bodyPr/>
                    <a:lstStyle/>
                    <a:p>
                      <a:pPr rtl="0">
                        <a:buNone/>
                      </a:pPr>
                      <a:r>
                        <a:rPr lang="en-GB" sz="1600" b="1">
                          <a:solidFill>
                            <a:srgbClr val="1F1F1F"/>
                          </a:solidFill>
                          <a:effectLst/>
                        </a:rPr>
                        <a:t>STUDY</a:t>
                      </a:r>
                      <a:endParaRPr lang="en-GB" sz="1600">
                        <a:solidFill>
                          <a:srgbClr val="1F1F1F"/>
                        </a:solidFill>
                        <a:effectLst/>
                        <a:latin typeface="Google Sans Text"/>
                      </a:endParaRPr>
                    </a:p>
                  </a:txBody>
                  <a:tcPr marL="67289" marR="84111" marT="112148" marB="112148" anchor="ctr">
                    <a:solidFill>
                      <a:schemeClr val="tx2">
                        <a:lumMod val="10000"/>
                        <a:lumOff val="90000"/>
                      </a:schemeClr>
                    </a:solidFill>
                  </a:tcPr>
                </a:tc>
                <a:tc>
                  <a:txBody>
                    <a:bodyPr/>
                    <a:lstStyle/>
                    <a:p>
                      <a:pPr rtl="0">
                        <a:buNone/>
                      </a:pPr>
                      <a:r>
                        <a:rPr lang="en-GB" sz="1600" dirty="0">
                          <a:solidFill>
                            <a:srgbClr val="1F1F1F"/>
                          </a:solidFill>
                          <a:effectLst/>
                        </a:rPr>
                        <a:t>Critically analysing the </a:t>
                      </a:r>
                      <a:r>
                        <a:rPr lang="en-GB" sz="1600" b="1" dirty="0">
                          <a:solidFill>
                            <a:srgbClr val="1F1F1F"/>
                          </a:solidFill>
                          <a:effectLst/>
                        </a:rPr>
                        <a:t>Results</a:t>
                      </a:r>
                      <a:r>
                        <a:rPr lang="en-GB" sz="1600" dirty="0">
                          <a:solidFill>
                            <a:srgbClr val="1F1F1F"/>
                          </a:solidFill>
                          <a:effectLst/>
                        </a:rPr>
                        <a:t> of the two chosen articles to see how they answer the research question.</a:t>
                      </a:r>
                      <a:endParaRPr lang="en-GB" sz="1600" dirty="0">
                        <a:solidFill>
                          <a:srgbClr val="1F1F1F"/>
                        </a:solidFill>
                        <a:effectLst/>
                        <a:latin typeface="Google Sans Text"/>
                      </a:endParaRPr>
                    </a:p>
                  </a:txBody>
                  <a:tcPr marL="67289" marR="84111" marT="112148" marB="112148" anchor="ctr"/>
                </a:tc>
                <a:tc>
                  <a:txBody>
                    <a:bodyPr/>
                    <a:lstStyle/>
                    <a:p>
                      <a:pPr rtl="0">
                        <a:buNone/>
                      </a:pPr>
                      <a:r>
                        <a:rPr lang="en-GB" sz="1600" b="1">
                          <a:solidFill>
                            <a:srgbClr val="1F1F1F"/>
                          </a:solidFill>
                          <a:effectLst/>
                        </a:rPr>
                        <a:t>Results Section</a:t>
                      </a:r>
                      <a:r>
                        <a:rPr lang="en-GB" sz="1600">
                          <a:solidFill>
                            <a:srgbClr val="1F1F1F"/>
                          </a:solidFill>
                          <a:effectLst/>
                        </a:rPr>
                        <a:t> (Overview of Articles)</a:t>
                      </a:r>
                      <a:endParaRPr lang="en-GB" sz="1600">
                        <a:solidFill>
                          <a:srgbClr val="1F1F1F"/>
                        </a:solidFill>
                        <a:effectLst/>
                        <a:latin typeface="Google Sans Text"/>
                      </a:endParaRPr>
                    </a:p>
                  </a:txBody>
                  <a:tcPr marL="67289" marR="67289" marT="112148" marB="112148" anchor="ctr"/>
                </a:tc>
                <a:extLst>
                  <a:ext uri="{0D108BD9-81ED-4DB2-BD59-A6C34878D82A}">
                    <a16:rowId xmlns:a16="http://schemas.microsoft.com/office/drawing/2014/main" val="3534054751"/>
                  </a:ext>
                </a:extLst>
              </a:tr>
              <a:tr h="1031761">
                <a:tc>
                  <a:txBody>
                    <a:bodyPr/>
                    <a:lstStyle/>
                    <a:p>
                      <a:pPr rtl="0">
                        <a:buNone/>
                      </a:pPr>
                      <a:r>
                        <a:rPr lang="en-GB" sz="1600" b="1" dirty="0">
                          <a:solidFill>
                            <a:srgbClr val="1F1F1F"/>
                          </a:solidFill>
                          <a:effectLst/>
                        </a:rPr>
                        <a:t>ACT</a:t>
                      </a:r>
                      <a:endParaRPr lang="en-GB" sz="1600" dirty="0">
                        <a:solidFill>
                          <a:srgbClr val="1F1F1F"/>
                        </a:solidFill>
                        <a:effectLst/>
                        <a:latin typeface="Google Sans Text"/>
                      </a:endParaRPr>
                    </a:p>
                  </a:txBody>
                  <a:tcPr marL="67289" marR="84111" marT="112148" marB="112148" anchor="ctr">
                    <a:solidFill>
                      <a:schemeClr val="tx2">
                        <a:lumMod val="10000"/>
                        <a:lumOff val="90000"/>
                      </a:schemeClr>
                    </a:solidFill>
                  </a:tcPr>
                </a:tc>
                <a:tc>
                  <a:txBody>
                    <a:bodyPr/>
                    <a:lstStyle/>
                    <a:p>
                      <a:pPr rtl="0">
                        <a:buNone/>
                      </a:pPr>
                      <a:r>
                        <a:rPr lang="en-GB" sz="1600" dirty="0">
                          <a:solidFill>
                            <a:srgbClr val="1F1F1F"/>
                          </a:solidFill>
                          <a:effectLst/>
                        </a:rPr>
                        <a:t>Using those findings to </a:t>
                      </a:r>
                      <a:r>
                        <a:rPr lang="en-GB" sz="1600" b="1" dirty="0">
                          <a:solidFill>
                            <a:srgbClr val="1F1F1F"/>
                          </a:solidFill>
                          <a:effectLst/>
                        </a:rPr>
                        <a:t>inform Evidence-Based Practice (EBP)</a:t>
                      </a:r>
                      <a:r>
                        <a:rPr lang="en-GB" sz="1600" dirty="0">
                          <a:solidFill>
                            <a:srgbClr val="1F1F1F"/>
                          </a:solidFill>
                          <a:effectLst/>
                        </a:rPr>
                        <a:t> and suggesting real-world actions for service users.</a:t>
                      </a:r>
                      <a:endParaRPr lang="en-GB" sz="1600" dirty="0">
                        <a:solidFill>
                          <a:srgbClr val="1F1F1F"/>
                        </a:solidFill>
                        <a:effectLst/>
                        <a:latin typeface="Google Sans Text"/>
                      </a:endParaRPr>
                    </a:p>
                  </a:txBody>
                  <a:tcPr marL="67289" marR="84111" marT="112148" marB="112148" anchor="ctr"/>
                </a:tc>
                <a:tc>
                  <a:txBody>
                    <a:bodyPr/>
                    <a:lstStyle/>
                    <a:p>
                      <a:pPr rtl="0">
                        <a:buNone/>
                      </a:pPr>
                      <a:r>
                        <a:rPr lang="en-GB" sz="1600" b="1" dirty="0">
                          <a:solidFill>
                            <a:srgbClr val="1F1F1F"/>
                          </a:solidFill>
                          <a:effectLst/>
                        </a:rPr>
                        <a:t>Discussion Section</a:t>
                      </a:r>
                      <a:r>
                        <a:rPr lang="en-GB" sz="1600" dirty="0">
                          <a:solidFill>
                            <a:srgbClr val="1F1F1F"/>
                          </a:solidFill>
                          <a:effectLst/>
                        </a:rPr>
                        <a:t> (Influence on Practice)</a:t>
                      </a:r>
                      <a:endParaRPr lang="en-GB" sz="1600" dirty="0">
                        <a:solidFill>
                          <a:srgbClr val="1F1F1F"/>
                        </a:solidFill>
                        <a:effectLst/>
                        <a:latin typeface="Google Sans Text"/>
                      </a:endParaRPr>
                    </a:p>
                  </a:txBody>
                  <a:tcPr marL="67289" marR="67289" marT="112148" marB="112148" anchor="ctr"/>
                </a:tc>
                <a:extLst>
                  <a:ext uri="{0D108BD9-81ED-4DB2-BD59-A6C34878D82A}">
                    <a16:rowId xmlns:a16="http://schemas.microsoft.com/office/drawing/2014/main" val="3641243319"/>
                  </a:ext>
                </a:extLst>
              </a:tr>
            </a:tbl>
          </a:graphicData>
        </a:graphic>
      </p:graphicFrame>
      <p:sp>
        <p:nvSpPr>
          <p:cNvPr id="3" name="Footer Placeholder 2">
            <a:extLst>
              <a:ext uri="{FF2B5EF4-FFF2-40B4-BE49-F238E27FC236}">
                <a16:creationId xmlns:a16="http://schemas.microsoft.com/office/drawing/2014/main" id="{FD9E3C2C-65E6-346A-7FF9-22299B45A17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29DC52ED-3167-FB47-0819-88E3DD9BAAF1}"/>
              </a:ext>
            </a:extLst>
          </p:cNvPr>
          <p:cNvSpPr>
            <a:spLocks noGrp="1"/>
          </p:cNvSpPr>
          <p:nvPr>
            <p:ph type="sldNum" sz="quarter" idx="12"/>
          </p:nvPr>
        </p:nvSpPr>
        <p:spPr/>
        <p:txBody>
          <a:bodyPr/>
          <a:lstStyle/>
          <a:p>
            <a:fld id="{6617F804-DAF2-4580-AC54-F9B06B4EFB37}" type="slidenum">
              <a:rPr lang="en-GB" smtClean="0"/>
              <a:t>17</a:t>
            </a:fld>
            <a:endParaRPr lang="en-GB"/>
          </a:p>
        </p:txBody>
      </p:sp>
    </p:spTree>
    <p:extLst>
      <p:ext uri="{BB962C8B-B14F-4D97-AF65-F5344CB8AC3E}">
        <p14:creationId xmlns:p14="http://schemas.microsoft.com/office/powerpoint/2010/main" val="577268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F8D6B7-0C5F-AC0F-9D4E-9D1A48F63055}"/>
              </a:ext>
            </a:extLst>
          </p:cNvPr>
          <p:cNvSpPr txBox="1"/>
          <p:nvPr/>
        </p:nvSpPr>
        <p:spPr>
          <a:xfrm>
            <a:off x="302720" y="1351508"/>
            <a:ext cx="11756572" cy="4154984"/>
          </a:xfrm>
          <a:prstGeom prst="rect">
            <a:avLst/>
          </a:prstGeom>
          <a:noFill/>
        </p:spPr>
        <p:txBody>
          <a:bodyPr wrap="square">
            <a:spAutoFit/>
          </a:bodyPr>
          <a:lstStyle/>
          <a:p>
            <a:pPr marL="514350" indent="-514350">
              <a:buFont typeface="+mj-lt"/>
              <a:buAutoNum type="arabicPeriod"/>
            </a:pPr>
            <a:endParaRPr lang="en-GB" sz="2400" dirty="0"/>
          </a:p>
          <a:p>
            <a:pPr marL="514350" indent="-514350">
              <a:buFont typeface="+mj-lt"/>
              <a:buAutoNum type="arabicPeriod"/>
            </a:pPr>
            <a:r>
              <a:rPr lang="en-GB" sz="2400" b="1" dirty="0"/>
              <a:t>It simplifies the Template:</a:t>
            </a:r>
            <a:r>
              <a:rPr lang="en-GB" sz="2400" dirty="0"/>
              <a:t> Assignment 2 is long (~2,700 words total). Using PDSA helps you to see the report as four logical steps rather than a giant mountain of writing.</a:t>
            </a:r>
          </a:p>
          <a:p>
            <a:pPr marL="514350" indent="-514350">
              <a:buFont typeface="+mj-lt"/>
              <a:buAutoNum type="arabicPeriod"/>
            </a:pPr>
            <a:endParaRPr lang="en-GB" sz="2400" dirty="0"/>
          </a:p>
          <a:p>
            <a:pPr marL="514350" indent="-514350">
              <a:buFont typeface="+mj-lt"/>
              <a:buAutoNum type="arabicPeriod"/>
            </a:pPr>
            <a:r>
              <a:rPr lang="en-GB" sz="2400" b="1" dirty="0"/>
              <a:t>It proves "Inquiry Skills":</a:t>
            </a:r>
            <a:r>
              <a:rPr lang="en-GB" sz="2400" dirty="0"/>
              <a:t> Markers want to see that you didn't just "find a paper" by accident. Using PDSA shows that you were </a:t>
            </a:r>
            <a:r>
              <a:rPr lang="en-GB" sz="2400" b="1" dirty="0"/>
              <a:t>in control</a:t>
            </a:r>
            <a:r>
              <a:rPr lang="en-GB" sz="2400" dirty="0"/>
              <a:t> of your research process.</a:t>
            </a:r>
          </a:p>
          <a:p>
            <a:pPr marL="514350" indent="-514350">
              <a:buFont typeface="+mj-lt"/>
              <a:buAutoNum type="arabicPeriod"/>
            </a:pPr>
            <a:endParaRPr lang="en-GB" sz="2400" dirty="0"/>
          </a:p>
          <a:p>
            <a:pPr marL="514350" indent="-514350">
              <a:buFont typeface="+mj-lt"/>
              <a:buAutoNum type="arabicPeriod"/>
            </a:pPr>
            <a:r>
              <a:rPr lang="en-GB" sz="2400" b="1" dirty="0"/>
              <a:t>It connects the "Methods" to the "Outcome":</a:t>
            </a:r>
            <a:r>
              <a:rPr lang="en-GB" sz="2400" dirty="0"/>
              <a:t> It helps you understand that the "Act" (the final 600 words of their assignment) is only possible because you did a good "Plan" (the first section).</a:t>
            </a:r>
          </a:p>
        </p:txBody>
      </p:sp>
      <p:sp>
        <p:nvSpPr>
          <p:cNvPr id="4" name="Footer Placeholder 3">
            <a:extLst>
              <a:ext uri="{FF2B5EF4-FFF2-40B4-BE49-F238E27FC236}">
                <a16:creationId xmlns:a16="http://schemas.microsoft.com/office/drawing/2014/main" id="{C3108767-5510-6411-3800-61F15354DC8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7DADA74-DD9A-0F6C-CCF1-6014D4FA18EC}"/>
              </a:ext>
            </a:extLst>
          </p:cNvPr>
          <p:cNvSpPr>
            <a:spLocks noGrp="1"/>
          </p:cNvSpPr>
          <p:nvPr>
            <p:ph type="sldNum" sz="quarter" idx="12"/>
          </p:nvPr>
        </p:nvSpPr>
        <p:spPr/>
        <p:txBody>
          <a:bodyPr/>
          <a:lstStyle/>
          <a:p>
            <a:fld id="{6617F804-DAF2-4580-AC54-F9B06B4EFB37}" type="slidenum">
              <a:rPr lang="en-GB" smtClean="0"/>
              <a:t>18</a:t>
            </a:fld>
            <a:endParaRPr lang="en-GB"/>
          </a:p>
        </p:txBody>
      </p:sp>
      <p:sp>
        <p:nvSpPr>
          <p:cNvPr id="8" name="TextBox 7">
            <a:extLst>
              <a:ext uri="{FF2B5EF4-FFF2-40B4-BE49-F238E27FC236}">
                <a16:creationId xmlns:a16="http://schemas.microsoft.com/office/drawing/2014/main" id="{88705C27-BFE0-EE4F-3204-2569B5D60BD0}"/>
              </a:ext>
            </a:extLst>
          </p:cNvPr>
          <p:cNvSpPr txBox="1"/>
          <p:nvPr/>
        </p:nvSpPr>
        <p:spPr>
          <a:xfrm>
            <a:off x="217713" y="298219"/>
            <a:ext cx="9501639" cy="707886"/>
          </a:xfrm>
          <a:prstGeom prst="rect">
            <a:avLst/>
          </a:prstGeom>
          <a:noFill/>
        </p:spPr>
        <p:txBody>
          <a:bodyPr wrap="square">
            <a:spAutoFit/>
          </a:bodyPr>
          <a:lstStyle/>
          <a:p>
            <a:pPr>
              <a:buNone/>
            </a:pPr>
            <a:r>
              <a:rPr lang="en-GB" sz="4000" b="1" dirty="0"/>
              <a:t>Why this helps Level 4 Students?</a:t>
            </a:r>
          </a:p>
        </p:txBody>
      </p:sp>
    </p:spTree>
    <p:extLst>
      <p:ext uri="{BB962C8B-B14F-4D97-AF65-F5344CB8AC3E}">
        <p14:creationId xmlns:p14="http://schemas.microsoft.com/office/powerpoint/2010/main" val="2283222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2207</Words>
  <Application>Microsoft Office PowerPoint</Application>
  <PresentationFormat>Widescreen</PresentationFormat>
  <Paragraphs>308</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Preparing for research</vt:lpstr>
      <vt:lpstr>PowerPoint Presentation</vt:lpstr>
      <vt:lpstr>For your 2700 words report: IMRaD structure</vt:lpstr>
      <vt:lpstr>The  Evidence-to-Action chain</vt:lpstr>
      <vt:lpstr>The 5 steps in EBP</vt:lpstr>
      <vt:lpstr>Implementation phase</vt:lpstr>
      <vt:lpstr>The  Evidence-to-Action chain  Some definitions </vt:lpstr>
      <vt:lpstr>PowerPoint Presentation</vt:lpstr>
      <vt:lpstr>How does the paper you found with your search strategy inform EBP?</vt:lpstr>
      <vt:lpstr>PowerPoint Presentation</vt:lpstr>
      <vt:lpstr>PowerPoint Presentation</vt:lpstr>
      <vt:lpstr>  Applying the Plan-Do-Study-Act (PDSA) cycle to search strategies and Evidence-Based Practice (EBP) provides a structured, iterative method for refining how evidence is found, appraised, and implemented in clinical settings.   It can be used for :  1. Cognitive tool for your research 2. Quality improvement tool for the practice     </vt:lpstr>
      <vt:lpstr>PowerPoint Presentation</vt:lpstr>
      <vt:lpstr>PowerPoint Presentation</vt:lpstr>
      <vt:lpstr>PowerPoint Presentation</vt:lpstr>
      <vt:lpstr>PowerPoint Presentation</vt:lpstr>
      <vt:lpstr>PDSA Cycle applied to your assignment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5</cp:revision>
  <dcterms:created xsi:type="dcterms:W3CDTF">2026-03-13T12:38:03Z</dcterms:created>
  <dcterms:modified xsi:type="dcterms:W3CDTF">2026-04-20T09:19:11Z</dcterms:modified>
</cp:coreProperties>
</file>