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66"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59" d="100"/>
          <a:sy n="59" d="100"/>
        </p:scale>
        <p:origin x="-77" y="-331"/>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29AFA4-FC9A-49F4-A663-180CE2E0AB3D}" type="datetimeFigureOut">
              <a:rPr lang="en-US" smtClean="0"/>
              <a:t>11/29/2021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373760-8999-4BE1-B4F9-63FEF4F7141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This</a:t>
            </a:r>
            <a:r>
              <a:rPr lang="en-IN" baseline="0" dirty="0" smtClean="0"/>
              <a:t> is the introductory information of the chosen topic and industry.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study selected the “Landmark London” hotel to see their changed business style and marketing plans during the post-pandemic period.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5373760-8999-4BE1-B4F9-63FEF4F7141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marketing mix is a process of aligning marketing components in a tabular format. The idea is to identify the product or service offered to the customers, their appropriate location, pricing strategy and promotional tools (Tsionas, 2020).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Several changes or reformations have been noticed in the offered service or product base of the hotel industry.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industry faced a huge risk to design their entire hotel business from the beginning. Pandemic has created a huge gap in the industry.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Several things have changed, which need thorough examination before implementation. It is seen that the slow progress of understanding the exact needs violate the business as the competitors have already implemented those (Wahab, 2021).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hotel needs to bring a balanced business development process in the session for the better outcome.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5373760-8999-4BE1-B4F9-63FEF4F71410}"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Apart from that, social media platforms can be used to advertise their changed service benefits and inclusions.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5373760-8999-4BE1-B4F9-63FEF4F71410}"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Virtual meetings with stakeholders can be performed with this tool.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Use of this information must be in the official website of the hotel brand so that the customers can get to know about all these offerings (McCartney, 2020). </a:t>
            </a:r>
            <a:endParaRPr lang="en-US"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5373760-8999-4BE1-B4F9-63FEF4F71410}"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Effective use of digital marketing is expressed based on the features of "Landmark London" after the pandemic. </a:t>
            </a:r>
            <a:endParaRPr lang="en-US" dirty="0"/>
          </a:p>
        </p:txBody>
      </p:sp>
      <p:sp>
        <p:nvSpPr>
          <p:cNvPr id="4" name="Slide Number Placeholder 3"/>
          <p:cNvSpPr>
            <a:spLocks noGrp="1"/>
          </p:cNvSpPr>
          <p:nvPr>
            <p:ph type="sldNum" sz="quarter" idx="10"/>
          </p:nvPr>
        </p:nvSpPr>
        <p:spPr/>
        <p:txBody>
          <a:bodyPr/>
          <a:lstStyle/>
          <a:p>
            <a:fld id="{35373760-8999-4BE1-B4F9-63FEF4F71410}"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71EA870-2D9F-4D68-BE39-DA7F6B046CB3}" type="datetimeFigureOut">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1EA870-2D9F-4D68-BE39-DA7F6B046CB3}" type="datetimeFigureOut">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1EA870-2D9F-4D68-BE39-DA7F6B046CB3}" type="datetimeFigureOut">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71EA870-2D9F-4D68-BE39-DA7F6B046CB3}" type="datetimeFigureOut">
              <a:rPr lang="en-US" smtClean="0"/>
              <a:t>11/29/2021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71EA870-2D9F-4D68-BE39-DA7F6B046CB3}" type="datetimeFigureOut">
              <a:rPr lang="en-US" smtClean="0"/>
              <a:t>11/29/2021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71EA870-2D9F-4D68-BE39-DA7F6B046CB3}" type="datetimeFigureOut">
              <a:rPr lang="en-US" smtClean="0"/>
              <a:t>11/29/2021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1EA870-2D9F-4D68-BE39-DA7F6B046CB3}" type="datetimeFigureOut">
              <a:rPr lang="en-US" smtClean="0"/>
              <a:t>11/29/2021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1EA870-2D9F-4D68-BE39-DA7F6B046CB3}" type="datetimeFigureOut">
              <a:rPr lang="en-US" smtClean="0"/>
              <a:t>11/29/2021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1EA870-2D9F-4D68-BE39-DA7F6B046CB3}" type="datetimeFigureOut">
              <a:rPr lang="en-US" smtClean="0"/>
              <a:t>11/29/2021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1EA870-2D9F-4D68-BE39-DA7F6B046CB3}" type="datetimeFigureOut">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1EA870-2D9F-4D68-BE39-DA7F6B046CB3}" type="datetimeFigureOut">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46F1C2-7AA2-4160-87DB-4E78E4BB515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5000" t="4000" r="-13000" b="-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1EA870-2D9F-4D68-BE39-DA7F6B046CB3}" type="datetimeFigureOut">
              <a:rPr lang="en-US" smtClean="0"/>
              <a:t>11/29/2021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46F1C2-7AA2-4160-87DB-4E78E4BB515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latin typeface="Times New Roman" pitchFamily="18" charset="0"/>
                <a:cs typeface="Times New Roman" pitchFamily="18" charset="0"/>
              </a:rPr>
              <a:t>INTERNATIONAL HOTEL </a:t>
            </a:r>
            <a:r>
              <a:rPr lang="en-GB" b="1" dirty="0" smtClean="0">
                <a:latin typeface="Times New Roman" pitchFamily="18" charset="0"/>
                <a:cs typeface="Times New Roman" pitchFamily="18" charset="0"/>
              </a:rPr>
              <a:t>MANAGEMENT</a:t>
            </a:r>
            <a:endParaRPr lang="en-US" dirty="0">
              <a:latin typeface="Times New Roman" pitchFamily="18" charset="0"/>
              <a:cs typeface="Times New Roman" pitchFamily="18" charset="0"/>
            </a:endParaRPr>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Introduction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Coronavirus has damaged the hotel and tourism industry hugely. The industry deals with several consequences to deal with the outbreak of this virus.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This </a:t>
            </a:r>
            <a:r>
              <a:rPr lang="en-GB" sz="2000" dirty="0">
                <a:latin typeface="Times New Roman" pitchFamily="18" charset="0"/>
                <a:cs typeface="Times New Roman" pitchFamily="18" charset="0"/>
              </a:rPr>
              <a:t>study is going to analyse the UK-based hotel industry and its condition after the post-pandemic era.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coronavirus epidemic has wreaked havoc on the hospitality industry, with the worst affected areas being bars and clubs, while camping fared better than the rest of the industry.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Consumer </a:t>
            </a:r>
            <a:r>
              <a:rPr lang="en-GB" sz="2000" dirty="0">
                <a:latin typeface="Times New Roman" pitchFamily="18" charset="0"/>
                <a:cs typeface="Times New Roman" pitchFamily="18" charset="0"/>
              </a:rPr>
              <a:t>expenditure on hospitality began to rise in May 2021, although it is still less than 70% of pre-pandemic norms; similarly, turnover in May was a fourth lower than in 2019.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hospitality sector's confidence in business survival began to rise in May 2021, but it still lags behind the overall sector. </a:t>
            </a: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This section concentrates in describing the role of "new normal" and "reopening" concepts of the hotel industry after the longest lockdown.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purpose of the study is to go through the importance of the marketing plan in identifying the required changes of hotel business after the lockdown.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marketing plan is prepared keeping the consumers' preferences and their expectations in mind.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marketing plan is not just helpful to bring the old demand of the hospitality industry back but this is supportive to regain the similar business flow back.</a:t>
            </a:r>
            <a:endParaRPr lang="en-US" sz="20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IN" b="1" dirty="0" smtClean="0">
                <a:latin typeface="Times New Roman" pitchFamily="18" charset="0"/>
                <a:cs typeface="Times New Roman" pitchFamily="18" charset="0"/>
              </a:rPr>
              <a:t>Marketing mix</a:t>
            </a:r>
            <a:endParaRPr lang="en-US" b="1"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214279" y="1397000"/>
          <a:ext cx="8715438" cy="5246709"/>
        </p:xfrm>
        <a:graphic>
          <a:graphicData uri="http://schemas.openxmlformats.org/drawingml/2006/table">
            <a:tbl>
              <a:tblPr/>
              <a:tblGrid>
                <a:gridCol w="4357719"/>
                <a:gridCol w="4357719"/>
              </a:tblGrid>
              <a:tr h="1902690">
                <a:tc>
                  <a:txBody>
                    <a:bodyPr/>
                    <a:lstStyle/>
                    <a:p>
                      <a:pPr algn="ctr">
                        <a:lnSpc>
                          <a:spcPct val="150000"/>
                        </a:lnSpc>
                        <a:spcAft>
                          <a:spcPts val="0"/>
                        </a:spcAft>
                      </a:pPr>
                      <a:r>
                        <a:rPr lang="en-GB" sz="1000" b="1">
                          <a:latin typeface="Times New Roman"/>
                          <a:ea typeface="Times New Roman"/>
                          <a:cs typeface="Times New Roman"/>
                        </a:rPr>
                        <a:t>Product</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cs typeface="Times New Roman"/>
                        </a:rPr>
                        <a:t>The hotel authority has decided to offer their customers a complete digital service while booking and check-in and checkout process. Special training has been provided to the employees so that they can conduct this sustainable and contact-free service. In this regard, installation of digital tools and AI-enabled intelligent services are helpful to attract the consumers (Sharma and Kaushik, 2021). </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29739">
                <a:tc>
                  <a:txBody>
                    <a:bodyPr/>
                    <a:lstStyle/>
                    <a:p>
                      <a:pPr algn="ctr">
                        <a:lnSpc>
                          <a:spcPct val="150000"/>
                        </a:lnSpc>
                        <a:spcAft>
                          <a:spcPts val="0"/>
                        </a:spcAft>
                      </a:pPr>
                      <a:r>
                        <a:rPr lang="en-GB" sz="1000" b="1">
                          <a:latin typeface="Times New Roman"/>
                          <a:ea typeface="Times New Roman"/>
                          <a:cs typeface="Times New Roman"/>
                        </a:rPr>
                        <a:t>Place</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cs typeface="Times New Roman"/>
                        </a:rPr>
                        <a:t>Marylebone station area is targeted by the hotel industry to attract the last of the consumers of London. </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1590">
                <a:tc>
                  <a:txBody>
                    <a:bodyPr/>
                    <a:lstStyle/>
                    <a:p>
                      <a:pPr algn="ctr">
                        <a:lnSpc>
                          <a:spcPct val="150000"/>
                        </a:lnSpc>
                        <a:spcAft>
                          <a:spcPts val="0"/>
                        </a:spcAft>
                      </a:pPr>
                      <a:r>
                        <a:rPr lang="en-GB" sz="1000" b="1">
                          <a:latin typeface="Times New Roman"/>
                          <a:ea typeface="Times New Roman"/>
                          <a:cs typeface="Times New Roman"/>
                        </a:rPr>
                        <a:t>Price</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cs typeface="Times New Roman"/>
                        </a:rPr>
                        <a:t>Initially, the pricing has been increased due to the maintenance of sanitisation and technological inclusion. Penetration pricing strategy will be followed in this regard. </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02690">
                <a:tc>
                  <a:txBody>
                    <a:bodyPr/>
                    <a:lstStyle/>
                    <a:p>
                      <a:pPr algn="ctr">
                        <a:lnSpc>
                          <a:spcPct val="150000"/>
                        </a:lnSpc>
                        <a:spcAft>
                          <a:spcPts val="0"/>
                        </a:spcAft>
                      </a:pPr>
                      <a:r>
                        <a:rPr lang="en-GB" sz="1000" b="1">
                          <a:latin typeface="Times New Roman"/>
                          <a:ea typeface="Times New Roman"/>
                          <a:cs typeface="Times New Roman"/>
                        </a:rPr>
                        <a:t>Promotion</a:t>
                      </a:r>
                      <a:endParaRPr lang="en-US" sz="100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dirty="0">
                          <a:latin typeface="Times New Roman"/>
                          <a:ea typeface="Times New Roman"/>
                          <a:cs typeface="Times New Roman"/>
                        </a:rPr>
                        <a:t>The hotel serves five-star benefits to its consumers, which comes up with larger options and safety protocols. Word-of-mouth is one of the greatest promotional strategies for the hotel brand (</a:t>
                      </a:r>
                      <a:r>
                        <a:rPr lang="en-GB" sz="1000" dirty="0">
                          <a:highlight>
                            <a:srgbClr val="FFFFFF"/>
                          </a:highlight>
                          <a:latin typeface="Times New Roman"/>
                          <a:ea typeface="Times New Roman"/>
                          <a:cs typeface="Times New Roman"/>
                        </a:rPr>
                        <a:t>Fitzgerald </a:t>
                      </a:r>
                      <a:r>
                        <a:rPr lang="en-GB" sz="1000" i="1" dirty="0">
                          <a:highlight>
                            <a:srgbClr val="FFFFFF"/>
                          </a:highlight>
                          <a:latin typeface="Times New Roman"/>
                          <a:ea typeface="Times New Roman"/>
                          <a:cs typeface="Times New Roman"/>
                        </a:rPr>
                        <a:t>et al.</a:t>
                      </a:r>
                      <a:r>
                        <a:rPr lang="en-GB" sz="1000" dirty="0">
                          <a:highlight>
                            <a:srgbClr val="FFFFFF"/>
                          </a:highlight>
                          <a:latin typeface="Times New Roman"/>
                          <a:ea typeface="Times New Roman"/>
                          <a:cs typeface="Times New Roman"/>
                        </a:rPr>
                        <a:t> 2021)</a:t>
                      </a:r>
                      <a:r>
                        <a:rPr lang="en-GB" sz="1000" dirty="0">
                          <a:latin typeface="Times New Roman"/>
                          <a:ea typeface="Times New Roman"/>
                          <a:cs typeface="Times New Roman"/>
                        </a:rPr>
                        <a:t>. On the other hand, the managers have utilised exciting discounts and coupon offers on the room booking after the pandemic, which is displayed in their official website and social media profiles. </a:t>
                      </a:r>
                      <a:endParaRPr lang="en-US" sz="1000" dirty="0">
                        <a:latin typeface="Arial"/>
                        <a:ea typeface="Arial"/>
                        <a:cs typeface="Times New Roman"/>
                      </a:endParaRPr>
                    </a:p>
                  </a:txBody>
                  <a:tcPr marL="32606" marR="32606" marT="32606" marB="3260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14423"/>
            <a:ext cx="8258204" cy="3143271"/>
          </a:xfrm>
        </p:spPr>
        <p:txBody>
          <a:bodyPr>
            <a:normAutofit fontScale="92500" lnSpcReduction="20000"/>
          </a:bodyPr>
          <a:lstStyle/>
          <a:p>
            <a:pPr algn="just"/>
            <a:r>
              <a:rPr lang="en-GB" sz="2000" dirty="0">
                <a:latin typeface="Times New Roman" pitchFamily="18" charset="0"/>
                <a:cs typeface="Times New Roman" pitchFamily="18" charset="0"/>
              </a:rPr>
              <a:t>These four marketing elements are followed to establish a successful marketing strategy for the targeted hotel brand within the UK.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Inclusion </a:t>
            </a:r>
            <a:r>
              <a:rPr lang="en-GB" sz="2000" dirty="0">
                <a:latin typeface="Times New Roman" pitchFamily="18" charset="0"/>
                <a:cs typeface="Times New Roman" pitchFamily="18" charset="0"/>
              </a:rPr>
              <a:t>of digital tools is helpful to conduct the hotel business effectively.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Adoption </a:t>
            </a:r>
            <a:r>
              <a:rPr lang="en-GB" sz="2000" dirty="0">
                <a:latin typeface="Times New Roman" pitchFamily="18" charset="0"/>
                <a:cs typeface="Times New Roman" pitchFamily="18" charset="0"/>
              </a:rPr>
              <a:t>of AI and IoT-based tools are useful to establish their digital communication.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authority has noticed that the only way to bring customers back is to offer them sanitised and fully contactless service.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installation of intelligent tools within the hotel industry is proven useful for the hotel brand (Thanapotivirat and Jithpakdeepornrat, 2021). </a:t>
            </a:r>
            <a:endParaRPr lang="en-US" sz="2000" dirty="0" smtClean="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Sanitisation is one of the most useful segments these days, which was not there before as such an important object. </a:t>
            </a:r>
            <a:endParaRPr lang="en-US" sz="2000" dirty="0">
              <a:latin typeface="Times New Roman" pitchFamily="18" charset="0"/>
              <a:cs typeface="Times New Roman" pitchFamily="18" charset="0"/>
            </a:endParaRPr>
          </a:p>
        </p:txBody>
      </p:sp>
      <p:pic>
        <p:nvPicPr>
          <p:cNvPr id="20482" name="Picture 2" descr="COVID-19 impact and survival strategy in business tourism market: the  example of the UAE MICE industry | Humanities and Social Sciences  Communications"/>
          <p:cNvPicPr>
            <a:picLocks noChangeAspect="1" noChangeArrowheads="1"/>
          </p:cNvPicPr>
          <p:nvPr/>
        </p:nvPicPr>
        <p:blipFill>
          <a:blip r:embed="rId3"/>
          <a:srcRect/>
          <a:stretch>
            <a:fillRect/>
          </a:stretch>
        </p:blipFill>
        <p:spPr bwMode="auto">
          <a:xfrm>
            <a:off x="3857620" y="4214818"/>
            <a:ext cx="4857784" cy="253061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Micro marketing environment </a:t>
            </a:r>
            <a:endParaRPr lang="en-US" b="1"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214281" y="1397000"/>
          <a:ext cx="8572560" cy="5318148"/>
        </p:xfrm>
        <a:graphic>
          <a:graphicData uri="http://schemas.openxmlformats.org/drawingml/2006/table">
            <a:tbl>
              <a:tblPr/>
              <a:tblGrid>
                <a:gridCol w="4286280"/>
                <a:gridCol w="4286280"/>
              </a:tblGrid>
              <a:tr h="2158179">
                <a:tc>
                  <a:txBody>
                    <a:bodyPr/>
                    <a:lstStyle/>
                    <a:p>
                      <a:pPr>
                        <a:lnSpc>
                          <a:spcPct val="150000"/>
                        </a:lnSpc>
                        <a:spcAft>
                          <a:spcPts val="0"/>
                        </a:spcAft>
                      </a:pPr>
                      <a:r>
                        <a:rPr lang="en-GB" sz="1200" b="1" dirty="0">
                          <a:latin typeface="Times New Roman" pitchFamily="18" charset="0"/>
                          <a:ea typeface="Times New Roman"/>
                          <a:cs typeface="Times New Roman" pitchFamily="18" charset="0"/>
                        </a:rPr>
                        <a:t>Strengths</a:t>
                      </a:r>
                      <a:endParaRPr lang="en-US" sz="1200"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Brand value</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Five-star service </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Use of digital marketing </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Inclusion of advanced technological features (Kaur </a:t>
                      </a:r>
                      <a:r>
                        <a:rPr lang="en-GB" sz="1200" i="1" u="none" strike="noStrike" dirty="0">
                          <a:latin typeface="Times New Roman" pitchFamily="18" charset="0"/>
                          <a:ea typeface="Times New Roman"/>
                          <a:cs typeface="Times New Roman" pitchFamily="18" charset="0"/>
                        </a:rPr>
                        <a:t>et al. </a:t>
                      </a:r>
                      <a:r>
                        <a:rPr lang="en-GB" sz="1200" u="none" strike="noStrike" dirty="0">
                          <a:latin typeface="Times New Roman" pitchFamily="18" charset="0"/>
                          <a:ea typeface="Times New Roman"/>
                          <a:cs typeface="Times New Roman" pitchFamily="18" charset="0"/>
                        </a:rPr>
                        <a:t>2021)</a:t>
                      </a:r>
                      <a:endParaRPr lang="en-US" sz="1200" u="none" strike="noStrike" dirty="0">
                        <a:latin typeface="Times New Roman" pitchFamily="18" charset="0"/>
                        <a:ea typeface="Arial"/>
                        <a:cs typeface="Times New Roman" pitchFamily="18" charset="0"/>
                      </a:endParaRPr>
                    </a:p>
                  </a:txBody>
                  <a:tcPr marL="59070" marR="59070" marT="59070" marB="590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200" b="1">
                          <a:latin typeface="Times New Roman" pitchFamily="18" charset="0"/>
                          <a:ea typeface="Times New Roman"/>
                          <a:cs typeface="Times New Roman" pitchFamily="18" charset="0"/>
                        </a:rPr>
                        <a:t>Weaknesses</a:t>
                      </a:r>
                      <a:endParaRPr lang="en-US" sz="120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Unstable economy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Unstable market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Chances of misbalancing in the industry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Slow recovery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Huge loss of the last year </a:t>
                      </a:r>
                      <a:endParaRPr lang="en-US" sz="1200" u="none" strike="noStrike">
                        <a:latin typeface="Times New Roman" pitchFamily="18" charset="0"/>
                        <a:ea typeface="Arial"/>
                        <a:cs typeface="Times New Roman" pitchFamily="18" charset="0"/>
                      </a:endParaRPr>
                    </a:p>
                  </a:txBody>
                  <a:tcPr marL="59070" marR="59070" marT="59070" marB="590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59969">
                <a:tc>
                  <a:txBody>
                    <a:bodyPr/>
                    <a:lstStyle/>
                    <a:p>
                      <a:pPr>
                        <a:lnSpc>
                          <a:spcPct val="150000"/>
                        </a:lnSpc>
                        <a:spcAft>
                          <a:spcPts val="0"/>
                        </a:spcAft>
                      </a:pPr>
                      <a:r>
                        <a:rPr lang="en-GB" sz="1200" b="1">
                          <a:latin typeface="Times New Roman" pitchFamily="18" charset="0"/>
                          <a:ea typeface="Times New Roman"/>
                          <a:cs typeface="Times New Roman" pitchFamily="18" charset="0"/>
                        </a:rPr>
                        <a:t>Opportunities</a:t>
                      </a:r>
                      <a:endParaRPr lang="en-US" sz="120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Improving condition in post-pandemic era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Consumers’ growing desires of travel and professional needs </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Consumers’ preference of staying in luxury hotels to meet their sanitisation requirements</a:t>
                      </a:r>
                      <a:endParaRPr lang="en-US" sz="1200" u="none" strike="noStrike">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a:latin typeface="Times New Roman" pitchFamily="18" charset="0"/>
                          <a:ea typeface="Times New Roman"/>
                          <a:cs typeface="Times New Roman" pitchFamily="18" charset="0"/>
                        </a:rPr>
                        <a:t>The long pause in the market </a:t>
                      </a:r>
                      <a:endParaRPr lang="en-US" sz="1200" u="none" strike="noStrike">
                        <a:latin typeface="Times New Roman" pitchFamily="18" charset="0"/>
                        <a:ea typeface="Arial"/>
                        <a:cs typeface="Times New Roman" pitchFamily="18" charset="0"/>
                      </a:endParaRPr>
                    </a:p>
                  </a:txBody>
                  <a:tcPr marL="59070" marR="59070" marT="59070" marB="590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200" b="1" dirty="0">
                          <a:latin typeface="Times New Roman" pitchFamily="18" charset="0"/>
                          <a:ea typeface="Times New Roman"/>
                          <a:cs typeface="Times New Roman" pitchFamily="18" charset="0"/>
                        </a:rPr>
                        <a:t>Threats</a:t>
                      </a:r>
                      <a:endParaRPr lang="en-US" sz="1200"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Increased competition</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Changed consumer perception </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Increased demands (</a:t>
                      </a:r>
                      <a:r>
                        <a:rPr lang="en-GB" sz="1200" u="none" strike="noStrike" dirty="0">
                          <a:highlight>
                            <a:srgbClr val="FFFFFF"/>
                          </a:highlight>
                          <a:latin typeface="Times New Roman" pitchFamily="18" charset="0"/>
                          <a:ea typeface="Times New Roman"/>
                          <a:cs typeface="Times New Roman" pitchFamily="18" charset="0"/>
                        </a:rPr>
                        <a:t>Camacho and Mota, 2021)</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Changed safety protocols </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Requirements of training workforce </a:t>
                      </a:r>
                      <a:endParaRPr lang="en-US" sz="1200" u="none" strike="noStrike" dirty="0">
                        <a:latin typeface="Times New Roman" pitchFamily="18" charset="0"/>
                        <a:ea typeface="Arial"/>
                        <a:cs typeface="Times New Roman" pitchFamily="18" charset="0"/>
                      </a:endParaRPr>
                    </a:p>
                    <a:p>
                      <a:pPr marL="342900" lvl="0" indent="-342900">
                        <a:lnSpc>
                          <a:spcPct val="150000"/>
                        </a:lnSpc>
                        <a:spcAft>
                          <a:spcPts val="0"/>
                        </a:spcAft>
                        <a:buFont typeface="Arial"/>
                        <a:buChar char="●"/>
                      </a:pPr>
                      <a:r>
                        <a:rPr lang="en-GB" sz="1200" u="none" strike="noStrike" dirty="0">
                          <a:latin typeface="Times New Roman" pitchFamily="18" charset="0"/>
                          <a:ea typeface="Times New Roman"/>
                          <a:cs typeface="Times New Roman" pitchFamily="18" charset="0"/>
                        </a:rPr>
                        <a:t>Threat of substitution </a:t>
                      </a:r>
                      <a:endParaRPr lang="en-US" sz="1200" u="none" strike="noStrike" dirty="0">
                        <a:latin typeface="Times New Roman" pitchFamily="18" charset="0"/>
                        <a:ea typeface="Arial"/>
                        <a:cs typeface="Times New Roman" pitchFamily="18" charset="0"/>
                      </a:endParaRPr>
                    </a:p>
                  </a:txBody>
                  <a:tcPr marL="59070" marR="59070" marT="59070" marB="590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itchFamily="18" charset="0"/>
                <a:cs typeface="Times New Roman" pitchFamily="18" charset="0"/>
              </a:rPr>
              <a:t>Macro marketing </a:t>
            </a:r>
            <a:r>
              <a:rPr lang="en-GB" b="1" dirty="0" smtClean="0">
                <a:latin typeface="Times New Roman" pitchFamily="18" charset="0"/>
                <a:cs typeface="Times New Roman" pitchFamily="18" charset="0"/>
              </a:rPr>
              <a:t>environment</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nvGraphicFramePr>
        <p:xfrm>
          <a:off x="214279" y="1336986"/>
          <a:ext cx="8644000" cy="5235286"/>
        </p:xfrm>
        <a:graphic>
          <a:graphicData uri="http://schemas.openxmlformats.org/drawingml/2006/table">
            <a:tbl>
              <a:tblPr/>
              <a:tblGrid>
                <a:gridCol w="1143011"/>
                <a:gridCol w="7500989"/>
              </a:tblGrid>
              <a:tr h="872547">
                <a:tc>
                  <a:txBody>
                    <a:bodyPr/>
                    <a:lstStyle/>
                    <a:p>
                      <a:pPr>
                        <a:lnSpc>
                          <a:spcPct val="150000"/>
                        </a:lnSpc>
                        <a:spcAft>
                          <a:spcPts val="0"/>
                        </a:spcAft>
                      </a:pPr>
                      <a:r>
                        <a:rPr lang="en-GB" sz="1000" b="1">
                          <a:latin typeface="Times New Roman"/>
                          <a:ea typeface="Times New Roman"/>
                        </a:rPr>
                        <a:t>Political</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rPr>
                        <a:t>Government influence to follow certain travel rules is one of the biggest components of the political factors. Political unrest in certain countries has an impact on the business environment as well. The market is seen to suffer with terrorism attacks occasionally (</a:t>
                      </a:r>
                      <a:r>
                        <a:rPr lang="en-GB" sz="1000">
                          <a:highlight>
                            <a:srgbClr val="FFFFFF"/>
                          </a:highlight>
                          <a:latin typeface="Times New Roman"/>
                          <a:ea typeface="Times New Roman"/>
                        </a:rPr>
                        <a:t>Gursoy and Chi, 2020)</a:t>
                      </a:r>
                      <a:r>
                        <a:rPr lang="en-GB" sz="1000">
                          <a:latin typeface="Times New Roman"/>
                          <a:ea typeface="Times New Roman"/>
                        </a:rPr>
                        <a:t>. </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23299">
                <a:tc>
                  <a:txBody>
                    <a:bodyPr/>
                    <a:lstStyle/>
                    <a:p>
                      <a:pPr>
                        <a:lnSpc>
                          <a:spcPct val="150000"/>
                        </a:lnSpc>
                        <a:spcAft>
                          <a:spcPts val="0"/>
                        </a:spcAft>
                      </a:pPr>
                      <a:r>
                        <a:rPr lang="en-GB" sz="1000" b="1">
                          <a:latin typeface="Times New Roman"/>
                          <a:ea typeface="Times New Roman"/>
                        </a:rPr>
                        <a:t>Economic</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rPr>
                        <a:t>The chosen location is sufficiently stable from an economic perspective (</a:t>
                      </a:r>
                      <a:r>
                        <a:rPr lang="en-GB" sz="1000">
                          <a:highlight>
                            <a:srgbClr val="FFFFFF"/>
                          </a:highlight>
                          <a:latin typeface="Times New Roman"/>
                          <a:ea typeface="Times New Roman"/>
                        </a:rPr>
                        <a:t>Gursoy </a:t>
                      </a:r>
                      <a:r>
                        <a:rPr lang="en-GB" sz="1000" i="1">
                          <a:highlight>
                            <a:srgbClr val="FFFFFF"/>
                          </a:highlight>
                          <a:latin typeface="Times New Roman"/>
                          <a:ea typeface="Times New Roman"/>
                        </a:rPr>
                        <a:t>et al.</a:t>
                      </a:r>
                      <a:r>
                        <a:rPr lang="en-GB" sz="1000">
                          <a:highlight>
                            <a:srgbClr val="FFFFFF"/>
                          </a:highlight>
                          <a:latin typeface="Times New Roman"/>
                          <a:ea typeface="Times New Roman"/>
                        </a:rPr>
                        <a:t> 2020)</a:t>
                      </a:r>
                      <a:r>
                        <a:rPr lang="en-GB" sz="1000">
                          <a:latin typeface="Times New Roman"/>
                          <a:ea typeface="Times New Roman"/>
                        </a:rPr>
                        <a:t>.  The hotel industry brings a huge economic benefit, which is why the hotels receive huge guidance from the government to run their business. The coronavirus pandemic has changed the meaning of hospitality by a large margin. The industry needs to build an impressive consumer profile, which is supported by the government hugely. </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89465">
                <a:tc>
                  <a:txBody>
                    <a:bodyPr/>
                    <a:lstStyle/>
                    <a:p>
                      <a:pPr>
                        <a:lnSpc>
                          <a:spcPct val="150000"/>
                        </a:lnSpc>
                        <a:spcAft>
                          <a:spcPts val="0"/>
                        </a:spcAft>
                      </a:pPr>
                      <a:r>
                        <a:rPr lang="en-GB" sz="1000" b="1">
                          <a:latin typeface="Times New Roman"/>
                          <a:ea typeface="Times New Roman"/>
                        </a:rPr>
                        <a:t>Social</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rPr>
                        <a:t>The social perspective of the UK-based absence is helpful to reopen the hotel business after the pandemic. Consumers are open-minded and they used to travel a lot due to personal and professional reasons. This is helpful for the industry to experiment with their digital communication system (</a:t>
                      </a:r>
                      <a:r>
                        <a:rPr lang="en-GB" sz="1000">
                          <a:highlight>
                            <a:srgbClr val="FFFFFF"/>
                          </a:highlight>
                          <a:latin typeface="Times New Roman"/>
                          <a:ea typeface="Times New Roman"/>
                        </a:rPr>
                        <a:t>Pavlatos </a:t>
                      </a:r>
                      <a:r>
                        <a:rPr lang="en-GB" sz="1000" i="1">
                          <a:highlight>
                            <a:srgbClr val="FFFFFF"/>
                          </a:highlight>
                          <a:latin typeface="Times New Roman"/>
                          <a:ea typeface="Times New Roman"/>
                        </a:rPr>
                        <a:t>et al.</a:t>
                      </a:r>
                      <a:r>
                        <a:rPr lang="en-GB" sz="1000">
                          <a:highlight>
                            <a:srgbClr val="FFFFFF"/>
                          </a:highlight>
                          <a:latin typeface="Times New Roman"/>
                          <a:ea typeface="Times New Roman"/>
                        </a:rPr>
                        <a:t> 2021)</a:t>
                      </a:r>
                      <a:r>
                        <a:rPr lang="en-GB" sz="1000">
                          <a:latin typeface="Times New Roman"/>
                          <a:ea typeface="Times New Roman"/>
                        </a:rPr>
                        <a:t>. </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06382">
                <a:tc>
                  <a:txBody>
                    <a:bodyPr/>
                    <a:lstStyle/>
                    <a:p>
                      <a:pPr>
                        <a:lnSpc>
                          <a:spcPct val="150000"/>
                        </a:lnSpc>
                        <a:spcAft>
                          <a:spcPts val="0"/>
                        </a:spcAft>
                      </a:pPr>
                      <a:r>
                        <a:rPr lang="en-GB" sz="1000" b="1">
                          <a:latin typeface="Times New Roman"/>
                          <a:ea typeface="Times New Roman"/>
                        </a:rPr>
                        <a:t>Technological</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rPr>
                        <a:t>Digital technologies are hugely used by the UK-based hotel industry. Inclusion of digital communication, AI-enabled check-in and checkout activities and inclusion of IoT-based services are useful. The hotel brand has installed an intelligent route direction or room identifier in their lobby so that staff members do not have to take them in their rooms (Huang</a:t>
                      </a:r>
                      <a:r>
                        <a:rPr lang="en-GB" sz="1000" i="1">
                          <a:latin typeface="Times New Roman"/>
                          <a:ea typeface="Times New Roman"/>
                        </a:rPr>
                        <a:t> et al.</a:t>
                      </a:r>
                      <a:r>
                        <a:rPr lang="en-GB" sz="1000">
                          <a:latin typeface="Times New Roman"/>
                          <a:ea typeface="Times New Roman"/>
                        </a:rPr>
                        <a:t> 2020). </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38714">
                <a:tc>
                  <a:txBody>
                    <a:bodyPr/>
                    <a:lstStyle/>
                    <a:p>
                      <a:pPr>
                        <a:lnSpc>
                          <a:spcPct val="150000"/>
                        </a:lnSpc>
                        <a:spcAft>
                          <a:spcPts val="0"/>
                        </a:spcAft>
                      </a:pPr>
                      <a:r>
                        <a:rPr lang="en-GB" sz="1000" b="1">
                          <a:latin typeface="Times New Roman"/>
                          <a:ea typeface="Times New Roman"/>
                        </a:rPr>
                        <a:t>Environmental</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a:latin typeface="Times New Roman"/>
                          <a:ea typeface="Times New Roman"/>
                        </a:rPr>
                        <a:t>This factor comes up with no such consequences to support or defend the industry. The beautiful environment of the chosen location helps the hotel to attract a higher number of audiences (</a:t>
                      </a:r>
                      <a:r>
                        <a:rPr lang="en-GB" sz="1000">
                          <a:highlight>
                            <a:srgbClr val="FFFFFF"/>
                          </a:highlight>
                          <a:latin typeface="Times New Roman"/>
                          <a:ea typeface="Times New Roman"/>
                        </a:rPr>
                        <a:t>Visentin </a:t>
                      </a:r>
                      <a:r>
                        <a:rPr lang="en-GB" sz="1000" i="1">
                          <a:highlight>
                            <a:srgbClr val="FFFFFF"/>
                          </a:highlight>
                          <a:latin typeface="Times New Roman"/>
                          <a:ea typeface="Times New Roman"/>
                        </a:rPr>
                        <a:t>et al. </a:t>
                      </a:r>
                      <a:r>
                        <a:rPr lang="en-GB" sz="1000">
                          <a:highlight>
                            <a:srgbClr val="FFFFFF"/>
                          </a:highlight>
                          <a:latin typeface="Times New Roman"/>
                          <a:ea typeface="Times New Roman"/>
                        </a:rPr>
                        <a:t>2021)</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04879">
                <a:tc>
                  <a:txBody>
                    <a:bodyPr/>
                    <a:lstStyle/>
                    <a:p>
                      <a:pPr>
                        <a:lnSpc>
                          <a:spcPct val="150000"/>
                        </a:lnSpc>
                        <a:spcAft>
                          <a:spcPts val="0"/>
                        </a:spcAft>
                      </a:pPr>
                      <a:r>
                        <a:rPr lang="en-GB" sz="1000" b="1">
                          <a:latin typeface="Times New Roman"/>
                          <a:ea typeface="Times New Roman"/>
                        </a:rPr>
                        <a:t>Legal </a:t>
                      </a:r>
                      <a:endParaRPr lang="en-US" sz="100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000" dirty="0">
                          <a:latin typeface="Times New Roman"/>
                          <a:ea typeface="Times New Roman"/>
                        </a:rPr>
                        <a:t>Some legal entities are harmful to the hotel industry as these are included to restrict the business in their regular business activities. </a:t>
                      </a:r>
                      <a:endParaRPr lang="en-US" sz="1000" dirty="0">
                        <a:latin typeface="Arial"/>
                        <a:ea typeface="Arial"/>
                      </a:endParaRPr>
                    </a:p>
                  </a:txBody>
                  <a:tcPr marL="21009" marR="21009" marT="21009" marB="2100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itchFamily="18" charset="0"/>
                <a:cs typeface="Times New Roman" pitchFamily="18" charset="0"/>
              </a:rPr>
              <a:t>Customer value and engagement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2000" b="1" dirty="0">
                <a:latin typeface="Times New Roman" pitchFamily="18" charset="0"/>
                <a:cs typeface="Times New Roman" pitchFamily="18" charset="0"/>
              </a:rPr>
              <a:t>Creation of customer value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Customer value can be created by communication and offering the customers exciting offers and loyalty programs.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This </a:t>
            </a:r>
            <a:r>
              <a:rPr lang="en-GB" sz="2000" dirty="0">
                <a:latin typeface="Times New Roman" pitchFamily="18" charset="0"/>
                <a:cs typeface="Times New Roman" pitchFamily="18" charset="0"/>
              </a:rPr>
              <a:t>is a token of benefit served by the hotel brand in order to encourage their customers to avail their services (Khan </a:t>
            </a:r>
            <a:r>
              <a:rPr lang="en-GB" sz="2000" i="1" dirty="0">
                <a:latin typeface="Times New Roman" pitchFamily="18" charset="0"/>
                <a:cs typeface="Times New Roman" pitchFamily="18" charset="0"/>
              </a:rPr>
              <a:t>et al.</a:t>
            </a:r>
            <a:r>
              <a:rPr lang="en-GB" sz="2000" dirty="0">
                <a:latin typeface="Times New Roman" pitchFamily="18" charset="0"/>
                <a:cs typeface="Times New Roman" pitchFamily="18" charset="0"/>
              </a:rPr>
              <a:t> 2021).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In </a:t>
            </a:r>
            <a:r>
              <a:rPr lang="en-GB" sz="2000" dirty="0">
                <a:latin typeface="Times New Roman" pitchFamily="18" charset="0"/>
                <a:cs typeface="Times New Roman" pitchFamily="18" charset="0"/>
              </a:rPr>
              <a:t>this regard, offering them, anytime sanitisation (free) and complimentary digital services can be made. </a:t>
            </a:r>
            <a:endParaRPr lang="en-US" sz="2000" dirty="0">
              <a:latin typeface="Times New Roman" pitchFamily="18" charset="0"/>
              <a:cs typeface="Times New Roman" pitchFamily="18" charset="0"/>
            </a:endParaRPr>
          </a:p>
          <a:p>
            <a:pPr algn="just">
              <a:buNone/>
            </a:pPr>
            <a:r>
              <a:rPr lang="en-GB" sz="2000" b="1" dirty="0">
                <a:latin typeface="Times New Roman" pitchFamily="18" charset="0"/>
                <a:cs typeface="Times New Roman" pitchFamily="18" charset="0"/>
              </a:rPr>
              <a:t>Benefits of potential visitors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Potential customers can improve customer loyalty for the hotel business.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statistics of loyal customer base and their feedbacks can be used in the official website to attract more customers. </a:t>
            </a:r>
            <a:endParaRPr lang="en-US"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buNone/>
            </a:pPr>
            <a:r>
              <a:rPr lang="en-GB" sz="2000" b="1" dirty="0">
                <a:latin typeface="Times New Roman" pitchFamily="18" charset="0"/>
                <a:cs typeface="Times New Roman" pitchFamily="18" charset="0"/>
              </a:rPr>
              <a:t>Development of visitors' engagement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A Chatbot facility needs to be installed in the personalised hotel app, which will ask the customers regarding their experience.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This </a:t>
            </a:r>
            <a:r>
              <a:rPr lang="en-GB" sz="2000" dirty="0">
                <a:latin typeface="Times New Roman" pitchFamily="18" charset="0"/>
                <a:cs typeface="Times New Roman" pitchFamily="18" charset="0"/>
              </a:rPr>
              <a:t>feedback can be studied to improve the service in order to enhance the visitors' engagement (Wei </a:t>
            </a:r>
            <a:r>
              <a:rPr lang="en-GB" sz="2000" i="1" dirty="0">
                <a:latin typeface="Times New Roman" pitchFamily="18" charset="0"/>
                <a:cs typeface="Times New Roman" pitchFamily="18" charset="0"/>
              </a:rPr>
              <a:t>et al.</a:t>
            </a:r>
            <a:r>
              <a:rPr lang="en-GB" sz="2000" dirty="0">
                <a:latin typeface="Times New Roman" pitchFamily="18" charset="0"/>
                <a:cs typeface="Times New Roman" pitchFamily="18" charset="0"/>
              </a:rPr>
              <a:t> 2021). </a:t>
            </a:r>
            <a:endParaRPr lang="en-US" sz="2000" dirty="0">
              <a:latin typeface="Times New Roman" pitchFamily="18" charset="0"/>
              <a:cs typeface="Times New Roman" pitchFamily="18" charset="0"/>
            </a:endParaRPr>
          </a:p>
          <a:p>
            <a:pPr algn="just">
              <a:buNone/>
            </a:pPr>
            <a:r>
              <a:rPr lang="en-GB" sz="2000" b="1" dirty="0">
                <a:latin typeface="Times New Roman" pitchFamily="18" charset="0"/>
                <a:cs typeface="Times New Roman" pitchFamily="18" charset="0"/>
              </a:rPr>
              <a:t>Used marketing channels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hotel brand is going to target their old and loyal customers by reaching them via phone or messages.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They </a:t>
            </a:r>
            <a:r>
              <a:rPr lang="en-GB" sz="2000" dirty="0">
                <a:latin typeface="Times New Roman" pitchFamily="18" charset="0"/>
                <a:cs typeface="Times New Roman" pitchFamily="18" charset="0"/>
              </a:rPr>
              <a:t>can offer them higher benefits and make them know about their recent digital inclusions so that they can attract their attention.</a:t>
            </a:r>
            <a:endParaRPr lang="en-US" sz="20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14290"/>
            <a:ext cx="8229600" cy="939784"/>
          </a:xfrm>
        </p:spPr>
        <p:txBody>
          <a:bodyPr>
            <a:normAutofit/>
          </a:bodyPr>
          <a:lstStyle/>
          <a:p>
            <a:r>
              <a:rPr lang="en-GB" b="1" dirty="0">
                <a:latin typeface="Times New Roman" pitchFamily="18" charset="0"/>
                <a:cs typeface="Times New Roman" pitchFamily="18" charset="0"/>
              </a:rPr>
              <a:t>Effective use of digital marketing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357158" y="1071546"/>
            <a:ext cx="8643998" cy="3357586"/>
          </a:xfrm>
        </p:spPr>
        <p:txBody>
          <a:bodyPr>
            <a:noAutofit/>
          </a:bodyPr>
          <a:lstStyle/>
          <a:p>
            <a:pPr algn="just">
              <a:buNone/>
            </a:pPr>
            <a:r>
              <a:rPr lang="en-GB" sz="2000" b="1" dirty="0">
                <a:latin typeface="Times New Roman" pitchFamily="18" charset="0"/>
                <a:cs typeface="Times New Roman" pitchFamily="18" charset="0"/>
              </a:rPr>
              <a:t>Use of digital marketing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hotel sector in the United Kingdom makes extensive use of digital technologies.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Digital </a:t>
            </a:r>
            <a:r>
              <a:rPr lang="en-GB" sz="2000" dirty="0">
                <a:latin typeface="Times New Roman" pitchFamily="18" charset="0"/>
                <a:cs typeface="Times New Roman" pitchFamily="18" charset="0"/>
              </a:rPr>
              <a:t>communication, AI-assisted check-in and checkout activities, and IoT-based services are all beneficial.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hotel chain has implemented an intelligent route guidance or room identification in their lobby so that employees do not have to carry them into their rooms (Li </a:t>
            </a:r>
            <a:r>
              <a:rPr lang="en-GB" sz="2000" i="1" dirty="0">
                <a:latin typeface="Times New Roman" pitchFamily="18" charset="0"/>
                <a:cs typeface="Times New Roman" pitchFamily="18" charset="0"/>
              </a:rPr>
              <a:t>et al</a:t>
            </a:r>
            <a:r>
              <a:rPr lang="en-GB" sz="2000" dirty="0">
                <a:latin typeface="Times New Roman" pitchFamily="18" charset="0"/>
                <a:cs typeface="Times New Roman" pitchFamily="18" charset="0"/>
              </a:rPr>
              <a:t>. 2020).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Apart </a:t>
            </a:r>
            <a:r>
              <a:rPr lang="en-GB" sz="2000" dirty="0">
                <a:latin typeface="Times New Roman" pitchFamily="18" charset="0"/>
                <a:cs typeface="Times New Roman" pitchFamily="18" charset="0"/>
              </a:rPr>
              <a:t>from that, the company must understand that digital marketing tools can help them to communicate with their stakeholders as well.</a:t>
            </a:r>
            <a:endParaRPr lang="en-US" sz="2000" dirty="0">
              <a:latin typeface="Times New Roman" pitchFamily="18" charset="0"/>
              <a:cs typeface="Times New Roman" pitchFamily="18" charset="0"/>
            </a:endParaRPr>
          </a:p>
        </p:txBody>
      </p:sp>
      <p:pic>
        <p:nvPicPr>
          <p:cNvPr id="15361" name="Picture 1"/>
          <p:cNvPicPr>
            <a:picLocks noChangeAspect="1" noChangeArrowheads="1"/>
          </p:cNvPicPr>
          <p:nvPr/>
        </p:nvPicPr>
        <p:blipFill>
          <a:blip r:embed="rId3"/>
          <a:srcRect/>
          <a:stretch>
            <a:fillRect/>
          </a:stretch>
        </p:blipFill>
        <p:spPr bwMode="auto">
          <a:xfrm>
            <a:off x="3786182" y="4500570"/>
            <a:ext cx="5357818" cy="2214554"/>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r>
              <a:rPr lang="en-GB" sz="2000" dirty="0">
                <a:latin typeface="Times New Roman" pitchFamily="18" charset="0"/>
                <a:cs typeface="Times New Roman" pitchFamily="18" charset="0"/>
              </a:rPr>
              <a:t>The hotel needs to offer smart hotel rooms to attract the customers' attention.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Smart </a:t>
            </a:r>
            <a:r>
              <a:rPr lang="en-GB" sz="2000" dirty="0">
                <a:latin typeface="Times New Roman" pitchFamily="18" charset="0"/>
                <a:cs typeface="Times New Roman" pitchFamily="18" charset="0"/>
              </a:rPr>
              <a:t>rooms will include intelligent devices and IoT gadgets that can offer the consumers a better experience (Deere and Gottesman, 2020). </a:t>
            </a:r>
            <a:endParaRPr lang="en-US" sz="2000" dirty="0">
              <a:latin typeface="Times New Roman" pitchFamily="18" charset="0"/>
              <a:cs typeface="Times New Roman" pitchFamily="18" charset="0"/>
            </a:endParaRPr>
          </a:p>
          <a:p>
            <a:pPr algn="just">
              <a:buNone/>
            </a:pPr>
            <a:r>
              <a:rPr lang="en-GB" sz="2000" b="1" dirty="0">
                <a:latin typeface="Times New Roman" pitchFamily="18" charset="0"/>
                <a:cs typeface="Times New Roman" pitchFamily="18" charset="0"/>
              </a:rPr>
              <a:t>Message to the new customers </a:t>
            </a:r>
            <a:endParaRPr lang="en-US" sz="2000" b="1"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fundamental message to the new customers is that the hotel is completely safe and they can be confident to include this in their travel schedule.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New </a:t>
            </a:r>
            <a:r>
              <a:rPr lang="en-GB" sz="2000" dirty="0">
                <a:latin typeface="Times New Roman" pitchFamily="18" charset="0"/>
                <a:cs typeface="Times New Roman" pitchFamily="18" charset="0"/>
              </a:rPr>
              <a:t>customers need to be assured that they can have a complete contactless check-in and checkout facility based on digital tools for better assistance.</a:t>
            </a:r>
            <a:endParaRPr lang="en-US" sz="20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itchFamily="18" charset="0"/>
                <a:cs typeface="Times New Roman" pitchFamily="18" charset="0"/>
              </a:rPr>
              <a:t>Conclusion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The study has provided a detailed understanding of the need of marketing mix in the London-based hotel business of "Landmark London".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study has featured the 4P marketing strategies of the firm along with the strengths, weaknesses, opportunities and threats.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section has highlighted several factors such as political, economic, social, environmental, technological and legal aspects of the chosen business. </a:t>
            </a:r>
            <a:endParaRPr lang="en-GB"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The </a:t>
            </a:r>
            <a:r>
              <a:rPr lang="en-GB" sz="2000" dirty="0">
                <a:latin typeface="Times New Roman" pitchFamily="18" charset="0"/>
                <a:cs typeface="Times New Roman" pitchFamily="18" charset="0"/>
              </a:rPr>
              <a:t>assessment has created customer value and engagement criteria for the chosen firm.</a:t>
            </a:r>
            <a:endParaRPr lang="en-US" sz="20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928670"/>
          </a:xfrm>
        </p:spPr>
        <p:txBody>
          <a:bodyPr/>
          <a:lstStyle/>
          <a:p>
            <a:r>
              <a:rPr lang="en-IN" b="1" dirty="0" smtClean="0">
                <a:latin typeface="Times New Roman" pitchFamily="18" charset="0"/>
                <a:cs typeface="Times New Roman" pitchFamily="18" charset="0"/>
              </a:rPr>
              <a:t>References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0" y="1071546"/>
            <a:ext cx="9001156" cy="5786454"/>
          </a:xfrm>
        </p:spPr>
        <p:txBody>
          <a:bodyPr>
            <a:normAutofit fontScale="32500" lnSpcReduction="20000"/>
          </a:bodyPr>
          <a:lstStyle/>
          <a:p>
            <a:r>
              <a:rPr lang="en-GB" dirty="0">
                <a:latin typeface="Times New Roman" pitchFamily="18" charset="0"/>
                <a:cs typeface="Times New Roman" pitchFamily="18" charset="0"/>
              </a:rPr>
              <a:t>Camacho, E. and Mota, L., 2021. TOURISM ENTREPRENEURS AND THEIR VISION FOR REOPENING WITH COVID-19. </a:t>
            </a:r>
            <a:r>
              <a:rPr lang="en-US" i="1" dirty="0">
                <a:latin typeface="Times New Roman" pitchFamily="18" charset="0"/>
                <a:cs typeface="Times New Roman" pitchFamily="18" charset="0"/>
              </a:rPr>
              <a:t>Economic and Social Development: Book of Proceedings</a:t>
            </a:r>
            <a:r>
              <a:rPr lang="en-US" dirty="0">
                <a:latin typeface="Times New Roman" pitchFamily="18" charset="0"/>
                <a:cs typeface="Times New Roman" pitchFamily="18" charset="0"/>
              </a:rPr>
              <a:t>, pp.154-162.</a:t>
            </a:r>
          </a:p>
          <a:p>
            <a:r>
              <a:rPr lang="en-GB" dirty="0">
                <a:latin typeface="Times New Roman" pitchFamily="18" charset="0"/>
                <a:cs typeface="Times New Roman" pitchFamily="18" charset="0"/>
              </a:rPr>
              <a:t>Deere, K. and Gottesman, C., 2020. We Can Do This: Reopening the Non-Public Office Sector and Keeping it Open During the COVID-19 Pandemic. </a:t>
            </a:r>
            <a:r>
              <a:rPr lang="en-US" i="1" dirty="0">
                <a:latin typeface="Times New Roman" pitchFamily="18" charset="0"/>
                <a:cs typeface="Times New Roman" pitchFamily="18" charset="0"/>
              </a:rPr>
              <a:t>Rutgers Bus. LJ</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16</a:t>
            </a:r>
            <a:r>
              <a:rPr lang="en-US" dirty="0">
                <a:latin typeface="Times New Roman" pitchFamily="18" charset="0"/>
                <a:cs typeface="Times New Roman" pitchFamily="18" charset="0"/>
              </a:rPr>
              <a:t>, p.10.</a:t>
            </a:r>
          </a:p>
          <a:p>
            <a:r>
              <a:rPr lang="en-GB" dirty="0">
                <a:latin typeface="Times New Roman" pitchFamily="18" charset="0"/>
                <a:cs typeface="Times New Roman" pitchFamily="18" charset="0"/>
              </a:rPr>
              <a:t>Fitzgerald, N., Uny, I., Brown, A., Eadie, D., Ford, A., Lewsey, J. and Stead, M., 2021. Managing COVID-19 transmission risks in bars: an interview and observation study. </a:t>
            </a:r>
            <a:r>
              <a:rPr lang="en-US" i="1" dirty="0">
                <a:latin typeface="Times New Roman" pitchFamily="18" charset="0"/>
                <a:cs typeface="Times New Roman" pitchFamily="18" charset="0"/>
              </a:rPr>
              <a:t>Journal of studies on alcohol and drugs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82</a:t>
            </a:r>
            <a:r>
              <a:rPr lang="en-US" dirty="0">
                <a:latin typeface="Times New Roman" pitchFamily="18" charset="0"/>
                <a:cs typeface="Times New Roman" pitchFamily="18" charset="0"/>
              </a:rPr>
              <a:t>(1), pp.42-54.</a:t>
            </a:r>
          </a:p>
          <a:p>
            <a:r>
              <a:rPr lang="en-GB" dirty="0">
                <a:latin typeface="Times New Roman" pitchFamily="18" charset="0"/>
                <a:cs typeface="Times New Roman" pitchFamily="18" charset="0"/>
              </a:rPr>
              <a:t>Gursoy, D. and Chi, C.G., 2020. Effects of COVID-19 pandemic on hospitality industry: Review of the current situations and a research agenda.</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Gursoy, D., Chi, C.G. and Chi, O.H., 2020. COVID-19 Study 2 Report: Restaurant and Hotel Industry. In </a:t>
            </a:r>
            <a:r>
              <a:rPr lang="en-US" i="1" dirty="0">
                <a:latin typeface="Times New Roman" pitchFamily="18" charset="0"/>
                <a:cs typeface="Times New Roman" pitchFamily="18" charset="0"/>
              </a:rPr>
              <a:t>Would They Come Back? If They Would, WHEN?</a:t>
            </a:r>
            <a:r>
              <a:rPr lang="en-US" dirty="0">
                <a:latin typeface="Times New Roman" pitchFamily="18" charset="0"/>
                <a:cs typeface="Times New Roman" pitchFamily="18" charset="0"/>
              </a:rPr>
              <a:t>. Carson College of Business, Washington State University.</a:t>
            </a:r>
          </a:p>
          <a:p>
            <a:r>
              <a:rPr lang="en-GB" dirty="0">
                <a:latin typeface="Times New Roman" pitchFamily="18" charset="0"/>
                <a:cs typeface="Times New Roman" pitchFamily="18" charset="0"/>
              </a:rPr>
              <a:t>Huang, A., Makridis, C., Baker, M., Medeiros, M. and Guo, Z., 2020. Understanding the impact of COVID-19 intervention policies on the hospitality labor market. </a:t>
            </a:r>
            <a:r>
              <a:rPr lang="en-US" i="1" dirty="0">
                <a:latin typeface="Times New Roman" pitchFamily="18" charset="0"/>
                <a:cs typeface="Times New Roman" pitchFamily="18" charset="0"/>
              </a:rPr>
              <a:t>International Journal of Hospitality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91</a:t>
            </a:r>
            <a:r>
              <a:rPr lang="en-US" dirty="0">
                <a:latin typeface="Times New Roman" pitchFamily="18" charset="0"/>
                <a:cs typeface="Times New Roman" pitchFamily="18" charset="0"/>
              </a:rPr>
              <a:t>, p.102660.</a:t>
            </a:r>
          </a:p>
          <a:p>
            <a:r>
              <a:rPr lang="en-GB" dirty="0">
                <a:latin typeface="Times New Roman" pitchFamily="18" charset="0"/>
                <a:cs typeface="Times New Roman" pitchFamily="18" charset="0"/>
              </a:rPr>
              <a:t>Kaur, P., Goyal, P. and Singh, D., 2021. Challenges faced by hotel industry in India in the wake of COVID-19. </a:t>
            </a:r>
            <a:r>
              <a:rPr lang="en-US" i="1" dirty="0">
                <a:latin typeface="Times New Roman" pitchFamily="18" charset="0"/>
                <a:cs typeface="Times New Roman" pitchFamily="18" charset="0"/>
              </a:rPr>
              <a:t>International Journal of Education and Management Studies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11</a:t>
            </a:r>
            <a:r>
              <a:rPr lang="en-US" dirty="0">
                <a:latin typeface="Times New Roman" pitchFamily="18" charset="0"/>
                <a:cs typeface="Times New Roman" pitchFamily="18" charset="0"/>
              </a:rPr>
              <a:t>(1), pp.29-31.</a:t>
            </a:r>
          </a:p>
          <a:p>
            <a:r>
              <a:rPr lang="en-GB" dirty="0">
                <a:latin typeface="Times New Roman" pitchFamily="18" charset="0"/>
                <a:cs typeface="Times New Roman" pitchFamily="18" charset="0"/>
              </a:rPr>
              <a:t>Khan, A., Bibi, S., Lyu, J., Latif, A. and Lorenzo, A., 2021. COVID-19 and sectoral employment trends: assessing resilience in the US leisure and hospitality industry. </a:t>
            </a:r>
            <a:r>
              <a:rPr lang="en-US" i="1" dirty="0">
                <a:latin typeface="Times New Roman" pitchFamily="18" charset="0"/>
                <a:cs typeface="Times New Roman" pitchFamily="18" charset="0"/>
              </a:rPr>
              <a:t>Current Issues in Tourism</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24</a:t>
            </a:r>
            <a:r>
              <a:rPr lang="en-US" dirty="0">
                <a:latin typeface="Times New Roman" pitchFamily="18" charset="0"/>
                <a:cs typeface="Times New Roman" pitchFamily="18" charset="0"/>
              </a:rPr>
              <a:t>(7), pp.952-969.</a:t>
            </a:r>
          </a:p>
          <a:p>
            <a:r>
              <a:rPr lang="en-GB" dirty="0">
                <a:latin typeface="Times New Roman" pitchFamily="18" charset="0"/>
                <a:cs typeface="Times New Roman" pitchFamily="18" charset="0"/>
              </a:rPr>
              <a:t>Li, Z., Zhao, Q., Huo, T., Shao, Y. and Hu, Z., 2020. COVID-19: management focus of reopened tourist destinations. </a:t>
            </a:r>
            <a:r>
              <a:rPr lang="en-US" i="1" dirty="0">
                <a:latin typeface="Times New Roman" pitchFamily="18" charset="0"/>
                <a:cs typeface="Times New Roman" pitchFamily="18" charset="0"/>
              </a:rPr>
              <a:t>Current Issues in Tourism</a:t>
            </a:r>
            <a:r>
              <a:rPr lang="en-US" dirty="0">
                <a:latin typeface="Times New Roman" pitchFamily="18" charset="0"/>
                <a:cs typeface="Times New Roman" pitchFamily="18" charset="0"/>
              </a:rPr>
              <a:t>, pp.1-7.</a:t>
            </a:r>
          </a:p>
          <a:p>
            <a:r>
              <a:rPr lang="en-GB" dirty="0">
                <a:latin typeface="Times New Roman" pitchFamily="18" charset="0"/>
                <a:cs typeface="Times New Roman" pitchFamily="18" charset="0"/>
              </a:rPr>
              <a:t>McCartney, G., 2020. The impact of the coronavirus outbreak on Macao. From tourism lockdown to tourism recovery. </a:t>
            </a:r>
            <a:r>
              <a:rPr lang="en-US" i="1" dirty="0">
                <a:latin typeface="Times New Roman" pitchFamily="18" charset="0"/>
                <a:cs typeface="Times New Roman" pitchFamily="18" charset="0"/>
              </a:rPr>
              <a:t>Current Issues in Tourism</a:t>
            </a:r>
            <a:r>
              <a:rPr lang="en-US" dirty="0">
                <a:latin typeface="Times New Roman" pitchFamily="18" charset="0"/>
                <a:cs typeface="Times New Roman" pitchFamily="18" charset="0"/>
              </a:rPr>
              <a:t>, pp.1-10.</a:t>
            </a:r>
          </a:p>
          <a:p>
            <a:r>
              <a:rPr lang="en-GB" dirty="0">
                <a:latin typeface="Times New Roman" pitchFamily="18" charset="0"/>
                <a:cs typeface="Times New Roman" pitchFamily="18" charset="0"/>
              </a:rPr>
              <a:t>Pavlatos, O., Kostakis, H. and Digkas, D., 2021. Crisis management in the Greek hotel industry in response to COVID-19 pandemic. </a:t>
            </a:r>
            <a:r>
              <a:rPr lang="en-US" i="1" dirty="0">
                <a:latin typeface="Times New Roman" pitchFamily="18" charset="0"/>
                <a:cs typeface="Times New Roman" pitchFamily="18" charset="0"/>
              </a:rPr>
              <a:t>Anatolia</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32</a:t>
            </a:r>
            <a:r>
              <a:rPr lang="en-US" dirty="0">
                <a:latin typeface="Times New Roman" pitchFamily="18" charset="0"/>
                <a:cs typeface="Times New Roman" pitchFamily="18" charset="0"/>
              </a:rPr>
              <a:t>(1), pp.80-92.</a:t>
            </a:r>
          </a:p>
          <a:p>
            <a:r>
              <a:rPr lang="en-GB" dirty="0">
                <a:latin typeface="Times New Roman" pitchFamily="18" charset="0"/>
                <a:cs typeface="Times New Roman" pitchFamily="18" charset="0"/>
              </a:rPr>
              <a:t>Sharma, S. and Kaushik, T., 2021. Aesthetically clean to clinically clean–A study on new housekeeping practices in Delhi hotels beyond COVID-19 pandemic. </a:t>
            </a:r>
            <a:r>
              <a:rPr lang="en-US" i="1" dirty="0">
                <a:latin typeface="Times New Roman" pitchFamily="18" charset="0"/>
                <a:cs typeface="Times New Roman" pitchFamily="18" charset="0"/>
              </a:rPr>
              <a:t>Worldwide Hospitality and Tourism Themes</a:t>
            </a:r>
            <a:r>
              <a:rPr lang="en-US" dirty="0">
                <a:latin typeface="Times New Roman" pitchFamily="18" charset="0"/>
                <a:cs typeface="Times New Roman" pitchFamily="18" charset="0"/>
              </a:rPr>
              <a:t>.</a:t>
            </a:r>
          </a:p>
          <a:p>
            <a:r>
              <a:rPr lang="en-GB" dirty="0">
                <a:latin typeface="Times New Roman" pitchFamily="18" charset="0"/>
                <a:cs typeface="Times New Roman" pitchFamily="18" charset="0"/>
              </a:rPr>
              <a:t>Thanapotivirat, P. and Jithpakdeepornrat, T., 2021. ADAPTATION STRATEGIES FOR THAILAND HOTEL BUSINESS DURING THE CORONAVIRUS DISEASE (COVID-19) PANDEMIC. </a:t>
            </a:r>
            <a:r>
              <a:rPr lang="en-US" i="1" dirty="0">
                <a:latin typeface="Times New Roman" pitchFamily="18" charset="0"/>
                <a:cs typeface="Times New Roman" pitchFamily="18" charset="0"/>
              </a:rPr>
              <a:t>Academy of Strategic Management Journal</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20</a:t>
            </a:r>
            <a:r>
              <a:rPr lang="en-US" dirty="0">
                <a:latin typeface="Times New Roman" pitchFamily="18" charset="0"/>
                <a:cs typeface="Times New Roman" pitchFamily="18" charset="0"/>
              </a:rPr>
              <a:t>(5), pp.1-14.</a:t>
            </a:r>
          </a:p>
          <a:p>
            <a:r>
              <a:rPr lang="en-GB" dirty="0">
                <a:latin typeface="Times New Roman" pitchFamily="18" charset="0"/>
                <a:cs typeface="Times New Roman" pitchFamily="18" charset="0"/>
              </a:rPr>
              <a:t>Tsionas, M.G., 2020. COVID-19 and gradual adjustment in the tourism, hospitality, and related industries. </a:t>
            </a:r>
            <a:r>
              <a:rPr lang="en-US" i="1" dirty="0">
                <a:latin typeface="Times New Roman" pitchFamily="18" charset="0"/>
                <a:cs typeface="Times New Roman" pitchFamily="18" charset="0"/>
              </a:rPr>
              <a:t>Tourism Economics</a:t>
            </a:r>
            <a:r>
              <a:rPr lang="en-US" dirty="0">
                <a:latin typeface="Times New Roman" pitchFamily="18" charset="0"/>
                <a:cs typeface="Times New Roman" pitchFamily="18" charset="0"/>
              </a:rPr>
              <a:t>, p.1354816620933039.</a:t>
            </a:r>
          </a:p>
          <a:p>
            <a:r>
              <a:rPr lang="en-GB" dirty="0">
                <a:latin typeface="Times New Roman" pitchFamily="18" charset="0"/>
                <a:cs typeface="Times New Roman" pitchFamily="18" charset="0"/>
              </a:rPr>
              <a:t>Visentin, M., Reis, R.S., Cappiello, G. and Casoli, D., 2021. Sensing the virus. How social capital enhances hoteliers’ ability to cope with COVID-19. </a:t>
            </a:r>
            <a:r>
              <a:rPr lang="en-US" i="1" dirty="0">
                <a:latin typeface="Times New Roman" pitchFamily="18" charset="0"/>
                <a:cs typeface="Times New Roman" pitchFamily="18" charset="0"/>
              </a:rPr>
              <a:t>International Journal of Hospitality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94</a:t>
            </a:r>
            <a:r>
              <a:rPr lang="en-US" dirty="0">
                <a:latin typeface="Times New Roman" pitchFamily="18" charset="0"/>
                <a:cs typeface="Times New Roman" pitchFamily="18" charset="0"/>
              </a:rPr>
              <a:t>, p.102820.</a:t>
            </a:r>
          </a:p>
          <a:p>
            <a:r>
              <a:rPr lang="en-GB" dirty="0">
                <a:latin typeface="Times New Roman" pitchFamily="18" charset="0"/>
                <a:cs typeface="Times New Roman" pitchFamily="18" charset="0"/>
              </a:rPr>
              <a:t>Wahab, K., 2021. Impact of COVID–19 on the hospitality industry: Climbing towards recovery. </a:t>
            </a:r>
            <a:r>
              <a:rPr lang="en-US" i="1" dirty="0">
                <a:latin typeface="Times New Roman" pitchFamily="18" charset="0"/>
                <a:cs typeface="Times New Roman" pitchFamily="18" charset="0"/>
              </a:rPr>
              <a:t>International European Extended Enablement in Science, Engineering &amp; Management (IEEESEM)</a:t>
            </a:r>
            <a:r>
              <a:rPr lang="en-US" dirty="0">
                <a:latin typeface="Times New Roman" pitchFamily="18" charset="0"/>
                <a:cs typeface="Times New Roman" pitchFamily="18" charset="0"/>
              </a:rPr>
              <a:t>.</a:t>
            </a:r>
          </a:p>
          <a:p>
            <a:r>
              <a:rPr lang="en-GB" dirty="0">
                <a:latin typeface="Times New Roman" pitchFamily="18" charset="0"/>
                <a:cs typeface="Times New Roman" pitchFamily="18" charset="0"/>
              </a:rPr>
              <a:t>Wei, C.V., Chen, H. and Lee, Y.M., 2021. Factors influencing customers’ dine out intention during COVID-19 reopening period: The moderating role of country-of-origin effect. </a:t>
            </a:r>
            <a:r>
              <a:rPr lang="en-US" i="1" dirty="0">
                <a:latin typeface="Times New Roman" pitchFamily="18" charset="0"/>
                <a:cs typeface="Times New Roman" pitchFamily="18" charset="0"/>
              </a:rPr>
              <a:t>International Journal of Hospitality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95</a:t>
            </a:r>
            <a:r>
              <a:rPr lang="en-US" dirty="0">
                <a:latin typeface="Times New Roman" pitchFamily="18" charset="0"/>
                <a:cs typeface="Times New Roman" pitchFamily="18" charset="0"/>
              </a:rPr>
              <a:t>, p.102894</a:t>
            </a:r>
            <a:r>
              <a:rPr lang="en-US" dirty="0" smtClean="0">
                <a:latin typeface="Times New Roman" pitchFamily="18" charset="0"/>
                <a:cs typeface="Times New Roman" pitchFamily="18" charset="0"/>
              </a:rPr>
              <a:t>.</a:t>
            </a:r>
            <a:endParaRPr lang="en-US"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ctr">
              <a:buNone/>
            </a:pPr>
            <a:endParaRPr lang="en-IN" sz="9000" b="1" i="1" dirty="0" smtClean="0">
              <a:latin typeface="Times New Roman" pitchFamily="18" charset="0"/>
              <a:cs typeface="Times New Roman" pitchFamily="18" charset="0"/>
            </a:endParaRPr>
          </a:p>
          <a:p>
            <a:pPr algn="ctr">
              <a:buNone/>
            </a:pPr>
            <a:r>
              <a:rPr lang="en-IN" sz="9000" b="1" i="1" dirty="0" smtClean="0">
                <a:latin typeface="Times New Roman" pitchFamily="18" charset="0"/>
                <a:cs typeface="Times New Roman" pitchFamily="18" charset="0"/>
              </a:rPr>
              <a:t>Thank You</a:t>
            </a:r>
            <a:endParaRPr lang="en-US" sz="9000" b="1" i="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1651</Words>
  <Application>Microsoft Office PowerPoint</Application>
  <PresentationFormat>On-screen Show (4:3)</PresentationFormat>
  <Paragraphs>139</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INTERNATIONAL HOTEL MANAGEMENT</vt:lpstr>
      <vt:lpstr>Introduction</vt:lpstr>
      <vt:lpstr>Contd..</vt:lpstr>
      <vt:lpstr>Marketing mix</vt:lpstr>
      <vt:lpstr>Contd..</vt:lpstr>
      <vt:lpstr>Micro marketing environment </vt:lpstr>
      <vt:lpstr>Macro marketing environment</vt:lpstr>
      <vt:lpstr>Customer value and engagement </vt:lpstr>
      <vt:lpstr>Contd..</vt:lpstr>
      <vt:lpstr>Effective use of digital marketing </vt:lpstr>
      <vt:lpstr>Contd..</vt:lpstr>
      <vt:lpstr>Conclusion </vt:lpstr>
      <vt:lpstr>References</vt:lpstr>
      <vt:lpstr>Slide 14</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bishakha ganguli</dc:creator>
  <cp:lastModifiedBy>bishakha ganguli</cp:lastModifiedBy>
  <cp:revision>17</cp:revision>
  <dcterms:created xsi:type="dcterms:W3CDTF">2021-11-29T15:44:48Z</dcterms:created>
  <dcterms:modified xsi:type="dcterms:W3CDTF">2021-11-29T16:10:12Z</dcterms:modified>
</cp:coreProperties>
</file>