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25" r:id="rId5"/>
    <p:sldId id="360" r:id="rId6"/>
    <p:sldId id="328" r:id="rId7"/>
    <p:sldId id="330" r:id="rId8"/>
    <p:sldId id="345" r:id="rId9"/>
    <p:sldId id="346" r:id="rId10"/>
    <p:sldId id="351" r:id="rId11"/>
    <p:sldId id="352" r:id="rId12"/>
    <p:sldId id="347" r:id="rId13"/>
    <p:sldId id="353" r:id="rId14"/>
    <p:sldId id="331" r:id="rId15"/>
    <p:sldId id="354" r:id="rId16"/>
    <p:sldId id="355" r:id="rId17"/>
    <p:sldId id="348" r:id="rId18"/>
    <p:sldId id="357" r:id="rId19"/>
    <p:sldId id="358" r:id="rId20"/>
    <p:sldId id="356" r:id="rId21"/>
    <p:sldId id="349" r:id="rId22"/>
    <p:sldId id="340" r:id="rId23"/>
    <p:sldId id="3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360"/>
            <p14:sldId id="328"/>
            <p14:sldId id="330"/>
            <p14:sldId id="345"/>
            <p14:sldId id="346"/>
            <p14:sldId id="351"/>
            <p14:sldId id="352"/>
            <p14:sldId id="347"/>
            <p14:sldId id="353"/>
            <p14:sldId id="331"/>
            <p14:sldId id="354"/>
            <p14:sldId id="355"/>
            <p14:sldId id="348"/>
            <p14:sldId id="357"/>
            <p14:sldId id="358"/>
            <p14:sldId id="356"/>
            <p14:sldId id="349"/>
            <p14:sldId id="340"/>
            <p14:sldId id="359"/>
          </p14:sldIdLst>
        </p14:section>
        <p14:section name="Untitled Section" id="{B18E974F-29EF-4FE4-9DE1-BB1AA1F765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02/10/2018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02/10/2018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 1- pyramids in Egypt </a:t>
            </a:r>
          </a:p>
          <a:p>
            <a:r>
              <a:rPr lang="en-GB" dirty="0" smtClean="0"/>
              <a:t>Fig 2-Pyramids</a:t>
            </a:r>
            <a:r>
              <a:rPr lang="en-GB" baseline="0" dirty="0" smtClean="0"/>
              <a:t> in Sudan</a:t>
            </a:r>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a:t>
            </a:fld>
            <a:endParaRPr lang="en-GB"/>
          </a:p>
        </p:txBody>
      </p:sp>
    </p:spTree>
    <p:extLst>
      <p:ext uri="{BB962C8B-B14F-4D97-AF65-F5344CB8AC3E}">
        <p14:creationId xmlns:p14="http://schemas.microsoft.com/office/powerpoint/2010/main" val="1317562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www.unesco.org</a:t>
            </a:r>
          </a:p>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2667966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 www.unesco.org</a:t>
            </a:r>
          </a:p>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2667966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11</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12</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13</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14</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15</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16</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17</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18</a:t>
            </a:fld>
            <a:endParaRPr lang="en-GB"/>
          </a:p>
        </p:txBody>
      </p:sp>
    </p:spTree>
    <p:extLst>
      <p:ext uri="{BB962C8B-B14F-4D97-AF65-F5344CB8AC3E}">
        <p14:creationId xmlns:p14="http://schemas.microsoft.com/office/powerpoint/2010/main" val="6468848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19</a:t>
            </a:fld>
            <a:endParaRPr lang="en-GB"/>
          </a:p>
        </p:txBody>
      </p:sp>
    </p:spTree>
    <p:extLst>
      <p:ext uri="{BB962C8B-B14F-4D97-AF65-F5344CB8AC3E}">
        <p14:creationId xmlns:p14="http://schemas.microsoft.com/office/powerpoint/2010/main" val="7393159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20</a:t>
            </a:fld>
            <a:endParaRPr lang="en-GB"/>
          </a:p>
        </p:txBody>
      </p:sp>
    </p:spTree>
    <p:extLst>
      <p:ext uri="{BB962C8B-B14F-4D97-AF65-F5344CB8AC3E}">
        <p14:creationId xmlns:p14="http://schemas.microsoft.com/office/powerpoint/2010/main" val="739315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02/10/2018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tm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196752"/>
            <a:ext cx="8207375" cy="4392488"/>
          </a:xfrm>
        </p:spPr>
        <p:txBody>
          <a:bodyPr>
            <a:normAutofit/>
          </a:bodyPr>
          <a:lstStyle/>
          <a:p>
            <a:r>
              <a:rPr lang="en-US" altLang="en-US" sz="4000" b="1" dirty="0" smtClean="0">
                <a:solidFill>
                  <a:schemeClr val="bg1"/>
                </a:solidFill>
                <a:ea typeface="ＭＳ Ｐゴシック" panose="020B0600070205080204" pitchFamily="34" charset="-128"/>
              </a:rPr>
              <a:t>Vectors of the Heritage Industry : The Economics of Cultural Heritage</a:t>
            </a:r>
            <a:r>
              <a:rPr lang="en-US" altLang="en-US" sz="3200" dirty="0">
                <a:solidFill>
                  <a:schemeClr val="bg1"/>
                </a:solidFill>
                <a:ea typeface="ＭＳ Ｐゴシック" panose="020B0600070205080204" pitchFamily="34" charset="-128"/>
              </a:rPr>
              <a:t/>
            </a:r>
            <a:br>
              <a:rPr lang="en-US" altLang="en-US" sz="3200" dirty="0">
                <a:solidFill>
                  <a:schemeClr val="bg1"/>
                </a:solidFill>
                <a:ea typeface="ＭＳ Ｐゴシック" panose="020B0600070205080204" pitchFamily="34" charset="-128"/>
              </a:rPr>
            </a:br>
            <a:r>
              <a:rPr lang="en-US" altLang="en-US" sz="3200" dirty="0" smtClean="0">
                <a:solidFill>
                  <a:schemeClr val="bg1"/>
                </a:solidFill>
                <a:ea typeface="ＭＳ Ｐゴシック" panose="020B0600070205080204" pitchFamily="34" charset="-128"/>
              </a:rPr>
              <a:t/>
            </a:r>
            <a:br>
              <a:rPr lang="en-US" altLang="en-US" sz="3200" dirty="0" smtClean="0">
                <a:solidFill>
                  <a:schemeClr val="bg1"/>
                </a:solidFill>
                <a:ea typeface="ＭＳ Ｐゴシック" panose="020B0600070205080204" pitchFamily="34" charset="-128"/>
              </a:rPr>
            </a:br>
            <a:r>
              <a:rPr lang="en-US" altLang="en-US" sz="2000" dirty="0" err="1" smtClean="0">
                <a:solidFill>
                  <a:schemeClr val="bg1"/>
                </a:solidFill>
                <a:ea typeface="ＭＳ Ｐゴシック" panose="020B0600070205080204" pitchFamily="34" charset="-128"/>
              </a:rPr>
              <a:t>Sneha</a:t>
            </a:r>
            <a:r>
              <a:rPr lang="en-US" altLang="en-US" sz="2000" dirty="0" smtClean="0">
                <a:solidFill>
                  <a:schemeClr val="bg1"/>
                </a:solidFill>
                <a:ea typeface="ＭＳ Ｐゴシック" panose="020B0600070205080204" pitchFamily="34" charset="-128"/>
              </a:rPr>
              <a:t> Roy</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Professional Doctorate Student in Interfaith Studies</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2</a:t>
            </a:r>
            <a:r>
              <a:rPr lang="en-US" altLang="en-US" sz="2000" baseline="30000" dirty="0" smtClean="0">
                <a:solidFill>
                  <a:schemeClr val="bg1"/>
                </a:solidFill>
                <a:ea typeface="ＭＳ Ｐゴシック" panose="020B0600070205080204" pitchFamily="34" charset="-128"/>
              </a:rPr>
              <a:t>nd</a:t>
            </a:r>
            <a:r>
              <a:rPr lang="en-US" altLang="en-US" sz="2000" dirty="0" smtClean="0">
                <a:solidFill>
                  <a:schemeClr val="bg1"/>
                </a:solidFill>
                <a:ea typeface="ＭＳ Ｐゴシック" panose="020B0600070205080204" pitchFamily="34" charset="-128"/>
              </a:rPr>
              <a:t> October, 2018</a:t>
            </a:r>
            <a:br>
              <a:rPr lang="en-US" altLang="en-US" sz="2000" dirty="0" smtClean="0">
                <a:solidFill>
                  <a:schemeClr val="bg1"/>
                </a:solidFill>
                <a:ea typeface="ＭＳ Ｐゴシック" panose="020B0600070205080204" pitchFamily="34" charset="-128"/>
              </a:rPr>
            </a:br>
            <a:endParaRPr lang="en-US"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Why is this seminar important?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764704"/>
            <a:ext cx="8785225" cy="4896544"/>
          </a:xfrm>
        </p:spPr>
        <p:txBody>
          <a:bodyPr>
            <a:noAutofit/>
          </a:bodyPr>
          <a:lstStyle/>
          <a:p>
            <a:pPr marL="0" indent="0">
              <a:lnSpc>
                <a:spcPct val="160000"/>
              </a:lnSpc>
              <a:spcBef>
                <a:spcPts val="0"/>
              </a:spcBef>
              <a:buNone/>
            </a:pP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Pyramids</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in</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Egypt</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versus</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Pyramids</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a:t>
            </a:r>
            <a:r>
              <a:rPr lang="cy-GB" altLang="en-US" sz="2000" dirty="0" err="1" smtClean="0">
                <a:latin typeface="Arial" panose="020B0604020202020204" pitchFamily="34" charset="0"/>
                <a:ea typeface="ＭＳ Ｐゴシック" panose="020B0600070205080204" pitchFamily="34" charset="-128"/>
                <a:cs typeface="Arial" panose="020B0604020202020204" pitchFamily="34" charset="0"/>
              </a:rPr>
              <a:t>in</a:t>
            </a: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 Sudan</a:t>
            </a:r>
          </a:p>
          <a:p>
            <a:pPr marL="0" indent="0">
              <a:lnSpc>
                <a:spcPct val="160000"/>
              </a:lnSpc>
              <a:spcBef>
                <a:spcPts val="0"/>
              </a:spcBef>
              <a:buNone/>
            </a:pP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43608" y="1484784"/>
            <a:ext cx="3384376" cy="252028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04048" y="2636912"/>
            <a:ext cx="3168352" cy="2376264"/>
          </a:xfrm>
          <a:prstGeom prst="rect">
            <a:avLst/>
          </a:prstGeom>
        </p:spPr>
      </p:pic>
    </p:spTree>
    <p:extLst>
      <p:ext uri="{BB962C8B-B14F-4D97-AF65-F5344CB8AC3E}">
        <p14:creationId xmlns:p14="http://schemas.microsoft.com/office/powerpoint/2010/main" val="28199739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to Expect?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764704"/>
            <a:ext cx="8785225" cy="4896544"/>
          </a:xfrm>
        </p:spPr>
        <p:txBody>
          <a:bodyPr>
            <a:noAutofit/>
          </a:bodyPr>
          <a:lstStyle/>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Overview of Cultural Heritage</a:t>
            </a:r>
          </a:p>
          <a:p>
            <a:pPr>
              <a:lnSpc>
                <a:spcPct val="160000"/>
              </a:lnSpc>
              <a:spcBef>
                <a:spcPts val="0"/>
              </a:spcBef>
            </a:pPr>
            <a:r>
              <a:rPr lang="cy-GB" altLang="en-US" sz="2000" dirty="0">
                <a:latin typeface="Arial" panose="020B0604020202020204" pitchFamily="34" charset="0"/>
                <a:ea typeface="ＭＳ Ｐゴシック" panose="020B0600070205080204" pitchFamily="34" charset="-128"/>
                <a:cs typeface="Arial" panose="020B0604020202020204" pitchFamily="34" charset="0"/>
              </a:rPr>
              <a:t>Exploring the wide range of vectors in the heritage industry</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Cultural Heritage and Economic Heritage</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Economics of Cultural Heritage</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Why is it important to engage with economics?</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Problematic themes/Controversies</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Some activities</a:t>
            </a: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Understanding the scope of this sub-field</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Discussing the limitations/avenues of this sub-field</a:t>
            </a:r>
          </a:p>
          <a:p>
            <a:pPr>
              <a:lnSpc>
                <a:spcPct val="160000"/>
              </a:lnSpc>
              <a:spcBef>
                <a:spcPts val="0"/>
              </a:spcBef>
            </a:pPr>
            <a:r>
              <a:rPr lang="cy-GB" altLang="en-US" sz="2000" dirty="0" smtClean="0">
                <a:latin typeface="Arial" panose="020B0604020202020204" pitchFamily="34" charset="0"/>
                <a:ea typeface="ＭＳ Ｐゴシック" panose="020B0600070205080204" pitchFamily="34" charset="-128"/>
                <a:cs typeface="Arial" panose="020B0604020202020204" pitchFamily="34" charset="0"/>
              </a:rPr>
              <a:t>Conclusions</a:t>
            </a:r>
            <a:endParaRPr lang="cy-GB" altLang="en-US" sz="20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9439815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How would you define Cultural Heritage?</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What constitutes Cultural Heritage?</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How are some artifacts/buildings heritage, while others are not?</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What are the scope and limitations within this field?</a:t>
            </a: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81801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052736"/>
            <a:ext cx="8785225" cy="4536504"/>
          </a:xfrm>
        </p:spPr>
        <p:txBody>
          <a:bodyPr>
            <a:normAutofit fontScale="77500" lnSpcReduction="20000"/>
          </a:bodyPr>
          <a:lstStyle/>
          <a:p>
            <a:pPr marL="0" indent="0">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Important </a:t>
            </a:r>
            <a:r>
              <a:rPr lang="cy-GB" altLang="en-US" sz="2800" dirty="0">
                <a:solidFill>
                  <a:srgbClr val="00B0F0"/>
                </a:solidFill>
                <a:latin typeface="Arial" panose="020B0604020202020204" pitchFamily="34" charset="0"/>
                <a:ea typeface="ＭＳ Ｐゴシック" panose="020B0600070205080204" pitchFamily="34" charset="-128"/>
                <a:cs typeface="Arial" panose="020B0604020202020204" pitchFamily="34" charset="0"/>
              </a:rPr>
              <a:t>a</a:t>
            </a:r>
            <a:r>
              <a:rPr lang="cy-GB" altLang="en-US" sz="2800"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ttributes</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 that help us to </a:t>
            </a:r>
            <a:r>
              <a:rPr lang="cy-GB" altLang="en-US" sz="2800"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define</a:t>
            </a: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 heritage-</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It is relative</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It does not have a static definition- it keeps changing with time</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Could be understood in different ways in different parts of the world</a:t>
            </a:r>
          </a:p>
          <a:p>
            <a:pPr>
              <a:lnSpc>
                <a:spcPct val="160000"/>
              </a:lnSpc>
              <a:spcBef>
                <a:spcPts val="0"/>
              </a:spcBef>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May symobolise different things at different place or time</a:t>
            </a:r>
          </a:p>
          <a:p>
            <a:pPr marL="0" indent="0">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Therefore, it is a </a:t>
            </a:r>
            <a:r>
              <a:rPr lang="cy-GB" altLang="en-US" sz="2800" b="1" u="sng"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social construct!</a:t>
            </a:r>
          </a:p>
          <a:p>
            <a:pPr marL="0" indent="0">
              <a:lnSpc>
                <a:spcPct val="160000"/>
              </a:lnSpc>
              <a:spcBef>
                <a:spcPts val="0"/>
              </a:spcBef>
              <a:buNone/>
            </a:pPr>
            <a:endParaRPr lang="cy-GB" altLang="en-US" sz="2800" b="1" u="sng"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endParaRPr>
          </a:p>
          <a:p>
            <a:pPr marL="0" indent="0">
              <a:lnSpc>
                <a:spcPct val="160000"/>
              </a:lnSpc>
              <a:spcBef>
                <a:spcPts val="0"/>
              </a:spcBef>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(Benhamou, 2003)</a:t>
            </a:r>
            <a:endParaRPr lang="cy-GB" altLang="en-US" sz="28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3077687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395536" y="188640"/>
            <a:ext cx="8229600" cy="936104"/>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395536" y="980728"/>
            <a:ext cx="4040188" cy="639762"/>
          </a:xfrm>
        </p:spPr>
        <p:txBody>
          <a:bodyPr>
            <a:normAutofit fontScale="85000" lnSpcReduction="20000"/>
          </a:bodyPr>
          <a:lstStyle/>
          <a:p>
            <a:pPr marL="0" indent="0">
              <a:lnSpc>
                <a:spcPct val="160000"/>
              </a:lnSpc>
              <a:spcBef>
                <a:spcPts val="0"/>
              </a:spcBef>
              <a:buNone/>
            </a:pPr>
            <a:r>
              <a:rPr lang="cy-GB" altLang="en-US" sz="2800" b="1" u="sng" dirty="0" smtClean="0">
                <a:solidFill>
                  <a:srgbClr val="00B0F0"/>
                </a:solidFill>
                <a:latin typeface="Arial" panose="020B0604020202020204" pitchFamily="34" charset="0"/>
                <a:ea typeface="ＭＳ Ｐゴシック" panose="020B0600070205080204" pitchFamily="34" charset="-128"/>
                <a:cs typeface="Arial" panose="020B0604020202020204" pitchFamily="34" charset="0"/>
              </a:rPr>
              <a:t>Throsby, 1997</a:t>
            </a:r>
            <a:endParaRPr lang="cy-GB" altLang="en-US" sz="2800" b="1" u="sng" dirty="0">
              <a:solidFill>
                <a:srgbClr val="00B0F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2" name="Content Placeholder 1"/>
          <p:cNvSpPr>
            <a:spLocks noGrp="1"/>
          </p:cNvSpPr>
          <p:nvPr>
            <p:ph sz="half" idx="2"/>
          </p:nvPr>
        </p:nvSpPr>
        <p:spPr>
          <a:xfrm>
            <a:off x="323528" y="1844824"/>
            <a:ext cx="4040188" cy="3744416"/>
          </a:xfrm>
        </p:spPr>
        <p:txBody>
          <a:bodyPr>
            <a:normAutofit/>
          </a:bodyPr>
          <a:lstStyle/>
          <a:p>
            <a:endParaRPr lang="en-GB" dirty="0" smtClean="0"/>
          </a:p>
          <a:p>
            <a:endParaRPr lang="en-GB" dirty="0"/>
          </a:p>
          <a:p>
            <a:endParaRPr lang="en-GB" dirty="0" smtClean="0"/>
          </a:p>
          <a:p>
            <a:endParaRPr lang="en-GB" dirty="0"/>
          </a:p>
          <a:p>
            <a:r>
              <a:rPr lang="en-GB" dirty="0" smtClean="0"/>
              <a:t>“It is a form of cultural capital which the community’s value of its social, historical or cultural dimension.”</a:t>
            </a:r>
          </a:p>
          <a:p>
            <a:pPr marL="0" indent="0">
              <a:buNone/>
            </a:pPr>
            <a:endParaRPr lang="en-GB" dirty="0"/>
          </a:p>
        </p:txBody>
      </p:sp>
      <p:sp>
        <p:nvSpPr>
          <p:cNvPr id="3" name="Text Placeholder 2"/>
          <p:cNvSpPr>
            <a:spLocks noGrp="1"/>
          </p:cNvSpPr>
          <p:nvPr>
            <p:ph type="body" sz="quarter" idx="3"/>
          </p:nvPr>
        </p:nvSpPr>
        <p:spPr>
          <a:xfrm>
            <a:off x="4572000" y="980728"/>
            <a:ext cx="4041775" cy="639762"/>
          </a:xfrm>
        </p:spPr>
        <p:txBody>
          <a:bodyPr/>
          <a:lstStyle/>
          <a:p>
            <a:r>
              <a:rPr lang="en-GB" u="sng" dirty="0" smtClean="0">
                <a:solidFill>
                  <a:srgbClr val="00B0F0"/>
                </a:solidFill>
              </a:rPr>
              <a:t>Peacock, 1997</a:t>
            </a:r>
            <a:endParaRPr lang="en-GB" u="sng" dirty="0">
              <a:solidFill>
                <a:srgbClr val="00B0F0"/>
              </a:solidFill>
            </a:endParaRPr>
          </a:p>
        </p:txBody>
      </p:sp>
      <p:sp>
        <p:nvSpPr>
          <p:cNvPr id="4" name="Content Placeholder 3"/>
          <p:cNvSpPr>
            <a:spLocks noGrp="1"/>
          </p:cNvSpPr>
          <p:nvPr>
            <p:ph sz="quarter" idx="4"/>
          </p:nvPr>
        </p:nvSpPr>
        <p:spPr>
          <a:xfrm>
            <a:off x="4645025" y="1484785"/>
            <a:ext cx="4041775" cy="4104456"/>
          </a:xfrm>
        </p:spPr>
        <p:txBody>
          <a:bodyPr>
            <a:normAutofit lnSpcReduction="10000"/>
          </a:bodyPr>
          <a:lstStyle/>
          <a:p>
            <a:endParaRPr lang="en-GB" dirty="0" smtClean="0"/>
          </a:p>
          <a:p>
            <a:endParaRPr lang="en-GB" dirty="0"/>
          </a:p>
          <a:p>
            <a:endParaRPr lang="en-GB" dirty="0" smtClean="0"/>
          </a:p>
          <a:p>
            <a:endParaRPr lang="en-GB" dirty="0"/>
          </a:p>
          <a:p>
            <a:endParaRPr lang="en-GB" dirty="0" smtClean="0"/>
          </a:p>
          <a:p>
            <a:r>
              <a:rPr lang="en-GB" dirty="0" smtClean="0"/>
              <a:t>“It is an intangible service increasing the utility of consumers in which the historical buildings and artefacts are inputs.”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628800"/>
            <a:ext cx="2562225" cy="1781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6056" y="1628800"/>
            <a:ext cx="2160239" cy="17829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28879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Cultural Heritage</a:t>
            </a:r>
            <a:endParaRPr lang="en-GB" sz="3600" b="1" dirty="0"/>
          </a:p>
        </p:txBody>
      </p:sp>
      <p:sp>
        <p:nvSpPr>
          <p:cNvPr id="6" name="Content Placeholder 5"/>
          <p:cNvSpPr>
            <a:spLocks noGrp="1"/>
          </p:cNvSpPr>
          <p:nvPr>
            <p:ph sz="quarter" idx="4"/>
          </p:nvPr>
        </p:nvSpPr>
        <p:spPr>
          <a:xfrm>
            <a:off x="179513" y="1340767"/>
            <a:ext cx="8507288" cy="4248473"/>
          </a:xfrm>
        </p:spPr>
        <p:txBody>
          <a:bodyPr>
            <a:normAutofit lnSpcReduction="10000"/>
          </a:bodyPr>
          <a:lstStyle/>
          <a:p>
            <a:pPr marL="0" indent="0">
              <a:buNone/>
            </a:pPr>
            <a:r>
              <a:rPr lang="en-GB" dirty="0" smtClean="0"/>
              <a:t>Globally accepted definition of Cultural Heritage as defined by UNESCO:</a:t>
            </a:r>
            <a:endParaRPr lang="en-GB" dirty="0"/>
          </a:p>
          <a:p>
            <a:r>
              <a:rPr lang="en-GB" sz="2100" b="1" u="sng" dirty="0" smtClean="0">
                <a:solidFill>
                  <a:srgbClr val="00B0F0"/>
                </a:solidFill>
              </a:rPr>
              <a:t>Cultural </a:t>
            </a:r>
            <a:r>
              <a:rPr lang="en-GB" sz="2100" b="1" u="sng" dirty="0">
                <a:solidFill>
                  <a:srgbClr val="00B0F0"/>
                </a:solidFill>
              </a:rPr>
              <a:t>heritage</a:t>
            </a:r>
            <a:r>
              <a:rPr lang="en-GB" u="sng" dirty="0">
                <a:solidFill>
                  <a:srgbClr val="00B0F0"/>
                </a:solidFill>
              </a:rPr>
              <a:t/>
            </a:r>
            <a:br>
              <a:rPr lang="en-GB" u="sng" dirty="0">
                <a:solidFill>
                  <a:srgbClr val="00B0F0"/>
                </a:solidFill>
              </a:rPr>
            </a:br>
            <a:r>
              <a:rPr lang="en-GB" sz="2000" dirty="0" smtClean="0"/>
              <a:t>Tangible </a:t>
            </a:r>
            <a:r>
              <a:rPr lang="en-GB" sz="2000" dirty="0"/>
              <a:t>cultural heritage: </a:t>
            </a:r>
          </a:p>
          <a:p>
            <a:pPr lvl="2"/>
            <a:r>
              <a:rPr lang="en-GB" dirty="0"/>
              <a:t>movable cultural heritage (paintings, sculptures, coins, manuscripts)</a:t>
            </a:r>
          </a:p>
          <a:p>
            <a:pPr lvl="2"/>
            <a:r>
              <a:rPr lang="en-GB" dirty="0"/>
              <a:t>immovable cultural heritage (monuments, archaeological sites, and so on)</a:t>
            </a:r>
          </a:p>
          <a:p>
            <a:pPr lvl="2"/>
            <a:r>
              <a:rPr lang="en-GB" dirty="0"/>
              <a:t>underwater cultural heritage (shipwrecks, underwater ruins and cities)</a:t>
            </a:r>
          </a:p>
          <a:p>
            <a:pPr marL="457200" lvl="1" indent="0">
              <a:buNone/>
            </a:pPr>
            <a:r>
              <a:rPr lang="en-GB" dirty="0"/>
              <a:t>Intangible cultural heritage: </a:t>
            </a:r>
            <a:r>
              <a:rPr lang="en-GB" sz="1700" dirty="0" smtClean="0"/>
              <a:t>oral traditions, performing arts, rituals</a:t>
            </a:r>
          </a:p>
          <a:p>
            <a:pPr marL="457200" lvl="1" indent="0">
              <a:buNone/>
            </a:pPr>
            <a:endParaRPr lang="en-GB" sz="1700" dirty="0" smtClean="0"/>
          </a:p>
          <a:p>
            <a:r>
              <a:rPr lang="en-GB" sz="2000" b="1" u="sng" dirty="0" smtClean="0">
                <a:solidFill>
                  <a:srgbClr val="00B0F0"/>
                </a:solidFill>
              </a:rPr>
              <a:t>Natural </a:t>
            </a:r>
            <a:r>
              <a:rPr lang="en-GB" sz="2000" b="1" u="sng" dirty="0">
                <a:solidFill>
                  <a:srgbClr val="00B0F0"/>
                </a:solidFill>
              </a:rPr>
              <a:t>heritage:</a:t>
            </a:r>
            <a:r>
              <a:rPr lang="en-GB" u="sng" dirty="0">
                <a:solidFill>
                  <a:srgbClr val="00B0F0"/>
                </a:solidFill>
              </a:rPr>
              <a:t> </a:t>
            </a:r>
            <a:r>
              <a:rPr lang="en-GB" sz="1800" dirty="0"/>
              <a:t>natural sites with cultural aspects such as cultural landscapes, physical, biological or geological </a:t>
            </a:r>
            <a:r>
              <a:rPr lang="en-GB" sz="1800" dirty="0" smtClean="0"/>
              <a:t>formations</a:t>
            </a:r>
          </a:p>
          <a:p>
            <a:pPr marL="0" indent="0">
              <a:buNone/>
            </a:pPr>
            <a:endParaRPr lang="en-GB" sz="1800" dirty="0"/>
          </a:p>
          <a:p>
            <a:r>
              <a:rPr lang="en-GB" sz="2000" b="1" u="sng" dirty="0">
                <a:solidFill>
                  <a:srgbClr val="00B0F0"/>
                </a:solidFill>
              </a:rPr>
              <a:t>Heritage in the event of armed conflict</a:t>
            </a:r>
            <a:endParaRPr lang="en-GB" sz="2000" u="sng" dirty="0">
              <a:solidFill>
                <a:srgbClr val="00B0F0"/>
              </a:solidFill>
            </a:endParaRP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580839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Cultural Heritage</a:t>
            </a:r>
            <a:endParaRPr lang="en-GB" sz="3600" b="1" dirty="0"/>
          </a:p>
        </p:txBody>
      </p:sp>
      <p:sp>
        <p:nvSpPr>
          <p:cNvPr id="6" name="Content Placeholder 5"/>
          <p:cNvSpPr>
            <a:spLocks noGrp="1"/>
          </p:cNvSpPr>
          <p:nvPr>
            <p:ph sz="quarter" idx="4"/>
          </p:nvPr>
        </p:nvSpPr>
        <p:spPr>
          <a:xfrm>
            <a:off x="179513" y="1340767"/>
            <a:ext cx="8507288" cy="4248473"/>
          </a:xfrm>
        </p:spPr>
        <p:txBody>
          <a:bodyPr>
            <a:normAutofit/>
          </a:bodyPr>
          <a:lstStyle/>
          <a:p>
            <a:pPr marL="0" indent="0">
              <a:buNone/>
            </a:pPr>
            <a:r>
              <a:rPr lang="en-GB" dirty="0" smtClean="0"/>
              <a:t>A probing question:</a:t>
            </a:r>
            <a:endParaRPr lang="en-GB" dirty="0"/>
          </a:p>
          <a:p>
            <a:pPr marL="0" indent="0">
              <a:buNone/>
            </a:pPr>
            <a:endParaRPr lang="en-GB" dirty="0" smtClean="0"/>
          </a:p>
          <a:p>
            <a:pPr marL="0" indent="0" algn="ctr">
              <a:buNone/>
            </a:pPr>
            <a:r>
              <a:rPr lang="en-GB" sz="3200" dirty="0" smtClean="0"/>
              <a:t>Do you think having a universal definition is problematic? Especially when </a:t>
            </a:r>
            <a:r>
              <a:rPr lang="en-GB" sz="3200" b="1" dirty="0" smtClean="0">
                <a:solidFill>
                  <a:srgbClr val="00B0F0"/>
                </a:solidFill>
              </a:rPr>
              <a:t>“culture” </a:t>
            </a:r>
            <a:r>
              <a:rPr lang="en-GB" sz="3200" dirty="0" smtClean="0"/>
              <a:t>and </a:t>
            </a:r>
            <a:r>
              <a:rPr lang="en-GB" sz="3200" b="1" dirty="0" smtClean="0">
                <a:solidFill>
                  <a:srgbClr val="00B0F0"/>
                </a:solidFill>
              </a:rPr>
              <a:t>“heritage” </a:t>
            </a:r>
            <a:r>
              <a:rPr lang="en-GB" sz="3200" dirty="0" smtClean="0"/>
              <a:t>both are such subjective terms?</a:t>
            </a:r>
          </a:p>
          <a:p>
            <a:pPr marL="0" indent="0">
              <a:buNone/>
            </a:pPr>
            <a:endParaRPr lang="en-GB" dirty="0"/>
          </a:p>
        </p:txBody>
      </p:sp>
    </p:spTree>
    <p:extLst>
      <p:ext uri="{BB962C8B-B14F-4D97-AF65-F5344CB8AC3E}">
        <p14:creationId xmlns:p14="http://schemas.microsoft.com/office/powerpoint/2010/main" val="2795259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pPr>
              <a:lnSpc>
                <a:spcPct val="160000"/>
              </a:lnSpc>
              <a:spcBef>
                <a:spcPts val="0"/>
              </a:spcBef>
            </a:pPr>
            <a:r>
              <a:rPr lang="cy-GB" altLang="en-US" sz="3600" b="1" dirty="0">
                <a:latin typeface="Arial" panose="020B0604020202020204" pitchFamily="34" charset="0"/>
                <a:ea typeface="ＭＳ Ｐゴシック" panose="020B0600070205080204" pitchFamily="34" charset="-128"/>
                <a:cs typeface="Arial" panose="020B0604020202020204" pitchFamily="34" charset="0"/>
              </a:rPr>
              <a:t>Economics of Cultural </a:t>
            </a:r>
            <a:r>
              <a:rPr lang="cy-GB" altLang="en-US" sz="3600" b="1" dirty="0" smtClean="0">
                <a:latin typeface="Arial" panose="020B0604020202020204" pitchFamily="34" charset="0"/>
                <a:ea typeface="ＭＳ Ｐゴシック" panose="020B0600070205080204" pitchFamily="34" charset="-128"/>
                <a:cs typeface="Arial" panose="020B0604020202020204" pitchFamily="34" charset="0"/>
              </a:rPr>
              <a:t>Heritage</a:t>
            </a:r>
            <a:endParaRPr lang="cy-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0" indent="0" algn="ctr">
              <a:lnSpc>
                <a:spcPct val="160000"/>
              </a:lnSpc>
              <a:spcBef>
                <a:spcPts val="0"/>
              </a:spcBef>
              <a:buNone/>
            </a:pPr>
            <a:r>
              <a:rPr lang="cy-GB" altLang="en-US" dirty="0">
                <a:latin typeface="+mj-lt"/>
                <a:ea typeface="ＭＳ Ｐゴシック" panose="020B0600070205080204" pitchFamily="34" charset="-128"/>
                <a:cs typeface="Arial" panose="020B0604020202020204" pitchFamily="34" charset="0"/>
              </a:rPr>
              <a:t>Why do you think </a:t>
            </a:r>
            <a:r>
              <a:rPr lang="cy-GB" altLang="en-US" b="1" dirty="0">
                <a:solidFill>
                  <a:srgbClr val="00B0F0"/>
                </a:solidFill>
                <a:latin typeface="+mj-lt"/>
                <a:ea typeface="ＭＳ Ｐゴシック" panose="020B0600070205080204" pitchFamily="34" charset="-128"/>
                <a:cs typeface="Arial" panose="020B0604020202020204" pitchFamily="34" charset="0"/>
              </a:rPr>
              <a:t>economic aspects </a:t>
            </a:r>
            <a:r>
              <a:rPr lang="cy-GB" altLang="en-US" dirty="0">
                <a:latin typeface="+mj-lt"/>
                <a:ea typeface="ＭＳ Ｐゴシック" panose="020B0600070205080204" pitchFamily="34" charset="-128"/>
                <a:cs typeface="Arial" panose="020B0604020202020204" pitchFamily="34" charset="0"/>
              </a:rPr>
              <a:t>are important in the discipline/sector of </a:t>
            </a:r>
            <a:r>
              <a:rPr lang="cy-GB" altLang="en-US" b="1" dirty="0">
                <a:solidFill>
                  <a:srgbClr val="00B0F0"/>
                </a:solidFill>
                <a:latin typeface="+mj-lt"/>
                <a:ea typeface="ＭＳ Ｐゴシック" panose="020B0600070205080204" pitchFamily="34" charset="-128"/>
                <a:cs typeface="Arial" panose="020B0604020202020204" pitchFamily="34" charset="0"/>
              </a:rPr>
              <a:t>Cultural Heritage</a:t>
            </a:r>
            <a:r>
              <a:rPr lang="cy-GB" altLang="en-US" dirty="0">
                <a:latin typeface="+mj-lt"/>
                <a:ea typeface="ＭＳ Ｐゴシック" panose="020B0600070205080204" pitchFamily="34" charset="-128"/>
                <a:cs typeface="Arial" panose="020B0604020202020204" pitchFamily="34" charset="0"/>
              </a:rPr>
              <a:t>?</a:t>
            </a:r>
            <a:endParaRPr lang="cy-GB" altLang="en-US"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113180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pPr>
              <a:lnSpc>
                <a:spcPct val="160000"/>
              </a:lnSpc>
              <a:spcBef>
                <a:spcPts val="0"/>
              </a:spcBef>
            </a:pPr>
            <a:r>
              <a:rPr lang="cy-GB" altLang="en-US" sz="3600" b="1" dirty="0">
                <a:latin typeface="Arial" panose="020B0604020202020204" pitchFamily="34" charset="0"/>
                <a:ea typeface="ＭＳ Ｐゴシック" panose="020B0600070205080204" pitchFamily="34" charset="-128"/>
                <a:cs typeface="Arial" panose="020B0604020202020204" pitchFamily="34" charset="0"/>
              </a:rPr>
              <a:t>Economics of Cultural </a:t>
            </a:r>
            <a:r>
              <a:rPr lang="cy-GB" altLang="en-US" sz="3600" b="1" dirty="0" smtClean="0">
                <a:latin typeface="Arial" panose="020B0604020202020204" pitchFamily="34" charset="0"/>
                <a:ea typeface="ＭＳ Ｐゴシック" panose="020B0600070205080204" pitchFamily="34" charset="-128"/>
                <a:cs typeface="Arial" panose="020B0604020202020204" pitchFamily="34" charset="0"/>
              </a:rPr>
              <a:t>Heritage</a:t>
            </a:r>
            <a:endParaRPr lang="cy-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85000" lnSpcReduction="10000"/>
          </a:bodyPr>
          <a:lstStyle/>
          <a:p>
            <a:pPr marL="0" indent="0" algn="ctr">
              <a:lnSpc>
                <a:spcPct val="160000"/>
              </a:lnSpc>
              <a:spcBef>
                <a:spcPts val="0"/>
              </a:spcBef>
              <a:buNone/>
            </a:pPr>
            <a:r>
              <a:rPr lang="cy-GB" altLang="en-US" b="1" dirty="0" smtClean="0">
                <a:solidFill>
                  <a:srgbClr val="00B0F0"/>
                </a:solidFill>
                <a:latin typeface="+mj-lt"/>
                <a:ea typeface="ＭＳ Ｐゴシック" panose="020B0600070205080204" pitchFamily="34" charset="-128"/>
                <a:cs typeface="Arial" panose="020B0604020202020204" pitchFamily="34" charset="0"/>
              </a:rPr>
              <a:t>Historical background</a:t>
            </a:r>
          </a:p>
          <a:p>
            <a:pPr marL="0" indent="0" algn="just">
              <a:lnSpc>
                <a:spcPct val="160000"/>
              </a:lnSpc>
              <a:spcBef>
                <a:spcPts val="0"/>
              </a:spcBef>
              <a:buNone/>
            </a:pPr>
            <a:r>
              <a:rPr lang="cy-GB" altLang="en-US" dirty="0" smtClean="0">
                <a:latin typeface="+mj-lt"/>
                <a:ea typeface="ＭＳ Ｐゴシック" panose="020B0600070205080204" pitchFamily="34" charset="-128"/>
                <a:cs typeface="Arial" panose="020B0604020202020204" pitchFamily="34" charset="0"/>
              </a:rPr>
              <a:t>With the global rise in awareness of heritage management came the need to understand the discourse of production, distribution, and consumption of cultural goods and services, that hold value to the (local/global) community (Mignosa and Rizzo, 2013).</a:t>
            </a:r>
          </a:p>
          <a:p>
            <a:pPr marL="0" indent="0" algn="ctr">
              <a:lnSpc>
                <a:spcPct val="160000"/>
              </a:lnSpc>
              <a:spcBef>
                <a:spcPts val="0"/>
              </a:spcBef>
              <a:buNone/>
            </a:pPr>
            <a:endParaRPr lang="cy-GB" altLang="en-US"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643056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Economics of Cultural Heritage</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7300" y="3424238"/>
            <a:ext cx="6629400" cy="9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descr="Screen Clippi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7564" y="913268"/>
            <a:ext cx="7848872" cy="4536504"/>
          </a:xfrm>
          <a:prstGeom prst="rect">
            <a:avLst/>
          </a:prstGeom>
        </p:spPr>
      </p:pic>
    </p:spTree>
    <p:extLst>
      <p:ext uri="{BB962C8B-B14F-4D97-AF65-F5344CB8AC3E}">
        <p14:creationId xmlns:p14="http://schemas.microsoft.com/office/powerpoint/2010/main" val="11744975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Controversies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980728"/>
            <a:ext cx="8785225" cy="4464496"/>
          </a:xfrm>
        </p:spPr>
        <p:txBody>
          <a:bodyPr>
            <a:noAutofit/>
          </a:bodyPr>
          <a:lstStyle/>
          <a:p>
            <a:pPr algn="just">
              <a:lnSpc>
                <a:spcPct val="150000"/>
              </a:lnSpc>
              <a:spcBef>
                <a:spcPts val="0"/>
              </a:spcBef>
            </a:pPr>
            <a:r>
              <a:rPr lang="en-GB" sz="2200" dirty="0"/>
              <a:t>The cultural heritage studies deal usually with </a:t>
            </a:r>
            <a:r>
              <a:rPr lang="en-GB" sz="2200" dirty="0">
                <a:solidFill>
                  <a:srgbClr val="00B0F0"/>
                </a:solidFill>
              </a:rPr>
              <a:t>two types of controversial situations</a:t>
            </a:r>
            <a:r>
              <a:rPr lang="en-GB" sz="2200" dirty="0"/>
              <a:t>. Firstly, the external-internal viewpoint causes a conflict when local heritage is being intervened by the outsiders, such as the external experts (Smith 2006, 300; Graham and Howard 2008, 3). Secondly, the diversity of interpretations causes conflicts when the meaning of the cultural heritage site is not agreed between the experts and the local residents (Graham et al. 2000, 24; Graham and Howard 2008, 13).</a:t>
            </a:r>
            <a:endParaRPr lang="cy-GB" altLang="en-US" sz="22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7577134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Case Studies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sz="half" idx="1"/>
          </p:nvPr>
        </p:nvSpPr>
        <p:spPr/>
        <p:txBody>
          <a:bodyPr>
            <a:noAutofit/>
          </a:bodyPr>
          <a:lstStyle/>
          <a:p>
            <a:pPr algn="just">
              <a:spcBef>
                <a:spcPts val="0"/>
              </a:spcBef>
            </a:pPr>
            <a:r>
              <a:rPr lang="en-GB" sz="1800" dirty="0"/>
              <a:t>The </a:t>
            </a:r>
            <a:r>
              <a:rPr lang="en-GB" sz="1800" dirty="0" smtClean="0"/>
              <a:t>accusations of UNESCO being anti-Israel, and that it does not rank well in the list of countries with highest number of UNESCO heritage sites.</a:t>
            </a:r>
          </a:p>
          <a:p>
            <a:pPr algn="just">
              <a:lnSpc>
                <a:spcPct val="150000"/>
              </a:lnSpc>
              <a:spcBef>
                <a:spcPts val="0"/>
              </a:spcBef>
            </a:pPr>
            <a:endParaRPr lang="en-GB" sz="2200" dirty="0" smtClean="0"/>
          </a:p>
          <a:p>
            <a:pPr algn="just">
              <a:lnSpc>
                <a:spcPct val="150000"/>
              </a:lnSpc>
              <a:spcBef>
                <a:spcPts val="0"/>
              </a:spcBef>
            </a:pPr>
            <a:endParaRPr lang="en-GB" altLang="en-US" sz="2200" dirty="0" smtClean="0">
              <a:latin typeface="+mj-lt"/>
              <a:ea typeface="ＭＳ Ｐゴシック" panose="020B0600070205080204" pitchFamily="34" charset="-128"/>
              <a:cs typeface="Arial" panose="020B0604020202020204" pitchFamily="34" charset="0"/>
            </a:endParaRPr>
          </a:p>
          <a:p>
            <a:pPr algn="just">
              <a:lnSpc>
                <a:spcPct val="150000"/>
              </a:lnSpc>
              <a:spcBef>
                <a:spcPts val="0"/>
              </a:spcBef>
            </a:pPr>
            <a:endParaRPr lang="en-GB" altLang="en-US" sz="2200" dirty="0">
              <a:latin typeface="+mj-lt"/>
              <a:ea typeface="ＭＳ Ｐゴシック" panose="020B0600070205080204" pitchFamily="34" charset="-128"/>
              <a:cs typeface="Arial" panose="020B0604020202020204" pitchFamily="34" charset="0"/>
            </a:endParaRPr>
          </a:p>
        </p:txBody>
      </p:sp>
      <p:sp>
        <p:nvSpPr>
          <p:cNvPr id="2" name="Content Placeholder 1"/>
          <p:cNvSpPr>
            <a:spLocks noGrp="1"/>
          </p:cNvSpPr>
          <p:nvPr>
            <p:ph sz="half" idx="2"/>
          </p:nvPr>
        </p:nvSpPr>
        <p:spPr/>
        <p:txBody>
          <a:bodyPr/>
          <a:lstStyle/>
          <a:p>
            <a:pPr algn="just"/>
            <a:r>
              <a:rPr lang="en-GB" altLang="en-US" sz="1800" dirty="0">
                <a:ea typeface="ＭＳ Ｐゴシック" panose="020B0600070205080204" pitchFamily="34" charset="-128"/>
                <a:cs typeface="Arial" panose="020B0604020202020204" pitchFamily="34" charset="0"/>
              </a:rPr>
              <a:t>The accusations of declaring heritage sites in Japan as high cultural value, when China and South Korea opposed this act arguing that it glorified Japan’s militaristic past. </a:t>
            </a:r>
            <a:endParaRPr lang="cy-GB" altLang="en-US" sz="1800" dirty="0">
              <a:ea typeface="ＭＳ Ｐゴシック" panose="020B0600070205080204" pitchFamily="34" charset="-128"/>
              <a:cs typeface="Arial" panose="020B0604020202020204" pitchFamily="34" charset="0"/>
            </a:endParaRPr>
          </a:p>
          <a:p>
            <a:pPr marL="0" indent="0">
              <a:buNone/>
            </a:pP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592" y="3153172"/>
            <a:ext cx="3024336"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096" y="3429000"/>
            <a:ext cx="2609850"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625257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Activity- 1</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en-GB" sz="2800" dirty="0" smtClean="0">
                <a:latin typeface="+mj-lt"/>
              </a:rPr>
              <a:t>Exercise to </a:t>
            </a:r>
            <a:r>
              <a:rPr lang="en-GB" sz="2800" b="1" dirty="0" smtClean="0">
                <a:solidFill>
                  <a:srgbClr val="00B0F0"/>
                </a:solidFill>
                <a:latin typeface="+mj-lt"/>
              </a:rPr>
              <a:t>critically analyse-</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Can preservation costs be seen as “positive investments”?</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Is it fair to rent out heritage property in order to generate revenue?</a:t>
            </a:r>
            <a:endParaRPr lang="cy-GB" altLang="en-US" sz="28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860287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Activity- 2</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en-GB" sz="2800" dirty="0" smtClean="0">
                <a:latin typeface="+mj-lt"/>
              </a:rPr>
              <a:t>Exercise to flag up </a:t>
            </a:r>
            <a:r>
              <a:rPr lang="en-GB" sz="2800" b="1" dirty="0" smtClean="0">
                <a:solidFill>
                  <a:srgbClr val="00B0F0"/>
                </a:solidFill>
                <a:latin typeface="+mj-lt"/>
              </a:rPr>
              <a:t>methodological concerns-</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Does “listing” of a building or artefact increase the market value of the site?</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What should be the degree of restoration in the process of conservation of heritage?</a:t>
            </a:r>
            <a:endParaRPr lang="cy-GB" altLang="en-US" sz="28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6330347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Activity- 3</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Autofit/>
          </a:bodyPr>
          <a:lstStyle/>
          <a:p>
            <a:pPr marL="0" indent="0">
              <a:lnSpc>
                <a:spcPct val="150000"/>
              </a:lnSpc>
              <a:spcBef>
                <a:spcPts val="0"/>
              </a:spcBef>
              <a:buNone/>
            </a:pPr>
            <a:r>
              <a:rPr lang="en-GB" sz="2800" dirty="0" smtClean="0">
                <a:latin typeface="+mj-lt"/>
              </a:rPr>
              <a:t>Exercise to determine </a:t>
            </a:r>
            <a:r>
              <a:rPr lang="en-GB" sz="2800" b="1" dirty="0" smtClean="0">
                <a:solidFill>
                  <a:srgbClr val="00B0F0"/>
                </a:solidFill>
                <a:latin typeface="+mj-lt"/>
              </a:rPr>
              <a:t>ethical concerns-</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Is the intervention of a global organisation or a different country justified within the process of conservation?</a:t>
            </a:r>
          </a:p>
          <a:p>
            <a:pPr marL="514350" indent="-514350">
              <a:lnSpc>
                <a:spcPct val="150000"/>
              </a:lnSpc>
              <a:spcBef>
                <a:spcPts val="0"/>
              </a:spcBef>
              <a:buAutoNum type="romanLcParenR"/>
            </a:pPr>
            <a:r>
              <a:rPr lang="en-GB" altLang="en-US" sz="2800" dirty="0" smtClean="0">
                <a:latin typeface="+mj-lt"/>
                <a:ea typeface="ＭＳ Ｐゴシック" panose="020B0600070205080204" pitchFamily="34" charset="-128"/>
                <a:cs typeface="Arial" panose="020B0604020202020204" pitchFamily="34" charset="0"/>
              </a:rPr>
              <a:t>What should be the role of the local people within the larger discourse of heritage management?</a:t>
            </a:r>
            <a:endParaRPr lang="cy-GB" altLang="en-US" sz="2800" dirty="0" smtClean="0">
              <a:latin typeface="+mj-lt"/>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8320369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Scope of this sub-field</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1052736"/>
            <a:ext cx="8785225" cy="5112568"/>
          </a:xfrm>
        </p:spPr>
        <p:txBody>
          <a:bodyPr>
            <a:noAutofit/>
          </a:bodyPr>
          <a:lstStyle/>
          <a:p>
            <a:pPr>
              <a:lnSpc>
                <a:spcPct val="150000"/>
              </a:lnSpc>
              <a:spcBef>
                <a:spcPts val="0"/>
              </a:spcBef>
            </a:pPr>
            <a:r>
              <a:rPr lang="cy-GB" altLang="en-US" sz="2000" dirty="0" smtClean="0">
                <a:latin typeface="+mj-lt"/>
                <a:ea typeface="ＭＳ Ｐゴシック" panose="020B0600070205080204" pitchFamily="34" charset="-128"/>
                <a:cs typeface="Arial" panose="020B0604020202020204" pitchFamily="34" charset="0"/>
              </a:rPr>
              <a:t>Multidiciplinary approach to Culture and Heritage Studies</a:t>
            </a:r>
          </a:p>
          <a:p>
            <a:pPr>
              <a:lnSpc>
                <a:spcPct val="150000"/>
              </a:lnSpc>
              <a:spcBef>
                <a:spcPts val="0"/>
              </a:spcBef>
            </a:pPr>
            <a:r>
              <a:rPr lang="cy-GB" altLang="en-US" sz="2000" dirty="0" smtClean="0">
                <a:latin typeface="+mj-lt"/>
                <a:ea typeface="ＭＳ Ｐゴシック" panose="020B0600070205080204" pitchFamily="34" charset="-128"/>
                <a:cs typeface="Arial" panose="020B0604020202020204" pitchFamily="34" charset="0"/>
              </a:rPr>
              <a:t>Very relevant as Economics is the underpinning of most social disciplines nowadays</a:t>
            </a:r>
          </a:p>
          <a:p>
            <a:pPr>
              <a:lnSpc>
                <a:spcPct val="150000"/>
              </a:lnSpc>
              <a:spcBef>
                <a:spcPts val="0"/>
              </a:spcBef>
            </a:pPr>
            <a:r>
              <a:rPr lang="cy-GB" altLang="en-US" sz="2000" dirty="0" smtClean="0">
                <a:latin typeface="+mj-lt"/>
                <a:ea typeface="ＭＳ Ｐゴシック" panose="020B0600070205080204" pitchFamily="34" charset="-128"/>
                <a:cs typeface="Arial" panose="020B0604020202020204" pitchFamily="34" charset="0"/>
              </a:rPr>
              <a:t>Economics of Cultural Heritage has broadened the horizon of the subject by bringing in more stakeholders within the fold of the study</a:t>
            </a:r>
          </a:p>
          <a:p>
            <a:pPr>
              <a:lnSpc>
                <a:spcPct val="150000"/>
              </a:lnSpc>
              <a:spcBef>
                <a:spcPts val="0"/>
              </a:spcBef>
            </a:pPr>
            <a:r>
              <a:rPr lang="cy-GB" altLang="en-US" sz="2000" dirty="0" smtClean="0">
                <a:latin typeface="+mj-lt"/>
                <a:ea typeface="ＭＳ Ｐゴシック" panose="020B0600070205080204" pitchFamily="34" charset="-128"/>
                <a:cs typeface="Arial" panose="020B0604020202020204" pitchFamily="34" charset="0"/>
              </a:rPr>
              <a:t>The field of Cultural Heritage has increased sense of quantitative and empirical findings after its association with Economics</a:t>
            </a:r>
          </a:p>
          <a:p>
            <a:pPr>
              <a:lnSpc>
                <a:spcPct val="150000"/>
              </a:lnSpc>
              <a:spcBef>
                <a:spcPts val="0"/>
              </a:spcBef>
            </a:pPr>
            <a:r>
              <a:rPr lang="cy-GB" altLang="en-US" sz="2000" dirty="0" smtClean="0">
                <a:latin typeface="+mj-lt"/>
                <a:ea typeface="ＭＳ Ｐゴシック" panose="020B0600070205080204" pitchFamily="34" charset="-128"/>
                <a:cs typeface="Arial" panose="020B0604020202020204" pitchFamily="34" charset="0"/>
              </a:rPr>
              <a:t>Economics has helped scholars and preservation experts to plan and budget their management. </a:t>
            </a:r>
          </a:p>
        </p:txBody>
      </p:sp>
    </p:spTree>
    <p:extLst>
      <p:ext uri="{BB962C8B-B14F-4D97-AF65-F5344CB8AC3E}">
        <p14:creationId xmlns:p14="http://schemas.microsoft.com/office/powerpoint/2010/main" val="42112880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Limitations/Research Avenues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1196752"/>
            <a:ext cx="8785225" cy="4104456"/>
          </a:xfrm>
        </p:spPr>
        <p:txBody>
          <a:bodyPr>
            <a:noAutofit/>
          </a:bodyPr>
          <a:lstStyle/>
          <a:p>
            <a:pPr>
              <a:lnSpc>
                <a:spcPct val="150000"/>
              </a:lnSpc>
              <a:spcBef>
                <a:spcPts val="0"/>
              </a:spcBef>
            </a:pPr>
            <a:r>
              <a:rPr lang="en-GB" sz="2200" dirty="0" smtClean="0">
                <a:latin typeface="+mj-lt"/>
              </a:rPr>
              <a:t>Disconnected efforts</a:t>
            </a:r>
          </a:p>
          <a:p>
            <a:pPr>
              <a:lnSpc>
                <a:spcPct val="150000"/>
              </a:lnSpc>
              <a:spcBef>
                <a:spcPts val="0"/>
              </a:spcBef>
            </a:pPr>
            <a:r>
              <a:rPr lang="en-GB" sz="2200" dirty="0" smtClean="0">
                <a:latin typeface="+mj-lt"/>
              </a:rPr>
              <a:t>Heavily politicised and quite subjective</a:t>
            </a:r>
          </a:p>
          <a:p>
            <a:pPr>
              <a:lnSpc>
                <a:spcPct val="150000"/>
              </a:lnSpc>
              <a:spcBef>
                <a:spcPts val="0"/>
              </a:spcBef>
            </a:pPr>
            <a:r>
              <a:rPr lang="en-GB" sz="2200" dirty="0" smtClean="0">
                <a:latin typeface="+mj-lt"/>
              </a:rPr>
              <a:t>Difficult to have uniform definitions and regulations</a:t>
            </a:r>
          </a:p>
          <a:p>
            <a:pPr>
              <a:lnSpc>
                <a:spcPct val="150000"/>
              </a:lnSpc>
              <a:spcBef>
                <a:spcPts val="0"/>
              </a:spcBef>
            </a:pPr>
            <a:r>
              <a:rPr lang="en-GB" sz="2200" dirty="0" smtClean="0">
                <a:latin typeface="+mj-lt"/>
              </a:rPr>
              <a:t>Intervention of foreign countries and transnational institutions may not always be beneficial</a:t>
            </a:r>
          </a:p>
          <a:p>
            <a:pPr>
              <a:lnSpc>
                <a:spcPct val="150000"/>
              </a:lnSpc>
              <a:spcBef>
                <a:spcPts val="0"/>
              </a:spcBef>
            </a:pPr>
            <a:r>
              <a:rPr lang="en-GB" sz="2200" dirty="0" smtClean="0">
                <a:latin typeface="+mj-lt"/>
              </a:rPr>
              <a:t>Local communities are often left outside the planning and policy space</a:t>
            </a:r>
          </a:p>
          <a:p>
            <a:pPr>
              <a:lnSpc>
                <a:spcPct val="150000"/>
              </a:lnSpc>
              <a:spcBef>
                <a:spcPts val="0"/>
              </a:spcBef>
            </a:pPr>
            <a:r>
              <a:rPr lang="en-GB" sz="2200" dirty="0" smtClean="0">
                <a:latin typeface="+mj-lt"/>
              </a:rPr>
              <a:t>Technology is not always a boon</a:t>
            </a:r>
          </a:p>
        </p:txBody>
      </p:sp>
    </p:spTree>
    <p:extLst>
      <p:ext uri="{BB962C8B-B14F-4D97-AF65-F5344CB8AC3E}">
        <p14:creationId xmlns:p14="http://schemas.microsoft.com/office/powerpoint/2010/main" val="27734364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err="1" smtClean="0">
                <a:latin typeface="Arial" panose="020B0604020202020204" pitchFamily="34" charset="0"/>
                <a:ea typeface="ＭＳ Ｐゴシック" panose="020B0600070205080204" pitchFamily="34" charset="-128"/>
                <a:cs typeface="Arial" panose="020B0604020202020204" pitchFamily="34" charset="0"/>
              </a:rPr>
              <a:t>Conclusions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fontScale="77500" lnSpcReduction="20000"/>
          </a:bodyPr>
          <a:lstStyle/>
          <a:p>
            <a:pPr algn="just">
              <a:lnSpc>
                <a:spcPct val="150000"/>
              </a:lnSpc>
              <a:spcBef>
                <a:spcPts val="0"/>
              </a:spcBef>
            </a:pPr>
            <a:r>
              <a:rPr lang="cy-GB" altLang="en-US" sz="2400" dirty="0" smtClean="0">
                <a:latin typeface="+mj-lt"/>
                <a:ea typeface="ＭＳ Ｐゴシック" panose="020B0600070205080204" pitchFamily="34" charset="-128"/>
                <a:cs typeface="Arial" panose="020B0604020202020204" pitchFamily="34" charset="0"/>
              </a:rPr>
              <a:t>Modern Cultural Economics rose to eminence after the </a:t>
            </a:r>
            <a:r>
              <a:rPr lang="cy-GB" altLang="en-US" sz="2400" i="1" dirty="0" smtClean="0">
                <a:latin typeface="+mj-lt"/>
                <a:ea typeface="ＭＳ Ｐゴシック" panose="020B0600070205080204" pitchFamily="34" charset="-128"/>
                <a:cs typeface="Arial" panose="020B0604020202020204" pitchFamily="34" charset="0"/>
              </a:rPr>
              <a:t>Performing Arts : The Economic Dilemma, </a:t>
            </a:r>
            <a:r>
              <a:rPr lang="cy-GB" altLang="en-US" sz="2400" dirty="0" smtClean="0">
                <a:latin typeface="+mj-lt"/>
                <a:ea typeface="ＭＳ Ｐゴシック" panose="020B0600070205080204" pitchFamily="34" charset="-128"/>
                <a:cs typeface="Arial" panose="020B0604020202020204" pitchFamily="34" charset="0"/>
              </a:rPr>
              <a:t>by Boumen and Bowen (1966).</a:t>
            </a:r>
          </a:p>
          <a:p>
            <a:pPr algn="just">
              <a:lnSpc>
                <a:spcPct val="150000"/>
              </a:lnSpc>
              <a:spcBef>
                <a:spcPts val="0"/>
              </a:spcBef>
            </a:pPr>
            <a:r>
              <a:rPr lang="cy-GB" altLang="en-US" sz="2400" dirty="0" smtClean="0">
                <a:latin typeface="+mj-lt"/>
                <a:ea typeface="ＭＳ Ｐゴシック" panose="020B0600070205080204" pitchFamily="34" charset="-128"/>
                <a:cs typeface="Arial" panose="020B0604020202020204" pitchFamily="34" charset="0"/>
              </a:rPr>
              <a:t>Since then, the field of Cultural Heritage has caught the attention of Economists and Policy makers.</a:t>
            </a:r>
          </a:p>
          <a:p>
            <a:pPr algn="just">
              <a:lnSpc>
                <a:spcPct val="150000"/>
              </a:lnSpc>
              <a:spcBef>
                <a:spcPts val="0"/>
              </a:spcBef>
            </a:pPr>
            <a:r>
              <a:rPr lang="cy-GB" altLang="en-US" sz="2400" dirty="0" smtClean="0">
                <a:latin typeface="+mj-lt"/>
                <a:ea typeface="ＭＳ Ｐゴシック" panose="020B0600070205080204" pitchFamily="34" charset="-128"/>
                <a:cs typeface="Arial" panose="020B0604020202020204" pitchFamily="34" charset="0"/>
              </a:rPr>
              <a:t>Undeniably, economy is a significant aspect of heritage, as it is woven around product/value production, distribution, and consumption.</a:t>
            </a:r>
          </a:p>
          <a:p>
            <a:pPr algn="just">
              <a:lnSpc>
                <a:spcPct val="150000"/>
              </a:lnSpc>
              <a:spcBef>
                <a:spcPts val="0"/>
              </a:spcBef>
            </a:pPr>
            <a:r>
              <a:rPr lang="cy-GB" altLang="en-US" sz="2400" dirty="0" smtClean="0">
                <a:latin typeface="+mj-lt"/>
                <a:ea typeface="ＭＳ Ｐゴシック" panose="020B0600070205080204" pitchFamily="34" charset="-128"/>
                <a:cs typeface="Arial" panose="020B0604020202020204" pitchFamily="34" charset="0"/>
              </a:rPr>
              <a:t>While this is a fairly new discipline, it has already made its mark in Socio-cultural studies.</a:t>
            </a:r>
          </a:p>
          <a:p>
            <a:pPr algn="just">
              <a:lnSpc>
                <a:spcPct val="150000"/>
              </a:lnSpc>
              <a:spcBef>
                <a:spcPts val="0"/>
              </a:spcBef>
            </a:pPr>
            <a:r>
              <a:rPr lang="cy-GB" altLang="en-US" sz="2400" dirty="0" smtClean="0">
                <a:latin typeface="+mj-lt"/>
                <a:ea typeface="ＭＳ Ｐゴシック" panose="020B0600070205080204" pitchFamily="34" charset="-128"/>
                <a:cs typeface="Arial" panose="020B0604020202020204" pitchFamily="34" charset="0"/>
              </a:rPr>
              <a:t>The multidisciplinary approach it provides, facilitates several didactic debates around art, tangible-intangible culture, ethics, and conservation of heritage.</a:t>
            </a:r>
          </a:p>
          <a:p>
            <a:pPr algn="just">
              <a:lnSpc>
                <a:spcPct val="150000"/>
              </a:lnSpc>
              <a:spcBef>
                <a:spcPts val="0"/>
              </a:spcBef>
            </a:pPr>
            <a:endParaRPr lang="cy-GB" altLang="en-US" sz="2000" dirty="0" smtClean="0">
              <a:latin typeface="Arial" panose="020B0604020202020204" pitchFamily="34" charset="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41384507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cy-GB" altLang="en-US" sz="3600" b="1" dirty="0" smtClean="0">
                <a:latin typeface="Arial" panose="020B0604020202020204" pitchFamily="34" charset="0"/>
                <a:ea typeface="ＭＳ Ｐゴシック" panose="020B0600070205080204" pitchFamily="34" charset="-128"/>
                <a:cs typeface="Arial" panose="020B0604020202020204" pitchFamily="34" charset="0"/>
              </a:rPr>
              <a:t>References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041874"/>
          </a:xfrm>
        </p:spPr>
        <p:txBody>
          <a:bodyPr>
            <a:normAutofit fontScale="62500" lnSpcReduction="20000"/>
          </a:bodyPr>
          <a:lstStyle/>
          <a:p>
            <a:r>
              <a:rPr lang="en-GB" sz="2300" dirty="0" err="1">
                <a:latin typeface="+mj-lt"/>
              </a:rPr>
              <a:t>Hutter</a:t>
            </a:r>
            <a:r>
              <a:rPr lang="en-GB" sz="2300" dirty="0">
                <a:latin typeface="+mj-lt"/>
              </a:rPr>
              <a:t>, M., &amp; Rizzo, I. (1997). </a:t>
            </a:r>
            <a:r>
              <a:rPr lang="en-GB" sz="2300" i="1" dirty="0">
                <a:latin typeface="+mj-lt"/>
              </a:rPr>
              <a:t>Economic perspectives on cultural heritage</a:t>
            </a:r>
            <a:r>
              <a:rPr lang="en-GB" sz="2300" dirty="0">
                <a:latin typeface="+mj-lt"/>
              </a:rPr>
              <a:t> Springer. </a:t>
            </a:r>
          </a:p>
          <a:p>
            <a:r>
              <a:rPr lang="en-GB" sz="2300" dirty="0">
                <a:latin typeface="+mj-lt"/>
              </a:rPr>
              <a:t>Peacock, A. (1978). Preserving the past: An international economic dilemma.</a:t>
            </a:r>
            <a:r>
              <a:rPr lang="en-GB" sz="2300" i="1" dirty="0">
                <a:latin typeface="+mj-lt"/>
              </a:rPr>
              <a:t> Journal of Cultural Economics, 2</a:t>
            </a:r>
            <a:r>
              <a:rPr lang="en-GB" sz="2300" dirty="0">
                <a:latin typeface="+mj-lt"/>
              </a:rPr>
              <a:t>(2), 1-11. </a:t>
            </a:r>
          </a:p>
          <a:p>
            <a:r>
              <a:rPr lang="en-GB" sz="2300" dirty="0">
                <a:latin typeface="+mj-lt"/>
              </a:rPr>
              <a:t>Peacock, A. T. (1998). </a:t>
            </a:r>
            <a:r>
              <a:rPr lang="en-GB" sz="2300" i="1" dirty="0">
                <a:latin typeface="+mj-lt"/>
              </a:rPr>
              <a:t>Does the past have a future?: The political economy of heritage</a:t>
            </a:r>
            <a:r>
              <a:rPr lang="en-GB" sz="2300" dirty="0">
                <a:latin typeface="+mj-lt"/>
              </a:rPr>
              <a:t> Institute of Economic Affairs London. </a:t>
            </a:r>
          </a:p>
          <a:p>
            <a:r>
              <a:rPr lang="en-GB" sz="2300" dirty="0">
                <a:latin typeface="+mj-lt"/>
              </a:rPr>
              <a:t>Peacock, A. T., Rizzo, I., &amp; </a:t>
            </a:r>
            <a:r>
              <a:rPr lang="en-GB" sz="2300" dirty="0" err="1">
                <a:latin typeface="+mj-lt"/>
              </a:rPr>
              <a:t>Brosio</a:t>
            </a:r>
            <a:r>
              <a:rPr lang="en-GB" sz="2300" dirty="0">
                <a:latin typeface="+mj-lt"/>
              </a:rPr>
              <a:t>, G. (1994). </a:t>
            </a:r>
            <a:r>
              <a:rPr lang="en-GB" sz="2300" i="1" dirty="0">
                <a:latin typeface="+mj-lt"/>
              </a:rPr>
              <a:t>Cultural economics and cultural policies</a:t>
            </a:r>
            <a:r>
              <a:rPr lang="en-GB" sz="2300" dirty="0">
                <a:latin typeface="+mj-lt"/>
              </a:rPr>
              <a:t> Springer. </a:t>
            </a:r>
          </a:p>
          <a:p>
            <a:r>
              <a:rPr lang="en-GB" sz="2300" dirty="0">
                <a:latin typeface="+mj-lt"/>
              </a:rPr>
              <a:t>Peacock, A., Peacock, A. T., &amp; Rizzo, I. (2008). </a:t>
            </a:r>
            <a:r>
              <a:rPr lang="en-GB" sz="2300" i="1" dirty="0">
                <a:latin typeface="+mj-lt"/>
              </a:rPr>
              <a:t>The heritage game: Economics, policy, and practice</a:t>
            </a:r>
            <a:r>
              <a:rPr lang="en-GB" sz="2300" dirty="0">
                <a:latin typeface="+mj-lt"/>
              </a:rPr>
              <a:t> Oxford University Press. </a:t>
            </a:r>
          </a:p>
          <a:p>
            <a:r>
              <a:rPr lang="en-GB" sz="2300" dirty="0">
                <a:latin typeface="+mj-lt"/>
              </a:rPr>
              <a:t>Rizzo, I., &amp; </a:t>
            </a:r>
            <a:r>
              <a:rPr lang="en-GB" sz="2300" dirty="0" err="1">
                <a:latin typeface="+mj-lt"/>
              </a:rPr>
              <a:t>Mignosa</a:t>
            </a:r>
            <a:r>
              <a:rPr lang="en-GB" sz="2300" dirty="0">
                <a:latin typeface="+mj-lt"/>
              </a:rPr>
              <a:t>, A. (2013). </a:t>
            </a:r>
            <a:r>
              <a:rPr lang="en-GB" sz="2300" i="1" dirty="0">
                <a:latin typeface="+mj-lt"/>
              </a:rPr>
              <a:t>Handbook on the economics of cultural heritage</a:t>
            </a:r>
            <a:r>
              <a:rPr lang="en-GB" sz="2300" dirty="0">
                <a:latin typeface="+mj-lt"/>
              </a:rPr>
              <a:t> Edward Elgar Publishing. </a:t>
            </a:r>
          </a:p>
          <a:p>
            <a:r>
              <a:rPr lang="en-GB" sz="2300" dirty="0">
                <a:latin typeface="+mj-lt"/>
              </a:rPr>
              <a:t>Rizzo, I., &amp; Throsby, D. (2006). Cultural heritage: Economic analysis and public policy.</a:t>
            </a:r>
            <a:r>
              <a:rPr lang="en-GB" sz="2300" i="1" dirty="0">
                <a:latin typeface="+mj-lt"/>
              </a:rPr>
              <a:t> Handbook of the Economics of Art and Culture, 1</a:t>
            </a:r>
            <a:r>
              <a:rPr lang="en-GB" sz="2300" dirty="0">
                <a:latin typeface="+mj-lt"/>
              </a:rPr>
              <a:t>, 983-1016. </a:t>
            </a:r>
          </a:p>
          <a:p>
            <a:r>
              <a:rPr lang="en-GB" sz="2300" dirty="0">
                <a:latin typeface="+mj-lt"/>
              </a:rPr>
              <a:t>Throsby, D. (1997). Seven questions in the economics of cultural heritage. </a:t>
            </a:r>
            <a:r>
              <a:rPr lang="en-GB" sz="2300" i="1" dirty="0">
                <a:latin typeface="+mj-lt"/>
              </a:rPr>
              <a:t>Economic perspectives on cultural heritage</a:t>
            </a:r>
            <a:r>
              <a:rPr lang="en-GB" sz="2300" dirty="0">
                <a:latin typeface="+mj-lt"/>
              </a:rPr>
              <a:t> (pp. 13-30) Springer. </a:t>
            </a:r>
          </a:p>
          <a:p>
            <a:r>
              <a:rPr lang="en-GB" sz="2300" dirty="0">
                <a:latin typeface="+mj-lt"/>
              </a:rPr>
              <a:t>Throsby, D. (2001). </a:t>
            </a:r>
            <a:r>
              <a:rPr lang="en-GB" sz="2300" i="1" dirty="0">
                <a:latin typeface="+mj-lt"/>
              </a:rPr>
              <a:t>Economics and culture</a:t>
            </a:r>
            <a:r>
              <a:rPr lang="en-GB" sz="2300" dirty="0">
                <a:latin typeface="+mj-lt"/>
              </a:rPr>
              <a:t> Cambridge university press. </a:t>
            </a:r>
          </a:p>
          <a:p>
            <a:r>
              <a:rPr lang="en-GB" sz="2300" dirty="0">
                <a:latin typeface="+mj-lt"/>
              </a:rPr>
              <a:t>Throsby, D. (2002). Cultural capital and sustainability concepts in the economics of cultural heritage. </a:t>
            </a:r>
          </a:p>
          <a:p>
            <a:r>
              <a:rPr lang="en-GB" sz="2300" dirty="0" err="1">
                <a:latin typeface="+mj-lt"/>
              </a:rPr>
              <a:t>Towse</a:t>
            </a:r>
            <a:r>
              <a:rPr lang="en-GB" sz="2300" dirty="0">
                <a:latin typeface="+mj-lt"/>
              </a:rPr>
              <a:t>, R., &amp; </a:t>
            </a:r>
            <a:r>
              <a:rPr lang="en-GB" sz="2300" dirty="0" err="1">
                <a:latin typeface="+mj-lt"/>
              </a:rPr>
              <a:t>Khakee</a:t>
            </a:r>
            <a:r>
              <a:rPr lang="en-GB" sz="2300" dirty="0">
                <a:latin typeface="+mj-lt"/>
              </a:rPr>
              <a:t>, A. (2012). </a:t>
            </a:r>
            <a:r>
              <a:rPr lang="en-GB" sz="2300" i="1" dirty="0">
                <a:latin typeface="+mj-lt"/>
              </a:rPr>
              <a:t>Cultural economics</a:t>
            </a:r>
            <a:r>
              <a:rPr lang="en-GB" sz="2300" dirty="0">
                <a:latin typeface="+mj-lt"/>
              </a:rPr>
              <a:t> Springer Science &amp; Business Media. </a:t>
            </a:r>
          </a:p>
          <a:p>
            <a:pPr algn="just">
              <a:lnSpc>
                <a:spcPct val="150000"/>
              </a:lnSpc>
              <a:spcBef>
                <a:spcPts val="0"/>
              </a:spcBef>
            </a:pPr>
            <a:r>
              <a:rPr lang="cy-GB" altLang="en-US" sz="2300" dirty="0" smtClean="0">
                <a:latin typeface="+mj-lt"/>
                <a:ea typeface="ＭＳ Ｐゴシック" panose="020B0600070205080204" pitchFamily="34" charset="-128"/>
                <a:cs typeface="Arial" panose="020B0604020202020204" pitchFamily="34" charset="0"/>
              </a:rPr>
              <a:t>www.unesco.org</a:t>
            </a:r>
          </a:p>
          <a:p>
            <a:pPr algn="just">
              <a:lnSpc>
                <a:spcPct val="150000"/>
              </a:lnSpc>
              <a:spcBef>
                <a:spcPts val="0"/>
              </a:spcBef>
            </a:pPr>
            <a:endParaRPr lang="cy-GB" altLang="en-US" sz="2000" dirty="0" smtClean="0">
              <a:latin typeface="Arial" panose="020B0604020202020204" pitchFamily="34" charset="0"/>
              <a:ea typeface="ＭＳ Ｐゴシック" panose="020B0600070205080204" pitchFamily="34" charset="-128"/>
              <a:cs typeface="Arial" panose="020B0604020202020204" pitchFamily="34" charset="0"/>
            </a:endParaRPr>
          </a:p>
          <a:p>
            <a:pPr algn="just">
              <a:lnSpc>
                <a:spcPct val="150000"/>
              </a:lnSpc>
              <a:spcBef>
                <a:spcPts val="0"/>
              </a:spcBef>
            </a:pP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75531720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purl.org/dc/dcmitype/"/>
    <ds:schemaRef ds:uri="http://schemas.microsoft.com/office/infopath/2007/PartnerControls"/>
    <ds:schemaRef ds:uri="http://schemas.openxmlformats.org/package/2006/metadata/core-properties"/>
    <ds:schemaRef ds:uri="http://purl.org/dc/terms/"/>
    <ds:schemaRef ds:uri="http://schemas.microsoft.com/office/2006/metadata/properties"/>
    <ds:schemaRef ds:uri="303dbf9b-b85b-46a0-94f1-894078c07ecd"/>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3310</TotalTime>
  <Words>1131</Words>
  <Application>Microsoft Office PowerPoint</Application>
  <PresentationFormat>On-screen Show (4:3)</PresentationFormat>
  <Paragraphs>137</Paragraphs>
  <Slides>20</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ＭＳ Ｐゴシック</vt:lpstr>
      <vt:lpstr>Arial</vt:lpstr>
      <vt:lpstr>Calibri</vt:lpstr>
      <vt:lpstr>Myriad Pro</vt:lpstr>
      <vt:lpstr>20140311PresentationUWTSDTemplate</vt:lpstr>
      <vt:lpstr>Vectors of the Heritage Industry : The Economics of Cultural Heritage  Sneha Roy Professional Doctorate Student in Interfaith Studies 2nd October, 2018 </vt:lpstr>
      <vt:lpstr>Why is this seminar important?</vt:lpstr>
      <vt:lpstr>What to Expect?</vt:lpstr>
      <vt:lpstr>Cultural Heritage</vt:lpstr>
      <vt:lpstr>Cultural Heritage</vt:lpstr>
      <vt:lpstr>Cultural Heritage</vt:lpstr>
      <vt:lpstr>Cultural Heritage</vt:lpstr>
      <vt:lpstr>Cultural Heritage</vt:lpstr>
      <vt:lpstr>Economics of Cultural Heritage</vt:lpstr>
      <vt:lpstr>Economics of Cultural Heritage</vt:lpstr>
      <vt:lpstr>Economics of Cultural Heritage</vt:lpstr>
      <vt:lpstr>Controversies</vt:lpstr>
      <vt:lpstr>Case Studies</vt:lpstr>
      <vt:lpstr>Activity- 1</vt:lpstr>
      <vt:lpstr>Activity- 2</vt:lpstr>
      <vt:lpstr>Activity- 3</vt:lpstr>
      <vt:lpstr>Scope of this sub-field</vt:lpstr>
      <vt:lpstr>Limitations/Research Avenues</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Sneha Roy</cp:lastModifiedBy>
  <cp:revision>186</cp:revision>
  <dcterms:created xsi:type="dcterms:W3CDTF">2015-04-14T15:21:28Z</dcterms:created>
  <dcterms:modified xsi:type="dcterms:W3CDTF">2018-10-02T12:55:46Z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