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bin" ContentType="application/vnd.openxmlformats-officedocument.oleObject"/>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Default Extension="jpeg" ContentType="image/jpeg"/>
  <Override PartName="/ppt/slideLayouts/slideLayout3.xml" ContentType="application/vnd.openxmlformats-officedocument.presentationml.slideLayout+xml"/>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gif" ContentType="image/gif"/>
  <Default Extension="vml" ContentType="application/vnd.openxmlformats-officedocument.vmlDrawi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4" r:id="rId1"/>
  </p:sldMasterIdLst>
  <p:notesMasterIdLst>
    <p:notesMasterId r:id="rId59"/>
  </p:notesMasterIdLst>
  <p:sldIdLst>
    <p:sldId id="256" r:id="rId2"/>
    <p:sldId id="257" r:id="rId3"/>
    <p:sldId id="258" r:id="rId4"/>
    <p:sldId id="259" r:id="rId5"/>
    <p:sldId id="260" r:id="rId6"/>
    <p:sldId id="261" r:id="rId7"/>
    <p:sldId id="262" r:id="rId8"/>
    <p:sldId id="263" r:id="rId9"/>
    <p:sldId id="264" r:id="rId10"/>
    <p:sldId id="265" r:id="rId11"/>
    <p:sldId id="270" r:id="rId12"/>
    <p:sldId id="267" r:id="rId13"/>
    <p:sldId id="268" r:id="rId14"/>
    <p:sldId id="269" r:id="rId15"/>
    <p:sldId id="266" r:id="rId16"/>
    <p:sldId id="271" r:id="rId17"/>
    <p:sldId id="300" r:id="rId18"/>
    <p:sldId id="301" r:id="rId19"/>
    <p:sldId id="272" r:id="rId20"/>
    <p:sldId id="273" r:id="rId21"/>
    <p:sldId id="287" r:id="rId22"/>
    <p:sldId id="288" r:id="rId23"/>
    <p:sldId id="302"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9" r:id="rId38"/>
    <p:sldId id="306" r:id="rId39"/>
    <p:sldId id="308" r:id="rId40"/>
    <p:sldId id="290" r:id="rId41"/>
    <p:sldId id="291" r:id="rId42"/>
    <p:sldId id="303" r:id="rId43"/>
    <p:sldId id="292" r:id="rId44"/>
    <p:sldId id="293" r:id="rId45"/>
    <p:sldId id="307" r:id="rId46"/>
    <p:sldId id="310" r:id="rId47"/>
    <p:sldId id="294" r:id="rId48"/>
    <p:sldId id="295" r:id="rId49"/>
    <p:sldId id="296" r:id="rId50"/>
    <p:sldId id="297" r:id="rId51"/>
    <p:sldId id="304" r:id="rId52"/>
    <p:sldId id="298" r:id="rId53"/>
    <p:sldId id="299" r:id="rId54"/>
    <p:sldId id="305" r:id="rId55"/>
    <p:sldId id="311" r:id="rId56"/>
    <p:sldId id="312" r:id="rId57"/>
    <p:sldId id="313" r:id="rId5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100" d="100"/>
          <a:sy n="100" d="100"/>
        </p:scale>
        <p:origin x="-1188" y="6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10.wmf"/><Relationship Id="rId1" Type="http://schemas.openxmlformats.org/officeDocument/2006/relationships/image" Target="../media/image9.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5.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6.w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18.wmf"/><Relationship Id="rId1" Type="http://schemas.openxmlformats.org/officeDocument/2006/relationships/image" Target="../media/image17.wmf"/></Relationships>
</file>

<file path=ppt/drawings/_rels/vmlDrawing6.vml.rels><?xml version="1.0" encoding="UTF-8" standalone="yes"?>
<Relationships xmlns="http://schemas.openxmlformats.org/package/2006/relationships"><Relationship Id="rId2" Type="http://schemas.openxmlformats.org/officeDocument/2006/relationships/image" Target="../media/image23.wmf"/><Relationship Id="rId1" Type="http://schemas.openxmlformats.org/officeDocument/2006/relationships/image" Target="../media/image22.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25.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28.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32.wmf"/></Relationships>
</file>

<file path=ppt/drawings/_rels/vmlDrawing10.vml.rels><?xml version="1.0" encoding="UTF-8" standalone="yes"?>
<Relationships xmlns="http://schemas.openxmlformats.org/package/2006/relationships"><Relationship Id="rId2" Type="http://schemas.openxmlformats.org/officeDocument/2006/relationships/image" Target="../media/image35.wmf"/><Relationship Id="rId1" Type="http://schemas.openxmlformats.org/officeDocument/2006/relationships/image" Target="../media/image34.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C7D0ADA-A7BB-4878-AB71-9489F9B27AAF}" type="datetimeFigureOut">
              <a:rPr lang="en-GB" smtClean="0"/>
              <a:pPr/>
              <a:t>16/02/2011</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76D5AF3-9ED9-4EE0-A01B-7819BAB52C92}" type="slidenum">
              <a:rPr lang="en-GB" smtClean="0"/>
              <a:pPr/>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Matlab code:</a:t>
            </a:r>
          </a:p>
          <a:p>
            <a:endParaRPr lang="en-GB" dirty="0" smtClean="0"/>
          </a:p>
          <a:p>
            <a:r>
              <a:rPr lang="en-GB" sz="1200" kern="1200" baseline="0" dirty="0" err="1" smtClean="0">
                <a:solidFill>
                  <a:schemeClr val="tx1"/>
                </a:solidFill>
                <a:latin typeface="+mn-lt"/>
                <a:ea typeface="+mn-ea"/>
                <a:cs typeface="+mn-cs"/>
              </a:rPr>
              <a:t>fs</a:t>
            </a:r>
            <a:r>
              <a:rPr lang="en-GB" sz="1200" kern="1200" baseline="0" dirty="0" smtClean="0">
                <a:solidFill>
                  <a:schemeClr val="tx1"/>
                </a:solidFill>
                <a:latin typeface="+mn-lt"/>
                <a:ea typeface="+mn-ea"/>
                <a:cs typeface="+mn-cs"/>
              </a:rPr>
              <a:t>=1000;</a:t>
            </a:r>
          </a:p>
          <a:p>
            <a:r>
              <a:rPr lang="en-GB" sz="1200" kern="1200" baseline="0" dirty="0" smtClean="0">
                <a:solidFill>
                  <a:schemeClr val="tx1"/>
                </a:solidFill>
                <a:latin typeface="+mn-lt"/>
                <a:ea typeface="+mn-ea"/>
                <a:cs typeface="+mn-cs"/>
              </a:rPr>
              <a:t>t=0:1/fs:0.1;</a:t>
            </a:r>
          </a:p>
          <a:p>
            <a:r>
              <a:rPr lang="en-GB" sz="1200" kern="1200" baseline="0" dirty="0" smtClean="0">
                <a:solidFill>
                  <a:schemeClr val="tx1"/>
                </a:solidFill>
                <a:latin typeface="+mn-lt"/>
                <a:ea typeface="+mn-ea"/>
                <a:cs typeface="+mn-cs"/>
              </a:rPr>
              <a:t>v=</a:t>
            </a:r>
            <a:r>
              <a:rPr lang="en-GB" sz="1200" kern="1200" baseline="0" dirty="0" err="1" smtClean="0">
                <a:solidFill>
                  <a:schemeClr val="tx1"/>
                </a:solidFill>
                <a:latin typeface="+mn-lt"/>
                <a:ea typeface="+mn-ea"/>
                <a:cs typeface="+mn-cs"/>
              </a:rPr>
              <a:t>cos</a:t>
            </a:r>
            <a:r>
              <a:rPr lang="en-GB" sz="1200" kern="1200" baseline="0" dirty="0" smtClean="0">
                <a:solidFill>
                  <a:schemeClr val="tx1"/>
                </a:solidFill>
                <a:latin typeface="+mn-lt"/>
                <a:ea typeface="+mn-ea"/>
                <a:cs typeface="+mn-cs"/>
              </a:rPr>
              <a:t>(2*pi*10*t);</a:t>
            </a:r>
          </a:p>
          <a:p>
            <a:r>
              <a:rPr lang="en-GB" sz="1200" kern="1200" baseline="0" dirty="0" smtClean="0">
                <a:solidFill>
                  <a:schemeClr val="tx1"/>
                </a:solidFill>
                <a:latin typeface="+mn-lt"/>
                <a:ea typeface="+mn-ea"/>
                <a:cs typeface="+mn-cs"/>
              </a:rPr>
              <a:t>v1=</a:t>
            </a:r>
            <a:r>
              <a:rPr lang="en-GB" sz="1200" kern="1200" baseline="0" dirty="0" err="1" smtClean="0">
                <a:solidFill>
                  <a:schemeClr val="tx1"/>
                </a:solidFill>
                <a:latin typeface="+mn-lt"/>
                <a:ea typeface="+mn-ea"/>
                <a:cs typeface="+mn-cs"/>
              </a:rPr>
              <a:t>cos</a:t>
            </a:r>
            <a:r>
              <a:rPr lang="en-GB" sz="1200" kern="1200" baseline="0" dirty="0" smtClean="0">
                <a:solidFill>
                  <a:schemeClr val="tx1"/>
                </a:solidFill>
                <a:latin typeface="+mn-lt"/>
                <a:ea typeface="+mn-ea"/>
                <a:cs typeface="+mn-cs"/>
              </a:rPr>
              <a:t>(2*pi*10*t+2*pi/1.5);</a:t>
            </a:r>
          </a:p>
          <a:p>
            <a:r>
              <a:rPr lang="en-GB" sz="1200" kern="1200" baseline="0" dirty="0" smtClean="0">
                <a:solidFill>
                  <a:schemeClr val="tx1"/>
                </a:solidFill>
                <a:latin typeface="+mn-lt"/>
                <a:ea typeface="+mn-ea"/>
                <a:cs typeface="+mn-cs"/>
              </a:rPr>
              <a:t>plot(t,v,t,v1)</a:t>
            </a:r>
          </a:p>
          <a:p>
            <a:r>
              <a:rPr lang="en-GB" sz="1200" kern="1200" baseline="0" dirty="0" err="1" smtClean="0">
                <a:solidFill>
                  <a:schemeClr val="tx1"/>
                </a:solidFill>
                <a:latin typeface="+mn-lt"/>
                <a:ea typeface="+mn-ea"/>
                <a:cs typeface="+mn-cs"/>
              </a:rPr>
              <a:t>xlabel</a:t>
            </a:r>
            <a:r>
              <a:rPr lang="en-GB" sz="1200" kern="1200" baseline="0" dirty="0" smtClean="0">
                <a:solidFill>
                  <a:schemeClr val="tx1"/>
                </a:solidFill>
                <a:latin typeface="+mn-lt"/>
                <a:ea typeface="+mn-ea"/>
                <a:cs typeface="+mn-cs"/>
              </a:rPr>
              <a:t>('Time (seconds)')</a:t>
            </a:r>
          </a:p>
          <a:p>
            <a:r>
              <a:rPr lang="en-GB" sz="1200" kern="1200" baseline="0" dirty="0" err="1" smtClean="0">
                <a:solidFill>
                  <a:schemeClr val="tx1"/>
                </a:solidFill>
                <a:latin typeface="+mn-lt"/>
                <a:ea typeface="+mn-ea"/>
                <a:cs typeface="+mn-cs"/>
              </a:rPr>
              <a:t>ylabel</a:t>
            </a:r>
            <a:r>
              <a:rPr lang="en-GB" sz="1200" kern="1200" baseline="0" dirty="0" smtClean="0">
                <a:solidFill>
                  <a:schemeClr val="tx1"/>
                </a:solidFill>
                <a:latin typeface="+mn-lt"/>
                <a:ea typeface="+mn-ea"/>
                <a:cs typeface="+mn-cs"/>
              </a:rPr>
              <a:t>('Amplitude (Volts)')</a:t>
            </a:r>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476D5AF3-9ED9-4EE0-A01B-7819BAB52C92}" type="slidenum">
              <a:rPr lang="en-GB" smtClean="0"/>
              <a:pPr/>
              <a:t>10</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1"/>
      </p:bgRef>
    </p:bg>
    <p:spTree>
      <p:nvGrpSpPr>
        <p:cNvPr id="1" name=""/>
        <p:cNvGrpSpPr/>
        <p:nvPr/>
      </p:nvGrpSpPr>
      <p:grpSpPr>
        <a:xfrm>
          <a:off x="0" y="0"/>
          <a:ext cx="0" cy="0"/>
          <a:chOff x="0" y="0"/>
          <a:chExt cx="0" cy="0"/>
        </a:xfrm>
      </p:grpSpPr>
      <p:sp>
        <p:nvSpPr>
          <p:cNvPr id="8" name="Rectangle 7"/>
          <p:cNvSpPr/>
          <p:nvPr/>
        </p:nvSpPr>
        <p:spPr>
          <a:xfrm flipH="1">
            <a:off x="2667000" y="0"/>
            <a:ext cx="6477000" cy="6858000"/>
          </a:xfrm>
          <a:prstGeom prst="rect">
            <a:avLst/>
          </a:prstGeom>
          <a:blipFill>
            <a:blip r:embed="rId2"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Straight Connector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Title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en-US" smtClean="0"/>
              <a:t>Click to edit Master title style</a:t>
            </a:r>
            <a:endParaRPr kumimoji="0" lang="en-US"/>
          </a:p>
        </p:txBody>
      </p:sp>
      <p:sp>
        <p:nvSpPr>
          <p:cNvPr id="25" name="Subtitle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31" name="Date Placeholder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fld id="{F8CFA630-13BB-46C4-BD44-B2C5F9B66074}" type="datetimeFigureOut">
              <a:rPr lang="en-US" smtClean="0"/>
              <a:pPr/>
              <a:t>2/16/2011</a:t>
            </a:fld>
            <a:endParaRPr lang="en-US" dirty="0">
              <a:solidFill>
                <a:srgbClr val="FFFFFF"/>
              </a:solidFill>
            </a:endParaRPr>
          </a:p>
        </p:txBody>
      </p:sp>
      <p:sp>
        <p:nvSpPr>
          <p:cNvPr id="18" name="Footer Placeholder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endParaRPr kumimoji="0" lang="en-US" dirty="0">
              <a:solidFill>
                <a:srgbClr val="FFFFFF"/>
              </a:solidFill>
            </a:endParaRPr>
          </a:p>
        </p:txBody>
      </p:sp>
      <p:sp>
        <p:nvSpPr>
          <p:cNvPr id="29" name="Slide Number Placeholder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fld id="{BC5217A8-0E06-4059-AC45-433E2E67A85D}" type="slidenum">
              <a:rPr kumimoji="0" lang="en-US" smtClean="0"/>
              <a:pPr/>
              <a:t>‹#›</a:t>
            </a:fld>
            <a:endParaRPr kumimoji="0" lang="en-US" dirty="0">
              <a:solidFill>
                <a:srgbClr val="FFFFFF"/>
              </a:solidFill>
            </a:endParaRP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F8CFA630-13BB-46C4-BD44-B2C5F9B66074}" type="datetimeFigureOut">
              <a:rPr lang="en-US" smtClean="0"/>
              <a:pPr/>
              <a:t>2/16/2011</a:t>
            </a:fld>
            <a:endParaRPr lang="en-US"/>
          </a:p>
        </p:txBody>
      </p:sp>
      <p:sp>
        <p:nvSpPr>
          <p:cNvPr id="5" name="Footer Placeholder 4"/>
          <p:cNvSpPr>
            <a:spLocks noGrp="1"/>
          </p:cNvSpPr>
          <p:nvPr>
            <p:ph type="ftr" sz="quarter" idx="11"/>
          </p:nvPr>
        </p:nvSpPr>
        <p:spPr/>
        <p:txBody>
          <a:bodyPr/>
          <a:lstStyle>
            <a:extLst/>
          </a:lstStyle>
          <a:p>
            <a:endParaRPr kumimoji="0" lang="en-US"/>
          </a:p>
        </p:txBody>
      </p:sp>
      <p:sp>
        <p:nvSpPr>
          <p:cNvPr id="6" name="Slide Number Placeholder 5"/>
          <p:cNvSpPr>
            <a:spLocks noGrp="1"/>
          </p:cNvSpPr>
          <p:nvPr>
            <p:ph type="sldNum" sz="quarter" idx="12"/>
          </p:nvPr>
        </p:nvSpPr>
        <p:spPr/>
        <p:txBody>
          <a:bodyPr/>
          <a:lstStyle>
            <a:extLst/>
          </a:lstStyle>
          <a:p>
            <a:fld id="{BC5217A8-0E06-4059-AC45-433E2E67A85D}" type="slidenum">
              <a:rPr kumimoji="0" lang="en-US" smtClean="0"/>
              <a:pPr/>
              <a:t>‹#›</a:t>
            </a:fld>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fld id="{F8CFA630-13BB-46C4-BD44-B2C5F9B66074}" type="datetimeFigureOut">
              <a:rPr lang="en-US" smtClean="0"/>
              <a:pPr/>
              <a:t>2/16/2011</a:t>
            </a:fld>
            <a:endParaRPr lang="en-US">
              <a:solidFill>
                <a:schemeClr val="tx2"/>
              </a:solidFill>
            </a:endParaRPr>
          </a:p>
        </p:txBody>
      </p:sp>
      <p:sp>
        <p:nvSpPr>
          <p:cNvPr id="5" name="Footer Placeholder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endParaRPr kumimoji="0" lang="en-US" dirty="0">
              <a:solidFill>
                <a:schemeClr val="tx2"/>
              </a:solidFill>
            </a:endParaRPr>
          </a:p>
        </p:txBody>
      </p:sp>
      <p:sp>
        <p:nvSpPr>
          <p:cNvPr id="6" name="Slide Number Placeholder 5"/>
          <p:cNvSpPr>
            <a:spLocks noGrp="1"/>
          </p:cNvSpPr>
          <p:nvPr>
            <p:ph type="sldNum" sz="quarter" idx="12"/>
          </p:nvPr>
        </p:nvSpPr>
        <p:spPr>
          <a:xfrm>
            <a:off x="6733952" y="6555112"/>
            <a:ext cx="588336" cy="228600"/>
          </a:xfrm>
        </p:spPr>
        <p:txBody>
          <a:bodyPr/>
          <a:lstStyle>
            <a:extLst/>
          </a:lstStyle>
          <a:p>
            <a:fld id="{BC5217A8-0E06-4059-AC45-433E2E67A85D}" type="slidenum">
              <a:rPr kumimoji="0" lang="en-US" smtClean="0"/>
              <a:pPr/>
              <a:t>‹#›</a:t>
            </a:fld>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F8CFA630-13BB-46C4-BD44-B2C5F9B66074}" type="datetimeFigureOut">
              <a:rPr lang="en-US" smtClean="0"/>
              <a:pPr/>
              <a:t>2/16/2011</a:t>
            </a:fld>
            <a:endParaRPr lang="en-US"/>
          </a:p>
        </p:txBody>
      </p:sp>
      <p:sp>
        <p:nvSpPr>
          <p:cNvPr id="6" name="Footer Placeholder 5"/>
          <p:cNvSpPr>
            <a:spLocks noGrp="1"/>
          </p:cNvSpPr>
          <p:nvPr>
            <p:ph type="ftr" sz="quarter" idx="11"/>
          </p:nvPr>
        </p:nvSpPr>
        <p:spPr/>
        <p:txBody>
          <a:bodyPr/>
          <a:lstStyle>
            <a:extLst/>
          </a:lstStyle>
          <a:p>
            <a:endParaRPr kumimoji="0" lang="en-US"/>
          </a:p>
        </p:txBody>
      </p:sp>
      <p:sp>
        <p:nvSpPr>
          <p:cNvPr id="7" name="Slide Number Placeholder 6"/>
          <p:cNvSpPr>
            <a:spLocks noGrp="1"/>
          </p:cNvSpPr>
          <p:nvPr>
            <p:ph type="sldNum" sz="quarter" idx="12"/>
          </p:nvPr>
        </p:nvSpPr>
        <p:spPr/>
        <p:txBody>
          <a:bodyPr/>
          <a:lstStyle>
            <a:extLst/>
          </a:lstStyle>
          <a:p>
            <a:fld id="{BC5217A8-0E06-4059-AC45-433E2E67A85D}" type="slidenum">
              <a:rPr kumimoji="0" lang="en-US" smtClean="0"/>
              <a:pPr/>
              <a:t>‹#›</a:t>
            </a:fld>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nchor="b"/>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F8CFA630-13BB-46C4-BD44-B2C5F9B66074}" type="datetimeFigureOut">
              <a:rPr lang="en-US" smtClean="0"/>
              <a:pPr/>
              <a:t>2/16/2011</a:t>
            </a:fld>
            <a:endParaRPr lang="en-US"/>
          </a:p>
        </p:txBody>
      </p:sp>
      <p:sp>
        <p:nvSpPr>
          <p:cNvPr id="8" name="Footer Placeholder 7"/>
          <p:cNvSpPr>
            <a:spLocks noGrp="1"/>
          </p:cNvSpPr>
          <p:nvPr>
            <p:ph type="ftr" sz="quarter" idx="11"/>
          </p:nvPr>
        </p:nvSpPr>
        <p:spPr/>
        <p:txBody>
          <a:bodyPr/>
          <a:lstStyle>
            <a:extLst/>
          </a:lstStyle>
          <a:p>
            <a:endParaRPr kumimoji="0" lang="en-US"/>
          </a:p>
        </p:txBody>
      </p:sp>
      <p:sp>
        <p:nvSpPr>
          <p:cNvPr id="9" name="Slide Number Placeholder 8"/>
          <p:cNvSpPr>
            <a:spLocks noGrp="1"/>
          </p:cNvSpPr>
          <p:nvPr>
            <p:ph type="sldNum" sz="quarter" idx="12"/>
          </p:nvPr>
        </p:nvSpPr>
        <p:spPr/>
        <p:txBody>
          <a:bodyPr/>
          <a:lstStyle>
            <a:extLst/>
          </a:lstStyle>
          <a:p>
            <a:fld id="{BC5217A8-0E06-4059-AC45-433E2E67A85D}" type="slidenum">
              <a:rPr kumimoji="0" lang="en-US" smtClean="0"/>
              <a:pPr/>
              <a:t>‹#›</a:t>
            </a:fld>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F8CFA630-13BB-46C4-BD44-B2C5F9B66074}" type="datetimeFigureOut">
              <a:rPr lang="en-US" smtClean="0"/>
              <a:pPr/>
              <a:t>2/16/2011</a:t>
            </a:fld>
            <a:endParaRPr lang="en-US"/>
          </a:p>
        </p:txBody>
      </p:sp>
      <p:sp>
        <p:nvSpPr>
          <p:cNvPr id="4" name="Footer Placeholder 3"/>
          <p:cNvSpPr>
            <a:spLocks noGrp="1"/>
          </p:cNvSpPr>
          <p:nvPr>
            <p:ph type="ftr" sz="quarter" idx="11"/>
          </p:nvPr>
        </p:nvSpPr>
        <p:spPr/>
        <p:txBody>
          <a:bodyPr/>
          <a:lstStyle>
            <a:extLst/>
          </a:lstStyle>
          <a:p>
            <a:endParaRPr kumimoji="0" lang="en-US"/>
          </a:p>
        </p:txBody>
      </p:sp>
      <p:sp>
        <p:nvSpPr>
          <p:cNvPr id="5" name="Slide Number Placeholder 4"/>
          <p:cNvSpPr>
            <a:spLocks noGrp="1"/>
          </p:cNvSpPr>
          <p:nvPr>
            <p:ph type="sldNum" sz="quarter" idx="12"/>
          </p:nvPr>
        </p:nvSpPr>
        <p:spPr/>
        <p:txBody>
          <a:bodyPr/>
          <a:lstStyle>
            <a:extLst/>
          </a:lstStyle>
          <a:p>
            <a:fld id="{BC5217A8-0E06-4059-AC45-433E2E67A85D}" type="slidenum">
              <a:rPr kumimoji="0" lang="en-US" smtClean="0"/>
              <a:pPr/>
              <a:t>‹#›</a:t>
            </a:fld>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extLst/>
          </a:lstStyle>
          <a:p>
            <a:fld id="{F8CFA630-13BB-46C4-BD44-B2C5F9B66074}" type="datetimeFigureOut">
              <a:rPr lang="en-US" smtClean="0"/>
              <a:pPr/>
              <a:t>2/16/2011</a:t>
            </a:fld>
            <a:endParaRPr lang="en-US" dirty="0">
              <a:solidFill>
                <a:schemeClr val="tx2"/>
              </a:solidFill>
            </a:endParaRPr>
          </a:p>
        </p:txBody>
      </p:sp>
      <p:sp>
        <p:nvSpPr>
          <p:cNvPr id="3" name="Footer Placeholder 2"/>
          <p:cNvSpPr>
            <a:spLocks noGrp="1"/>
          </p:cNvSpPr>
          <p:nvPr>
            <p:ph type="ftr" sz="quarter" idx="11"/>
          </p:nvPr>
        </p:nvSpPr>
        <p:spPr/>
        <p:txBody>
          <a:bodyPr/>
          <a:lstStyle>
            <a:lvl1pPr>
              <a:defRPr>
                <a:solidFill>
                  <a:schemeClr val="tx2"/>
                </a:solidFill>
              </a:defRPr>
            </a:lvl1pPr>
            <a:extLst/>
          </a:lstStyle>
          <a:p>
            <a:endParaRPr kumimoji="0" lang="en-US" dirty="0">
              <a:solidFill>
                <a:schemeClr val="tx2"/>
              </a:solidFill>
            </a:endParaRPr>
          </a:p>
        </p:txBody>
      </p:sp>
      <p:sp>
        <p:nvSpPr>
          <p:cNvPr id="4" name="Slide Number Placeholder 3"/>
          <p:cNvSpPr>
            <a:spLocks noGrp="1"/>
          </p:cNvSpPr>
          <p:nvPr>
            <p:ph type="sldNum" sz="quarter" idx="12"/>
          </p:nvPr>
        </p:nvSpPr>
        <p:spPr/>
        <p:txBody>
          <a:bodyPr/>
          <a:lstStyle>
            <a:extLst/>
          </a:lstStyle>
          <a:p>
            <a:fld id="{BC5217A8-0E06-4059-AC45-433E2E67A85D}" type="slidenum">
              <a:rPr kumimoji="0" lang="en-US" smtClean="0"/>
              <a:pPr/>
              <a:t>‹#›</a:t>
            </a:fld>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F8CFA630-13BB-46C4-BD44-B2C5F9B66074}" type="datetimeFigureOut">
              <a:rPr lang="en-US" smtClean="0"/>
              <a:pPr/>
              <a:t>2/16/2011</a:t>
            </a:fld>
            <a:endParaRPr lang="en-US"/>
          </a:p>
        </p:txBody>
      </p:sp>
      <p:sp>
        <p:nvSpPr>
          <p:cNvPr id="6" name="Footer Placeholder 5"/>
          <p:cNvSpPr>
            <a:spLocks noGrp="1"/>
          </p:cNvSpPr>
          <p:nvPr>
            <p:ph type="ftr" sz="quarter" idx="11"/>
          </p:nvPr>
        </p:nvSpPr>
        <p:spPr/>
        <p:txBody>
          <a:bodyPr/>
          <a:lstStyle>
            <a:extLst/>
          </a:lstStyle>
          <a:p>
            <a:endParaRPr kumimoji="0" lang="en-US"/>
          </a:p>
        </p:txBody>
      </p:sp>
      <p:sp>
        <p:nvSpPr>
          <p:cNvPr id="7" name="Slide Number Placeholder 6"/>
          <p:cNvSpPr>
            <a:spLocks noGrp="1"/>
          </p:cNvSpPr>
          <p:nvPr>
            <p:ph type="sldNum" sz="quarter" idx="12"/>
          </p:nvPr>
        </p:nvSpPr>
        <p:spPr/>
        <p:txBody>
          <a:bodyPr/>
          <a:lstStyle>
            <a:extLst/>
          </a:lstStyle>
          <a:p>
            <a:fld id="{BC5217A8-0E06-4059-AC45-433E2E67A85D}" type="slidenum">
              <a:rPr kumimoji="0" lang="en-US" smtClean="0"/>
              <a:pPr/>
              <a:t>‹#›</a:t>
            </a:fld>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2"/>
      </p:bgRef>
    </p:bg>
    <p:spTree>
      <p:nvGrpSpPr>
        <p:cNvPr id="1" name=""/>
        <p:cNvGrpSpPr/>
        <p:nvPr/>
      </p:nvGrpSpPr>
      <p:grpSpPr>
        <a:xfrm>
          <a:off x="0" y="0"/>
          <a:ext cx="0" cy="0"/>
          <a:chOff x="0" y="0"/>
          <a:chExt cx="0" cy="0"/>
        </a:xfrm>
      </p:grpSpPr>
      <p:sp>
        <p:nvSpPr>
          <p:cNvPr id="8" name="Rectangle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en-US" smtClean="0"/>
              <a:t>Click to edit Master title style</a:t>
            </a:r>
            <a:endParaRPr kumimoji="0" lang="en-US" dirty="0"/>
          </a:p>
        </p:txBody>
      </p:sp>
      <p:sp>
        <p:nvSpPr>
          <p:cNvPr id="4" name="Text Placeholder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en-US" smtClean="0"/>
              <a:t>Click to edit Master text styles</a:t>
            </a:r>
          </a:p>
        </p:txBody>
      </p:sp>
      <p:sp>
        <p:nvSpPr>
          <p:cNvPr id="5" name="Date Placeholder 4"/>
          <p:cNvSpPr>
            <a:spLocks noGrp="1"/>
          </p:cNvSpPr>
          <p:nvPr>
            <p:ph type="dt" sz="half" idx="10"/>
          </p:nvPr>
        </p:nvSpPr>
        <p:spPr/>
        <p:txBody>
          <a:bodyPr/>
          <a:lstStyle>
            <a:extLst/>
          </a:lstStyle>
          <a:p>
            <a:fld id="{F8CFA630-13BB-46C4-BD44-B2C5F9B66074}" type="datetimeFigureOut">
              <a:rPr lang="en-US" smtClean="0"/>
              <a:pPr/>
              <a:t>2/16/2011</a:t>
            </a:fld>
            <a:endParaRPr lang="en-US"/>
          </a:p>
        </p:txBody>
      </p:sp>
      <p:sp>
        <p:nvSpPr>
          <p:cNvPr id="6" name="Footer Placeholder 5"/>
          <p:cNvSpPr>
            <a:spLocks noGrp="1"/>
          </p:cNvSpPr>
          <p:nvPr>
            <p:ph type="ftr" sz="quarter" idx="11"/>
          </p:nvPr>
        </p:nvSpPr>
        <p:spPr/>
        <p:txBody>
          <a:bodyPr/>
          <a:lstStyle>
            <a:extLst/>
          </a:lstStyle>
          <a:p>
            <a:endParaRPr kumimoji="0" lang="en-US"/>
          </a:p>
        </p:txBody>
      </p:sp>
      <p:sp>
        <p:nvSpPr>
          <p:cNvPr id="7" name="Slide Number Placeholder 6"/>
          <p:cNvSpPr>
            <a:spLocks noGrp="1"/>
          </p:cNvSpPr>
          <p:nvPr>
            <p:ph type="sldNum" sz="quarter" idx="12"/>
          </p:nvPr>
        </p:nvSpPr>
        <p:spPr/>
        <p:txBody>
          <a:bodyPr/>
          <a:lstStyle>
            <a:extLst/>
          </a:lstStyle>
          <a:p>
            <a:fld id="{BC5217A8-0E06-4059-AC45-433E2E67A85D}" type="slidenum">
              <a:rPr kumimoji="0" lang="en-US" smtClean="0"/>
              <a:pPr/>
              <a:t>‹#›</a:t>
            </a:fld>
            <a:endParaRPr kumimoji="0" lang="en-US"/>
          </a:p>
        </p:txBody>
      </p:sp>
      <p:sp>
        <p:nvSpPr>
          <p:cNvPr id="10" name="Picture Placeholder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en-US" smtClean="0"/>
              <a:t>Click icon to add picture</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F8CFA630-13BB-46C4-BD44-B2C5F9B66074}" type="datetimeFigureOut">
              <a:rPr lang="en-US" smtClean="0"/>
              <a:pPr/>
              <a:t>2/16/2011</a:t>
            </a:fld>
            <a:endParaRPr lang="en-US"/>
          </a:p>
        </p:txBody>
      </p:sp>
      <p:sp>
        <p:nvSpPr>
          <p:cNvPr id="5" name="Footer Placeholder 4"/>
          <p:cNvSpPr>
            <a:spLocks noGrp="1"/>
          </p:cNvSpPr>
          <p:nvPr>
            <p:ph type="ftr" sz="quarter" idx="11"/>
          </p:nvPr>
        </p:nvSpPr>
        <p:spPr/>
        <p:txBody>
          <a:bodyPr/>
          <a:lstStyle>
            <a:extLst/>
          </a:lstStyle>
          <a:p>
            <a:endParaRPr kumimoji="0" lang="en-US"/>
          </a:p>
        </p:txBody>
      </p:sp>
      <p:sp>
        <p:nvSpPr>
          <p:cNvPr id="6" name="Slide Number Placeholder 5"/>
          <p:cNvSpPr>
            <a:spLocks noGrp="1"/>
          </p:cNvSpPr>
          <p:nvPr>
            <p:ph type="sldNum" sz="quarter" idx="12"/>
          </p:nvPr>
        </p:nvSpPr>
        <p:spPr/>
        <p:txBody>
          <a:bodyPr/>
          <a:lstStyle>
            <a:extLst/>
          </a:lstStyle>
          <a:p>
            <a:fld id="{BC5217A8-0E06-4059-AC45-433E2E67A85D}" type="slidenum">
              <a:rPr kumimoji="0" lang="en-US" smtClean="0"/>
              <a:pPr/>
              <a:t>‹#›</a:t>
            </a:fld>
            <a:endParaRPr kumimoji="0"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274955"/>
            <a:ext cx="1524000" cy="5851525"/>
          </a:xfrm>
        </p:spPr>
        <p:txBody>
          <a:bodyPr vert="eaVert" ancho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2"/>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4242816" y="6557946"/>
            <a:ext cx="2002464" cy="226902"/>
          </a:xfrm>
        </p:spPr>
        <p:txBody>
          <a:bodyPr/>
          <a:lstStyle>
            <a:extLst/>
          </a:lstStyle>
          <a:p>
            <a:fld id="{F8CFA630-13BB-46C4-BD44-B2C5F9B66074}" type="datetimeFigureOut">
              <a:rPr lang="en-US" smtClean="0"/>
              <a:pPr/>
              <a:t>2/16/2011</a:t>
            </a:fld>
            <a:endParaRPr lang="en-US" dirty="0"/>
          </a:p>
        </p:txBody>
      </p:sp>
      <p:sp>
        <p:nvSpPr>
          <p:cNvPr id="5" name="Footer Placeholder 4"/>
          <p:cNvSpPr>
            <a:spLocks noGrp="1"/>
          </p:cNvSpPr>
          <p:nvPr>
            <p:ph type="ftr" sz="quarter" idx="11"/>
          </p:nvPr>
        </p:nvSpPr>
        <p:spPr>
          <a:xfrm>
            <a:off x="457200" y="6556248"/>
            <a:ext cx="3657600" cy="228600"/>
          </a:xfrm>
        </p:spPr>
        <p:txBody>
          <a:bodyPr/>
          <a:lstStyle>
            <a:extLst/>
          </a:lstStyle>
          <a:p>
            <a:endParaRPr kumimoji="0" lang="en-US" dirty="0"/>
          </a:p>
        </p:txBody>
      </p:sp>
      <p:sp>
        <p:nvSpPr>
          <p:cNvPr id="6" name="Slide Number Placeholder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fld id="{BC5217A8-0E06-4059-AC45-433E2E67A85D}" type="slidenum">
              <a:rPr kumimoji="0" lang="en-US" smtClean="0"/>
              <a:pPr/>
              <a:t>‹#›</a:t>
            </a:fld>
            <a:endParaRPr kumimoji="0" lang="en-US" dirty="0">
              <a:solidFill>
                <a:schemeClr val="tx2"/>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flipH="1">
            <a:off x="8153400" y="0"/>
            <a:ext cx="990600" cy="6858000"/>
          </a:xfrm>
          <a:prstGeom prst="rect">
            <a:avLst/>
          </a:prstGeom>
          <a:blipFill>
            <a:blip r:embed="rId13"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Title Placeholder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en-US" smtClean="0"/>
              <a:t>Click to edit Master title style</a:t>
            </a:r>
            <a:endParaRPr kumimoji="0" lang="en-US"/>
          </a:p>
        </p:txBody>
      </p:sp>
      <p:sp>
        <p:nvSpPr>
          <p:cNvPr id="31" name="Text Placeholder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7" name="Date Placeholder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fld id="{F8CFA630-13BB-46C4-BD44-B2C5F9B66074}" type="datetimeFigureOut">
              <a:rPr lang="en-US" smtClean="0"/>
              <a:pPr/>
              <a:t>2/16/2011</a:t>
            </a:fld>
            <a:endParaRPr lang="en-US" sz="1000" dirty="0">
              <a:solidFill>
                <a:schemeClr val="tx2"/>
              </a:solidFill>
            </a:endParaRPr>
          </a:p>
        </p:txBody>
      </p:sp>
      <p:sp>
        <p:nvSpPr>
          <p:cNvPr id="4" name="Footer Placeholder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pPr algn="r" eaLnBrk="1" latinLnBrk="0" hangingPunct="1"/>
            <a:endParaRPr kumimoji="0" lang="en-US" sz="1000" dirty="0">
              <a:solidFill>
                <a:schemeClr val="tx2"/>
              </a:solidFill>
            </a:endParaRPr>
          </a:p>
        </p:txBody>
      </p:sp>
      <p:sp>
        <p:nvSpPr>
          <p:cNvPr id="16" name="Slide Number Placeholder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pPr algn="r" eaLnBrk="1" latinLnBrk="0" hangingPunct="1"/>
            <a:fld id="{BC5217A8-0E06-4059-AC45-433E2E67A85D}" type="slidenum">
              <a:rPr kumimoji="0" lang="en-US" smtClean="0"/>
              <a:pPr algn="r" eaLnBrk="1" latinLnBrk="0" hangingPunct="1"/>
              <a:t>‹#›</a:t>
            </a:fld>
            <a:endParaRPr kumimoji="0" lang="en-US" sz="1100" dirty="0">
              <a:solidFill>
                <a:schemeClr val="tx2"/>
              </a:solidFill>
            </a:endParaRPr>
          </a:p>
        </p:txBody>
      </p:sp>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Lst>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upload.wikimedia.org/wikipedia/commons/c/cf/EM_Spectrum_Properties_edit.svg"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emf"/><Relationship Id="rId7" Type="http://schemas.openxmlformats.org/officeDocument/2006/relationships/image" Target="../media/image12.jpeg"/><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hyperlink" Target="http://arcticboy.arcticboy.com/view2.php?q=Picture%20Of%20Fourier&amp;url=http://www.malaspina.com/jpg/fourier.jpg" TargetMode="External"/><Relationship Id="rId5" Type="http://schemas.openxmlformats.org/officeDocument/2006/relationships/oleObject" Target="../embeddings/oleObject3.bin"/><Relationship Id="rId4" Type="http://schemas.openxmlformats.org/officeDocument/2006/relationships/oleObject" Target="../embeddings/oleObject2.bin"/></Relationships>
</file>

<file path=ppt/slides/_rels/slide16.xml.rels><?xml version="1.0" encoding="UTF-8" standalone="yes"?>
<Relationships xmlns="http://schemas.openxmlformats.org/package/2006/relationships"><Relationship Id="rId3" Type="http://schemas.openxmlformats.org/officeDocument/2006/relationships/hyperlink" Target="http://arcticboy.arcticboy.com/view2.php?q=Picture%20Of%20Fourier&amp;url=http://www.malaspina.com/jpg/fourier.jpg" TargetMode="External"/><Relationship Id="rId2" Type="http://schemas.openxmlformats.org/officeDocument/2006/relationships/image" Target="../media/image13.emf"/><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17.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3.vml"/></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2.xml"/><Relationship Id="rId1" Type="http://schemas.openxmlformats.org/officeDocument/2006/relationships/vmlDrawing" Target="../drawings/vmlDrawing4.vml"/></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2.xml"/><Relationship Id="rId1" Type="http://schemas.openxmlformats.org/officeDocument/2006/relationships/vmlDrawing" Target="../drawings/vmlDrawing5.vml"/><Relationship Id="rId4" Type="http://schemas.openxmlformats.org/officeDocument/2006/relationships/oleObject" Target="../embeddings/oleObject7.bin"/></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upload.wikimedia.org/wikipedia/commons/9/97/Convolution3.PNG"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slideLayout" Target="../slideLayouts/slideLayout2.xml"/><Relationship Id="rId1" Type="http://schemas.openxmlformats.org/officeDocument/2006/relationships/video" Target="file:///C:\Documents%20and%20Settings\sc-iw\Files\Lectures%20Ian\Wireless\Convolution_Animation1.avi" TargetMode="Externa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2.xml"/><Relationship Id="rId1" Type="http://schemas.openxmlformats.org/officeDocument/2006/relationships/vmlDrawing" Target="../drawings/vmlDrawing6.vml"/><Relationship Id="rId4" Type="http://schemas.openxmlformats.org/officeDocument/2006/relationships/oleObject" Target="../embeddings/oleObject9.bin"/></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2.xml"/><Relationship Id="rId1" Type="http://schemas.openxmlformats.org/officeDocument/2006/relationships/vmlDrawing" Target="../drawings/vmlDrawing7.v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slideLayout" Target="../slideLayouts/slideLayout2.xml"/><Relationship Id="rId1" Type="http://schemas.openxmlformats.org/officeDocument/2006/relationships/vmlDrawing" Target="../drawings/vmlDrawing8.v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slideLayout" Target="../slideLayouts/slideLayout2.xml"/><Relationship Id="rId1" Type="http://schemas.openxmlformats.org/officeDocument/2006/relationships/vmlDrawing" Target="../drawings/vmlDrawing9.vml"/></Relationships>
</file>

<file path=ppt/slides/_rels/slide54.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oleObject" Target="../embeddings/oleObject13.bin"/><Relationship Id="rId2" Type="http://schemas.openxmlformats.org/officeDocument/2006/relationships/slideLayout" Target="../slideLayouts/slideLayout2.xml"/><Relationship Id="rId1" Type="http://schemas.openxmlformats.org/officeDocument/2006/relationships/vmlDrawing" Target="../drawings/vmlDrawing10.vml"/><Relationship Id="rId4" Type="http://schemas.openxmlformats.org/officeDocument/2006/relationships/oleObject" Target="../embeddings/oleObject14.bin"/></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Communications Principles</a:t>
            </a:r>
            <a:endParaRPr lang="en-GB" dirty="0"/>
          </a:p>
        </p:txBody>
      </p:sp>
      <p:sp>
        <p:nvSpPr>
          <p:cNvPr id="3" name="Subtitle 2"/>
          <p:cNvSpPr>
            <a:spLocks noGrp="1"/>
          </p:cNvSpPr>
          <p:nvPr>
            <p:ph type="subTitle" idx="1"/>
          </p:nvPr>
        </p:nvSpPr>
        <p:spPr/>
        <p:txBody>
          <a:bodyPr/>
          <a:lstStyle/>
          <a:p>
            <a:r>
              <a:rPr lang="en-GB" dirty="0" smtClean="0"/>
              <a:t>Professor</a:t>
            </a:r>
            <a:r>
              <a:rPr lang="en-GB" dirty="0" smtClean="0"/>
              <a:t> </a:t>
            </a:r>
            <a:r>
              <a:rPr lang="en-GB" dirty="0" smtClean="0"/>
              <a:t>Ian Wells</a:t>
            </a:r>
            <a:endParaRPr lang="en-GB"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Communication System Block Diagram</a:t>
            </a:r>
            <a:br>
              <a:rPr lang="en-GB" dirty="0" smtClean="0"/>
            </a:br>
            <a:r>
              <a:rPr lang="en-GB" sz="900" dirty="0" smtClean="0"/>
              <a:t>from http://www3.rad.com/networks/2002/errors/intro.htm</a:t>
            </a:r>
            <a:endParaRPr lang="en-GB" sz="900" dirty="0"/>
          </a:p>
        </p:txBody>
      </p:sp>
      <p:pic>
        <p:nvPicPr>
          <p:cNvPr id="1069" name="Picture 45" descr="http://www3.rad.com/networks/2002/errors/images/image009.gif"/>
          <p:cNvPicPr>
            <a:picLocks noChangeAspect="1" noChangeArrowheads="1"/>
          </p:cNvPicPr>
          <p:nvPr/>
        </p:nvPicPr>
        <p:blipFill>
          <a:blip r:embed="rId2" cstate="print"/>
          <a:srcRect/>
          <a:stretch>
            <a:fillRect/>
          </a:stretch>
        </p:blipFill>
        <p:spPr bwMode="auto">
          <a:xfrm>
            <a:off x="1259632" y="1340768"/>
            <a:ext cx="6076950" cy="4581525"/>
          </a:xfrm>
          <a:prstGeom prst="rect">
            <a:avLst/>
          </a:prstGeom>
          <a:noFill/>
        </p:spPr>
      </p:pic>
      <p:sp>
        <p:nvSpPr>
          <p:cNvPr id="46" name="Rectangle 45"/>
          <p:cNvSpPr/>
          <p:nvPr/>
        </p:nvSpPr>
        <p:spPr>
          <a:xfrm>
            <a:off x="4067944" y="5229200"/>
            <a:ext cx="504056" cy="144016"/>
          </a:xfrm>
          <a:prstGeom prst="rect">
            <a:avLst/>
          </a:prstGeom>
          <a:solidFill>
            <a:srgbClr val="FFFF00"/>
          </a:solidFill>
          <a:ln w="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The Source Encoder</a:t>
            </a:r>
            <a:endParaRPr lang="en-GB" dirty="0"/>
          </a:p>
        </p:txBody>
      </p:sp>
      <p:sp>
        <p:nvSpPr>
          <p:cNvPr id="3" name="Content Placeholder 2"/>
          <p:cNvSpPr>
            <a:spLocks noGrp="1"/>
          </p:cNvSpPr>
          <p:nvPr>
            <p:ph idx="1"/>
          </p:nvPr>
        </p:nvSpPr>
        <p:spPr/>
        <p:txBody>
          <a:bodyPr>
            <a:normAutofit/>
          </a:bodyPr>
          <a:lstStyle/>
          <a:p>
            <a:r>
              <a:rPr lang="en-GB" b="1" u="sng" dirty="0"/>
              <a:t>The Source Encoder</a:t>
            </a:r>
            <a:r>
              <a:rPr lang="en-GB" dirty="0"/>
              <a:t> performs such functions as variable length encoding of the digital message where required, which is concerned with the reduction of code word length for characters having a relatively high probability of transmission such as the vowel ‘e’. </a:t>
            </a:r>
            <a:endParaRPr lang="en-GB" dirty="0" smtClean="0"/>
          </a:p>
          <a:p>
            <a:r>
              <a:rPr lang="en-GB" dirty="0" smtClean="0"/>
              <a:t>This </a:t>
            </a:r>
            <a:r>
              <a:rPr lang="en-GB" dirty="0"/>
              <a:t>technique is sometimes referred to as data compression and is based for example on the works of </a:t>
            </a:r>
            <a:r>
              <a:rPr lang="en-GB" dirty="0" err="1"/>
              <a:t>Fano</a:t>
            </a:r>
            <a:r>
              <a:rPr lang="en-GB" dirty="0"/>
              <a:t> and Huffman.</a:t>
            </a:r>
          </a:p>
          <a:p>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The Channel Encoder</a:t>
            </a:r>
            <a:endParaRPr lang="en-GB" dirty="0"/>
          </a:p>
        </p:txBody>
      </p:sp>
      <p:sp>
        <p:nvSpPr>
          <p:cNvPr id="3" name="Content Placeholder 2"/>
          <p:cNvSpPr>
            <a:spLocks noGrp="1"/>
          </p:cNvSpPr>
          <p:nvPr>
            <p:ph idx="1"/>
          </p:nvPr>
        </p:nvSpPr>
        <p:spPr/>
        <p:txBody>
          <a:bodyPr/>
          <a:lstStyle/>
          <a:p>
            <a:r>
              <a:rPr lang="en-GB" b="1" u="sng" dirty="0"/>
              <a:t>The Channel Encoder</a:t>
            </a:r>
            <a:r>
              <a:rPr lang="en-GB" dirty="0"/>
              <a:t> is concerned with the generation of error detection and correction codes.</a:t>
            </a:r>
          </a:p>
          <a:p>
            <a:endParaRPr lang="en-GB"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Modulator</a:t>
            </a:r>
            <a:endParaRPr lang="en-GB" dirty="0"/>
          </a:p>
        </p:txBody>
      </p:sp>
      <p:sp>
        <p:nvSpPr>
          <p:cNvPr id="3" name="Content Placeholder 2"/>
          <p:cNvSpPr>
            <a:spLocks noGrp="1"/>
          </p:cNvSpPr>
          <p:nvPr>
            <p:ph idx="1"/>
          </p:nvPr>
        </p:nvSpPr>
        <p:spPr/>
        <p:txBody>
          <a:bodyPr>
            <a:normAutofit fontScale="92500" lnSpcReduction="10000"/>
          </a:bodyPr>
          <a:lstStyle/>
          <a:p>
            <a:r>
              <a:rPr lang="en-GB" b="1" u="sng" dirty="0"/>
              <a:t>The Modulator</a:t>
            </a:r>
            <a:r>
              <a:rPr lang="en-GB" dirty="0"/>
              <a:t> produces the signal waveforms that make the encoded messages suitable for transmission through the communications channel which involves for example, </a:t>
            </a:r>
            <a:r>
              <a:rPr lang="en-GB" dirty="0" smtClean="0"/>
              <a:t>generation </a:t>
            </a:r>
            <a:r>
              <a:rPr lang="en-GB" dirty="0"/>
              <a:t>of A.S.K, F.S.K and P.S.K signal waveforms. The </a:t>
            </a:r>
            <a:r>
              <a:rPr lang="en-GB" dirty="0" smtClean="0"/>
              <a:t>waveforms </a:t>
            </a:r>
            <a:r>
              <a:rPr lang="en-GB" dirty="0"/>
              <a:t>referred to above </a:t>
            </a:r>
            <a:r>
              <a:rPr lang="en-GB" dirty="0" smtClean="0"/>
              <a:t>are </a:t>
            </a:r>
            <a:r>
              <a:rPr lang="en-GB" dirty="0"/>
              <a:t>generated by a modem.</a:t>
            </a:r>
          </a:p>
          <a:p>
            <a:r>
              <a:rPr lang="en-GB" dirty="0"/>
              <a:t>The functions of demodulation </a:t>
            </a:r>
            <a:r>
              <a:rPr lang="en-GB" dirty="0" smtClean="0"/>
              <a:t>(using a </a:t>
            </a:r>
            <a:r>
              <a:rPr lang="en-GB" dirty="0"/>
              <a:t>modem), channel and source decoding are performed by the receiver. Should the source and destination messages be in analogue form, then analogue to digital and digital to analogue converters are </a:t>
            </a:r>
            <a:r>
              <a:rPr lang="en-GB" dirty="0" smtClean="0"/>
              <a:t>necessary.</a:t>
            </a:r>
            <a:endParaRPr lang="en-GB" dirty="0"/>
          </a:p>
          <a:p>
            <a:endParaRPr lang="en-GB"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Channel</a:t>
            </a:r>
            <a:endParaRPr lang="en-GB" dirty="0"/>
          </a:p>
        </p:txBody>
      </p:sp>
      <p:sp>
        <p:nvSpPr>
          <p:cNvPr id="3" name="Content Placeholder 2"/>
          <p:cNvSpPr>
            <a:spLocks noGrp="1"/>
          </p:cNvSpPr>
          <p:nvPr>
            <p:ph idx="1"/>
          </p:nvPr>
        </p:nvSpPr>
        <p:spPr/>
        <p:txBody>
          <a:bodyPr/>
          <a:lstStyle/>
          <a:p>
            <a:r>
              <a:rPr lang="en-GB" b="1" u="sng" dirty="0"/>
              <a:t>The Channel</a:t>
            </a:r>
            <a:r>
              <a:rPr lang="en-GB" dirty="0"/>
              <a:t> may be characterised by;</a:t>
            </a:r>
          </a:p>
          <a:p>
            <a:pPr lvl="0"/>
            <a:r>
              <a:rPr lang="en-GB" dirty="0"/>
              <a:t>Bandwidth</a:t>
            </a:r>
          </a:p>
          <a:p>
            <a:pPr lvl="0"/>
            <a:r>
              <a:rPr lang="en-GB" dirty="0"/>
              <a:t>Noise</a:t>
            </a:r>
          </a:p>
          <a:p>
            <a:pPr lvl="0"/>
            <a:r>
              <a:rPr lang="en-GB" dirty="0"/>
              <a:t>Attenuation</a:t>
            </a:r>
          </a:p>
          <a:p>
            <a:pPr lvl="0"/>
            <a:r>
              <a:rPr lang="en-GB" dirty="0"/>
              <a:t>Delay</a:t>
            </a:r>
          </a:p>
          <a:p>
            <a:endParaRPr lang="en-GB"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System Types</a:t>
            </a:r>
            <a:endParaRPr lang="en-GB" dirty="0"/>
          </a:p>
        </p:txBody>
      </p:sp>
      <p:sp>
        <p:nvSpPr>
          <p:cNvPr id="3" name="Content Placeholder 2"/>
          <p:cNvSpPr>
            <a:spLocks noGrp="1"/>
          </p:cNvSpPr>
          <p:nvPr>
            <p:ph idx="1"/>
          </p:nvPr>
        </p:nvSpPr>
        <p:spPr/>
        <p:txBody>
          <a:bodyPr>
            <a:normAutofit/>
          </a:bodyPr>
          <a:lstStyle/>
          <a:p>
            <a:r>
              <a:rPr lang="en-GB" b="1" u="sng" dirty="0"/>
              <a:t>A communications system</a:t>
            </a:r>
            <a:r>
              <a:rPr lang="en-GB" dirty="0"/>
              <a:t> may be digital either by the nature of the information (also known as data) which is passed into it, or in the nature of the signals which are transmitted. If either of these is digital then for our purposes it is considered to be a digital communications system.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Digital Modulation</a:t>
            </a:r>
            <a:endParaRPr lang="en-GB" dirty="0"/>
          </a:p>
        </p:txBody>
      </p:sp>
      <p:sp>
        <p:nvSpPr>
          <p:cNvPr id="3" name="Content Placeholder 2"/>
          <p:cNvSpPr>
            <a:spLocks noGrp="1"/>
          </p:cNvSpPr>
          <p:nvPr>
            <p:ph idx="1"/>
          </p:nvPr>
        </p:nvSpPr>
        <p:spPr/>
        <p:txBody>
          <a:bodyPr>
            <a:normAutofit/>
          </a:bodyPr>
          <a:lstStyle/>
          <a:p>
            <a:r>
              <a:rPr lang="en-GB" dirty="0" smtClean="0"/>
              <a:t>We will focus on the 3 categories of digital modulation:</a:t>
            </a:r>
          </a:p>
          <a:p>
            <a:pPr lvl="1"/>
            <a:r>
              <a:rPr lang="en-GB" dirty="0" smtClean="0"/>
              <a:t>Amplitude Shift Keying (ASK)</a:t>
            </a:r>
          </a:p>
          <a:p>
            <a:pPr lvl="1"/>
            <a:r>
              <a:rPr lang="en-GB" dirty="0" smtClean="0"/>
              <a:t>Frequency Shift Keying (FSK)</a:t>
            </a:r>
          </a:p>
          <a:p>
            <a:pPr lvl="1"/>
            <a:r>
              <a:rPr lang="en-GB" dirty="0" smtClean="0"/>
              <a:t>Phase Shift Keying (PSK)</a:t>
            </a:r>
          </a:p>
          <a:p>
            <a:endParaRPr lang="en-GB"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Sinusoid</a:t>
            </a:r>
            <a:endParaRPr lang="en-GB" dirty="0"/>
          </a:p>
        </p:txBody>
      </p:sp>
      <p:sp>
        <p:nvSpPr>
          <p:cNvPr id="3" name="Content Placeholder 2"/>
          <p:cNvSpPr>
            <a:spLocks noGrp="1"/>
          </p:cNvSpPr>
          <p:nvPr>
            <p:ph idx="1"/>
          </p:nvPr>
        </p:nvSpPr>
        <p:spPr/>
        <p:txBody>
          <a:bodyPr>
            <a:normAutofit/>
          </a:bodyPr>
          <a:lstStyle/>
          <a:p>
            <a:r>
              <a:rPr lang="en-GB" dirty="0" smtClean="0"/>
              <a:t>A huge number of natural signals are either sinusoids or are composed of sinusoids.</a:t>
            </a:r>
          </a:p>
          <a:p>
            <a:r>
              <a:rPr lang="en-GB" dirty="0" smtClean="0"/>
              <a:t>It is represented mathematically as:</a:t>
            </a:r>
          </a:p>
          <a:p>
            <a:pPr algn="ctr">
              <a:buNone/>
            </a:pPr>
            <a:r>
              <a:rPr lang="en-GB" dirty="0"/>
              <a:t>v</a:t>
            </a:r>
            <a:r>
              <a:rPr lang="en-GB" dirty="0" smtClean="0"/>
              <a:t>(t) = </a:t>
            </a:r>
            <a:r>
              <a:rPr lang="en-GB" dirty="0" err="1" smtClean="0"/>
              <a:t>Acos</a:t>
            </a:r>
            <a:r>
              <a:rPr lang="en-GB" dirty="0" smtClean="0"/>
              <a:t>(2</a:t>
            </a:r>
            <a:r>
              <a:rPr lang="en-GB" dirty="0" smtClean="0">
                <a:sym typeface="Symbol"/>
              </a:rPr>
              <a:t>f</a:t>
            </a:r>
            <a:r>
              <a:rPr lang="en-GB" sz="2800" baseline="-25000" dirty="0" smtClean="0">
                <a:sym typeface="Symbol"/>
              </a:rPr>
              <a:t>0</a:t>
            </a:r>
            <a:r>
              <a:rPr lang="en-GB" dirty="0" smtClean="0">
                <a:sym typeface="Symbol"/>
              </a:rPr>
              <a:t>t + ); -&lt;t&lt;+ </a:t>
            </a:r>
          </a:p>
          <a:p>
            <a:pPr>
              <a:buNone/>
            </a:pPr>
            <a:r>
              <a:rPr lang="en-GB" dirty="0" smtClean="0">
                <a:sym typeface="Symbol"/>
              </a:rPr>
              <a:t>                   = </a:t>
            </a:r>
            <a:r>
              <a:rPr lang="en-GB" dirty="0" err="1" smtClean="0"/>
              <a:t>Acos</a:t>
            </a:r>
            <a:r>
              <a:rPr lang="en-GB" dirty="0" smtClean="0"/>
              <a:t>(</a:t>
            </a:r>
            <a:r>
              <a:rPr lang="en-GB" dirty="0" smtClean="0">
                <a:sym typeface="Symbol"/>
              </a:rPr>
              <a:t></a:t>
            </a:r>
            <a:r>
              <a:rPr lang="en-GB" baseline="-25000" dirty="0" smtClean="0">
                <a:sym typeface="Symbol"/>
              </a:rPr>
              <a:t>0</a:t>
            </a:r>
            <a:r>
              <a:rPr lang="en-GB" dirty="0" smtClean="0">
                <a:sym typeface="Symbol"/>
              </a:rPr>
              <a:t>t + ); </a:t>
            </a:r>
          </a:p>
          <a:p>
            <a:pPr>
              <a:buNone/>
            </a:pPr>
            <a:r>
              <a:rPr lang="en-GB" dirty="0" smtClean="0">
                <a:sym typeface="Symbol"/>
              </a:rPr>
              <a:t>Where:</a:t>
            </a:r>
          </a:p>
          <a:p>
            <a:pPr>
              <a:buNone/>
            </a:pPr>
            <a:r>
              <a:rPr lang="en-GB" dirty="0" smtClean="0">
                <a:sym typeface="Symbol"/>
              </a:rPr>
              <a:t> </a:t>
            </a:r>
            <a:r>
              <a:rPr lang="en-GB" sz="1600" dirty="0" smtClean="0">
                <a:sym typeface="Symbol"/>
              </a:rPr>
              <a:t>A = Amplitude</a:t>
            </a:r>
          </a:p>
          <a:p>
            <a:pPr>
              <a:buNone/>
            </a:pPr>
            <a:r>
              <a:rPr lang="en-GB" sz="1600" dirty="0">
                <a:sym typeface="Symbol"/>
              </a:rPr>
              <a:t></a:t>
            </a:r>
            <a:r>
              <a:rPr lang="en-GB" sz="1600" baseline="-25000" dirty="0" smtClean="0">
                <a:sym typeface="Symbol"/>
              </a:rPr>
              <a:t>0 = </a:t>
            </a:r>
            <a:r>
              <a:rPr lang="en-GB" sz="1600" dirty="0" smtClean="0">
                <a:sym typeface="Symbol"/>
              </a:rPr>
              <a:t>angular frequency (radians per second)</a:t>
            </a:r>
          </a:p>
          <a:p>
            <a:pPr>
              <a:buNone/>
            </a:pPr>
            <a:r>
              <a:rPr lang="en-GB" sz="1600" dirty="0" smtClean="0">
                <a:sym typeface="Symbol"/>
              </a:rPr>
              <a:t> f</a:t>
            </a:r>
            <a:r>
              <a:rPr lang="en-GB" sz="1600" baseline="-25000" dirty="0" smtClean="0">
                <a:sym typeface="Symbol"/>
              </a:rPr>
              <a:t>0</a:t>
            </a:r>
            <a:r>
              <a:rPr lang="en-GB" sz="1600" dirty="0" smtClean="0">
                <a:sym typeface="Symbol"/>
              </a:rPr>
              <a:t> = frequency (Hertz)</a:t>
            </a:r>
          </a:p>
          <a:p>
            <a:pPr>
              <a:buNone/>
            </a:pPr>
            <a:r>
              <a:rPr lang="en-GB" sz="1600" dirty="0">
                <a:sym typeface="Symbol"/>
              </a:rPr>
              <a:t> </a:t>
            </a:r>
            <a:r>
              <a:rPr lang="en-GB" sz="1600" dirty="0" smtClean="0">
                <a:sym typeface="Symbol"/>
              </a:rPr>
              <a:t>  =phase (radians)</a:t>
            </a:r>
          </a:p>
          <a:p>
            <a:pPr>
              <a:buNone/>
            </a:pPr>
            <a:r>
              <a:rPr lang="en-GB" sz="1600" dirty="0" smtClean="0">
                <a:sym typeface="Symbol"/>
              </a:rPr>
              <a:t>(NOTE:  = “theta” and;  = omega)</a:t>
            </a:r>
          </a:p>
          <a:p>
            <a:endParaRPr lang="en-GB" sz="3200" dirty="0"/>
          </a:p>
        </p:txBody>
      </p:sp>
      <p:pic>
        <p:nvPicPr>
          <p:cNvPr id="1026" name="Picture 2"/>
          <p:cNvPicPr>
            <a:picLocks noChangeAspect="1" noChangeArrowheads="1"/>
          </p:cNvPicPr>
          <p:nvPr/>
        </p:nvPicPr>
        <p:blipFill>
          <a:blip r:embed="rId2" cstate="print"/>
          <a:srcRect/>
          <a:stretch>
            <a:fillRect/>
          </a:stretch>
        </p:blipFill>
        <p:spPr bwMode="auto">
          <a:xfrm>
            <a:off x="4644008" y="3861048"/>
            <a:ext cx="3051043" cy="2288282"/>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3" name="Picture 3"/>
          <p:cNvPicPr>
            <a:picLocks noChangeAspect="1" noChangeArrowheads="1"/>
          </p:cNvPicPr>
          <p:nvPr/>
        </p:nvPicPr>
        <p:blipFill>
          <a:blip r:embed="rId3" cstate="print"/>
          <a:srcRect/>
          <a:stretch>
            <a:fillRect/>
          </a:stretch>
        </p:blipFill>
        <p:spPr bwMode="auto">
          <a:xfrm>
            <a:off x="1035224" y="1893133"/>
            <a:ext cx="5976664" cy="4964867"/>
          </a:xfrm>
          <a:prstGeom prst="rect">
            <a:avLst/>
          </a:prstGeom>
          <a:noFill/>
          <a:ln w="9525">
            <a:noFill/>
            <a:miter lim="800000"/>
            <a:headEnd/>
            <a:tailEnd/>
          </a:ln>
          <a:effectLst/>
        </p:spPr>
      </p:pic>
      <p:sp>
        <p:nvSpPr>
          <p:cNvPr id="2" name="Title 1"/>
          <p:cNvSpPr>
            <a:spLocks noGrp="1"/>
          </p:cNvSpPr>
          <p:nvPr>
            <p:ph type="title"/>
          </p:nvPr>
        </p:nvSpPr>
        <p:spPr/>
        <p:txBody>
          <a:bodyPr/>
          <a:lstStyle/>
          <a:p>
            <a:r>
              <a:rPr lang="en-GB" dirty="0" smtClean="0"/>
              <a:t>The Sinusoid</a:t>
            </a:r>
            <a:endParaRPr lang="en-GB" dirty="0"/>
          </a:p>
        </p:txBody>
      </p:sp>
      <p:sp>
        <p:nvSpPr>
          <p:cNvPr id="8" name="TextBox 7"/>
          <p:cNvSpPr txBox="1"/>
          <p:nvPr/>
        </p:nvSpPr>
        <p:spPr>
          <a:xfrm>
            <a:off x="1691680" y="1901517"/>
            <a:ext cx="6120680" cy="369332"/>
          </a:xfrm>
          <a:prstGeom prst="rect">
            <a:avLst/>
          </a:prstGeom>
          <a:noFill/>
        </p:spPr>
        <p:txBody>
          <a:bodyPr wrap="square" rtlCol="0">
            <a:spAutoFit/>
          </a:bodyPr>
          <a:lstStyle/>
          <a:p>
            <a:r>
              <a:rPr lang="en-GB" dirty="0" smtClean="0"/>
              <a:t>0               90              180          270          360  Degrees</a:t>
            </a:r>
            <a:endParaRPr lang="en-GB" dirty="0"/>
          </a:p>
        </p:txBody>
      </p:sp>
      <p:cxnSp>
        <p:nvCxnSpPr>
          <p:cNvPr id="9" name="Straight Connector 8"/>
          <p:cNvCxnSpPr/>
          <p:nvPr/>
        </p:nvCxnSpPr>
        <p:spPr>
          <a:xfrm rot="5400000">
            <a:off x="971600" y="4277781"/>
            <a:ext cx="4032448"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a:off x="2123728" y="4277781"/>
            <a:ext cx="4032448"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rot="5400000">
            <a:off x="3275856" y="4277781"/>
            <a:ext cx="4032448"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1691680" y="1700808"/>
            <a:ext cx="6120680" cy="369332"/>
          </a:xfrm>
          <a:prstGeom prst="rect">
            <a:avLst/>
          </a:prstGeom>
          <a:noFill/>
        </p:spPr>
        <p:txBody>
          <a:bodyPr wrap="square" rtlCol="0">
            <a:spAutoFit/>
          </a:bodyPr>
          <a:lstStyle/>
          <a:p>
            <a:r>
              <a:rPr lang="en-GB" dirty="0" smtClean="0"/>
              <a:t>0               </a:t>
            </a:r>
            <a:r>
              <a:rPr lang="en-GB" dirty="0" smtClean="0">
                <a:sym typeface="Symbol"/>
              </a:rPr>
              <a:t>/2</a:t>
            </a:r>
            <a:r>
              <a:rPr lang="en-GB" dirty="0" smtClean="0"/>
              <a:t>              </a:t>
            </a:r>
            <a:r>
              <a:rPr lang="en-GB" dirty="0" smtClean="0">
                <a:sym typeface="Symbol"/>
              </a:rPr>
              <a:t></a:t>
            </a:r>
            <a:r>
              <a:rPr lang="en-GB" dirty="0" smtClean="0"/>
              <a:t>            3</a:t>
            </a:r>
            <a:r>
              <a:rPr lang="en-GB" dirty="0" smtClean="0">
                <a:sym typeface="Symbol"/>
              </a:rPr>
              <a:t>/2</a:t>
            </a:r>
            <a:r>
              <a:rPr lang="en-GB" dirty="0" smtClean="0"/>
              <a:t>         2</a:t>
            </a:r>
            <a:r>
              <a:rPr lang="en-GB" dirty="0" smtClean="0">
                <a:sym typeface="Symbol"/>
              </a:rPr>
              <a:t></a:t>
            </a:r>
            <a:r>
              <a:rPr lang="en-GB" dirty="0" smtClean="0"/>
              <a:t>   Radians</a:t>
            </a:r>
            <a:endParaRPr lang="en-GB"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Equations of the Sine Wave</a:t>
            </a:r>
            <a:endParaRPr lang="en-GB" dirty="0"/>
          </a:p>
        </p:txBody>
      </p:sp>
      <p:sp>
        <p:nvSpPr>
          <p:cNvPr id="3" name="Content Placeholder 2"/>
          <p:cNvSpPr>
            <a:spLocks noGrp="1"/>
          </p:cNvSpPr>
          <p:nvPr>
            <p:ph idx="1"/>
          </p:nvPr>
        </p:nvSpPr>
        <p:spPr/>
        <p:txBody>
          <a:bodyPr/>
          <a:lstStyle/>
          <a:p>
            <a:r>
              <a:rPr lang="en-GB" dirty="0" smtClean="0"/>
              <a:t>The equations that relates the velocity (v), and wavelength, </a:t>
            </a:r>
            <a:r>
              <a:rPr lang="en-GB" dirty="0" smtClean="0">
                <a:sym typeface="Symbol"/>
              </a:rPr>
              <a:t> (</a:t>
            </a:r>
            <a:r>
              <a:rPr lang="en-GB" dirty="0" err="1" smtClean="0">
                <a:sym typeface="Symbol"/>
              </a:rPr>
              <a:t>lamda</a:t>
            </a:r>
            <a:r>
              <a:rPr lang="en-GB" dirty="0" smtClean="0">
                <a:sym typeface="Symbol"/>
              </a:rPr>
              <a:t>)</a:t>
            </a:r>
            <a:r>
              <a:rPr lang="en-GB" dirty="0" smtClean="0"/>
              <a:t>, the period, T</a:t>
            </a:r>
            <a:r>
              <a:rPr lang="en-GB" dirty="0" smtClean="0">
                <a:sym typeface="Symbol"/>
              </a:rPr>
              <a:t> and the frequency, f is:</a:t>
            </a:r>
          </a:p>
          <a:p>
            <a:endParaRPr lang="en-GB" dirty="0" smtClean="0">
              <a:sym typeface="Symbol"/>
            </a:endParaRPr>
          </a:p>
        </p:txBody>
      </p:sp>
      <p:graphicFrame>
        <p:nvGraphicFramePr>
          <p:cNvPr id="4" name="Object 3"/>
          <p:cNvGraphicFramePr>
            <a:graphicFrameLocks noChangeAspect="1"/>
          </p:cNvGraphicFramePr>
          <p:nvPr/>
        </p:nvGraphicFramePr>
        <p:xfrm>
          <a:off x="2915816" y="2924944"/>
          <a:ext cx="1872084" cy="3634045"/>
        </p:xfrm>
        <a:graphic>
          <a:graphicData uri="http://schemas.openxmlformats.org/presentationml/2006/ole">
            <p:oleObj spid="_x0000_s5121" name="Equation" r:id="rId3" imgW="431640" imgH="838080" progId="Equation.3">
              <p:embed/>
            </p:oleObj>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Spectrum</a:t>
            </a:r>
            <a:endParaRPr lang="en-GB" dirty="0"/>
          </a:p>
        </p:txBody>
      </p:sp>
      <p:sp>
        <p:nvSpPr>
          <p:cNvPr id="3" name="Content Placeholder 2"/>
          <p:cNvSpPr>
            <a:spLocks noGrp="1"/>
          </p:cNvSpPr>
          <p:nvPr>
            <p:ph idx="1"/>
          </p:nvPr>
        </p:nvSpPr>
        <p:spPr/>
        <p:txBody>
          <a:bodyPr>
            <a:normAutofit/>
          </a:bodyPr>
          <a:lstStyle/>
          <a:p>
            <a:r>
              <a:rPr lang="en-GB" b="1" dirty="0" smtClean="0"/>
              <a:t>The visible spectrum</a:t>
            </a:r>
          </a:p>
          <a:p>
            <a:r>
              <a:rPr lang="en-GB" dirty="0" smtClean="0"/>
              <a:t>Refraction from a prism</a:t>
            </a:r>
          </a:p>
          <a:p>
            <a:r>
              <a:rPr lang="en-GB" dirty="0" smtClean="0"/>
              <a:t>White light can be split up using a prism to form a spectrum. The light waves are refracted as they enter and leave the prism. </a:t>
            </a:r>
          </a:p>
          <a:p>
            <a:endParaRPr lang="en-GB" dirty="0"/>
          </a:p>
        </p:txBody>
      </p:sp>
      <p:pic>
        <p:nvPicPr>
          <p:cNvPr id="3074" name="Picture 2" descr="a rainbow appears to come out of the prism"/>
          <p:cNvPicPr>
            <a:picLocks noChangeAspect="1" noChangeArrowheads="1"/>
          </p:cNvPicPr>
          <p:nvPr/>
        </p:nvPicPr>
        <p:blipFill>
          <a:blip r:embed="rId2" cstate="print"/>
          <a:srcRect/>
          <a:stretch>
            <a:fillRect/>
          </a:stretch>
        </p:blipFill>
        <p:spPr bwMode="auto">
          <a:xfrm>
            <a:off x="2771800" y="4293096"/>
            <a:ext cx="2152650" cy="2152650"/>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Spectrum</a:t>
            </a:r>
            <a:endParaRPr lang="en-GB" dirty="0"/>
          </a:p>
        </p:txBody>
      </p:sp>
      <p:sp>
        <p:nvSpPr>
          <p:cNvPr id="3" name="Content Placeholder 2"/>
          <p:cNvSpPr>
            <a:spLocks noGrp="1"/>
          </p:cNvSpPr>
          <p:nvPr>
            <p:ph idx="1"/>
          </p:nvPr>
        </p:nvSpPr>
        <p:spPr/>
        <p:txBody>
          <a:bodyPr>
            <a:normAutofit/>
          </a:bodyPr>
          <a:lstStyle/>
          <a:p>
            <a:r>
              <a:rPr lang="en-GB" dirty="0" smtClean="0"/>
              <a:t>The shorter the wavelength of the light, the more it is refracted. </a:t>
            </a:r>
          </a:p>
          <a:p>
            <a:r>
              <a:rPr lang="en-GB" dirty="0" smtClean="0"/>
              <a:t>As a result, red light is refracted the least and violet light is refracted the most, causing the coloured light to spread out to form a spectrum.</a:t>
            </a:r>
          </a:p>
          <a:p>
            <a:endParaRPr lang="en-GB" dirty="0"/>
          </a:p>
        </p:txBody>
      </p:sp>
      <p:pic>
        <p:nvPicPr>
          <p:cNvPr id="56322" name="Picture 2" descr="http://t0.gstatic.com/images?q=tbn:ANd9GcTfBSzBtEalrTEvUZOkrghkUySQbsRAXKQmHH9HQR7TEpihA-sNBA"/>
          <p:cNvPicPr>
            <a:picLocks noChangeAspect="1" noChangeArrowheads="1"/>
          </p:cNvPicPr>
          <p:nvPr/>
        </p:nvPicPr>
        <p:blipFill>
          <a:blip r:embed="rId2" cstate="print"/>
          <a:srcRect/>
          <a:stretch>
            <a:fillRect/>
          </a:stretch>
        </p:blipFill>
        <p:spPr bwMode="auto">
          <a:xfrm>
            <a:off x="2555776" y="4365104"/>
            <a:ext cx="2609850" cy="1752600"/>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Electromagnetic Spectrum</a:t>
            </a:r>
            <a:endParaRPr lang="en-GB" dirty="0"/>
          </a:p>
        </p:txBody>
      </p:sp>
      <p:pic>
        <p:nvPicPr>
          <p:cNvPr id="28674" name="Picture 2" descr="File:EM Spectrum Properties edit.svg">
            <a:hlinkClick r:id="rId2"/>
          </p:cNvPr>
          <p:cNvPicPr>
            <a:picLocks noChangeAspect="1" noChangeArrowheads="1"/>
          </p:cNvPicPr>
          <p:nvPr/>
        </p:nvPicPr>
        <p:blipFill>
          <a:blip r:embed="rId3" cstate="print"/>
          <a:srcRect/>
          <a:stretch>
            <a:fillRect/>
          </a:stretch>
        </p:blipFill>
        <p:spPr bwMode="auto">
          <a:xfrm>
            <a:off x="611560" y="1916832"/>
            <a:ext cx="7036943" cy="4170040"/>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Fourier Transform</a:t>
            </a:r>
            <a:endParaRPr lang="en-GB" dirty="0"/>
          </a:p>
        </p:txBody>
      </p:sp>
      <p:sp>
        <p:nvSpPr>
          <p:cNvPr id="15" name="Rectangle 3"/>
          <p:cNvSpPr txBox="1">
            <a:spLocks noChangeArrowheads="1"/>
          </p:cNvSpPr>
          <p:nvPr/>
        </p:nvSpPr>
        <p:spPr>
          <a:xfrm>
            <a:off x="395536" y="1834480"/>
            <a:ext cx="7848600" cy="4114800"/>
          </a:xfrm>
          <a:prstGeom prst="rect">
            <a:avLst/>
          </a:prstGeom>
        </p:spPr>
        <p:txBody>
          <a:bodyPr vert="horz">
            <a:normAutofit/>
          </a:bodyPr>
          <a:lstStyle/>
          <a:p>
            <a:pPr marL="274320" marR="0" lvl="0" indent="-274320" algn="l" defTabSz="914400" rtl="0" eaLnBrk="1" fontAlgn="auto" latinLnBrk="0" hangingPunct="1">
              <a:lnSpc>
                <a:spcPct val="100000"/>
              </a:lnSpc>
              <a:spcBef>
                <a:spcPts val="600"/>
              </a:spcBef>
              <a:spcAft>
                <a:spcPts val="0"/>
              </a:spcAft>
              <a:buClr>
                <a:schemeClr val="tx2"/>
              </a:buClr>
              <a:buSzPct val="73000"/>
              <a:buFont typeface="Wingdings 2"/>
              <a:buChar char=""/>
              <a:tabLst/>
              <a:defRPr/>
            </a:pPr>
            <a:r>
              <a:rPr kumimoji="0" lang="en-GB" sz="2000" b="0" i="0" u="none" strike="noStrike" kern="1200" cap="none" spc="0" normalizeH="0" baseline="0" noProof="0" dirty="0" smtClean="0">
                <a:ln>
                  <a:noFill/>
                </a:ln>
                <a:solidFill>
                  <a:schemeClr val="tx1"/>
                </a:solidFill>
                <a:effectLst/>
                <a:uLnTx/>
                <a:uFillTx/>
                <a:latin typeface="+mn-lt"/>
                <a:ea typeface="+mn-ea"/>
                <a:cs typeface="Times New Roman" pitchFamily="18" charset="0"/>
              </a:rPr>
              <a:t>The Fourier Transform is used in the continuous world to move from the 'Time Domain' into the 'Frequency Domain'.</a:t>
            </a:r>
            <a:r>
              <a:rPr kumimoji="0" lang="en-GB" sz="2000" b="0" i="0" u="none" strike="noStrike" kern="1200" cap="none" spc="0" normalizeH="0" baseline="0" noProof="0" dirty="0" smtClean="0">
                <a:ln>
                  <a:noFill/>
                </a:ln>
                <a:solidFill>
                  <a:schemeClr val="tx1"/>
                </a:solidFill>
                <a:effectLst/>
                <a:uLnTx/>
                <a:uFillTx/>
                <a:latin typeface="+mn-lt"/>
                <a:ea typeface="+mn-ea"/>
                <a:cs typeface="+mn-cs"/>
              </a:rPr>
              <a:t> </a:t>
            </a:r>
            <a:endParaRPr kumimoji="0" lang="en-GB" sz="2000" b="0" i="0" u="none" strike="noStrike" kern="1200" cap="none" spc="0" normalizeH="0" baseline="0" noProof="0" dirty="0">
              <a:ln>
                <a:noFill/>
              </a:ln>
              <a:solidFill>
                <a:schemeClr val="tx1"/>
              </a:solidFill>
              <a:effectLst/>
              <a:uLnTx/>
              <a:uFillTx/>
              <a:latin typeface="+mn-lt"/>
              <a:ea typeface="+mn-ea"/>
              <a:cs typeface="+mn-cs"/>
            </a:endParaRPr>
          </a:p>
        </p:txBody>
      </p:sp>
      <p:pic>
        <p:nvPicPr>
          <p:cNvPr id="16" name="Picture 4"/>
          <p:cNvPicPr>
            <a:picLocks noChangeAspect="1" noChangeArrowheads="1"/>
          </p:cNvPicPr>
          <p:nvPr/>
        </p:nvPicPr>
        <p:blipFill>
          <a:blip r:embed="rId3" cstate="print"/>
          <a:srcRect/>
          <a:stretch>
            <a:fillRect/>
          </a:stretch>
        </p:blipFill>
        <p:spPr bwMode="auto">
          <a:xfrm>
            <a:off x="852736" y="2763416"/>
            <a:ext cx="4641850" cy="3481388"/>
          </a:xfrm>
          <a:prstGeom prst="rect">
            <a:avLst/>
          </a:prstGeom>
          <a:noFill/>
        </p:spPr>
      </p:pic>
      <p:sp>
        <p:nvSpPr>
          <p:cNvPr id="17" name="Rectangle 6"/>
          <p:cNvSpPr>
            <a:spLocks noChangeArrowheads="1"/>
          </p:cNvSpPr>
          <p:nvPr/>
        </p:nvSpPr>
        <p:spPr bwMode="auto">
          <a:xfrm>
            <a:off x="3024436" y="3030116"/>
            <a:ext cx="9144000" cy="0"/>
          </a:xfrm>
          <a:prstGeom prst="rect">
            <a:avLst/>
          </a:prstGeom>
          <a:noFill/>
          <a:ln w="9525">
            <a:noFill/>
            <a:miter lim="800000"/>
            <a:headEnd/>
            <a:tailEnd/>
          </a:ln>
          <a:effectLst/>
        </p:spPr>
        <p:txBody>
          <a:bodyPr>
            <a:spAutoFit/>
          </a:bodyPr>
          <a:lstStyle/>
          <a:p>
            <a:endParaRPr lang="en-GB"/>
          </a:p>
        </p:txBody>
      </p:sp>
      <p:graphicFrame>
        <p:nvGraphicFramePr>
          <p:cNvPr id="18" name="Object 5"/>
          <p:cNvGraphicFramePr>
            <a:graphicFrameLocks noChangeAspect="1"/>
          </p:cNvGraphicFramePr>
          <p:nvPr/>
        </p:nvGraphicFramePr>
        <p:xfrm>
          <a:off x="5577136" y="3296816"/>
          <a:ext cx="1752600" cy="381000"/>
        </p:xfrm>
        <a:graphic>
          <a:graphicData uri="http://schemas.openxmlformats.org/presentationml/2006/ole">
            <p:oleObj spid="_x0000_s1028" r:id="rId4" imgW="1752600" imgH="381000" progId="Equation.3">
              <p:embed/>
            </p:oleObj>
          </a:graphicData>
        </a:graphic>
      </p:graphicFrame>
      <p:sp>
        <p:nvSpPr>
          <p:cNvPr id="19" name="Rectangle 8"/>
          <p:cNvSpPr>
            <a:spLocks noChangeArrowheads="1"/>
          </p:cNvSpPr>
          <p:nvPr/>
        </p:nvSpPr>
        <p:spPr bwMode="auto">
          <a:xfrm>
            <a:off x="1881436" y="2896766"/>
            <a:ext cx="9144000" cy="0"/>
          </a:xfrm>
          <a:prstGeom prst="rect">
            <a:avLst/>
          </a:prstGeom>
          <a:noFill/>
          <a:ln w="9525">
            <a:noFill/>
            <a:miter lim="800000"/>
            <a:headEnd/>
            <a:tailEnd/>
          </a:ln>
          <a:effectLst/>
        </p:spPr>
        <p:txBody>
          <a:bodyPr>
            <a:spAutoFit/>
          </a:bodyPr>
          <a:lstStyle/>
          <a:p>
            <a:endParaRPr lang="en-GB"/>
          </a:p>
        </p:txBody>
      </p:sp>
      <p:graphicFrame>
        <p:nvGraphicFramePr>
          <p:cNvPr id="20" name="Object 7"/>
          <p:cNvGraphicFramePr>
            <a:graphicFrameLocks noChangeAspect="1"/>
          </p:cNvGraphicFramePr>
          <p:nvPr/>
        </p:nvGraphicFramePr>
        <p:xfrm>
          <a:off x="4205536" y="3982616"/>
          <a:ext cx="4038600" cy="647700"/>
        </p:xfrm>
        <a:graphic>
          <a:graphicData uri="http://schemas.openxmlformats.org/presentationml/2006/ole">
            <p:oleObj spid="_x0000_s1029" r:id="rId5" imgW="4038600" imgH="647700" progId="Equation.3">
              <p:embed/>
            </p:oleObj>
          </a:graphicData>
        </a:graphic>
      </p:graphicFrame>
      <p:pic>
        <p:nvPicPr>
          <p:cNvPr id="9" name="Picture 2" descr="http://www.malaspina.com/jpg/fourier.jpg">
            <a:hlinkClick r:id="rId6"/>
          </p:cNvPr>
          <p:cNvPicPr>
            <a:picLocks noChangeAspect="1" noChangeArrowheads="1"/>
          </p:cNvPicPr>
          <p:nvPr/>
        </p:nvPicPr>
        <p:blipFill>
          <a:blip r:embed="rId7" cstate="print"/>
          <a:srcRect/>
          <a:stretch>
            <a:fillRect/>
          </a:stretch>
        </p:blipFill>
        <p:spPr bwMode="auto">
          <a:xfrm>
            <a:off x="6660232" y="310504"/>
            <a:ext cx="1142173" cy="1534320"/>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Spectrum of a Sinusoid</a:t>
            </a:r>
            <a:endParaRPr lang="en-GB" dirty="0"/>
          </a:p>
        </p:txBody>
      </p:sp>
      <p:sp>
        <p:nvSpPr>
          <p:cNvPr id="3" name="Content Placeholder 2"/>
          <p:cNvSpPr>
            <a:spLocks noGrp="1"/>
          </p:cNvSpPr>
          <p:nvPr>
            <p:ph idx="1"/>
          </p:nvPr>
        </p:nvSpPr>
        <p:spPr/>
        <p:txBody>
          <a:bodyPr/>
          <a:lstStyle/>
          <a:p>
            <a:r>
              <a:rPr lang="en-GB" dirty="0" smtClean="0"/>
              <a:t>A typical spectrum of a sinusoid is shown below (this is its Fourier Transform):</a:t>
            </a:r>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r>
              <a:rPr lang="en-GB" dirty="0" smtClean="0"/>
              <a:t>Its frequency is 100Hz</a:t>
            </a:r>
          </a:p>
          <a:p>
            <a:endParaRPr lang="en-GB" dirty="0"/>
          </a:p>
        </p:txBody>
      </p:sp>
      <p:pic>
        <p:nvPicPr>
          <p:cNvPr id="29698" name="Picture 2"/>
          <p:cNvPicPr>
            <a:picLocks noChangeAspect="1" noChangeArrowheads="1"/>
          </p:cNvPicPr>
          <p:nvPr/>
        </p:nvPicPr>
        <p:blipFill>
          <a:blip r:embed="rId2" cstate="print"/>
          <a:srcRect/>
          <a:stretch>
            <a:fillRect/>
          </a:stretch>
        </p:blipFill>
        <p:spPr bwMode="auto">
          <a:xfrm>
            <a:off x="1547664" y="2348880"/>
            <a:ext cx="4680520" cy="3510390"/>
          </a:xfrm>
          <a:prstGeom prst="rect">
            <a:avLst/>
          </a:prstGeom>
          <a:noFill/>
          <a:ln w="9525">
            <a:noFill/>
            <a:miter lim="800000"/>
            <a:headEnd/>
            <a:tailEnd/>
          </a:ln>
          <a:effectLst/>
        </p:spPr>
      </p:pic>
      <p:pic>
        <p:nvPicPr>
          <p:cNvPr id="6" name="Picture 2" descr="http://www.malaspina.com/jpg/fourier.jpg">
            <a:hlinkClick r:id="rId3"/>
          </p:cNvPr>
          <p:cNvPicPr>
            <a:picLocks noChangeAspect="1" noChangeArrowheads="1"/>
          </p:cNvPicPr>
          <p:nvPr/>
        </p:nvPicPr>
        <p:blipFill>
          <a:blip r:embed="rId4" cstate="print"/>
          <a:srcRect/>
          <a:stretch>
            <a:fillRect/>
          </a:stretch>
        </p:blipFill>
        <p:spPr bwMode="auto">
          <a:xfrm>
            <a:off x="6783930" y="260648"/>
            <a:ext cx="1018475" cy="1368152"/>
          </a:xfrm>
          <a:prstGeom prst="rect">
            <a:avLst/>
          </a:prstGeom>
          <a:noFill/>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Delta Function</a:t>
            </a:r>
            <a:endParaRPr lang="en-GB" dirty="0"/>
          </a:p>
        </p:txBody>
      </p:sp>
      <p:sp>
        <p:nvSpPr>
          <p:cNvPr id="3" name="Content Placeholder 2"/>
          <p:cNvSpPr>
            <a:spLocks noGrp="1"/>
          </p:cNvSpPr>
          <p:nvPr>
            <p:ph idx="1"/>
          </p:nvPr>
        </p:nvSpPr>
        <p:spPr/>
        <p:txBody>
          <a:bodyPr/>
          <a:lstStyle/>
          <a:p>
            <a:r>
              <a:rPr lang="en-GB" dirty="0" smtClean="0"/>
              <a:t>This is a special, function represented as below:</a:t>
            </a:r>
            <a:endParaRPr lang="en-GB" dirty="0"/>
          </a:p>
        </p:txBody>
      </p:sp>
      <p:cxnSp>
        <p:nvCxnSpPr>
          <p:cNvPr id="5" name="Straight Arrow Connector 4"/>
          <p:cNvCxnSpPr/>
          <p:nvPr/>
        </p:nvCxnSpPr>
        <p:spPr>
          <a:xfrm>
            <a:off x="827585" y="5517232"/>
            <a:ext cx="6336704"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 name="Straight Arrow Connector 5"/>
          <p:cNvCxnSpPr/>
          <p:nvPr/>
        </p:nvCxnSpPr>
        <p:spPr>
          <a:xfrm rot="5400000" flipH="1">
            <a:off x="2664583" y="4616338"/>
            <a:ext cx="2664296"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rot="5400000" flipH="1" flipV="1">
            <a:off x="3168638" y="4688346"/>
            <a:ext cx="1656184" cy="1588"/>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827584" y="3861048"/>
            <a:ext cx="6336704" cy="0"/>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3995937" y="3501008"/>
            <a:ext cx="360040" cy="369332"/>
          </a:xfrm>
          <a:prstGeom prst="rect">
            <a:avLst/>
          </a:prstGeom>
          <a:noFill/>
        </p:spPr>
        <p:txBody>
          <a:bodyPr wrap="square" rtlCol="0">
            <a:spAutoFit/>
          </a:bodyPr>
          <a:lstStyle/>
          <a:p>
            <a:r>
              <a:rPr lang="en-GB" dirty="0" smtClean="0"/>
              <a:t>1</a:t>
            </a:r>
            <a:endParaRPr lang="en-GB" dirty="0"/>
          </a:p>
        </p:txBody>
      </p:sp>
      <p:sp>
        <p:nvSpPr>
          <p:cNvPr id="11" name="TextBox 10"/>
          <p:cNvSpPr txBox="1"/>
          <p:nvPr/>
        </p:nvSpPr>
        <p:spPr>
          <a:xfrm>
            <a:off x="3995937" y="5517232"/>
            <a:ext cx="306494" cy="369332"/>
          </a:xfrm>
          <a:prstGeom prst="rect">
            <a:avLst/>
          </a:prstGeom>
          <a:noFill/>
        </p:spPr>
        <p:txBody>
          <a:bodyPr wrap="none" rtlCol="0">
            <a:spAutoFit/>
          </a:bodyPr>
          <a:lstStyle/>
          <a:p>
            <a:r>
              <a:rPr lang="en-GB" dirty="0" smtClean="0"/>
              <a:t>0</a:t>
            </a:r>
            <a:endParaRPr lang="en-GB" dirty="0"/>
          </a:p>
        </p:txBody>
      </p:sp>
      <p:sp>
        <p:nvSpPr>
          <p:cNvPr id="12" name="TextBox 11"/>
          <p:cNvSpPr txBox="1"/>
          <p:nvPr/>
        </p:nvSpPr>
        <p:spPr>
          <a:xfrm rot="16200000">
            <a:off x="2677429" y="4243452"/>
            <a:ext cx="2142253" cy="369332"/>
          </a:xfrm>
          <a:prstGeom prst="rect">
            <a:avLst/>
          </a:prstGeom>
          <a:noFill/>
        </p:spPr>
        <p:txBody>
          <a:bodyPr wrap="none" rtlCol="0">
            <a:spAutoFit/>
          </a:bodyPr>
          <a:lstStyle/>
          <a:p>
            <a:r>
              <a:rPr lang="en-GB" dirty="0" smtClean="0"/>
              <a:t>Relative Amplitude</a:t>
            </a:r>
            <a:endParaRPr lang="en-GB" dirty="0"/>
          </a:p>
        </p:txBody>
      </p:sp>
      <p:sp>
        <p:nvSpPr>
          <p:cNvPr id="13" name="TextBox 12"/>
          <p:cNvSpPr txBox="1"/>
          <p:nvPr/>
        </p:nvSpPr>
        <p:spPr>
          <a:xfrm>
            <a:off x="5508105" y="5589240"/>
            <a:ext cx="1757212" cy="369332"/>
          </a:xfrm>
          <a:prstGeom prst="rect">
            <a:avLst/>
          </a:prstGeom>
          <a:noFill/>
        </p:spPr>
        <p:txBody>
          <a:bodyPr wrap="none" rtlCol="0">
            <a:spAutoFit/>
          </a:bodyPr>
          <a:lstStyle/>
          <a:p>
            <a:r>
              <a:rPr lang="en-GB" dirty="0" smtClean="0"/>
              <a:t>Frequency (Hz)</a:t>
            </a:r>
            <a:endParaRPr lang="en-GB" dirty="0"/>
          </a:p>
        </p:txBody>
      </p:sp>
      <p:graphicFrame>
        <p:nvGraphicFramePr>
          <p:cNvPr id="16" name="Object 3"/>
          <p:cNvGraphicFramePr>
            <a:graphicFrameLocks noChangeAspect="1"/>
          </p:cNvGraphicFramePr>
          <p:nvPr/>
        </p:nvGraphicFramePr>
        <p:xfrm>
          <a:off x="4283968" y="3284984"/>
          <a:ext cx="566737" cy="714375"/>
        </p:xfrm>
        <a:graphic>
          <a:graphicData uri="http://schemas.openxmlformats.org/presentationml/2006/ole">
            <p:oleObj spid="_x0000_s63490" name="Equation" r:id="rId3" imgW="342720" imgH="431640" progId="Equation.3">
              <p:embed/>
            </p:oleObj>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Shifted and scaled</a:t>
            </a:r>
            <a:endParaRPr lang="en-GB" dirty="0"/>
          </a:p>
        </p:txBody>
      </p:sp>
      <p:sp>
        <p:nvSpPr>
          <p:cNvPr id="3" name="Content Placeholder 2"/>
          <p:cNvSpPr>
            <a:spLocks noGrp="1"/>
          </p:cNvSpPr>
          <p:nvPr>
            <p:ph idx="1"/>
          </p:nvPr>
        </p:nvSpPr>
        <p:spPr/>
        <p:txBody>
          <a:bodyPr/>
          <a:lstStyle/>
          <a:p>
            <a:r>
              <a:rPr lang="en-GB" dirty="0" smtClean="0"/>
              <a:t>Delta functions can be scaled and shifted</a:t>
            </a:r>
            <a:endParaRPr lang="en-GB" dirty="0"/>
          </a:p>
        </p:txBody>
      </p:sp>
      <p:cxnSp>
        <p:nvCxnSpPr>
          <p:cNvPr id="4" name="Straight Arrow Connector 3"/>
          <p:cNvCxnSpPr/>
          <p:nvPr/>
        </p:nvCxnSpPr>
        <p:spPr>
          <a:xfrm>
            <a:off x="827585" y="5517232"/>
            <a:ext cx="6336704"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 name="Straight Arrow Connector 4"/>
          <p:cNvCxnSpPr/>
          <p:nvPr/>
        </p:nvCxnSpPr>
        <p:spPr>
          <a:xfrm rot="5400000" flipH="1">
            <a:off x="2664583" y="4616338"/>
            <a:ext cx="2664296"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 name="Straight Arrow Connector 5"/>
          <p:cNvCxnSpPr/>
          <p:nvPr/>
        </p:nvCxnSpPr>
        <p:spPr>
          <a:xfrm rot="5400000" flipH="1" flipV="1">
            <a:off x="4391981" y="4689140"/>
            <a:ext cx="1656184"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827585" y="3789040"/>
            <a:ext cx="6336704" cy="0"/>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95937" y="3501008"/>
            <a:ext cx="360040" cy="369332"/>
          </a:xfrm>
          <a:prstGeom prst="rect">
            <a:avLst/>
          </a:prstGeom>
          <a:noFill/>
        </p:spPr>
        <p:txBody>
          <a:bodyPr wrap="square" rtlCol="0">
            <a:spAutoFit/>
          </a:bodyPr>
          <a:lstStyle/>
          <a:p>
            <a:r>
              <a:rPr lang="en-GB" dirty="0" smtClean="0"/>
              <a:t>3</a:t>
            </a:r>
            <a:endParaRPr lang="en-GB" dirty="0"/>
          </a:p>
        </p:txBody>
      </p:sp>
      <p:sp>
        <p:nvSpPr>
          <p:cNvPr id="10" name="TextBox 9"/>
          <p:cNvSpPr txBox="1"/>
          <p:nvPr/>
        </p:nvSpPr>
        <p:spPr>
          <a:xfrm>
            <a:off x="3995937" y="5517232"/>
            <a:ext cx="306494" cy="369332"/>
          </a:xfrm>
          <a:prstGeom prst="rect">
            <a:avLst/>
          </a:prstGeom>
          <a:noFill/>
        </p:spPr>
        <p:txBody>
          <a:bodyPr wrap="none" rtlCol="0">
            <a:spAutoFit/>
          </a:bodyPr>
          <a:lstStyle/>
          <a:p>
            <a:r>
              <a:rPr lang="en-GB" dirty="0" smtClean="0"/>
              <a:t>0</a:t>
            </a:r>
            <a:endParaRPr lang="en-GB" dirty="0"/>
          </a:p>
        </p:txBody>
      </p:sp>
      <p:sp>
        <p:nvSpPr>
          <p:cNvPr id="11" name="TextBox 10"/>
          <p:cNvSpPr txBox="1"/>
          <p:nvPr/>
        </p:nvSpPr>
        <p:spPr>
          <a:xfrm rot="16200000">
            <a:off x="2677429" y="4243452"/>
            <a:ext cx="2142253" cy="369332"/>
          </a:xfrm>
          <a:prstGeom prst="rect">
            <a:avLst/>
          </a:prstGeom>
          <a:noFill/>
        </p:spPr>
        <p:txBody>
          <a:bodyPr wrap="none" rtlCol="0">
            <a:spAutoFit/>
          </a:bodyPr>
          <a:lstStyle/>
          <a:p>
            <a:r>
              <a:rPr lang="en-GB" dirty="0" smtClean="0"/>
              <a:t>Relative Amplitude</a:t>
            </a:r>
            <a:endParaRPr lang="en-GB" dirty="0"/>
          </a:p>
        </p:txBody>
      </p:sp>
      <p:sp>
        <p:nvSpPr>
          <p:cNvPr id="12" name="TextBox 11"/>
          <p:cNvSpPr txBox="1"/>
          <p:nvPr/>
        </p:nvSpPr>
        <p:spPr>
          <a:xfrm>
            <a:off x="6804248" y="5517232"/>
            <a:ext cx="301686" cy="369332"/>
          </a:xfrm>
          <a:prstGeom prst="rect">
            <a:avLst/>
          </a:prstGeom>
          <a:noFill/>
        </p:spPr>
        <p:txBody>
          <a:bodyPr wrap="none" rtlCol="0">
            <a:spAutoFit/>
          </a:bodyPr>
          <a:lstStyle/>
          <a:p>
            <a:r>
              <a:rPr lang="en-GB" dirty="0" smtClean="0"/>
              <a:t>k</a:t>
            </a:r>
            <a:endParaRPr lang="en-GB" dirty="0"/>
          </a:p>
        </p:txBody>
      </p:sp>
      <p:sp>
        <p:nvSpPr>
          <p:cNvPr id="13" name="TextBox 12"/>
          <p:cNvSpPr txBox="1"/>
          <p:nvPr/>
        </p:nvSpPr>
        <p:spPr>
          <a:xfrm>
            <a:off x="5004048" y="5517232"/>
            <a:ext cx="306494" cy="369332"/>
          </a:xfrm>
          <a:prstGeom prst="rect">
            <a:avLst/>
          </a:prstGeom>
          <a:noFill/>
        </p:spPr>
        <p:txBody>
          <a:bodyPr wrap="none" rtlCol="0">
            <a:spAutoFit/>
          </a:bodyPr>
          <a:lstStyle/>
          <a:p>
            <a:r>
              <a:rPr lang="en-GB" dirty="0" smtClean="0"/>
              <a:t>4</a:t>
            </a:r>
            <a:endParaRPr lang="en-GB" dirty="0"/>
          </a:p>
        </p:txBody>
      </p:sp>
      <p:graphicFrame>
        <p:nvGraphicFramePr>
          <p:cNvPr id="15" name="Object 3"/>
          <p:cNvGraphicFramePr>
            <a:graphicFrameLocks noChangeAspect="1"/>
          </p:cNvGraphicFramePr>
          <p:nvPr/>
        </p:nvGraphicFramePr>
        <p:xfrm>
          <a:off x="4787900" y="3449638"/>
          <a:ext cx="1008063" cy="714375"/>
        </p:xfrm>
        <a:graphic>
          <a:graphicData uri="http://schemas.openxmlformats.org/presentationml/2006/ole">
            <p:oleObj spid="_x0000_s64514" name="Equation" r:id="rId3" imgW="609480" imgH="431640" progId="Equation.3">
              <p:embed/>
            </p:oleObj>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Content Placeholder 2"/>
          <p:cNvSpPr>
            <a:spLocks noGrp="1"/>
          </p:cNvSpPr>
          <p:nvPr>
            <p:ph idx="1"/>
          </p:nvPr>
        </p:nvSpPr>
        <p:spPr>
          <a:xfrm>
            <a:off x="457200" y="1609416"/>
            <a:ext cx="7239000" cy="4846320"/>
          </a:xfrm>
        </p:spPr>
        <p:txBody>
          <a:bodyPr/>
          <a:lstStyle/>
          <a:p>
            <a:r>
              <a:rPr lang="en-GB" dirty="0" smtClean="0"/>
              <a:t>The spectrum is represented as a pair of shifted delta (</a:t>
            </a:r>
            <a:r>
              <a:rPr lang="en-GB" dirty="0" smtClean="0">
                <a:sym typeface="Symbol"/>
              </a:rPr>
              <a:t></a:t>
            </a:r>
            <a:r>
              <a:rPr lang="en-GB" dirty="0" smtClean="0"/>
              <a:t>) functions. This is the spectrum of </a:t>
            </a:r>
            <a:r>
              <a:rPr lang="en-GB" dirty="0" err="1" smtClean="0"/>
              <a:t>cos</a:t>
            </a:r>
            <a:r>
              <a:rPr lang="en-GB" dirty="0" smtClean="0"/>
              <a:t>(2</a:t>
            </a:r>
            <a:r>
              <a:rPr lang="en-GB" dirty="0" smtClean="0">
                <a:sym typeface="Symbol"/>
              </a:rPr>
              <a:t>f</a:t>
            </a:r>
            <a:r>
              <a:rPr lang="en-GB" baseline="-25000" dirty="0" smtClean="0">
                <a:sym typeface="Symbol"/>
              </a:rPr>
              <a:t>c</a:t>
            </a:r>
            <a:r>
              <a:rPr lang="en-GB" dirty="0" smtClean="0">
                <a:sym typeface="Symbol"/>
              </a:rPr>
              <a:t>t)</a:t>
            </a:r>
            <a:endParaRPr lang="en-GB" dirty="0"/>
          </a:p>
        </p:txBody>
      </p:sp>
      <p:sp>
        <p:nvSpPr>
          <p:cNvPr id="2" name="Title 1"/>
          <p:cNvSpPr>
            <a:spLocks noGrp="1"/>
          </p:cNvSpPr>
          <p:nvPr>
            <p:ph type="title"/>
          </p:nvPr>
        </p:nvSpPr>
        <p:spPr/>
        <p:txBody>
          <a:bodyPr>
            <a:normAutofit fontScale="90000"/>
          </a:bodyPr>
          <a:lstStyle/>
          <a:p>
            <a:r>
              <a:rPr lang="en-GB" dirty="0" smtClean="0"/>
              <a:t>Representation of the Spectrum</a:t>
            </a:r>
            <a:endParaRPr lang="en-GB" dirty="0"/>
          </a:p>
        </p:txBody>
      </p:sp>
      <p:cxnSp>
        <p:nvCxnSpPr>
          <p:cNvPr id="8" name="Straight Arrow Connector 7"/>
          <p:cNvCxnSpPr/>
          <p:nvPr/>
        </p:nvCxnSpPr>
        <p:spPr>
          <a:xfrm>
            <a:off x="827585" y="5517232"/>
            <a:ext cx="6336704"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rot="5400000" flipH="1">
            <a:off x="2664583" y="4616338"/>
            <a:ext cx="2664296"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rot="5400000" flipH="1" flipV="1">
            <a:off x="4391981" y="4689140"/>
            <a:ext cx="1656184"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rot="5400000" flipH="1" flipV="1">
            <a:off x="1944503" y="4688346"/>
            <a:ext cx="1656184"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827585" y="3789040"/>
            <a:ext cx="6336704" cy="0"/>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3995936" y="3501008"/>
            <a:ext cx="576063" cy="369332"/>
          </a:xfrm>
          <a:prstGeom prst="rect">
            <a:avLst/>
          </a:prstGeom>
          <a:noFill/>
        </p:spPr>
        <p:txBody>
          <a:bodyPr wrap="square" rtlCol="0">
            <a:spAutoFit/>
          </a:bodyPr>
          <a:lstStyle/>
          <a:p>
            <a:r>
              <a:rPr lang="en-GB" dirty="0" smtClean="0"/>
              <a:t>0.5</a:t>
            </a:r>
            <a:endParaRPr lang="en-GB" dirty="0"/>
          </a:p>
        </p:txBody>
      </p:sp>
      <p:sp>
        <p:nvSpPr>
          <p:cNvPr id="19" name="TextBox 18"/>
          <p:cNvSpPr txBox="1"/>
          <p:nvPr/>
        </p:nvSpPr>
        <p:spPr>
          <a:xfrm>
            <a:off x="3995937" y="5517232"/>
            <a:ext cx="306494" cy="369332"/>
          </a:xfrm>
          <a:prstGeom prst="rect">
            <a:avLst/>
          </a:prstGeom>
          <a:noFill/>
        </p:spPr>
        <p:txBody>
          <a:bodyPr wrap="none" rtlCol="0">
            <a:spAutoFit/>
          </a:bodyPr>
          <a:lstStyle/>
          <a:p>
            <a:r>
              <a:rPr lang="en-GB" dirty="0" smtClean="0"/>
              <a:t>0</a:t>
            </a:r>
            <a:endParaRPr lang="en-GB" dirty="0"/>
          </a:p>
        </p:txBody>
      </p:sp>
      <p:sp>
        <p:nvSpPr>
          <p:cNvPr id="20" name="TextBox 19"/>
          <p:cNvSpPr txBox="1"/>
          <p:nvPr/>
        </p:nvSpPr>
        <p:spPr>
          <a:xfrm rot="16200000">
            <a:off x="2677429" y="4243452"/>
            <a:ext cx="2142253" cy="369332"/>
          </a:xfrm>
          <a:prstGeom prst="rect">
            <a:avLst/>
          </a:prstGeom>
          <a:noFill/>
        </p:spPr>
        <p:txBody>
          <a:bodyPr wrap="none" rtlCol="0">
            <a:spAutoFit/>
          </a:bodyPr>
          <a:lstStyle/>
          <a:p>
            <a:r>
              <a:rPr lang="en-GB" dirty="0" smtClean="0"/>
              <a:t>Relative Amplitude</a:t>
            </a:r>
            <a:endParaRPr lang="en-GB" dirty="0"/>
          </a:p>
        </p:txBody>
      </p:sp>
      <p:sp>
        <p:nvSpPr>
          <p:cNvPr id="24" name="TextBox 23"/>
          <p:cNvSpPr txBox="1"/>
          <p:nvPr/>
        </p:nvSpPr>
        <p:spPr>
          <a:xfrm>
            <a:off x="5508105" y="5589240"/>
            <a:ext cx="1757212" cy="369332"/>
          </a:xfrm>
          <a:prstGeom prst="rect">
            <a:avLst/>
          </a:prstGeom>
          <a:noFill/>
        </p:spPr>
        <p:txBody>
          <a:bodyPr wrap="none" rtlCol="0">
            <a:spAutoFit/>
          </a:bodyPr>
          <a:lstStyle/>
          <a:p>
            <a:r>
              <a:rPr lang="en-GB" dirty="0" smtClean="0"/>
              <a:t>Frequency (Hz)</a:t>
            </a:r>
            <a:endParaRPr lang="en-GB" dirty="0"/>
          </a:p>
        </p:txBody>
      </p:sp>
      <p:sp>
        <p:nvSpPr>
          <p:cNvPr id="25" name="TextBox 24"/>
          <p:cNvSpPr txBox="1"/>
          <p:nvPr/>
        </p:nvSpPr>
        <p:spPr>
          <a:xfrm>
            <a:off x="5076056" y="5517232"/>
            <a:ext cx="383438" cy="369332"/>
          </a:xfrm>
          <a:prstGeom prst="rect">
            <a:avLst/>
          </a:prstGeom>
          <a:noFill/>
        </p:spPr>
        <p:txBody>
          <a:bodyPr wrap="none" rtlCol="0">
            <a:spAutoFit/>
          </a:bodyPr>
          <a:lstStyle/>
          <a:p>
            <a:r>
              <a:rPr lang="en-GB" dirty="0" err="1" smtClean="0"/>
              <a:t>fc</a:t>
            </a:r>
            <a:endParaRPr lang="en-GB" dirty="0"/>
          </a:p>
        </p:txBody>
      </p:sp>
      <p:sp>
        <p:nvSpPr>
          <p:cNvPr id="26" name="TextBox 25"/>
          <p:cNvSpPr txBox="1"/>
          <p:nvPr/>
        </p:nvSpPr>
        <p:spPr>
          <a:xfrm>
            <a:off x="2483769" y="5517232"/>
            <a:ext cx="468398" cy="646331"/>
          </a:xfrm>
          <a:prstGeom prst="rect">
            <a:avLst/>
          </a:prstGeom>
          <a:noFill/>
        </p:spPr>
        <p:txBody>
          <a:bodyPr wrap="none" rtlCol="0">
            <a:spAutoFit/>
          </a:bodyPr>
          <a:lstStyle/>
          <a:p>
            <a:r>
              <a:rPr lang="en-GB" dirty="0" smtClean="0"/>
              <a:t>-</a:t>
            </a:r>
            <a:r>
              <a:rPr lang="en-GB" dirty="0" err="1" smtClean="0"/>
              <a:t>fc</a:t>
            </a:r>
            <a:endParaRPr lang="en-GB" dirty="0" smtClean="0"/>
          </a:p>
          <a:p>
            <a:endParaRPr lang="en-GB" dirty="0"/>
          </a:p>
        </p:txBody>
      </p:sp>
      <p:graphicFrame>
        <p:nvGraphicFramePr>
          <p:cNvPr id="30723" name="Object 3"/>
          <p:cNvGraphicFramePr>
            <a:graphicFrameLocks noChangeAspect="1"/>
          </p:cNvGraphicFramePr>
          <p:nvPr/>
        </p:nvGraphicFramePr>
        <p:xfrm>
          <a:off x="4788025" y="3429000"/>
          <a:ext cx="1008111" cy="755827"/>
        </p:xfrm>
        <a:graphic>
          <a:graphicData uri="http://schemas.openxmlformats.org/presentationml/2006/ole">
            <p:oleObj spid="_x0000_s30723" name="Equation" r:id="rId3" imgW="609480" imgH="457200" progId="Equation.3">
              <p:embed/>
            </p:oleObj>
          </a:graphicData>
        </a:graphic>
      </p:graphicFrame>
      <p:graphicFrame>
        <p:nvGraphicFramePr>
          <p:cNvPr id="30724" name="Object 4"/>
          <p:cNvGraphicFramePr>
            <a:graphicFrameLocks noChangeAspect="1"/>
          </p:cNvGraphicFramePr>
          <p:nvPr/>
        </p:nvGraphicFramePr>
        <p:xfrm>
          <a:off x="2267745" y="3501008"/>
          <a:ext cx="1008063" cy="755650"/>
        </p:xfrm>
        <a:graphic>
          <a:graphicData uri="http://schemas.openxmlformats.org/presentationml/2006/ole">
            <p:oleObj spid="_x0000_s30724" name="Equation" r:id="rId4" imgW="609480" imgH="457200" progId="Equation.3">
              <p:embed/>
            </p:oleObj>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Systems and Transforms</a:t>
            </a:r>
            <a:endParaRPr lang="en-GB" dirty="0">
              <a:solidFill>
                <a:schemeClr val="tx1"/>
              </a:solidFill>
            </a:endParaRPr>
          </a:p>
        </p:txBody>
      </p:sp>
      <p:grpSp>
        <p:nvGrpSpPr>
          <p:cNvPr id="6" name="Group 4"/>
          <p:cNvGrpSpPr>
            <a:grpSpLocks/>
          </p:cNvGrpSpPr>
          <p:nvPr/>
        </p:nvGrpSpPr>
        <p:grpSpPr bwMode="auto">
          <a:xfrm>
            <a:off x="179512" y="1988840"/>
            <a:ext cx="7620000" cy="3124200"/>
            <a:chOff x="2626" y="4157"/>
            <a:chExt cx="6827" cy="2962"/>
          </a:xfrm>
        </p:grpSpPr>
        <p:sp>
          <p:nvSpPr>
            <p:cNvPr id="7" name="Rectangle 5"/>
            <p:cNvSpPr>
              <a:spLocks noChangeArrowheads="1"/>
            </p:cNvSpPr>
            <p:nvPr/>
          </p:nvSpPr>
          <p:spPr bwMode="auto">
            <a:xfrm>
              <a:off x="4476" y="4933"/>
              <a:ext cx="2933" cy="1493"/>
            </a:xfrm>
            <a:prstGeom prst="rect">
              <a:avLst/>
            </a:prstGeom>
            <a:solidFill>
              <a:srgbClr val="C0C0C0"/>
            </a:solidFill>
            <a:ln w="9525">
              <a:solidFill>
                <a:srgbClr val="000000"/>
              </a:solidFill>
              <a:miter lim="800000"/>
              <a:headEnd/>
              <a:tailEnd/>
            </a:ln>
            <a:effectLst/>
          </p:spPr>
          <p:txBody>
            <a:bodyPr/>
            <a:lstStyle/>
            <a:p>
              <a:endParaRPr lang="en-GB"/>
            </a:p>
          </p:txBody>
        </p:sp>
        <p:sp>
          <p:nvSpPr>
            <p:cNvPr id="8" name="Line 6"/>
            <p:cNvSpPr>
              <a:spLocks noChangeShapeType="1"/>
            </p:cNvSpPr>
            <p:nvPr/>
          </p:nvSpPr>
          <p:spPr bwMode="auto">
            <a:xfrm>
              <a:off x="2906" y="5626"/>
              <a:ext cx="1573" cy="0"/>
            </a:xfrm>
            <a:prstGeom prst="line">
              <a:avLst/>
            </a:prstGeom>
            <a:noFill/>
            <a:ln w="9525">
              <a:solidFill>
                <a:srgbClr val="000000"/>
              </a:solidFill>
              <a:round/>
              <a:headEnd/>
              <a:tailEnd type="triangle" w="med" len="med"/>
            </a:ln>
            <a:effectLst/>
          </p:spPr>
          <p:txBody>
            <a:bodyPr/>
            <a:lstStyle/>
            <a:p>
              <a:endParaRPr lang="en-GB"/>
            </a:p>
          </p:txBody>
        </p:sp>
        <p:sp>
          <p:nvSpPr>
            <p:cNvPr id="9" name="Line 7"/>
            <p:cNvSpPr>
              <a:spLocks noChangeShapeType="1"/>
            </p:cNvSpPr>
            <p:nvPr/>
          </p:nvSpPr>
          <p:spPr bwMode="auto">
            <a:xfrm>
              <a:off x="7412" y="5626"/>
              <a:ext cx="1360" cy="0"/>
            </a:xfrm>
            <a:prstGeom prst="line">
              <a:avLst/>
            </a:prstGeom>
            <a:noFill/>
            <a:ln w="9525">
              <a:solidFill>
                <a:srgbClr val="000000"/>
              </a:solidFill>
              <a:round/>
              <a:headEnd/>
              <a:tailEnd type="triangle" w="med" len="med"/>
            </a:ln>
            <a:effectLst/>
          </p:spPr>
          <p:txBody>
            <a:bodyPr/>
            <a:lstStyle/>
            <a:p>
              <a:endParaRPr lang="en-GB"/>
            </a:p>
          </p:txBody>
        </p:sp>
        <p:sp>
          <p:nvSpPr>
            <p:cNvPr id="10" name="Text Box 8"/>
            <p:cNvSpPr txBox="1">
              <a:spLocks noChangeArrowheads="1"/>
            </p:cNvSpPr>
            <p:nvPr/>
          </p:nvSpPr>
          <p:spPr bwMode="auto">
            <a:xfrm>
              <a:off x="4866" y="5252"/>
              <a:ext cx="2240" cy="787"/>
            </a:xfrm>
            <a:prstGeom prst="rect">
              <a:avLst/>
            </a:prstGeom>
            <a:noFill/>
            <a:ln w="9525">
              <a:noFill/>
              <a:miter lim="800000"/>
              <a:headEnd/>
              <a:tailEnd/>
            </a:ln>
            <a:effectLst/>
          </p:spPr>
          <p:txBody>
            <a:bodyPr/>
            <a:lstStyle/>
            <a:p>
              <a:pPr algn="ctr" eaLnBrk="0" hangingPunct="0"/>
              <a:r>
                <a:rPr lang="en-US" sz="1800"/>
                <a:t>LTIV System</a:t>
              </a:r>
            </a:p>
            <a:p>
              <a:pPr algn="ctr" eaLnBrk="0" hangingPunct="0"/>
              <a:r>
                <a:rPr lang="en-US" sz="1800"/>
                <a:t>(we know h(t) or H(f)</a:t>
              </a:r>
            </a:p>
          </p:txBody>
        </p:sp>
        <p:sp>
          <p:nvSpPr>
            <p:cNvPr id="11" name="Text Box 9"/>
            <p:cNvSpPr txBox="1">
              <a:spLocks noChangeArrowheads="1"/>
            </p:cNvSpPr>
            <p:nvPr/>
          </p:nvSpPr>
          <p:spPr bwMode="auto">
            <a:xfrm>
              <a:off x="2626" y="5318"/>
              <a:ext cx="1173" cy="374"/>
            </a:xfrm>
            <a:prstGeom prst="rect">
              <a:avLst/>
            </a:prstGeom>
            <a:noFill/>
            <a:ln w="9525">
              <a:noFill/>
              <a:miter lim="800000"/>
              <a:headEnd/>
              <a:tailEnd/>
            </a:ln>
            <a:effectLst/>
          </p:spPr>
          <p:txBody>
            <a:bodyPr/>
            <a:lstStyle/>
            <a:p>
              <a:pPr algn="ctr" eaLnBrk="0" hangingPunct="0"/>
              <a:r>
                <a:rPr lang="en-US" sz="1800"/>
                <a:t>Input</a:t>
              </a:r>
            </a:p>
          </p:txBody>
        </p:sp>
        <p:sp>
          <p:nvSpPr>
            <p:cNvPr id="12" name="Text Box 10"/>
            <p:cNvSpPr txBox="1">
              <a:spLocks noChangeArrowheads="1"/>
            </p:cNvSpPr>
            <p:nvPr/>
          </p:nvSpPr>
          <p:spPr bwMode="auto">
            <a:xfrm>
              <a:off x="7693" y="5345"/>
              <a:ext cx="1173" cy="374"/>
            </a:xfrm>
            <a:prstGeom prst="rect">
              <a:avLst/>
            </a:prstGeom>
            <a:noFill/>
            <a:ln w="9525">
              <a:noFill/>
              <a:miter lim="800000"/>
              <a:headEnd/>
              <a:tailEnd/>
            </a:ln>
            <a:effectLst/>
          </p:spPr>
          <p:txBody>
            <a:bodyPr/>
            <a:lstStyle/>
            <a:p>
              <a:pPr algn="ctr" eaLnBrk="0" hangingPunct="0"/>
              <a:r>
                <a:rPr lang="en-US" sz="1800"/>
                <a:t>Output</a:t>
              </a:r>
            </a:p>
          </p:txBody>
        </p:sp>
        <p:sp>
          <p:nvSpPr>
            <p:cNvPr id="13" name="Line 11"/>
            <p:cNvSpPr>
              <a:spLocks noChangeShapeType="1"/>
            </p:cNvSpPr>
            <p:nvPr/>
          </p:nvSpPr>
          <p:spPr bwMode="auto">
            <a:xfrm>
              <a:off x="2866" y="4559"/>
              <a:ext cx="5880" cy="0"/>
            </a:xfrm>
            <a:prstGeom prst="line">
              <a:avLst/>
            </a:prstGeom>
            <a:noFill/>
            <a:ln w="9525">
              <a:solidFill>
                <a:srgbClr val="000000"/>
              </a:solidFill>
              <a:round/>
              <a:headEnd/>
              <a:tailEnd type="triangle" w="med" len="med"/>
            </a:ln>
            <a:effectLst/>
          </p:spPr>
          <p:txBody>
            <a:bodyPr/>
            <a:lstStyle/>
            <a:p>
              <a:endParaRPr lang="en-GB"/>
            </a:p>
          </p:txBody>
        </p:sp>
        <p:sp>
          <p:nvSpPr>
            <p:cNvPr id="14" name="Line 12"/>
            <p:cNvSpPr>
              <a:spLocks noChangeShapeType="1"/>
            </p:cNvSpPr>
            <p:nvPr/>
          </p:nvSpPr>
          <p:spPr bwMode="auto">
            <a:xfrm>
              <a:off x="2892" y="6826"/>
              <a:ext cx="5854" cy="0"/>
            </a:xfrm>
            <a:prstGeom prst="line">
              <a:avLst/>
            </a:prstGeom>
            <a:noFill/>
            <a:ln w="9525">
              <a:solidFill>
                <a:srgbClr val="000000"/>
              </a:solidFill>
              <a:round/>
              <a:headEnd/>
              <a:tailEnd type="triangle" w="med" len="med"/>
            </a:ln>
            <a:effectLst/>
          </p:spPr>
          <p:txBody>
            <a:bodyPr/>
            <a:lstStyle/>
            <a:p>
              <a:endParaRPr lang="en-GB"/>
            </a:p>
          </p:txBody>
        </p:sp>
        <p:sp>
          <p:nvSpPr>
            <p:cNvPr id="15" name="Text Box 13"/>
            <p:cNvSpPr txBox="1">
              <a:spLocks noChangeArrowheads="1"/>
            </p:cNvSpPr>
            <p:nvPr/>
          </p:nvSpPr>
          <p:spPr bwMode="auto">
            <a:xfrm>
              <a:off x="2826" y="6438"/>
              <a:ext cx="1173" cy="374"/>
            </a:xfrm>
            <a:prstGeom prst="rect">
              <a:avLst/>
            </a:prstGeom>
            <a:noFill/>
            <a:ln w="9525">
              <a:noFill/>
              <a:miter lim="800000"/>
              <a:headEnd/>
              <a:tailEnd/>
            </a:ln>
            <a:effectLst/>
          </p:spPr>
          <p:txBody>
            <a:bodyPr/>
            <a:lstStyle/>
            <a:p>
              <a:pPr algn="ctr" eaLnBrk="0" hangingPunct="0"/>
              <a:r>
                <a:rPr lang="en-US" sz="1800"/>
                <a:t>X(f)</a:t>
              </a:r>
            </a:p>
          </p:txBody>
        </p:sp>
        <p:sp>
          <p:nvSpPr>
            <p:cNvPr id="16" name="Text Box 14"/>
            <p:cNvSpPr txBox="1">
              <a:spLocks noChangeArrowheads="1"/>
            </p:cNvSpPr>
            <p:nvPr/>
          </p:nvSpPr>
          <p:spPr bwMode="auto">
            <a:xfrm>
              <a:off x="2813" y="4157"/>
              <a:ext cx="1173" cy="374"/>
            </a:xfrm>
            <a:prstGeom prst="rect">
              <a:avLst/>
            </a:prstGeom>
            <a:noFill/>
            <a:ln w="9525">
              <a:noFill/>
              <a:miter lim="800000"/>
              <a:headEnd/>
              <a:tailEnd/>
            </a:ln>
            <a:effectLst/>
          </p:spPr>
          <p:txBody>
            <a:bodyPr/>
            <a:lstStyle/>
            <a:p>
              <a:pPr algn="ctr" eaLnBrk="0" hangingPunct="0"/>
              <a:r>
                <a:rPr lang="en-US" sz="1800" dirty="0"/>
                <a:t>x(t)</a:t>
              </a:r>
            </a:p>
          </p:txBody>
        </p:sp>
        <p:sp>
          <p:nvSpPr>
            <p:cNvPr id="17" name="Text Box 15"/>
            <p:cNvSpPr txBox="1">
              <a:spLocks noChangeArrowheads="1"/>
            </p:cNvSpPr>
            <p:nvPr/>
          </p:nvSpPr>
          <p:spPr bwMode="auto">
            <a:xfrm>
              <a:off x="7960" y="6371"/>
              <a:ext cx="1493" cy="374"/>
            </a:xfrm>
            <a:prstGeom prst="rect">
              <a:avLst/>
            </a:prstGeom>
            <a:noFill/>
            <a:ln w="9525">
              <a:noFill/>
              <a:miter lim="800000"/>
              <a:headEnd/>
              <a:tailEnd/>
            </a:ln>
            <a:effectLst/>
          </p:spPr>
          <p:txBody>
            <a:bodyPr/>
            <a:lstStyle/>
            <a:p>
              <a:pPr algn="ctr" eaLnBrk="0" hangingPunct="0"/>
              <a:r>
                <a:rPr lang="en-US" sz="1800"/>
                <a:t>Y(f)=H(f).X(f)</a:t>
              </a:r>
            </a:p>
          </p:txBody>
        </p:sp>
        <p:sp>
          <p:nvSpPr>
            <p:cNvPr id="18" name="Text Box 16"/>
            <p:cNvSpPr txBox="1">
              <a:spLocks noChangeArrowheads="1"/>
            </p:cNvSpPr>
            <p:nvPr/>
          </p:nvSpPr>
          <p:spPr bwMode="auto">
            <a:xfrm>
              <a:off x="7719" y="4171"/>
              <a:ext cx="1453" cy="374"/>
            </a:xfrm>
            <a:prstGeom prst="rect">
              <a:avLst/>
            </a:prstGeom>
            <a:noFill/>
            <a:ln w="9525">
              <a:noFill/>
              <a:miter lim="800000"/>
              <a:headEnd/>
              <a:tailEnd/>
            </a:ln>
            <a:effectLst/>
          </p:spPr>
          <p:txBody>
            <a:bodyPr/>
            <a:lstStyle/>
            <a:p>
              <a:pPr algn="ctr" eaLnBrk="0" hangingPunct="0"/>
              <a:r>
                <a:rPr lang="en-US" sz="1800"/>
                <a:t>y(t)=h(t)*x(t)</a:t>
              </a:r>
            </a:p>
          </p:txBody>
        </p:sp>
        <p:sp>
          <p:nvSpPr>
            <p:cNvPr id="19" name="Line 17"/>
            <p:cNvSpPr>
              <a:spLocks noChangeShapeType="1"/>
            </p:cNvSpPr>
            <p:nvPr/>
          </p:nvSpPr>
          <p:spPr bwMode="auto">
            <a:xfrm>
              <a:off x="3986" y="4666"/>
              <a:ext cx="0" cy="2013"/>
            </a:xfrm>
            <a:prstGeom prst="line">
              <a:avLst/>
            </a:prstGeom>
            <a:noFill/>
            <a:ln w="9525">
              <a:solidFill>
                <a:srgbClr val="000000"/>
              </a:solidFill>
              <a:prstDash val="sysDot"/>
              <a:round/>
              <a:headEnd/>
              <a:tailEnd type="triangle" w="med" len="med"/>
            </a:ln>
            <a:effectLst/>
          </p:spPr>
          <p:txBody>
            <a:bodyPr/>
            <a:lstStyle/>
            <a:p>
              <a:endParaRPr lang="en-GB"/>
            </a:p>
          </p:txBody>
        </p:sp>
        <p:sp>
          <p:nvSpPr>
            <p:cNvPr id="20" name="Line 18"/>
            <p:cNvSpPr>
              <a:spLocks noChangeShapeType="1"/>
            </p:cNvSpPr>
            <p:nvPr/>
          </p:nvSpPr>
          <p:spPr bwMode="auto">
            <a:xfrm flipV="1">
              <a:off x="7679" y="4653"/>
              <a:ext cx="0" cy="2080"/>
            </a:xfrm>
            <a:prstGeom prst="line">
              <a:avLst/>
            </a:prstGeom>
            <a:noFill/>
            <a:ln w="9525">
              <a:solidFill>
                <a:srgbClr val="000000"/>
              </a:solidFill>
              <a:prstDash val="sysDot"/>
              <a:round/>
              <a:headEnd/>
              <a:tailEnd type="triangle" w="med" len="med"/>
            </a:ln>
            <a:effectLst/>
          </p:spPr>
          <p:txBody>
            <a:bodyPr/>
            <a:lstStyle/>
            <a:p>
              <a:endParaRPr lang="en-GB"/>
            </a:p>
          </p:txBody>
        </p:sp>
        <p:sp>
          <p:nvSpPr>
            <p:cNvPr id="21" name="Text Box 19"/>
            <p:cNvSpPr txBox="1">
              <a:spLocks noChangeArrowheads="1"/>
            </p:cNvSpPr>
            <p:nvPr/>
          </p:nvSpPr>
          <p:spPr bwMode="auto">
            <a:xfrm>
              <a:off x="3370" y="6039"/>
              <a:ext cx="1067" cy="534"/>
            </a:xfrm>
            <a:prstGeom prst="rect">
              <a:avLst/>
            </a:prstGeom>
            <a:noFill/>
            <a:ln w="9525">
              <a:noFill/>
              <a:miter lim="800000"/>
              <a:headEnd/>
              <a:tailEnd/>
            </a:ln>
            <a:effectLst/>
          </p:spPr>
          <p:txBody>
            <a:bodyPr/>
            <a:lstStyle/>
            <a:p>
              <a:pPr algn="ctr" eaLnBrk="0" hangingPunct="0"/>
              <a:r>
                <a:rPr lang="en-US" sz="1800"/>
                <a:t>FT</a:t>
              </a:r>
            </a:p>
          </p:txBody>
        </p:sp>
        <p:sp>
          <p:nvSpPr>
            <p:cNvPr id="22" name="Text Box 20"/>
            <p:cNvSpPr txBox="1">
              <a:spLocks noChangeArrowheads="1"/>
            </p:cNvSpPr>
            <p:nvPr/>
          </p:nvSpPr>
          <p:spPr bwMode="auto">
            <a:xfrm>
              <a:off x="7293" y="4905"/>
              <a:ext cx="1173" cy="374"/>
            </a:xfrm>
            <a:prstGeom prst="rect">
              <a:avLst/>
            </a:prstGeom>
            <a:noFill/>
            <a:ln w="9525">
              <a:noFill/>
              <a:miter lim="800000"/>
              <a:headEnd/>
              <a:tailEnd/>
            </a:ln>
            <a:effectLst/>
          </p:spPr>
          <p:txBody>
            <a:bodyPr/>
            <a:lstStyle/>
            <a:p>
              <a:pPr algn="ctr" eaLnBrk="0" hangingPunct="0"/>
              <a:r>
                <a:rPr lang="en-US" sz="1800"/>
                <a:t>IFT</a:t>
              </a:r>
            </a:p>
          </p:txBody>
        </p:sp>
        <p:sp>
          <p:nvSpPr>
            <p:cNvPr id="23" name="Text Box 21"/>
            <p:cNvSpPr txBox="1">
              <a:spLocks noChangeArrowheads="1"/>
            </p:cNvSpPr>
            <p:nvPr/>
          </p:nvSpPr>
          <p:spPr bwMode="auto">
            <a:xfrm>
              <a:off x="5532" y="4198"/>
              <a:ext cx="1173" cy="374"/>
            </a:xfrm>
            <a:prstGeom prst="rect">
              <a:avLst/>
            </a:prstGeom>
            <a:noFill/>
            <a:ln w="9525">
              <a:noFill/>
              <a:miter lim="800000"/>
              <a:headEnd/>
              <a:tailEnd/>
            </a:ln>
            <a:effectLst/>
          </p:spPr>
          <p:txBody>
            <a:bodyPr/>
            <a:lstStyle/>
            <a:p>
              <a:pPr algn="ctr" eaLnBrk="0" hangingPunct="0"/>
              <a:r>
                <a:rPr lang="en-US" sz="1800"/>
                <a:t>Convolve</a:t>
              </a:r>
            </a:p>
          </p:txBody>
        </p:sp>
        <p:sp>
          <p:nvSpPr>
            <p:cNvPr id="24" name="Text Box 22"/>
            <p:cNvSpPr txBox="1">
              <a:spLocks noChangeArrowheads="1"/>
            </p:cNvSpPr>
            <p:nvPr/>
          </p:nvSpPr>
          <p:spPr bwMode="auto">
            <a:xfrm>
              <a:off x="5507" y="6745"/>
              <a:ext cx="1173" cy="374"/>
            </a:xfrm>
            <a:prstGeom prst="rect">
              <a:avLst/>
            </a:prstGeom>
            <a:noFill/>
            <a:ln w="9525">
              <a:noFill/>
              <a:miter lim="800000"/>
              <a:headEnd/>
              <a:tailEnd/>
            </a:ln>
            <a:effectLst/>
          </p:spPr>
          <p:txBody>
            <a:bodyPr/>
            <a:lstStyle/>
            <a:p>
              <a:pPr algn="ctr" eaLnBrk="0" hangingPunct="0"/>
              <a:r>
                <a:rPr lang="en-US" sz="1800"/>
                <a:t>Multiply</a:t>
              </a:r>
            </a:p>
          </p:txBody>
        </p:sp>
      </p:gr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File:Convolution3.PNG">
            <a:hlinkClick r:id="rId2"/>
          </p:cNvPr>
          <p:cNvPicPr>
            <a:picLocks noChangeAspect="1" noChangeArrowheads="1"/>
          </p:cNvPicPr>
          <p:nvPr/>
        </p:nvPicPr>
        <p:blipFill>
          <a:blip r:embed="rId3" cstate="print"/>
          <a:srcRect/>
          <a:stretch>
            <a:fillRect/>
          </a:stretch>
        </p:blipFill>
        <p:spPr bwMode="auto">
          <a:xfrm>
            <a:off x="2483768" y="692696"/>
            <a:ext cx="5267325" cy="5705476"/>
          </a:xfrm>
          <a:prstGeom prst="rect">
            <a:avLst/>
          </a:prstGeom>
          <a:noFill/>
        </p:spPr>
      </p:pic>
      <p:sp>
        <p:nvSpPr>
          <p:cNvPr id="2" name="Title 1"/>
          <p:cNvSpPr>
            <a:spLocks noGrp="1"/>
          </p:cNvSpPr>
          <p:nvPr>
            <p:ph type="title"/>
          </p:nvPr>
        </p:nvSpPr>
        <p:spPr>
          <a:xfrm>
            <a:off x="467544" y="4149080"/>
            <a:ext cx="3528392" cy="2388880"/>
          </a:xfrm>
        </p:spPr>
        <p:txBody>
          <a:bodyPr>
            <a:normAutofit/>
          </a:bodyPr>
          <a:lstStyle/>
          <a:p>
            <a:r>
              <a:rPr lang="en-GB" dirty="0" smtClean="0"/>
              <a:t>A Visual explanation of convolution</a:t>
            </a:r>
            <a:endParaRPr lang="en-GB"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457200" y="320040"/>
            <a:ext cx="7239000" cy="1143000"/>
          </a:xfrm>
        </p:spPr>
        <p:txBody>
          <a:bodyPr>
            <a:normAutofit fontScale="90000"/>
          </a:bodyPr>
          <a:lstStyle/>
          <a:p>
            <a:r>
              <a:rPr lang="en-GB" dirty="0" smtClean="0"/>
              <a:t>Rectangular Function convolution animation</a:t>
            </a:r>
            <a:endParaRPr lang="en-GB" dirty="0">
              <a:solidFill>
                <a:schemeClr val="tx1"/>
              </a:solidFill>
            </a:endParaRPr>
          </a:p>
        </p:txBody>
      </p:sp>
      <p:pic>
        <p:nvPicPr>
          <p:cNvPr id="6" name="Convolution_Animation1.avi">
            <a:hlinkClick r:id="" action="ppaction://media"/>
          </p:cNvPr>
          <p:cNvPicPr>
            <a:picLocks noRot="1" noChangeAspect="1"/>
          </p:cNvPicPr>
          <p:nvPr>
            <a:videoFile r:link="rId1"/>
          </p:nvPr>
        </p:nvPicPr>
        <p:blipFill>
          <a:blip r:embed="rId3" cstate="print"/>
          <a:stretch>
            <a:fillRect/>
          </a:stretch>
        </p:blipFill>
        <p:spPr>
          <a:xfrm>
            <a:off x="539552" y="1628800"/>
            <a:ext cx="7012452" cy="449235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1040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endCondLst>
                    <p:cond evt="onNext" delay="0">
                      <p:tgtEl>
                        <p:sldTgt/>
                      </p:tgtEl>
                    </p:cond>
                    <p:cond evt="onPrev" delay="0">
                      <p:tgtEl>
                        <p:sldTgt/>
                      </p:tgtEl>
                    </p:cond>
                  </p:end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Signal and channel types</a:t>
            </a:r>
            <a:endParaRPr lang="en-GB" dirty="0"/>
          </a:p>
        </p:txBody>
      </p:sp>
      <p:sp>
        <p:nvSpPr>
          <p:cNvPr id="3" name="Content Placeholder 2"/>
          <p:cNvSpPr>
            <a:spLocks noGrp="1"/>
          </p:cNvSpPr>
          <p:nvPr>
            <p:ph idx="1"/>
          </p:nvPr>
        </p:nvSpPr>
        <p:spPr/>
        <p:txBody>
          <a:bodyPr/>
          <a:lstStyle/>
          <a:p>
            <a:r>
              <a:rPr lang="en-GB" dirty="0" smtClean="0"/>
              <a:t>Signals can either be:</a:t>
            </a:r>
          </a:p>
          <a:p>
            <a:pPr marL="761238" lvl="1" indent="-514350">
              <a:buFont typeface="+mj-lt"/>
              <a:buAutoNum type="arabicPeriod"/>
            </a:pPr>
            <a:r>
              <a:rPr lang="en-GB" dirty="0" smtClean="0"/>
              <a:t>baseband</a:t>
            </a:r>
          </a:p>
          <a:p>
            <a:pPr marL="761238" lvl="1" indent="-514350">
              <a:buFont typeface="+mj-lt"/>
              <a:buAutoNum type="arabicPeriod"/>
            </a:pPr>
            <a:r>
              <a:rPr lang="en-GB" dirty="0" err="1" smtClean="0"/>
              <a:t>bandpass</a:t>
            </a:r>
            <a:r>
              <a:rPr lang="en-GB" dirty="0" smtClean="0"/>
              <a:t> </a:t>
            </a:r>
          </a:p>
          <a:p>
            <a:r>
              <a:rPr lang="en-GB" dirty="0" smtClean="0"/>
              <a:t>and similarly channels can be:</a:t>
            </a:r>
          </a:p>
          <a:p>
            <a:pPr marL="761238" lvl="1" indent="-514350">
              <a:buFont typeface="+mj-lt"/>
              <a:buAutoNum type="arabicPeriod"/>
            </a:pPr>
            <a:r>
              <a:rPr lang="en-GB" dirty="0" smtClean="0"/>
              <a:t>baseband</a:t>
            </a:r>
          </a:p>
          <a:p>
            <a:pPr marL="761238" lvl="1" indent="-514350">
              <a:buFont typeface="+mj-lt"/>
              <a:buAutoNum type="arabicPeriod"/>
            </a:pPr>
            <a:r>
              <a:rPr lang="en-GB" dirty="0" err="1" smtClean="0"/>
              <a:t>bandpass</a:t>
            </a:r>
            <a:endParaRPr lang="en-GB"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Baseband Signals</a:t>
            </a:r>
            <a:endParaRPr lang="en-GB" dirty="0"/>
          </a:p>
        </p:txBody>
      </p:sp>
      <p:sp>
        <p:nvSpPr>
          <p:cNvPr id="3" name="Content Placeholder 2"/>
          <p:cNvSpPr>
            <a:spLocks noGrp="1"/>
          </p:cNvSpPr>
          <p:nvPr>
            <p:ph idx="1"/>
          </p:nvPr>
        </p:nvSpPr>
        <p:spPr/>
        <p:txBody>
          <a:bodyPr/>
          <a:lstStyle/>
          <a:p>
            <a:r>
              <a:rPr lang="en-GB" dirty="0" smtClean="0"/>
              <a:t>A baseband signal is one where its spectrum is centred around 0Hz known as the DC (Direct Current) value</a:t>
            </a:r>
            <a:endParaRPr lang="en-GB" dirty="0"/>
          </a:p>
        </p:txBody>
      </p:sp>
      <p:cxnSp>
        <p:nvCxnSpPr>
          <p:cNvPr id="4" name="Straight Arrow Connector 3"/>
          <p:cNvCxnSpPr/>
          <p:nvPr/>
        </p:nvCxnSpPr>
        <p:spPr>
          <a:xfrm>
            <a:off x="827584" y="5229200"/>
            <a:ext cx="6336704"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 name="Straight Arrow Connector 4"/>
          <p:cNvCxnSpPr/>
          <p:nvPr/>
        </p:nvCxnSpPr>
        <p:spPr>
          <a:xfrm rot="5400000" flipH="1">
            <a:off x="2663788" y="4257092"/>
            <a:ext cx="2664296"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827584" y="3573016"/>
            <a:ext cx="6336704" cy="0"/>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95936" y="3212976"/>
            <a:ext cx="360040" cy="369332"/>
          </a:xfrm>
          <a:prstGeom prst="rect">
            <a:avLst/>
          </a:prstGeom>
          <a:noFill/>
        </p:spPr>
        <p:txBody>
          <a:bodyPr wrap="square" rtlCol="0">
            <a:spAutoFit/>
          </a:bodyPr>
          <a:lstStyle/>
          <a:p>
            <a:r>
              <a:rPr lang="en-GB" dirty="0" smtClean="0"/>
              <a:t>1</a:t>
            </a:r>
            <a:endParaRPr lang="en-GB" dirty="0"/>
          </a:p>
        </p:txBody>
      </p:sp>
      <p:sp>
        <p:nvSpPr>
          <p:cNvPr id="10" name="TextBox 9"/>
          <p:cNvSpPr txBox="1"/>
          <p:nvPr/>
        </p:nvSpPr>
        <p:spPr>
          <a:xfrm>
            <a:off x="3995936" y="5229200"/>
            <a:ext cx="306494" cy="369332"/>
          </a:xfrm>
          <a:prstGeom prst="rect">
            <a:avLst/>
          </a:prstGeom>
          <a:noFill/>
        </p:spPr>
        <p:txBody>
          <a:bodyPr wrap="none" rtlCol="0">
            <a:spAutoFit/>
          </a:bodyPr>
          <a:lstStyle/>
          <a:p>
            <a:r>
              <a:rPr lang="en-GB" dirty="0" smtClean="0"/>
              <a:t>0</a:t>
            </a:r>
            <a:endParaRPr lang="en-GB" dirty="0"/>
          </a:p>
        </p:txBody>
      </p:sp>
      <p:sp>
        <p:nvSpPr>
          <p:cNvPr id="11" name="TextBox 10"/>
          <p:cNvSpPr txBox="1"/>
          <p:nvPr/>
        </p:nvSpPr>
        <p:spPr>
          <a:xfrm>
            <a:off x="1835696" y="3068960"/>
            <a:ext cx="2142253" cy="369332"/>
          </a:xfrm>
          <a:prstGeom prst="rect">
            <a:avLst/>
          </a:prstGeom>
          <a:noFill/>
        </p:spPr>
        <p:txBody>
          <a:bodyPr wrap="none" rtlCol="0">
            <a:spAutoFit/>
          </a:bodyPr>
          <a:lstStyle/>
          <a:p>
            <a:r>
              <a:rPr lang="en-GB" dirty="0" smtClean="0"/>
              <a:t>Relative Amplitude</a:t>
            </a:r>
            <a:endParaRPr lang="en-GB" dirty="0"/>
          </a:p>
        </p:txBody>
      </p:sp>
      <p:sp>
        <p:nvSpPr>
          <p:cNvPr id="12" name="TextBox 11"/>
          <p:cNvSpPr txBox="1"/>
          <p:nvPr/>
        </p:nvSpPr>
        <p:spPr>
          <a:xfrm>
            <a:off x="5508104" y="5301208"/>
            <a:ext cx="1757212" cy="369332"/>
          </a:xfrm>
          <a:prstGeom prst="rect">
            <a:avLst/>
          </a:prstGeom>
          <a:noFill/>
        </p:spPr>
        <p:txBody>
          <a:bodyPr wrap="none" rtlCol="0">
            <a:spAutoFit/>
          </a:bodyPr>
          <a:lstStyle/>
          <a:p>
            <a:r>
              <a:rPr lang="en-GB" dirty="0" smtClean="0"/>
              <a:t>Frequency (Hz)</a:t>
            </a:r>
            <a:endParaRPr lang="en-GB" dirty="0"/>
          </a:p>
        </p:txBody>
      </p:sp>
      <p:sp>
        <p:nvSpPr>
          <p:cNvPr id="15" name="Isosceles Triangle 14"/>
          <p:cNvSpPr/>
          <p:nvPr/>
        </p:nvSpPr>
        <p:spPr>
          <a:xfrm>
            <a:off x="3203848" y="3573016"/>
            <a:ext cx="1584176" cy="1656184"/>
          </a:xfrm>
          <a:prstGeom prst="triangle">
            <a:avLst>
              <a:gd name="adj" fmla="val 50728"/>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Bandpass</a:t>
            </a:r>
            <a:r>
              <a:rPr lang="en-GB" dirty="0" smtClean="0"/>
              <a:t> Signals</a:t>
            </a:r>
            <a:endParaRPr lang="en-GB" dirty="0"/>
          </a:p>
        </p:txBody>
      </p:sp>
      <p:sp>
        <p:nvSpPr>
          <p:cNvPr id="3" name="Content Placeholder 2"/>
          <p:cNvSpPr>
            <a:spLocks noGrp="1"/>
          </p:cNvSpPr>
          <p:nvPr>
            <p:ph idx="1"/>
          </p:nvPr>
        </p:nvSpPr>
        <p:spPr/>
        <p:txBody>
          <a:bodyPr/>
          <a:lstStyle/>
          <a:p>
            <a:r>
              <a:rPr lang="en-GB" dirty="0" smtClean="0"/>
              <a:t>These are where the spectrum is centred around a different frequency (</a:t>
            </a:r>
            <a:r>
              <a:rPr lang="en-GB" dirty="0" err="1" smtClean="0"/>
              <a:t>fc</a:t>
            </a:r>
            <a:r>
              <a:rPr lang="en-GB" dirty="0" smtClean="0"/>
              <a:t>) other than DC</a:t>
            </a:r>
            <a:endParaRPr lang="en-GB" dirty="0"/>
          </a:p>
        </p:txBody>
      </p:sp>
      <p:cxnSp>
        <p:nvCxnSpPr>
          <p:cNvPr id="4" name="Straight Arrow Connector 3"/>
          <p:cNvCxnSpPr/>
          <p:nvPr/>
        </p:nvCxnSpPr>
        <p:spPr>
          <a:xfrm>
            <a:off x="827584" y="5229200"/>
            <a:ext cx="6336704"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 name="Straight Arrow Connector 4"/>
          <p:cNvCxnSpPr/>
          <p:nvPr/>
        </p:nvCxnSpPr>
        <p:spPr>
          <a:xfrm rot="5400000" flipH="1">
            <a:off x="2663788" y="4257092"/>
            <a:ext cx="2664296"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827584" y="3573016"/>
            <a:ext cx="6336704" cy="0"/>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3995936" y="3212976"/>
            <a:ext cx="360040" cy="369332"/>
          </a:xfrm>
          <a:prstGeom prst="rect">
            <a:avLst/>
          </a:prstGeom>
          <a:noFill/>
        </p:spPr>
        <p:txBody>
          <a:bodyPr wrap="square" rtlCol="0">
            <a:spAutoFit/>
          </a:bodyPr>
          <a:lstStyle/>
          <a:p>
            <a:r>
              <a:rPr lang="en-GB" dirty="0" smtClean="0"/>
              <a:t>1</a:t>
            </a:r>
            <a:endParaRPr lang="en-GB" dirty="0"/>
          </a:p>
        </p:txBody>
      </p:sp>
      <p:sp>
        <p:nvSpPr>
          <p:cNvPr id="8" name="TextBox 7"/>
          <p:cNvSpPr txBox="1"/>
          <p:nvPr/>
        </p:nvSpPr>
        <p:spPr>
          <a:xfrm>
            <a:off x="3995936" y="5229200"/>
            <a:ext cx="306494" cy="369332"/>
          </a:xfrm>
          <a:prstGeom prst="rect">
            <a:avLst/>
          </a:prstGeom>
          <a:noFill/>
        </p:spPr>
        <p:txBody>
          <a:bodyPr wrap="none" rtlCol="0">
            <a:spAutoFit/>
          </a:bodyPr>
          <a:lstStyle/>
          <a:p>
            <a:r>
              <a:rPr lang="en-GB" dirty="0" smtClean="0"/>
              <a:t>0</a:t>
            </a:r>
            <a:endParaRPr lang="en-GB" dirty="0"/>
          </a:p>
        </p:txBody>
      </p:sp>
      <p:sp>
        <p:nvSpPr>
          <p:cNvPr id="9" name="TextBox 8"/>
          <p:cNvSpPr txBox="1"/>
          <p:nvPr/>
        </p:nvSpPr>
        <p:spPr>
          <a:xfrm>
            <a:off x="1763688" y="3068960"/>
            <a:ext cx="2142253" cy="369332"/>
          </a:xfrm>
          <a:prstGeom prst="rect">
            <a:avLst/>
          </a:prstGeom>
          <a:noFill/>
        </p:spPr>
        <p:txBody>
          <a:bodyPr wrap="none" rtlCol="0">
            <a:spAutoFit/>
          </a:bodyPr>
          <a:lstStyle/>
          <a:p>
            <a:r>
              <a:rPr lang="en-GB" dirty="0" smtClean="0"/>
              <a:t>Relative Amplitude</a:t>
            </a:r>
            <a:endParaRPr lang="en-GB" dirty="0"/>
          </a:p>
        </p:txBody>
      </p:sp>
      <p:sp>
        <p:nvSpPr>
          <p:cNvPr id="10" name="TextBox 9"/>
          <p:cNvSpPr txBox="1"/>
          <p:nvPr/>
        </p:nvSpPr>
        <p:spPr>
          <a:xfrm>
            <a:off x="5580112" y="5445224"/>
            <a:ext cx="1757212" cy="369332"/>
          </a:xfrm>
          <a:prstGeom prst="rect">
            <a:avLst/>
          </a:prstGeom>
          <a:noFill/>
        </p:spPr>
        <p:txBody>
          <a:bodyPr wrap="none" rtlCol="0">
            <a:spAutoFit/>
          </a:bodyPr>
          <a:lstStyle/>
          <a:p>
            <a:r>
              <a:rPr lang="en-GB" dirty="0" smtClean="0"/>
              <a:t>Frequency (Hz)</a:t>
            </a:r>
            <a:endParaRPr lang="en-GB" dirty="0"/>
          </a:p>
        </p:txBody>
      </p:sp>
      <p:sp>
        <p:nvSpPr>
          <p:cNvPr id="12" name="Isosceles Triangle 11"/>
          <p:cNvSpPr/>
          <p:nvPr/>
        </p:nvSpPr>
        <p:spPr>
          <a:xfrm>
            <a:off x="4788024" y="3573016"/>
            <a:ext cx="1584176" cy="1656184"/>
          </a:xfrm>
          <a:prstGeom prst="triangle">
            <a:avLst>
              <a:gd name="adj" fmla="val 50728"/>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Isosceles Triangle 12"/>
          <p:cNvSpPr/>
          <p:nvPr/>
        </p:nvSpPr>
        <p:spPr>
          <a:xfrm>
            <a:off x="1619672" y="3573016"/>
            <a:ext cx="1584176" cy="1656184"/>
          </a:xfrm>
          <a:prstGeom prst="triangle">
            <a:avLst>
              <a:gd name="adj" fmla="val 50728"/>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5436096" y="5229200"/>
            <a:ext cx="383438" cy="369332"/>
          </a:xfrm>
          <a:prstGeom prst="rect">
            <a:avLst/>
          </a:prstGeom>
          <a:noFill/>
        </p:spPr>
        <p:txBody>
          <a:bodyPr wrap="none" rtlCol="0">
            <a:spAutoFit/>
          </a:bodyPr>
          <a:lstStyle/>
          <a:p>
            <a:r>
              <a:rPr lang="en-GB" dirty="0" err="1" smtClean="0"/>
              <a:t>fc</a:t>
            </a:r>
            <a:endParaRPr lang="en-GB" dirty="0"/>
          </a:p>
        </p:txBody>
      </p:sp>
      <p:sp>
        <p:nvSpPr>
          <p:cNvPr id="15" name="TextBox 14"/>
          <p:cNvSpPr txBox="1"/>
          <p:nvPr/>
        </p:nvSpPr>
        <p:spPr>
          <a:xfrm>
            <a:off x="2267744" y="5229200"/>
            <a:ext cx="383438" cy="369332"/>
          </a:xfrm>
          <a:prstGeom prst="rect">
            <a:avLst/>
          </a:prstGeom>
          <a:noFill/>
        </p:spPr>
        <p:txBody>
          <a:bodyPr wrap="none" rtlCol="0">
            <a:spAutoFit/>
          </a:bodyPr>
          <a:lstStyle/>
          <a:p>
            <a:r>
              <a:rPr lang="en-GB" dirty="0" err="1" smtClean="0"/>
              <a:t>fc</a:t>
            </a:r>
            <a:endParaRPr lang="en-GB"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Baseband channels</a:t>
            </a:r>
            <a:endParaRPr lang="en-GB" dirty="0"/>
          </a:p>
        </p:txBody>
      </p:sp>
      <p:sp>
        <p:nvSpPr>
          <p:cNvPr id="3" name="Content Placeholder 2"/>
          <p:cNvSpPr>
            <a:spLocks noGrp="1"/>
          </p:cNvSpPr>
          <p:nvPr>
            <p:ph idx="1"/>
          </p:nvPr>
        </p:nvSpPr>
        <p:spPr/>
        <p:txBody>
          <a:bodyPr/>
          <a:lstStyle/>
          <a:p>
            <a:r>
              <a:rPr lang="en-GB" dirty="0" smtClean="0"/>
              <a:t>A baseband channel is where the channel only allows frequencies through which are baseband signals. </a:t>
            </a:r>
            <a:endParaRPr lang="en-GB" dirty="0"/>
          </a:p>
        </p:txBody>
      </p:sp>
      <p:cxnSp>
        <p:nvCxnSpPr>
          <p:cNvPr id="6" name="Straight Arrow Connector 5"/>
          <p:cNvCxnSpPr/>
          <p:nvPr/>
        </p:nvCxnSpPr>
        <p:spPr>
          <a:xfrm>
            <a:off x="827584" y="5229200"/>
            <a:ext cx="6336704"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rot="5400000" flipH="1">
            <a:off x="2663788" y="4257092"/>
            <a:ext cx="2664296"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827584" y="3573016"/>
            <a:ext cx="6336704" cy="0"/>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95936" y="3212976"/>
            <a:ext cx="360040" cy="369332"/>
          </a:xfrm>
          <a:prstGeom prst="rect">
            <a:avLst/>
          </a:prstGeom>
          <a:noFill/>
        </p:spPr>
        <p:txBody>
          <a:bodyPr wrap="square" rtlCol="0">
            <a:spAutoFit/>
          </a:bodyPr>
          <a:lstStyle/>
          <a:p>
            <a:r>
              <a:rPr lang="en-GB" dirty="0" smtClean="0"/>
              <a:t>1</a:t>
            </a:r>
            <a:endParaRPr lang="en-GB" dirty="0"/>
          </a:p>
        </p:txBody>
      </p:sp>
      <p:sp>
        <p:nvSpPr>
          <p:cNvPr id="10" name="TextBox 9"/>
          <p:cNvSpPr txBox="1"/>
          <p:nvPr/>
        </p:nvSpPr>
        <p:spPr>
          <a:xfrm>
            <a:off x="3995936" y="5229200"/>
            <a:ext cx="306494" cy="369332"/>
          </a:xfrm>
          <a:prstGeom prst="rect">
            <a:avLst/>
          </a:prstGeom>
          <a:noFill/>
        </p:spPr>
        <p:txBody>
          <a:bodyPr wrap="none" rtlCol="0">
            <a:spAutoFit/>
          </a:bodyPr>
          <a:lstStyle/>
          <a:p>
            <a:r>
              <a:rPr lang="en-GB" dirty="0" smtClean="0"/>
              <a:t>0</a:t>
            </a:r>
            <a:endParaRPr lang="en-GB" dirty="0"/>
          </a:p>
        </p:txBody>
      </p:sp>
      <p:sp>
        <p:nvSpPr>
          <p:cNvPr id="11" name="TextBox 10"/>
          <p:cNvSpPr txBox="1"/>
          <p:nvPr/>
        </p:nvSpPr>
        <p:spPr>
          <a:xfrm>
            <a:off x="1763688" y="3068960"/>
            <a:ext cx="2142253" cy="369332"/>
          </a:xfrm>
          <a:prstGeom prst="rect">
            <a:avLst/>
          </a:prstGeom>
          <a:noFill/>
        </p:spPr>
        <p:txBody>
          <a:bodyPr wrap="none" rtlCol="0">
            <a:spAutoFit/>
          </a:bodyPr>
          <a:lstStyle/>
          <a:p>
            <a:r>
              <a:rPr lang="en-GB" dirty="0" smtClean="0"/>
              <a:t>Relative Amplitude</a:t>
            </a:r>
            <a:endParaRPr lang="en-GB" dirty="0"/>
          </a:p>
        </p:txBody>
      </p:sp>
      <p:sp>
        <p:nvSpPr>
          <p:cNvPr id="12" name="TextBox 11"/>
          <p:cNvSpPr txBox="1"/>
          <p:nvPr/>
        </p:nvSpPr>
        <p:spPr>
          <a:xfrm>
            <a:off x="5508104" y="5301208"/>
            <a:ext cx="1757212" cy="369332"/>
          </a:xfrm>
          <a:prstGeom prst="rect">
            <a:avLst/>
          </a:prstGeom>
          <a:noFill/>
        </p:spPr>
        <p:txBody>
          <a:bodyPr wrap="none" rtlCol="0">
            <a:spAutoFit/>
          </a:bodyPr>
          <a:lstStyle/>
          <a:p>
            <a:r>
              <a:rPr lang="en-GB" dirty="0" smtClean="0"/>
              <a:t>Frequency (Hz)</a:t>
            </a:r>
            <a:endParaRPr lang="en-GB" dirty="0"/>
          </a:p>
        </p:txBody>
      </p:sp>
      <p:sp>
        <p:nvSpPr>
          <p:cNvPr id="13" name="Isosceles Triangle 12"/>
          <p:cNvSpPr/>
          <p:nvPr/>
        </p:nvSpPr>
        <p:spPr>
          <a:xfrm>
            <a:off x="3203848" y="3573016"/>
            <a:ext cx="1584176" cy="1656184"/>
          </a:xfrm>
          <a:prstGeom prst="triangle">
            <a:avLst>
              <a:gd name="adj" fmla="val 50728"/>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2771800" y="3573016"/>
            <a:ext cx="2376264" cy="1656184"/>
          </a:xfrm>
          <a:prstGeom prst="rect">
            <a:avLst/>
          </a:prstGeom>
          <a:noFill/>
          <a:ln>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Line Callout 1 14"/>
          <p:cNvSpPr/>
          <p:nvPr/>
        </p:nvSpPr>
        <p:spPr>
          <a:xfrm>
            <a:off x="5652120" y="2564904"/>
            <a:ext cx="1296144" cy="1152128"/>
          </a:xfrm>
          <a:prstGeom prst="borderCallout1">
            <a:avLst>
              <a:gd name="adj1" fmla="val 48656"/>
              <a:gd name="adj2" fmla="val -3221"/>
              <a:gd name="adj3" fmla="val 112500"/>
              <a:gd name="adj4" fmla="val -38333"/>
            </a:avLst>
          </a:prstGeom>
          <a:solidFill>
            <a:schemeClr val="tx2"/>
          </a:solidFill>
          <a:ln>
            <a:solidFill>
              <a:schemeClr val="tx1"/>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Channel response – low pass filter</a:t>
            </a:r>
            <a:endParaRPr lang="en-GB"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Baseband channels</a:t>
            </a:r>
            <a:endParaRPr lang="en-GB" dirty="0"/>
          </a:p>
        </p:txBody>
      </p:sp>
      <p:sp>
        <p:nvSpPr>
          <p:cNvPr id="3" name="Content Placeholder 2"/>
          <p:cNvSpPr>
            <a:spLocks noGrp="1"/>
          </p:cNvSpPr>
          <p:nvPr>
            <p:ph idx="1"/>
          </p:nvPr>
        </p:nvSpPr>
        <p:spPr/>
        <p:txBody>
          <a:bodyPr/>
          <a:lstStyle/>
          <a:p>
            <a:r>
              <a:rPr lang="en-GB" dirty="0" smtClean="0"/>
              <a:t>Baseband channel with </a:t>
            </a:r>
            <a:r>
              <a:rPr lang="en-GB" dirty="0" err="1" smtClean="0"/>
              <a:t>bandpass</a:t>
            </a:r>
            <a:r>
              <a:rPr lang="en-GB" dirty="0" smtClean="0"/>
              <a:t> signal – the signal is filtered and will not pass thought the channel</a:t>
            </a:r>
            <a:endParaRPr lang="en-GB" dirty="0"/>
          </a:p>
        </p:txBody>
      </p:sp>
      <p:cxnSp>
        <p:nvCxnSpPr>
          <p:cNvPr id="12" name="Straight Arrow Connector 11"/>
          <p:cNvCxnSpPr/>
          <p:nvPr/>
        </p:nvCxnSpPr>
        <p:spPr>
          <a:xfrm>
            <a:off x="827584" y="5229200"/>
            <a:ext cx="6336704"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rot="5400000" flipH="1">
            <a:off x="2663788" y="4257092"/>
            <a:ext cx="2664296"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827584" y="3573016"/>
            <a:ext cx="6336704" cy="0"/>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3995936" y="3212976"/>
            <a:ext cx="360040" cy="369332"/>
          </a:xfrm>
          <a:prstGeom prst="rect">
            <a:avLst/>
          </a:prstGeom>
          <a:noFill/>
        </p:spPr>
        <p:txBody>
          <a:bodyPr wrap="square" rtlCol="0">
            <a:spAutoFit/>
          </a:bodyPr>
          <a:lstStyle/>
          <a:p>
            <a:r>
              <a:rPr lang="en-GB" dirty="0" smtClean="0"/>
              <a:t>1</a:t>
            </a:r>
            <a:endParaRPr lang="en-GB" dirty="0"/>
          </a:p>
        </p:txBody>
      </p:sp>
      <p:sp>
        <p:nvSpPr>
          <p:cNvPr id="16" name="TextBox 15"/>
          <p:cNvSpPr txBox="1"/>
          <p:nvPr/>
        </p:nvSpPr>
        <p:spPr>
          <a:xfrm>
            <a:off x="3995936" y="5229200"/>
            <a:ext cx="306494" cy="369332"/>
          </a:xfrm>
          <a:prstGeom prst="rect">
            <a:avLst/>
          </a:prstGeom>
          <a:noFill/>
        </p:spPr>
        <p:txBody>
          <a:bodyPr wrap="none" rtlCol="0">
            <a:spAutoFit/>
          </a:bodyPr>
          <a:lstStyle/>
          <a:p>
            <a:r>
              <a:rPr lang="en-GB" dirty="0" smtClean="0"/>
              <a:t>0</a:t>
            </a:r>
            <a:endParaRPr lang="en-GB" dirty="0"/>
          </a:p>
        </p:txBody>
      </p:sp>
      <p:sp>
        <p:nvSpPr>
          <p:cNvPr id="17" name="TextBox 16"/>
          <p:cNvSpPr txBox="1"/>
          <p:nvPr/>
        </p:nvSpPr>
        <p:spPr>
          <a:xfrm>
            <a:off x="1691680" y="3068960"/>
            <a:ext cx="2142253" cy="369332"/>
          </a:xfrm>
          <a:prstGeom prst="rect">
            <a:avLst/>
          </a:prstGeom>
          <a:noFill/>
        </p:spPr>
        <p:txBody>
          <a:bodyPr wrap="none" rtlCol="0">
            <a:spAutoFit/>
          </a:bodyPr>
          <a:lstStyle/>
          <a:p>
            <a:r>
              <a:rPr lang="en-GB" dirty="0" smtClean="0"/>
              <a:t>Relative Amplitude</a:t>
            </a:r>
            <a:endParaRPr lang="en-GB" dirty="0"/>
          </a:p>
        </p:txBody>
      </p:sp>
      <p:sp>
        <p:nvSpPr>
          <p:cNvPr id="18" name="TextBox 17"/>
          <p:cNvSpPr txBox="1"/>
          <p:nvPr/>
        </p:nvSpPr>
        <p:spPr>
          <a:xfrm>
            <a:off x="5508104" y="5301208"/>
            <a:ext cx="1757212" cy="369332"/>
          </a:xfrm>
          <a:prstGeom prst="rect">
            <a:avLst/>
          </a:prstGeom>
          <a:noFill/>
        </p:spPr>
        <p:txBody>
          <a:bodyPr wrap="none" rtlCol="0">
            <a:spAutoFit/>
          </a:bodyPr>
          <a:lstStyle/>
          <a:p>
            <a:r>
              <a:rPr lang="en-GB" dirty="0" smtClean="0"/>
              <a:t>Frequency (Hz)</a:t>
            </a:r>
            <a:endParaRPr lang="en-GB" dirty="0"/>
          </a:p>
        </p:txBody>
      </p:sp>
      <p:sp>
        <p:nvSpPr>
          <p:cNvPr id="20" name="Rectangle 19"/>
          <p:cNvSpPr/>
          <p:nvPr/>
        </p:nvSpPr>
        <p:spPr>
          <a:xfrm>
            <a:off x="2771800" y="3573016"/>
            <a:ext cx="2376264" cy="1656184"/>
          </a:xfrm>
          <a:prstGeom prst="rect">
            <a:avLst/>
          </a:prstGeom>
          <a:noFill/>
          <a:ln>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Line Callout 1 20"/>
          <p:cNvSpPr/>
          <p:nvPr/>
        </p:nvSpPr>
        <p:spPr>
          <a:xfrm>
            <a:off x="6516216" y="2420888"/>
            <a:ext cx="1296144" cy="1152128"/>
          </a:xfrm>
          <a:prstGeom prst="borderCallout1">
            <a:avLst>
              <a:gd name="adj1" fmla="val 48656"/>
              <a:gd name="adj2" fmla="val -3221"/>
              <a:gd name="adj3" fmla="val 98697"/>
              <a:gd name="adj4" fmla="val -105813"/>
            </a:avLst>
          </a:prstGeom>
          <a:solidFill>
            <a:schemeClr val="tx2"/>
          </a:solidFill>
          <a:ln>
            <a:solidFill>
              <a:schemeClr val="tx1"/>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Channel response – low pass filter</a:t>
            </a:r>
            <a:endParaRPr lang="en-GB" dirty="0"/>
          </a:p>
        </p:txBody>
      </p:sp>
      <p:sp>
        <p:nvSpPr>
          <p:cNvPr id="22" name="Isosceles Triangle 21"/>
          <p:cNvSpPr/>
          <p:nvPr/>
        </p:nvSpPr>
        <p:spPr>
          <a:xfrm>
            <a:off x="5292080" y="3573016"/>
            <a:ext cx="1584176" cy="1656184"/>
          </a:xfrm>
          <a:prstGeom prst="triangle">
            <a:avLst>
              <a:gd name="adj" fmla="val 50728"/>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Isosceles Triangle 22"/>
          <p:cNvSpPr/>
          <p:nvPr/>
        </p:nvSpPr>
        <p:spPr>
          <a:xfrm>
            <a:off x="971600" y="3573016"/>
            <a:ext cx="1584176" cy="1656184"/>
          </a:xfrm>
          <a:prstGeom prst="triangle">
            <a:avLst>
              <a:gd name="adj" fmla="val 50728"/>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Bandpass</a:t>
            </a:r>
            <a:r>
              <a:rPr lang="en-GB" dirty="0" smtClean="0"/>
              <a:t> Channels</a:t>
            </a:r>
            <a:endParaRPr lang="en-GB" dirty="0"/>
          </a:p>
        </p:txBody>
      </p:sp>
      <p:sp>
        <p:nvSpPr>
          <p:cNvPr id="3" name="Content Placeholder 2"/>
          <p:cNvSpPr>
            <a:spLocks noGrp="1"/>
          </p:cNvSpPr>
          <p:nvPr>
            <p:ph idx="1"/>
          </p:nvPr>
        </p:nvSpPr>
        <p:spPr/>
        <p:txBody>
          <a:bodyPr/>
          <a:lstStyle/>
          <a:p>
            <a:r>
              <a:rPr lang="en-GB" dirty="0" err="1" smtClean="0"/>
              <a:t>Bandpass</a:t>
            </a:r>
            <a:r>
              <a:rPr lang="en-GB" dirty="0" smtClean="0"/>
              <a:t> channels will allow </a:t>
            </a:r>
            <a:r>
              <a:rPr lang="en-GB" dirty="0" err="1" smtClean="0"/>
              <a:t>bandpass</a:t>
            </a:r>
            <a:r>
              <a:rPr lang="en-GB" dirty="0" smtClean="0"/>
              <a:t> signals to pass if their centre frequency is inside the range of the channel.</a:t>
            </a:r>
            <a:endParaRPr lang="en-GB" dirty="0"/>
          </a:p>
        </p:txBody>
      </p:sp>
      <p:cxnSp>
        <p:nvCxnSpPr>
          <p:cNvPr id="4" name="Straight Arrow Connector 3"/>
          <p:cNvCxnSpPr/>
          <p:nvPr/>
        </p:nvCxnSpPr>
        <p:spPr>
          <a:xfrm>
            <a:off x="827584" y="5229200"/>
            <a:ext cx="6336704"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 name="Straight Arrow Connector 4"/>
          <p:cNvCxnSpPr/>
          <p:nvPr/>
        </p:nvCxnSpPr>
        <p:spPr>
          <a:xfrm rot="5400000" flipH="1">
            <a:off x="2663788" y="4257092"/>
            <a:ext cx="2664296"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827584" y="3573016"/>
            <a:ext cx="6336704" cy="0"/>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3995936" y="3212976"/>
            <a:ext cx="360040" cy="369332"/>
          </a:xfrm>
          <a:prstGeom prst="rect">
            <a:avLst/>
          </a:prstGeom>
          <a:noFill/>
        </p:spPr>
        <p:txBody>
          <a:bodyPr wrap="square" rtlCol="0">
            <a:spAutoFit/>
          </a:bodyPr>
          <a:lstStyle/>
          <a:p>
            <a:r>
              <a:rPr lang="en-GB" dirty="0" smtClean="0"/>
              <a:t>1</a:t>
            </a:r>
            <a:endParaRPr lang="en-GB" dirty="0"/>
          </a:p>
        </p:txBody>
      </p:sp>
      <p:sp>
        <p:nvSpPr>
          <p:cNvPr id="8" name="TextBox 7"/>
          <p:cNvSpPr txBox="1"/>
          <p:nvPr/>
        </p:nvSpPr>
        <p:spPr>
          <a:xfrm>
            <a:off x="3995936" y="5229200"/>
            <a:ext cx="306494" cy="369332"/>
          </a:xfrm>
          <a:prstGeom prst="rect">
            <a:avLst/>
          </a:prstGeom>
          <a:noFill/>
        </p:spPr>
        <p:txBody>
          <a:bodyPr wrap="none" rtlCol="0">
            <a:spAutoFit/>
          </a:bodyPr>
          <a:lstStyle/>
          <a:p>
            <a:r>
              <a:rPr lang="en-GB" dirty="0" smtClean="0"/>
              <a:t>0</a:t>
            </a:r>
            <a:endParaRPr lang="en-GB" dirty="0"/>
          </a:p>
        </p:txBody>
      </p:sp>
      <p:sp>
        <p:nvSpPr>
          <p:cNvPr id="9" name="TextBox 8"/>
          <p:cNvSpPr txBox="1"/>
          <p:nvPr/>
        </p:nvSpPr>
        <p:spPr>
          <a:xfrm>
            <a:off x="1763688" y="3068960"/>
            <a:ext cx="2142253" cy="369332"/>
          </a:xfrm>
          <a:prstGeom prst="rect">
            <a:avLst/>
          </a:prstGeom>
          <a:noFill/>
        </p:spPr>
        <p:txBody>
          <a:bodyPr wrap="none" rtlCol="0">
            <a:spAutoFit/>
          </a:bodyPr>
          <a:lstStyle/>
          <a:p>
            <a:r>
              <a:rPr lang="en-GB" dirty="0" smtClean="0"/>
              <a:t>Relative Amplitude</a:t>
            </a:r>
            <a:endParaRPr lang="en-GB" dirty="0"/>
          </a:p>
        </p:txBody>
      </p:sp>
      <p:sp>
        <p:nvSpPr>
          <p:cNvPr id="10" name="TextBox 9"/>
          <p:cNvSpPr txBox="1"/>
          <p:nvPr/>
        </p:nvSpPr>
        <p:spPr>
          <a:xfrm>
            <a:off x="5580112" y="5445224"/>
            <a:ext cx="1757212" cy="369332"/>
          </a:xfrm>
          <a:prstGeom prst="rect">
            <a:avLst/>
          </a:prstGeom>
          <a:noFill/>
        </p:spPr>
        <p:txBody>
          <a:bodyPr wrap="none" rtlCol="0">
            <a:spAutoFit/>
          </a:bodyPr>
          <a:lstStyle/>
          <a:p>
            <a:r>
              <a:rPr lang="en-GB" dirty="0" smtClean="0"/>
              <a:t>Frequency (Hz)</a:t>
            </a:r>
            <a:endParaRPr lang="en-GB" dirty="0"/>
          </a:p>
        </p:txBody>
      </p:sp>
      <p:sp>
        <p:nvSpPr>
          <p:cNvPr id="11" name="Isosceles Triangle 10"/>
          <p:cNvSpPr/>
          <p:nvPr/>
        </p:nvSpPr>
        <p:spPr>
          <a:xfrm>
            <a:off x="4788024" y="3573016"/>
            <a:ext cx="1584176" cy="1656184"/>
          </a:xfrm>
          <a:prstGeom prst="triangle">
            <a:avLst>
              <a:gd name="adj" fmla="val 50728"/>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Isosceles Triangle 11"/>
          <p:cNvSpPr/>
          <p:nvPr/>
        </p:nvSpPr>
        <p:spPr>
          <a:xfrm>
            <a:off x="1475656" y="3573016"/>
            <a:ext cx="1584176" cy="1656184"/>
          </a:xfrm>
          <a:prstGeom prst="triangle">
            <a:avLst>
              <a:gd name="adj" fmla="val 50728"/>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5436096" y="5229200"/>
            <a:ext cx="383438" cy="369332"/>
          </a:xfrm>
          <a:prstGeom prst="rect">
            <a:avLst/>
          </a:prstGeom>
          <a:noFill/>
        </p:spPr>
        <p:txBody>
          <a:bodyPr wrap="none" rtlCol="0">
            <a:spAutoFit/>
          </a:bodyPr>
          <a:lstStyle/>
          <a:p>
            <a:r>
              <a:rPr lang="en-GB" dirty="0" err="1" smtClean="0"/>
              <a:t>fc</a:t>
            </a:r>
            <a:endParaRPr lang="en-GB" dirty="0"/>
          </a:p>
        </p:txBody>
      </p:sp>
      <p:sp>
        <p:nvSpPr>
          <p:cNvPr id="14" name="TextBox 13"/>
          <p:cNvSpPr txBox="1"/>
          <p:nvPr/>
        </p:nvSpPr>
        <p:spPr>
          <a:xfrm>
            <a:off x="2267744" y="5229200"/>
            <a:ext cx="383438" cy="369332"/>
          </a:xfrm>
          <a:prstGeom prst="rect">
            <a:avLst/>
          </a:prstGeom>
          <a:noFill/>
        </p:spPr>
        <p:txBody>
          <a:bodyPr wrap="none" rtlCol="0">
            <a:spAutoFit/>
          </a:bodyPr>
          <a:lstStyle/>
          <a:p>
            <a:r>
              <a:rPr lang="en-GB" dirty="0" err="1" smtClean="0"/>
              <a:t>fc</a:t>
            </a:r>
            <a:endParaRPr lang="en-GB" dirty="0"/>
          </a:p>
        </p:txBody>
      </p:sp>
      <p:cxnSp>
        <p:nvCxnSpPr>
          <p:cNvPr id="16" name="Straight Connector 15"/>
          <p:cNvCxnSpPr/>
          <p:nvPr/>
        </p:nvCxnSpPr>
        <p:spPr>
          <a:xfrm rot="5400000" flipH="1" flipV="1">
            <a:off x="3743908" y="4401108"/>
            <a:ext cx="1656184" cy="0"/>
          </a:xfrm>
          <a:prstGeom prst="line">
            <a:avLst/>
          </a:prstGeom>
          <a:ln w="40005">
            <a:prstDash val="sysDash"/>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5400000" flipH="1" flipV="1">
            <a:off x="2447764" y="4401108"/>
            <a:ext cx="1656184" cy="0"/>
          </a:xfrm>
          <a:prstGeom prst="line">
            <a:avLst/>
          </a:prstGeom>
          <a:ln w="40005">
            <a:prstDash val="sysDash"/>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0800000">
            <a:off x="971600" y="3573016"/>
            <a:ext cx="2312640" cy="8384"/>
          </a:xfrm>
          <a:prstGeom prst="line">
            <a:avLst/>
          </a:prstGeom>
          <a:ln w="40005">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10800000">
            <a:off x="4572000" y="3573016"/>
            <a:ext cx="2312640" cy="8384"/>
          </a:xfrm>
          <a:prstGeom prst="line">
            <a:avLst/>
          </a:prstGeom>
          <a:ln w="40005">
            <a:prstDash val="sysDash"/>
          </a:ln>
        </p:spPr>
        <p:style>
          <a:lnRef idx="1">
            <a:schemeClr val="accent1"/>
          </a:lnRef>
          <a:fillRef idx="0">
            <a:schemeClr val="accent1"/>
          </a:fillRef>
          <a:effectRef idx="0">
            <a:schemeClr val="accent1"/>
          </a:effectRef>
          <a:fontRef idx="minor">
            <a:schemeClr val="tx1"/>
          </a:fontRef>
        </p:style>
      </p:cxnSp>
      <p:sp>
        <p:nvSpPr>
          <p:cNvPr id="24" name="Line Callout 1 23"/>
          <p:cNvSpPr/>
          <p:nvPr/>
        </p:nvSpPr>
        <p:spPr>
          <a:xfrm>
            <a:off x="6300192" y="2492896"/>
            <a:ext cx="1512168" cy="1224136"/>
          </a:xfrm>
          <a:prstGeom prst="borderCallout1">
            <a:avLst>
              <a:gd name="adj1" fmla="val 18750"/>
              <a:gd name="adj2" fmla="val -8333"/>
              <a:gd name="adj3" fmla="val 86518"/>
              <a:gd name="adj4" fmla="val -77770"/>
            </a:avLst>
          </a:prstGeom>
          <a:ln>
            <a:tailEnd type="triangle"/>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Channel response high pass filter</a:t>
            </a:r>
            <a:endParaRPr lang="en-GB"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Bandpass</a:t>
            </a:r>
            <a:r>
              <a:rPr lang="en-GB" dirty="0" smtClean="0"/>
              <a:t> Channel example</a:t>
            </a:r>
            <a:endParaRPr lang="en-GB" dirty="0"/>
          </a:p>
        </p:txBody>
      </p:sp>
      <p:sp>
        <p:nvSpPr>
          <p:cNvPr id="3" name="Content Placeholder 2"/>
          <p:cNvSpPr>
            <a:spLocks noGrp="1"/>
          </p:cNvSpPr>
          <p:nvPr>
            <p:ph idx="1"/>
          </p:nvPr>
        </p:nvSpPr>
        <p:spPr/>
        <p:txBody>
          <a:bodyPr/>
          <a:lstStyle/>
          <a:p>
            <a:r>
              <a:rPr lang="en-GB" dirty="0" smtClean="0"/>
              <a:t>The telephone system is a </a:t>
            </a:r>
            <a:r>
              <a:rPr lang="en-GB" dirty="0" err="1" smtClean="0"/>
              <a:t>bandpass</a:t>
            </a:r>
            <a:r>
              <a:rPr lang="en-GB" dirty="0" smtClean="0"/>
              <a:t> channel whereas speech is baseband.</a:t>
            </a:r>
          </a:p>
          <a:p>
            <a:r>
              <a:rPr lang="en-GB" dirty="0" smtClean="0"/>
              <a:t>The effect is that the low frequency parts of speech are removed and only frequencies from 300Hz to 3200Hs are allowed through.</a:t>
            </a:r>
            <a:endParaRPr lang="en-GB"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Frequency translation</a:t>
            </a:r>
            <a:endParaRPr lang="en-GB" dirty="0"/>
          </a:p>
        </p:txBody>
      </p:sp>
      <p:sp>
        <p:nvSpPr>
          <p:cNvPr id="3" name="Content Placeholder 2"/>
          <p:cNvSpPr>
            <a:spLocks noGrp="1"/>
          </p:cNvSpPr>
          <p:nvPr>
            <p:ph idx="1"/>
          </p:nvPr>
        </p:nvSpPr>
        <p:spPr/>
        <p:txBody>
          <a:bodyPr/>
          <a:lstStyle/>
          <a:p>
            <a:r>
              <a:rPr lang="en-GB" dirty="0" smtClean="0"/>
              <a:t>Most signals are baseband and unfortunately most channels (especially radio channels) are </a:t>
            </a:r>
            <a:r>
              <a:rPr lang="en-GB" dirty="0" err="1" smtClean="0"/>
              <a:t>bandpass</a:t>
            </a:r>
            <a:r>
              <a:rPr lang="en-GB" dirty="0" smtClean="0"/>
              <a:t>.</a:t>
            </a:r>
          </a:p>
          <a:p>
            <a:r>
              <a:rPr lang="en-GB" dirty="0" smtClean="0"/>
              <a:t>Frequency translation is a process of moving a signal from baseband to </a:t>
            </a:r>
            <a:r>
              <a:rPr lang="en-GB" dirty="0" err="1" smtClean="0"/>
              <a:t>bandpass</a:t>
            </a:r>
            <a:endParaRPr lang="en-GB" dirty="0" smtClean="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Frequency translation</a:t>
            </a:r>
            <a:endParaRPr lang="en-GB" dirty="0"/>
          </a:p>
        </p:txBody>
      </p:sp>
      <p:sp>
        <p:nvSpPr>
          <p:cNvPr id="3" name="Content Placeholder 2"/>
          <p:cNvSpPr>
            <a:spLocks noGrp="1"/>
          </p:cNvSpPr>
          <p:nvPr>
            <p:ph idx="1"/>
          </p:nvPr>
        </p:nvSpPr>
        <p:spPr/>
        <p:txBody>
          <a:bodyPr/>
          <a:lstStyle/>
          <a:p>
            <a:r>
              <a:rPr lang="en-GB" dirty="0" smtClean="0"/>
              <a:t>Imagine that we have a baseband signal and that we multiply the signal by a sinusoid</a:t>
            </a:r>
          </a:p>
          <a:p>
            <a:r>
              <a:rPr lang="en-GB" dirty="0" smtClean="0"/>
              <a:t>We want to see the effect of this in the frequency domain</a:t>
            </a:r>
          </a:p>
          <a:p>
            <a:r>
              <a:rPr lang="en-GB" dirty="0" smtClean="0"/>
              <a:t>We know that multiplication in the time domain is ‘convolution’ in the frequency domain.</a:t>
            </a:r>
          </a:p>
          <a:p>
            <a:endParaRPr lang="en-GB" dirty="0" smtClean="0"/>
          </a:p>
          <a:p>
            <a:endParaRPr lang="en-GB"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convolution with a delta function</a:t>
            </a:r>
            <a:endParaRPr lang="en-GB" dirty="0"/>
          </a:p>
        </p:txBody>
      </p:sp>
      <p:sp>
        <p:nvSpPr>
          <p:cNvPr id="3" name="Content Placeholder 2"/>
          <p:cNvSpPr>
            <a:spLocks noGrp="1"/>
          </p:cNvSpPr>
          <p:nvPr>
            <p:ph idx="1"/>
          </p:nvPr>
        </p:nvSpPr>
        <p:spPr/>
        <p:txBody>
          <a:bodyPr/>
          <a:lstStyle/>
          <a:p>
            <a:r>
              <a:rPr lang="en-GB" dirty="0" smtClean="0"/>
              <a:t>Convolution with a delta function re-centres the function at the point of the delta function.</a:t>
            </a:r>
          </a:p>
          <a:p>
            <a:r>
              <a:rPr lang="en-GB" dirty="0" smtClean="0"/>
              <a:t>Consequently, convolution of two delta functions with our baseband signal gives the following</a:t>
            </a:r>
            <a:endParaRPr lang="en-GB"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Arrow Connector 3"/>
          <p:cNvCxnSpPr/>
          <p:nvPr/>
        </p:nvCxnSpPr>
        <p:spPr>
          <a:xfrm>
            <a:off x="827584" y="2303462"/>
            <a:ext cx="6336704"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 name="Straight Arrow Connector 4"/>
          <p:cNvCxnSpPr/>
          <p:nvPr/>
        </p:nvCxnSpPr>
        <p:spPr>
          <a:xfrm rot="5400000" flipH="1">
            <a:off x="2663788" y="1331354"/>
            <a:ext cx="2664296"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827584" y="647278"/>
            <a:ext cx="6336704" cy="0"/>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3995936" y="287238"/>
            <a:ext cx="360040" cy="369332"/>
          </a:xfrm>
          <a:prstGeom prst="rect">
            <a:avLst/>
          </a:prstGeom>
          <a:noFill/>
        </p:spPr>
        <p:txBody>
          <a:bodyPr wrap="square" rtlCol="0">
            <a:spAutoFit/>
          </a:bodyPr>
          <a:lstStyle/>
          <a:p>
            <a:r>
              <a:rPr lang="en-GB" dirty="0" smtClean="0"/>
              <a:t>1</a:t>
            </a:r>
            <a:endParaRPr lang="en-GB" dirty="0"/>
          </a:p>
        </p:txBody>
      </p:sp>
      <p:sp>
        <p:nvSpPr>
          <p:cNvPr id="8" name="TextBox 7"/>
          <p:cNvSpPr txBox="1"/>
          <p:nvPr/>
        </p:nvSpPr>
        <p:spPr>
          <a:xfrm>
            <a:off x="3995936" y="2636912"/>
            <a:ext cx="513282" cy="369332"/>
          </a:xfrm>
          <a:prstGeom prst="rect">
            <a:avLst/>
          </a:prstGeom>
          <a:noFill/>
        </p:spPr>
        <p:txBody>
          <a:bodyPr wrap="none" rtlCol="0">
            <a:spAutoFit/>
          </a:bodyPr>
          <a:lstStyle/>
          <a:p>
            <a:r>
              <a:rPr lang="en-GB" dirty="0" smtClean="0"/>
              <a:t>0.5</a:t>
            </a:r>
            <a:endParaRPr lang="en-GB" dirty="0"/>
          </a:p>
        </p:txBody>
      </p:sp>
      <p:sp>
        <p:nvSpPr>
          <p:cNvPr id="9" name="TextBox 8"/>
          <p:cNvSpPr txBox="1"/>
          <p:nvPr/>
        </p:nvSpPr>
        <p:spPr>
          <a:xfrm rot="16200000">
            <a:off x="2677428" y="1029682"/>
            <a:ext cx="2142253" cy="369332"/>
          </a:xfrm>
          <a:prstGeom prst="rect">
            <a:avLst/>
          </a:prstGeom>
          <a:noFill/>
        </p:spPr>
        <p:txBody>
          <a:bodyPr wrap="none" rtlCol="0">
            <a:spAutoFit/>
          </a:bodyPr>
          <a:lstStyle/>
          <a:p>
            <a:r>
              <a:rPr lang="en-GB" dirty="0" smtClean="0"/>
              <a:t>Relative Amplitude</a:t>
            </a:r>
            <a:endParaRPr lang="en-GB" dirty="0"/>
          </a:p>
        </p:txBody>
      </p:sp>
      <p:sp>
        <p:nvSpPr>
          <p:cNvPr id="10" name="TextBox 9"/>
          <p:cNvSpPr txBox="1"/>
          <p:nvPr/>
        </p:nvSpPr>
        <p:spPr>
          <a:xfrm>
            <a:off x="5508104" y="2375470"/>
            <a:ext cx="1757212" cy="369332"/>
          </a:xfrm>
          <a:prstGeom prst="rect">
            <a:avLst/>
          </a:prstGeom>
          <a:noFill/>
        </p:spPr>
        <p:txBody>
          <a:bodyPr wrap="none" rtlCol="0">
            <a:spAutoFit/>
          </a:bodyPr>
          <a:lstStyle/>
          <a:p>
            <a:r>
              <a:rPr lang="en-GB" dirty="0" smtClean="0"/>
              <a:t>Frequency (Hz)</a:t>
            </a:r>
            <a:endParaRPr lang="en-GB" dirty="0"/>
          </a:p>
        </p:txBody>
      </p:sp>
      <p:sp>
        <p:nvSpPr>
          <p:cNvPr id="11" name="Isosceles Triangle 10"/>
          <p:cNvSpPr/>
          <p:nvPr/>
        </p:nvSpPr>
        <p:spPr>
          <a:xfrm>
            <a:off x="3203848" y="647278"/>
            <a:ext cx="1584176" cy="1656184"/>
          </a:xfrm>
          <a:prstGeom prst="triangle">
            <a:avLst>
              <a:gd name="adj" fmla="val 50728"/>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2771800" y="647278"/>
            <a:ext cx="2376264" cy="1656184"/>
          </a:xfrm>
          <a:prstGeom prst="rect">
            <a:avLst/>
          </a:prstGeom>
          <a:noFill/>
          <a:ln>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6" name="Straight Arrow Connector 35"/>
          <p:cNvCxnSpPr/>
          <p:nvPr/>
        </p:nvCxnSpPr>
        <p:spPr>
          <a:xfrm>
            <a:off x="827584" y="4293096"/>
            <a:ext cx="6336704"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p:nvPr/>
        </p:nvCxnSpPr>
        <p:spPr>
          <a:xfrm rot="5400000" flipH="1">
            <a:off x="2663788" y="3320988"/>
            <a:ext cx="2664296"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8" name="Straight Arrow Connector 37"/>
          <p:cNvCxnSpPr/>
          <p:nvPr/>
        </p:nvCxnSpPr>
        <p:spPr>
          <a:xfrm rot="5400000" flipH="1" flipV="1">
            <a:off x="5040846" y="3464210"/>
            <a:ext cx="1656184"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p:nvPr/>
        </p:nvCxnSpPr>
        <p:spPr>
          <a:xfrm rot="5400000" flipH="1" flipV="1">
            <a:off x="1224422" y="3464210"/>
            <a:ext cx="1656184"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a:off x="827584" y="2636912"/>
            <a:ext cx="6336704" cy="0"/>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42" name="TextBox 41"/>
          <p:cNvSpPr txBox="1"/>
          <p:nvPr/>
        </p:nvSpPr>
        <p:spPr>
          <a:xfrm>
            <a:off x="3995936" y="4293096"/>
            <a:ext cx="306494" cy="369332"/>
          </a:xfrm>
          <a:prstGeom prst="rect">
            <a:avLst/>
          </a:prstGeom>
          <a:noFill/>
        </p:spPr>
        <p:txBody>
          <a:bodyPr wrap="none" rtlCol="0">
            <a:spAutoFit/>
          </a:bodyPr>
          <a:lstStyle/>
          <a:p>
            <a:r>
              <a:rPr lang="en-GB" dirty="0" smtClean="0"/>
              <a:t>0</a:t>
            </a:r>
            <a:endParaRPr lang="en-GB" dirty="0"/>
          </a:p>
        </p:txBody>
      </p:sp>
      <p:sp>
        <p:nvSpPr>
          <p:cNvPr id="45" name="TextBox 44"/>
          <p:cNvSpPr txBox="1"/>
          <p:nvPr/>
        </p:nvSpPr>
        <p:spPr>
          <a:xfrm>
            <a:off x="5724128" y="4293096"/>
            <a:ext cx="383438" cy="369332"/>
          </a:xfrm>
          <a:prstGeom prst="rect">
            <a:avLst/>
          </a:prstGeom>
          <a:noFill/>
        </p:spPr>
        <p:txBody>
          <a:bodyPr wrap="none" rtlCol="0">
            <a:spAutoFit/>
          </a:bodyPr>
          <a:lstStyle/>
          <a:p>
            <a:r>
              <a:rPr lang="en-GB" dirty="0" err="1" smtClean="0"/>
              <a:t>fc</a:t>
            </a:r>
            <a:endParaRPr lang="en-GB" dirty="0"/>
          </a:p>
        </p:txBody>
      </p:sp>
      <p:sp>
        <p:nvSpPr>
          <p:cNvPr id="46" name="TextBox 45"/>
          <p:cNvSpPr txBox="1"/>
          <p:nvPr/>
        </p:nvSpPr>
        <p:spPr>
          <a:xfrm>
            <a:off x="1835696" y="4293096"/>
            <a:ext cx="383438" cy="369332"/>
          </a:xfrm>
          <a:prstGeom prst="rect">
            <a:avLst/>
          </a:prstGeom>
          <a:noFill/>
        </p:spPr>
        <p:txBody>
          <a:bodyPr wrap="none" rtlCol="0">
            <a:spAutoFit/>
          </a:bodyPr>
          <a:lstStyle/>
          <a:p>
            <a:r>
              <a:rPr lang="en-GB" dirty="0" err="1" smtClean="0"/>
              <a:t>fc</a:t>
            </a:r>
            <a:endParaRPr lang="en-GB" dirty="0"/>
          </a:p>
        </p:txBody>
      </p:sp>
      <p:cxnSp>
        <p:nvCxnSpPr>
          <p:cNvPr id="51" name="Straight Arrow Connector 50"/>
          <p:cNvCxnSpPr/>
          <p:nvPr/>
        </p:nvCxnSpPr>
        <p:spPr>
          <a:xfrm>
            <a:off x="827584" y="6488668"/>
            <a:ext cx="6336704"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2" name="Straight Arrow Connector 51"/>
          <p:cNvCxnSpPr/>
          <p:nvPr/>
        </p:nvCxnSpPr>
        <p:spPr>
          <a:xfrm rot="5400000" flipH="1">
            <a:off x="2663788" y="5516560"/>
            <a:ext cx="2664296"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a:off x="827584" y="4832484"/>
            <a:ext cx="6336704" cy="0"/>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56" name="TextBox 55"/>
          <p:cNvSpPr txBox="1"/>
          <p:nvPr/>
        </p:nvSpPr>
        <p:spPr>
          <a:xfrm>
            <a:off x="3995936" y="4797152"/>
            <a:ext cx="792088" cy="369332"/>
          </a:xfrm>
          <a:prstGeom prst="rect">
            <a:avLst/>
          </a:prstGeom>
          <a:noFill/>
        </p:spPr>
        <p:txBody>
          <a:bodyPr wrap="square" rtlCol="0">
            <a:spAutoFit/>
          </a:bodyPr>
          <a:lstStyle/>
          <a:p>
            <a:r>
              <a:rPr lang="en-GB" dirty="0" smtClean="0"/>
              <a:t>0.5</a:t>
            </a:r>
            <a:endParaRPr lang="en-GB" dirty="0"/>
          </a:p>
        </p:txBody>
      </p:sp>
      <p:sp>
        <p:nvSpPr>
          <p:cNvPr id="57" name="TextBox 56"/>
          <p:cNvSpPr txBox="1"/>
          <p:nvPr/>
        </p:nvSpPr>
        <p:spPr>
          <a:xfrm>
            <a:off x="3995936" y="6488668"/>
            <a:ext cx="306494" cy="369332"/>
          </a:xfrm>
          <a:prstGeom prst="rect">
            <a:avLst/>
          </a:prstGeom>
          <a:noFill/>
        </p:spPr>
        <p:txBody>
          <a:bodyPr wrap="none" rtlCol="0">
            <a:spAutoFit/>
          </a:bodyPr>
          <a:lstStyle/>
          <a:p>
            <a:r>
              <a:rPr lang="en-GB" dirty="0" smtClean="0"/>
              <a:t>0</a:t>
            </a:r>
            <a:endParaRPr lang="en-GB" dirty="0"/>
          </a:p>
        </p:txBody>
      </p:sp>
      <p:sp>
        <p:nvSpPr>
          <p:cNvPr id="62" name="Isosceles Triangle 61"/>
          <p:cNvSpPr/>
          <p:nvPr/>
        </p:nvSpPr>
        <p:spPr>
          <a:xfrm>
            <a:off x="1259632" y="4869160"/>
            <a:ext cx="1584176" cy="1656184"/>
          </a:xfrm>
          <a:prstGeom prst="triangle">
            <a:avLst>
              <a:gd name="adj" fmla="val 50728"/>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Isosceles Triangle 62"/>
          <p:cNvSpPr/>
          <p:nvPr/>
        </p:nvSpPr>
        <p:spPr>
          <a:xfrm>
            <a:off x="5076056" y="4869160"/>
            <a:ext cx="1584176" cy="1656184"/>
          </a:xfrm>
          <a:prstGeom prst="triangle">
            <a:avLst>
              <a:gd name="adj" fmla="val 50728"/>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TextBox 63"/>
          <p:cNvSpPr txBox="1"/>
          <p:nvPr/>
        </p:nvSpPr>
        <p:spPr>
          <a:xfrm>
            <a:off x="1835696" y="6488668"/>
            <a:ext cx="383438" cy="369332"/>
          </a:xfrm>
          <a:prstGeom prst="rect">
            <a:avLst/>
          </a:prstGeom>
          <a:noFill/>
        </p:spPr>
        <p:txBody>
          <a:bodyPr wrap="none" rtlCol="0">
            <a:spAutoFit/>
          </a:bodyPr>
          <a:lstStyle/>
          <a:p>
            <a:r>
              <a:rPr lang="en-GB" dirty="0" err="1" smtClean="0"/>
              <a:t>fc</a:t>
            </a:r>
            <a:endParaRPr lang="en-GB" dirty="0"/>
          </a:p>
        </p:txBody>
      </p:sp>
      <p:sp>
        <p:nvSpPr>
          <p:cNvPr id="65" name="TextBox 64"/>
          <p:cNvSpPr txBox="1"/>
          <p:nvPr/>
        </p:nvSpPr>
        <p:spPr>
          <a:xfrm>
            <a:off x="5724128" y="6488668"/>
            <a:ext cx="383438" cy="369332"/>
          </a:xfrm>
          <a:prstGeom prst="rect">
            <a:avLst/>
          </a:prstGeom>
          <a:noFill/>
        </p:spPr>
        <p:txBody>
          <a:bodyPr wrap="none" rtlCol="0">
            <a:spAutoFit/>
          </a:bodyPr>
          <a:lstStyle/>
          <a:p>
            <a:r>
              <a:rPr lang="en-GB" dirty="0" err="1" smtClean="0"/>
              <a:t>fc</a:t>
            </a:r>
            <a:endParaRPr lang="en-GB"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convolution with a delta function</a:t>
            </a:r>
            <a:endParaRPr lang="en-GB" dirty="0"/>
          </a:p>
        </p:txBody>
      </p:sp>
      <p:sp>
        <p:nvSpPr>
          <p:cNvPr id="3" name="Content Placeholder 2"/>
          <p:cNvSpPr>
            <a:spLocks noGrp="1"/>
          </p:cNvSpPr>
          <p:nvPr>
            <p:ph idx="1"/>
          </p:nvPr>
        </p:nvSpPr>
        <p:spPr/>
        <p:txBody>
          <a:bodyPr/>
          <a:lstStyle/>
          <a:p>
            <a:r>
              <a:rPr lang="en-GB" dirty="0" smtClean="0"/>
              <a:t>So we have achieved the moving of a baseband signal into a </a:t>
            </a:r>
            <a:r>
              <a:rPr lang="en-GB" dirty="0" err="1" smtClean="0"/>
              <a:t>bandpass</a:t>
            </a:r>
            <a:r>
              <a:rPr lang="en-GB" dirty="0" smtClean="0"/>
              <a:t> channel</a:t>
            </a:r>
          </a:p>
          <a:p>
            <a:r>
              <a:rPr lang="en-GB" dirty="0" smtClean="0"/>
              <a:t>This was achieved by multiplication of our signal by a sinusoid – this process was called heterodyning in the early days of radio but is now known as </a:t>
            </a:r>
            <a:r>
              <a:rPr lang="en-GB" b="1" u="sng" dirty="0" smtClean="0"/>
              <a:t>modulation</a:t>
            </a:r>
          </a:p>
          <a:p>
            <a:endParaRPr lang="en-GB" dirty="0"/>
          </a:p>
        </p:txBody>
      </p:sp>
      <p:pic>
        <p:nvPicPr>
          <p:cNvPr id="35842" name="Picture 2" descr="http://wadsworthsales.com/images/Z%20marconi-RADIO-SET.jpg"/>
          <p:cNvPicPr>
            <a:picLocks noChangeAspect="1" noChangeArrowheads="1"/>
          </p:cNvPicPr>
          <p:nvPr/>
        </p:nvPicPr>
        <p:blipFill>
          <a:blip r:embed="rId2" cstate="print"/>
          <a:srcRect/>
          <a:stretch>
            <a:fillRect/>
          </a:stretch>
        </p:blipFill>
        <p:spPr bwMode="auto">
          <a:xfrm>
            <a:off x="2483768" y="4221088"/>
            <a:ext cx="3054499" cy="2301850"/>
          </a:xfrm>
          <a:prstGeom prst="rect">
            <a:avLst/>
          </a:prstGeom>
          <a:noFill/>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Mathematically</a:t>
            </a:r>
            <a:endParaRPr lang="en-GB" dirty="0"/>
          </a:p>
        </p:txBody>
      </p:sp>
      <p:graphicFrame>
        <p:nvGraphicFramePr>
          <p:cNvPr id="4" name="Content Placeholder 3"/>
          <p:cNvGraphicFramePr>
            <a:graphicFrameLocks noChangeAspect="1"/>
          </p:cNvGraphicFramePr>
          <p:nvPr>
            <p:ph idx="1"/>
          </p:nvPr>
        </p:nvGraphicFramePr>
        <p:xfrm>
          <a:off x="1508125" y="2636838"/>
          <a:ext cx="4470400" cy="676275"/>
        </p:xfrm>
        <a:graphic>
          <a:graphicData uri="http://schemas.openxmlformats.org/presentationml/2006/ole">
            <p:oleObj spid="_x0000_s31746" name="Equation" r:id="rId3" imgW="1511280" imgH="228600" progId="Equation.3">
              <p:embed/>
            </p:oleObj>
          </a:graphicData>
        </a:graphic>
      </p:graphicFrame>
      <p:sp>
        <p:nvSpPr>
          <p:cNvPr id="5" name="Title 1"/>
          <p:cNvSpPr txBox="1">
            <a:spLocks/>
          </p:cNvSpPr>
          <p:nvPr/>
        </p:nvSpPr>
        <p:spPr>
          <a:xfrm>
            <a:off x="683568" y="1700808"/>
            <a:ext cx="7239000" cy="504056"/>
          </a:xfrm>
          <a:prstGeom prst="rect">
            <a:avLst/>
          </a:prstGeom>
        </p:spPr>
        <p:txBody>
          <a:bodyPr vert="horz" lIns="45720" tIns="0" rIns="45720" bIns="0" anchor="b" anchorCtr="0">
            <a:normAutofit/>
          </a:bodyPr>
          <a:lstStyle/>
          <a:p>
            <a:pPr marL="274320" marR="0" lvl="0" indent="-274320" defTabSz="914400" fontAlgn="auto">
              <a:lnSpc>
                <a:spcPct val="100000"/>
              </a:lnSpc>
              <a:spcBef>
                <a:spcPts val="600"/>
              </a:spcBef>
              <a:spcAft>
                <a:spcPts val="0"/>
              </a:spcAft>
              <a:buClr>
                <a:schemeClr val="tx2"/>
              </a:buClr>
              <a:buSzPct val="73000"/>
              <a:buFont typeface="Wingdings 2"/>
              <a:buChar char=""/>
              <a:tabLst/>
              <a:defRPr/>
            </a:pPr>
            <a:r>
              <a:rPr lang="en-GB" sz="2600" dirty="0" smtClean="0"/>
              <a:t>In the time domain</a:t>
            </a:r>
            <a:endParaRPr lang="en-GB" sz="2600" dirty="0"/>
          </a:p>
        </p:txBody>
      </p:sp>
      <p:sp>
        <p:nvSpPr>
          <p:cNvPr id="6" name="Title 1"/>
          <p:cNvSpPr txBox="1">
            <a:spLocks/>
          </p:cNvSpPr>
          <p:nvPr/>
        </p:nvSpPr>
        <p:spPr>
          <a:xfrm>
            <a:off x="683568" y="3429000"/>
            <a:ext cx="7239000" cy="504056"/>
          </a:xfrm>
          <a:prstGeom prst="rect">
            <a:avLst/>
          </a:prstGeom>
        </p:spPr>
        <p:txBody>
          <a:bodyPr vert="horz" lIns="45720" tIns="0" rIns="45720" bIns="0" anchor="b" anchorCtr="0">
            <a:normAutofit/>
          </a:bodyPr>
          <a:lstStyle/>
          <a:p>
            <a:pPr marL="274320" marR="0" lvl="0" indent="-274320" defTabSz="914400" fontAlgn="auto">
              <a:lnSpc>
                <a:spcPct val="100000"/>
              </a:lnSpc>
              <a:spcBef>
                <a:spcPts val="600"/>
              </a:spcBef>
              <a:spcAft>
                <a:spcPts val="0"/>
              </a:spcAft>
              <a:buClr>
                <a:schemeClr val="tx2"/>
              </a:buClr>
              <a:buSzPct val="73000"/>
              <a:buFont typeface="Wingdings 2"/>
              <a:buChar char=""/>
              <a:tabLst/>
              <a:defRPr/>
            </a:pPr>
            <a:r>
              <a:rPr lang="en-GB" sz="2600" dirty="0" smtClean="0"/>
              <a:t>In the frequency domain</a:t>
            </a:r>
            <a:endParaRPr lang="en-GB" sz="2600" dirty="0"/>
          </a:p>
        </p:txBody>
      </p:sp>
      <p:graphicFrame>
        <p:nvGraphicFramePr>
          <p:cNvPr id="7" name="Object 6"/>
          <p:cNvGraphicFramePr>
            <a:graphicFrameLocks noChangeAspect="1"/>
          </p:cNvGraphicFramePr>
          <p:nvPr/>
        </p:nvGraphicFramePr>
        <p:xfrm>
          <a:off x="439738" y="4102100"/>
          <a:ext cx="6535737" cy="1104900"/>
        </p:xfrm>
        <a:graphic>
          <a:graphicData uri="http://schemas.openxmlformats.org/presentationml/2006/ole">
            <p:oleObj spid="_x0000_s31747" name="Equation" r:id="rId4" imgW="2552400" imgH="431640" progId="Equation.3">
              <p:embed/>
            </p:oleObj>
          </a:graphicData>
        </a:graphic>
      </p:graphicFrame>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Digital Modulation</a:t>
            </a:r>
            <a:endParaRPr lang="en-GB" dirty="0"/>
          </a:p>
        </p:txBody>
      </p:sp>
      <p:sp>
        <p:nvSpPr>
          <p:cNvPr id="3" name="Content Placeholder 2"/>
          <p:cNvSpPr>
            <a:spLocks noGrp="1"/>
          </p:cNvSpPr>
          <p:nvPr>
            <p:ph idx="1"/>
          </p:nvPr>
        </p:nvSpPr>
        <p:spPr/>
        <p:txBody>
          <a:bodyPr/>
          <a:lstStyle/>
          <a:p>
            <a:r>
              <a:rPr lang="en-GB" dirty="0" smtClean="0"/>
              <a:t>The digital data is used to modulate one or more of the parameters of the carrier wave, </a:t>
            </a:r>
          </a:p>
          <a:p>
            <a:r>
              <a:rPr lang="en-GB" dirty="0" smtClean="0"/>
              <a:t>There are three parameters of the carrier wave to vary and therefore three basic types of digital modulation: </a:t>
            </a:r>
          </a:p>
          <a:p>
            <a:pPr lvl="1"/>
            <a:r>
              <a:rPr lang="en-GB" dirty="0" smtClean="0"/>
              <a:t>Amplitude Shift Keying (ASK) </a:t>
            </a:r>
          </a:p>
          <a:p>
            <a:pPr lvl="1"/>
            <a:r>
              <a:rPr lang="en-GB" dirty="0" smtClean="0"/>
              <a:t>Frequency Shift Keying (FSK), and </a:t>
            </a:r>
          </a:p>
          <a:p>
            <a:pPr lvl="1"/>
            <a:r>
              <a:rPr lang="en-GB" dirty="0" smtClean="0"/>
              <a:t>Phase Shift Keying (PSK).</a:t>
            </a:r>
          </a:p>
          <a:p>
            <a:endParaRPr lang="en-GB"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Amplitude Shift Keying (ASK)</a:t>
            </a:r>
            <a:endParaRPr lang="en-GB" dirty="0"/>
          </a:p>
        </p:txBody>
      </p:sp>
      <p:sp>
        <p:nvSpPr>
          <p:cNvPr id="3" name="Content Placeholder 2"/>
          <p:cNvSpPr>
            <a:spLocks noGrp="1"/>
          </p:cNvSpPr>
          <p:nvPr>
            <p:ph idx="1"/>
          </p:nvPr>
        </p:nvSpPr>
        <p:spPr/>
        <p:txBody>
          <a:bodyPr/>
          <a:lstStyle/>
          <a:p>
            <a:r>
              <a:rPr lang="en-GB" dirty="0" smtClean="0"/>
              <a:t>In amplitude shift keying, the carrier wave amplitude is changed between discrete levels (usually two) in accordance with the digital data. </a:t>
            </a:r>
          </a:p>
          <a:p>
            <a:endParaRPr lang="en-GB" dirty="0"/>
          </a:p>
        </p:txBody>
      </p:sp>
      <p:pic>
        <p:nvPicPr>
          <p:cNvPr id="48130" name="Picture 2" descr="ask"/>
          <p:cNvPicPr>
            <a:picLocks noChangeAspect="1" noChangeArrowheads="1"/>
          </p:cNvPicPr>
          <p:nvPr/>
        </p:nvPicPr>
        <p:blipFill>
          <a:blip r:embed="rId2" cstate="print"/>
          <a:srcRect/>
          <a:stretch>
            <a:fillRect/>
          </a:stretch>
        </p:blipFill>
        <p:spPr bwMode="auto">
          <a:xfrm>
            <a:off x="539552" y="3356992"/>
            <a:ext cx="7056784" cy="2969439"/>
          </a:xfrm>
          <a:prstGeom prst="rect">
            <a:avLst/>
          </a:prstGeom>
          <a:noFill/>
          <a:ln w="9525">
            <a:noFill/>
            <a:miter lim="800000"/>
            <a:headEnd/>
            <a:tailEnd/>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Ask modulator</a:t>
            </a:r>
            <a:endParaRPr lang="en-GB" dirty="0"/>
          </a:p>
        </p:txBody>
      </p:sp>
      <p:sp>
        <p:nvSpPr>
          <p:cNvPr id="3" name="Content Placeholder 2"/>
          <p:cNvSpPr>
            <a:spLocks noGrp="1"/>
          </p:cNvSpPr>
          <p:nvPr>
            <p:ph idx="1"/>
          </p:nvPr>
        </p:nvSpPr>
        <p:spPr/>
        <p:txBody>
          <a:bodyPr/>
          <a:lstStyle/>
          <a:p>
            <a:r>
              <a:rPr lang="en-GB" dirty="0" smtClean="0"/>
              <a:t>Either use a conventional modulator</a:t>
            </a:r>
          </a:p>
          <a:p>
            <a:endParaRPr lang="en-GB" dirty="0" smtClean="0"/>
          </a:p>
          <a:p>
            <a:endParaRPr lang="en-GB" dirty="0" smtClean="0"/>
          </a:p>
          <a:p>
            <a:endParaRPr lang="en-GB" dirty="0" smtClean="0"/>
          </a:p>
          <a:p>
            <a:endParaRPr lang="en-GB" dirty="0" smtClean="0"/>
          </a:p>
          <a:p>
            <a:r>
              <a:rPr lang="en-GB" dirty="0" smtClean="0"/>
              <a:t>Or a simple switch</a:t>
            </a:r>
            <a:endParaRPr lang="en-GB" dirty="0"/>
          </a:p>
        </p:txBody>
      </p:sp>
      <p:sp>
        <p:nvSpPr>
          <p:cNvPr id="4" name="Flowchart: Summing Junction 3"/>
          <p:cNvSpPr/>
          <p:nvPr/>
        </p:nvSpPr>
        <p:spPr>
          <a:xfrm>
            <a:off x="3491880" y="2247255"/>
            <a:ext cx="504056" cy="576064"/>
          </a:xfrm>
          <a:prstGeom prst="flowChartSummingJunction">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2843808" y="3327375"/>
            <a:ext cx="1872208" cy="461665"/>
          </a:xfrm>
          <a:prstGeom prst="rect">
            <a:avLst/>
          </a:prstGeom>
          <a:noFill/>
          <a:ln w="0">
            <a:noFill/>
          </a:ln>
        </p:spPr>
        <p:txBody>
          <a:bodyPr wrap="square" rtlCol="0">
            <a:spAutoFit/>
          </a:bodyPr>
          <a:lstStyle/>
          <a:p>
            <a:pPr algn="ctr"/>
            <a:r>
              <a:rPr lang="en-GB" sz="2400" dirty="0" err="1" smtClean="0"/>
              <a:t>A</a:t>
            </a:r>
            <a:r>
              <a:rPr lang="en-GB" sz="2400" baseline="-25000" dirty="0" err="1" smtClean="0"/>
              <a:t>c</a:t>
            </a:r>
            <a:r>
              <a:rPr lang="en-GB" sz="2400" dirty="0" err="1" smtClean="0"/>
              <a:t>cos</a:t>
            </a:r>
            <a:r>
              <a:rPr lang="en-GB" sz="2400" dirty="0" smtClean="0"/>
              <a:t>(2</a:t>
            </a:r>
            <a:r>
              <a:rPr lang="en-GB" sz="2400" dirty="0" smtClean="0">
                <a:sym typeface="Symbol"/>
              </a:rPr>
              <a:t>f</a:t>
            </a:r>
            <a:r>
              <a:rPr lang="en-GB" sz="2400" baseline="-25000" dirty="0" smtClean="0">
                <a:sym typeface="Symbol"/>
              </a:rPr>
              <a:t>c</a:t>
            </a:r>
            <a:r>
              <a:rPr lang="en-GB" sz="2400" dirty="0" smtClean="0">
                <a:sym typeface="Symbol"/>
              </a:rPr>
              <a:t>t)</a:t>
            </a:r>
            <a:endParaRPr lang="en-GB" sz="2400" dirty="0" smtClean="0">
              <a:solidFill>
                <a:schemeClr val="tx1"/>
              </a:solidFill>
            </a:endParaRPr>
          </a:p>
        </p:txBody>
      </p:sp>
      <p:cxnSp>
        <p:nvCxnSpPr>
          <p:cNvPr id="7" name="Straight Arrow Connector 6"/>
          <p:cNvCxnSpPr/>
          <p:nvPr/>
        </p:nvCxnSpPr>
        <p:spPr>
          <a:xfrm>
            <a:off x="2555776" y="2535287"/>
            <a:ext cx="1008112" cy="1588"/>
          </a:xfrm>
          <a:prstGeom prst="straightConnector1">
            <a:avLst/>
          </a:prstGeom>
          <a:ln w="38100">
            <a:tailEnd type="triangle" w="lg" len="lg"/>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3995936" y="2535287"/>
            <a:ext cx="792088" cy="1588"/>
          </a:xfrm>
          <a:prstGeom prst="straightConnector1">
            <a:avLst/>
          </a:prstGeom>
          <a:ln w="38100">
            <a:tailEnd type="triangle" w="lg" len="lg"/>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5400000" flipH="1" flipV="1">
            <a:off x="3455876" y="3075347"/>
            <a:ext cx="504056" cy="0"/>
          </a:xfrm>
          <a:prstGeom prst="line">
            <a:avLst/>
          </a:prstGeom>
          <a:ln w="38100">
            <a:tailEnd type="triangle" w="lg" len="lg"/>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1691680" y="2319263"/>
            <a:ext cx="864096" cy="461665"/>
          </a:xfrm>
          <a:prstGeom prst="rect">
            <a:avLst/>
          </a:prstGeom>
          <a:noFill/>
          <a:ln w="0">
            <a:noFill/>
          </a:ln>
        </p:spPr>
        <p:txBody>
          <a:bodyPr wrap="square" rtlCol="0">
            <a:spAutoFit/>
          </a:bodyPr>
          <a:lstStyle/>
          <a:p>
            <a:pPr algn="ctr"/>
            <a:r>
              <a:rPr lang="en-GB" sz="2400" dirty="0" smtClean="0"/>
              <a:t>x(</a:t>
            </a:r>
            <a:r>
              <a:rPr lang="en-GB" sz="2400" dirty="0" smtClean="0">
                <a:sym typeface="Symbol"/>
              </a:rPr>
              <a:t>t)</a:t>
            </a:r>
            <a:endParaRPr lang="en-GB" sz="2400" dirty="0" smtClean="0">
              <a:solidFill>
                <a:schemeClr val="tx1"/>
              </a:solidFill>
            </a:endParaRPr>
          </a:p>
        </p:txBody>
      </p:sp>
      <p:sp>
        <p:nvSpPr>
          <p:cNvPr id="17" name="TextBox 16"/>
          <p:cNvSpPr txBox="1"/>
          <p:nvPr/>
        </p:nvSpPr>
        <p:spPr>
          <a:xfrm>
            <a:off x="4860032" y="2319263"/>
            <a:ext cx="864096" cy="461665"/>
          </a:xfrm>
          <a:prstGeom prst="rect">
            <a:avLst/>
          </a:prstGeom>
          <a:noFill/>
          <a:ln w="0">
            <a:noFill/>
          </a:ln>
        </p:spPr>
        <p:txBody>
          <a:bodyPr wrap="square" rtlCol="0">
            <a:spAutoFit/>
          </a:bodyPr>
          <a:lstStyle/>
          <a:p>
            <a:pPr algn="ctr"/>
            <a:r>
              <a:rPr lang="en-GB" sz="2400" dirty="0" smtClean="0"/>
              <a:t>y(</a:t>
            </a:r>
            <a:r>
              <a:rPr lang="en-GB" sz="2400" dirty="0" smtClean="0">
                <a:sym typeface="Symbol"/>
              </a:rPr>
              <a:t>t)</a:t>
            </a:r>
            <a:endParaRPr lang="en-GB" sz="2400" dirty="0" smtClean="0">
              <a:solidFill>
                <a:schemeClr val="tx1"/>
              </a:solidFill>
            </a:endParaRPr>
          </a:p>
        </p:txBody>
      </p:sp>
      <p:sp>
        <p:nvSpPr>
          <p:cNvPr id="20" name="TextBox 19"/>
          <p:cNvSpPr txBox="1"/>
          <p:nvPr/>
        </p:nvSpPr>
        <p:spPr>
          <a:xfrm>
            <a:off x="1043608" y="4869160"/>
            <a:ext cx="1368152" cy="646331"/>
          </a:xfrm>
          <a:prstGeom prst="rect">
            <a:avLst/>
          </a:prstGeom>
          <a:noFill/>
          <a:ln w="12700">
            <a:solidFill>
              <a:schemeClr val="tx1"/>
            </a:solidFill>
          </a:ln>
        </p:spPr>
        <p:txBody>
          <a:bodyPr wrap="square" rtlCol="0">
            <a:spAutoFit/>
          </a:bodyPr>
          <a:lstStyle/>
          <a:p>
            <a:pPr algn="ctr"/>
            <a:r>
              <a:rPr lang="en-GB" dirty="0" smtClean="0"/>
              <a:t>Oscillator, </a:t>
            </a:r>
            <a:r>
              <a:rPr lang="en-GB" dirty="0" err="1" smtClean="0"/>
              <a:t>fc</a:t>
            </a:r>
            <a:endParaRPr lang="en-GB" dirty="0" smtClean="0">
              <a:solidFill>
                <a:schemeClr val="tx1"/>
              </a:solidFill>
            </a:endParaRPr>
          </a:p>
        </p:txBody>
      </p:sp>
      <p:cxnSp>
        <p:nvCxnSpPr>
          <p:cNvPr id="22" name="Straight Arrow Connector 21"/>
          <p:cNvCxnSpPr/>
          <p:nvPr/>
        </p:nvCxnSpPr>
        <p:spPr>
          <a:xfrm>
            <a:off x="2411760" y="5157192"/>
            <a:ext cx="2232248" cy="1588"/>
          </a:xfrm>
          <a:prstGeom prst="straightConnector1">
            <a:avLst/>
          </a:prstGeom>
          <a:ln w="38100">
            <a:tailEnd type="triangle" w="lg" len="lg"/>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flipV="1">
            <a:off x="4644008" y="4509120"/>
            <a:ext cx="720080" cy="648072"/>
          </a:xfrm>
          <a:prstGeom prst="straightConnector1">
            <a:avLst/>
          </a:prstGeom>
          <a:ln w="38100">
            <a:tailEnd type="triangle" w="lg" len="lg"/>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a:off x="5436096" y="4509120"/>
            <a:ext cx="936104" cy="1588"/>
          </a:xfrm>
          <a:prstGeom prst="straightConnector1">
            <a:avLst/>
          </a:prstGeom>
          <a:ln w="38100">
            <a:tailEnd type="triangle" w="lg" len="lg"/>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rot="5400000" flipH="1" flipV="1">
            <a:off x="4211960" y="5661248"/>
            <a:ext cx="864096" cy="0"/>
          </a:xfrm>
          <a:prstGeom prst="line">
            <a:avLst/>
          </a:prstGeom>
          <a:ln w="38100">
            <a:tailEnd type="triangle" w="lg" len="lg"/>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4211960" y="6021288"/>
            <a:ext cx="864096" cy="461665"/>
          </a:xfrm>
          <a:prstGeom prst="rect">
            <a:avLst/>
          </a:prstGeom>
          <a:noFill/>
          <a:ln w="0">
            <a:noFill/>
          </a:ln>
        </p:spPr>
        <p:txBody>
          <a:bodyPr wrap="square" rtlCol="0">
            <a:spAutoFit/>
          </a:bodyPr>
          <a:lstStyle/>
          <a:p>
            <a:pPr algn="ctr"/>
            <a:r>
              <a:rPr lang="en-GB" sz="2400" dirty="0" smtClean="0"/>
              <a:t>data</a:t>
            </a:r>
            <a:endParaRPr lang="en-GB" sz="2400" dirty="0" smtClean="0">
              <a:solidFill>
                <a:schemeClr val="tx1"/>
              </a:solidFill>
            </a:endParaRPr>
          </a:p>
        </p:txBody>
      </p:sp>
      <p:sp>
        <p:nvSpPr>
          <p:cNvPr id="31" name="TextBox 30"/>
          <p:cNvSpPr txBox="1"/>
          <p:nvPr/>
        </p:nvSpPr>
        <p:spPr>
          <a:xfrm>
            <a:off x="4932040" y="3933056"/>
            <a:ext cx="864096" cy="461665"/>
          </a:xfrm>
          <a:prstGeom prst="rect">
            <a:avLst/>
          </a:prstGeom>
          <a:noFill/>
          <a:ln w="0">
            <a:noFill/>
          </a:ln>
        </p:spPr>
        <p:txBody>
          <a:bodyPr wrap="square" rtlCol="0">
            <a:spAutoFit/>
          </a:bodyPr>
          <a:lstStyle/>
          <a:p>
            <a:pPr algn="ctr"/>
            <a:r>
              <a:rPr lang="en-GB" sz="2400" dirty="0" smtClean="0"/>
              <a:t>1</a:t>
            </a:r>
            <a:endParaRPr lang="en-GB" sz="2400" dirty="0" smtClean="0">
              <a:solidFill>
                <a:schemeClr val="tx1"/>
              </a:solidFill>
            </a:endParaRPr>
          </a:p>
        </p:txBody>
      </p:sp>
      <p:sp>
        <p:nvSpPr>
          <p:cNvPr id="32" name="TextBox 31"/>
          <p:cNvSpPr txBox="1"/>
          <p:nvPr/>
        </p:nvSpPr>
        <p:spPr>
          <a:xfrm>
            <a:off x="5004048" y="5661248"/>
            <a:ext cx="864096" cy="461665"/>
          </a:xfrm>
          <a:prstGeom prst="rect">
            <a:avLst/>
          </a:prstGeom>
          <a:noFill/>
          <a:ln w="0">
            <a:noFill/>
          </a:ln>
        </p:spPr>
        <p:txBody>
          <a:bodyPr wrap="square" rtlCol="0">
            <a:spAutoFit/>
          </a:bodyPr>
          <a:lstStyle/>
          <a:p>
            <a:pPr algn="ctr"/>
            <a:r>
              <a:rPr lang="en-GB" sz="2400" dirty="0" smtClean="0"/>
              <a:t>0</a:t>
            </a:r>
            <a:endParaRPr lang="en-GB" sz="2400" dirty="0" smtClean="0">
              <a:solidFill>
                <a:schemeClr val="tx1"/>
              </a:solidFill>
            </a:endParaRPr>
          </a:p>
        </p:txBody>
      </p:sp>
      <p:sp>
        <p:nvSpPr>
          <p:cNvPr id="33" name="Oval 32"/>
          <p:cNvSpPr/>
          <p:nvPr/>
        </p:nvSpPr>
        <p:spPr>
          <a:xfrm>
            <a:off x="5364088" y="5373216"/>
            <a:ext cx="216024"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Oval 33"/>
          <p:cNvSpPr/>
          <p:nvPr/>
        </p:nvSpPr>
        <p:spPr>
          <a:xfrm>
            <a:off x="5364088" y="4365104"/>
            <a:ext cx="216024"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Oval 34"/>
          <p:cNvSpPr/>
          <p:nvPr/>
        </p:nvSpPr>
        <p:spPr>
          <a:xfrm>
            <a:off x="4572000" y="4941168"/>
            <a:ext cx="216024"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TextBox 35"/>
          <p:cNvSpPr txBox="1"/>
          <p:nvPr/>
        </p:nvSpPr>
        <p:spPr>
          <a:xfrm>
            <a:off x="6444208" y="4077072"/>
            <a:ext cx="1368152" cy="646331"/>
          </a:xfrm>
          <a:prstGeom prst="rect">
            <a:avLst/>
          </a:prstGeom>
          <a:noFill/>
          <a:ln w="0">
            <a:noFill/>
          </a:ln>
        </p:spPr>
        <p:txBody>
          <a:bodyPr wrap="square" rtlCol="0">
            <a:spAutoFit/>
          </a:bodyPr>
          <a:lstStyle/>
          <a:p>
            <a:pPr algn="ctr"/>
            <a:r>
              <a:rPr lang="en-GB" dirty="0" smtClean="0"/>
              <a:t>Modulated Signal</a:t>
            </a:r>
            <a:endParaRPr lang="en-GB" dirty="0" smtClean="0">
              <a:solidFill>
                <a:schemeClr val="tx1"/>
              </a:solidFil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Ask demodulator</a:t>
            </a:r>
            <a:endParaRPr lang="en-GB" dirty="0"/>
          </a:p>
        </p:txBody>
      </p:sp>
      <p:sp>
        <p:nvSpPr>
          <p:cNvPr id="3" name="Content Placeholder 2"/>
          <p:cNvSpPr>
            <a:spLocks noGrp="1"/>
          </p:cNvSpPr>
          <p:nvPr>
            <p:ph idx="1"/>
          </p:nvPr>
        </p:nvSpPr>
        <p:spPr/>
        <p:txBody>
          <a:bodyPr/>
          <a:lstStyle/>
          <a:p>
            <a:r>
              <a:rPr lang="en-GB" dirty="0" smtClean="0"/>
              <a:t>This is done by multiplying the received signal by a copy of the carrier and low pass filtering the result (Why the low pass filter?)</a:t>
            </a:r>
            <a:endParaRPr lang="en-GB" dirty="0"/>
          </a:p>
        </p:txBody>
      </p:sp>
      <p:sp>
        <p:nvSpPr>
          <p:cNvPr id="5" name="TextBox 4"/>
          <p:cNvSpPr txBox="1"/>
          <p:nvPr/>
        </p:nvSpPr>
        <p:spPr>
          <a:xfrm>
            <a:off x="2339752" y="5157192"/>
            <a:ext cx="1872208" cy="461665"/>
          </a:xfrm>
          <a:prstGeom prst="rect">
            <a:avLst/>
          </a:prstGeom>
          <a:noFill/>
          <a:ln w="0">
            <a:noFill/>
          </a:ln>
        </p:spPr>
        <p:txBody>
          <a:bodyPr wrap="square" rtlCol="0">
            <a:spAutoFit/>
          </a:bodyPr>
          <a:lstStyle/>
          <a:p>
            <a:pPr algn="ctr"/>
            <a:r>
              <a:rPr lang="en-GB" sz="2400" dirty="0" err="1" smtClean="0"/>
              <a:t>A</a:t>
            </a:r>
            <a:r>
              <a:rPr lang="en-GB" sz="2400" baseline="-25000" dirty="0" err="1" smtClean="0"/>
              <a:t>c</a:t>
            </a:r>
            <a:r>
              <a:rPr lang="en-GB" sz="2400" dirty="0" err="1" smtClean="0"/>
              <a:t>cos</a:t>
            </a:r>
            <a:r>
              <a:rPr lang="en-GB" sz="2400" dirty="0" smtClean="0"/>
              <a:t>(2</a:t>
            </a:r>
            <a:r>
              <a:rPr lang="en-GB" sz="2400" dirty="0" smtClean="0">
                <a:sym typeface="Symbol"/>
              </a:rPr>
              <a:t>f</a:t>
            </a:r>
            <a:r>
              <a:rPr lang="en-GB" sz="2400" baseline="-25000" dirty="0" smtClean="0">
                <a:sym typeface="Symbol"/>
              </a:rPr>
              <a:t>c</a:t>
            </a:r>
            <a:r>
              <a:rPr lang="en-GB" sz="2400" dirty="0" smtClean="0">
                <a:sym typeface="Symbol"/>
              </a:rPr>
              <a:t>t)</a:t>
            </a:r>
            <a:endParaRPr lang="en-GB" sz="2400" dirty="0" smtClean="0">
              <a:solidFill>
                <a:schemeClr val="tx1"/>
              </a:solidFill>
            </a:endParaRPr>
          </a:p>
        </p:txBody>
      </p:sp>
      <p:sp>
        <p:nvSpPr>
          <p:cNvPr id="11" name="Flowchart: Summing Junction 10"/>
          <p:cNvSpPr/>
          <p:nvPr/>
        </p:nvSpPr>
        <p:spPr>
          <a:xfrm>
            <a:off x="2987824" y="3645024"/>
            <a:ext cx="504056" cy="576064"/>
          </a:xfrm>
          <a:prstGeom prst="flowChartSummingJunction">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4211960" y="3429000"/>
            <a:ext cx="1008112" cy="1200329"/>
          </a:xfrm>
          <a:prstGeom prst="rect">
            <a:avLst/>
          </a:prstGeom>
          <a:noFill/>
          <a:ln w="12700">
            <a:solidFill>
              <a:schemeClr val="tx1"/>
            </a:solidFill>
          </a:ln>
        </p:spPr>
        <p:txBody>
          <a:bodyPr wrap="square" rtlCol="0">
            <a:spAutoFit/>
          </a:bodyPr>
          <a:lstStyle/>
          <a:p>
            <a:pPr algn="ctr"/>
            <a:r>
              <a:rPr lang="en-GB" dirty="0" smtClean="0">
                <a:solidFill>
                  <a:schemeClr val="tx1"/>
                </a:solidFill>
              </a:rPr>
              <a:t>Low Pass Filter</a:t>
            </a:r>
            <a:endParaRPr lang="en-GB" dirty="0">
              <a:solidFill>
                <a:schemeClr val="tx1"/>
              </a:solidFill>
            </a:endParaRPr>
          </a:p>
        </p:txBody>
      </p:sp>
      <p:cxnSp>
        <p:nvCxnSpPr>
          <p:cNvPr id="14" name="Straight Arrow Connector 13"/>
          <p:cNvCxnSpPr/>
          <p:nvPr/>
        </p:nvCxnSpPr>
        <p:spPr>
          <a:xfrm>
            <a:off x="2195736" y="3933056"/>
            <a:ext cx="864096" cy="1588"/>
          </a:xfrm>
          <a:prstGeom prst="straightConnector1">
            <a:avLst/>
          </a:prstGeom>
          <a:ln w="38100">
            <a:tailEnd type="triangle" w="lg" len="lg"/>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3491880" y="3933056"/>
            <a:ext cx="792088" cy="1588"/>
          </a:xfrm>
          <a:prstGeom prst="straightConnector1">
            <a:avLst/>
          </a:prstGeom>
          <a:ln w="38100">
            <a:tailEnd type="triangle" w="lg" len="lg"/>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a:off x="5220072" y="3933056"/>
            <a:ext cx="936104" cy="1588"/>
          </a:xfrm>
          <a:prstGeom prst="straightConnector1">
            <a:avLst/>
          </a:prstGeom>
          <a:ln w="38100">
            <a:tailEnd type="triangle" w="lg" len="lg"/>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rot="5400000" flipH="1" flipV="1">
            <a:off x="2771800" y="4653136"/>
            <a:ext cx="864096" cy="0"/>
          </a:xfrm>
          <a:prstGeom prst="line">
            <a:avLst/>
          </a:prstGeom>
          <a:ln w="38100">
            <a:tailEnd type="triangle" w="lg" len="lg"/>
          </a:ln>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a:off x="827584" y="3501008"/>
            <a:ext cx="1872208" cy="830997"/>
          </a:xfrm>
          <a:prstGeom prst="rect">
            <a:avLst/>
          </a:prstGeom>
          <a:noFill/>
          <a:ln w="0">
            <a:noFill/>
          </a:ln>
        </p:spPr>
        <p:txBody>
          <a:bodyPr wrap="square" rtlCol="0">
            <a:spAutoFit/>
          </a:bodyPr>
          <a:lstStyle/>
          <a:p>
            <a:pPr algn="ctr"/>
            <a:r>
              <a:rPr lang="en-GB" sz="2400" dirty="0" smtClean="0"/>
              <a:t>Received signal</a:t>
            </a:r>
            <a:endParaRPr lang="en-GB" sz="2400" dirty="0" smtClean="0">
              <a:solidFill>
                <a:schemeClr val="tx1"/>
              </a:solidFill>
            </a:endParaRPr>
          </a:p>
        </p:txBody>
      </p:sp>
      <p:sp>
        <p:nvSpPr>
          <p:cNvPr id="23" name="TextBox 22"/>
          <p:cNvSpPr txBox="1"/>
          <p:nvPr/>
        </p:nvSpPr>
        <p:spPr>
          <a:xfrm>
            <a:off x="5868144" y="3429000"/>
            <a:ext cx="2016224" cy="830997"/>
          </a:xfrm>
          <a:prstGeom prst="rect">
            <a:avLst/>
          </a:prstGeom>
          <a:noFill/>
          <a:ln w="0">
            <a:noFill/>
          </a:ln>
        </p:spPr>
        <p:txBody>
          <a:bodyPr wrap="square" rtlCol="0">
            <a:spAutoFit/>
          </a:bodyPr>
          <a:lstStyle/>
          <a:p>
            <a:pPr algn="ctr"/>
            <a:r>
              <a:rPr lang="en-GB" sz="2400" dirty="0" smtClean="0"/>
              <a:t>Demodulated signal</a:t>
            </a:r>
            <a:endParaRPr lang="en-GB" sz="2400" dirty="0" smtClean="0">
              <a:solidFill>
                <a:schemeClr val="tx1"/>
              </a:solidFill>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ASK Example</a:t>
            </a:r>
            <a:endParaRPr lang="en-GB" dirty="0"/>
          </a:p>
        </p:txBody>
      </p:sp>
      <p:sp>
        <p:nvSpPr>
          <p:cNvPr id="3" name="Content Placeholder 2"/>
          <p:cNvSpPr>
            <a:spLocks noGrp="1"/>
          </p:cNvSpPr>
          <p:nvPr>
            <p:ph idx="1"/>
          </p:nvPr>
        </p:nvSpPr>
        <p:spPr>
          <a:xfrm>
            <a:off x="457200" y="1609416"/>
            <a:ext cx="7239000" cy="3619784"/>
          </a:xfrm>
        </p:spPr>
        <p:txBody>
          <a:bodyPr>
            <a:normAutofit fontScale="92500" lnSpcReduction="10000"/>
          </a:bodyPr>
          <a:lstStyle/>
          <a:p>
            <a:r>
              <a:rPr lang="en-GB" dirty="0" smtClean="0"/>
              <a:t>The digital data to be transmitted is the binary number 00110100010. </a:t>
            </a:r>
          </a:p>
          <a:p>
            <a:r>
              <a:rPr lang="en-GB" dirty="0" smtClean="0"/>
              <a:t>Two amplitudes are used to directly represent the data, either 0 or 1. In this case, the modulation is called binary amplitude shift keying (BASK) or On Off Keying (OOK). </a:t>
            </a:r>
          </a:p>
          <a:p>
            <a:r>
              <a:rPr lang="en-GB" dirty="0" smtClean="0"/>
              <a:t>The signal is divided into eleven pulses of equal duration which represent the bits in the digital data. </a:t>
            </a:r>
          </a:p>
          <a:p>
            <a:r>
              <a:rPr lang="en-GB" dirty="0" smtClean="0"/>
              <a:t>The resulting signal is;</a:t>
            </a:r>
          </a:p>
        </p:txBody>
      </p:sp>
      <p:sp>
        <p:nvSpPr>
          <p:cNvPr id="50178"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graphicFrame>
        <p:nvGraphicFramePr>
          <p:cNvPr id="50177" name="Object 1"/>
          <p:cNvGraphicFramePr>
            <a:graphicFrameLocks noChangeAspect="1"/>
          </p:cNvGraphicFramePr>
          <p:nvPr/>
        </p:nvGraphicFramePr>
        <p:xfrm>
          <a:off x="1979712" y="5517232"/>
          <a:ext cx="3600400" cy="913534"/>
        </p:xfrm>
        <a:graphic>
          <a:graphicData uri="http://schemas.openxmlformats.org/presentationml/2006/ole">
            <p:oleObj spid="_x0000_s50177" name="Equation" r:id="rId3" imgW="1916868" imgH="482391" progId="Equation.3">
              <p:embed/>
            </p:oleObj>
          </a:graphicData>
        </a:graphic>
      </p:graphicFrame>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Uses of ASK</a:t>
            </a:r>
            <a:endParaRPr lang="en-GB" dirty="0"/>
          </a:p>
        </p:txBody>
      </p:sp>
      <p:sp>
        <p:nvSpPr>
          <p:cNvPr id="3" name="Content Placeholder 2"/>
          <p:cNvSpPr>
            <a:spLocks noGrp="1"/>
          </p:cNvSpPr>
          <p:nvPr>
            <p:ph idx="1"/>
          </p:nvPr>
        </p:nvSpPr>
        <p:spPr/>
        <p:txBody>
          <a:bodyPr>
            <a:normAutofit fontScale="92500" lnSpcReduction="20000"/>
          </a:bodyPr>
          <a:lstStyle/>
          <a:p>
            <a:r>
              <a:rPr lang="en-GB" dirty="0" smtClean="0"/>
              <a:t>ASK is susceptible to sudden gain changes and is a rather inefficient modulation technique. On voice grade lines it is typically only used up to 1200bps.</a:t>
            </a:r>
          </a:p>
          <a:p>
            <a:r>
              <a:rPr lang="en-GB" dirty="0" smtClean="0"/>
              <a:t>The ASK technique is used to transmit digital data over optical fibre. For LED transmitters the preceding equation is valid. That is one signal element is represented by a light pulse while the other element is represented by the absence of light. </a:t>
            </a:r>
          </a:p>
          <a:p>
            <a:r>
              <a:rPr lang="en-GB" dirty="0" smtClean="0"/>
              <a:t>Laser transmitters normally have fixed “bias” current that causes the device to emit a low light level. This low level represents one signal element, while a higher amplitude light wave represents another.</a:t>
            </a:r>
          </a:p>
          <a:p>
            <a:endParaRPr lang="en-GB" dirty="0" smtClean="0"/>
          </a:p>
          <a:p>
            <a:endParaRPr lang="en-GB"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ASK Simulation</a:t>
            </a:r>
            <a:endParaRPr lang="en-GB" dirty="0"/>
          </a:p>
        </p:txBody>
      </p:sp>
      <p:pic>
        <p:nvPicPr>
          <p:cNvPr id="93187" name="Picture 3"/>
          <p:cNvPicPr>
            <a:picLocks noChangeAspect="1" noChangeArrowheads="1"/>
          </p:cNvPicPr>
          <p:nvPr/>
        </p:nvPicPr>
        <p:blipFill>
          <a:blip r:embed="rId2" cstate="print"/>
          <a:srcRect l="1107" t="5532" r="50166" b="23594"/>
          <a:stretch>
            <a:fillRect/>
          </a:stretch>
        </p:blipFill>
        <p:spPr bwMode="auto">
          <a:xfrm>
            <a:off x="323528" y="1772816"/>
            <a:ext cx="7392820" cy="403244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Frequency shift keying (FSK)</a:t>
            </a:r>
            <a:endParaRPr lang="en-GB" dirty="0"/>
          </a:p>
        </p:txBody>
      </p:sp>
      <p:sp>
        <p:nvSpPr>
          <p:cNvPr id="3" name="Content Placeholder 2"/>
          <p:cNvSpPr>
            <a:spLocks noGrp="1"/>
          </p:cNvSpPr>
          <p:nvPr>
            <p:ph idx="1"/>
          </p:nvPr>
        </p:nvSpPr>
        <p:spPr/>
        <p:txBody>
          <a:bodyPr/>
          <a:lstStyle/>
          <a:p>
            <a:r>
              <a:rPr lang="en-GB" dirty="0" smtClean="0"/>
              <a:t>In frequency shift keying, the carrier frequency is changed between discrete values. </a:t>
            </a:r>
          </a:p>
          <a:p>
            <a:r>
              <a:rPr lang="en-GB" dirty="0" smtClean="0"/>
              <a:t>If only two frequencies are used then this will be called BFSK, for binary frequency shift keying. </a:t>
            </a:r>
            <a:endParaRPr lang="en-GB" dirty="0"/>
          </a:p>
        </p:txBody>
      </p:sp>
      <p:pic>
        <p:nvPicPr>
          <p:cNvPr id="52226" name="Picture 2" descr="fsk"/>
          <p:cNvPicPr>
            <a:picLocks noChangeAspect="1" noChangeArrowheads="1"/>
          </p:cNvPicPr>
          <p:nvPr/>
        </p:nvPicPr>
        <p:blipFill>
          <a:blip r:embed="rId2" cstate="print"/>
          <a:srcRect/>
          <a:stretch>
            <a:fillRect/>
          </a:stretch>
        </p:blipFill>
        <p:spPr bwMode="auto">
          <a:xfrm>
            <a:off x="1619672" y="4149080"/>
            <a:ext cx="5184576" cy="247021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FSK Mathematically</a:t>
            </a:r>
            <a:endParaRPr lang="en-GB" dirty="0"/>
          </a:p>
        </p:txBody>
      </p:sp>
      <p:sp>
        <p:nvSpPr>
          <p:cNvPr id="3" name="Content Placeholder 2"/>
          <p:cNvSpPr>
            <a:spLocks noGrp="1"/>
          </p:cNvSpPr>
          <p:nvPr>
            <p:ph idx="1"/>
          </p:nvPr>
        </p:nvSpPr>
        <p:spPr/>
        <p:txBody>
          <a:bodyPr/>
          <a:lstStyle/>
          <a:p>
            <a:r>
              <a:rPr lang="en-GB" dirty="0" smtClean="0"/>
              <a:t>The FSK signal mathematically is;</a:t>
            </a:r>
          </a:p>
          <a:p>
            <a:pPr>
              <a:buNone/>
            </a:pPr>
            <a:endParaRPr lang="en-GB" dirty="0" smtClean="0"/>
          </a:p>
          <a:p>
            <a:pPr>
              <a:buNone/>
            </a:pPr>
            <a:endParaRPr lang="en-GB" dirty="0" smtClean="0"/>
          </a:p>
          <a:p>
            <a:pPr>
              <a:buNone/>
            </a:pPr>
            <a:r>
              <a:rPr lang="en-GB" dirty="0" smtClean="0"/>
              <a:t> </a:t>
            </a:r>
          </a:p>
          <a:p>
            <a:endParaRPr lang="en-GB" dirty="0" smtClean="0"/>
          </a:p>
          <a:p>
            <a:endParaRPr lang="en-GB" dirty="0" smtClean="0"/>
          </a:p>
          <a:p>
            <a:r>
              <a:rPr lang="en-GB" dirty="0" smtClean="0"/>
              <a:t>Where </a:t>
            </a:r>
            <a:r>
              <a:rPr lang="en-GB" i="1" dirty="0" smtClean="0"/>
              <a:t>f</a:t>
            </a:r>
            <a:r>
              <a:rPr lang="en-GB" i="1" baseline="-25000" dirty="0" smtClean="0"/>
              <a:t>1</a:t>
            </a:r>
            <a:r>
              <a:rPr lang="en-GB" dirty="0" smtClean="0"/>
              <a:t> and </a:t>
            </a:r>
            <a:r>
              <a:rPr lang="en-GB" i="1" dirty="0" smtClean="0"/>
              <a:t>f</a:t>
            </a:r>
            <a:r>
              <a:rPr lang="en-GB" i="1" baseline="-25000" dirty="0" smtClean="0"/>
              <a:t>2</a:t>
            </a:r>
            <a:r>
              <a:rPr lang="en-GB" baseline="-25000" dirty="0" smtClean="0"/>
              <a:t> </a:t>
            </a:r>
            <a:r>
              <a:rPr lang="en-GB" dirty="0" smtClean="0"/>
              <a:t>are typically offset from the carrier frequency </a:t>
            </a:r>
            <a:r>
              <a:rPr lang="en-GB" i="1" dirty="0" err="1" smtClean="0"/>
              <a:t>fc</a:t>
            </a:r>
            <a:r>
              <a:rPr lang="en-GB" i="1" dirty="0" smtClean="0"/>
              <a:t> </a:t>
            </a:r>
            <a:r>
              <a:rPr lang="en-GB" dirty="0" smtClean="0"/>
              <a:t>by an equal but opposite amount.</a:t>
            </a:r>
          </a:p>
          <a:p>
            <a:endParaRPr lang="en-GB" dirty="0"/>
          </a:p>
        </p:txBody>
      </p:sp>
      <p:sp>
        <p:nvSpPr>
          <p:cNvPr id="532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graphicFrame>
        <p:nvGraphicFramePr>
          <p:cNvPr id="53249" name="Object 1"/>
          <p:cNvGraphicFramePr>
            <a:graphicFrameLocks noChangeAspect="1"/>
          </p:cNvGraphicFramePr>
          <p:nvPr/>
        </p:nvGraphicFramePr>
        <p:xfrm>
          <a:off x="1187624" y="2492896"/>
          <a:ext cx="5544616" cy="1386154"/>
        </p:xfrm>
        <a:graphic>
          <a:graphicData uri="http://schemas.openxmlformats.org/presentationml/2006/ole">
            <p:oleObj spid="_x0000_s53249" name="Equation" r:id="rId3" imgW="1943100" imgH="482600" progId="Equation.3">
              <p:embed/>
            </p:oleObj>
          </a:graphicData>
        </a:graphic>
      </p:graphicFrame>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61656"/>
            <a:ext cx="7239000" cy="1143000"/>
          </a:xfrm>
        </p:spPr>
        <p:txBody>
          <a:bodyPr/>
          <a:lstStyle/>
          <a:p>
            <a:r>
              <a:rPr lang="en-GB" dirty="0" smtClean="0"/>
              <a:t>FSK modulator</a:t>
            </a:r>
            <a:endParaRPr lang="en-GB" dirty="0"/>
          </a:p>
        </p:txBody>
      </p:sp>
      <p:sp>
        <p:nvSpPr>
          <p:cNvPr id="4" name="TextBox 3"/>
          <p:cNvSpPr txBox="1"/>
          <p:nvPr/>
        </p:nvSpPr>
        <p:spPr>
          <a:xfrm>
            <a:off x="1043608" y="4293096"/>
            <a:ext cx="1368152" cy="646331"/>
          </a:xfrm>
          <a:prstGeom prst="rect">
            <a:avLst/>
          </a:prstGeom>
          <a:noFill/>
          <a:ln w="12700">
            <a:solidFill>
              <a:schemeClr val="tx1"/>
            </a:solidFill>
          </a:ln>
        </p:spPr>
        <p:txBody>
          <a:bodyPr wrap="square" rtlCol="0">
            <a:spAutoFit/>
          </a:bodyPr>
          <a:lstStyle/>
          <a:p>
            <a:pPr algn="ctr"/>
            <a:r>
              <a:rPr lang="en-GB" dirty="0" smtClean="0"/>
              <a:t>Oscillator, f2</a:t>
            </a:r>
            <a:endParaRPr lang="en-GB" dirty="0" smtClean="0">
              <a:solidFill>
                <a:schemeClr val="tx1"/>
              </a:solidFill>
            </a:endParaRPr>
          </a:p>
        </p:txBody>
      </p:sp>
      <p:cxnSp>
        <p:nvCxnSpPr>
          <p:cNvPr id="6" name="Straight Arrow Connector 5"/>
          <p:cNvCxnSpPr/>
          <p:nvPr/>
        </p:nvCxnSpPr>
        <p:spPr>
          <a:xfrm rot="10800000">
            <a:off x="5004048" y="3642624"/>
            <a:ext cx="648072" cy="432048"/>
          </a:xfrm>
          <a:prstGeom prst="straightConnector1">
            <a:avLst/>
          </a:prstGeom>
          <a:ln w="38100">
            <a:tailEnd type="triangle" w="lg" len="lg"/>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5652120" y="4074672"/>
            <a:ext cx="936104" cy="1588"/>
          </a:xfrm>
          <a:prstGeom prst="straightConnector1">
            <a:avLst/>
          </a:prstGeom>
          <a:ln w="38100">
            <a:tailEnd type="triangle" w="lg" len="lg"/>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rot="5400000" flipH="1" flipV="1">
            <a:off x="5220072" y="4650736"/>
            <a:ext cx="864096" cy="0"/>
          </a:xfrm>
          <a:prstGeom prst="line">
            <a:avLst/>
          </a:prstGeom>
          <a:ln w="38100">
            <a:tailEnd type="triangle" w="lg" len="lg"/>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5148064" y="5082784"/>
            <a:ext cx="864096" cy="461665"/>
          </a:xfrm>
          <a:prstGeom prst="rect">
            <a:avLst/>
          </a:prstGeom>
          <a:noFill/>
          <a:ln w="0">
            <a:noFill/>
          </a:ln>
        </p:spPr>
        <p:txBody>
          <a:bodyPr wrap="square" rtlCol="0">
            <a:spAutoFit/>
          </a:bodyPr>
          <a:lstStyle/>
          <a:p>
            <a:pPr algn="ctr"/>
            <a:r>
              <a:rPr lang="en-GB" sz="2400" dirty="0" smtClean="0"/>
              <a:t>data</a:t>
            </a:r>
            <a:endParaRPr lang="en-GB" sz="2400" dirty="0" smtClean="0">
              <a:solidFill>
                <a:schemeClr val="tx1"/>
              </a:solidFill>
            </a:endParaRPr>
          </a:p>
        </p:txBody>
      </p:sp>
      <p:sp>
        <p:nvSpPr>
          <p:cNvPr id="10" name="TextBox 9"/>
          <p:cNvSpPr txBox="1"/>
          <p:nvPr/>
        </p:nvSpPr>
        <p:spPr>
          <a:xfrm>
            <a:off x="4427984" y="2994552"/>
            <a:ext cx="864096" cy="461665"/>
          </a:xfrm>
          <a:prstGeom prst="rect">
            <a:avLst/>
          </a:prstGeom>
          <a:noFill/>
          <a:ln w="0">
            <a:noFill/>
          </a:ln>
        </p:spPr>
        <p:txBody>
          <a:bodyPr wrap="square" rtlCol="0">
            <a:spAutoFit/>
          </a:bodyPr>
          <a:lstStyle/>
          <a:p>
            <a:pPr algn="ctr"/>
            <a:r>
              <a:rPr lang="en-GB" sz="2400" dirty="0" smtClean="0"/>
              <a:t>1</a:t>
            </a:r>
            <a:endParaRPr lang="en-GB" sz="2400" dirty="0" smtClean="0">
              <a:solidFill>
                <a:schemeClr val="tx1"/>
              </a:solidFill>
            </a:endParaRPr>
          </a:p>
        </p:txBody>
      </p:sp>
      <p:sp>
        <p:nvSpPr>
          <p:cNvPr id="11" name="TextBox 10"/>
          <p:cNvSpPr txBox="1"/>
          <p:nvPr/>
        </p:nvSpPr>
        <p:spPr>
          <a:xfrm>
            <a:off x="4499992" y="4722744"/>
            <a:ext cx="864096" cy="461665"/>
          </a:xfrm>
          <a:prstGeom prst="rect">
            <a:avLst/>
          </a:prstGeom>
          <a:noFill/>
          <a:ln w="0">
            <a:noFill/>
          </a:ln>
        </p:spPr>
        <p:txBody>
          <a:bodyPr wrap="square" rtlCol="0">
            <a:spAutoFit/>
          </a:bodyPr>
          <a:lstStyle/>
          <a:p>
            <a:pPr algn="ctr"/>
            <a:r>
              <a:rPr lang="en-GB" sz="2400" dirty="0" smtClean="0"/>
              <a:t>0</a:t>
            </a:r>
            <a:endParaRPr lang="en-GB" sz="2400" dirty="0" smtClean="0">
              <a:solidFill>
                <a:schemeClr val="tx1"/>
              </a:solidFill>
            </a:endParaRPr>
          </a:p>
        </p:txBody>
      </p:sp>
      <p:sp>
        <p:nvSpPr>
          <p:cNvPr id="12" name="Oval 11"/>
          <p:cNvSpPr/>
          <p:nvPr/>
        </p:nvSpPr>
        <p:spPr>
          <a:xfrm>
            <a:off x="4860032" y="4434712"/>
            <a:ext cx="216024"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p:cNvSpPr/>
          <p:nvPr/>
        </p:nvSpPr>
        <p:spPr>
          <a:xfrm>
            <a:off x="4860032" y="3426600"/>
            <a:ext cx="216024"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p:cNvSpPr/>
          <p:nvPr/>
        </p:nvSpPr>
        <p:spPr>
          <a:xfrm>
            <a:off x="5508104" y="3930656"/>
            <a:ext cx="216024"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p:cNvSpPr txBox="1"/>
          <p:nvPr/>
        </p:nvSpPr>
        <p:spPr>
          <a:xfrm>
            <a:off x="6588224" y="3714632"/>
            <a:ext cx="1368152" cy="646331"/>
          </a:xfrm>
          <a:prstGeom prst="rect">
            <a:avLst/>
          </a:prstGeom>
          <a:noFill/>
          <a:ln w="0">
            <a:noFill/>
          </a:ln>
        </p:spPr>
        <p:txBody>
          <a:bodyPr wrap="square" rtlCol="0">
            <a:spAutoFit/>
          </a:bodyPr>
          <a:lstStyle/>
          <a:p>
            <a:pPr algn="ctr"/>
            <a:r>
              <a:rPr lang="en-GB" dirty="0" smtClean="0"/>
              <a:t>Modulated Signal</a:t>
            </a:r>
            <a:endParaRPr lang="en-GB" dirty="0" smtClean="0">
              <a:solidFill>
                <a:schemeClr val="tx1"/>
              </a:solidFill>
            </a:endParaRPr>
          </a:p>
        </p:txBody>
      </p:sp>
      <p:cxnSp>
        <p:nvCxnSpPr>
          <p:cNvPr id="39" name="Straight Connector 38"/>
          <p:cNvCxnSpPr/>
          <p:nvPr/>
        </p:nvCxnSpPr>
        <p:spPr>
          <a:xfrm rot="10800000">
            <a:off x="2483768" y="4650736"/>
            <a:ext cx="2448272"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rot="10800000">
            <a:off x="2411760" y="3573016"/>
            <a:ext cx="2448272"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42" name="TextBox 41"/>
          <p:cNvSpPr txBox="1"/>
          <p:nvPr/>
        </p:nvSpPr>
        <p:spPr>
          <a:xfrm>
            <a:off x="1043608" y="3212976"/>
            <a:ext cx="1368152" cy="646331"/>
          </a:xfrm>
          <a:prstGeom prst="rect">
            <a:avLst/>
          </a:prstGeom>
          <a:noFill/>
          <a:ln w="12700">
            <a:solidFill>
              <a:schemeClr val="tx1"/>
            </a:solidFill>
          </a:ln>
        </p:spPr>
        <p:txBody>
          <a:bodyPr wrap="square" rtlCol="0">
            <a:spAutoFit/>
          </a:bodyPr>
          <a:lstStyle/>
          <a:p>
            <a:pPr algn="ctr"/>
            <a:r>
              <a:rPr lang="en-GB" dirty="0" smtClean="0"/>
              <a:t>Oscillator, f1</a:t>
            </a:r>
            <a:endParaRPr lang="en-GB" dirty="0" smtClean="0">
              <a:solidFill>
                <a:schemeClr val="tx1"/>
              </a:solidFill>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FSK demodulator</a:t>
            </a:r>
            <a:endParaRPr lang="en-GB" dirty="0"/>
          </a:p>
        </p:txBody>
      </p:sp>
      <p:sp>
        <p:nvSpPr>
          <p:cNvPr id="4" name="TextBox 3"/>
          <p:cNvSpPr txBox="1"/>
          <p:nvPr/>
        </p:nvSpPr>
        <p:spPr>
          <a:xfrm>
            <a:off x="2267744" y="2852936"/>
            <a:ext cx="1872208" cy="461665"/>
          </a:xfrm>
          <a:prstGeom prst="rect">
            <a:avLst/>
          </a:prstGeom>
          <a:noFill/>
          <a:ln w="0">
            <a:noFill/>
          </a:ln>
        </p:spPr>
        <p:txBody>
          <a:bodyPr wrap="square" rtlCol="0">
            <a:spAutoFit/>
          </a:bodyPr>
          <a:lstStyle/>
          <a:p>
            <a:pPr algn="ctr"/>
            <a:r>
              <a:rPr lang="en-GB" sz="2400" dirty="0" err="1" smtClean="0"/>
              <a:t>A</a:t>
            </a:r>
            <a:r>
              <a:rPr lang="en-GB" sz="2400" baseline="-25000" dirty="0" err="1" smtClean="0"/>
              <a:t>c</a:t>
            </a:r>
            <a:r>
              <a:rPr lang="en-GB" sz="2400" dirty="0" err="1" smtClean="0"/>
              <a:t>cos</a:t>
            </a:r>
            <a:r>
              <a:rPr lang="en-GB" sz="2400" dirty="0" smtClean="0"/>
              <a:t>(2</a:t>
            </a:r>
            <a:r>
              <a:rPr lang="en-GB" sz="2400" dirty="0" smtClean="0">
                <a:sym typeface="Symbol"/>
              </a:rPr>
              <a:t>f</a:t>
            </a:r>
            <a:r>
              <a:rPr lang="en-GB" sz="2400" baseline="-25000" dirty="0" smtClean="0">
                <a:sym typeface="Symbol"/>
              </a:rPr>
              <a:t>1</a:t>
            </a:r>
            <a:r>
              <a:rPr lang="en-GB" sz="2400" dirty="0" smtClean="0">
                <a:sym typeface="Symbol"/>
              </a:rPr>
              <a:t>t)</a:t>
            </a:r>
            <a:endParaRPr lang="en-GB" sz="2400" dirty="0" smtClean="0">
              <a:solidFill>
                <a:schemeClr val="tx1"/>
              </a:solidFill>
            </a:endParaRPr>
          </a:p>
        </p:txBody>
      </p:sp>
      <p:sp>
        <p:nvSpPr>
          <p:cNvPr id="5" name="Flowchart: Summing Junction 4"/>
          <p:cNvSpPr/>
          <p:nvPr/>
        </p:nvSpPr>
        <p:spPr>
          <a:xfrm>
            <a:off x="2987824" y="1844824"/>
            <a:ext cx="504056" cy="576064"/>
          </a:xfrm>
          <a:prstGeom prst="flowChartSummingJunction">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4932040" y="2420888"/>
            <a:ext cx="1008112" cy="1200329"/>
          </a:xfrm>
          <a:prstGeom prst="rect">
            <a:avLst/>
          </a:prstGeom>
          <a:noFill/>
          <a:ln w="12700">
            <a:solidFill>
              <a:schemeClr val="tx1"/>
            </a:solidFill>
          </a:ln>
        </p:spPr>
        <p:txBody>
          <a:bodyPr wrap="square" rtlCol="0">
            <a:spAutoFit/>
          </a:bodyPr>
          <a:lstStyle/>
          <a:p>
            <a:pPr algn="ctr"/>
            <a:r>
              <a:rPr lang="en-GB" dirty="0" smtClean="0">
                <a:solidFill>
                  <a:schemeClr val="tx1"/>
                </a:solidFill>
              </a:rPr>
              <a:t>Low Pass Filter</a:t>
            </a:r>
            <a:endParaRPr lang="en-GB" dirty="0">
              <a:solidFill>
                <a:schemeClr val="tx1"/>
              </a:solidFill>
            </a:endParaRPr>
          </a:p>
        </p:txBody>
      </p:sp>
      <p:cxnSp>
        <p:nvCxnSpPr>
          <p:cNvPr id="7" name="Straight Arrow Connector 6"/>
          <p:cNvCxnSpPr/>
          <p:nvPr/>
        </p:nvCxnSpPr>
        <p:spPr>
          <a:xfrm>
            <a:off x="1331640" y="2924944"/>
            <a:ext cx="864096" cy="1588"/>
          </a:xfrm>
          <a:prstGeom prst="straightConnector1">
            <a:avLst/>
          </a:prstGeom>
          <a:ln w="38100">
            <a:tailEnd type="triangle" w="lg" len="lg"/>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3491880" y="2132856"/>
            <a:ext cx="792088" cy="1588"/>
          </a:xfrm>
          <a:prstGeom prst="straightConnector1">
            <a:avLst/>
          </a:prstGeom>
          <a:ln w="38100">
            <a:tailEnd type="triangle" w="lg" len="lg"/>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a:off x="5940152" y="2924944"/>
            <a:ext cx="504056" cy="1588"/>
          </a:xfrm>
          <a:prstGeom prst="straightConnector1">
            <a:avLst/>
          </a:prstGeom>
          <a:ln w="38100">
            <a:tailEnd type="triangle" w="lg" len="lg"/>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rot="5400000" flipH="1" flipV="1">
            <a:off x="3023828" y="2600908"/>
            <a:ext cx="360040" cy="0"/>
          </a:xfrm>
          <a:prstGeom prst="line">
            <a:avLst/>
          </a:prstGeom>
          <a:ln w="38100">
            <a:tailEnd type="triangle" w="lg" len="lg"/>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0" y="2492896"/>
            <a:ext cx="1872208" cy="830997"/>
          </a:xfrm>
          <a:prstGeom prst="rect">
            <a:avLst/>
          </a:prstGeom>
          <a:noFill/>
          <a:ln w="0">
            <a:noFill/>
          </a:ln>
        </p:spPr>
        <p:txBody>
          <a:bodyPr wrap="square" rtlCol="0">
            <a:spAutoFit/>
          </a:bodyPr>
          <a:lstStyle/>
          <a:p>
            <a:pPr algn="ctr"/>
            <a:r>
              <a:rPr lang="en-GB" sz="2400" dirty="0" smtClean="0"/>
              <a:t>Received signal</a:t>
            </a:r>
            <a:endParaRPr lang="en-GB" sz="2400" dirty="0" smtClean="0">
              <a:solidFill>
                <a:schemeClr val="tx1"/>
              </a:solidFill>
            </a:endParaRPr>
          </a:p>
        </p:txBody>
      </p:sp>
      <p:cxnSp>
        <p:nvCxnSpPr>
          <p:cNvPr id="13" name="Straight Arrow Connector 12"/>
          <p:cNvCxnSpPr/>
          <p:nvPr/>
        </p:nvCxnSpPr>
        <p:spPr>
          <a:xfrm>
            <a:off x="7740352" y="2924944"/>
            <a:ext cx="504056" cy="1588"/>
          </a:xfrm>
          <a:prstGeom prst="straightConnector1">
            <a:avLst/>
          </a:prstGeom>
          <a:ln w="38100">
            <a:tailEnd type="triangle" w="lg" len="lg"/>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6444208" y="2492896"/>
            <a:ext cx="1224136" cy="923330"/>
          </a:xfrm>
          <a:prstGeom prst="rect">
            <a:avLst/>
          </a:prstGeom>
          <a:noFill/>
          <a:ln w="12700">
            <a:solidFill>
              <a:schemeClr val="tx1"/>
            </a:solidFill>
          </a:ln>
        </p:spPr>
        <p:txBody>
          <a:bodyPr wrap="square" rtlCol="0">
            <a:spAutoFit/>
          </a:bodyPr>
          <a:lstStyle/>
          <a:p>
            <a:pPr algn="ctr"/>
            <a:r>
              <a:rPr lang="en-GB" dirty="0" smtClean="0">
                <a:solidFill>
                  <a:schemeClr val="tx1"/>
                </a:solidFill>
              </a:rPr>
              <a:t>Sampler/ regenerator</a:t>
            </a:r>
            <a:endParaRPr lang="en-GB" dirty="0">
              <a:solidFill>
                <a:schemeClr val="tx1"/>
              </a:solidFill>
            </a:endParaRPr>
          </a:p>
        </p:txBody>
      </p:sp>
      <p:sp>
        <p:nvSpPr>
          <p:cNvPr id="17" name="TextBox 16"/>
          <p:cNvSpPr txBox="1"/>
          <p:nvPr/>
        </p:nvSpPr>
        <p:spPr>
          <a:xfrm>
            <a:off x="2339752" y="4653136"/>
            <a:ext cx="1872208" cy="461665"/>
          </a:xfrm>
          <a:prstGeom prst="rect">
            <a:avLst/>
          </a:prstGeom>
          <a:noFill/>
          <a:ln w="0">
            <a:noFill/>
          </a:ln>
        </p:spPr>
        <p:txBody>
          <a:bodyPr wrap="square" rtlCol="0">
            <a:spAutoFit/>
          </a:bodyPr>
          <a:lstStyle/>
          <a:p>
            <a:pPr algn="ctr"/>
            <a:r>
              <a:rPr lang="en-GB" sz="2400" dirty="0" err="1" smtClean="0"/>
              <a:t>A</a:t>
            </a:r>
            <a:r>
              <a:rPr lang="en-GB" sz="2400" baseline="-25000" dirty="0" err="1" smtClean="0"/>
              <a:t>c</a:t>
            </a:r>
            <a:r>
              <a:rPr lang="en-GB" sz="2400" dirty="0" err="1" smtClean="0"/>
              <a:t>cos</a:t>
            </a:r>
            <a:r>
              <a:rPr lang="en-GB" sz="2400" dirty="0" smtClean="0"/>
              <a:t>(2</a:t>
            </a:r>
            <a:r>
              <a:rPr lang="en-GB" sz="2400" dirty="0" smtClean="0">
                <a:sym typeface="Symbol"/>
              </a:rPr>
              <a:t>f</a:t>
            </a:r>
            <a:r>
              <a:rPr lang="en-GB" sz="2400" baseline="-25000" dirty="0" smtClean="0">
                <a:sym typeface="Symbol"/>
              </a:rPr>
              <a:t>0</a:t>
            </a:r>
            <a:r>
              <a:rPr lang="en-GB" sz="2400" dirty="0" smtClean="0">
                <a:sym typeface="Symbol"/>
              </a:rPr>
              <a:t>t)</a:t>
            </a:r>
            <a:endParaRPr lang="en-GB" sz="2400" dirty="0" smtClean="0">
              <a:solidFill>
                <a:schemeClr val="tx1"/>
              </a:solidFill>
            </a:endParaRPr>
          </a:p>
        </p:txBody>
      </p:sp>
      <p:sp>
        <p:nvSpPr>
          <p:cNvPr id="18" name="Flowchart: Summing Junction 17"/>
          <p:cNvSpPr/>
          <p:nvPr/>
        </p:nvSpPr>
        <p:spPr>
          <a:xfrm>
            <a:off x="2987824" y="3645024"/>
            <a:ext cx="504056" cy="576064"/>
          </a:xfrm>
          <a:prstGeom prst="flowChartSummingJunction">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9" name="Straight Arrow Connector 18"/>
          <p:cNvCxnSpPr/>
          <p:nvPr/>
        </p:nvCxnSpPr>
        <p:spPr>
          <a:xfrm>
            <a:off x="3491880" y="3933056"/>
            <a:ext cx="792088" cy="1588"/>
          </a:xfrm>
          <a:prstGeom prst="straightConnector1">
            <a:avLst/>
          </a:prstGeom>
          <a:ln w="38100">
            <a:tailEnd type="triangle" w="lg" len="lg"/>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rot="5400000" flipH="1" flipV="1">
            <a:off x="3023828" y="4401108"/>
            <a:ext cx="360040" cy="0"/>
          </a:xfrm>
          <a:prstGeom prst="line">
            <a:avLst/>
          </a:prstGeom>
          <a:ln w="38100">
            <a:tailEnd type="triangle" w="lg" len="lg"/>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rot="5400000">
            <a:off x="1295636" y="3032956"/>
            <a:ext cx="18002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a:off x="2195736" y="2132856"/>
            <a:ext cx="792088" cy="1588"/>
          </a:xfrm>
          <a:prstGeom prst="straightConnector1">
            <a:avLst/>
          </a:prstGeom>
          <a:ln w="38100">
            <a:tailEnd type="triangle" w="lg" len="lg"/>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a:off x="2195736" y="3933056"/>
            <a:ext cx="792088" cy="1588"/>
          </a:xfrm>
          <a:prstGeom prst="straightConnector1">
            <a:avLst/>
          </a:prstGeom>
          <a:ln w="38100">
            <a:tailEnd type="triangle" w="lg" len="lg"/>
          </a:ln>
        </p:spPr>
        <p:style>
          <a:lnRef idx="1">
            <a:schemeClr val="accent1"/>
          </a:lnRef>
          <a:fillRef idx="0">
            <a:schemeClr val="accent1"/>
          </a:fillRef>
          <a:effectRef idx="0">
            <a:schemeClr val="accent1"/>
          </a:effectRef>
          <a:fontRef idx="minor">
            <a:schemeClr val="tx1"/>
          </a:fontRef>
        </p:style>
      </p:cxnSp>
      <p:sp>
        <p:nvSpPr>
          <p:cNvPr id="28" name="Flowchart: Or 27"/>
          <p:cNvSpPr/>
          <p:nvPr/>
        </p:nvSpPr>
        <p:spPr>
          <a:xfrm>
            <a:off x="3995936" y="2636912"/>
            <a:ext cx="648072" cy="648072"/>
          </a:xfrm>
          <a:prstGeom prst="flowChartOr">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1" name="Straight Connector 30"/>
          <p:cNvCxnSpPr/>
          <p:nvPr/>
        </p:nvCxnSpPr>
        <p:spPr>
          <a:xfrm rot="5400000" flipH="1" flipV="1">
            <a:off x="4031940" y="2384884"/>
            <a:ext cx="504056"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32" name="TextBox 31"/>
          <p:cNvSpPr txBox="1"/>
          <p:nvPr/>
        </p:nvSpPr>
        <p:spPr>
          <a:xfrm>
            <a:off x="4355976" y="2132856"/>
            <a:ext cx="399468" cy="584775"/>
          </a:xfrm>
          <a:prstGeom prst="rect">
            <a:avLst/>
          </a:prstGeom>
          <a:noFill/>
        </p:spPr>
        <p:txBody>
          <a:bodyPr wrap="none" rtlCol="0">
            <a:spAutoFit/>
          </a:bodyPr>
          <a:lstStyle/>
          <a:p>
            <a:r>
              <a:rPr lang="en-GB" sz="3200" dirty="0" smtClean="0"/>
              <a:t>+</a:t>
            </a:r>
            <a:endParaRPr lang="en-GB" sz="3200" dirty="0">
              <a:solidFill>
                <a:schemeClr val="tx1"/>
              </a:solidFill>
            </a:endParaRPr>
          </a:p>
        </p:txBody>
      </p:sp>
      <p:sp>
        <p:nvSpPr>
          <p:cNvPr id="33" name="TextBox 32"/>
          <p:cNvSpPr txBox="1"/>
          <p:nvPr/>
        </p:nvSpPr>
        <p:spPr>
          <a:xfrm>
            <a:off x="4355976" y="3212976"/>
            <a:ext cx="335348" cy="584775"/>
          </a:xfrm>
          <a:prstGeom prst="rect">
            <a:avLst/>
          </a:prstGeom>
          <a:noFill/>
        </p:spPr>
        <p:txBody>
          <a:bodyPr wrap="none" rtlCol="0">
            <a:spAutoFit/>
          </a:bodyPr>
          <a:lstStyle/>
          <a:p>
            <a:r>
              <a:rPr lang="en-GB" sz="3200" dirty="0" smtClean="0"/>
              <a:t>-</a:t>
            </a:r>
            <a:endParaRPr lang="en-GB" sz="3200" dirty="0">
              <a:solidFill>
                <a:schemeClr val="tx1"/>
              </a:solidFill>
            </a:endParaRPr>
          </a:p>
        </p:txBody>
      </p:sp>
      <p:cxnSp>
        <p:nvCxnSpPr>
          <p:cNvPr id="34" name="Straight Connector 33"/>
          <p:cNvCxnSpPr/>
          <p:nvPr/>
        </p:nvCxnSpPr>
        <p:spPr>
          <a:xfrm rot="5400000" flipH="1" flipV="1">
            <a:off x="3959932" y="3609020"/>
            <a:ext cx="648072"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p:nvPr/>
        </p:nvCxnSpPr>
        <p:spPr>
          <a:xfrm>
            <a:off x="4427984" y="2924944"/>
            <a:ext cx="504056" cy="1588"/>
          </a:xfrm>
          <a:prstGeom prst="straightConnector1">
            <a:avLst/>
          </a:prstGeom>
          <a:ln w="38100">
            <a:tailEnd type="triangle" w="lg" len="lg"/>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 </a:t>
            </a:r>
            <a:r>
              <a:rPr lang="en-GB" dirty="0" err="1" smtClean="0"/>
              <a:t>fsk</a:t>
            </a:r>
            <a:r>
              <a:rPr lang="en-GB" dirty="0" smtClean="0"/>
              <a:t> for voice</a:t>
            </a:r>
            <a:endParaRPr lang="en-GB" dirty="0"/>
          </a:p>
        </p:txBody>
      </p:sp>
      <p:sp>
        <p:nvSpPr>
          <p:cNvPr id="3" name="Content Placeholder 2"/>
          <p:cNvSpPr>
            <a:spLocks noGrp="1"/>
          </p:cNvSpPr>
          <p:nvPr>
            <p:ph idx="1"/>
          </p:nvPr>
        </p:nvSpPr>
        <p:spPr/>
        <p:txBody>
          <a:bodyPr/>
          <a:lstStyle/>
          <a:p>
            <a:r>
              <a:rPr lang="en-GB" dirty="0" smtClean="0"/>
              <a:t>Example of the use of FSK for full-duplex operation over a voice grade line.:</a:t>
            </a:r>
          </a:p>
          <a:p>
            <a:r>
              <a:rPr lang="en-GB" dirty="0" smtClean="0"/>
              <a:t>The figure is a specification for the Bell System 108 series modems. </a:t>
            </a:r>
          </a:p>
          <a:p>
            <a:r>
              <a:rPr lang="en-GB" dirty="0" smtClean="0"/>
              <a:t>Recall that a voice grade line will pass frequencies in the range 300 to 3400 Hz, and that full duplex means that signals are transmitted in both directions at the same time. </a:t>
            </a:r>
          </a:p>
          <a:p>
            <a:r>
              <a:rPr lang="en-GB" dirty="0" smtClean="0"/>
              <a:t>To achieve full duplex this bandwidth is split</a:t>
            </a:r>
            <a:endParaRPr lang="en-GB"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 </a:t>
            </a:r>
            <a:r>
              <a:rPr lang="en-GB" dirty="0" err="1" smtClean="0"/>
              <a:t>fsk</a:t>
            </a:r>
            <a:r>
              <a:rPr lang="en-GB" dirty="0" smtClean="0"/>
              <a:t> for voice</a:t>
            </a:r>
            <a:endParaRPr lang="en-GB" dirty="0"/>
          </a:p>
        </p:txBody>
      </p:sp>
      <p:sp>
        <p:nvSpPr>
          <p:cNvPr id="3" name="Content Placeholder 2"/>
          <p:cNvSpPr>
            <a:spLocks noGrp="1"/>
          </p:cNvSpPr>
          <p:nvPr>
            <p:ph idx="1"/>
          </p:nvPr>
        </p:nvSpPr>
        <p:spPr>
          <a:xfrm>
            <a:off x="457200" y="1609416"/>
            <a:ext cx="7211144" cy="4846320"/>
          </a:xfrm>
        </p:spPr>
        <p:txBody>
          <a:bodyPr/>
          <a:lstStyle/>
          <a:p>
            <a:r>
              <a:rPr lang="en-GB" dirty="0" smtClean="0"/>
              <a:t>In one direction, the frequencies used to represent 1 and 0 are centred on 1170 Hz, with a shift of 100Hz on either side. The effect of alternating between those two frequencies is to produce a signal whose spectrum is indicated as the shaded area on the left </a:t>
            </a:r>
            <a:endParaRPr lang="en-GB" dirty="0"/>
          </a:p>
        </p:txBody>
      </p:sp>
      <p:pic>
        <p:nvPicPr>
          <p:cNvPr id="54274" name="Picture 2" descr="FSK_SPECTRUM"/>
          <p:cNvPicPr>
            <a:picLocks noChangeAspect="1" noChangeArrowheads="1"/>
          </p:cNvPicPr>
          <p:nvPr/>
        </p:nvPicPr>
        <p:blipFill>
          <a:blip r:embed="rId2" cstate="print"/>
          <a:srcRect/>
          <a:stretch>
            <a:fillRect/>
          </a:stretch>
        </p:blipFill>
        <p:spPr bwMode="auto">
          <a:xfrm>
            <a:off x="1979712" y="4365104"/>
            <a:ext cx="3943350" cy="1952625"/>
          </a:xfrm>
          <a:prstGeom prst="rect">
            <a:avLst/>
          </a:prstGeom>
          <a:noFill/>
          <a:ln w="9525">
            <a:noFill/>
            <a:miter lim="800000"/>
            <a:headEnd/>
            <a:tailEnd/>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 </a:t>
            </a:r>
            <a:r>
              <a:rPr lang="en-GB" dirty="0" err="1" smtClean="0"/>
              <a:t>fsk</a:t>
            </a:r>
            <a:r>
              <a:rPr lang="en-GB" dirty="0" smtClean="0"/>
              <a:t> for voice</a:t>
            </a:r>
            <a:endParaRPr lang="en-GB" dirty="0"/>
          </a:p>
        </p:txBody>
      </p:sp>
      <p:sp>
        <p:nvSpPr>
          <p:cNvPr id="3" name="Content Placeholder 2"/>
          <p:cNvSpPr>
            <a:spLocks noGrp="1"/>
          </p:cNvSpPr>
          <p:nvPr>
            <p:ph idx="1"/>
          </p:nvPr>
        </p:nvSpPr>
        <p:spPr/>
        <p:txBody>
          <a:bodyPr/>
          <a:lstStyle/>
          <a:p>
            <a:r>
              <a:rPr lang="en-GB" dirty="0" smtClean="0"/>
              <a:t>Similarly for the other direction the modem uses frequencies shifted 100Hz to each side of a centre frequency of 2125 Hz. </a:t>
            </a:r>
          </a:p>
          <a:p>
            <a:r>
              <a:rPr lang="en-GB" dirty="0" smtClean="0"/>
              <a:t>This signal is indicated by the shaded area on the right. </a:t>
            </a:r>
          </a:p>
          <a:p>
            <a:r>
              <a:rPr lang="en-GB" dirty="0" smtClean="0"/>
              <a:t>Note that there is little overlap and thus little interference.</a:t>
            </a:r>
          </a:p>
          <a:p>
            <a:endParaRPr lang="en-GB" dirty="0"/>
          </a:p>
        </p:txBody>
      </p:sp>
      <p:pic>
        <p:nvPicPr>
          <p:cNvPr id="55298" name="Picture 2" descr="FSK_SPECTRUM"/>
          <p:cNvPicPr>
            <a:picLocks noChangeAspect="1" noChangeArrowheads="1"/>
          </p:cNvPicPr>
          <p:nvPr/>
        </p:nvPicPr>
        <p:blipFill>
          <a:blip r:embed="rId2" cstate="print"/>
          <a:srcRect/>
          <a:stretch>
            <a:fillRect/>
          </a:stretch>
        </p:blipFill>
        <p:spPr bwMode="auto">
          <a:xfrm>
            <a:off x="1835696" y="4581128"/>
            <a:ext cx="3943350" cy="1952625"/>
          </a:xfrm>
          <a:prstGeom prst="rect">
            <a:avLst/>
          </a:prstGeom>
          <a:noFill/>
          <a:ln w="9525">
            <a:noFill/>
            <a:miter lim="800000"/>
            <a:headEnd/>
            <a:tailEnd/>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 </a:t>
            </a:r>
            <a:r>
              <a:rPr lang="en-GB" dirty="0" err="1" smtClean="0"/>
              <a:t>fsk</a:t>
            </a:r>
            <a:r>
              <a:rPr lang="en-GB" dirty="0" smtClean="0"/>
              <a:t> for voice</a:t>
            </a:r>
            <a:endParaRPr lang="en-GB" dirty="0"/>
          </a:p>
        </p:txBody>
      </p:sp>
      <p:sp>
        <p:nvSpPr>
          <p:cNvPr id="3" name="Content Placeholder 2"/>
          <p:cNvSpPr>
            <a:spLocks noGrp="1"/>
          </p:cNvSpPr>
          <p:nvPr>
            <p:ph idx="1"/>
          </p:nvPr>
        </p:nvSpPr>
        <p:spPr/>
        <p:txBody>
          <a:bodyPr/>
          <a:lstStyle/>
          <a:p>
            <a:r>
              <a:rPr lang="en-GB" dirty="0" smtClean="0"/>
              <a:t>FSK is less susceptible to error than ASK. </a:t>
            </a:r>
          </a:p>
          <a:p>
            <a:r>
              <a:rPr lang="en-GB" dirty="0" smtClean="0"/>
              <a:t>On voice grade lines, it is typically used up to 1200 bps. </a:t>
            </a:r>
          </a:p>
          <a:p>
            <a:r>
              <a:rPr lang="en-GB" dirty="0" smtClean="0"/>
              <a:t>It is also commonly used for high-frequency (3 – 300 MHz) radio transmission.</a:t>
            </a:r>
          </a:p>
          <a:p>
            <a:endParaRPr lang="en-GB"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FSK Simulation</a:t>
            </a:r>
            <a:endParaRPr lang="en-GB" dirty="0"/>
          </a:p>
        </p:txBody>
      </p:sp>
      <p:pic>
        <p:nvPicPr>
          <p:cNvPr id="94210" name="Picture 2"/>
          <p:cNvPicPr>
            <a:picLocks noChangeAspect="1" noChangeArrowheads="1"/>
          </p:cNvPicPr>
          <p:nvPr/>
        </p:nvPicPr>
        <p:blipFill>
          <a:blip r:embed="rId2" cstate="print"/>
          <a:srcRect l="738" t="-31" r="35770" b="4547"/>
          <a:stretch>
            <a:fillRect/>
          </a:stretch>
        </p:blipFill>
        <p:spPr bwMode="auto">
          <a:xfrm>
            <a:off x="539552" y="1844824"/>
            <a:ext cx="7533374" cy="4248472"/>
          </a:xfrm>
          <a:prstGeom prst="rect">
            <a:avLst/>
          </a:prstGeom>
          <a:noFill/>
          <a:ln w="9525">
            <a:noFill/>
            <a:miter lim="800000"/>
            <a:headEnd/>
            <a:tailEnd/>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Phase shift keying (PSK)</a:t>
            </a:r>
            <a:endParaRPr lang="en-GB" dirty="0"/>
          </a:p>
        </p:txBody>
      </p:sp>
      <p:sp>
        <p:nvSpPr>
          <p:cNvPr id="3" name="Content Placeholder 2"/>
          <p:cNvSpPr>
            <a:spLocks noGrp="1"/>
          </p:cNvSpPr>
          <p:nvPr>
            <p:ph idx="1"/>
          </p:nvPr>
        </p:nvSpPr>
        <p:spPr/>
        <p:txBody>
          <a:bodyPr/>
          <a:lstStyle/>
          <a:p>
            <a:r>
              <a:rPr lang="en-GB" dirty="0" smtClean="0"/>
              <a:t>The phase of the carrier wave at the beginning of the pulse is changed between discrete values. </a:t>
            </a:r>
          </a:p>
          <a:p>
            <a:endParaRPr lang="en-GB" dirty="0"/>
          </a:p>
        </p:txBody>
      </p:sp>
      <p:pic>
        <p:nvPicPr>
          <p:cNvPr id="56322" name="Picture 2" descr="psk"/>
          <p:cNvPicPr>
            <a:picLocks noChangeAspect="1" noChangeArrowheads="1"/>
          </p:cNvPicPr>
          <p:nvPr/>
        </p:nvPicPr>
        <p:blipFill>
          <a:blip r:embed="rId2" cstate="print"/>
          <a:srcRect/>
          <a:stretch>
            <a:fillRect/>
          </a:stretch>
        </p:blipFill>
        <p:spPr bwMode="auto">
          <a:xfrm>
            <a:off x="1115616" y="3068960"/>
            <a:ext cx="6048672" cy="2794316"/>
          </a:xfrm>
          <a:prstGeom prst="rect">
            <a:avLst/>
          </a:prstGeom>
          <a:noFill/>
          <a:ln w="9525">
            <a:noFill/>
            <a:miter lim="800000"/>
            <a:headEnd/>
            <a:tailEnd/>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Binary </a:t>
            </a:r>
            <a:r>
              <a:rPr lang="en-GB" dirty="0" err="1" smtClean="0"/>
              <a:t>psk</a:t>
            </a:r>
            <a:endParaRPr lang="en-GB" dirty="0"/>
          </a:p>
        </p:txBody>
      </p:sp>
      <p:sp>
        <p:nvSpPr>
          <p:cNvPr id="3" name="Content Placeholder 2"/>
          <p:cNvSpPr>
            <a:spLocks noGrp="1"/>
          </p:cNvSpPr>
          <p:nvPr>
            <p:ph idx="1"/>
          </p:nvPr>
        </p:nvSpPr>
        <p:spPr/>
        <p:txBody>
          <a:bodyPr/>
          <a:lstStyle/>
          <a:p>
            <a:r>
              <a:rPr lang="en-GB" dirty="0" smtClean="0"/>
              <a:t>Where one phase represents a binary 0 (e.g. 0</a:t>
            </a:r>
            <a:r>
              <a:rPr lang="en-GB" baseline="30000" dirty="0" smtClean="0"/>
              <a:t>0</a:t>
            </a:r>
            <a:r>
              <a:rPr lang="en-GB" dirty="0" smtClean="0"/>
              <a:t>) and another represents a  binary 1 (e.g. 180</a:t>
            </a:r>
            <a:r>
              <a:rPr lang="en-GB" baseline="30000" dirty="0" smtClean="0"/>
              <a:t>0 </a:t>
            </a:r>
            <a:r>
              <a:rPr lang="en-GB" dirty="0" smtClean="0"/>
              <a:t>or </a:t>
            </a:r>
            <a:r>
              <a:rPr lang="en-GB" dirty="0" smtClean="0">
                <a:sym typeface="Symbol"/>
              </a:rPr>
              <a:t> radians)</a:t>
            </a:r>
            <a:r>
              <a:rPr lang="en-GB" dirty="0" smtClean="0"/>
              <a:t> then this type of PSK is known as Binary PSK (BPSK)</a:t>
            </a:r>
          </a:p>
          <a:p>
            <a:endParaRPr lang="en-GB" dirty="0" smtClean="0"/>
          </a:p>
          <a:p>
            <a:endParaRPr lang="en-GB" dirty="0"/>
          </a:p>
        </p:txBody>
      </p:sp>
      <p:graphicFrame>
        <p:nvGraphicFramePr>
          <p:cNvPr id="4" name="Object 3"/>
          <p:cNvGraphicFramePr>
            <a:graphicFrameLocks noChangeAspect="1"/>
          </p:cNvGraphicFramePr>
          <p:nvPr/>
        </p:nvGraphicFramePr>
        <p:xfrm>
          <a:off x="1331640" y="3789040"/>
          <a:ext cx="5216580" cy="1152128"/>
        </p:xfrm>
        <a:graphic>
          <a:graphicData uri="http://schemas.openxmlformats.org/presentationml/2006/ole">
            <p:oleObj spid="_x0000_s57346" name="Equation" r:id="rId3" imgW="2070000" imgH="457200" progId="Equation.3">
              <p:embed/>
            </p:oleObj>
          </a:graphicData>
        </a:graphic>
      </p:graphicFrame>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BPSK Simulation</a:t>
            </a:r>
            <a:endParaRPr lang="en-GB" dirty="0"/>
          </a:p>
        </p:txBody>
      </p:sp>
      <p:pic>
        <p:nvPicPr>
          <p:cNvPr id="95234" name="Picture 2"/>
          <p:cNvPicPr>
            <a:picLocks noChangeAspect="1" noChangeArrowheads="1"/>
          </p:cNvPicPr>
          <p:nvPr/>
        </p:nvPicPr>
        <p:blipFill>
          <a:blip r:embed="rId2" cstate="print"/>
          <a:srcRect r="35588" b="5501"/>
          <a:stretch>
            <a:fillRect/>
          </a:stretch>
        </p:blipFill>
        <p:spPr bwMode="auto">
          <a:xfrm>
            <a:off x="539552" y="1844824"/>
            <a:ext cx="7452320" cy="4100009"/>
          </a:xfrm>
          <a:prstGeom prst="rect">
            <a:avLst/>
          </a:prstGeom>
          <a:noFill/>
          <a:ln w="9525">
            <a:noFill/>
            <a:miter lim="800000"/>
            <a:headEnd/>
            <a:tailEnd/>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320040"/>
            <a:ext cx="7239000" cy="1143000"/>
          </a:xfrm>
        </p:spPr>
        <p:txBody>
          <a:bodyPr/>
          <a:lstStyle/>
          <a:p>
            <a:r>
              <a:rPr lang="en-GB" dirty="0" smtClean="0"/>
              <a:t>PSK modulator</a:t>
            </a:r>
            <a:endParaRPr lang="en-GB" dirty="0"/>
          </a:p>
        </p:txBody>
      </p:sp>
      <p:sp>
        <p:nvSpPr>
          <p:cNvPr id="5" name="Content Placeholder 2"/>
          <p:cNvSpPr>
            <a:spLocks noGrp="1"/>
          </p:cNvSpPr>
          <p:nvPr>
            <p:ph idx="1"/>
          </p:nvPr>
        </p:nvSpPr>
        <p:spPr>
          <a:xfrm>
            <a:off x="457200" y="1609416"/>
            <a:ext cx="7239000" cy="4846320"/>
          </a:xfrm>
        </p:spPr>
        <p:txBody>
          <a:bodyPr/>
          <a:lstStyle/>
          <a:p>
            <a:r>
              <a:rPr lang="en-GB" dirty="0" smtClean="0"/>
              <a:t>The half wavelength delay produces phase changes of </a:t>
            </a:r>
            <a:r>
              <a:rPr lang="en-GB" dirty="0" smtClean="0">
                <a:sym typeface="Symbol"/>
              </a:rPr>
              <a:t> in the modulated signal</a:t>
            </a:r>
            <a:endParaRPr lang="en-GB" dirty="0"/>
          </a:p>
        </p:txBody>
      </p:sp>
      <p:sp>
        <p:nvSpPr>
          <p:cNvPr id="6" name="TextBox 5"/>
          <p:cNvSpPr txBox="1"/>
          <p:nvPr/>
        </p:nvSpPr>
        <p:spPr>
          <a:xfrm>
            <a:off x="539552" y="3789040"/>
            <a:ext cx="1368152" cy="646331"/>
          </a:xfrm>
          <a:prstGeom prst="rect">
            <a:avLst/>
          </a:prstGeom>
          <a:noFill/>
          <a:ln w="12700">
            <a:solidFill>
              <a:schemeClr val="tx1"/>
            </a:solidFill>
          </a:ln>
        </p:spPr>
        <p:txBody>
          <a:bodyPr wrap="square" rtlCol="0">
            <a:spAutoFit/>
          </a:bodyPr>
          <a:lstStyle/>
          <a:p>
            <a:pPr algn="ctr"/>
            <a:r>
              <a:rPr lang="en-GB" dirty="0" smtClean="0"/>
              <a:t>Oscillator, </a:t>
            </a:r>
            <a:r>
              <a:rPr lang="en-GB" dirty="0" err="1" smtClean="0"/>
              <a:t>fc</a:t>
            </a:r>
            <a:endParaRPr lang="en-GB" dirty="0" smtClean="0">
              <a:solidFill>
                <a:schemeClr val="tx1"/>
              </a:solidFill>
            </a:endParaRPr>
          </a:p>
        </p:txBody>
      </p:sp>
      <p:cxnSp>
        <p:nvCxnSpPr>
          <p:cNvPr id="7" name="Straight Arrow Connector 6"/>
          <p:cNvCxnSpPr/>
          <p:nvPr/>
        </p:nvCxnSpPr>
        <p:spPr>
          <a:xfrm>
            <a:off x="1907704" y="4077072"/>
            <a:ext cx="576064" cy="1588"/>
          </a:xfrm>
          <a:prstGeom prst="straightConnector1">
            <a:avLst/>
          </a:prstGeom>
          <a:ln w="38100">
            <a:tailEnd type="triangle" w="lg" len="lg"/>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rot="10800000">
            <a:off x="5004048" y="3501008"/>
            <a:ext cx="648072" cy="432048"/>
          </a:xfrm>
          <a:prstGeom prst="straightConnector1">
            <a:avLst/>
          </a:prstGeom>
          <a:ln w="38100">
            <a:tailEnd type="triangle" w="lg" len="lg"/>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a:off x="5652120" y="3933056"/>
            <a:ext cx="936104" cy="1588"/>
          </a:xfrm>
          <a:prstGeom prst="straightConnector1">
            <a:avLst/>
          </a:prstGeom>
          <a:ln w="38100">
            <a:tailEnd type="triangle" w="lg" len="lg"/>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rot="5400000" flipH="1" flipV="1">
            <a:off x="5220072" y="4509120"/>
            <a:ext cx="864096" cy="0"/>
          </a:xfrm>
          <a:prstGeom prst="line">
            <a:avLst/>
          </a:prstGeom>
          <a:ln w="38100">
            <a:tailEnd type="triangle" w="lg" len="lg"/>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5148064" y="4941168"/>
            <a:ext cx="864096" cy="461665"/>
          </a:xfrm>
          <a:prstGeom prst="rect">
            <a:avLst/>
          </a:prstGeom>
          <a:noFill/>
          <a:ln w="0">
            <a:noFill/>
          </a:ln>
        </p:spPr>
        <p:txBody>
          <a:bodyPr wrap="square" rtlCol="0">
            <a:spAutoFit/>
          </a:bodyPr>
          <a:lstStyle/>
          <a:p>
            <a:pPr algn="ctr"/>
            <a:r>
              <a:rPr lang="en-GB" sz="2400" dirty="0" smtClean="0"/>
              <a:t>data</a:t>
            </a:r>
            <a:endParaRPr lang="en-GB" sz="2400" dirty="0" smtClean="0">
              <a:solidFill>
                <a:schemeClr val="tx1"/>
              </a:solidFill>
            </a:endParaRPr>
          </a:p>
        </p:txBody>
      </p:sp>
      <p:sp>
        <p:nvSpPr>
          <p:cNvPr id="12" name="TextBox 11"/>
          <p:cNvSpPr txBox="1"/>
          <p:nvPr/>
        </p:nvSpPr>
        <p:spPr>
          <a:xfrm>
            <a:off x="4427984" y="2852936"/>
            <a:ext cx="864096" cy="461665"/>
          </a:xfrm>
          <a:prstGeom prst="rect">
            <a:avLst/>
          </a:prstGeom>
          <a:noFill/>
          <a:ln w="0">
            <a:noFill/>
          </a:ln>
        </p:spPr>
        <p:txBody>
          <a:bodyPr wrap="square" rtlCol="0">
            <a:spAutoFit/>
          </a:bodyPr>
          <a:lstStyle/>
          <a:p>
            <a:pPr algn="ctr"/>
            <a:r>
              <a:rPr lang="en-GB" sz="2400" dirty="0" smtClean="0"/>
              <a:t>1</a:t>
            </a:r>
            <a:endParaRPr lang="en-GB" sz="2400" dirty="0" smtClean="0">
              <a:solidFill>
                <a:schemeClr val="tx1"/>
              </a:solidFill>
            </a:endParaRPr>
          </a:p>
        </p:txBody>
      </p:sp>
      <p:sp>
        <p:nvSpPr>
          <p:cNvPr id="13" name="TextBox 12"/>
          <p:cNvSpPr txBox="1"/>
          <p:nvPr/>
        </p:nvSpPr>
        <p:spPr>
          <a:xfrm>
            <a:off x="4499992" y="4581128"/>
            <a:ext cx="864096" cy="461665"/>
          </a:xfrm>
          <a:prstGeom prst="rect">
            <a:avLst/>
          </a:prstGeom>
          <a:noFill/>
          <a:ln w="0">
            <a:noFill/>
          </a:ln>
        </p:spPr>
        <p:txBody>
          <a:bodyPr wrap="square" rtlCol="0">
            <a:spAutoFit/>
          </a:bodyPr>
          <a:lstStyle/>
          <a:p>
            <a:pPr algn="ctr"/>
            <a:r>
              <a:rPr lang="en-GB" sz="2400" dirty="0" smtClean="0"/>
              <a:t>0</a:t>
            </a:r>
            <a:endParaRPr lang="en-GB" sz="2400" dirty="0" smtClean="0">
              <a:solidFill>
                <a:schemeClr val="tx1"/>
              </a:solidFill>
            </a:endParaRPr>
          </a:p>
        </p:txBody>
      </p:sp>
      <p:sp>
        <p:nvSpPr>
          <p:cNvPr id="14" name="Oval 13"/>
          <p:cNvSpPr/>
          <p:nvPr/>
        </p:nvSpPr>
        <p:spPr>
          <a:xfrm>
            <a:off x="4860032" y="4293096"/>
            <a:ext cx="216024"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p:cNvSpPr/>
          <p:nvPr/>
        </p:nvSpPr>
        <p:spPr>
          <a:xfrm>
            <a:off x="4860032" y="3284984"/>
            <a:ext cx="216024"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p:cNvSpPr/>
          <p:nvPr/>
        </p:nvSpPr>
        <p:spPr>
          <a:xfrm>
            <a:off x="5508104" y="3789040"/>
            <a:ext cx="216024"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p:cNvSpPr txBox="1"/>
          <p:nvPr/>
        </p:nvSpPr>
        <p:spPr>
          <a:xfrm>
            <a:off x="6588224" y="3573016"/>
            <a:ext cx="1368152" cy="646331"/>
          </a:xfrm>
          <a:prstGeom prst="rect">
            <a:avLst/>
          </a:prstGeom>
          <a:noFill/>
          <a:ln w="0">
            <a:noFill/>
          </a:ln>
        </p:spPr>
        <p:txBody>
          <a:bodyPr wrap="square" rtlCol="0">
            <a:spAutoFit/>
          </a:bodyPr>
          <a:lstStyle/>
          <a:p>
            <a:pPr algn="ctr"/>
            <a:r>
              <a:rPr lang="en-GB" dirty="0" smtClean="0"/>
              <a:t>Modulated Signal</a:t>
            </a:r>
            <a:endParaRPr lang="en-GB" dirty="0" smtClean="0">
              <a:solidFill>
                <a:schemeClr val="tx1"/>
              </a:solidFill>
            </a:endParaRPr>
          </a:p>
        </p:txBody>
      </p:sp>
      <p:cxnSp>
        <p:nvCxnSpPr>
          <p:cNvPr id="18" name="Straight Connector 17"/>
          <p:cNvCxnSpPr/>
          <p:nvPr/>
        </p:nvCxnSpPr>
        <p:spPr>
          <a:xfrm rot="5400000">
            <a:off x="1979712" y="4005064"/>
            <a:ext cx="1008112"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2915816" y="2924944"/>
            <a:ext cx="1368152" cy="923330"/>
          </a:xfrm>
          <a:prstGeom prst="rect">
            <a:avLst/>
          </a:prstGeom>
          <a:noFill/>
          <a:ln w="12700">
            <a:solidFill>
              <a:schemeClr val="tx1"/>
            </a:solidFill>
          </a:ln>
        </p:spPr>
        <p:txBody>
          <a:bodyPr wrap="square" rtlCol="0">
            <a:spAutoFit/>
          </a:bodyPr>
          <a:lstStyle/>
          <a:p>
            <a:pPr algn="ctr"/>
            <a:r>
              <a:rPr lang="en-GB" dirty="0" smtClean="0"/>
              <a:t>Half wavelength delay</a:t>
            </a:r>
            <a:endParaRPr lang="en-GB" dirty="0" smtClean="0">
              <a:solidFill>
                <a:schemeClr val="tx1"/>
              </a:solidFill>
            </a:endParaRPr>
          </a:p>
        </p:txBody>
      </p:sp>
      <p:cxnSp>
        <p:nvCxnSpPr>
          <p:cNvPr id="20" name="Straight Connector 19"/>
          <p:cNvCxnSpPr/>
          <p:nvPr/>
        </p:nvCxnSpPr>
        <p:spPr>
          <a:xfrm>
            <a:off x="4283968" y="3429000"/>
            <a:ext cx="504056"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2483768" y="3501008"/>
            <a:ext cx="504056"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rot="10800000">
            <a:off x="2483768" y="4509120"/>
            <a:ext cx="2448272" cy="0"/>
          </a:xfrm>
          <a:prstGeom prst="line">
            <a:avLst/>
          </a:prstGeom>
          <a:ln w="38100"/>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320040"/>
            <a:ext cx="7239000" cy="1143000"/>
          </a:xfrm>
        </p:spPr>
        <p:txBody>
          <a:bodyPr/>
          <a:lstStyle/>
          <a:p>
            <a:r>
              <a:rPr lang="en-GB" dirty="0" smtClean="0"/>
              <a:t>PSK demodulator</a:t>
            </a:r>
            <a:endParaRPr lang="en-GB" dirty="0"/>
          </a:p>
        </p:txBody>
      </p:sp>
      <p:sp>
        <p:nvSpPr>
          <p:cNvPr id="5" name="Content Placeholder 2"/>
          <p:cNvSpPr>
            <a:spLocks noGrp="1"/>
          </p:cNvSpPr>
          <p:nvPr>
            <p:ph idx="1"/>
          </p:nvPr>
        </p:nvSpPr>
        <p:spPr>
          <a:xfrm>
            <a:off x="457200" y="1609416"/>
            <a:ext cx="7239000" cy="4846320"/>
          </a:xfrm>
        </p:spPr>
        <p:txBody>
          <a:bodyPr/>
          <a:lstStyle/>
          <a:p>
            <a:r>
              <a:rPr lang="en-GB" dirty="0" smtClean="0"/>
              <a:t>A PSK signal is either:</a:t>
            </a:r>
          </a:p>
          <a:p>
            <a:endParaRPr lang="en-GB" dirty="0" smtClean="0"/>
          </a:p>
          <a:p>
            <a:r>
              <a:rPr lang="en-GB" dirty="0" smtClean="0"/>
              <a:t>Or</a:t>
            </a:r>
          </a:p>
          <a:p>
            <a:endParaRPr lang="en-GB" dirty="0" smtClean="0"/>
          </a:p>
          <a:p>
            <a:endParaRPr lang="en-GB" dirty="0" smtClean="0"/>
          </a:p>
          <a:p>
            <a:r>
              <a:rPr lang="en-GB" dirty="0" smtClean="0"/>
              <a:t>In any time interval, and so its demodulation can be done by detecting its sign in each time interval.</a:t>
            </a:r>
          </a:p>
          <a:p>
            <a:r>
              <a:rPr lang="en-GB" dirty="0" smtClean="0"/>
              <a:t>This is equivalent to detecting phase</a:t>
            </a:r>
          </a:p>
          <a:p>
            <a:endParaRPr lang="en-GB" dirty="0" smtClean="0"/>
          </a:p>
          <a:p>
            <a:endParaRPr lang="en-GB" dirty="0"/>
          </a:p>
        </p:txBody>
      </p:sp>
      <p:graphicFrame>
        <p:nvGraphicFramePr>
          <p:cNvPr id="6" name="Object 5"/>
          <p:cNvGraphicFramePr>
            <a:graphicFrameLocks noChangeAspect="1"/>
          </p:cNvGraphicFramePr>
          <p:nvPr/>
        </p:nvGraphicFramePr>
        <p:xfrm>
          <a:off x="2915816" y="2204864"/>
          <a:ext cx="2628292" cy="648072"/>
        </p:xfrm>
        <a:graphic>
          <a:graphicData uri="http://schemas.openxmlformats.org/presentationml/2006/ole">
            <p:oleObj spid="_x0000_s96258" name="Equation" r:id="rId3" imgW="927000" imgH="228600" progId="Equation.3">
              <p:embed/>
            </p:oleObj>
          </a:graphicData>
        </a:graphic>
      </p:graphicFrame>
      <p:graphicFrame>
        <p:nvGraphicFramePr>
          <p:cNvPr id="7" name="Object 3"/>
          <p:cNvGraphicFramePr>
            <a:graphicFrameLocks noChangeAspect="1"/>
          </p:cNvGraphicFramePr>
          <p:nvPr/>
        </p:nvGraphicFramePr>
        <p:xfrm>
          <a:off x="2915816" y="3068960"/>
          <a:ext cx="2590800" cy="647700"/>
        </p:xfrm>
        <a:graphic>
          <a:graphicData uri="http://schemas.openxmlformats.org/presentationml/2006/ole">
            <p:oleObj spid="_x0000_s96259" name="Equation" r:id="rId4" imgW="914400" imgH="228600" progId="Equation.3">
              <p:embed/>
            </p:oleObj>
          </a:graphicData>
        </a:graphic>
      </p:graphicFrame>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320040"/>
            <a:ext cx="7239000" cy="1143000"/>
          </a:xfrm>
        </p:spPr>
        <p:txBody>
          <a:bodyPr/>
          <a:lstStyle/>
          <a:p>
            <a:r>
              <a:rPr lang="en-GB" dirty="0" smtClean="0"/>
              <a:t>PSK demodulator</a:t>
            </a:r>
            <a:endParaRPr lang="en-GB" dirty="0"/>
          </a:p>
        </p:txBody>
      </p:sp>
      <p:sp>
        <p:nvSpPr>
          <p:cNvPr id="5" name="Content Placeholder 2"/>
          <p:cNvSpPr>
            <a:spLocks noGrp="1"/>
          </p:cNvSpPr>
          <p:nvPr>
            <p:ph idx="1"/>
          </p:nvPr>
        </p:nvSpPr>
        <p:spPr>
          <a:xfrm>
            <a:off x="539552" y="4869160"/>
            <a:ext cx="7239000" cy="1730592"/>
          </a:xfrm>
        </p:spPr>
        <p:txBody>
          <a:bodyPr/>
          <a:lstStyle/>
          <a:p>
            <a:r>
              <a:rPr lang="en-GB" dirty="0" smtClean="0"/>
              <a:t>The reference signal must be in phase with the original carrier</a:t>
            </a:r>
            <a:endParaRPr lang="en-GB" dirty="0"/>
          </a:p>
        </p:txBody>
      </p:sp>
      <p:sp>
        <p:nvSpPr>
          <p:cNvPr id="6" name="TextBox 5"/>
          <p:cNvSpPr txBox="1"/>
          <p:nvPr/>
        </p:nvSpPr>
        <p:spPr>
          <a:xfrm>
            <a:off x="2771800" y="3429000"/>
            <a:ext cx="1872208" cy="461665"/>
          </a:xfrm>
          <a:prstGeom prst="rect">
            <a:avLst/>
          </a:prstGeom>
          <a:noFill/>
          <a:ln w="0">
            <a:noFill/>
          </a:ln>
        </p:spPr>
        <p:txBody>
          <a:bodyPr wrap="square" rtlCol="0">
            <a:spAutoFit/>
          </a:bodyPr>
          <a:lstStyle/>
          <a:p>
            <a:pPr algn="ctr"/>
            <a:r>
              <a:rPr lang="en-GB" sz="2400" dirty="0" err="1" smtClean="0"/>
              <a:t>A</a:t>
            </a:r>
            <a:r>
              <a:rPr lang="en-GB" sz="2400" baseline="-25000" dirty="0" err="1" smtClean="0"/>
              <a:t>c</a:t>
            </a:r>
            <a:r>
              <a:rPr lang="en-GB" sz="2400" dirty="0" err="1" smtClean="0"/>
              <a:t>cos</a:t>
            </a:r>
            <a:r>
              <a:rPr lang="en-GB" sz="2400" dirty="0" smtClean="0"/>
              <a:t>(2</a:t>
            </a:r>
            <a:r>
              <a:rPr lang="en-GB" sz="2400" dirty="0" smtClean="0">
                <a:sym typeface="Symbol"/>
              </a:rPr>
              <a:t>f</a:t>
            </a:r>
            <a:r>
              <a:rPr lang="en-GB" sz="2400" baseline="-25000" dirty="0" smtClean="0">
                <a:sym typeface="Symbol"/>
              </a:rPr>
              <a:t>c</a:t>
            </a:r>
            <a:r>
              <a:rPr lang="en-GB" sz="2400" dirty="0" smtClean="0">
                <a:sym typeface="Symbol"/>
              </a:rPr>
              <a:t>t)</a:t>
            </a:r>
            <a:endParaRPr lang="en-GB" sz="2400" dirty="0" smtClean="0">
              <a:solidFill>
                <a:schemeClr val="tx1"/>
              </a:solidFill>
            </a:endParaRPr>
          </a:p>
        </p:txBody>
      </p:sp>
      <p:sp>
        <p:nvSpPr>
          <p:cNvPr id="7" name="Flowchart: Summing Junction 6"/>
          <p:cNvSpPr/>
          <p:nvPr/>
        </p:nvSpPr>
        <p:spPr>
          <a:xfrm>
            <a:off x="3419872" y="1916832"/>
            <a:ext cx="504056" cy="576064"/>
          </a:xfrm>
          <a:prstGeom prst="flowChartSummingJunction">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4644008" y="1700808"/>
            <a:ext cx="1008112" cy="1200329"/>
          </a:xfrm>
          <a:prstGeom prst="rect">
            <a:avLst/>
          </a:prstGeom>
          <a:noFill/>
          <a:ln w="12700">
            <a:solidFill>
              <a:schemeClr val="tx1"/>
            </a:solidFill>
          </a:ln>
        </p:spPr>
        <p:txBody>
          <a:bodyPr wrap="square" rtlCol="0">
            <a:spAutoFit/>
          </a:bodyPr>
          <a:lstStyle/>
          <a:p>
            <a:pPr algn="ctr"/>
            <a:r>
              <a:rPr lang="en-GB" dirty="0" smtClean="0">
                <a:solidFill>
                  <a:schemeClr val="tx1"/>
                </a:solidFill>
              </a:rPr>
              <a:t>Low Pass Filter</a:t>
            </a:r>
            <a:endParaRPr lang="en-GB" dirty="0">
              <a:solidFill>
                <a:schemeClr val="tx1"/>
              </a:solidFill>
            </a:endParaRPr>
          </a:p>
        </p:txBody>
      </p:sp>
      <p:cxnSp>
        <p:nvCxnSpPr>
          <p:cNvPr id="9" name="Straight Arrow Connector 8"/>
          <p:cNvCxnSpPr/>
          <p:nvPr/>
        </p:nvCxnSpPr>
        <p:spPr>
          <a:xfrm>
            <a:off x="2627784" y="2204864"/>
            <a:ext cx="864096" cy="1588"/>
          </a:xfrm>
          <a:prstGeom prst="straightConnector1">
            <a:avLst/>
          </a:prstGeom>
          <a:ln w="38100">
            <a:tailEnd type="triangle" w="lg" len="lg"/>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a:off x="3923928" y="2204864"/>
            <a:ext cx="792088" cy="1588"/>
          </a:xfrm>
          <a:prstGeom prst="straightConnector1">
            <a:avLst/>
          </a:prstGeom>
          <a:ln w="38100">
            <a:tailEnd type="triangle" w="lg" len="lg"/>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5652120" y="2204864"/>
            <a:ext cx="504056" cy="1588"/>
          </a:xfrm>
          <a:prstGeom prst="straightConnector1">
            <a:avLst/>
          </a:prstGeom>
          <a:ln w="38100">
            <a:tailEnd type="triangle" w="lg" len="lg"/>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rot="5400000" flipH="1" flipV="1">
            <a:off x="3203848" y="2924944"/>
            <a:ext cx="864096" cy="0"/>
          </a:xfrm>
          <a:prstGeom prst="line">
            <a:avLst/>
          </a:prstGeom>
          <a:ln w="38100">
            <a:tailEnd type="triangle" w="lg" len="lg"/>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1259632" y="1772816"/>
            <a:ext cx="1872208" cy="830997"/>
          </a:xfrm>
          <a:prstGeom prst="rect">
            <a:avLst/>
          </a:prstGeom>
          <a:noFill/>
          <a:ln w="0">
            <a:noFill/>
          </a:ln>
        </p:spPr>
        <p:txBody>
          <a:bodyPr wrap="square" rtlCol="0">
            <a:spAutoFit/>
          </a:bodyPr>
          <a:lstStyle/>
          <a:p>
            <a:pPr algn="ctr"/>
            <a:r>
              <a:rPr lang="en-GB" sz="2400" dirty="0" smtClean="0"/>
              <a:t>Received signal</a:t>
            </a:r>
            <a:endParaRPr lang="en-GB" sz="2400" dirty="0" smtClean="0">
              <a:solidFill>
                <a:schemeClr val="tx1"/>
              </a:solidFill>
            </a:endParaRPr>
          </a:p>
        </p:txBody>
      </p:sp>
      <p:cxnSp>
        <p:nvCxnSpPr>
          <p:cNvPr id="14" name="Straight Arrow Connector 13"/>
          <p:cNvCxnSpPr/>
          <p:nvPr/>
        </p:nvCxnSpPr>
        <p:spPr>
          <a:xfrm>
            <a:off x="7452320" y="2204864"/>
            <a:ext cx="504056" cy="1588"/>
          </a:xfrm>
          <a:prstGeom prst="straightConnector1">
            <a:avLst/>
          </a:prstGeom>
          <a:ln w="38100">
            <a:tailEnd type="triangle" w="lg" len="lg"/>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6156176" y="1772816"/>
            <a:ext cx="1224136" cy="923330"/>
          </a:xfrm>
          <a:prstGeom prst="rect">
            <a:avLst/>
          </a:prstGeom>
          <a:noFill/>
          <a:ln w="12700">
            <a:solidFill>
              <a:schemeClr val="tx1"/>
            </a:solidFill>
          </a:ln>
        </p:spPr>
        <p:txBody>
          <a:bodyPr wrap="square" rtlCol="0">
            <a:spAutoFit/>
          </a:bodyPr>
          <a:lstStyle/>
          <a:p>
            <a:pPr algn="ctr"/>
            <a:r>
              <a:rPr lang="en-GB" dirty="0" smtClean="0">
                <a:solidFill>
                  <a:schemeClr val="tx1"/>
                </a:solidFill>
              </a:rPr>
              <a:t>Sampler/ regenerator</a:t>
            </a:r>
            <a:endParaRPr lang="en-GB" dirty="0">
              <a:solidFill>
                <a:schemeClr val="tx1"/>
              </a:solidFill>
            </a:endParaRPr>
          </a:p>
        </p:txBody>
      </p:sp>
      <p:sp>
        <p:nvSpPr>
          <p:cNvPr id="16" name="TextBox 15"/>
          <p:cNvSpPr txBox="1"/>
          <p:nvPr/>
        </p:nvSpPr>
        <p:spPr>
          <a:xfrm>
            <a:off x="2843808" y="3861048"/>
            <a:ext cx="1872208" cy="830997"/>
          </a:xfrm>
          <a:prstGeom prst="rect">
            <a:avLst/>
          </a:prstGeom>
          <a:noFill/>
          <a:ln w="0">
            <a:noFill/>
          </a:ln>
        </p:spPr>
        <p:txBody>
          <a:bodyPr wrap="square" rtlCol="0">
            <a:spAutoFit/>
          </a:bodyPr>
          <a:lstStyle/>
          <a:p>
            <a:pPr algn="ctr"/>
            <a:r>
              <a:rPr lang="en-GB" sz="2400" dirty="0" smtClean="0"/>
              <a:t>Reference signal</a:t>
            </a:r>
            <a:endParaRPr lang="en-GB" sz="2400" dirty="0" smtClean="0">
              <a:solidFill>
                <a:schemeClr val="tx1"/>
              </a:solidFill>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pulent">
  <a:themeElements>
    <a:clrScheme name="Opulent">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Opulent">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pulent">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Opulent</Template>
  <TotalTime>527</TotalTime>
  <Words>1915</Words>
  <Application>Microsoft Office PowerPoint</Application>
  <PresentationFormat>On-screen Show (4:3)</PresentationFormat>
  <Paragraphs>289</Paragraphs>
  <Slides>57</Slides>
  <Notes>1</Notes>
  <HiddenSlides>0</HiddenSlides>
  <MMClips>1</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57</vt:i4>
      </vt:variant>
    </vt:vector>
  </HeadingPairs>
  <TitlesOfParts>
    <vt:vector size="60" baseType="lpstr">
      <vt:lpstr>Opulent</vt:lpstr>
      <vt:lpstr>Equation</vt:lpstr>
      <vt:lpstr>Microsoft Equation 3.0</vt:lpstr>
      <vt:lpstr>Communications Principles</vt:lpstr>
      <vt:lpstr>Communication System Block Diagram from http://www3.rad.com/networks/2002/errors/intro.htm</vt:lpstr>
      <vt:lpstr>The Source Encoder</vt:lpstr>
      <vt:lpstr>The Channel Encoder</vt:lpstr>
      <vt:lpstr>The Modulator</vt:lpstr>
      <vt:lpstr>The Channel</vt:lpstr>
      <vt:lpstr>System Types</vt:lpstr>
      <vt:lpstr>Digital Modulation</vt:lpstr>
      <vt:lpstr>The Sinusoid</vt:lpstr>
      <vt:lpstr>The Sinusoid</vt:lpstr>
      <vt:lpstr>Equations of the Sine Wave</vt:lpstr>
      <vt:lpstr>The Spectrum</vt:lpstr>
      <vt:lpstr>The Spectrum</vt:lpstr>
      <vt:lpstr>Electromagnetic Spectrum</vt:lpstr>
      <vt:lpstr>The Fourier Transform</vt:lpstr>
      <vt:lpstr>Spectrum of a Sinusoid</vt:lpstr>
      <vt:lpstr>The Delta Function</vt:lpstr>
      <vt:lpstr>Shifted and scaled</vt:lpstr>
      <vt:lpstr>Representation of the Spectrum</vt:lpstr>
      <vt:lpstr>Systems and Transforms</vt:lpstr>
      <vt:lpstr>A Visual explanation of convolution</vt:lpstr>
      <vt:lpstr>Rectangular Function convolution animation</vt:lpstr>
      <vt:lpstr>Signal and channel types</vt:lpstr>
      <vt:lpstr>Baseband Signals</vt:lpstr>
      <vt:lpstr>Bandpass Signals</vt:lpstr>
      <vt:lpstr>Baseband channels</vt:lpstr>
      <vt:lpstr>Baseband channels</vt:lpstr>
      <vt:lpstr>Bandpass Channels</vt:lpstr>
      <vt:lpstr>Bandpass Channel example</vt:lpstr>
      <vt:lpstr>Frequency translation</vt:lpstr>
      <vt:lpstr>Frequency translation</vt:lpstr>
      <vt:lpstr>convolution with a delta function</vt:lpstr>
      <vt:lpstr>Slide 33</vt:lpstr>
      <vt:lpstr>convolution with a delta function</vt:lpstr>
      <vt:lpstr>Mathematically</vt:lpstr>
      <vt:lpstr>Digital Modulation</vt:lpstr>
      <vt:lpstr>Amplitude Shift Keying (ASK)</vt:lpstr>
      <vt:lpstr>Ask modulator</vt:lpstr>
      <vt:lpstr>Ask demodulator</vt:lpstr>
      <vt:lpstr>ASK Example</vt:lpstr>
      <vt:lpstr>Uses of ASK</vt:lpstr>
      <vt:lpstr>ASK Simulation</vt:lpstr>
      <vt:lpstr>Frequency shift keying (FSK)</vt:lpstr>
      <vt:lpstr>FSK Mathematically</vt:lpstr>
      <vt:lpstr>FSK modulator</vt:lpstr>
      <vt:lpstr>FSK demodulator</vt:lpstr>
      <vt:lpstr>Example fsk for voice</vt:lpstr>
      <vt:lpstr>Example fsk for voice</vt:lpstr>
      <vt:lpstr>Example fsk for voice</vt:lpstr>
      <vt:lpstr>Example fsk for voice</vt:lpstr>
      <vt:lpstr>FSK Simulation</vt:lpstr>
      <vt:lpstr>Phase shift keying (PSK)</vt:lpstr>
      <vt:lpstr>Binary psk</vt:lpstr>
      <vt:lpstr>BPSK Simulation</vt:lpstr>
      <vt:lpstr>PSK modulator</vt:lpstr>
      <vt:lpstr>PSK demodulator</vt:lpstr>
      <vt:lpstr>PSK demodulator</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Communications Principles</dc:title>
  <dc:creator>drianwells</dc:creator>
  <cp:lastModifiedBy>sc-iw</cp:lastModifiedBy>
  <cp:revision>79</cp:revision>
  <dcterms:created xsi:type="dcterms:W3CDTF">2010-12-01T11:07:48Z</dcterms:created>
  <dcterms:modified xsi:type="dcterms:W3CDTF">2011-02-16T08:51:44Z</dcterms:modified>
</cp:coreProperties>
</file>