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8"/>
  </p:notesMasterIdLst>
  <p:sldIdLst>
    <p:sldId id="256" r:id="rId2"/>
    <p:sldId id="258" r:id="rId3"/>
    <p:sldId id="257"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A05137-A48E-491F-A43A-5D8F000ACFB0}" v="810" dt="2020-11-04T14:26:37.028"/>
    <p1510:client id="{AA27C74E-4F40-2EE1-62A2-A9922776E841}" v="10373" dt="2020-11-05T21:50:41.246"/>
    <p1510:client id="{EE00185B-70EF-0536-CFBF-C4053530E005}" v="197" dt="2020-11-06T08:53:56.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DA7257-2DFB-4119-B02A-59D8B68331D4}" type="datetimeFigureOut">
              <a:rPr lang="en-GB"/>
              <a:t>06/11/2020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B31DC-F336-49C0-94F9-21EDE74A6F3C}" type="slidenum">
              <a:rPr lang="en-GB"/>
              <a:t>‹#›</a:t>
            </a:fld>
            <a:endParaRPr lang="en-GB"/>
          </a:p>
        </p:txBody>
      </p:sp>
    </p:spTree>
    <p:extLst>
      <p:ext uri="{BB962C8B-B14F-4D97-AF65-F5344CB8AC3E}">
        <p14:creationId xmlns:p14="http://schemas.microsoft.com/office/powerpoint/2010/main" val="281710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Turning Experience into Learning, Boud, Keogh and Walker (1985)</a:t>
            </a:r>
          </a:p>
          <a:p>
            <a:r>
              <a:rPr lang="en-US" dirty="0"/>
              <a:t> </a:t>
            </a:r>
            <a:endParaRPr lang="en-GB" dirty="0"/>
          </a:p>
          <a:p>
            <a:r>
              <a:rPr lang="en-US" dirty="0"/>
              <a:t>Bassot, Barbara. The Reflective Journal (p. 67). Macmillan Education UK. Kindle Edition. </a:t>
            </a:r>
            <a:endParaRPr lang="en-GB" dirty="0"/>
          </a:p>
        </p:txBody>
      </p:sp>
      <p:sp>
        <p:nvSpPr>
          <p:cNvPr id="4" name="Slide Number Placeholder 3"/>
          <p:cNvSpPr>
            <a:spLocks noGrp="1"/>
          </p:cNvSpPr>
          <p:nvPr>
            <p:ph type="sldNum" sz="quarter" idx="5"/>
          </p:nvPr>
        </p:nvSpPr>
        <p:spPr/>
        <p:txBody>
          <a:bodyPr/>
          <a:lstStyle/>
          <a:p>
            <a:fld id="{1FAB31DC-F336-49C0-94F9-21EDE74A6F3C}" type="slidenum">
              <a:rPr lang="en-GB"/>
              <a:t>26</a:t>
            </a:fld>
            <a:endParaRPr lang="en-GB"/>
          </a:p>
        </p:txBody>
      </p:sp>
    </p:spTree>
    <p:extLst>
      <p:ext uri="{BB962C8B-B14F-4D97-AF65-F5344CB8AC3E}">
        <p14:creationId xmlns:p14="http://schemas.microsoft.com/office/powerpoint/2010/main" val="97679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11/6/2020</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4253898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11/6/2020</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59342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11/6/2020</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31117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11/6/2020</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207038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11/6/2020</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50592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11/6/2020</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35903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11/6/2020</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47081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11/6/2020</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04470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11/6/2020</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66373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11/6/2020</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30491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11/6/2020</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40200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11/6/2020</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57627256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03171-0BA0-4AF0-AF05-04AFA1A4AC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225740C-FA99-4DF8-8DB9-3A14B1F346F1}"/>
              </a:ext>
            </a:extLst>
          </p:cNvPr>
          <p:cNvPicPr>
            <a:picLocks noChangeAspect="1"/>
          </p:cNvPicPr>
          <p:nvPr/>
        </p:nvPicPr>
        <p:blipFill rotWithShape="1">
          <a:blip r:embed="rId2"/>
          <a:srcRect l="17937" r="40388" b="-2"/>
          <a:stretch/>
        </p:blipFill>
        <p:spPr>
          <a:xfrm>
            <a:off x="20" y="10"/>
            <a:ext cx="4762480" cy="6857989"/>
          </a:xfrm>
          <a:prstGeom prst="rect">
            <a:avLst/>
          </a:prstGeom>
        </p:spPr>
      </p:pic>
      <p:sp>
        <p:nvSpPr>
          <p:cNvPr id="11" name="Rectangle 10">
            <a:extLst>
              <a:ext uri="{FF2B5EF4-FFF2-40B4-BE49-F238E27FC236}">
                <a16:creationId xmlns:a16="http://schemas.microsoft.com/office/drawing/2014/main" id="{E128B901-D4EA-4C4D-A150-23D2A6DEC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60B08A-B322-4C79-AB6D-7E4246352E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6000" y="1371599"/>
            <a:ext cx="4762500" cy="2360429"/>
          </a:xfrm>
        </p:spPr>
        <p:txBody>
          <a:bodyPr>
            <a:normAutofit/>
          </a:bodyPr>
          <a:lstStyle/>
          <a:p>
            <a:r>
              <a:rPr lang="en-GB" dirty="0">
                <a:cs typeface="Calibri Light"/>
              </a:rPr>
              <a:t>Reflective Practice in Counselling</a:t>
            </a:r>
            <a:endParaRPr lang="en-GB" dirty="0"/>
          </a:p>
        </p:txBody>
      </p:sp>
      <p:sp>
        <p:nvSpPr>
          <p:cNvPr id="3" name="Subtitle 2"/>
          <p:cNvSpPr>
            <a:spLocks noGrp="1"/>
          </p:cNvSpPr>
          <p:nvPr>
            <p:ph type="subTitle" idx="1"/>
          </p:nvPr>
        </p:nvSpPr>
        <p:spPr>
          <a:xfrm>
            <a:off x="6096000" y="4114800"/>
            <a:ext cx="4762500" cy="1371601"/>
          </a:xfrm>
        </p:spPr>
        <p:txBody>
          <a:bodyPr vert="horz" lIns="91440" tIns="45720" rIns="91440" bIns="45720" rtlCol="0">
            <a:normAutofit/>
          </a:bodyPr>
          <a:lstStyle/>
          <a:p>
            <a:r>
              <a:rPr lang="en-GB" dirty="0">
                <a:cs typeface="Calibri"/>
              </a:rPr>
              <a:t>Week 5</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C3422-4BE8-4677-B10A-BC7670459AE5}"/>
              </a:ext>
            </a:extLst>
          </p:cNvPr>
          <p:cNvSpPr>
            <a:spLocks noGrp="1"/>
          </p:cNvSpPr>
          <p:nvPr>
            <p:ph type="title"/>
          </p:nvPr>
        </p:nvSpPr>
        <p:spPr>
          <a:xfrm>
            <a:off x="1371599" y="1010097"/>
            <a:ext cx="9486901" cy="1010088"/>
          </a:xfrm>
        </p:spPr>
        <p:txBody>
          <a:bodyPr anchor="b">
            <a:normAutofit/>
          </a:bodyPr>
          <a:lstStyle/>
          <a:p>
            <a:pPr algn="ctr"/>
            <a:r>
              <a:rPr lang="en-GB"/>
              <a:t>Activity one</a:t>
            </a:r>
          </a:p>
        </p:txBody>
      </p:sp>
      <p:sp>
        <p:nvSpPr>
          <p:cNvPr id="3" name="Content Placeholder 2">
            <a:extLst>
              <a:ext uri="{FF2B5EF4-FFF2-40B4-BE49-F238E27FC236}">
                <a16:creationId xmlns:a16="http://schemas.microsoft.com/office/drawing/2014/main" id="{13EBB79B-0683-4352-80C8-F369F844F310}"/>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Please go to Moodle and complete Activity One. </a:t>
            </a:r>
            <a:endParaRPr lang="en-US" dirty="0"/>
          </a:p>
          <a:p>
            <a:r>
              <a:rPr lang="en-GB" dirty="0"/>
              <a:t>This activity encourages you to write about your own response to crises. Follow the questions within the activity to support your writing.</a:t>
            </a:r>
          </a:p>
        </p:txBody>
      </p:sp>
    </p:spTree>
    <p:extLst>
      <p:ext uri="{BB962C8B-B14F-4D97-AF65-F5344CB8AC3E}">
        <p14:creationId xmlns:p14="http://schemas.microsoft.com/office/powerpoint/2010/main" val="2459184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D52E7-A30F-4BC7-988F-34F37301E4CC}"/>
              </a:ext>
            </a:extLst>
          </p:cNvPr>
          <p:cNvSpPr>
            <a:spLocks noGrp="1"/>
          </p:cNvSpPr>
          <p:nvPr>
            <p:ph type="title"/>
          </p:nvPr>
        </p:nvSpPr>
        <p:spPr>
          <a:xfrm>
            <a:off x="1371600" y="1020728"/>
            <a:ext cx="9486900" cy="996061"/>
          </a:xfrm>
        </p:spPr>
        <p:txBody>
          <a:bodyPr anchor="b">
            <a:normAutofit/>
          </a:bodyPr>
          <a:lstStyle/>
          <a:p>
            <a:pPr algn="ctr"/>
            <a:r>
              <a:rPr lang="en-GB" dirty="0"/>
              <a:t>Aims</a:t>
            </a:r>
            <a:endParaRPr lang="en-GB"/>
          </a:p>
        </p:txBody>
      </p:sp>
      <p:sp>
        <p:nvSpPr>
          <p:cNvPr id="3" name="Content Placeholder 2">
            <a:extLst>
              <a:ext uri="{FF2B5EF4-FFF2-40B4-BE49-F238E27FC236}">
                <a16:creationId xmlns:a16="http://schemas.microsoft.com/office/drawing/2014/main" id="{81F21B04-AAC1-4BCD-BBD9-F5E59C0D657A}"/>
              </a:ext>
            </a:extLst>
          </p:cNvPr>
          <p:cNvSpPr>
            <a:spLocks noGrp="1"/>
          </p:cNvSpPr>
          <p:nvPr>
            <p:ph idx="1"/>
          </p:nvPr>
        </p:nvSpPr>
        <p:spPr>
          <a:xfrm>
            <a:off x="1371600" y="2200940"/>
            <a:ext cx="9486901" cy="3577854"/>
          </a:xfrm>
        </p:spPr>
        <p:txBody>
          <a:bodyPr vert="horz" lIns="91440" tIns="45720" rIns="91440" bIns="45720" rtlCol="0" anchor="t">
            <a:normAutofit/>
          </a:bodyPr>
          <a:lstStyle/>
          <a:p>
            <a:r>
              <a:rPr lang="en-GB" dirty="0"/>
              <a:t>During this week's work we are going to be exploring resilience and exploring the importance of self-care.</a:t>
            </a:r>
            <a:endParaRPr lang="en-US" dirty="0"/>
          </a:p>
          <a:p>
            <a:r>
              <a:rPr lang="en-GB" dirty="0"/>
              <a:t>As Counsellors it is important that we know how to ensure that we are looking after ourselves. It is not unusual for counsellors to experience burnout during their career. In this lesson I will be supporting you to explore how you can look after yourself and consider what you need to build your own resilience.</a:t>
            </a:r>
          </a:p>
        </p:txBody>
      </p:sp>
    </p:spTree>
    <p:extLst>
      <p:ext uri="{BB962C8B-B14F-4D97-AF65-F5344CB8AC3E}">
        <p14:creationId xmlns:p14="http://schemas.microsoft.com/office/powerpoint/2010/main" val="2914500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8949D-F3F7-45D0-B210-C29F0E26D05A}"/>
              </a:ext>
            </a:extLst>
          </p:cNvPr>
          <p:cNvSpPr>
            <a:spLocks noGrp="1"/>
          </p:cNvSpPr>
          <p:nvPr>
            <p:ph type="title"/>
          </p:nvPr>
        </p:nvSpPr>
        <p:spPr>
          <a:xfrm>
            <a:off x="1050389" y="914881"/>
            <a:ext cx="5212188" cy="964407"/>
          </a:xfrm>
        </p:spPr>
        <p:txBody>
          <a:bodyPr>
            <a:normAutofit/>
          </a:bodyPr>
          <a:lstStyle/>
          <a:p>
            <a:pPr algn="ctr"/>
            <a:r>
              <a:rPr lang="en-GB" dirty="0"/>
              <a:t>What is resilience?</a:t>
            </a:r>
            <a:endParaRPr lang="en-GB"/>
          </a:p>
        </p:txBody>
      </p:sp>
      <p:sp>
        <p:nvSpPr>
          <p:cNvPr id="3" name="Content Placeholder 2">
            <a:extLst>
              <a:ext uri="{FF2B5EF4-FFF2-40B4-BE49-F238E27FC236}">
                <a16:creationId xmlns:a16="http://schemas.microsoft.com/office/drawing/2014/main" id="{B55FF7BC-4F6B-49B4-B242-CF387DD832D7}"/>
              </a:ext>
            </a:extLst>
          </p:cNvPr>
          <p:cNvSpPr>
            <a:spLocks noGrp="1"/>
          </p:cNvSpPr>
          <p:nvPr>
            <p:ph idx="1"/>
          </p:nvPr>
        </p:nvSpPr>
        <p:spPr>
          <a:xfrm>
            <a:off x="1218040" y="2146570"/>
            <a:ext cx="5118965" cy="3754499"/>
          </a:xfrm>
        </p:spPr>
        <p:txBody>
          <a:bodyPr vert="horz" lIns="91440" tIns="45720" rIns="91440" bIns="45720" rtlCol="0">
            <a:normAutofit/>
          </a:bodyPr>
          <a:lstStyle/>
          <a:p>
            <a:r>
              <a:rPr lang="en-GB" dirty="0"/>
              <a:t>Spend a few minutes just reflecting on your own ideas of resilience.</a:t>
            </a:r>
          </a:p>
          <a:p>
            <a:r>
              <a:rPr lang="en-GB" dirty="0"/>
              <a:t>What does the term mean to you?</a:t>
            </a:r>
          </a:p>
          <a:p>
            <a:r>
              <a:rPr lang="en-GB" dirty="0"/>
              <a:t>Reflect on your own ability to demonstrate resilience.</a:t>
            </a:r>
          </a:p>
        </p:txBody>
      </p:sp>
      <p:pic>
        <p:nvPicPr>
          <p:cNvPr id="4" name="Picture 4" descr="A stone building that has a rocky cliff&#10;&#10;Description automatically generated">
            <a:extLst>
              <a:ext uri="{FF2B5EF4-FFF2-40B4-BE49-F238E27FC236}">
                <a16:creationId xmlns:a16="http://schemas.microsoft.com/office/drawing/2014/main" id="{62C32307-9BA1-4C3C-8C2E-A3E20037DD8C}"/>
              </a:ext>
            </a:extLst>
          </p:cNvPr>
          <p:cNvPicPr>
            <a:picLocks noChangeAspect="1"/>
          </p:cNvPicPr>
          <p:nvPr/>
        </p:nvPicPr>
        <p:blipFill rotWithShape="1">
          <a:blip r:embed="rId2"/>
          <a:srcRect r="8148"/>
          <a:stretch/>
        </p:blipFill>
        <p:spPr>
          <a:xfrm>
            <a:off x="7467600" y="10"/>
            <a:ext cx="4724400" cy="6857988"/>
          </a:xfrm>
          <a:prstGeom prst="rect">
            <a:avLst/>
          </a:prstGeom>
        </p:spPr>
      </p:pic>
    </p:spTree>
    <p:extLst>
      <p:ext uri="{BB962C8B-B14F-4D97-AF65-F5344CB8AC3E}">
        <p14:creationId xmlns:p14="http://schemas.microsoft.com/office/powerpoint/2010/main" val="1968988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FA129D-6AE0-4C17-930E-57CC500723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1"/>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A926E-5D1F-448F-8935-8D1DA680171C}"/>
              </a:ext>
            </a:extLst>
          </p:cNvPr>
          <p:cNvSpPr>
            <a:spLocks noGrp="1"/>
          </p:cNvSpPr>
          <p:nvPr>
            <p:ph type="title"/>
          </p:nvPr>
        </p:nvSpPr>
        <p:spPr>
          <a:xfrm>
            <a:off x="1371600" y="1371600"/>
            <a:ext cx="3390900" cy="4114800"/>
          </a:xfrm>
        </p:spPr>
        <p:txBody>
          <a:bodyPr anchor="ctr">
            <a:normAutofit/>
          </a:bodyPr>
          <a:lstStyle/>
          <a:p>
            <a:pPr algn="ctr"/>
            <a:r>
              <a:rPr lang="en-GB">
                <a:solidFill>
                  <a:schemeClr val="bg2"/>
                </a:solidFill>
              </a:rPr>
              <a:t>Resilience</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798"/>
            <a:ext cx="60960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130B4E-5B24-4F04-A0D2-EDAF74046EE2}"/>
              </a:ext>
            </a:extLst>
          </p:cNvPr>
          <p:cNvSpPr>
            <a:spLocks noGrp="1"/>
          </p:cNvSpPr>
          <p:nvPr>
            <p:ph idx="1"/>
          </p:nvPr>
        </p:nvSpPr>
        <p:spPr>
          <a:xfrm>
            <a:off x="6018027" y="1281224"/>
            <a:ext cx="4970722" cy="4359348"/>
          </a:xfrm>
        </p:spPr>
        <p:txBody>
          <a:bodyPr vert="horz" lIns="91440" tIns="45720" rIns="91440" bIns="45720" rtlCol="0" anchor="ctr">
            <a:normAutofit fontScale="92500"/>
          </a:bodyPr>
          <a:lstStyle/>
          <a:p>
            <a:r>
              <a:rPr lang="en-GB" sz="2200" dirty="0"/>
              <a:t>Resilience is the ability to overcome difficult situations, or to renew one's strength. </a:t>
            </a:r>
          </a:p>
          <a:p>
            <a:r>
              <a:rPr lang="en-GB" sz="2200" dirty="0"/>
              <a:t>Resilience begins at an early age and is part of our childhood development. For children who are not experiencing adverse childhood experiences, resilience should be a natural part of childhood. For example you may remember difficult moments during childhood, which you were able to overcome and move beyond. </a:t>
            </a:r>
          </a:p>
          <a:p>
            <a:r>
              <a:rPr lang="en-GB" sz="2200" dirty="0"/>
              <a:t>You might like to spend a few moments thinking about these.</a:t>
            </a:r>
          </a:p>
        </p:txBody>
      </p:sp>
    </p:spTree>
    <p:extLst>
      <p:ext uri="{BB962C8B-B14F-4D97-AF65-F5344CB8AC3E}">
        <p14:creationId xmlns:p14="http://schemas.microsoft.com/office/powerpoint/2010/main" val="1157906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590B1-DEAC-43A5-AFD4-87B8C7254F5F}"/>
              </a:ext>
            </a:extLst>
          </p:cNvPr>
          <p:cNvSpPr>
            <a:spLocks noGrp="1"/>
          </p:cNvSpPr>
          <p:nvPr>
            <p:ph type="title"/>
          </p:nvPr>
        </p:nvSpPr>
        <p:spPr/>
        <p:txBody>
          <a:bodyPr/>
          <a:lstStyle/>
          <a:p>
            <a:r>
              <a:rPr lang="en-GB" dirty="0"/>
              <a:t>Four points to building resilience</a:t>
            </a:r>
          </a:p>
        </p:txBody>
      </p:sp>
      <p:sp>
        <p:nvSpPr>
          <p:cNvPr id="3" name="Content Placeholder 2">
            <a:extLst>
              <a:ext uri="{FF2B5EF4-FFF2-40B4-BE49-F238E27FC236}">
                <a16:creationId xmlns:a16="http://schemas.microsoft.com/office/drawing/2014/main" id="{E9F222D3-B685-44CE-AFC4-76C6C98C296B}"/>
              </a:ext>
            </a:extLst>
          </p:cNvPr>
          <p:cNvSpPr>
            <a:spLocks noGrp="1"/>
          </p:cNvSpPr>
          <p:nvPr>
            <p:ph idx="1"/>
          </p:nvPr>
        </p:nvSpPr>
        <p:spPr/>
        <p:txBody>
          <a:bodyPr vert="horz" lIns="91440" tIns="45720" rIns="91440" bIns="45720" rtlCol="0" anchor="t">
            <a:normAutofit/>
          </a:bodyPr>
          <a:lstStyle/>
          <a:p>
            <a:r>
              <a:rPr lang="en-GB" dirty="0"/>
              <a:t>Bassot (2020) suggests that there are four points to building resilience:</a:t>
            </a:r>
          </a:p>
          <a:p>
            <a:r>
              <a:rPr lang="en-GB" dirty="0"/>
              <a:t>Risk</a:t>
            </a:r>
          </a:p>
          <a:p>
            <a:r>
              <a:rPr lang="en-GB" dirty="0"/>
              <a:t>Support</a:t>
            </a:r>
          </a:p>
          <a:p>
            <a:r>
              <a:rPr lang="en-GB" dirty="0"/>
              <a:t>Feedback</a:t>
            </a:r>
          </a:p>
          <a:p>
            <a:r>
              <a:rPr lang="en-GB" dirty="0"/>
              <a:t>Being ready for change</a:t>
            </a:r>
          </a:p>
        </p:txBody>
      </p:sp>
    </p:spTree>
    <p:extLst>
      <p:ext uri="{BB962C8B-B14F-4D97-AF65-F5344CB8AC3E}">
        <p14:creationId xmlns:p14="http://schemas.microsoft.com/office/powerpoint/2010/main" val="999794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7E679-6BFF-465E-A426-20CD94C20419}"/>
              </a:ext>
            </a:extLst>
          </p:cNvPr>
          <p:cNvSpPr>
            <a:spLocks noGrp="1"/>
          </p:cNvSpPr>
          <p:nvPr>
            <p:ph type="title"/>
          </p:nvPr>
        </p:nvSpPr>
        <p:spPr/>
        <p:txBody>
          <a:bodyPr/>
          <a:lstStyle/>
          <a:p>
            <a:r>
              <a:rPr lang="en-GB" dirty="0"/>
              <a:t>Four points to building resilience</a:t>
            </a:r>
          </a:p>
        </p:txBody>
      </p:sp>
      <p:sp>
        <p:nvSpPr>
          <p:cNvPr id="3" name="Content Placeholder 2">
            <a:extLst>
              <a:ext uri="{FF2B5EF4-FFF2-40B4-BE49-F238E27FC236}">
                <a16:creationId xmlns:a16="http://schemas.microsoft.com/office/drawing/2014/main" id="{73252523-52CF-4BDB-9484-7747CC78574A}"/>
              </a:ext>
            </a:extLst>
          </p:cNvPr>
          <p:cNvSpPr>
            <a:spLocks noGrp="1"/>
          </p:cNvSpPr>
          <p:nvPr>
            <p:ph idx="1"/>
          </p:nvPr>
        </p:nvSpPr>
        <p:spPr/>
        <p:txBody>
          <a:bodyPr vert="horz" lIns="91440" tIns="45720" rIns="91440" bIns="45720" rtlCol="0" anchor="t">
            <a:normAutofit/>
          </a:bodyPr>
          <a:lstStyle/>
          <a:p>
            <a:r>
              <a:rPr lang="en-GB" dirty="0"/>
              <a:t>Exposure to risk: To be resilient we need to have exposure to risk. However, we do not want to put ourselves in situations where there is little chance of success, however avoiding risk all the time can hinder our development and learning.</a:t>
            </a:r>
          </a:p>
          <a:p>
            <a:r>
              <a:rPr lang="en-GB" dirty="0"/>
              <a:t>So, to develop resilience we need to have a little bit of risk, but not too much.</a:t>
            </a:r>
          </a:p>
        </p:txBody>
      </p:sp>
    </p:spTree>
    <p:extLst>
      <p:ext uri="{BB962C8B-B14F-4D97-AF65-F5344CB8AC3E}">
        <p14:creationId xmlns:p14="http://schemas.microsoft.com/office/powerpoint/2010/main" val="2479834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CA7196-CAF1-4234-8849-E335F0BC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BE754-F48B-436D-969D-FD7CFCCFC25C}"/>
              </a:ext>
            </a:extLst>
          </p:cNvPr>
          <p:cNvSpPr>
            <a:spLocks noGrp="1"/>
          </p:cNvSpPr>
          <p:nvPr>
            <p:ph type="title"/>
          </p:nvPr>
        </p:nvSpPr>
        <p:spPr>
          <a:xfrm>
            <a:off x="8128028" y="239150"/>
            <a:ext cx="3390899" cy="1303606"/>
          </a:xfrm>
        </p:spPr>
        <p:txBody>
          <a:bodyPr>
            <a:normAutofit/>
          </a:bodyPr>
          <a:lstStyle/>
          <a:p>
            <a:pPr algn="ctr"/>
            <a:r>
              <a:rPr lang="en-GB" dirty="0"/>
              <a:t>Finding support</a:t>
            </a:r>
            <a:endParaRPr lang="en-GB"/>
          </a:p>
        </p:txBody>
      </p:sp>
      <p:pic>
        <p:nvPicPr>
          <p:cNvPr id="4" name="Picture 4" descr="A person sitting on a bench&#10;&#10;Description automatically generated">
            <a:extLst>
              <a:ext uri="{FF2B5EF4-FFF2-40B4-BE49-F238E27FC236}">
                <a16:creationId xmlns:a16="http://schemas.microsoft.com/office/drawing/2014/main" id="{E5D43CBC-D7A8-4BB9-8A85-E49708E2194E}"/>
              </a:ext>
            </a:extLst>
          </p:cNvPr>
          <p:cNvPicPr>
            <a:picLocks noChangeAspect="1"/>
          </p:cNvPicPr>
          <p:nvPr/>
        </p:nvPicPr>
        <p:blipFill>
          <a:blip r:embed="rId2"/>
          <a:stretch>
            <a:fillRect/>
          </a:stretch>
        </p:blipFill>
        <p:spPr>
          <a:xfrm>
            <a:off x="683489" y="1394460"/>
            <a:ext cx="6096000" cy="4069080"/>
          </a:xfrm>
          <a:prstGeom prst="rect">
            <a:avLst/>
          </a:prstGeom>
        </p:spPr>
      </p:pic>
      <p:sp>
        <p:nvSpPr>
          <p:cNvPr id="3" name="Content Placeholder 2">
            <a:extLst>
              <a:ext uri="{FF2B5EF4-FFF2-40B4-BE49-F238E27FC236}">
                <a16:creationId xmlns:a16="http://schemas.microsoft.com/office/drawing/2014/main" id="{6B0A4FE0-0345-40DF-B4B6-1E5242AC963D}"/>
              </a:ext>
            </a:extLst>
          </p:cNvPr>
          <p:cNvSpPr>
            <a:spLocks noGrp="1"/>
          </p:cNvSpPr>
          <p:nvPr>
            <p:ph idx="1"/>
          </p:nvPr>
        </p:nvSpPr>
        <p:spPr>
          <a:xfrm>
            <a:off x="8115301" y="1814732"/>
            <a:ext cx="3390899" cy="4501662"/>
          </a:xfrm>
        </p:spPr>
        <p:txBody>
          <a:bodyPr vert="horz" lIns="91440" tIns="45720" rIns="91440" bIns="45720" rtlCol="0">
            <a:normAutofit/>
          </a:bodyPr>
          <a:lstStyle/>
          <a:p>
            <a:pPr>
              <a:lnSpc>
                <a:spcPct val="90000"/>
              </a:lnSpc>
            </a:pPr>
            <a:r>
              <a:rPr lang="en-GB" sz="2200"/>
              <a:t>When things become difficult in our life it is important that we have someone we can turn to for support.</a:t>
            </a:r>
          </a:p>
          <a:p>
            <a:pPr>
              <a:lnSpc>
                <a:spcPct val="90000"/>
              </a:lnSpc>
            </a:pPr>
            <a:r>
              <a:rPr lang="en-GB" sz="2200"/>
              <a:t>This can be a relative, a friend, or a professional.</a:t>
            </a:r>
          </a:p>
          <a:p>
            <a:pPr>
              <a:lnSpc>
                <a:spcPct val="90000"/>
              </a:lnSpc>
            </a:pPr>
            <a:r>
              <a:rPr lang="en-GB" sz="2200"/>
              <a:t>We need people who will listen, who will also support, but also gently challenge and help us to think through situations.</a:t>
            </a:r>
          </a:p>
        </p:txBody>
      </p:sp>
    </p:spTree>
    <p:extLst>
      <p:ext uri="{BB962C8B-B14F-4D97-AF65-F5344CB8AC3E}">
        <p14:creationId xmlns:p14="http://schemas.microsoft.com/office/powerpoint/2010/main" val="2763769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BD63AD-33A9-4D22-9A5B-438B663EC9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BAD9CC4-644A-42E5-A6A6-082517FA63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A484D-5DB8-4081-9C6A-81FAE4AAF995}"/>
              </a:ext>
            </a:extLst>
          </p:cNvPr>
          <p:cNvSpPr>
            <a:spLocks noGrp="1"/>
          </p:cNvSpPr>
          <p:nvPr>
            <p:ph type="title"/>
          </p:nvPr>
        </p:nvSpPr>
        <p:spPr>
          <a:xfrm>
            <a:off x="6781800" y="510494"/>
            <a:ext cx="4741045" cy="1022884"/>
          </a:xfrm>
        </p:spPr>
        <p:txBody>
          <a:bodyPr>
            <a:normAutofit/>
          </a:bodyPr>
          <a:lstStyle/>
          <a:p>
            <a:pPr algn="ctr"/>
            <a:r>
              <a:rPr lang="en-GB" dirty="0"/>
              <a:t>Feedback</a:t>
            </a:r>
            <a:endParaRPr lang="en-GB"/>
          </a:p>
        </p:txBody>
      </p:sp>
      <p:pic>
        <p:nvPicPr>
          <p:cNvPr id="4" name="Picture 4" descr="A person sitting on a table&#10;&#10;Description automatically generated">
            <a:extLst>
              <a:ext uri="{FF2B5EF4-FFF2-40B4-BE49-F238E27FC236}">
                <a16:creationId xmlns:a16="http://schemas.microsoft.com/office/drawing/2014/main" id="{70AD098A-2503-47AC-A6A1-7EE0509CAAB0}"/>
              </a:ext>
            </a:extLst>
          </p:cNvPr>
          <p:cNvPicPr>
            <a:picLocks noChangeAspect="1"/>
          </p:cNvPicPr>
          <p:nvPr/>
        </p:nvPicPr>
        <p:blipFill rotWithShape="1">
          <a:blip r:embed="rId2"/>
          <a:srcRect l="15044" r="27476" b="-2"/>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1C596B89-2014-46B4-9E05-66642ACAF755}"/>
              </a:ext>
            </a:extLst>
          </p:cNvPr>
          <p:cNvSpPr>
            <a:spLocks noGrp="1"/>
          </p:cNvSpPr>
          <p:nvPr>
            <p:ph idx="1"/>
          </p:nvPr>
        </p:nvSpPr>
        <p:spPr>
          <a:xfrm>
            <a:off x="6701170" y="1817153"/>
            <a:ext cx="4821675" cy="4471452"/>
          </a:xfrm>
        </p:spPr>
        <p:txBody>
          <a:bodyPr vert="horz" lIns="91440" tIns="45720" rIns="91440" bIns="45720" rtlCol="0">
            <a:normAutofit/>
          </a:bodyPr>
          <a:lstStyle/>
          <a:p>
            <a:r>
              <a:rPr lang="en-GB" dirty="0"/>
              <a:t>Feedback can support us, to help us to correct our mistakes, or change our behaviours.</a:t>
            </a:r>
            <a:endParaRPr lang="en-US" dirty="0"/>
          </a:p>
          <a:p>
            <a:r>
              <a:rPr lang="en-GB" dirty="0"/>
              <a:t>It can be helpful if given appropriately. Sometimes we need to ask for good feedback.</a:t>
            </a:r>
          </a:p>
          <a:p>
            <a:r>
              <a:rPr lang="en-GB" dirty="0"/>
              <a:t>Weak or limited feedback can also hinder our development. </a:t>
            </a:r>
            <a:endParaRPr lang="en-GB" dirty="0">
              <a:ea typeface="+mj-lt"/>
              <a:cs typeface="+mj-lt"/>
            </a:endParaRPr>
          </a:p>
        </p:txBody>
      </p:sp>
    </p:spTree>
    <p:extLst>
      <p:ext uri="{BB962C8B-B14F-4D97-AF65-F5344CB8AC3E}">
        <p14:creationId xmlns:p14="http://schemas.microsoft.com/office/powerpoint/2010/main" val="3800237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6771E30-A604-493B-BC4C-1AA7665919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96BCE-E348-49B9-A5EB-23BC987D35E0}"/>
              </a:ext>
            </a:extLst>
          </p:cNvPr>
          <p:cNvSpPr>
            <a:spLocks noGrp="1"/>
          </p:cNvSpPr>
          <p:nvPr>
            <p:ph type="title"/>
          </p:nvPr>
        </p:nvSpPr>
        <p:spPr>
          <a:xfrm>
            <a:off x="5410200" y="496047"/>
            <a:ext cx="6119904" cy="1027953"/>
          </a:xfrm>
        </p:spPr>
        <p:txBody>
          <a:bodyPr>
            <a:normAutofit/>
          </a:bodyPr>
          <a:lstStyle/>
          <a:p>
            <a:pPr algn="ctr"/>
            <a:r>
              <a:rPr lang="en-GB" dirty="0"/>
              <a:t>Being ready for change</a:t>
            </a:r>
            <a:endParaRPr lang="en-GB"/>
          </a:p>
        </p:txBody>
      </p:sp>
      <p:sp>
        <p:nvSpPr>
          <p:cNvPr id="7" name="Rectangle 10">
            <a:extLst>
              <a:ext uri="{FF2B5EF4-FFF2-40B4-BE49-F238E27FC236}">
                <a16:creationId xmlns:a16="http://schemas.microsoft.com/office/drawing/2014/main" id="{913EDF91-3802-4360-909F-A0509363D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flower&#10;&#10;Description automatically generated">
            <a:extLst>
              <a:ext uri="{FF2B5EF4-FFF2-40B4-BE49-F238E27FC236}">
                <a16:creationId xmlns:a16="http://schemas.microsoft.com/office/drawing/2014/main" id="{5ADE3985-399F-42BE-84BA-7D82B196B91D}"/>
              </a:ext>
            </a:extLst>
          </p:cNvPr>
          <p:cNvPicPr>
            <a:picLocks noChangeAspect="1"/>
          </p:cNvPicPr>
          <p:nvPr/>
        </p:nvPicPr>
        <p:blipFill rotWithShape="1">
          <a:blip r:embed="rId2"/>
          <a:srcRect l="51989" r="6755" b="-2"/>
          <a:stretch/>
        </p:blipFill>
        <p:spPr>
          <a:xfrm>
            <a:off x="685800" y="685800"/>
            <a:ext cx="3390900" cy="5486400"/>
          </a:xfrm>
          <a:prstGeom prst="rect">
            <a:avLst/>
          </a:prstGeom>
        </p:spPr>
      </p:pic>
      <p:sp>
        <p:nvSpPr>
          <p:cNvPr id="3" name="Content Placeholder 2">
            <a:extLst>
              <a:ext uri="{FF2B5EF4-FFF2-40B4-BE49-F238E27FC236}">
                <a16:creationId xmlns:a16="http://schemas.microsoft.com/office/drawing/2014/main" id="{D928B4C3-6780-4C5E-A958-67885A5B1A03}"/>
              </a:ext>
            </a:extLst>
          </p:cNvPr>
          <p:cNvSpPr>
            <a:spLocks noGrp="1"/>
          </p:cNvSpPr>
          <p:nvPr>
            <p:ph idx="1"/>
          </p:nvPr>
        </p:nvSpPr>
        <p:spPr>
          <a:xfrm>
            <a:off x="5364126" y="1817153"/>
            <a:ext cx="6165978" cy="4471451"/>
          </a:xfrm>
        </p:spPr>
        <p:txBody>
          <a:bodyPr vert="horz" lIns="91440" tIns="45720" rIns="91440" bIns="45720" rtlCol="0">
            <a:normAutofit/>
          </a:bodyPr>
          <a:lstStyle/>
          <a:p>
            <a:r>
              <a:rPr lang="en-GB" dirty="0"/>
              <a:t>As Counsellors we are always experiencing new situations and different challenges, however we need to learn from these. We can have set-backs but we need to learn from these. If we can't learn we can't move forward. </a:t>
            </a:r>
          </a:p>
          <a:p>
            <a:r>
              <a:rPr lang="en-GB" dirty="0"/>
              <a:t>So, we need to be ready to accept change and work with it. </a:t>
            </a:r>
          </a:p>
        </p:txBody>
      </p:sp>
    </p:spTree>
    <p:extLst>
      <p:ext uri="{BB962C8B-B14F-4D97-AF65-F5344CB8AC3E}">
        <p14:creationId xmlns:p14="http://schemas.microsoft.com/office/powerpoint/2010/main" val="500177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787F2-53F1-4E24-A8AB-C00B231D4E45}"/>
              </a:ext>
            </a:extLst>
          </p:cNvPr>
          <p:cNvSpPr>
            <a:spLocks noGrp="1"/>
          </p:cNvSpPr>
          <p:nvPr>
            <p:ph type="title"/>
          </p:nvPr>
        </p:nvSpPr>
        <p:spPr>
          <a:xfrm>
            <a:off x="1371599" y="1010097"/>
            <a:ext cx="9486901" cy="1010088"/>
          </a:xfrm>
        </p:spPr>
        <p:txBody>
          <a:bodyPr anchor="b">
            <a:normAutofit/>
          </a:bodyPr>
          <a:lstStyle/>
          <a:p>
            <a:pPr algn="ctr"/>
            <a:r>
              <a:rPr lang="en-GB" dirty="0"/>
              <a:t>Activity Two</a:t>
            </a:r>
            <a:endParaRPr lang="en-GB"/>
          </a:p>
        </p:txBody>
      </p:sp>
      <p:sp>
        <p:nvSpPr>
          <p:cNvPr id="3" name="Content Placeholder 2">
            <a:extLst>
              <a:ext uri="{FF2B5EF4-FFF2-40B4-BE49-F238E27FC236}">
                <a16:creationId xmlns:a16="http://schemas.microsoft.com/office/drawing/2014/main" id="{2705C6B4-9093-4DC7-8E02-67F9CE8D140C}"/>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Consider how you can build your own resilience. </a:t>
            </a:r>
            <a:endParaRPr lang="en-US" dirty="0"/>
          </a:p>
          <a:p>
            <a:r>
              <a:rPr lang="en-GB" dirty="0"/>
              <a:t>Who would you go to for support?</a:t>
            </a:r>
          </a:p>
          <a:p>
            <a:r>
              <a:rPr lang="en-GB" dirty="0"/>
              <a:t>Consider also how you feel about feedback and what would you look for when asking for good feedback?</a:t>
            </a:r>
          </a:p>
          <a:p>
            <a:r>
              <a:rPr lang="en-GB" dirty="0"/>
              <a:t>Consider also how you feel about accepting feedback, has it helped you to change your actions or behaviours?</a:t>
            </a:r>
          </a:p>
          <a:p>
            <a:endParaRPr lang="en-GB" dirty="0"/>
          </a:p>
        </p:txBody>
      </p:sp>
    </p:spTree>
    <p:extLst>
      <p:ext uri="{BB962C8B-B14F-4D97-AF65-F5344CB8AC3E}">
        <p14:creationId xmlns:p14="http://schemas.microsoft.com/office/powerpoint/2010/main" val="341753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CA7196-CAF1-4234-8849-E335F0BC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2B865-858A-46DF-BF9B-D336021F6911}"/>
              </a:ext>
            </a:extLst>
          </p:cNvPr>
          <p:cNvSpPr>
            <a:spLocks noGrp="1"/>
          </p:cNvSpPr>
          <p:nvPr>
            <p:ph type="title"/>
          </p:nvPr>
        </p:nvSpPr>
        <p:spPr>
          <a:xfrm>
            <a:off x="8128028" y="239150"/>
            <a:ext cx="3390899" cy="1303606"/>
          </a:xfrm>
        </p:spPr>
        <p:txBody>
          <a:bodyPr>
            <a:normAutofit/>
          </a:bodyPr>
          <a:lstStyle/>
          <a:p>
            <a:pPr algn="ctr"/>
            <a:r>
              <a:rPr lang="en-GB" dirty="0"/>
              <a:t>Self-Care</a:t>
            </a:r>
            <a:endParaRPr lang="en-GB"/>
          </a:p>
        </p:txBody>
      </p:sp>
      <p:pic>
        <p:nvPicPr>
          <p:cNvPr id="4" name="Picture 4" descr="Background pattern&#10;&#10;Description automatically generated">
            <a:extLst>
              <a:ext uri="{FF2B5EF4-FFF2-40B4-BE49-F238E27FC236}">
                <a16:creationId xmlns:a16="http://schemas.microsoft.com/office/drawing/2014/main" id="{88B4BB7D-12E9-4673-972E-107F4269D411}"/>
              </a:ext>
            </a:extLst>
          </p:cNvPr>
          <p:cNvPicPr>
            <a:picLocks noChangeAspect="1"/>
          </p:cNvPicPr>
          <p:nvPr/>
        </p:nvPicPr>
        <p:blipFill>
          <a:blip r:embed="rId2"/>
          <a:stretch>
            <a:fillRect/>
          </a:stretch>
        </p:blipFill>
        <p:spPr>
          <a:xfrm>
            <a:off x="683489" y="1143000"/>
            <a:ext cx="6096000" cy="4572000"/>
          </a:xfrm>
          <a:prstGeom prst="rect">
            <a:avLst/>
          </a:prstGeom>
        </p:spPr>
      </p:pic>
      <p:sp>
        <p:nvSpPr>
          <p:cNvPr id="3" name="Content Placeholder 2">
            <a:extLst>
              <a:ext uri="{FF2B5EF4-FFF2-40B4-BE49-F238E27FC236}">
                <a16:creationId xmlns:a16="http://schemas.microsoft.com/office/drawing/2014/main" id="{075DE789-CAC7-4901-AEEB-69AC08D279F7}"/>
              </a:ext>
            </a:extLst>
          </p:cNvPr>
          <p:cNvSpPr>
            <a:spLocks noGrp="1"/>
          </p:cNvSpPr>
          <p:nvPr>
            <p:ph idx="1"/>
          </p:nvPr>
        </p:nvSpPr>
        <p:spPr>
          <a:xfrm>
            <a:off x="8115301" y="1814732"/>
            <a:ext cx="3390899" cy="4501662"/>
          </a:xfrm>
        </p:spPr>
        <p:txBody>
          <a:bodyPr vert="horz" lIns="91440" tIns="45720" rIns="91440" bIns="45720" rtlCol="0">
            <a:normAutofit/>
          </a:bodyPr>
          <a:lstStyle/>
          <a:p>
            <a:pPr>
              <a:lnSpc>
                <a:spcPct val="90000"/>
              </a:lnSpc>
            </a:pPr>
            <a:r>
              <a:rPr lang="en-GB" sz="1900"/>
              <a:t>As Counsellors we work with many clients who are in crisis. We support them and listen to them at a very deep level. When working as a therapist it is  also important that we recognise our own need for self-care.</a:t>
            </a:r>
          </a:p>
          <a:p>
            <a:pPr>
              <a:lnSpc>
                <a:spcPct val="90000"/>
              </a:lnSpc>
            </a:pPr>
            <a:r>
              <a:rPr lang="en-GB" sz="1900"/>
              <a:t>We need to ensure that we take time for ourselves, to ensure our well-being in order to avoid burn-out.</a:t>
            </a:r>
          </a:p>
          <a:p>
            <a:pPr>
              <a:lnSpc>
                <a:spcPct val="90000"/>
              </a:lnSpc>
            </a:pPr>
            <a:endParaRPr lang="en-GB" sz="1900"/>
          </a:p>
          <a:p>
            <a:pPr>
              <a:lnSpc>
                <a:spcPct val="90000"/>
              </a:lnSpc>
            </a:pPr>
            <a:r>
              <a:rPr lang="en-GB" sz="1900"/>
              <a:t>So how can we ensure that we do look after ourselves?</a:t>
            </a:r>
          </a:p>
        </p:txBody>
      </p:sp>
    </p:spTree>
    <p:extLst>
      <p:ext uri="{BB962C8B-B14F-4D97-AF65-F5344CB8AC3E}">
        <p14:creationId xmlns:p14="http://schemas.microsoft.com/office/powerpoint/2010/main" val="3517652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485AE2-6BE9-4DCA-A6C4-83F4EEFCCC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A7CAF-5EE9-4EEE-9E12-B2CECCB94D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C199F73-795E-469A-AF4B-13FA2C7AB7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4431"/>
            <a:ext cx="10820401"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53FDF-716A-4CD5-9F76-6188DB9DA874}"/>
              </a:ext>
            </a:extLst>
          </p:cNvPr>
          <p:cNvSpPr>
            <a:spLocks noGrp="1"/>
          </p:cNvSpPr>
          <p:nvPr>
            <p:ph type="title"/>
          </p:nvPr>
        </p:nvSpPr>
        <p:spPr>
          <a:xfrm>
            <a:off x="2057400" y="1371599"/>
            <a:ext cx="8115300" cy="2339633"/>
          </a:xfrm>
        </p:spPr>
        <p:txBody>
          <a:bodyPr vert="horz" lIns="91440" tIns="45720" rIns="91440" bIns="45720" rtlCol="0" anchor="b">
            <a:normAutofit/>
          </a:bodyPr>
          <a:lstStyle/>
          <a:p>
            <a:pPr algn="ctr"/>
            <a:r>
              <a:rPr lang="en-US" sz="4000" kern="1200" cap="all" spc="300" baseline="0">
                <a:solidFill>
                  <a:schemeClr val="tx2"/>
                </a:solidFill>
                <a:latin typeface="+mj-lt"/>
                <a:ea typeface="+mj-ea"/>
                <a:cs typeface="+mj-cs"/>
              </a:rPr>
              <a:t>FInk-Samnick (2007) Self Care</a:t>
            </a:r>
          </a:p>
        </p:txBody>
      </p:sp>
      <p:sp>
        <p:nvSpPr>
          <p:cNvPr id="3" name="Content Placeholder 2">
            <a:extLst>
              <a:ext uri="{FF2B5EF4-FFF2-40B4-BE49-F238E27FC236}">
                <a16:creationId xmlns:a16="http://schemas.microsoft.com/office/drawing/2014/main" id="{CE0205FC-D3E0-4ACE-B0F7-F1728E30EFF5}"/>
              </a:ext>
            </a:extLst>
          </p:cNvPr>
          <p:cNvSpPr>
            <a:spLocks noGrp="1"/>
          </p:cNvSpPr>
          <p:nvPr>
            <p:ph idx="1"/>
          </p:nvPr>
        </p:nvSpPr>
        <p:spPr>
          <a:xfrm>
            <a:off x="2057400" y="3896751"/>
            <a:ext cx="8115300" cy="1294226"/>
          </a:xfrm>
        </p:spPr>
        <p:txBody>
          <a:bodyPr vert="horz" lIns="91440" tIns="45720" rIns="91440" bIns="45720" rtlCol="0" anchor="t">
            <a:normAutofit/>
          </a:bodyPr>
          <a:lstStyle/>
          <a:p>
            <a:pPr marL="0" indent="0" algn="ctr">
              <a:buNone/>
            </a:pPr>
            <a:r>
              <a:rPr lang="en-US" sz="2800" i="1" kern="1200" dirty="0">
                <a:latin typeface="+mj-lt"/>
                <a:ea typeface="+mn-ea"/>
                <a:cs typeface="+mn-cs"/>
              </a:rPr>
              <a:t>Fink-</a:t>
            </a:r>
            <a:r>
              <a:rPr lang="en-US" sz="2800" i="1" kern="1200" dirty="0" err="1">
                <a:latin typeface="+mj-lt"/>
                <a:ea typeface="+mn-ea"/>
                <a:cs typeface="+mn-cs"/>
              </a:rPr>
              <a:t>Samnick</a:t>
            </a:r>
            <a:r>
              <a:rPr lang="en-US" sz="2800" i="1" kern="1200" dirty="0">
                <a:latin typeface="+mj-lt"/>
                <a:ea typeface="+mn-ea"/>
                <a:cs typeface="+mn-cs"/>
              </a:rPr>
              <a:t> suggested that there were six strategies that can be employed to support </a:t>
            </a:r>
            <a:r>
              <a:rPr lang="en-US" sz="2800" i="1" dirty="0"/>
              <a:t>self-care</a:t>
            </a:r>
            <a:r>
              <a:rPr lang="en-US" sz="2800" i="1" kern="1200" dirty="0">
                <a:latin typeface="+mj-lt"/>
                <a:ea typeface="+mn-ea"/>
                <a:cs typeface="+mn-cs"/>
              </a:rPr>
              <a:t>. </a:t>
            </a:r>
          </a:p>
        </p:txBody>
      </p:sp>
    </p:spTree>
    <p:extLst>
      <p:ext uri="{BB962C8B-B14F-4D97-AF65-F5344CB8AC3E}">
        <p14:creationId xmlns:p14="http://schemas.microsoft.com/office/powerpoint/2010/main" val="2623811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51340-7D62-4FB4-BD12-6C760E08CE56}"/>
              </a:ext>
            </a:extLst>
          </p:cNvPr>
          <p:cNvSpPr>
            <a:spLocks noGrp="1"/>
          </p:cNvSpPr>
          <p:nvPr>
            <p:ph type="title"/>
          </p:nvPr>
        </p:nvSpPr>
        <p:spPr>
          <a:xfrm>
            <a:off x="685800" y="412652"/>
            <a:ext cx="5410200" cy="1125415"/>
          </a:xfrm>
        </p:spPr>
        <p:txBody>
          <a:bodyPr>
            <a:normAutofit/>
          </a:bodyPr>
          <a:lstStyle/>
          <a:p>
            <a:pPr algn="ctr"/>
            <a:r>
              <a:rPr lang="en-GB" dirty="0"/>
              <a:t>Strategy One</a:t>
            </a:r>
            <a:endParaRPr lang="en-GB"/>
          </a:p>
        </p:txBody>
      </p:sp>
      <p:sp>
        <p:nvSpPr>
          <p:cNvPr id="3" name="Content Placeholder 2">
            <a:extLst>
              <a:ext uri="{FF2B5EF4-FFF2-40B4-BE49-F238E27FC236}">
                <a16:creationId xmlns:a16="http://schemas.microsoft.com/office/drawing/2014/main" id="{51E130BD-F978-4FA7-AB49-037C3B3B548C}"/>
              </a:ext>
            </a:extLst>
          </p:cNvPr>
          <p:cNvSpPr>
            <a:spLocks noGrp="1"/>
          </p:cNvSpPr>
          <p:nvPr>
            <p:ph idx="1"/>
          </p:nvPr>
        </p:nvSpPr>
        <p:spPr>
          <a:xfrm>
            <a:off x="685798" y="1817154"/>
            <a:ext cx="5410201" cy="4482670"/>
          </a:xfrm>
        </p:spPr>
        <p:txBody>
          <a:bodyPr vert="horz" lIns="91440" tIns="45720" rIns="91440" bIns="45720" rtlCol="0">
            <a:normAutofit/>
          </a:bodyPr>
          <a:lstStyle/>
          <a:p>
            <a:r>
              <a:rPr lang="en-GB" dirty="0"/>
              <a:t>Speak to colleagues. Look for support with your work.</a:t>
            </a:r>
          </a:p>
          <a:p>
            <a:endParaRPr lang="en-GB" dirty="0"/>
          </a:p>
          <a:p>
            <a:r>
              <a:rPr lang="en-GB" dirty="0"/>
              <a:t>In Counselling we have regular supervision. With our supervisors we can discuss client work, but also look for guidance and support with our well-being. It is not therapy, but professional support. Good supervisors will notice when there are issues of self-care and highlight this to the therapist.</a:t>
            </a:r>
          </a:p>
          <a:p>
            <a:pPr marL="0" indent="0">
              <a:buNone/>
            </a:pPr>
            <a:endParaRPr lang="en-GB"/>
          </a:p>
        </p:txBody>
      </p:sp>
      <p:pic>
        <p:nvPicPr>
          <p:cNvPr id="4" name="Picture 4" descr="A person sitting at a table using a computer&#10;&#10;Description automatically generated">
            <a:extLst>
              <a:ext uri="{FF2B5EF4-FFF2-40B4-BE49-F238E27FC236}">
                <a16:creationId xmlns:a16="http://schemas.microsoft.com/office/drawing/2014/main" id="{CC3C7D64-8F15-4B26-A6F9-CCC616418B2C}"/>
              </a:ext>
            </a:extLst>
          </p:cNvPr>
          <p:cNvPicPr>
            <a:picLocks noChangeAspect="1"/>
          </p:cNvPicPr>
          <p:nvPr/>
        </p:nvPicPr>
        <p:blipFill rotWithShape="1">
          <a:blip r:embed="rId2"/>
          <a:srcRect l="27106" r="23757" b="-2"/>
          <a:stretch/>
        </p:blipFill>
        <p:spPr>
          <a:xfrm>
            <a:off x="7467600" y="685800"/>
            <a:ext cx="4038600" cy="5486400"/>
          </a:xfrm>
          <a:prstGeom prst="rect">
            <a:avLst/>
          </a:prstGeom>
        </p:spPr>
      </p:pic>
    </p:spTree>
    <p:extLst>
      <p:ext uri="{BB962C8B-B14F-4D97-AF65-F5344CB8AC3E}">
        <p14:creationId xmlns:p14="http://schemas.microsoft.com/office/powerpoint/2010/main" val="147215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09FA25-1772-4961-90BE-D39F20067C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B2ADC-E23C-4061-864B-CEDFEBE243BC}"/>
              </a:ext>
            </a:extLst>
          </p:cNvPr>
          <p:cNvSpPr>
            <a:spLocks noGrp="1"/>
          </p:cNvSpPr>
          <p:nvPr>
            <p:ph type="title"/>
          </p:nvPr>
        </p:nvSpPr>
        <p:spPr>
          <a:xfrm>
            <a:off x="698528" y="239150"/>
            <a:ext cx="5397472" cy="1303606"/>
          </a:xfrm>
        </p:spPr>
        <p:txBody>
          <a:bodyPr>
            <a:normAutofit/>
          </a:bodyPr>
          <a:lstStyle/>
          <a:p>
            <a:pPr algn="ctr"/>
            <a:r>
              <a:rPr lang="en-GB" dirty="0"/>
              <a:t>Strategy two</a:t>
            </a:r>
            <a:endParaRPr lang="en-GB"/>
          </a:p>
        </p:txBody>
      </p:sp>
      <p:sp>
        <p:nvSpPr>
          <p:cNvPr id="3" name="Content Placeholder 2">
            <a:extLst>
              <a:ext uri="{FF2B5EF4-FFF2-40B4-BE49-F238E27FC236}">
                <a16:creationId xmlns:a16="http://schemas.microsoft.com/office/drawing/2014/main" id="{A3DC10CE-E839-4E57-B61D-113E734B4B3F}"/>
              </a:ext>
            </a:extLst>
          </p:cNvPr>
          <p:cNvSpPr>
            <a:spLocks noGrp="1"/>
          </p:cNvSpPr>
          <p:nvPr>
            <p:ph idx="1"/>
          </p:nvPr>
        </p:nvSpPr>
        <p:spPr>
          <a:xfrm>
            <a:off x="685801" y="1817152"/>
            <a:ext cx="5485227" cy="4499241"/>
          </a:xfrm>
        </p:spPr>
        <p:txBody>
          <a:bodyPr vert="horz" lIns="91440" tIns="45720" rIns="91440" bIns="45720" rtlCol="0">
            <a:normAutofit/>
          </a:bodyPr>
          <a:lstStyle/>
          <a:p>
            <a:r>
              <a:rPr lang="en-GB" dirty="0"/>
              <a:t>Don't make rash decisions. Think things through carefully and give yourself time to pause and reflect. </a:t>
            </a:r>
          </a:p>
          <a:p>
            <a:r>
              <a:rPr lang="en-GB" dirty="0"/>
              <a:t>This is particularly true of Counselling. Boundaries are important in Counselling. Giving yourself time to think will prevent any rash decisions from being made.</a:t>
            </a:r>
          </a:p>
        </p:txBody>
      </p:sp>
      <p:pic>
        <p:nvPicPr>
          <p:cNvPr id="7" name="Graphic 6" descr="Person with Idea">
            <a:extLst>
              <a:ext uri="{FF2B5EF4-FFF2-40B4-BE49-F238E27FC236}">
                <a16:creationId xmlns:a16="http://schemas.microsoft.com/office/drawing/2014/main" id="{723C535E-385B-4EDD-985B-CF6A6790112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480328" y="1416064"/>
            <a:ext cx="4025872" cy="4025872"/>
          </a:xfrm>
          <a:prstGeom prst="rect">
            <a:avLst/>
          </a:prstGeom>
        </p:spPr>
      </p:pic>
    </p:spTree>
    <p:extLst>
      <p:ext uri="{BB962C8B-B14F-4D97-AF65-F5344CB8AC3E}">
        <p14:creationId xmlns:p14="http://schemas.microsoft.com/office/powerpoint/2010/main" val="1535817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F31E91-413B-4228-A084-DEA389C835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422666B-0080-40D6-8D7E-FC8EAF5E89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09180-9311-445D-A419-AF65F2356A5D}"/>
              </a:ext>
            </a:extLst>
          </p:cNvPr>
          <p:cNvSpPr>
            <a:spLocks noGrp="1"/>
          </p:cNvSpPr>
          <p:nvPr>
            <p:ph type="title"/>
          </p:nvPr>
        </p:nvSpPr>
        <p:spPr>
          <a:xfrm>
            <a:off x="554515" y="240349"/>
            <a:ext cx="5007386" cy="1295506"/>
          </a:xfrm>
        </p:spPr>
        <p:txBody>
          <a:bodyPr>
            <a:normAutofit/>
          </a:bodyPr>
          <a:lstStyle/>
          <a:p>
            <a:pPr algn="ctr"/>
            <a:r>
              <a:rPr lang="en-GB" dirty="0"/>
              <a:t>Strategy Three</a:t>
            </a:r>
            <a:endParaRPr lang="en-GB"/>
          </a:p>
        </p:txBody>
      </p:sp>
      <p:sp>
        <p:nvSpPr>
          <p:cNvPr id="3" name="Content Placeholder 2">
            <a:extLst>
              <a:ext uri="{FF2B5EF4-FFF2-40B4-BE49-F238E27FC236}">
                <a16:creationId xmlns:a16="http://schemas.microsoft.com/office/drawing/2014/main" id="{F5FF4137-4B1F-44C9-AC4F-1171E78EAF08}"/>
              </a:ext>
            </a:extLst>
          </p:cNvPr>
          <p:cNvSpPr>
            <a:spLocks noGrp="1"/>
          </p:cNvSpPr>
          <p:nvPr>
            <p:ph idx="1"/>
          </p:nvPr>
        </p:nvSpPr>
        <p:spPr>
          <a:xfrm>
            <a:off x="685800" y="1833055"/>
            <a:ext cx="4784651" cy="4486480"/>
          </a:xfrm>
        </p:spPr>
        <p:txBody>
          <a:bodyPr vert="horz" lIns="91440" tIns="45720" rIns="91440" bIns="45720" rtlCol="0">
            <a:normAutofit/>
          </a:bodyPr>
          <a:lstStyle/>
          <a:p>
            <a:r>
              <a:rPr lang="en-GB" dirty="0"/>
              <a:t>Being able to have fun, without feeling guilty. </a:t>
            </a:r>
          </a:p>
          <a:p>
            <a:r>
              <a:rPr lang="en-GB" dirty="0"/>
              <a:t>As carers it can often provoke feelings of guilt if we take time out for ourselves. Are we being selfish if we do something for ourselves?</a:t>
            </a:r>
          </a:p>
          <a:p>
            <a:r>
              <a:rPr lang="en-GB" dirty="0"/>
              <a:t>Strategy three is to have fun and not feel guilty. For many, this is a difficult strategy to master.</a:t>
            </a:r>
          </a:p>
        </p:txBody>
      </p:sp>
      <p:pic>
        <p:nvPicPr>
          <p:cNvPr id="4" name="Picture 4" descr="A picture containing bubble, object, wine, ball&#10;&#10;Description automatically generated">
            <a:extLst>
              <a:ext uri="{FF2B5EF4-FFF2-40B4-BE49-F238E27FC236}">
                <a16:creationId xmlns:a16="http://schemas.microsoft.com/office/drawing/2014/main" id="{9E1D5AD6-7DBD-4B4F-A401-F19EBE4A2239}"/>
              </a:ext>
            </a:extLst>
          </p:cNvPr>
          <p:cNvPicPr>
            <a:picLocks noChangeAspect="1"/>
          </p:cNvPicPr>
          <p:nvPr/>
        </p:nvPicPr>
        <p:blipFill rotWithShape="1">
          <a:blip r:embed="rId2"/>
          <a:srcRect l="25164" r="19828" b="-2"/>
          <a:stretch/>
        </p:blipFill>
        <p:spPr>
          <a:xfrm>
            <a:off x="7467601" y="1371600"/>
            <a:ext cx="3390900" cy="4114801"/>
          </a:xfrm>
          <a:prstGeom prst="rect">
            <a:avLst/>
          </a:prstGeom>
        </p:spPr>
      </p:pic>
    </p:spTree>
    <p:extLst>
      <p:ext uri="{BB962C8B-B14F-4D97-AF65-F5344CB8AC3E}">
        <p14:creationId xmlns:p14="http://schemas.microsoft.com/office/powerpoint/2010/main" val="332061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F31E91-413B-4228-A084-DEA389C835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22666B-0080-40D6-8D7E-FC8EAF5E89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D81F3-0736-4B5B-A827-AD736D524161}"/>
              </a:ext>
            </a:extLst>
          </p:cNvPr>
          <p:cNvSpPr>
            <a:spLocks noGrp="1"/>
          </p:cNvSpPr>
          <p:nvPr>
            <p:ph type="title"/>
          </p:nvPr>
        </p:nvSpPr>
        <p:spPr>
          <a:xfrm>
            <a:off x="554515" y="240349"/>
            <a:ext cx="5007386" cy="1295506"/>
          </a:xfrm>
        </p:spPr>
        <p:txBody>
          <a:bodyPr>
            <a:normAutofit/>
          </a:bodyPr>
          <a:lstStyle/>
          <a:p>
            <a:pPr algn="ctr"/>
            <a:r>
              <a:rPr lang="en-GB" dirty="0"/>
              <a:t>Strategy four</a:t>
            </a:r>
            <a:endParaRPr lang="en-US"/>
          </a:p>
        </p:txBody>
      </p:sp>
      <p:sp>
        <p:nvSpPr>
          <p:cNvPr id="3" name="Content Placeholder 2">
            <a:extLst>
              <a:ext uri="{FF2B5EF4-FFF2-40B4-BE49-F238E27FC236}">
                <a16:creationId xmlns:a16="http://schemas.microsoft.com/office/drawing/2014/main" id="{FC7E8CDD-F329-49A1-BA67-6BE268A591FF}"/>
              </a:ext>
            </a:extLst>
          </p:cNvPr>
          <p:cNvSpPr>
            <a:spLocks noGrp="1"/>
          </p:cNvSpPr>
          <p:nvPr>
            <p:ph idx="1"/>
          </p:nvPr>
        </p:nvSpPr>
        <p:spPr>
          <a:xfrm>
            <a:off x="685800" y="1833055"/>
            <a:ext cx="4784651" cy="4486480"/>
          </a:xfrm>
        </p:spPr>
        <p:txBody>
          <a:bodyPr vert="horz" lIns="91440" tIns="45720" rIns="91440" bIns="45720" rtlCol="0">
            <a:normAutofit/>
          </a:bodyPr>
          <a:lstStyle/>
          <a:p>
            <a:r>
              <a:rPr lang="en-GB" dirty="0"/>
              <a:t>Take time out.</a:t>
            </a:r>
            <a:endParaRPr lang="en-US" dirty="0"/>
          </a:p>
          <a:p>
            <a:r>
              <a:rPr lang="en-GB" dirty="0"/>
              <a:t>Even though we are working with clients who may be in crisis, it is still important that we take time out. This means that we take holidays, we take breaks. We can work with clients to enable them to prepare for the short break in their Counselling.</a:t>
            </a:r>
          </a:p>
          <a:p>
            <a:r>
              <a:rPr lang="en-GB" dirty="0"/>
              <a:t>If we are exhausted, we cannot support our clients.</a:t>
            </a:r>
          </a:p>
        </p:txBody>
      </p:sp>
      <p:pic>
        <p:nvPicPr>
          <p:cNvPr id="5" name="Picture 5" descr="A close up of a beach&#10;&#10;Description automatically generated">
            <a:extLst>
              <a:ext uri="{FF2B5EF4-FFF2-40B4-BE49-F238E27FC236}">
                <a16:creationId xmlns:a16="http://schemas.microsoft.com/office/drawing/2014/main" id="{37A2C405-9183-49C1-AFC2-12EF37DC3051}"/>
              </a:ext>
            </a:extLst>
          </p:cNvPr>
          <p:cNvPicPr>
            <a:picLocks noChangeAspect="1"/>
          </p:cNvPicPr>
          <p:nvPr/>
        </p:nvPicPr>
        <p:blipFill rotWithShape="1">
          <a:blip r:embed="rId2"/>
          <a:srcRect l="12092" r="32900" b="-2"/>
          <a:stretch/>
        </p:blipFill>
        <p:spPr>
          <a:xfrm>
            <a:off x="7467601" y="1371600"/>
            <a:ext cx="3390900" cy="4114801"/>
          </a:xfrm>
          <a:prstGeom prst="rect">
            <a:avLst/>
          </a:prstGeom>
        </p:spPr>
      </p:pic>
    </p:spTree>
    <p:extLst>
      <p:ext uri="{BB962C8B-B14F-4D97-AF65-F5344CB8AC3E}">
        <p14:creationId xmlns:p14="http://schemas.microsoft.com/office/powerpoint/2010/main" val="1558124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BD63AD-33A9-4D22-9A5B-438B663EC9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BAD9CC4-644A-42E5-A6A6-082517FA63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62405-80E6-4B54-9BD8-CA3DD85EE213}"/>
              </a:ext>
            </a:extLst>
          </p:cNvPr>
          <p:cNvSpPr>
            <a:spLocks noGrp="1"/>
          </p:cNvSpPr>
          <p:nvPr>
            <p:ph type="title"/>
          </p:nvPr>
        </p:nvSpPr>
        <p:spPr>
          <a:xfrm>
            <a:off x="6781800" y="510494"/>
            <a:ext cx="4741045" cy="1022884"/>
          </a:xfrm>
        </p:spPr>
        <p:txBody>
          <a:bodyPr>
            <a:normAutofit/>
          </a:bodyPr>
          <a:lstStyle/>
          <a:p>
            <a:pPr algn="ctr"/>
            <a:r>
              <a:rPr lang="en-GB" dirty="0"/>
              <a:t>Strategy five</a:t>
            </a:r>
            <a:endParaRPr lang="en-GB"/>
          </a:p>
        </p:txBody>
      </p:sp>
      <p:pic>
        <p:nvPicPr>
          <p:cNvPr id="4" name="Picture 4" descr="A path with grass and trees&#10;&#10;Description automatically generated">
            <a:extLst>
              <a:ext uri="{FF2B5EF4-FFF2-40B4-BE49-F238E27FC236}">
                <a16:creationId xmlns:a16="http://schemas.microsoft.com/office/drawing/2014/main" id="{E33E5C14-8F52-4AC1-9CE5-D025BFCFCB61}"/>
              </a:ext>
            </a:extLst>
          </p:cNvPr>
          <p:cNvPicPr>
            <a:picLocks noChangeAspect="1"/>
          </p:cNvPicPr>
          <p:nvPr/>
        </p:nvPicPr>
        <p:blipFill rotWithShape="1">
          <a:blip r:embed="rId2"/>
          <a:srcRect l="33022" r="9715" b="2"/>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C16E6269-CFEA-4E12-8D19-5296D7E9D6BD}"/>
              </a:ext>
            </a:extLst>
          </p:cNvPr>
          <p:cNvSpPr>
            <a:spLocks noGrp="1"/>
          </p:cNvSpPr>
          <p:nvPr>
            <p:ph idx="1"/>
          </p:nvPr>
        </p:nvSpPr>
        <p:spPr>
          <a:xfrm>
            <a:off x="6701170" y="1817153"/>
            <a:ext cx="4821675" cy="4471452"/>
          </a:xfrm>
        </p:spPr>
        <p:txBody>
          <a:bodyPr vert="horz" lIns="91440" tIns="45720" rIns="91440" bIns="45720" rtlCol="0">
            <a:normAutofit/>
          </a:bodyPr>
          <a:lstStyle/>
          <a:p>
            <a:r>
              <a:rPr lang="en-GB" dirty="0"/>
              <a:t>Treat yourself to revitalise.</a:t>
            </a:r>
          </a:p>
          <a:p>
            <a:r>
              <a:rPr lang="en-GB" dirty="0"/>
              <a:t>Consider what this means for you. What do you need to do to revitalise? It might be taking a walk, taking a long bath, going shopping?!</a:t>
            </a:r>
          </a:p>
        </p:txBody>
      </p:sp>
    </p:spTree>
    <p:extLst>
      <p:ext uri="{BB962C8B-B14F-4D97-AF65-F5344CB8AC3E}">
        <p14:creationId xmlns:p14="http://schemas.microsoft.com/office/powerpoint/2010/main" val="1206980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F31E91-413B-4228-A084-DEA389C835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22666B-0080-40D6-8D7E-FC8EAF5E89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63BE-79A0-423F-B8E0-82A72AE1601E}"/>
              </a:ext>
            </a:extLst>
          </p:cNvPr>
          <p:cNvSpPr>
            <a:spLocks noGrp="1"/>
          </p:cNvSpPr>
          <p:nvPr>
            <p:ph type="title"/>
          </p:nvPr>
        </p:nvSpPr>
        <p:spPr>
          <a:xfrm>
            <a:off x="554515" y="240349"/>
            <a:ext cx="5007386" cy="1295506"/>
          </a:xfrm>
        </p:spPr>
        <p:txBody>
          <a:bodyPr>
            <a:normAutofit/>
          </a:bodyPr>
          <a:lstStyle/>
          <a:p>
            <a:pPr algn="ctr"/>
            <a:r>
              <a:rPr lang="en-GB" dirty="0"/>
              <a:t>Strategy six</a:t>
            </a:r>
            <a:endParaRPr lang="en-GB"/>
          </a:p>
        </p:txBody>
      </p:sp>
      <p:sp>
        <p:nvSpPr>
          <p:cNvPr id="3" name="Content Placeholder 2">
            <a:extLst>
              <a:ext uri="{FF2B5EF4-FFF2-40B4-BE49-F238E27FC236}">
                <a16:creationId xmlns:a16="http://schemas.microsoft.com/office/drawing/2014/main" id="{2B59E257-A1CB-4DD8-B478-78689D12FE5A}"/>
              </a:ext>
            </a:extLst>
          </p:cNvPr>
          <p:cNvSpPr>
            <a:spLocks noGrp="1"/>
          </p:cNvSpPr>
          <p:nvPr>
            <p:ph idx="1"/>
          </p:nvPr>
        </p:nvSpPr>
        <p:spPr>
          <a:xfrm>
            <a:off x="685800" y="1833055"/>
            <a:ext cx="4784651" cy="4486480"/>
          </a:xfrm>
        </p:spPr>
        <p:txBody>
          <a:bodyPr vert="horz" lIns="91440" tIns="45720" rIns="91440" bIns="45720" rtlCol="0">
            <a:normAutofit/>
          </a:bodyPr>
          <a:lstStyle/>
          <a:p>
            <a:pPr>
              <a:lnSpc>
                <a:spcPct val="90000"/>
              </a:lnSpc>
            </a:pPr>
            <a:r>
              <a:rPr lang="en-GB" dirty="0"/>
              <a:t>Use your strength and frustration to support your profession.</a:t>
            </a:r>
            <a:endParaRPr lang="en-GB"/>
          </a:p>
          <a:p>
            <a:pPr>
              <a:lnSpc>
                <a:spcPct val="90000"/>
              </a:lnSpc>
            </a:pPr>
            <a:endParaRPr lang="en-GB"/>
          </a:p>
          <a:p>
            <a:pPr>
              <a:lnSpc>
                <a:spcPct val="90000"/>
              </a:lnSpc>
            </a:pPr>
            <a:r>
              <a:rPr lang="en-GB" dirty="0"/>
              <a:t>If you are feeling a sense of frustration, perhaps you can engage in discussion with others within the Counselling profession. In Wales there is an online community of Counsellors that support each other, through discussion of issues, sharing experiences and passing on information about job roles.</a:t>
            </a:r>
            <a:endParaRPr lang="en-GB"/>
          </a:p>
        </p:txBody>
      </p:sp>
      <p:pic>
        <p:nvPicPr>
          <p:cNvPr id="5" name="Picture 5" descr="A person sitting on a chair in a room&#10;&#10;Description automatically generated">
            <a:extLst>
              <a:ext uri="{FF2B5EF4-FFF2-40B4-BE49-F238E27FC236}">
                <a16:creationId xmlns:a16="http://schemas.microsoft.com/office/drawing/2014/main" id="{04C41B7B-25E0-4182-BDA5-502E363E1E51}"/>
              </a:ext>
            </a:extLst>
          </p:cNvPr>
          <p:cNvPicPr>
            <a:picLocks noChangeAspect="1"/>
          </p:cNvPicPr>
          <p:nvPr/>
        </p:nvPicPr>
        <p:blipFill rotWithShape="1">
          <a:blip r:embed="rId2"/>
          <a:srcRect l="17325" r="28082" b="3"/>
          <a:stretch/>
        </p:blipFill>
        <p:spPr>
          <a:xfrm>
            <a:off x="7467601" y="1371600"/>
            <a:ext cx="3390900" cy="4114801"/>
          </a:xfrm>
          <a:prstGeom prst="rect">
            <a:avLst/>
          </a:prstGeom>
        </p:spPr>
      </p:pic>
    </p:spTree>
    <p:extLst>
      <p:ext uri="{BB962C8B-B14F-4D97-AF65-F5344CB8AC3E}">
        <p14:creationId xmlns:p14="http://schemas.microsoft.com/office/powerpoint/2010/main" val="822842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CA7196-CAF1-4234-8849-E335F0BC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B2788-F7B5-4B56-AF48-7722B008E911}"/>
              </a:ext>
            </a:extLst>
          </p:cNvPr>
          <p:cNvSpPr>
            <a:spLocks noGrp="1"/>
          </p:cNvSpPr>
          <p:nvPr>
            <p:ph type="title"/>
          </p:nvPr>
        </p:nvSpPr>
        <p:spPr>
          <a:xfrm>
            <a:off x="8128028" y="239150"/>
            <a:ext cx="3390899" cy="1303606"/>
          </a:xfrm>
        </p:spPr>
        <p:txBody>
          <a:bodyPr>
            <a:normAutofit/>
          </a:bodyPr>
          <a:lstStyle/>
          <a:p>
            <a:pPr algn="ctr"/>
            <a:r>
              <a:rPr lang="en-GB" dirty="0"/>
              <a:t>Self Care</a:t>
            </a:r>
            <a:endParaRPr lang="en-GB"/>
          </a:p>
        </p:txBody>
      </p:sp>
      <p:pic>
        <p:nvPicPr>
          <p:cNvPr id="4" name="Picture 4" descr="Text&#10;&#10;Description automatically generated">
            <a:extLst>
              <a:ext uri="{FF2B5EF4-FFF2-40B4-BE49-F238E27FC236}">
                <a16:creationId xmlns:a16="http://schemas.microsoft.com/office/drawing/2014/main" id="{EAED3BFB-FC58-40D9-A5C5-869D6DA893ED}"/>
              </a:ext>
            </a:extLst>
          </p:cNvPr>
          <p:cNvPicPr>
            <a:picLocks noChangeAspect="1"/>
          </p:cNvPicPr>
          <p:nvPr/>
        </p:nvPicPr>
        <p:blipFill>
          <a:blip r:embed="rId2"/>
          <a:stretch>
            <a:fillRect/>
          </a:stretch>
        </p:blipFill>
        <p:spPr>
          <a:xfrm>
            <a:off x="683489" y="1402080"/>
            <a:ext cx="6096000" cy="4053840"/>
          </a:xfrm>
          <a:prstGeom prst="rect">
            <a:avLst/>
          </a:prstGeom>
        </p:spPr>
      </p:pic>
      <p:sp>
        <p:nvSpPr>
          <p:cNvPr id="3" name="Content Placeholder 2">
            <a:extLst>
              <a:ext uri="{FF2B5EF4-FFF2-40B4-BE49-F238E27FC236}">
                <a16:creationId xmlns:a16="http://schemas.microsoft.com/office/drawing/2014/main" id="{6B26A8BA-D3E5-4066-A367-9E4A7DD0117F}"/>
              </a:ext>
            </a:extLst>
          </p:cNvPr>
          <p:cNvSpPr>
            <a:spLocks noGrp="1"/>
          </p:cNvSpPr>
          <p:nvPr>
            <p:ph idx="1"/>
          </p:nvPr>
        </p:nvSpPr>
        <p:spPr>
          <a:xfrm>
            <a:off x="8115301" y="1814732"/>
            <a:ext cx="3390899" cy="4501662"/>
          </a:xfrm>
        </p:spPr>
        <p:txBody>
          <a:bodyPr vert="horz" lIns="91440" tIns="45720" rIns="91440" bIns="45720" rtlCol="0">
            <a:normAutofit/>
          </a:bodyPr>
          <a:lstStyle/>
          <a:p>
            <a:pPr>
              <a:lnSpc>
                <a:spcPct val="90000"/>
              </a:lnSpc>
            </a:pPr>
            <a:r>
              <a:rPr lang="en-GB" sz="2000"/>
              <a:t>As Counsellors we often feel that we need to deeply support each client and not take time for ourselves.</a:t>
            </a:r>
            <a:endParaRPr lang="en-US" sz="2000"/>
          </a:p>
          <a:p>
            <a:pPr>
              <a:lnSpc>
                <a:spcPct val="90000"/>
              </a:lnSpc>
            </a:pPr>
            <a:r>
              <a:rPr lang="en-GB" sz="2000"/>
              <a:t>However, by not taking care of ourselves we are risking an early exit from the profession, through exhaustion and burnout. Self-care is important, it is not a selfish act, it is as necessary as supervision and professional development</a:t>
            </a:r>
          </a:p>
        </p:txBody>
      </p:sp>
    </p:spTree>
    <p:extLst>
      <p:ext uri="{BB962C8B-B14F-4D97-AF65-F5344CB8AC3E}">
        <p14:creationId xmlns:p14="http://schemas.microsoft.com/office/powerpoint/2010/main" val="3331856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CAFA129D-6AE0-4C17-930E-57CC500723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8">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1"/>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8D8EB-B348-4BA7-B81A-12DDE6ADD4C0}"/>
              </a:ext>
            </a:extLst>
          </p:cNvPr>
          <p:cNvSpPr>
            <a:spLocks noGrp="1"/>
          </p:cNvSpPr>
          <p:nvPr>
            <p:ph type="title"/>
          </p:nvPr>
        </p:nvSpPr>
        <p:spPr>
          <a:xfrm>
            <a:off x="1371600" y="1371600"/>
            <a:ext cx="3390900" cy="4114800"/>
          </a:xfrm>
        </p:spPr>
        <p:txBody>
          <a:bodyPr anchor="ctr">
            <a:normAutofit/>
          </a:bodyPr>
          <a:lstStyle/>
          <a:p>
            <a:pPr algn="ctr"/>
            <a:r>
              <a:rPr lang="en-GB">
                <a:solidFill>
                  <a:schemeClr val="bg2"/>
                </a:solidFill>
              </a:rPr>
              <a:t>Memories and feelings</a:t>
            </a:r>
          </a:p>
        </p:txBody>
      </p:sp>
      <p:sp>
        <p:nvSpPr>
          <p:cNvPr id="16" name="Rectangle 20">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798"/>
            <a:ext cx="60960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055C3-93D0-41F9-B7B0-35F5306FD7C2}"/>
              </a:ext>
            </a:extLst>
          </p:cNvPr>
          <p:cNvSpPr>
            <a:spLocks noGrp="1"/>
          </p:cNvSpPr>
          <p:nvPr>
            <p:ph idx="1"/>
          </p:nvPr>
        </p:nvSpPr>
        <p:spPr>
          <a:xfrm>
            <a:off x="6018027" y="1281224"/>
            <a:ext cx="4970722" cy="4359348"/>
          </a:xfrm>
        </p:spPr>
        <p:txBody>
          <a:bodyPr vert="horz" lIns="91440" tIns="45720" rIns="91440" bIns="45720" rtlCol="0" anchor="ctr">
            <a:normAutofit/>
          </a:bodyPr>
          <a:lstStyle/>
          <a:p>
            <a:pPr>
              <a:lnSpc>
                <a:spcPct val="90000"/>
              </a:lnSpc>
            </a:pPr>
            <a:r>
              <a:rPr lang="en-GB" sz="1900"/>
              <a:t>When we're working with clients it can often happen that we hear stories that our like our own.</a:t>
            </a:r>
          </a:p>
          <a:p>
            <a:pPr>
              <a:lnSpc>
                <a:spcPct val="90000"/>
              </a:lnSpc>
            </a:pPr>
            <a:r>
              <a:rPr lang="en-GB" sz="1900"/>
              <a:t>It can trigger memories and emotions and sometimes these can be difficult to manage.</a:t>
            </a:r>
          </a:p>
          <a:p>
            <a:pPr>
              <a:lnSpc>
                <a:spcPct val="90000"/>
              </a:lnSpc>
            </a:pPr>
            <a:r>
              <a:rPr lang="en-GB" sz="1900"/>
              <a:t>Reflecting on these memories and emotions is important. But sometimes we may need professional help to explore them further.</a:t>
            </a:r>
          </a:p>
          <a:p>
            <a:pPr>
              <a:lnSpc>
                <a:spcPct val="90000"/>
              </a:lnSpc>
            </a:pPr>
            <a:r>
              <a:rPr lang="en-GB" sz="1900"/>
              <a:t>Counsellors will often seek therapy themselves, particularly if they are noticing the same issues arising time and time again or if the memories are challenging.</a:t>
            </a:r>
          </a:p>
          <a:p>
            <a:pPr>
              <a:lnSpc>
                <a:spcPct val="90000"/>
              </a:lnSpc>
            </a:pPr>
            <a:r>
              <a:rPr lang="en-GB" sz="1900"/>
              <a:t>Supervision can also be useful in working out what the triggers are. </a:t>
            </a:r>
          </a:p>
        </p:txBody>
      </p:sp>
    </p:spTree>
    <p:extLst>
      <p:ext uri="{BB962C8B-B14F-4D97-AF65-F5344CB8AC3E}">
        <p14:creationId xmlns:p14="http://schemas.microsoft.com/office/powerpoint/2010/main" val="25190833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2CF73-6795-4F81-B514-FD0167A00CAD}"/>
              </a:ext>
            </a:extLst>
          </p:cNvPr>
          <p:cNvSpPr>
            <a:spLocks noGrp="1"/>
          </p:cNvSpPr>
          <p:nvPr>
            <p:ph type="title"/>
          </p:nvPr>
        </p:nvSpPr>
        <p:spPr>
          <a:xfrm>
            <a:off x="1371599" y="1010097"/>
            <a:ext cx="9486901" cy="1010088"/>
          </a:xfrm>
        </p:spPr>
        <p:txBody>
          <a:bodyPr anchor="b">
            <a:normAutofit/>
          </a:bodyPr>
          <a:lstStyle/>
          <a:p>
            <a:pPr algn="ctr"/>
            <a:r>
              <a:rPr lang="en-GB" dirty="0"/>
              <a:t>Activity </a:t>
            </a:r>
            <a:r>
              <a:rPr lang="en-GB" dirty="0" err="1"/>
              <a:t>tHREE</a:t>
            </a:r>
            <a:endParaRPr lang="en-GB" err="1"/>
          </a:p>
        </p:txBody>
      </p:sp>
      <p:sp>
        <p:nvSpPr>
          <p:cNvPr id="3" name="Content Placeholder 2">
            <a:extLst>
              <a:ext uri="{FF2B5EF4-FFF2-40B4-BE49-F238E27FC236}">
                <a16:creationId xmlns:a16="http://schemas.microsoft.com/office/drawing/2014/main" id="{699D20F2-35F4-4683-9399-862E1AF7411D}"/>
              </a:ext>
            </a:extLst>
          </p:cNvPr>
          <p:cNvSpPr>
            <a:spLocks noGrp="1"/>
          </p:cNvSpPr>
          <p:nvPr>
            <p:ph idx="1"/>
          </p:nvPr>
        </p:nvSpPr>
        <p:spPr>
          <a:xfrm>
            <a:off x="1371600" y="2206257"/>
            <a:ext cx="9486901" cy="3540642"/>
          </a:xfrm>
        </p:spPr>
        <p:txBody>
          <a:bodyPr vert="horz" lIns="91440" tIns="45720" rIns="91440" bIns="45720" rtlCol="0">
            <a:normAutofit/>
          </a:bodyPr>
          <a:lstStyle/>
          <a:p>
            <a:r>
              <a:rPr lang="en-US" dirty="0"/>
              <a:t>Consider a time when you experienced something, and you were surprised by how you responded to it.</a:t>
            </a:r>
          </a:p>
          <a:p>
            <a:r>
              <a:rPr lang="en-US" dirty="0"/>
              <a:t>Can you discover the trigger to this?</a:t>
            </a:r>
          </a:p>
        </p:txBody>
      </p:sp>
    </p:spTree>
    <p:extLst>
      <p:ext uri="{BB962C8B-B14F-4D97-AF65-F5344CB8AC3E}">
        <p14:creationId xmlns:p14="http://schemas.microsoft.com/office/powerpoint/2010/main" val="2079495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205ED-49EF-4B76-9353-C4220AD78FEA}"/>
              </a:ext>
            </a:extLst>
          </p:cNvPr>
          <p:cNvSpPr>
            <a:spLocks noGrp="1"/>
          </p:cNvSpPr>
          <p:nvPr>
            <p:ph type="title"/>
          </p:nvPr>
        </p:nvSpPr>
        <p:spPr>
          <a:xfrm>
            <a:off x="1371599" y="1010097"/>
            <a:ext cx="9486901" cy="1010088"/>
          </a:xfrm>
        </p:spPr>
        <p:txBody>
          <a:bodyPr anchor="b">
            <a:normAutofit/>
          </a:bodyPr>
          <a:lstStyle/>
          <a:p>
            <a:pPr algn="ctr"/>
            <a:r>
              <a:rPr lang="en-GB" dirty="0"/>
              <a:t>Processing feelings</a:t>
            </a:r>
            <a:endParaRPr lang="en-GB"/>
          </a:p>
        </p:txBody>
      </p:sp>
      <p:sp>
        <p:nvSpPr>
          <p:cNvPr id="3" name="Content Placeholder 2">
            <a:extLst>
              <a:ext uri="{FF2B5EF4-FFF2-40B4-BE49-F238E27FC236}">
                <a16:creationId xmlns:a16="http://schemas.microsoft.com/office/drawing/2014/main" id="{D8392F9D-E19A-44C4-993F-11F370A1343C}"/>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sz="2000"/>
              <a:t>In addition to previous reflective models, there is also another model that encourages you to consider your feelings.</a:t>
            </a:r>
          </a:p>
          <a:p>
            <a:pPr>
              <a:lnSpc>
                <a:spcPct val="90000"/>
              </a:lnSpc>
            </a:pPr>
            <a:r>
              <a:rPr lang="en-GB" sz="2000"/>
              <a:t>Boud, Keough and Walker (1985) suggest the following cycle:</a:t>
            </a:r>
          </a:p>
          <a:p>
            <a:pPr>
              <a:lnSpc>
                <a:spcPct val="90000"/>
              </a:lnSpc>
            </a:pPr>
            <a:r>
              <a:rPr lang="en-GB" sz="2000" b="1"/>
              <a:t>Return to the experience: </a:t>
            </a:r>
            <a:r>
              <a:rPr lang="en-GB" sz="2000"/>
              <a:t>This means thinking about the event, perhaps discussing it with others and re-telling the story</a:t>
            </a:r>
            <a:endParaRPr lang="en-GB" sz="2000" b="1"/>
          </a:p>
          <a:p>
            <a:pPr>
              <a:lnSpc>
                <a:spcPct val="90000"/>
              </a:lnSpc>
            </a:pPr>
            <a:r>
              <a:rPr lang="en-GB" sz="2000" b="1"/>
              <a:t>Attend to the feelings: </a:t>
            </a:r>
            <a:r>
              <a:rPr lang="en-GB" sz="2000"/>
              <a:t>Whilst re-telling the story you think about the feelings and emotions that are being re-kindled, but you attend to the positive emotions and remove the negative ones.</a:t>
            </a:r>
            <a:endParaRPr lang="en-GB" sz="2000" b="1"/>
          </a:p>
          <a:p>
            <a:pPr>
              <a:lnSpc>
                <a:spcPct val="90000"/>
              </a:lnSpc>
            </a:pPr>
            <a:r>
              <a:rPr lang="en-GB" sz="2000" b="1"/>
              <a:t>Re-evaluating the experience: </a:t>
            </a:r>
            <a:r>
              <a:rPr lang="en-GB" sz="2000"/>
              <a:t>There should now be new knowledge, which should be added to the old existing knowledge.</a:t>
            </a:r>
            <a:endParaRPr lang="en-GB" sz="2000" b="1"/>
          </a:p>
        </p:txBody>
      </p:sp>
    </p:spTree>
    <p:extLst>
      <p:ext uri="{BB962C8B-B14F-4D97-AF65-F5344CB8AC3E}">
        <p14:creationId xmlns:p14="http://schemas.microsoft.com/office/powerpoint/2010/main" val="3065969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C968C-4F5E-4FE1-B7B9-CDA22B512D7F}"/>
              </a:ext>
            </a:extLst>
          </p:cNvPr>
          <p:cNvSpPr>
            <a:spLocks noGrp="1"/>
          </p:cNvSpPr>
          <p:nvPr>
            <p:ph type="title"/>
          </p:nvPr>
        </p:nvSpPr>
        <p:spPr>
          <a:xfrm>
            <a:off x="1371600" y="1020728"/>
            <a:ext cx="9486900" cy="996061"/>
          </a:xfrm>
        </p:spPr>
        <p:txBody>
          <a:bodyPr anchor="b">
            <a:normAutofit/>
          </a:bodyPr>
          <a:lstStyle/>
          <a:p>
            <a:pPr algn="ctr"/>
            <a:r>
              <a:rPr lang="en-GB" dirty="0"/>
              <a:t>Attending to emotions</a:t>
            </a:r>
            <a:endParaRPr lang="en-GB"/>
          </a:p>
        </p:txBody>
      </p:sp>
      <p:sp>
        <p:nvSpPr>
          <p:cNvPr id="3" name="Content Placeholder 2">
            <a:extLst>
              <a:ext uri="{FF2B5EF4-FFF2-40B4-BE49-F238E27FC236}">
                <a16:creationId xmlns:a16="http://schemas.microsoft.com/office/drawing/2014/main" id="{BBF69A21-D5CF-405C-8D59-CBA9C12A2009}"/>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Unless we give ourselves time to explore our emotions it is likely that we will get stuck. The negative emotions will remain, and it can become a cycle of unhelpful emotions.</a:t>
            </a:r>
          </a:p>
          <a:p>
            <a:r>
              <a:rPr lang="en-GB" dirty="0"/>
              <a:t>This is often seen in clients. </a:t>
            </a:r>
          </a:p>
          <a:p>
            <a:r>
              <a:rPr lang="en-GB" dirty="0"/>
              <a:t>We need to externalise feelings, explore them and sense them again. From doing so, we can then process and work through them.</a:t>
            </a:r>
          </a:p>
        </p:txBody>
      </p:sp>
    </p:spTree>
    <p:extLst>
      <p:ext uri="{BB962C8B-B14F-4D97-AF65-F5344CB8AC3E}">
        <p14:creationId xmlns:p14="http://schemas.microsoft.com/office/powerpoint/2010/main" val="1897340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A39EE-DF43-4642-9789-F0F2DC759202}"/>
              </a:ext>
            </a:extLst>
          </p:cNvPr>
          <p:cNvSpPr>
            <a:spLocks noGrp="1"/>
          </p:cNvSpPr>
          <p:nvPr>
            <p:ph type="title"/>
          </p:nvPr>
        </p:nvSpPr>
        <p:spPr>
          <a:xfrm>
            <a:off x="1371600" y="1020728"/>
            <a:ext cx="9486900" cy="996061"/>
          </a:xfrm>
        </p:spPr>
        <p:txBody>
          <a:bodyPr anchor="b">
            <a:normAutofit/>
          </a:bodyPr>
          <a:lstStyle/>
          <a:p>
            <a:pPr algn="ctr"/>
            <a:r>
              <a:rPr lang="en-GB" dirty="0"/>
              <a:t>Summary</a:t>
            </a:r>
            <a:endParaRPr lang="en-GB"/>
          </a:p>
        </p:txBody>
      </p:sp>
      <p:sp>
        <p:nvSpPr>
          <p:cNvPr id="3" name="Content Placeholder 2">
            <a:extLst>
              <a:ext uri="{FF2B5EF4-FFF2-40B4-BE49-F238E27FC236}">
                <a16:creationId xmlns:a16="http://schemas.microsoft.com/office/drawing/2014/main" id="{17318C34-C4C7-4045-B823-DE99147A6632}"/>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Within this week's topics we've considered resilience and self care. We've also briefly explored some of the key aspects of support that can be found when working as a therapist.</a:t>
            </a:r>
          </a:p>
          <a:p>
            <a:endParaRPr lang="en-GB" dirty="0"/>
          </a:p>
          <a:p>
            <a:r>
              <a:rPr lang="en-GB" dirty="0"/>
              <a:t>As a final activity, just spend a few minutes reflecting on the points here. Think about your own support methods, and also reflect on your own methods of self care. Think about what you do when you need to take time out. Consider also, who you turn to when in a crisis.</a:t>
            </a:r>
          </a:p>
        </p:txBody>
      </p:sp>
    </p:spTree>
    <p:extLst>
      <p:ext uri="{BB962C8B-B14F-4D97-AF65-F5344CB8AC3E}">
        <p14:creationId xmlns:p14="http://schemas.microsoft.com/office/powerpoint/2010/main" val="1957538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60C9-18B9-4921-A1AC-18C1EA12A81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83D0E3-0EB8-4CAD-A996-BF1719C3403F}"/>
              </a:ext>
            </a:extLst>
          </p:cNvPr>
          <p:cNvSpPr>
            <a:spLocks noGrp="1"/>
          </p:cNvSpPr>
          <p:nvPr>
            <p:ph idx="1"/>
          </p:nvPr>
        </p:nvSpPr>
        <p:spPr/>
        <p:txBody>
          <a:bodyPr vert="horz" lIns="91440" tIns="45720" rIns="91440" bIns="45720" rtlCol="0" anchor="t">
            <a:normAutofit/>
          </a:bodyPr>
          <a:lstStyle/>
          <a:p>
            <a:r>
              <a:rPr lang="en-GB" dirty="0"/>
              <a:t>Bassot, B. (2020). </a:t>
            </a:r>
            <a:r>
              <a:rPr lang="en-GB" i="1" dirty="0"/>
              <a:t>The Reflective Journal. </a:t>
            </a:r>
            <a:r>
              <a:rPr lang="en-GB" dirty="0"/>
              <a:t>3rd </a:t>
            </a:r>
            <a:r>
              <a:rPr lang="en-GB" dirty="0" err="1"/>
              <a:t>Edn</a:t>
            </a:r>
            <a:r>
              <a:rPr lang="en-GB" dirty="0"/>
              <a:t>. London: Red Globe Press</a:t>
            </a:r>
          </a:p>
          <a:p>
            <a:r>
              <a:rPr lang="en-GB" dirty="0">
                <a:ea typeface="+mj-lt"/>
                <a:cs typeface="+mj-lt"/>
              </a:rPr>
              <a:t>Boud, D., Keogh, R. and Walker, D. (1985) Reflection: Turning Experience into Learning, London: </a:t>
            </a:r>
            <a:r>
              <a:rPr lang="en-GB" dirty="0" err="1">
                <a:ea typeface="+mj-lt"/>
                <a:cs typeface="+mj-lt"/>
              </a:rPr>
              <a:t>RoutledgeFalmer</a:t>
            </a:r>
            <a:r>
              <a:rPr lang="en-GB" dirty="0">
                <a:ea typeface="+mj-lt"/>
                <a:cs typeface="+mj-lt"/>
              </a:rPr>
              <a:t>.</a:t>
            </a:r>
            <a:endParaRPr lang="en-GB" dirty="0"/>
          </a:p>
          <a:p>
            <a:endParaRPr lang="en-GB"/>
          </a:p>
          <a:p>
            <a:endParaRPr lang="en-GB" dirty="0"/>
          </a:p>
        </p:txBody>
      </p:sp>
    </p:spTree>
    <p:extLst>
      <p:ext uri="{BB962C8B-B14F-4D97-AF65-F5344CB8AC3E}">
        <p14:creationId xmlns:p14="http://schemas.microsoft.com/office/powerpoint/2010/main" val="99322643"/>
      </p:ext>
    </p:extLst>
  </p:cSld>
  <p:clrMapOvr>
    <a:masterClrMapping/>
  </p:clrMapOvr>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42D41"/>
      </a:dk2>
      <a:lt2>
        <a:srgbClr val="E2E8E4"/>
      </a:lt2>
      <a:accent1>
        <a:srgbClr val="EE6EC2"/>
      </a:accent1>
      <a:accent2>
        <a:srgbClr val="E04EEB"/>
      </a:accent2>
      <a:accent3>
        <a:srgbClr val="B06EEE"/>
      </a:accent3>
      <a:accent4>
        <a:srgbClr val="5D4EEB"/>
      </a:accent4>
      <a:accent5>
        <a:srgbClr val="6E97EE"/>
      </a:accent5>
      <a:accent6>
        <a:srgbClr val="23B0E3"/>
      </a:accent6>
      <a:hlink>
        <a:srgbClr val="568E69"/>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1578</Words>
  <Application>Microsoft Office PowerPoint</Application>
  <PresentationFormat>Widescreen</PresentationFormat>
  <Paragraphs>103</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Gill Sans MT</vt:lpstr>
      <vt:lpstr>Goudy Old Style</vt:lpstr>
      <vt:lpstr>ClassicFrameVTI</vt:lpstr>
      <vt:lpstr>Reflective Practice in Counselling</vt:lpstr>
      <vt:lpstr>Activity one</vt:lpstr>
      <vt:lpstr>Aims</vt:lpstr>
      <vt:lpstr>What is resilience?</vt:lpstr>
      <vt:lpstr>Resilience</vt:lpstr>
      <vt:lpstr>Four points to building resilience</vt:lpstr>
      <vt:lpstr>Four points to building resilience</vt:lpstr>
      <vt:lpstr>Finding support</vt:lpstr>
      <vt:lpstr>Feedback</vt:lpstr>
      <vt:lpstr>Being ready for change</vt:lpstr>
      <vt:lpstr>Activity Two</vt:lpstr>
      <vt:lpstr>Self-Care</vt:lpstr>
      <vt:lpstr>FInk-Samnick (2007) Self Care</vt:lpstr>
      <vt:lpstr>Strategy One</vt:lpstr>
      <vt:lpstr>Strategy two</vt:lpstr>
      <vt:lpstr>Strategy Three</vt:lpstr>
      <vt:lpstr>Strategy four</vt:lpstr>
      <vt:lpstr>Strategy five</vt:lpstr>
      <vt:lpstr>Strategy six</vt:lpstr>
      <vt:lpstr>Self Care</vt:lpstr>
      <vt:lpstr>Memories and feelings</vt:lpstr>
      <vt:lpstr>Activity tHREE</vt:lpstr>
      <vt:lpstr>Processing feelings</vt:lpstr>
      <vt:lpstr>Attending to emotions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733</cp:revision>
  <dcterms:created xsi:type="dcterms:W3CDTF">2020-11-04T14:03:23Z</dcterms:created>
  <dcterms:modified xsi:type="dcterms:W3CDTF">2020-11-06T08:54:39Z</dcterms:modified>
</cp:coreProperties>
</file>