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48"/>
  </p:notesMasterIdLst>
  <p:sldIdLst>
    <p:sldId id="299" r:id="rId2"/>
    <p:sldId id="523" r:id="rId3"/>
    <p:sldId id="529" r:id="rId4"/>
    <p:sldId id="530" r:id="rId5"/>
    <p:sldId id="570" r:id="rId6"/>
    <p:sldId id="569" r:id="rId7"/>
    <p:sldId id="586" r:id="rId8"/>
    <p:sldId id="571" r:id="rId9"/>
    <p:sldId id="572" r:id="rId10"/>
    <p:sldId id="573" r:id="rId11"/>
    <p:sldId id="574" r:id="rId12"/>
    <p:sldId id="575" r:id="rId13"/>
    <p:sldId id="576" r:id="rId14"/>
    <p:sldId id="577" r:id="rId15"/>
    <p:sldId id="578" r:id="rId16"/>
    <p:sldId id="579" r:id="rId17"/>
    <p:sldId id="580" r:id="rId18"/>
    <p:sldId id="581" r:id="rId19"/>
    <p:sldId id="582" r:id="rId20"/>
    <p:sldId id="583" r:id="rId21"/>
    <p:sldId id="584" r:id="rId22"/>
    <p:sldId id="585" r:id="rId23"/>
    <p:sldId id="587" r:id="rId24"/>
    <p:sldId id="593" r:id="rId25"/>
    <p:sldId id="590" r:id="rId26"/>
    <p:sldId id="594" r:id="rId27"/>
    <p:sldId id="592" r:id="rId28"/>
    <p:sldId id="588" r:id="rId29"/>
    <p:sldId id="589" r:id="rId30"/>
    <p:sldId id="591" r:id="rId31"/>
    <p:sldId id="596" r:id="rId32"/>
    <p:sldId id="595" r:id="rId33"/>
    <p:sldId id="519" r:id="rId34"/>
    <p:sldId id="567" r:id="rId35"/>
    <p:sldId id="568" r:id="rId36"/>
    <p:sldId id="597" r:id="rId37"/>
    <p:sldId id="598" r:id="rId38"/>
    <p:sldId id="599" r:id="rId39"/>
    <p:sldId id="600" r:id="rId40"/>
    <p:sldId id="601" r:id="rId41"/>
    <p:sldId id="602" r:id="rId42"/>
    <p:sldId id="603" r:id="rId43"/>
    <p:sldId id="604" r:id="rId44"/>
    <p:sldId id="340" r:id="rId45"/>
    <p:sldId id="566" r:id="rId46"/>
    <p:sldId id="334"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6D893F2-160B-42BC-9DBE-31967943AC4C}">
          <p14:sldIdLst>
            <p14:sldId id="299"/>
            <p14:sldId id="523"/>
            <p14:sldId id="529"/>
            <p14:sldId id="530"/>
            <p14:sldId id="570"/>
            <p14:sldId id="569"/>
            <p14:sldId id="586"/>
            <p14:sldId id="571"/>
            <p14:sldId id="572"/>
            <p14:sldId id="573"/>
            <p14:sldId id="574"/>
            <p14:sldId id="575"/>
            <p14:sldId id="576"/>
            <p14:sldId id="577"/>
            <p14:sldId id="578"/>
            <p14:sldId id="579"/>
            <p14:sldId id="580"/>
            <p14:sldId id="581"/>
            <p14:sldId id="582"/>
            <p14:sldId id="583"/>
            <p14:sldId id="584"/>
            <p14:sldId id="585"/>
            <p14:sldId id="587"/>
            <p14:sldId id="593"/>
            <p14:sldId id="590"/>
            <p14:sldId id="594"/>
            <p14:sldId id="592"/>
            <p14:sldId id="588"/>
            <p14:sldId id="589"/>
            <p14:sldId id="591"/>
            <p14:sldId id="596"/>
            <p14:sldId id="595"/>
            <p14:sldId id="519"/>
            <p14:sldId id="567"/>
            <p14:sldId id="568"/>
            <p14:sldId id="597"/>
            <p14:sldId id="598"/>
            <p14:sldId id="599"/>
            <p14:sldId id="600"/>
            <p14:sldId id="601"/>
            <p14:sldId id="602"/>
            <p14:sldId id="603"/>
            <p14:sldId id="604"/>
            <p14:sldId id="340"/>
            <p14:sldId id="566"/>
            <p14:sldId id="334"/>
          </p14:sldIdLst>
        </p14:section>
        <p14:section name="Untitled Section" id="{2519D357-BA92-4A34-B4A5-E23287E3AC64}">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CC6581-08A0-8EE4-249C-18EAC6349E88}" v="35" dt="2024-10-14T10:57:51.00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0" autoAdjust="0"/>
    <p:restoredTop sz="90952" autoAdjust="0"/>
  </p:normalViewPr>
  <p:slideViewPr>
    <p:cSldViewPr snapToGrid="0" snapToObjects="1">
      <p:cViewPr varScale="1">
        <p:scale>
          <a:sx n="58" d="100"/>
          <a:sy n="58" d="100"/>
        </p:scale>
        <p:origin x="988" y="52"/>
      </p:cViewPr>
      <p:guideLst/>
    </p:cSldViewPr>
  </p:slideViewPr>
  <p:notesTextViewPr>
    <p:cViewPr>
      <p:scale>
        <a:sx n="1" d="1"/>
        <a:sy n="1" d="1"/>
      </p:scale>
      <p:origin x="0" y="0"/>
    </p:cViewPr>
  </p:notesTextViewPr>
  <p:notesViewPr>
    <p:cSldViewPr snapToGrid="0" snapToObjects="1">
      <p:cViewPr varScale="1">
        <p:scale>
          <a:sx n="99" d="100"/>
          <a:sy n="99" d="100"/>
        </p:scale>
        <p:origin x="4272" y="1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057BE9-F6C6-9A47-A37C-48EE9AFC566D}" type="datetimeFigureOut">
              <a:rPr lang="en-US" smtClean="0"/>
              <a:t>10/14/2024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90C6F8-F0DE-D348-A9B6-87F0241C242A}" type="slidenum">
              <a:rPr lang="en-US" smtClean="0"/>
              <a:t>‹#›</a:t>
            </a:fld>
            <a:endParaRPr lang="en-US"/>
          </a:p>
        </p:txBody>
      </p:sp>
    </p:spTree>
    <p:extLst>
      <p:ext uri="{BB962C8B-B14F-4D97-AF65-F5344CB8AC3E}">
        <p14:creationId xmlns:p14="http://schemas.microsoft.com/office/powerpoint/2010/main" val="30069799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64E9C2E4-6E4C-4E48-8053-19D7D4BB77D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a:extLst>
              <a:ext uri="{FF2B5EF4-FFF2-40B4-BE49-F238E27FC236}">
                <a16:creationId xmlns:a16="http://schemas.microsoft.com/office/drawing/2014/main" id="{D559F7EA-D0D2-4883-8F9A-9374B8100F8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9220" name="Slide Number Placeholder 3">
            <a:extLst>
              <a:ext uri="{FF2B5EF4-FFF2-40B4-BE49-F238E27FC236}">
                <a16:creationId xmlns:a16="http://schemas.microsoft.com/office/drawing/2014/main" id="{F971A8E5-7152-41AE-97AE-1E4843859AD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38188" indent="-284163">
              <a:spcBef>
                <a:spcPct val="30000"/>
              </a:spcBef>
              <a:defRPr sz="1200">
                <a:solidFill>
                  <a:schemeClr val="tx1"/>
                </a:solidFill>
                <a:latin typeface="Calibri" panose="020F0502020204030204" pitchFamily="34" charset="0"/>
              </a:defRPr>
            </a:lvl2pPr>
            <a:lvl3pPr marL="1136650" indent="-227013">
              <a:spcBef>
                <a:spcPct val="30000"/>
              </a:spcBef>
              <a:defRPr sz="1200">
                <a:solidFill>
                  <a:schemeClr val="tx1"/>
                </a:solidFill>
                <a:latin typeface="Calibri" panose="020F0502020204030204" pitchFamily="34" charset="0"/>
              </a:defRPr>
            </a:lvl3pPr>
            <a:lvl4pPr marL="1592263" indent="-227013">
              <a:spcBef>
                <a:spcPct val="30000"/>
              </a:spcBef>
              <a:defRPr sz="1200">
                <a:solidFill>
                  <a:schemeClr val="tx1"/>
                </a:solidFill>
                <a:latin typeface="Calibri" panose="020F0502020204030204" pitchFamily="34" charset="0"/>
              </a:defRPr>
            </a:lvl4pPr>
            <a:lvl5pPr marL="2046288" indent="-227013">
              <a:spcBef>
                <a:spcPct val="30000"/>
              </a:spcBef>
              <a:defRPr sz="1200">
                <a:solidFill>
                  <a:schemeClr val="tx1"/>
                </a:solidFill>
                <a:latin typeface="Calibri" panose="020F0502020204030204" pitchFamily="34" charset="0"/>
              </a:defRPr>
            </a:lvl5pPr>
            <a:lvl6pPr marL="2503488" indent="-227013" eaLnBrk="0" fontAlgn="base" hangingPunct="0">
              <a:spcBef>
                <a:spcPct val="30000"/>
              </a:spcBef>
              <a:spcAft>
                <a:spcPct val="0"/>
              </a:spcAft>
              <a:defRPr sz="1200">
                <a:solidFill>
                  <a:schemeClr val="tx1"/>
                </a:solidFill>
                <a:latin typeface="Calibri" panose="020F0502020204030204" pitchFamily="34" charset="0"/>
              </a:defRPr>
            </a:lvl6pPr>
            <a:lvl7pPr marL="2960688" indent="-227013" eaLnBrk="0" fontAlgn="base" hangingPunct="0">
              <a:spcBef>
                <a:spcPct val="30000"/>
              </a:spcBef>
              <a:spcAft>
                <a:spcPct val="0"/>
              </a:spcAft>
              <a:defRPr sz="1200">
                <a:solidFill>
                  <a:schemeClr val="tx1"/>
                </a:solidFill>
                <a:latin typeface="Calibri" panose="020F0502020204030204" pitchFamily="34" charset="0"/>
              </a:defRPr>
            </a:lvl7pPr>
            <a:lvl8pPr marL="3417888" indent="-227013" eaLnBrk="0" fontAlgn="base" hangingPunct="0">
              <a:spcBef>
                <a:spcPct val="30000"/>
              </a:spcBef>
              <a:spcAft>
                <a:spcPct val="0"/>
              </a:spcAft>
              <a:defRPr sz="1200">
                <a:solidFill>
                  <a:schemeClr val="tx1"/>
                </a:solidFill>
                <a:latin typeface="Calibri" panose="020F0502020204030204" pitchFamily="34" charset="0"/>
              </a:defRPr>
            </a:lvl8pPr>
            <a:lvl9pPr marL="3875088" indent="-2270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C8723D5-058E-4F95-BC1A-76365AE1AC70}" type="slidenum">
              <a:rPr lang="en-GB" altLang="en-US" smtClean="0"/>
              <a:pPr>
                <a:spcBef>
                  <a:spcPct val="0"/>
                </a:spcBef>
              </a:pPr>
              <a:t>1</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secHead" preserve="1">
  <p:cSld name="Front Cover Slide">
    <p:spTree>
      <p:nvGrpSpPr>
        <p:cNvPr id="1" name=""/>
        <p:cNvGrpSpPr/>
        <p:nvPr/>
      </p:nvGrpSpPr>
      <p:grpSpPr>
        <a:xfrm>
          <a:off x="0" y="0"/>
          <a:ext cx="0" cy="0"/>
          <a:chOff x="0" y="0"/>
          <a:chExt cx="0" cy="0"/>
        </a:xfrm>
      </p:grpSpPr>
      <p:pic>
        <p:nvPicPr>
          <p:cNvPr id="7" name="Picture 6" descr="Title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763" y="0"/>
            <a:ext cx="12188825" cy="6984277"/>
          </a:xfrm>
          <a:prstGeom prst="rect">
            <a:avLst/>
          </a:prstGeom>
        </p:spPr>
      </p:pic>
      <p:sp>
        <p:nvSpPr>
          <p:cNvPr id="2" name="Title 1"/>
          <p:cNvSpPr>
            <a:spLocks noGrp="1"/>
          </p:cNvSpPr>
          <p:nvPr>
            <p:ph type="title"/>
          </p:nvPr>
        </p:nvSpPr>
        <p:spPr>
          <a:xfrm>
            <a:off x="831850" y="935038"/>
            <a:ext cx="7677150" cy="2852737"/>
          </a:xfrm>
        </p:spPr>
        <p:txBody>
          <a:bodyPr anchor="b"/>
          <a:lstStyle>
            <a:lvl1pPr>
              <a:defRPr sz="6000">
                <a:solidFill>
                  <a:schemeClr val="bg1"/>
                </a:solidFill>
              </a:defRPr>
            </a:lvl1pPr>
          </a:lstStyle>
          <a:p>
            <a:r>
              <a:rPr lang="en-US" dirty="0"/>
              <a:t>Click to edit Master title style</a:t>
            </a:r>
            <a:endParaRPr lang="en-GB" dirty="0"/>
          </a:p>
        </p:txBody>
      </p:sp>
      <p:sp>
        <p:nvSpPr>
          <p:cNvPr id="3" name="Text Placeholder 2"/>
          <p:cNvSpPr>
            <a:spLocks noGrp="1"/>
          </p:cNvSpPr>
          <p:nvPr>
            <p:ph type="body" idx="1"/>
          </p:nvPr>
        </p:nvSpPr>
        <p:spPr>
          <a:xfrm>
            <a:off x="831850" y="3827463"/>
            <a:ext cx="767715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solidFill>
                  <a:schemeClr val="bg1"/>
                </a:solidFill>
              </a:defRPr>
            </a:lvl1pPr>
          </a:lstStyle>
          <a:p>
            <a:fld id="{F1BB616E-AC95-4102-8D3D-E5F3062BBE69}" type="datetimeFigureOut">
              <a:rPr lang="en-GB" smtClean="0"/>
              <a:pPr/>
              <a:t>14/10/2024</a:t>
            </a:fld>
            <a:endParaRPr lang="en-GB" dirty="0"/>
          </a:p>
        </p:txBody>
      </p:sp>
    </p:spTree>
    <p:extLst>
      <p:ext uri="{BB962C8B-B14F-4D97-AF65-F5344CB8AC3E}">
        <p14:creationId xmlns:p14="http://schemas.microsoft.com/office/powerpoint/2010/main" val="33049649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Back Cover Slide">
    <p:spTree>
      <p:nvGrpSpPr>
        <p:cNvPr id="1" name=""/>
        <p:cNvGrpSpPr/>
        <p:nvPr/>
      </p:nvGrpSpPr>
      <p:grpSpPr>
        <a:xfrm>
          <a:off x="0" y="0"/>
          <a:ext cx="0" cy="0"/>
          <a:chOff x="0" y="0"/>
          <a:chExt cx="0" cy="0"/>
        </a:xfrm>
      </p:grpSpPr>
      <p:pic>
        <p:nvPicPr>
          <p:cNvPr id="6" name="Picture 5" descr="Final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71"/>
            <a:ext cx="12188825" cy="6857929"/>
          </a:xfrm>
          <a:prstGeom prst="rect">
            <a:avLst/>
          </a:prstGeom>
        </p:spPr>
      </p:pic>
      <p:sp>
        <p:nvSpPr>
          <p:cNvPr id="2" name="Title 1"/>
          <p:cNvSpPr>
            <a:spLocks noGrp="1"/>
          </p:cNvSpPr>
          <p:nvPr>
            <p:ph type="title"/>
          </p:nvPr>
        </p:nvSpPr>
        <p:spPr>
          <a:xfrm>
            <a:off x="831850" y="935038"/>
            <a:ext cx="7677150" cy="2852737"/>
          </a:xfrm>
        </p:spPr>
        <p:txBody>
          <a:bodyPr anchor="b"/>
          <a:lstStyle>
            <a:lvl1pPr>
              <a:defRPr sz="6000">
                <a:solidFill>
                  <a:schemeClr val="bg1"/>
                </a:solidFill>
              </a:defRPr>
            </a:lvl1pPr>
          </a:lstStyle>
          <a:p>
            <a:r>
              <a:rPr lang="en-US" dirty="0"/>
              <a:t>Click to edit Master title style</a:t>
            </a:r>
            <a:endParaRPr lang="en-GB" dirty="0"/>
          </a:p>
        </p:txBody>
      </p:sp>
      <p:sp>
        <p:nvSpPr>
          <p:cNvPr id="3" name="Text Placeholder 2"/>
          <p:cNvSpPr>
            <a:spLocks noGrp="1"/>
          </p:cNvSpPr>
          <p:nvPr>
            <p:ph type="body" idx="1"/>
          </p:nvPr>
        </p:nvSpPr>
        <p:spPr>
          <a:xfrm>
            <a:off x="831850" y="3827463"/>
            <a:ext cx="767715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solidFill>
                  <a:schemeClr val="bg1"/>
                </a:solidFill>
              </a:defRPr>
            </a:lvl1pPr>
          </a:lstStyle>
          <a:p>
            <a:fld id="{F1BB616E-AC95-4102-8D3D-E5F3062BBE69}" type="datetimeFigureOut">
              <a:rPr lang="en-GB" smtClean="0"/>
              <a:pPr/>
              <a:t>14/10/2024</a:t>
            </a:fld>
            <a:endParaRPr lang="en-GB" dirty="0"/>
          </a:p>
        </p:txBody>
      </p:sp>
    </p:spTree>
    <p:extLst>
      <p:ext uri="{BB962C8B-B14F-4D97-AF65-F5344CB8AC3E}">
        <p14:creationId xmlns:p14="http://schemas.microsoft.com/office/powerpoint/2010/main" val="22940483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vider Slide - Leadership &amp; Management">
    <p:spTree>
      <p:nvGrpSpPr>
        <p:cNvPr id="1" name=""/>
        <p:cNvGrpSpPr/>
        <p:nvPr/>
      </p:nvGrpSpPr>
      <p:grpSpPr>
        <a:xfrm>
          <a:off x="0" y="0"/>
          <a:ext cx="0" cy="0"/>
          <a:chOff x="0" y="0"/>
          <a:chExt cx="0" cy="0"/>
        </a:xfrm>
      </p:grpSpPr>
      <p:pic>
        <p:nvPicPr>
          <p:cNvPr id="7" name="Picture 6" descr="Management &amp; Leadership Divider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88825" cy="6857929"/>
          </a:xfrm>
          <a:prstGeom prst="rect">
            <a:avLst/>
          </a:prstGeom>
        </p:spPr>
      </p:pic>
      <p:sp>
        <p:nvSpPr>
          <p:cNvPr id="12" name="Title 1"/>
          <p:cNvSpPr>
            <a:spLocks noGrp="1"/>
          </p:cNvSpPr>
          <p:nvPr>
            <p:ph type="title"/>
          </p:nvPr>
        </p:nvSpPr>
        <p:spPr>
          <a:xfrm>
            <a:off x="831850" y="935038"/>
            <a:ext cx="7677150" cy="2852737"/>
          </a:xfrm>
        </p:spPr>
        <p:txBody>
          <a:bodyPr anchor="b"/>
          <a:lstStyle>
            <a:lvl1pPr>
              <a:defRPr sz="6000">
                <a:solidFill>
                  <a:schemeClr val="bg1"/>
                </a:solidFill>
              </a:defRPr>
            </a:lvl1pPr>
          </a:lstStyle>
          <a:p>
            <a:r>
              <a:rPr lang="en-US" dirty="0"/>
              <a:t>Click to edit Master title style</a:t>
            </a:r>
            <a:endParaRPr lang="en-GB" dirty="0"/>
          </a:p>
        </p:txBody>
      </p:sp>
      <p:sp>
        <p:nvSpPr>
          <p:cNvPr id="13" name="Text Placeholder 2"/>
          <p:cNvSpPr>
            <a:spLocks noGrp="1"/>
          </p:cNvSpPr>
          <p:nvPr>
            <p:ph type="body" idx="1"/>
          </p:nvPr>
        </p:nvSpPr>
        <p:spPr>
          <a:xfrm>
            <a:off x="831850" y="3827463"/>
            <a:ext cx="767715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4" name="Date Placeholder 3"/>
          <p:cNvSpPr>
            <a:spLocks noGrp="1"/>
          </p:cNvSpPr>
          <p:nvPr>
            <p:ph type="dt" sz="half" idx="10"/>
          </p:nvPr>
        </p:nvSpPr>
        <p:spPr>
          <a:xfrm>
            <a:off x="838200" y="6356350"/>
            <a:ext cx="2743200" cy="365125"/>
          </a:xfrm>
        </p:spPr>
        <p:txBody>
          <a:bodyPr/>
          <a:lstStyle>
            <a:lvl1pPr>
              <a:defRPr>
                <a:solidFill>
                  <a:schemeClr val="bg1"/>
                </a:solidFill>
              </a:defRPr>
            </a:lvl1pPr>
          </a:lstStyle>
          <a:p>
            <a:fld id="{F1BB616E-AC95-4102-8D3D-E5F3062BBE69}" type="datetimeFigureOut">
              <a:rPr lang="en-GB" smtClean="0"/>
              <a:pPr/>
              <a:t>14/10/2024</a:t>
            </a:fld>
            <a:endParaRPr lang="en-GB" dirty="0"/>
          </a:p>
        </p:txBody>
      </p:sp>
    </p:spTree>
    <p:extLst>
      <p:ext uri="{BB962C8B-B14F-4D97-AF65-F5344CB8AC3E}">
        <p14:creationId xmlns:p14="http://schemas.microsoft.com/office/powerpoint/2010/main" val="1205852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Divider Slide - HR &amp; Coaching">
    <p:spTree>
      <p:nvGrpSpPr>
        <p:cNvPr id="1" name=""/>
        <p:cNvGrpSpPr/>
        <p:nvPr/>
      </p:nvGrpSpPr>
      <p:grpSpPr>
        <a:xfrm>
          <a:off x="0" y="0"/>
          <a:ext cx="0" cy="0"/>
          <a:chOff x="0" y="0"/>
          <a:chExt cx="0" cy="0"/>
        </a:xfrm>
      </p:grpSpPr>
      <p:pic>
        <p:nvPicPr>
          <p:cNvPr id="8" name="Picture 7" descr="HR &amp; Coaching Divider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88825" cy="6857929"/>
          </a:xfrm>
          <a:prstGeom prst="rect">
            <a:avLst/>
          </a:prstGeom>
        </p:spPr>
      </p:pic>
      <p:sp>
        <p:nvSpPr>
          <p:cNvPr id="2" name="Title 1"/>
          <p:cNvSpPr>
            <a:spLocks noGrp="1"/>
          </p:cNvSpPr>
          <p:nvPr>
            <p:ph type="title"/>
          </p:nvPr>
        </p:nvSpPr>
        <p:spPr>
          <a:xfrm>
            <a:off x="831850" y="935038"/>
            <a:ext cx="7677150" cy="2852737"/>
          </a:xfrm>
        </p:spPr>
        <p:txBody>
          <a:bodyPr anchor="b"/>
          <a:lstStyle>
            <a:lvl1pPr>
              <a:defRPr sz="6000">
                <a:solidFill>
                  <a:schemeClr val="bg1"/>
                </a:solidFill>
              </a:defRPr>
            </a:lvl1pPr>
          </a:lstStyle>
          <a:p>
            <a:r>
              <a:rPr lang="en-US" dirty="0"/>
              <a:t>Click to edit Master title style</a:t>
            </a:r>
            <a:endParaRPr lang="en-GB" dirty="0"/>
          </a:p>
        </p:txBody>
      </p:sp>
      <p:sp>
        <p:nvSpPr>
          <p:cNvPr id="3" name="Text Placeholder 2"/>
          <p:cNvSpPr>
            <a:spLocks noGrp="1"/>
          </p:cNvSpPr>
          <p:nvPr>
            <p:ph type="body" idx="1"/>
          </p:nvPr>
        </p:nvSpPr>
        <p:spPr>
          <a:xfrm>
            <a:off x="831850" y="3840163"/>
            <a:ext cx="767715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solidFill>
                  <a:schemeClr val="bg1"/>
                </a:solidFill>
              </a:defRPr>
            </a:lvl1pPr>
          </a:lstStyle>
          <a:p>
            <a:fld id="{F1BB616E-AC95-4102-8D3D-E5F3062BBE69}" type="datetimeFigureOut">
              <a:rPr lang="en-GB" smtClean="0"/>
              <a:pPr/>
              <a:t>14/10/2024</a:t>
            </a:fld>
            <a:endParaRPr lang="en-GB" dirty="0"/>
          </a:p>
        </p:txBody>
      </p:sp>
    </p:spTree>
    <p:extLst>
      <p:ext uri="{BB962C8B-B14F-4D97-AF65-F5344CB8AC3E}">
        <p14:creationId xmlns:p14="http://schemas.microsoft.com/office/powerpoint/2010/main" val="1185503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Divider Slide - Marketing &amp; PR">
    <p:spTree>
      <p:nvGrpSpPr>
        <p:cNvPr id="1" name=""/>
        <p:cNvGrpSpPr/>
        <p:nvPr/>
      </p:nvGrpSpPr>
      <p:grpSpPr>
        <a:xfrm>
          <a:off x="0" y="0"/>
          <a:ext cx="0" cy="0"/>
          <a:chOff x="0" y="0"/>
          <a:chExt cx="0" cy="0"/>
        </a:xfrm>
      </p:grpSpPr>
      <p:pic>
        <p:nvPicPr>
          <p:cNvPr id="6" name="Picture 5" descr="Marketing Divider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88825" cy="6857929"/>
          </a:xfrm>
          <a:prstGeom prst="rect">
            <a:avLst/>
          </a:prstGeom>
        </p:spPr>
      </p:pic>
      <p:sp>
        <p:nvSpPr>
          <p:cNvPr id="2" name="Title 1"/>
          <p:cNvSpPr>
            <a:spLocks noGrp="1"/>
          </p:cNvSpPr>
          <p:nvPr>
            <p:ph type="title"/>
          </p:nvPr>
        </p:nvSpPr>
        <p:spPr>
          <a:xfrm>
            <a:off x="831850" y="935038"/>
            <a:ext cx="7677150" cy="2852737"/>
          </a:xfrm>
        </p:spPr>
        <p:txBody>
          <a:bodyPr anchor="b"/>
          <a:lstStyle>
            <a:lvl1pPr>
              <a:defRPr sz="6000">
                <a:solidFill>
                  <a:schemeClr val="bg1"/>
                </a:solidFill>
              </a:defRPr>
            </a:lvl1pPr>
          </a:lstStyle>
          <a:p>
            <a:r>
              <a:rPr lang="en-US" dirty="0"/>
              <a:t>Click to edit Master title style</a:t>
            </a:r>
            <a:endParaRPr lang="en-GB" dirty="0"/>
          </a:p>
        </p:txBody>
      </p:sp>
      <p:sp>
        <p:nvSpPr>
          <p:cNvPr id="3" name="Text Placeholder 2"/>
          <p:cNvSpPr>
            <a:spLocks noGrp="1"/>
          </p:cNvSpPr>
          <p:nvPr>
            <p:ph type="body" idx="1"/>
          </p:nvPr>
        </p:nvSpPr>
        <p:spPr>
          <a:xfrm>
            <a:off x="831850" y="3840163"/>
            <a:ext cx="767715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solidFill>
                  <a:schemeClr val="bg1"/>
                </a:solidFill>
              </a:defRPr>
            </a:lvl1pPr>
          </a:lstStyle>
          <a:p>
            <a:fld id="{F1BB616E-AC95-4102-8D3D-E5F3062BBE69}" type="datetimeFigureOut">
              <a:rPr lang="en-GB" smtClean="0"/>
              <a:pPr/>
              <a:t>14/10/2024</a:t>
            </a:fld>
            <a:endParaRPr lang="en-GB" dirty="0"/>
          </a:p>
        </p:txBody>
      </p:sp>
    </p:spTree>
    <p:extLst>
      <p:ext uri="{BB962C8B-B14F-4D97-AF65-F5344CB8AC3E}">
        <p14:creationId xmlns:p14="http://schemas.microsoft.com/office/powerpoint/2010/main" val="34523433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Divider Slide - Logistics &amp; Operations">
    <p:spTree>
      <p:nvGrpSpPr>
        <p:cNvPr id="1" name=""/>
        <p:cNvGrpSpPr/>
        <p:nvPr/>
      </p:nvGrpSpPr>
      <p:grpSpPr>
        <a:xfrm>
          <a:off x="0" y="0"/>
          <a:ext cx="0" cy="0"/>
          <a:chOff x="0" y="0"/>
          <a:chExt cx="0" cy="0"/>
        </a:xfrm>
      </p:grpSpPr>
      <p:pic>
        <p:nvPicPr>
          <p:cNvPr id="6" name="Picture 5" descr="Logistics &amp; Operations Divider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88825" cy="6857929"/>
          </a:xfrm>
          <a:prstGeom prst="rect">
            <a:avLst/>
          </a:prstGeom>
        </p:spPr>
      </p:pic>
      <p:sp>
        <p:nvSpPr>
          <p:cNvPr id="2" name="Title 1"/>
          <p:cNvSpPr>
            <a:spLocks noGrp="1"/>
          </p:cNvSpPr>
          <p:nvPr>
            <p:ph type="title"/>
          </p:nvPr>
        </p:nvSpPr>
        <p:spPr>
          <a:xfrm>
            <a:off x="831850" y="935038"/>
            <a:ext cx="7677150" cy="2852737"/>
          </a:xfrm>
        </p:spPr>
        <p:txBody>
          <a:bodyPr anchor="b"/>
          <a:lstStyle>
            <a:lvl1pPr>
              <a:defRPr sz="6000">
                <a:solidFill>
                  <a:schemeClr val="bg1"/>
                </a:solidFill>
              </a:defRPr>
            </a:lvl1pPr>
          </a:lstStyle>
          <a:p>
            <a:r>
              <a:rPr lang="en-US" dirty="0"/>
              <a:t>Click to edit Master title style</a:t>
            </a:r>
            <a:endParaRPr lang="en-GB" dirty="0"/>
          </a:p>
        </p:txBody>
      </p:sp>
      <p:sp>
        <p:nvSpPr>
          <p:cNvPr id="3" name="Text Placeholder 2"/>
          <p:cNvSpPr>
            <a:spLocks noGrp="1"/>
          </p:cNvSpPr>
          <p:nvPr>
            <p:ph type="body" idx="1"/>
          </p:nvPr>
        </p:nvSpPr>
        <p:spPr>
          <a:xfrm>
            <a:off x="831850" y="3840163"/>
            <a:ext cx="767715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solidFill>
                  <a:schemeClr val="bg1"/>
                </a:solidFill>
              </a:defRPr>
            </a:lvl1pPr>
          </a:lstStyle>
          <a:p>
            <a:fld id="{F1BB616E-AC95-4102-8D3D-E5F3062BBE69}" type="datetimeFigureOut">
              <a:rPr lang="en-GB" smtClean="0"/>
              <a:pPr/>
              <a:t>14/10/2024</a:t>
            </a:fld>
            <a:endParaRPr lang="en-GB" dirty="0"/>
          </a:p>
        </p:txBody>
      </p:sp>
    </p:spTree>
    <p:extLst>
      <p:ext uri="{BB962C8B-B14F-4D97-AF65-F5344CB8AC3E}">
        <p14:creationId xmlns:p14="http://schemas.microsoft.com/office/powerpoint/2010/main" val="645210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Divider Slide - Entrepreneurship &amp; Careers">
    <p:spTree>
      <p:nvGrpSpPr>
        <p:cNvPr id="1" name=""/>
        <p:cNvGrpSpPr/>
        <p:nvPr/>
      </p:nvGrpSpPr>
      <p:grpSpPr>
        <a:xfrm>
          <a:off x="0" y="0"/>
          <a:ext cx="0" cy="0"/>
          <a:chOff x="0" y="0"/>
          <a:chExt cx="0" cy="0"/>
        </a:xfrm>
      </p:grpSpPr>
      <p:pic>
        <p:nvPicPr>
          <p:cNvPr id="7" name="Picture 6" descr="Entrepreneurship &amp; Careers Divider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88825" cy="6857929"/>
          </a:xfrm>
          <a:prstGeom prst="rect">
            <a:avLst/>
          </a:prstGeom>
        </p:spPr>
      </p:pic>
      <p:sp>
        <p:nvSpPr>
          <p:cNvPr id="2" name="Title 1"/>
          <p:cNvSpPr>
            <a:spLocks noGrp="1"/>
          </p:cNvSpPr>
          <p:nvPr>
            <p:ph type="title"/>
          </p:nvPr>
        </p:nvSpPr>
        <p:spPr>
          <a:xfrm>
            <a:off x="831850" y="935038"/>
            <a:ext cx="7677150" cy="2852737"/>
          </a:xfrm>
        </p:spPr>
        <p:txBody>
          <a:bodyPr anchor="b"/>
          <a:lstStyle>
            <a:lvl1pPr>
              <a:defRPr sz="6000">
                <a:solidFill>
                  <a:schemeClr val="bg1"/>
                </a:solidFill>
              </a:defRPr>
            </a:lvl1pPr>
          </a:lstStyle>
          <a:p>
            <a:r>
              <a:rPr lang="en-US" dirty="0"/>
              <a:t>Click to edit Master title style</a:t>
            </a:r>
            <a:endParaRPr lang="en-GB" dirty="0"/>
          </a:p>
        </p:txBody>
      </p:sp>
      <p:sp>
        <p:nvSpPr>
          <p:cNvPr id="3" name="Text Placeholder 2"/>
          <p:cNvSpPr>
            <a:spLocks noGrp="1"/>
          </p:cNvSpPr>
          <p:nvPr>
            <p:ph type="body" idx="1"/>
          </p:nvPr>
        </p:nvSpPr>
        <p:spPr>
          <a:xfrm>
            <a:off x="831850" y="3840163"/>
            <a:ext cx="767715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solidFill>
                  <a:schemeClr val="bg1"/>
                </a:solidFill>
              </a:defRPr>
            </a:lvl1pPr>
          </a:lstStyle>
          <a:p>
            <a:fld id="{F1BB616E-AC95-4102-8D3D-E5F3062BBE69}" type="datetimeFigureOut">
              <a:rPr lang="en-GB" smtClean="0"/>
              <a:pPr/>
              <a:t>14/10/2024</a:t>
            </a:fld>
            <a:endParaRPr lang="en-GB" dirty="0"/>
          </a:p>
        </p:txBody>
      </p:sp>
    </p:spTree>
    <p:extLst>
      <p:ext uri="{BB962C8B-B14F-4D97-AF65-F5344CB8AC3E}">
        <p14:creationId xmlns:p14="http://schemas.microsoft.com/office/powerpoint/2010/main" val="32600183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Content 1 - Generic">
    <p:spTree>
      <p:nvGrpSpPr>
        <p:cNvPr id="1" name=""/>
        <p:cNvGrpSpPr/>
        <p:nvPr/>
      </p:nvGrpSpPr>
      <p:grpSpPr>
        <a:xfrm>
          <a:off x="0" y="0"/>
          <a:ext cx="0" cy="0"/>
          <a:chOff x="0" y="0"/>
          <a:chExt cx="0" cy="0"/>
        </a:xfrm>
      </p:grpSpPr>
      <p:pic>
        <p:nvPicPr>
          <p:cNvPr id="7" name="Picture 6" descr="Corporate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71"/>
            <a:ext cx="12188825" cy="6857929"/>
          </a:xfrm>
          <a:prstGeom prst="rect">
            <a:avLst/>
          </a:prstGeom>
        </p:spPr>
      </p:pic>
      <p:sp>
        <p:nvSpPr>
          <p:cNvPr id="2" name="Title 1"/>
          <p:cNvSpPr>
            <a:spLocks noGrp="1"/>
          </p:cNvSpPr>
          <p:nvPr>
            <p:ph type="title"/>
          </p:nvPr>
        </p:nvSpPr>
        <p:spPr>
          <a:xfrm>
            <a:off x="723900" y="365125"/>
            <a:ext cx="10629900" cy="1325563"/>
          </a:xfrm>
        </p:spPr>
        <p:txBody>
          <a:bodyPr/>
          <a:lstStyle/>
          <a:p>
            <a:r>
              <a:rPr lang="en-US" dirty="0"/>
              <a:t>Click to edit Master title style</a:t>
            </a:r>
            <a:endParaRPr lang="en-GB" dirty="0"/>
          </a:p>
        </p:txBody>
      </p:sp>
      <p:sp>
        <p:nvSpPr>
          <p:cNvPr id="3" name="Content Placeholder 2"/>
          <p:cNvSpPr>
            <a:spLocks noGrp="1"/>
          </p:cNvSpPr>
          <p:nvPr>
            <p:ph idx="1"/>
          </p:nvPr>
        </p:nvSpPr>
        <p:spPr>
          <a:xfrm>
            <a:off x="723900" y="1825625"/>
            <a:ext cx="10629900"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14/10/2024</a:t>
            </a:fld>
            <a:endParaRPr lang="en-GB" dirty="0"/>
          </a:p>
        </p:txBody>
      </p:sp>
      <p:sp>
        <p:nvSpPr>
          <p:cNvPr id="6"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a:p>
        </p:txBody>
      </p:sp>
      <p:sp>
        <p:nvSpPr>
          <p:cNvPr id="9" name="TextBox 8"/>
          <p:cNvSpPr txBox="1"/>
          <p:nvPr userDrawn="1"/>
        </p:nvSpPr>
        <p:spPr>
          <a:xfrm>
            <a:off x="3182112" y="6051550"/>
            <a:ext cx="6486144" cy="461665"/>
          </a:xfrm>
          <a:prstGeom prst="rect">
            <a:avLst/>
          </a:prstGeom>
          <a:noFill/>
        </p:spPr>
        <p:txBody>
          <a:bodyPr wrap="square" rtlCol="0">
            <a:spAutoFit/>
          </a:bodyPr>
          <a:lstStyle/>
          <a:p>
            <a:endParaRPr lang="en-GB" sz="2400" b="1" dirty="0">
              <a:solidFill>
                <a:schemeClr val="bg1"/>
              </a:solidFill>
            </a:endParaRPr>
          </a:p>
        </p:txBody>
      </p:sp>
    </p:spTree>
    <p:extLst>
      <p:ext uri="{BB962C8B-B14F-4D97-AF65-F5344CB8AC3E}">
        <p14:creationId xmlns:p14="http://schemas.microsoft.com/office/powerpoint/2010/main" val="3201372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Content 1- Leadership &amp; management">
    <p:spTree>
      <p:nvGrpSpPr>
        <p:cNvPr id="1" name=""/>
        <p:cNvGrpSpPr/>
        <p:nvPr/>
      </p:nvGrpSpPr>
      <p:grpSpPr>
        <a:xfrm>
          <a:off x="0" y="0"/>
          <a:ext cx="0" cy="0"/>
          <a:chOff x="0" y="0"/>
          <a:chExt cx="0" cy="0"/>
        </a:xfrm>
      </p:grpSpPr>
      <p:pic>
        <p:nvPicPr>
          <p:cNvPr id="8" name="Picture 7" descr="Management &amp; Leadership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71"/>
            <a:ext cx="12188825" cy="6857929"/>
          </a:xfrm>
          <a:prstGeom prst="rect">
            <a:avLst/>
          </a:prstGeom>
        </p:spPr>
      </p:pic>
      <p:sp>
        <p:nvSpPr>
          <p:cNvPr id="2" name="Title 1"/>
          <p:cNvSpPr>
            <a:spLocks noGrp="1"/>
          </p:cNvSpPr>
          <p:nvPr>
            <p:ph type="title"/>
          </p:nvPr>
        </p:nvSpPr>
        <p:spPr>
          <a:xfrm>
            <a:off x="723900" y="365125"/>
            <a:ext cx="10629900" cy="1325563"/>
          </a:xfrm>
        </p:spPr>
        <p:txBody>
          <a:bodyPr/>
          <a:lstStyle/>
          <a:p>
            <a:r>
              <a:rPr lang="en-US" dirty="0"/>
              <a:t>Click to edit Master title style</a:t>
            </a:r>
            <a:endParaRPr lang="en-GB" dirty="0"/>
          </a:p>
        </p:txBody>
      </p:sp>
      <p:sp>
        <p:nvSpPr>
          <p:cNvPr id="3" name="Content Placeholder 2"/>
          <p:cNvSpPr>
            <a:spLocks noGrp="1"/>
          </p:cNvSpPr>
          <p:nvPr>
            <p:ph idx="1"/>
          </p:nvPr>
        </p:nvSpPr>
        <p:spPr>
          <a:xfrm>
            <a:off x="723900" y="1825625"/>
            <a:ext cx="10629900"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14/10/2024</a:t>
            </a:fld>
            <a:endParaRPr lang="en-GB" dirty="0"/>
          </a:p>
        </p:txBody>
      </p:sp>
      <p:sp>
        <p:nvSpPr>
          <p:cNvPr id="6"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a:p>
        </p:txBody>
      </p:sp>
      <p:sp>
        <p:nvSpPr>
          <p:cNvPr id="9" name="TextBox 8"/>
          <p:cNvSpPr txBox="1"/>
          <p:nvPr userDrawn="1"/>
        </p:nvSpPr>
        <p:spPr>
          <a:xfrm>
            <a:off x="3182112" y="6051550"/>
            <a:ext cx="6486144" cy="461665"/>
          </a:xfrm>
          <a:prstGeom prst="rect">
            <a:avLst/>
          </a:prstGeom>
          <a:noFill/>
        </p:spPr>
        <p:txBody>
          <a:bodyPr wrap="square" rtlCol="0">
            <a:spAutoFit/>
          </a:bodyPr>
          <a:lstStyle/>
          <a:p>
            <a:endParaRPr lang="en-GB" sz="2400" b="1" dirty="0">
              <a:solidFill>
                <a:schemeClr val="bg1"/>
              </a:solidFill>
            </a:endParaRPr>
          </a:p>
        </p:txBody>
      </p:sp>
    </p:spTree>
    <p:extLst>
      <p:ext uri="{BB962C8B-B14F-4D97-AF65-F5344CB8AC3E}">
        <p14:creationId xmlns:p14="http://schemas.microsoft.com/office/powerpoint/2010/main" val="39693087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Content 1 - HR &amp; Coaching">
    <p:spTree>
      <p:nvGrpSpPr>
        <p:cNvPr id="1" name=""/>
        <p:cNvGrpSpPr/>
        <p:nvPr/>
      </p:nvGrpSpPr>
      <p:grpSpPr>
        <a:xfrm>
          <a:off x="0" y="0"/>
          <a:ext cx="0" cy="0"/>
          <a:chOff x="0" y="0"/>
          <a:chExt cx="0" cy="0"/>
        </a:xfrm>
      </p:grpSpPr>
      <p:pic>
        <p:nvPicPr>
          <p:cNvPr id="8" name="Picture 7" descr="HR &amp; Coaching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71"/>
            <a:ext cx="12188825" cy="6857929"/>
          </a:xfrm>
          <a:prstGeom prst="rect">
            <a:avLst/>
          </a:prstGeom>
        </p:spPr>
      </p:pic>
      <p:sp>
        <p:nvSpPr>
          <p:cNvPr id="2" name="Title 1"/>
          <p:cNvSpPr>
            <a:spLocks noGrp="1"/>
          </p:cNvSpPr>
          <p:nvPr>
            <p:ph type="title"/>
          </p:nvPr>
        </p:nvSpPr>
        <p:spPr>
          <a:xfrm>
            <a:off x="723900" y="365125"/>
            <a:ext cx="10629900" cy="1325563"/>
          </a:xfrm>
        </p:spPr>
        <p:txBody>
          <a:bodyPr/>
          <a:lstStyle/>
          <a:p>
            <a:r>
              <a:rPr lang="en-US" dirty="0"/>
              <a:t>Click to edit Master title style</a:t>
            </a:r>
            <a:endParaRPr lang="en-GB" dirty="0"/>
          </a:p>
        </p:txBody>
      </p:sp>
      <p:sp>
        <p:nvSpPr>
          <p:cNvPr id="3" name="Content Placeholder 2"/>
          <p:cNvSpPr>
            <a:spLocks noGrp="1"/>
          </p:cNvSpPr>
          <p:nvPr>
            <p:ph idx="1"/>
          </p:nvPr>
        </p:nvSpPr>
        <p:spPr>
          <a:xfrm>
            <a:off x="723900" y="1825625"/>
            <a:ext cx="10629900"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14/10/2024</a:t>
            </a:fld>
            <a:endParaRPr lang="en-GB" dirty="0"/>
          </a:p>
        </p:txBody>
      </p:sp>
      <p:sp>
        <p:nvSpPr>
          <p:cNvPr id="6"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a:p>
        </p:txBody>
      </p:sp>
    </p:spTree>
    <p:extLst>
      <p:ext uri="{BB962C8B-B14F-4D97-AF65-F5344CB8AC3E}">
        <p14:creationId xmlns:p14="http://schemas.microsoft.com/office/powerpoint/2010/main" val="40968660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Content 1- Marketing &amp; PR">
    <p:spTree>
      <p:nvGrpSpPr>
        <p:cNvPr id="1" name=""/>
        <p:cNvGrpSpPr/>
        <p:nvPr/>
      </p:nvGrpSpPr>
      <p:grpSpPr>
        <a:xfrm>
          <a:off x="0" y="0"/>
          <a:ext cx="0" cy="0"/>
          <a:chOff x="0" y="0"/>
          <a:chExt cx="0" cy="0"/>
        </a:xfrm>
      </p:grpSpPr>
      <p:pic>
        <p:nvPicPr>
          <p:cNvPr id="8" name="Picture 7" descr="Marketing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71"/>
            <a:ext cx="12188825" cy="6857929"/>
          </a:xfrm>
          <a:prstGeom prst="rect">
            <a:avLst/>
          </a:prstGeom>
        </p:spPr>
      </p:pic>
      <p:sp>
        <p:nvSpPr>
          <p:cNvPr id="2" name="Title 1"/>
          <p:cNvSpPr>
            <a:spLocks noGrp="1"/>
          </p:cNvSpPr>
          <p:nvPr>
            <p:ph type="title"/>
          </p:nvPr>
        </p:nvSpPr>
        <p:spPr>
          <a:xfrm>
            <a:off x="723900" y="365125"/>
            <a:ext cx="10629900" cy="1325563"/>
          </a:xfrm>
        </p:spPr>
        <p:txBody>
          <a:bodyPr/>
          <a:lstStyle/>
          <a:p>
            <a:r>
              <a:rPr lang="en-US" dirty="0"/>
              <a:t>Click to edit Master title style</a:t>
            </a:r>
            <a:endParaRPr lang="en-GB" dirty="0"/>
          </a:p>
        </p:txBody>
      </p:sp>
      <p:sp>
        <p:nvSpPr>
          <p:cNvPr id="3" name="Content Placeholder 2"/>
          <p:cNvSpPr>
            <a:spLocks noGrp="1"/>
          </p:cNvSpPr>
          <p:nvPr>
            <p:ph idx="1"/>
          </p:nvPr>
        </p:nvSpPr>
        <p:spPr>
          <a:xfrm>
            <a:off x="723900" y="1825625"/>
            <a:ext cx="10629900"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14/10/2024</a:t>
            </a:fld>
            <a:endParaRPr lang="en-GB" dirty="0"/>
          </a:p>
        </p:txBody>
      </p:sp>
      <p:sp>
        <p:nvSpPr>
          <p:cNvPr id="6"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a:p>
        </p:txBody>
      </p:sp>
    </p:spTree>
    <p:extLst>
      <p:ext uri="{BB962C8B-B14F-4D97-AF65-F5344CB8AC3E}">
        <p14:creationId xmlns:p14="http://schemas.microsoft.com/office/powerpoint/2010/main" val="5099572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Content 1- Logistics &amp; Operations">
    <p:spTree>
      <p:nvGrpSpPr>
        <p:cNvPr id="1" name=""/>
        <p:cNvGrpSpPr/>
        <p:nvPr/>
      </p:nvGrpSpPr>
      <p:grpSpPr>
        <a:xfrm>
          <a:off x="0" y="0"/>
          <a:ext cx="0" cy="0"/>
          <a:chOff x="0" y="0"/>
          <a:chExt cx="0" cy="0"/>
        </a:xfrm>
      </p:grpSpPr>
      <p:pic>
        <p:nvPicPr>
          <p:cNvPr id="8" name="Picture 7" descr="Logistics &amp; Operations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88825" cy="6857929"/>
          </a:xfrm>
          <a:prstGeom prst="rect">
            <a:avLst/>
          </a:prstGeom>
        </p:spPr>
      </p:pic>
      <p:sp>
        <p:nvSpPr>
          <p:cNvPr id="2" name="Title 1"/>
          <p:cNvSpPr>
            <a:spLocks noGrp="1"/>
          </p:cNvSpPr>
          <p:nvPr>
            <p:ph type="title"/>
          </p:nvPr>
        </p:nvSpPr>
        <p:spPr>
          <a:xfrm>
            <a:off x="723900" y="365125"/>
            <a:ext cx="10629900" cy="1325563"/>
          </a:xfrm>
        </p:spPr>
        <p:txBody>
          <a:bodyPr/>
          <a:lstStyle/>
          <a:p>
            <a:r>
              <a:rPr lang="en-US" dirty="0"/>
              <a:t>Click to edit Master title style</a:t>
            </a:r>
            <a:endParaRPr lang="en-GB" dirty="0"/>
          </a:p>
        </p:txBody>
      </p:sp>
      <p:sp>
        <p:nvSpPr>
          <p:cNvPr id="3" name="Content Placeholder 2"/>
          <p:cNvSpPr>
            <a:spLocks noGrp="1"/>
          </p:cNvSpPr>
          <p:nvPr>
            <p:ph idx="1"/>
          </p:nvPr>
        </p:nvSpPr>
        <p:spPr>
          <a:xfrm>
            <a:off x="723900" y="1825625"/>
            <a:ext cx="10629900"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14/10/2024</a:t>
            </a:fld>
            <a:endParaRPr lang="en-GB" dirty="0"/>
          </a:p>
        </p:txBody>
      </p:sp>
      <p:sp>
        <p:nvSpPr>
          <p:cNvPr id="6"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a:p>
        </p:txBody>
      </p:sp>
    </p:spTree>
    <p:extLst>
      <p:ext uri="{BB962C8B-B14F-4D97-AF65-F5344CB8AC3E}">
        <p14:creationId xmlns:p14="http://schemas.microsoft.com/office/powerpoint/2010/main" val="18617159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Content 1- Entrepreneurship &amp; Careers">
    <p:spTree>
      <p:nvGrpSpPr>
        <p:cNvPr id="1" name=""/>
        <p:cNvGrpSpPr/>
        <p:nvPr/>
      </p:nvGrpSpPr>
      <p:grpSpPr>
        <a:xfrm>
          <a:off x="0" y="0"/>
          <a:ext cx="0" cy="0"/>
          <a:chOff x="0" y="0"/>
          <a:chExt cx="0" cy="0"/>
        </a:xfrm>
      </p:grpSpPr>
      <p:pic>
        <p:nvPicPr>
          <p:cNvPr id="7" name="Picture 6" descr="Entrepreneurship &amp; Careers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88825" cy="6857929"/>
          </a:xfrm>
          <a:prstGeom prst="rect">
            <a:avLst/>
          </a:prstGeom>
        </p:spPr>
      </p:pic>
      <p:sp>
        <p:nvSpPr>
          <p:cNvPr id="2" name="Title 1"/>
          <p:cNvSpPr>
            <a:spLocks noGrp="1"/>
          </p:cNvSpPr>
          <p:nvPr>
            <p:ph type="title"/>
          </p:nvPr>
        </p:nvSpPr>
        <p:spPr>
          <a:xfrm>
            <a:off x="723900" y="365125"/>
            <a:ext cx="10629900" cy="1325563"/>
          </a:xfrm>
        </p:spPr>
        <p:txBody>
          <a:bodyPr/>
          <a:lstStyle/>
          <a:p>
            <a:r>
              <a:rPr lang="en-US" dirty="0"/>
              <a:t>Click to edit Master title style</a:t>
            </a:r>
            <a:endParaRPr lang="en-GB" dirty="0"/>
          </a:p>
        </p:txBody>
      </p:sp>
      <p:sp>
        <p:nvSpPr>
          <p:cNvPr id="3" name="Content Placeholder 2"/>
          <p:cNvSpPr>
            <a:spLocks noGrp="1"/>
          </p:cNvSpPr>
          <p:nvPr>
            <p:ph idx="1"/>
          </p:nvPr>
        </p:nvSpPr>
        <p:spPr>
          <a:xfrm>
            <a:off x="723900" y="1825625"/>
            <a:ext cx="10629900"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14/10/2024</a:t>
            </a:fld>
            <a:endParaRPr lang="en-GB" dirty="0"/>
          </a:p>
        </p:txBody>
      </p:sp>
      <p:sp>
        <p:nvSpPr>
          <p:cNvPr id="6"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a:p>
        </p:txBody>
      </p:sp>
    </p:spTree>
    <p:extLst>
      <p:ext uri="{BB962C8B-B14F-4D97-AF65-F5344CB8AC3E}">
        <p14:creationId xmlns:p14="http://schemas.microsoft.com/office/powerpoint/2010/main" val="13791340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Content 2 - Generic">
    <p:spTree>
      <p:nvGrpSpPr>
        <p:cNvPr id="1" name=""/>
        <p:cNvGrpSpPr/>
        <p:nvPr/>
      </p:nvGrpSpPr>
      <p:grpSpPr>
        <a:xfrm>
          <a:off x="0" y="0"/>
          <a:ext cx="0" cy="0"/>
          <a:chOff x="0" y="0"/>
          <a:chExt cx="0" cy="0"/>
        </a:xfrm>
      </p:grpSpPr>
      <p:pic>
        <p:nvPicPr>
          <p:cNvPr id="8" name="Picture 7" descr="Corporate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88825" cy="6857929"/>
          </a:xfrm>
          <a:prstGeom prst="rect">
            <a:avLst/>
          </a:prstGeom>
        </p:spPr>
      </p:pic>
      <p:sp>
        <p:nvSpPr>
          <p:cNvPr id="2" name="Title 1"/>
          <p:cNvSpPr>
            <a:spLocks noGrp="1"/>
          </p:cNvSpPr>
          <p:nvPr>
            <p:ph type="title"/>
          </p:nvPr>
        </p:nvSpPr>
        <p:spPr>
          <a:xfrm>
            <a:off x="694944" y="365125"/>
            <a:ext cx="10658856" cy="1325563"/>
          </a:xfrm>
        </p:spPr>
        <p:txBody>
          <a:bodyPr/>
          <a:lstStyle/>
          <a:p>
            <a:r>
              <a:rPr lang="en-US"/>
              <a:t>Click to edit Master title style</a:t>
            </a:r>
            <a:endParaRPr lang="en-GB"/>
          </a:p>
        </p:txBody>
      </p:sp>
      <p:sp>
        <p:nvSpPr>
          <p:cNvPr id="3" name="Content Placeholder 2"/>
          <p:cNvSpPr>
            <a:spLocks noGrp="1"/>
          </p:cNvSpPr>
          <p:nvPr>
            <p:ph sz="half" idx="1"/>
          </p:nvPr>
        </p:nvSpPr>
        <p:spPr>
          <a:xfrm>
            <a:off x="694944" y="1825625"/>
            <a:ext cx="541324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08192" y="1825625"/>
            <a:ext cx="524560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14/10/2024</a:t>
            </a:fld>
            <a:endParaRPr lang="en-GB" dirty="0"/>
          </a:p>
        </p:txBody>
      </p:sp>
      <p:sp>
        <p:nvSpPr>
          <p:cNvPr id="10"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a:p>
        </p:txBody>
      </p:sp>
    </p:spTree>
    <p:extLst>
      <p:ext uri="{BB962C8B-B14F-4D97-AF65-F5344CB8AC3E}">
        <p14:creationId xmlns:p14="http://schemas.microsoft.com/office/powerpoint/2010/main" val="20742687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2 - Leadership &amp; management">
    <p:spTree>
      <p:nvGrpSpPr>
        <p:cNvPr id="1" name=""/>
        <p:cNvGrpSpPr/>
        <p:nvPr/>
      </p:nvGrpSpPr>
      <p:grpSpPr>
        <a:xfrm>
          <a:off x="0" y="0"/>
          <a:ext cx="0" cy="0"/>
          <a:chOff x="0" y="0"/>
          <a:chExt cx="0" cy="0"/>
        </a:xfrm>
      </p:grpSpPr>
      <p:pic>
        <p:nvPicPr>
          <p:cNvPr id="8" name="Picture 7" descr="Management &amp; Leadership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71"/>
            <a:ext cx="12188825" cy="6857929"/>
          </a:xfrm>
          <a:prstGeom prst="rect">
            <a:avLst/>
          </a:prstGeom>
        </p:spPr>
      </p:pic>
      <p:sp>
        <p:nvSpPr>
          <p:cNvPr id="4"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14/10/2024</a:t>
            </a:fld>
            <a:endParaRPr lang="en-GB" dirty="0"/>
          </a:p>
        </p:txBody>
      </p:sp>
      <p:sp>
        <p:nvSpPr>
          <p:cNvPr id="6"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a:p>
        </p:txBody>
      </p:sp>
      <p:sp>
        <p:nvSpPr>
          <p:cNvPr id="7" name="Title 1"/>
          <p:cNvSpPr>
            <a:spLocks noGrp="1"/>
          </p:cNvSpPr>
          <p:nvPr>
            <p:ph type="title"/>
          </p:nvPr>
        </p:nvSpPr>
        <p:spPr>
          <a:xfrm>
            <a:off x="694944" y="365125"/>
            <a:ext cx="10658856" cy="1325563"/>
          </a:xfrm>
        </p:spPr>
        <p:txBody>
          <a:bodyPr/>
          <a:lstStyle/>
          <a:p>
            <a:r>
              <a:rPr lang="en-US"/>
              <a:t>Click to edit Master title style</a:t>
            </a:r>
            <a:endParaRPr lang="en-GB"/>
          </a:p>
        </p:txBody>
      </p:sp>
      <p:sp>
        <p:nvSpPr>
          <p:cNvPr id="9" name="Content Placeholder 2"/>
          <p:cNvSpPr>
            <a:spLocks noGrp="1"/>
          </p:cNvSpPr>
          <p:nvPr>
            <p:ph sz="half" idx="1"/>
          </p:nvPr>
        </p:nvSpPr>
        <p:spPr>
          <a:xfrm>
            <a:off x="694944" y="1825625"/>
            <a:ext cx="541324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Content Placeholder 3"/>
          <p:cNvSpPr>
            <a:spLocks noGrp="1"/>
          </p:cNvSpPr>
          <p:nvPr>
            <p:ph sz="half" idx="2"/>
          </p:nvPr>
        </p:nvSpPr>
        <p:spPr>
          <a:xfrm>
            <a:off x="6108192" y="1825625"/>
            <a:ext cx="524560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8254666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2 - HR &amp; Coaching">
    <p:spTree>
      <p:nvGrpSpPr>
        <p:cNvPr id="1" name=""/>
        <p:cNvGrpSpPr/>
        <p:nvPr/>
      </p:nvGrpSpPr>
      <p:grpSpPr>
        <a:xfrm>
          <a:off x="0" y="0"/>
          <a:ext cx="0" cy="0"/>
          <a:chOff x="0" y="0"/>
          <a:chExt cx="0" cy="0"/>
        </a:xfrm>
      </p:grpSpPr>
      <p:pic>
        <p:nvPicPr>
          <p:cNvPr id="8" name="Picture 7" descr="HR &amp; Coaching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71"/>
            <a:ext cx="12188825" cy="6857929"/>
          </a:xfrm>
          <a:prstGeom prst="rect">
            <a:avLst/>
          </a:prstGeom>
        </p:spPr>
      </p:pic>
      <p:sp>
        <p:nvSpPr>
          <p:cNvPr id="7" name="Title 1"/>
          <p:cNvSpPr>
            <a:spLocks noGrp="1"/>
          </p:cNvSpPr>
          <p:nvPr>
            <p:ph type="title"/>
          </p:nvPr>
        </p:nvSpPr>
        <p:spPr>
          <a:xfrm>
            <a:off x="694944" y="365125"/>
            <a:ext cx="10658856" cy="1325563"/>
          </a:xfrm>
        </p:spPr>
        <p:txBody>
          <a:bodyPr/>
          <a:lstStyle/>
          <a:p>
            <a:r>
              <a:rPr lang="en-US"/>
              <a:t>Click to edit Master title style</a:t>
            </a:r>
            <a:endParaRPr lang="en-GB"/>
          </a:p>
        </p:txBody>
      </p:sp>
      <p:sp>
        <p:nvSpPr>
          <p:cNvPr id="9" name="Content Placeholder 2"/>
          <p:cNvSpPr>
            <a:spLocks noGrp="1"/>
          </p:cNvSpPr>
          <p:nvPr>
            <p:ph sz="half" idx="1"/>
          </p:nvPr>
        </p:nvSpPr>
        <p:spPr>
          <a:xfrm>
            <a:off x="694944" y="1825625"/>
            <a:ext cx="541324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14/10/2024</a:t>
            </a:fld>
            <a:endParaRPr lang="en-GB" dirty="0"/>
          </a:p>
        </p:txBody>
      </p:sp>
      <p:sp>
        <p:nvSpPr>
          <p:cNvPr id="11"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a:p>
        </p:txBody>
      </p:sp>
      <p:sp>
        <p:nvSpPr>
          <p:cNvPr id="12" name="Content Placeholder 3"/>
          <p:cNvSpPr>
            <a:spLocks noGrp="1"/>
          </p:cNvSpPr>
          <p:nvPr>
            <p:ph sz="half" idx="2"/>
          </p:nvPr>
        </p:nvSpPr>
        <p:spPr>
          <a:xfrm>
            <a:off x="6108192" y="1825625"/>
            <a:ext cx="524560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0348333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ent 2 - Marketing &amp; PR">
    <p:spTree>
      <p:nvGrpSpPr>
        <p:cNvPr id="1" name=""/>
        <p:cNvGrpSpPr/>
        <p:nvPr/>
      </p:nvGrpSpPr>
      <p:grpSpPr>
        <a:xfrm>
          <a:off x="0" y="0"/>
          <a:ext cx="0" cy="0"/>
          <a:chOff x="0" y="0"/>
          <a:chExt cx="0" cy="0"/>
        </a:xfrm>
      </p:grpSpPr>
      <p:pic>
        <p:nvPicPr>
          <p:cNvPr id="8" name="Picture 7" descr="Marketing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71"/>
            <a:ext cx="12188825" cy="6857929"/>
          </a:xfrm>
          <a:prstGeom prst="rect">
            <a:avLst/>
          </a:prstGeom>
        </p:spPr>
      </p:pic>
      <p:sp>
        <p:nvSpPr>
          <p:cNvPr id="4"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14/10/2024</a:t>
            </a:fld>
            <a:endParaRPr lang="en-GB" dirty="0"/>
          </a:p>
        </p:txBody>
      </p:sp>
      <p:sp>
        <p:nvSpPr>
          <p:cNvPr id="6"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a:p>
        </p:txBody>
      </p:sp>
      <p:sp>
        <p:nvSpPr>
          <p:cNvPr id="7" name="Title 1"/>
          <p:cNvSpPr>
            <a:spLocks noGrp="1"/>
          </p:cNvSpPr>
          <p:nvPr>
            <p:ph type="title"/>
          </p:nvPr>
        </p:nvSpPr>
        <p:spPr>
          <a:xfrm>
            <a:off x="694944" y="365125"/>
            <a:ext cx="10658856" cy="1325563"/>
          </a:xfrm>
        </p:spPr>
        <p:txBody>
          <a:bodyPr/>
          <a:lstStyle/>
          <a:p>
            <a:r>
              <a:rPr lang="en-US"/>
              <a:t>Click to edit Master title style</a:t>
            </a:r>
            <a:endParaRPr lang="en-GB"/>
          </a:p>
        </p:txBody>
      </p:sp>
      <p:sp>
        <p:nvSpPr>
          <p:cNvPr id="9" name="Content Placeholder 2"/>
          <p:cNvSpPr>
            <a:spLocks noGrp="1"/>
          </p:cNvSpPr>
          <p:nvPr>
            <p:ph sz="half" idx="1"/>
          </p:nvPr>
        </p:nvSpPr>
        <p:spPr>
          <a:xfrm>
            <a:off x="694944" y="1825625"/>
            <a:ext cx="541324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Content Placeholder 3"/>
          <p:cNvSpPr>
            <a:spLocks noGrp="1"/>
          </p:cNvSpPr>
          <p:nvPr>
            <p:ph sz="half" idx="2"/>
          </p:nvPr>
        </p:nvSpPr>
        <p:spPr>
          <a:xfrm>
            <a:off x="6108192" y="1825625"/>
            <a:ext cx="524560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5085925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2 - Logistics &amp; Operations">
    <p:spTree>
      <p:nvGrpSpPr>
        <p:cNvPr id="1" name=""/>
        <p:cNvGrpSpPr/>
        <p:nvPr/>
      </p:nvGrpSpPr>
      <p:grpSpPr>
        <a:xfrm>
          <a:off x="0" y="0"/>
          <a:ext cx="0" cy="0"/>
          <a:chOff x="0" y="0"/>
          <a:chExt cx="0" cy="0"/>
        </a:xfrm>
      </p:grpSpPr>
      <p:pic>
        <p:nvPicPr>
          <p:cNvPr id="8" name="Picture 7" descr="Logistics &amp; Operations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88825" cy="6857929"/>
          </a:xfrm>
          <a:prstGeom prst="rect">
            <a:avLst/>
          </a:prstGeom>
        </p:spPr>
      </p:pic>
      <p:sp>
        <p:nvSpPr>
          <p:cNvPr id="4"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14/10/2024</a:t>
            </a:fld>
            <a:endParaRPr lang="en-GB" dirty="0"/>
          </a:p>
        </p:txBody>
      </p:sp>
      <p:sp>
        <p:nvSpPr>
          <p:cNvPr id="6"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a:p>
        </p:txBody>
      </p:sp>
      <p:sp>
        <p:nvSpPr>
          <p:cNvPr id="7" name="Title 1"/>
          <p:cNvSpPr>
            <a:spLocks noGrp="1"/>
          </p:cNvSpPr>
          <p:nvPr>
            <p:ph type="title"/>
          </p:nvPr>
        </p:nvSpPr>
        <p:spPr>
          <a:xfrm>
            <a:off x="694944" y="365125"/>
            <a:ext cx="10658856" cy="1325563"/>
          </a:xfrm>
        </p:spPr>
        <p:txBody>
          <a:bodyPr/>
          <a:lstStyle/>
          <a:p>
            <a:r>
              <a:rPr lang="en-US"/>
              <a:t>Click to edit Master title style</a:t>
            </a:r>
            <a:endParaRPr lang="en-GB"/>
          </a:p>
        </p:txBody>
      </p:sp>
      <p:sp>
        <p:nvSpPr>
          <p:cNvPr id="9" name="Content Placeholder 2"/>
          <p:cNvSpPr>
            <a:spLocks noGrp="1"/>
          </p:cNvSpPr>
          <p:nvPr>
            <p:ph sz="half" idx="1"/>
          </p:nvPr>
        </p:nvSpPr>
        <p:spPr>
          <a:xfrm>
            <a:off x="694944" y="1825625"/>
            <a:ext cx="541324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Content Placeholder 3"/>
          <p:cNvSpPr>
            <a:spLocks noGrp="1"/>
          </p:cNvSpPr>
          <p:nvPr>
            <p:ph sz="half" idx="2"/>
          </p:nvPr>
        </p:nvSpPr>
        <p:spPr>
          <a:xfrm>
            <a:off x="6108192" y="1825625"/>
            <a:ext cx="524560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1241039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2 - Entrepreneurship &amp; Careers">
    <p:spTree>
      <p:nvGrpSpPr>
        <p:cNvPr id="1" name=""/>
        <p:cNvGrpSpPr/>
        <p:nvPr/>
      </p:nvGrpSpPr>
      <p:grpSpPr>
        <a:xfrm>
          <a:off x="0" y="0"/>
          <a:ext cx="0" cy="0"/>
          <a:chOff x="0" y="0"/>
          <a:chExt cx="0" cy="0"/>
        </a:xfrm>
      </p:grpSpPr>
      <p:pic>
        <p:nvPicPr>
          <p:cNvPr id="7" name="Picture 6" descr="Entrepreneurship &amp; Careers slide.jp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88825" cy="6857929"/>
          </a:xfrm>
          <a:prstGeom prst="rect">
            <a:avLst/>
          </a:prstGeom>
        </p:spPr>
      </p:pic>
      <p:sp>
        <p:nvSpPr>
          <p:cNvPr id="4" name="Date Placeholder 3"/>
          <p:cNvSpPr>
            <a:spLocks noGrp="1"/>
          </p:cNvSpPr>
          <p:nvPr>
            <p:ph type="dt" sz="half" idx="10"/>
          </p:nvPr>
        </p:nvSpPr>
        <p:spPr>
          <a:xfrm>
            <a:off x="1155700" y="6051550"/>
            <a:ext cx="1231900" cy="365125"/>
          </a:xfrm>
        </p:spPr>
        <p:txBody>
          <a:bodyPr/>
          <a:lstStyle>
            <a:lvl1pPr>
              <a:defRPr sz="1400" b="1">
                <a:solidFill>
                  <a:schemeClr val="bg1"/>
                </a:solidFill>
              </a:defRPr>
            </a:lvl1pPr>
          </a:lstStyle>
          <a:p>
            <a:fld id="{F1BB616E-AC95-4102-8D3D-E5F3062BBE69}" type="datetimeFigureOut">
              <a:rPr lang="en-GB" smtClean="0"/>
              <a:pPr/>
              <a:t>14/10/2024</a:t>
            </a:fld>
            <a:endParaRPr lang="en-GB" dirty="0"/>
          </a:p>
        </p:txBody>
      </p:sp>
      <p:sp>
        <p:nvSpPr>
          <p:cNvPr id="6" name="Slide Number Placeholder 5"/>
          <p:cNvSpPr>
            <a:spLocks noGrp="1"/>
          </p:cNvSpPr>
          <p:nvPr>
            <p:ph type="sldNum" sz="quarter" idx="12"/>
          </p:nvPr>
        </p:nvSpPr>
        <p:spPr>
          <a:xfrm>
            <a:off x="10439400" y="6051550"/>
            <a:ext cx="914400" cy="365125"/>
          </a:xfrm>
        </p:spPr>
        <p:txBody>
          <a:bodyPr/>
          <a:lstStyle>
            <a:lvl1pPr>
              <a:defRPr sz="1400" b="1">
                <a:solidFill>
                  <a:schemeClr val="bg1"/>
                </a:solidFill>
              </a:defRPr>
            </a:lvl1pPr>
          </a:lstStyle>
          <a:p>
            <a:fld id="{B0AA4B4E-6EBF-4710-A1E8-E6F650B0C7FA}" type="slidenum">
              <a:rPr lang="en-GB" smtClean="0"/>
              <a:pPr/>
              <a:t>‹#›</a:t>
            </a:fld>
            <a:endParaRPr lang="en-GB"/>
          </a:p>
        </p:txBody>
      </p:sp>
      <p:sp>
        <p:nvSpPr>
          <p:cNvPr id="8" name="Title 1"/>
          <p:cNvSpPr>
            <a:spLocks noGrp="1"/>
          </p:cNvSpPr>
          <p:nvPr>
            <p:ph type="title"/>
          </p:nvPr>
        </p:nvSpPr>
        <p:spPr>
          <a:xfrm>
            <a:off x="694944" y="365125"/>
            <a:ext cx="10658856" cy="1325563"/>
          </a:xfrm>
        </p:spPr>
        <p:txBody>
          <a:bodyPr/>
          <a:lstStyle/>
          <a:p>
            <a:r>
              <a:rPr lang="en-US"/>
              <a:t>Click to edit Master title style</a:t>
            </a:r>
            <a:endParaRPr lang="en-GB"/>
          </a:p>
        </p:txBody>
      </p:sp>
      <p:sp>
        <p:nvSpPr>
          <p:cNvPr id="9" name="Content Placeholder 2"/>
          <p:cNvSpPr>
            <a:spLocks noGrp="1"/>
          </p:cNvSpPr>
          <p:nvPr>
            <p:ph sz="half" idx="1"/>
          </p:nvPr>
        </p:nvSpPr>
        <p:spPr>
          <a:xfrm>
            <a:off x="694944" y="1825625"/>
            <a:ext cx="541324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Content Placeholder 3"/>
          <p:cNvSpPr>
            <a:spLocks noGrp="1"/>
          </p:cNvSpPr>
          <p:nvPr>
            <p:ph sz="half" idx="2"/>
          </p:nvPr>
        </p:nvSpPr>
        <p:spPr>
          <a:xfrm>
            <a:off x="6108192" y="1825625"/>
            <a:ext cx="5245608" cy="397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9725700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7DED6D8-7A62-43EE-94AE-168AA6F1A291}"/>
              </a:ext>
            </a:extLst>
          </p:cNvPr>
          <p:cNvSpPr>
            <a:spLocks noGrp="1"/>
          </p:cNvSpPr>
          <p:nvPr>
            <p:ph type="dt" sz="half" idx="10"/>
          </p:nvPr>
        </p:nvSpPr>
        <p:spPr>
          <a:xfrm>
            <a:off x="527051" y="6524626"/>
            <a:ext cx="1295400" cy="219075"/>
          </a:xfrm>
        </p:spPr>
        <p:txBody>
          <a:bodyPr/>
          <a:lstStyle>
            <a:lvl1pPr>
              <a:defRPr/>
            </a:lvl1pPr>
          </a:lstStyle>
          <a:p>
            <a:pPr>
              <a:defRPr/>
            </a:pPr>
            <a:fld id="{337DE46C-364C-40A7-B2B6-77FBD3D542D2}" type="datetime5">
              <a:rPr lang="en-GB"/>
              <a:pPr>
                <a:defRPr/>
              </a:pPr>
              <a:t>14-Oct-24</a:t>
            </a:fld>
            <a:endParaRPr lang="en-GB"/>
          </a:p>
        </p:txBody>
      </p:sp>
      <p:sp>
        <p:nvSpPr>
          <p:cNvPr id="5" name="Footer Placeholder 4">
            <a:extLst>
              <a:ext uri="{FF2B5EF4-FFF2-40B4-BE49-F238E27FC236}">
                <a16:creationId xmlns:a16="http://schemas.microsoft.com/office/drawing/2014/main" id="{3F4F8EB1-579B-4314-8361-8DE9A3CB7971}"/>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defRPr>
            </a:lvl1pPr>
          </a:lstStyle>
          <a:p>
            <a:pPr>
              <a:defRPr/>
            </a:pPr>
            <a:r>
              <a:rPr lang="en-GB"/>
              <a:t>BMSK5003 Understanding and engaging in the customer experience</a:t>
            </a:r>
          </a:p>
        </p:txBody>
      </p:sp>
      <p:sp>
        <p:nvSpPr>
          <p:cNvPr id="6" name="Slide Number Placeholder 5">
            <a:extLst>
              <a:ext uri="{FF2B5EF4-FFF2-40B4-BE49-F238E27FC236}">
                <a16:creationId xmlns:a16="http://schemas.microsoft.com/office/drawing/2014/main" id="{339A4EA4-FAFB-4A63-A0B0-A77DBD2152E4}"/>
              </a:ext>
            </a:extLst>
          </p:cNvPr>
          <p:cNvSpPr>
            <a:spLocks noGrp="1"/>
          </p:cNvSpPr>
          <p:nvPr>
            <p:ph type="sldNum" sz="quarter" idx="12"/>
          </p:nvPr>
        </p:nvSpPr>
        <p:spPr/>
        <p:txBody>
          <a:bodyPr/>
          <a:lstStyle>
            <a:lvl1pPr>
              <a:defRPr/>
            </a:lvl1pPr>
          </a:lstStyle>
          <a:p>
            <a:pPr>
              <a:defRPr/>
            </a:pPr>
            <a:fld id="{F1A723F2-C58A-44F1-9217-590952EDE10A}" type="slidenum">
              <a:rPr lang="en-GB" altLang="en-US"/>
              <a:pPr>
                <a:defRPr/>
              </a:pPr>
              <a:t>‹#›</a:t>
            </a:fld>
            <a:endParaRPr lang="en-GB" altLang="en-US"/>
          </a:p>
        </p:txBody>
      </p:sp>
    </p:spTree>
    <p:extLst>
      <p:ext uri="{BB962C8B-B14F-4D97-AF65-F5344CB8AC3E}">
        <p14:creationId xmlns:p14="http://schemas.microsoft.com/office/powerpoint/2010/main" val="12248852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BB616E-AC95-4102-8D3D-E5F3062BBE69}" type="datetimeFigureOut">
              <a:rPr lang="en-GB" smtClean="0"/>
              <a:pPr/>
              <a:t>14/10/2024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AA4B4E-6EBF-4710-A1E8-E6F650B0C7FA}" type="slidenum">
              <a:rPr lang="en-GB" smtClean="0"/>
              <a:pPr/>
              <a:t>‹#›</a:t>
            </a:fld>
            <a:endParaRPr lang="en-GB"/>
          </a:p>
        </p:txBody>
      </p:sp>
    </p:spTree>
    <p:extLst>
      <p:ext uri="{BB962C8B-B14F-4D97-AF65-F5344CB8AC3E}">
        <p14:creationId xmlns:p14="http://schemas.microsoft.com/office/powerpoint/2010/main" val="64527979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jpeg"/><Relationship Id="rId7" Type="http://schemas.openxmlformats.org/officeDocument/2006/relationships/image" Target="../media/image21.png"/><Relationship Id="rId2" Type="http://schemas.openxmlformats.org/officeDocument/2006/relationships/image" Target="../media/image15.png"/><Relationship Id="rId1" Type="http://schemas.openxmlformats.org/officeDocument/2006/relationships/slideLayout" Target="../slideLayouts/slideLayout9.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25.tmp"/><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9.xml"/><Relationship Id="rId1" Type="http://schemas.openxmlformats.org/officeDocument/2006/relationships/video" Target="https://www.youtube.com/embed/6bXgAGc1rC0?feature=oembed" TargetMode="External"/><Relationship Id="rId4" Type="http://schemas.openxmlformats.org/officeDocument/2006/relationships/image" Target="../media/image26.jpeg"/></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27.tmp"/><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youtube.com/watch?v=-831oe9GEkM&amp;si=EnSIkaIECMiOmarE" TargetMode="Externa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28.tmp"/><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30.tmp"/><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3" Type="http://schemas.openxmlformats.org/officeDocument/2006/relationships/image" Target="../media/image32.tmp"/><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9.xml"/><Relationship Id="rId1" Type="http://schemas.openxmlformats.org/officeDocument/2006/relationships/video" Target="https://www.youtube.com/embed/D8-PkFgw2Yk?feature=oembed" TargetMode="External"/><Relationship Id="rId4" Type="http://schemas.openxmlformats.org/officeDocument/2006/relationships/image" Target="../media/image33.jpeg"/></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3" Type="http://schemas.openxmlformats.org/officeDocument/2006/relationships/image" Target="../media/image35.tmp"/><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truested.com/story/threadless" TargetMode="Externa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a:extLst>
              <a:ext uri="{FF2B5EF4-FFF2-40B4-BE49-F238E27FC236}">
                <a16:creationId xmlns:a16="http://schemas.microsoft.com/office/drawing/2014/main" id="{26EDA2BC-495A-4E7E-900A-BB7815D25068}"/>
              </a:ext>
            </a:extLst>
          </p:cNvPr>
          <p:cNvSpPr>
            <a:spLocks noGrp="1"/>
          </p:cNvSpPr>
          <p:nvPr>
            <p:ph type="ctrTitle"/>
          </p:nvPr>
        </p:nvSpPr>
        <p:spPr>
          <a:xfrm>
            <a:off x="132201" y="1388125"/>
            <a:ext cx="11909235" cy="5100809"/>
          </a:xfrm>
        </p:spPr>
        <p:txBody>
          <a:bodyPr rtlCol="0">
            <a:normAutofit fontScale="90000"/>
          </a:bodyPr>
          <a:lstStyle/>
          <a:p>
            <a:pPr marL="571500" indent="-571500" algn="ctr">
              <a:lnSpc>
                <a:spcPct val="100000"/>
              </a:lnSpc>
              <a:buFont typeface="Wingdings" panose="05000000000000000000" pitchFamily="2" charset="2"/>
              <a:buChar char="q"/>
            </a:pPr>
            <a:br>
              <a:rPr lang="en-GB" altLang="en-US" sz="4000" b="1" dirty="0">
                <a:effectLst>
                  <a:outerShdw blurRad="38100" dist="38100" dir="2700000" algn="tl">
                    <a:srgbClr val="000000">
                      <a:alpha val="43137"/>
                    </a:srgbClr>
                  </a:outerShdw>
                </a:effectLst>
              </a:rPr>
            </a:br>
            <a:br>
              <a:rPr lang="en-GB" altLang="en-US" sz="4000" b="1" dirty="0">
                <a:effectLst>
                  <a:outerShdw blurRad="38100" dist="38100" dir="2700000" algn="tl">
                    <a:srgbClr val="000000">
                      <a:alpha val="43137"/>
                    </a:srgbClr>
                  </a:outerShdw>
                </a:effectLst>
              </a:rPr>
            </a:br>
            <a:br>
              <a:rPr lang="en-GB" altLang="en-US" sz="4000" b="1" dirty="0">
                <a:effectLst>
                  <a:outerShdw blurRad="38100" dist="38100" dir="2700000" algn="tl">
                    <a:srgbClr val="000000">
                      <a:alpha val="43137"/>
                    </a:srgbClr>
                  </a:outerShdw>
                </a:effectLst>
              </a:rPr>
            </a:br>
            <a:br>
              <a:rPr lang="en-GB" altLang="en-US" sz="4000" b="1" dirty="0">
                <a:effectLst>
                  <a:outerShdw blurRad="38100" dist="38100" dir="2700000" algn="tl">
                    <a:srgbClr val="000000">
                      <a:alpha val="43137"/>
                    </a:srgbClr>
                  </a:outerShdw>
                </a:effectLst>
              </a:rPr>
            </a:br>
            <a:br>
              <a:rPr lang="en-GB" altLang="en-US" sz="4000" b="1" dirty="0">
                <a:effectLst>
                  <a:outerShdw blurRad="38100" dist="38100" dir="2700000" algn="tl">
                    <a:srgbClr val="000000">
                      <a:alpha val="43137"/>
                    </a:srgbClr>
                  </a:outerShdw>
                </a:effectLst>
              </a:rPr>
            </a:br>
            <a:br>
              <a:rPr lang="en-GB" altLang="en-US" sz="4000" b="1" dirty="0">
                <a:effectLst>
                  <a:outerShdw blurRad="38100" dist="38100" dir="2700000" algn="tl">
                    <a:srgbClr val="000000">
                      <a:alpha val="43137"/>
                    </a:srgbClr>
                  </a:outerShdw>
                </a:effectLst>
              </a:rPr>
            </a:br>
            <a:br>
              <a:rPr lang="en-GB" altLang="en-US" sz="4000" b="1" dirty="0">
                <a:effectLst>
                  <a:outerShdw blurRad="38100" dist="38100" dir="2700000" algn="tl">
                    <a:srgbClr val="000000">
                      <a:alpha val="43137"/>
                    </a:srgbClr>
                  </a:outerShdw>
                </a:effectLst>
              </a:rPr>
            </a:br>
            <a:br>
              <a:rPr lang="en-GB" altLang="en-US" sz="4000" b="1" dirty="0">
                <a:effectLst>
                  <a:outerShdw blurRad="38100" dist="38100" dir="2700000" algn="tl">
                    <a:srgbClr val="000000">
                      <a:alpha val="43137"/>
                    </a:srgbClr>
                  </a:outerShdw>
                </a:effectLst>
              </a:rPr>
            </a:br>
            <a:r>
              <a:rPr lang="en-GB" altLang="en-US" sz="4000" b="1" dirty="0">
                <a:effectLst>
                  <a:outerShdw blurRad="38100" dist="38100" dir="2700000" algn="tl">
                    <a:srgbClr val="000000">
                      <a:alpha val="43137"/>
                    </a:srgbClr>
                  </a:outerShdw>
                </a:effectLst>
                <a:latin typeface="Myriad Pro"/>
              </a:rPr>
              <a:t>Strategic Management for Business – LCLM 6001</a:t>
            </a:r>
            <a:br>
              <a:rPr lang="en-GB" altLang="en-US" sz="4000" b="1" dirty="0">
                <a:effectLst>
                  <a:outerShdw blurRad="38100" dist="38100" dir="2700000" algn="tl">
                    <a:srgbClr val="000000">
                      <a:alpha val="43137"/>
                    </a:srgbClr>
                  </a:outerShdw>
                </a:effectLst>
                <a:latin typeface="Myriad Pro"/>
              </a:rPr>
            </a:br>
            <a:r>
              <a:rPr lang="en-GB" altLang="en-US" sz="4000" b="1" dirty="0">
                <a:effectLst>
                  <a:outerShdw blurRad="38100" dist="38100" dir="2700000" algn="tl">
                    <a:srgbClr val="000000">
                      <a:alpha val="43137"/>
                    </a:srgbClr>
                  </a:outerShdw>
                </a:effectLst>
                <a:latin typeface="Myriad Pro"/>
              </a:rPr>
              <a:t>Week 8 :</a:t>
            </a:r>
            <a:br>
              <a:rPr lang="en-GB" sz="4000" dirty="0">
                <a:latin typeface="Myriad Pro"/>
                <a:ea typeface="Calibri" panose="020F0502020204030204" pitchFamily="34" charset="0"/>
                <a:cs typeface="Times New Roman" panose="02020603050405020304" pitchFamily="18" charset="0"/>
              </a:rPr>
            </a:br>
            <a:r>
              <a:rPr lang="en-GB" altLang="en-US" sz="4000" b="1" dirty="0">
                <a:effectLst>
                  <a:outerShdw blurRad="38100" dist="38100" dir="2700000" algn="tl">
                    <a:srgbClr val="000000">
                      <a:alpha val="43137"/>
                    </a:srgbClr>
                  </a:outerShdw>
                </a:effectLst>
                <a:latin typeface="Myriad Pro"/>
              </a:rPr>
              <a:t>International and Global Strategy.</a:t>
            </a:r>
            <a:br>
              <a:rPr lang="en-GB" altLang="en-US" sz="4000" b="1" dirty="0">
                <a:effectLst>
                  <a:outerShdw blurRad="38100" dist="38100" dir="2700000" algn="tl">
                    <a:srgbClr val="000000">
                      <a:alpha val="43137"/>
                    </a:srgbClr>
                  </a:outerShdw>
                </a:effectLst>
                <a:latin typeface="Myriad Pro"/>
              </a:rPr>
            </a:br>
            <a:r>
              <a:rPr lang="en-GB" altLang="en-US" sz="4000" b="1" dirty="0">
                <a:effectLst>
                  <a:outerShdw blurRad="38100" dist="38100" dir="2700000" algn="tl">
                    <a:srgbClr val="000000">
                      <a:alpha val="43137"/>
                    </a:srgbClr>
                  </a:outerShdw>
                </a:effectLst>
                <a:latin typeface="Myriad Pro"/>
              </a:rPr>
              <a:t>Internalisation Strategies and Modes of Entry. </a:t>
            </a:r>
            <a:br>
              <a:rPr lang="en-GB" altLang="en-US" sz="4000" b="1" dirty="0">
                <a:effectLst>
                  <a:outerShdw blurRad="38100" dist="38100" dir="2700000" algn="tl">
                    <a:srgbClr val="000000">
                      <a:alpha val="43137"/>
                    </a:srgbClr>
                  </a:outerShdw>
                </a:effectLst>
                <a:latin typeface="Myriad Pro"/>
              </a:rPr>
            </a:br>
            <a:r>
              <a:rPr lang="en-GB" altLang="en-US" sz="4000" b="1" dirty="0">
                <a:effectLst>
                  <a:outerShdw blurRad="38100" dist="38100" dir="2700000" algn="tl">
                    <a:srgbClr val="000000">
                      <a:alpha val="43137"/>
                    </a:srgbClr>
                  </a:outerShdw>
                </a:effectLst>
                <a:latin typeface="Myriad Pro"/>
              </a:rPr>
              <a:t>Critical Success Factors.</a:t>
            </a:r>
            <a:br>
              <a:rPr lang="en-GB" sz="4000" b="1" dirty="0">
                <a:latin typeface="Myriad Pro"/>
              </a:rPr>
            </a:br>
            <a:br>
              <a:rPr lang="en-GB" sz="4000" b="1" dirty="0">
                <a:latin typeface="Myriad Pro"/>
              </a:rPr>
            </a:br>
            <a:br>
              <a:rPr lang="en-GB" altLang="en-US" sz="4000" b="1" dirty="0">
                <a:effectLst>
                  <a:outerShdw blurRad="38100" dist="38100" dir="2700000" algn="tl">
                    <a:srgbClr val="000000">
                      <a:alpha val="43137"/>
                    </a:srgbClr>
                  </a:outerShdw>
                </a:effectLst>
                <a:latin typeface="Myriad Pro"/>
              </a:rPr>
            </a:br>
            <a:br>
              <a:rPr lang="en-GB" sz="8800" b="1" dirty="0"/>
            </a:br>
            <a:br>
              <a:rPr lang="en-GB" sz="4000" b="1" u="sng" dirty="0"/>
            </a:br>
            <a:br>
              <a:rPr lang="en-GB" sz="4000" b="1" dirty="0">
                <a:effectLst>
                  <a:outerShdw blurRad="38100" dist="38100" dir="2700000" algn="tl">
                    <a:srgbClr val="000000">
                      <a:alpha val="43137"/>
                    </a:srgbClr>
                  </a:outerShdw>
                </a:effectLst>
                <a:cs typeface="Arial" panose="020B0604020202020204" pitchFamily="34" charset="0"/>
              </a:rPr>
            </a:br>
            <a:br>
              <a:rPr lang="en-GB" altLang="en-US" sz="2000" dirty="0"/>
            </a:br>
            <a:br>
              <a:rPr lang="en-GB" altLang="en-US" sz="4000" dirty="0"/>
            </a:br>
            <a:endParaRPr lang="en-GB" altLang="en-US" sz="2800" dirty="0"/>
          </a:p>
        </p:txBody>
      </p:sp>
      <p:pic>
        <p:nvPicPr>
          <p:cNvPr id="8195" name="Picture 1" descr="TSD_logo2010">
            <a:extLst>
              <a:ext uri="{FF2B5EF4-FFF2-40B4-BE49-F238E27FC236}">
                <a16:creationId xmlns:a16="http://schemas.microsoft.com/office/drawing/2014/main" id="{D5577D3E-A39E-4B9D-962B-11810F7A6C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1401" y="228600"/>
            <a:ext cx="2886075" cy="1081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226064" y="-6614"/>
            <a:ext cx="11461244" cy="986745"/>
          </a:xfrm>
          <a:prstGeom prst="rect">
            <a:avLst/>
          </a:prstGeom>
          <a:noFill/>
        </p:spPr>
        <p:txBody>
          <a:bodyPr wrap="square">
            <a:spAutoFit/>
          </a:bodyPr>
          <a:lstStyle/>
          <a:p>
            <a:pPr algn="ctr">
              <a:lnSpc>
                <a:spcPct val="133000"/>
              </a:lnSpc>
            </a:pPr>
            <a:r>
              <a:rPr lang="en-GB" sz="4800" b="1" dirty="0">
                <a:latin typeface="Myriad Pro"/>
              </a:rPr>
              <a:t>Last Week….</a:t>
            </a:r>
          </a:p>
        </p:txBody>
      </p:sp>
      <p:sp>
        <p:nvSpPr>
          <p:cNvPr id="5" name="TextBox 4">
            <a:extLst>
              <a:ext uri="{FF2B5EF4-FFF2-40B4-BE49-F238E27FC236}">
                <a16:creationId xmlns:a16="http://schemas.microsoft.com/office/drawing/2014/main" id="{268678A4-7C23-87C4-44C7-C440FE54C42C}"/>
              </a:ext>
            </a:extLst>
          </p:cNvPr>
          <p:cNvSpPr txBox="1"/>
          <p:nvPr/>
        </p:nvSpPr>
        <p:spPr>
          <a:xfrm>
            <a:off x="99152" y="760164"/>
            <a:ext cx="11993695" cy="5139869"/>
          </a:xfrm>
          <a:prstGeom prst="rect">
            <a:avLst/>
          </a:prstGeom>
          <a:noFill/>
        </p:spPr>
        <p:txBody>
          <a:bodyPr wrap="square">
            <a:spAutoFit/>
          </a:bodyPr>
          <a:lstStyle/>
          <a:p>
            <a:r>
              <a:rPr lang="en-GB" sz="4000" b="1" dirty="0">
                <a:latin typeface="Myriad Pro"/>
              </a:rPr>
              <a:t>We  examined…..</a:t>
            </a:r>
          </a:p>
          <a:p>
            <a:r>
              <a:rPr lang="en-GB" sz="3200" dirty="0">
                <a:latin typeface="Myriad Pro"/>
              </a:rPr>
              <a:t>Technological trends fall within three broad areas of business activities: </a:t>
            </a:r>
          </a:p>
          <a:p>
            <a:endParaRPr lang="en-GB" sz="3200" dirty="0">
              <a:latin typeface="Myriad Pro"/>
            </a:endParaRPr>
          </a:p>
          <a:p>
            <a:pPr marL="571500" indent="-571500">
              <a:buFont typeface="Wingdings" panose="05000000000000000000" pitchFamily="2" charset="2"/>
              <a:buChar char="q"/>
            </a:pPr>
            <a:r>
              <a:rPr lang="en-GB" sz="3200" dirty="0">
                <a:latin typeface="Myriad Pro"/>
              </a:rPr>
              <a:t>Managing relationships, </a:t>
            </a:r>
          </a:p>
          <a:p>
            <a:pPr marL="571500" indent="-571500">
              <a:buFont typeface="Wingdings" panose="05000000000000000000" pitchFamily="2" charset="2"/>
              <a:buChar char="q"/>
            </a:pPr>
            <a:r>
              <a:rPr lang="en-GB" sz="3200" dirty="0">
                <a:latin typeface="Myriad Pro"/>
              </a:rPr>
              <a:t>Managing capital and assets, and;</a:t>
            </a:r>
          </a:p>
          <a:p>
            <a:pPr marL="571500" indent="-571500">
              <a:buFont typeface="Wingdings" panose="05000000000000000000" pitchFamily="2" charset="2"/>
              <a:buChar char="q"/>
            </a:pPr>
            <a:r>
              <a:rPr lang="en-GB" sz="3200" dirty="0">
                <a:latin typeface="Myriad Pro"/>
              </a:rPr>
              <a:t>Leveraging information in new ways.</a:t>
            </a:r>
          </a:p>
          <a:p>
            <a:endParaRPr lang="en-GB" sz="3200" dirty="0">
              <a:latin typeface="Myriad Pro"/>
            </a:endParaRPr>
          </a:p>
          <a:p>
            <a:r>
              <a:rPr lang="en-GB" sz="3200" dirty="0">
                <a:latin typeface="Myriad Pro"/>
              </a:rPr>
              <a:t>Other technological advancement and their applications in businesses.</a:t>
            </a:r>
            <a:endParaRPr lang="en-GB" sz="3600" b="1" dirty="0"/>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1794688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226064" y="-6614"/>
            <a:ext cx="11461244" cy="986745"/>
          </a:xfrm>
          <a:prstGeom prst="rect">
            <a:avLst/>
          </a:prstGeom>
          <a:noFill/>
        </p:spPr>
        <p:txBody>
          <a:bodyPr wrap="square">
            <a:spAutoFit/>
          </a:bodyPr>
          <a:lstStyle/>
          <a:p>
            <a:pPr algn="ctr">
              <a:lnSpc>
                <a:spcPct val="133000"/>
              </a:lnSpc>
            </a:pPr>
            <a:r>
              <a:rPr lang="en-GB" sz="4800" b="1" dirty="0">
                <a:latin typeface="Myriad Pro"/>
              </a:rPr>
              <a:t>This Week….</a:t>
            </a:r>
          </a:p>
        </p:txBody>
      </p:sp>
      <p:sp>
        <p:nvSpPr>
          <p:cNvPr id="5" name="TextBox 4">
            <a:extLst>
              <a:ext uri="{FF2B5EF4-FFF2-40B4-BE49-F238E27FC236}">
                <a16:creationId xmlns:a16="http://schemas.microsoft.com/office/drawing/2014/main" id="{268678A4-7C23-87C4-44C7-C440FE54C42C}"/>
              </a:ext>
            </a:extLst>
          </p:cNvPr>
          <p:cNvSpPr txBox="1"/>
          <p:nvPr/>
        </p:nvSpPr>
        <p:spPr>
          <a:xfrm>
            <a:off x="198305" y="980131"/>
            <a:ext cx="11767631" cy="4801314"/>
          </a:xfrm>
          <a:prstGeom prst="rect">
            <a:avLst/>
          </a:prstGeom>
          <a:noFill/>
        </p:spPr>
        <p:txBody>
          <a:bodyPr wrap="square">
            <a:spAutoFit/>
          </a:bodyPr>
          <a:lstStyle/>
          <a:p>
            <a:r>
              <a:rPr lang="en-GB" sz="4000" b="1" dirty="0">
                <a:latin typeface="Myriad Pro"/>
              </a:rPr>
              <a:t>We will do the following…..</a:t>
            </a:r>
          </a:p>
          <a:p>
            <a:endParaRPr lang="en-GB" sz="4500" b="1" dirty="0">
              <a:latin typeface="Myriad Pro"/>
            </a:endParaRPr>
          </a:p>
          <a:p>
            <a:pPr marL="571500" indent="-571500">
              <a:buFont typeface="Wingdings" panose="05000000000000000000" pitchFamily="2" charset="2"/>
              <a:buChar char="q"/>
            </a:pPr>
            <a:r>
              <a:rPr lang="en-GB" altLang="en-US" sz="3600" b="1" dirty="0">
                <a:effectLst>
                  <a:outerShdw blurRad="38100" dist="38100" dir="2700000" algn="tl">
                    <a:srgbClr val="000000">
                      <a:alpha val="43137"/>
                    </a:srgbClr>
                  </a:outerShdw>
                </a:effectLst>
                <a:latin typeface="Myriad Pro"/>
              </a:rPr>
              <a:t>International and Global Strategy.</a:t>
            </a:r>
          </a:p>
          <a:p>
            <a:pPr marL="571500" indent="-571500">
              <a:buFont typeface="Wingdings" panose="05000000000000000000" pitchFamily="2" charset="2"/>
              <a:buChar char="q"/>
            </a:pPr>
            <a:endParaRPr lang="en-GB" altLang="en-US" sz="3600" b="1" dirty="0">
              <a:effectLst>
                <a:outerShdw blurRad="38100" dist="38100" dir="2700000" algn="tl">
                  <a:srgbClr val="000000">
                    <a:alpha val="43137"/>
                  </a:srgbClr>
                </a:outerShdw>
              </a:effectLst>
              <a:latin typeface="Myriad Pro"/>
            </a:endParaRPr>
          </a:p>
          <a:p>
            <a:pPr marL="571500" indent="-571500">
              <a:buFont typeface="Wingdings" panose="05000000000000000000" pitchFamily="2" charset="2"/>
              <a:buChar char="q"/>
            </a:pPr>
            <a:r>
              <a:rPr lang="en-GB" altLang="en-US" sz="3600" b="1" dirty="0">
                <a:effectLst>
                  <a:outerShdw blurRad="38100" dist="38100" dir="2700000" algn="tl">
                    <a:srgbClr val="000000">
                      <a:alpha val="43137"/>
                    </a:srgbClr>
                  </a:outerShdw>
                </a:effectLst>
                <a:latin typeface="Myriad Pro"/>
              </a:rPr>
              <a:t>Internalisation Strategies and Modes of Entry.</a:t>
            </a:r>
          </a:p>
          <a:p>
            <a:r>
              <a:rPr lang="en-GB" altLang="en-US" sz="3600" b="1" dirty="0">
                <a:effectLst>
                  <a:outerShdw blurRad="38100" dist="38100" dir="2700000" algn="tl">
                    <a:srgbClr val="000000">
                      <a:alpha val="43137"/>
                    </a:srgbClr>
                  </a:outerShdw>
                </a:effectLst>
                <a:latin typeface="Myriad Pro"/>
              </a:rPr>
              <a:t> </a:t>
            </a:r>
          </a:p>
          <a:p>
            <a:pPr marL="571500" indent="-571500">
              <a:buFont typeface="Wingdings" panose="05000000000000000000" pitchFamily="2" charset="2"/>
              <a:buChar char="q"/>
            </a:pPr>
            <a:r>
              <a:rPr lang="en-GB" altLang="en-US" sz="3600" b="1" dirty="0">
                <a:effectLst>
                  <a:outerShdw blurRad="38100" dist="38100" dir="2700000" algn="tl">
                    <a:srgbClr val="000000">
                      <a:alpha val="43137"/>
                    </a:srgbClr>
                  </a:outerShdw>
                </a:effectLst>
                <a:latin typeface="Myriad Pro"/>
              </a:rPr>
              <a:t>Critical Success Factors.</a:t>
            </a:r>
            <a:endParaRPr lang="en-GB" sz="3600" b="1" dirty="0">
              <a:latin typeface="Myriad Pro"/>
            </a:endParaRPr>
          </a:p>
          <a:p>
            <a:pPr marL="571500" indent="-571500">
              <a:buFont typeface="Wingdings" panose="05000000000000000000" pitchFamily="2" charset="2"/>
              <a:buChar char="v"/>
            </a:pPr>
            <a:endParaRPr lang="en-GB" sz="3600" b="1" dirty="0"/>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3610744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69441"/>
          </a:xfrm>
          <a:prstGeom prst="rect">
            <a:avLst/>
          </a:prstGeom>
          <a:noFill/>
        </p:spPr>
        <p:txBody>
          <a:bodyPr wrap="square">
            <a:spAutoFit/>
          </a:bodyPr>
          <a:lstStyle/>
          <a:p>
            <a:pPr algn="ctr"/>
            <a:r>
              <a:rPr lang="en-GB" altLang="en-US" sz="4400" b="1" dirty="0">
                <a:effectLst>
                  <a:outerShdw blurRad="38100" dist="38100" dir="2700000" algn="tl">
                    <a:srgbClr val="000000">
                      <a:alpha val="43137"/>
                    </a:srgbClr>
                  </a:outerShdw>
                </a:effectLst>
                <a:latin typeface="Myriad Pro"/>
              </a:rPr>
              <a:t>International and Global Strategy</a:t>
            </a:r>
            <a:endParaRPr lang="en-GB" sz="4400" b="1" dirty="0">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98304" y="1101687"/>
            <a:ext cx="11817426" cy="5022914"/>
          </a:xfrm>
          <a:prstGeom prst="rect">
            <a:avLst/>
          </a:prstGeom>
          <a:noFill/>
        </p:spPr>
        <p:txBody>
          <a:bodyPr wrap="square">
            <a:spAutoFit/>
          </a:bodyPr>
          <a:lstStyle/>
          <a:p>
            <a:pPr algn="ctr"/>
            <a:endParaRPr lang="en-US" b="1" dirty="0">
              <a:solidFill>
                <a:srgbClr val="FF0000"/>
              </a:solidFill>
              <a:latin typeface="Myriad Pro"/>
            </a:endParaRPr>
          </a:p>
          <a:p>
            <a:pPr algn="just">
              <a:buClr>
                <a:srgbClr val="C00000"/>
              </a:buClr>
            </a:pPr>
            <a:r>
              <a:rPr lang="en-GB" sz="3600" dirty="0">
                <a:latin typeface="Myriad Pro"/>
              </a:rPr>
              <a:t>Global strategy encompasses high coordination of wide-ranging activities detached geographically in many countries around the world.</a:t>
            </a:r>
          </a:p>
          <a:p>
            <a:pPr algn="just">
              <a:buClr>
                <a:srgbClr val="C00000"/>
              </a:buClr>
            </a:pPr>
            <a:endParaRPr lang="en-GB" sz="3600" dirty="0">
              <a:latin typeface="Myriad Pro"/>
            </a:endParaRPr>
          </a:p>
          <a:p>
            <a:pPr algn="just">
              <a:buClr>
                <a:srgbClr val="C00000"/>
              </a:buClr>
            </a:pPr>
            <a:r>
              <a:rPr lang="en-GB" altLang="en-US" sz="3600" b="1" dirty="0">
                <a:latin typeface="Myriad Pro"/>
              </a:rPr>
              <a:t>While</a:t>
            </a:r>
            <a:r>
              <a:rPr lang="en-GB" altLang="en-US" sz="3600" b="1" i="1" dirty="0">
                <a:latin typeface="Myriad Pro"/>
              </a:rPr>
              <a:t> International strategy </a:t>
            </a:r>
            <a:r>
              <a:rPr lang="en-GB" altLang="en-US" sz="3600" dirty="0">
                <a:latin typeface="Myriad Pro"/>
              </a:rPr>
              <a:t>refers to a </a:t>
            </a:r>
            <a:r>
              <a:rPr lang="en-GB" altLang="en-US" sz="3600" b="1" u="sng" dirty="0">
                <a:latin typeface="Myriad Pro"/>
              </a:rPr>
              <a:t>series of options for operating outside </a:t>
            </a:r>
            <a:r>
              <a:rPr lang="en-GB" altLang="en-US" sz="3600" dirty="0">
                <a:latin typeface="Myriad Pro"/>
              </a:rPr>
              <a:t>an organisation’s country of origin.</a:t>
            </a:r>
            <a:endParaRPr lang="en-GB" altLang="en-US" sz="4800" b="1" u="sng" dirty="0">
              <a:latin typeface="Myriad Pro"/>
            </a:endParaRPr>
          </a:p>
          <a:p>
            <a:pPr>
              <a:spcBef>
                <a:spcPct val="40000"/>
              </a:spcBef>
            </a:pPr>
            <a:endParaRPr lang="en-GB" altLang="en-US" sz="3600" u="sng"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3599658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69441"/>
          </a:xfrm>
          <a:prstGeom prst="rect">
            <a:avLst/>
          </a:prstGeom>
          <a:noFill/>
        </p:spPr>
        <p:txBody>
          <a:bodyPr wrap="square">
            <a:spAutoFit/>
          </a:bodyPr>
          <a:lstStyle/>
          <a:p>
            <a:pPr algn="ctr"/>
            <a:r>
              <a:rPr lang="en-GB" altLang="en-US" sz="4400" b="1" dirty="0">
                <a:effectLst>
                  <a:outerShdw blurRad="38100" dist="38100" dir="2700000" algn="tl">
                    <a:srgbClr val="000000">
                      <a:alpha val="43137"/>
                    </a:srgbClr>
                  </a:outerShdw>
                </a:effectLst>
                <a:latin typeface="Myriad Pro"/>
              </a:rPr>
              <a:t>International and Global Strategy</a:t>
            </a:r>
            <a:endParaRPr lang="en-GB" sz="4400" b="1" dirty="0">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98304" y="1101687"/>
            <a:ext cx="11817426" cy="5207579"/>
          </a:xfrm>
          <a:prstGeom prst="rect">
            <a:avLst/>
          </a:prstGeom>
          <a:noFill/>
        </p:spPr>
        <p:txBody>
          <a:bodyPr wrap="square">
            <a:spAutoFit/>
          </a:bodyPr>
          <a:lstStyle/>
          <a:p>
            <a:pPr algn="ctr"/>
            <a:endParaRPr lang="en-US" b="1" dirty="0">
              <a:solidFill>
                <a:srgbClr val="FF0000"/>
              </a:solidFill>
              <a:latin typeface="Myriad Pro"/>
            </a:endParaRPr>
          </a:p>
          <a:p>
            <a:pPr algn="just">
              <a:buClr>
                <a:srgbClr val="C00000"/>
              </a:buClr>
            </a:pPr>
            <a:r>
              <a:rPr lang="en-US" sz="3600" dirty="0">
                <a:latin typeface="Myriad Pro"/>
              </a:rPr>
              <a:t>International strategy is a strategy by which a firm sells its goods or services outside its domestic market.</a:t>
            </a:r>
          </a:p>
          <a:p>
            <a:pPr algn="just">
              <a:buClr>
                <a:srgbClr val="C00000"/>
              </a:buClr>
            </a:pPr>
            <a:endParaRPr lang="en-US" sz="3600" dirty="0">
              <a:latin typeface="Myriad Pro"/>
            </a:endParaRPr>
          </a:p>
          <a:p>
            <a:pPr algn="just">
              <a:buClr>
                <a:srgbClr val="C00000"/>
              </a:buClr>
            </a:pPr>
            <a:r>
              <a:rPr lang="en-US" sz="3600" dirty="0">
                <a:latin typeface="Myriad Pro"/>
              </a:rPr>
              <a:t>A major reason for deploying international strategy is in order to access potentially new opportunities existing in the international market (i.e. international diversification).</a:t>
            </a:r>
          </a:p>
          <a:p>
            <a:pPr algn="ctr"/>
            <a:endParaRPr lang="en-GB" altLang="en-US" sz="4800" b="1" u="sng" dirty="0">
              <a:latin typeface="Myriad Pro"/>
            </a:endParaRPr>
          </a:p>
          <a:p>
            <a:pPr>
              <a:spcBef>
                <a:spcPct val="40000"/>
              </a:spcBef>
            </a:pPr>
            <a:endParaRPr lang="en-GB" altLang="en-US" sz="3600" u="sng"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4257515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69441"/>
          </a:xfrm>
          <a:prstGeom prst="rect">
            <a:avLst/>
          </a:prstGeom>
          <a:noFill/>
        </p:spPr>
        <p:txBody>
          <a:bodyPr wrap="square">
            <a:spAutoFit/>
          </a:bodyPr>
          <a:lstStyle/>
          <a:p>
            <a:pPr algn="ctr"/>
            <a:r>
              <a:rPr lang="en-GB" altLang="en-US" sz="4400" b="1" dirty="0">
                <a:effectLst>
                  <a:outerShdw blurRad="38100" dist="38100" dir="2700000" algn="tl">
                    <a:srgbClr val="000000">
                      <a:alpha val="43137"/>
                    </a:srgbClr>
                  </a:outerShdw>
                </a:effectLst>
                <a:latin typeface="Myriad Pro"/>
              </a:rPr>
              <a:t>International and Global Strategy</a:t>
            </a:r>
            <a:endParaRPr lang="en-GB" sz="4400" b="1" dirty="0">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4530471"/>
          </a:xfrm>
          <a:prstGeom prst="rect">
            <a:avLst/>
          </a:prstGeom>
          <a:noFill/>
        </p:spPr>
        <p:txBody>
          <a:bodyPr wrap="square">
            <a:spAutoFit/>
          </a:bodyPr>
          <a:lstStyle/>
          <a:p>
            <a:pPr algn="ctr"/>
            <a:endParaRPr lang="en-US" b="1" dirty="0">
              <a:solidFill>
                <a:srgbClr val="FF0000"/>
              </a:solidFill>
              <a:latin typeface="Myriad Pro"/>
            </a:endParaRPr>
          </a:p>
          <a:p>
            <a:pPr algn="just">
              <a:buClr>
                <a:srgbClr val="C00000"/>
              </a:buClr>
            </a:pPr>
            <a:endParaRPr lang="en-US" sz="2800" dirty="0">
              <a:latin typeface="Myriad Pro"/>
            </a:endParaRPr>
          </a:p>
          <a:p>
            <a:pPr algn="just">
              <a:buClr>
                <a:srgbClr val="C00000"/>
              </a:buClr>
            </a:pPr>
            <a:r>
              <a:rPr lang="en-US" sz="3200" dirty="0">
                <a:latin typeface="Myriad Pro"/>
              </a:rPr>
              <a:t>Furthermore, </a:t>
            </a:r>
            <a:r>
              <a:rPr lang="en-US" sz="3200" dirty="0" err="1">
                <a:latin typeface="Myriad Pro"/>
              </a:rPr>
              <a:t>internationalisation</a:t>
            </a:r>
            <a:r>
              <a:rPr lang="en-US" sz="3200" dirty="0">
                <a:latin typeface="Myriad Pro"/>
              </a:rPr>
              <a:t> permits for firms to secure much needed resources.</a:t>
            </a:r>
          </a:p>
          <a:p>
            <a:pPr algn="just">
              <a:buClr>
                <a:srgbClr val="C00000"/>
              </a:buClr>
            </a:pPr>
            <a:endParaRPr lang="en-US" sz="3200" dirty="0">
              <a:latin typeface="Myriad Pro"/>
            </a:endParaRPr>
          </a:p>
          <a:p>
            <a:pPr algn="just">
              <a:buClr>
                <a:srgbClr val="C00000"/>
              </a:buClr>
            </a:pPr>
            <a:r>
              <a:rPr lang="en-US" sz="3200" dirty="0">
                <a:latin typeface="Myriad Pro"/>
              </a:rPr>
              <a:t>Other drivers include consumer universal product demand as well as the emergence of large-scale markets in the emerging economies.</a:t>
            </a:r>
            <a:endParaRPr lang="en-GB" altLang="en-US" sz="4800" b="1" u="sng" dirty="0">
              <a:latin typeface="Myriad Pro"/>
            </a:endParaRPr>
          </a:p>
          <a:p>
            <a:pPr>
              <a:spcBef>
                <a:spcPct val="40000"/>
              </a:spcBef>
            </a:pPr>
            <a:endParaRPr lang="en-GB" altLang="en-US" sz="3600" u="sng"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3499426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07886"/>
          </a:xfrm>
          <a:prstGeom prst="rect">
            <a:avLst/>
          </a:prstGeom>
          <a:noFill/>
        </p:spPr>
        <p:txBody>
          <a:bodyPr wrap="square">
            <a:spAutoFit/>
          </a:bodyPr>
          <a:lstStyle/>
          <a:p>
            <a:pPr algn="ctr"/>
            <a:r>
              <a:rPr lang="en-GB" sz="4000" b="1" dirty="0">
                <a:solidFill>
                  <a:schemeClr val="tx2">
                    <a:lumMod val="50000"/>
                  </a:schemeClr>
                </a:solidFill>
                <a:latin typeface="Myriad Pro"/>
              </a:rPr>
              <a:t>International Strategies</a:t>
            </a: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4998035"/>
          </a:xfrm>
          <a:prstGeom prst="rect">
            <a:avLst/>
          </a:prstGeom>
          <a:noFill/>
        </p:spPr>
        <p:txBody>
          <a:bodyPr wrap="square">
            <a:spAutoFit/>
          </a:bodyPr>
          <a:lstStyle/>
          <a:p>
            <a:pPr algn="just"/>
            <a:r>
              <a:rPr lang="en-GB" sz="3600" dirty="0">
                <a:latin typeface="Myriad Pro"/>
              </a:rPr>
              <a:t>Internationalisation </a:t>
            </a:r>
            <a:r>
              <a:rPr lang="en-GB" sz="3400" dirty="0">
                <a:latin typeface="Myriad Pro"/>
              </a:rPr>
              <a:t>is traditionally considered as a sequential process whereby companies gradually increase their commitment to newly entered markets, accumulating knowledge and increasing their capabilities along the way.</a:t>
            </a:r>
          </a:p>
          <a:p>
            <a:pPr algn="just"/>
            <a:endParaRPr lang="en-GB" sz="3400" dirty="0">
              <a:latin typeface="Myriad Pro"/>
            </a:endParaRPr>
          </a:p>
          <a:p>
            <a:pPr algn="just"/>
            <a:endParaRPr lang="en-GB" sz="3400" dirty="0">
              <a:latin typeface="Myriad Pro"/>
            </a:endParaRPr>
          </a:p>
          <a:p>
            <a:pPr algn="just"/>
            <a:r>
              <a:rPr lang="en-GB" sz="3400" dirty="0">
                <a:latin typeface="Myriad Pro"/>
              </a:rPr>
              <a:t> </a:t>
            </a:r>
            <a:endParaRPr lang="en-US" altLang="en-US" sz="3400" b="1" i="1" dirty="0">
              <a:latin typeface="Myriad Pro"/>
            </a:endParaRPr>
          </a:p>
          <a:p>
            <a:pPr marL="304792" indent="-304792">
              <a:lnSpc>
                <a:spcPct val="150000"/>
              </a:lnSpc>
              <a:buFont typeface="Arial" charset="0"/>
              <a:buChar char="•"/>
              <a:defRPr/>
            </a:pPr>
            <a:endParaRPr lang="en-US" altLang="en-US" sz="2800" b="1" i="1" dirty="0">
              <a:latin typeface="Myriad Pro"/>
            </a:endParaRPr>
          </a:p>
          <a:p>
            <a:pPr>
              <a:lnSpc>
                <a:spcPct val="150000"/>
              </a:lnSpc>
              <a:defRPr/>
            </a:pPr>
            <a:endParaRPr lang="en-US" altLang="en-US" sz="2800"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pic>
        <p:nvPicPr>
          <p:cNvPr id="3" name="Picture 2">
            <a:extLst>
              <a:ext uri="{FF2B5EF4-FFF2-40B4-BE49-F238E27FC236}">
                <a16:creationId xmlns:a16="http://schemas.microsoft.com/office/drawing/2014/main" id="{F1EB20A8-5E3C-7973-1336-541A01C977AF}"/>
              </a:ext>
            </a:extLst>
          </p:cNvPr>
          <p:cNvPicPr>
            <a:picLocks noChangeAspect="1"/>
          </p:cNvPicPr>
          <p:nvPr/>
        </p:nvPicPr>
        <p:blipFill>
          <a:blip r:embed="rId3"/>
          <a:stretch>
            <a:fillRect/>
          </a:stretch>
        </p:blipFill>
        <p:spPr>
          <a:xfrm>
            <a:off x="4799966" y="3429001"/>
            <a:ext cx="7215765" cy="2274004"/>
          </a:xfrm>
          <a:prstGeom prst="rect">
            <a:avLst/>
          </a:prstGeom>
        </p:spPr>
      </p:pic>
    </p:spTree>
    <p:extLst>
      <p:ext uri="{BB962C8B-B14F-4D97-AF65-F5344CB8AC3E}">
        <p14:creationId xmlns:p14="http://schemas.microsoft.com/office/powerpoint/2010/main" val="1972560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69441"/>
          </a:xfrm>
          <a:prstGeom prst="rect">
            <a:avLst/>
          </a:prstGeom>
          <a:noFill/>
        </p:spPr>
        <p:txBody>
          <a:bodyPr wrap="square">
            <a:spAutoFit/>
          </a:bodyPr>
          <a:lstStyle/>
          <a:p>
            <a:pPr algn="ctr"/>
            <a:r>
              <a:rPr lang="en-GB" altLang="en-US" sz="4400" b="1" dirty="0">
                <a:effectLst>
                  <a:outerShdw blurRad="38100" dist="38100" dir="2700000" algn="tl">
                    <a:srgbClr val="000000">
                      <a:alpha val="43137"/>
                    </a:srgbClr>
                  </a:outerShdw>
                </a:effectLst>
                <a:latin typeface="Myriad Pro"/>
              </a:rPr>
              <a:t>International and Global Strategy</a:t>
            </a:r>
            <a:endParaRPr lang="en-GB" sz="4400" b="1" dirty="0">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76270" y="864785"/>
            <a:ext cx="11839460" cy="4838248"/>
          </a:xfrm>
          <a:prstGeom prst="rect">
            <a:avLst/>
          </a:prstGeom>
          <a:noFill/>
        </p:spPr>
        <p:txBody>
          <a:bodyPr wrap="square">
            <a:spAutoFit/>
          </a:bodyPr>
          <a:lstStyle/>
          <a:p>
            <a:pPr algn="ctr"/>
            <a:endParaRPr lang="en-US" b="1" dirty="0">
              <a:solidFill>
                <a:srgbClr val="FF0000"/>
              </a:solidFill>
              <a:latin typeface="Myriad Pro"/>
            </a:endParaRPr>
          </a:p>
          <a:p>
            <a:pPr algn="just">
              <a:buClr>
                <a:srgbClr val="C00000"/>
              </a:buClr>
            </a:pPr>
            <a:r>
              <a:rPr lang="en-GB" sz="3200" b="1" dirty="0">
                <a:latin typeface="Myriad Pro"/>
              </a:rPr>
              <a:t>Examples are:</a:t>
            </a:r>
          </a:p>
          <a:p>
            <a:pPr algn="just">
              <a:buClr>
                <a:srgbClr val="C00000"/>
              </a:buClr>
            </a:pPr>
            <a:endParaRPr lang="en-GB" altLang="en-US" sz="3200" b="1" u="sng" dirty="0">
              <a:latin typeface="Myriad Pro"/>
            </a:endParaRPr>
          </a:p>
          <a:p>
            <a:pPr algn="just">
              <a:buClr>
                <a:srgbClr val="C00000"/>
              </a:buClr>
            </a:pPr>
            <a:endParaRPr lang="en-GB" altLang="en-US" sz="3200" b="1" u="sng" dirty="0">
              <a:latin typeface="Myriad Pro"/>
            </a:endParaRPr>
          </a:p>
          <a:p>
            <a:pPr algn="just">
              <a:buClr>
                <a:srgbClr val="C00000"/>
              </a:buClr>
            </a:pPr>
            <a:endParaRPr lang="en-GB" altLang="en-US" sz="3200" b="1" u="sng" dirty="0">
              <a:latin typeface="Myriad Pro"/>
            </a:endParaRPr>
          </a:p>
          <a:p>
            <a:pPr algn="just">
              <a:buClr>
                <a:srgbClr val="C00000"/>
              </a:buClr>
            </a:pPr>
            <a:endParaRPr lang="en-GB" altLang="en-US" sz="3200" b="1" u="sng" dirty="0">
              <a:latin typeface="Myriad Pro"/>
            </a:endParaRPr>
          </a:p>
          <a:p>
            <a:pPr algn="just">
              <a:buClr>
                <a:srgbClr val="C00000"/>
              </a:buClr>
            </a:pPr>
            <a:endParaRPr lang="en-GB" altLang="en-US" sz="3200" b="1" u="sng" dirty="0">
              <a:latin typeface="Myriad Pro"/>
            </a:endParaRPr>
          </a:p>
          <a:p>
            <a:pPr algn="just">
              <a:buClr>
                <a:srgbClr val="C00000"/>
              </a:buClr>
            </a:pPr>
            <a:endParaRPr lang="en-GB" altLang="en-US" sz="4800" b="1" u="sng" dirty="0">
              <a:latin typeface="Myriad Pro"/>
            </a:endParaRPr>
          </a:p>
          <a:p>
            <a:pPr>
              <a:spcBef>
                <a:spcPct val="40000"/>
              </a:spcBef>
            </a:pPr>
            <a:endParaRPr lang="en-GB" altLang="en-US" sz="3600" u="sng"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pic>
        <p:nvPicPr>
          <p:cNvPr id="1026" name="Picture 2" descr="The range explained... Volkswagen ...">
            <a:extLst>
              <a:ext uri="{FF2B5EF4-FFF2-40B4-BE49-F238E27FC236}">
                <a16:creationId xmlns:a16="http://schemas.microsoft.com/office/drawing/2014/main" id="{1DD37624-24A8-B3C8-D477-CEA50F9D33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919" y="2017350"/>
            <a:ext cx="2619957" cy="16002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789AB92C-1218-C396-17F1-CE23C728190D}"/>
              </a:ext>
            </a:extLst>
          </p:cNvPr>
          <p:cNvPicPr>
            <a:picLocks noChangeAspect="1"/>
          </p:cNvPicPr>
          <p:nvPr/>
        </p:nvPicPr>
        <p:blipFill>
          <a:blip r:embed="rId4"/>
          <a:stretch>
            <a:fillRect/>
          </a:stretch>
        </p:blipFill>
        <p:spPr>
          <a:xfrm>
            <a:off x="3001876" y="2084334"/>
            <a:ext cx="3028950" cy="1514475"/>
          </a:xfrm>
          <a:prstGeom prst="rect">
            <a:avLst/>
          </a:prstGeom>
        </p:spPr>
      </p:pic>
      <p:pic>
        <p:nvPicPr>
          <p:cNvPr id="6" name="Picture 5">
            <a:extLst>
              <a:ext uri="{FF2B5EF4-FFF2-40B4-BE49-F238E27FC236}">
                <a16:creationId xmlns:a16="http://schemas.microsoft.com/office/drawing/2014/main" id="{AFB86C9C-1C26-6996-7AEB-10AFC6872916}"/>
              </a:ext>
            </a:extLst>
          </p:cNvPr>
          <p:cNvPicPr>
            <a:picLocks noChangeAspect="1"/>
          </p:cNvPicPr>
          <p:nvPr/>
        </p:nvPicPr>
        <p:blipFill>
          <a:blip r:embed="rId5"/>
          <a:stretch>
            <a:fillRect/>
          </a:stretch>
        </p:blipFill>
        <p:spPr>
          <a:xfrm>
            <a:off x="170241" y="3972027"/>
            <a:ext cx="2543175" cy="1800225"/>
          </a:xfrm>
          <a:prstGeom prst="rect">
            <a:avLst/>
          </a:prstGeom>
        </p:spPr>
      </p:pic>
      <p:pic>
        <p:nvPicPr>
          <p:cNvPr id="7" name="Picture 6">
            <a:extLst>
              <a:ext uri="{FF2B5EF4-FFF2-40B4-BE49-F238E27FC236}">
                <a16:creationId xmlns:a16="http://schemas.microsoft.com/office/drawing/2014/main" id="{E5C424B5-E804-76E9-E028-80F6B45B2C2C}"/>
              </a:ext>
            </a:extLst>
          </p:cNvPr>
          <p:cNvPicPr>
            <a:picLocks noChangeAspect="1"/>
          </p:cNvPicPr>
          <p:nvPr/>
        </p:nvPicPr>
        <p:blipFill>
          <a:blip r:embed="rId6"/>
          <a:stretch>
            <a:fillRect/>
          </a:stretch>
        </p:blipFill>
        <p:spPr>
          <a:xfrm>
            <a:off x="3537160" y="3635789"/>
            <a:ext cx="2143125" cy="2143125"/>
          </a:xfrm>
          <a:prstGeom prst="rect">
            <a:avLst/>
          </a:prstGeom>
        </p:spPr>
      </p:pic>
      <p:pic>
        <p:nvPicPr>
          <p:cNvPr id="8" name="Picture 7">
            <a:extLst>
              <a:ext uri="{FF2B5EF4-FFF2-40B4-BE49-F238E27FC236}">
                <a16:creationId xmlns:a16="http://schemas.microsoft.com/office/drawing/2014/main" id="{BCAEDCB3-2571-FB8B-A534-5453DFDD1BA6}"/>
              </a:ext>
            </a:extLst>
          </p:cNvPr>
          <p:cNvPicPr>
            <a:picLocks noChangeAspect="1"/>
          </p:cNvPicPr>
          <p:nvPr/>
        </p:nvPicPr>
        <p:blipFill>
          <a:blip r:embed="rId7"/>
          <a:stretch>
            <a:fillRect/>
          </a:stretch>
        </p:blipFill>
        <p:spPr>
          <a:xfrm>
            <a:off x="6504029" y="1492664"/>
            <a:ext cx="2143125" cy="2143125"/>
          </a:xfrm>
          <a:prstGeom prst="rect">
            <a:avLst/>
          </a:prstGeom>
        </p:spPr>
      </p:pic>
      <p:pic>
        <p:nvPicPr>
          <p:cNvPr id="9" name="Picture 8">
            <a:extLst>
              <a:ext uri="{FF2B5EF4-FFF2-40B4-BE49-F238E27FC236}">
                <a16:creationId xmlns:a16="http://schemas.microsoft.com/office/drawing/2014/main" id="{9DABB9F9-3BB4-C16D-020E-306AA410D03F}"/>
              </a:ext>
            </a:extLst>
          </p:cNvPr>
          <p:cNvPicPr>
            <a:picLocks noChangeAspect="1"/>
          </p:cNvPicPr>
          <p:nvPr/>
        </p:nvPicPr>
        <p:blipFill>
          <a:blip r:embed="rId8"/>
          <a:stretch>
            <a:fillRect/>
          </a:stretch>
        </p:blipFill>
        <p:spPr>
          <a:xfrm>
            <a:off x="6504028" y="3594517"/>
            <a:ext cx="2143125" cy="2143125"/>
          </a:xfrm>
          <a:prstGeom prst="rect">
            <a:avLst/>
          </a:prstGeom>
        </p:spPr>
      </p:pic>
      <p:pic>
        <p:nvPicPr>
          <p:cNvPr id="10" name="Picture 9">
            <a:extLst>
              <a:ext uri="{FF2B5EF4-FFF2-40B4-BE49-F238E27FC236}">
                <a16:creationId xmlns:a16="http://schemas.microsoft.com/office/drawing/2014/main" id="{DFC1D33A-5187-09DC-5EB1-C42DBC7D8EC8}"/>
              </a:ext>
            </a:extLst>
          </p:cNvPr>
          <p:cNvPicPr>
            <a:picLocks noChangeAspect="1"/>
          </p:cNvPicPr>
          <p:nvPr/>
        </p:nvPicPr>
        <p:blipFill>
          <a:blip r:embed="rId9"/>
          <a:stretch>
            <a:fillRect/>
          </a:stretch>
        </p:blipFill>
        <p:spPr>
          <a:xfrm>
            <a:off x="9451241" y="1474425"/>
            <a:ext cx="2143125" cy="2143125"/>
          </a:xfrm>
          <a:prstGeom prst="rect">
            <a:avLst/>
          </a:prstGeom>
        </p:spPr>
      </p:pic>
      <p:pic>
        <p:nvPicPr>
          <p:cNvPr id="11" name="Picture 10">
            <a:extLst>
              <a:ext uri="{FF2B5EF4-FFF2-40B4-BE49-F238E27FC236}">
                <a16:creationId xmlns:a16="http://schemas.microsoft.com/office/drawing/2014/main" id="{7A9F32B9-B727-379D-1FEB-EB7A2BEB0E20}"/>
              </a:ext>
            </a:extLst>
          </p:cNvPr>
          <p:cNvPicPr>
            <a:picLocks noChangeAspect="1"/>
          </p:cNvPicPr>
          <p:nvPr/>
        </p:nvPicPr>
        <p:blipFill>
          <a:blip r:embed="rId10"/>
          <a:stretch>
            <a:fillRect/>
          </a:stretch>
        </p:blipFill>
        <p:spPr>
          <a:xfrm>
            <a:off x="9158230" y="3594517"/>
            <a:ext cx="2857500" cy="1912934"/>
          </a:xfrm>
          <a:prstGeom prst="rect">
            <a:avLst/>
          </a:prstGeom>
        </p:spPr>
      </p:pic>
    </p:spTree>
    <p:extLst>
      <p:ext uri="{BB962C8B-B14F-4D97-AF65-F5344CB8AC3E}">
        <p14:creationId xmlns:p14="http://schemas.microsoft.com/office/powerpoint/2010/main" val="3479438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69441"/>
          </a:xfrm>
          <a:prstGeom prst="rect">
            <a:avLst/>
          </a:prstGeom>
          <a:noFill/>
        </p:spPr>
        <p:txBody>
          <a:bodyPr wrap="square">
            <a:spAutoFit/>
          </a:bodyPr>
          <a:lstStyle/>
          <a:p>
            <a:pPr algn="ctr"/>
            <a:r>
              <a:rPr lang="en-GB" altLang="en-US" sz="4400" b="1" dirty="0">
                <a:solidFill>
                  <a:schemeClr val="tx2">
                    <a:lumMod val="50000"/>
                  </a:schemeClr>
                </a:solidFill>
                <a:effectLst>
                  <a:outerShdw blurRad="38100" dist="38100" dir="2700000" algn="tl">
                    <a:srgbClr val="000000">
                      <a:alpha val="43137"/>
                    </a:srgbClr>
                  </a:outerShdw>
                </a:effectLst>
                <a:latin typeface="Myriad Pro"/>
              </a:rPr>
              <a:t>Internationalisation Drivers</a:t>
            </a:r>
            <a:endParaRPr lang="en-GB" sz="4400" b="1" dirty="0">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4715137"/>
          </a:xfrm>
          <a:prstGeom prst="rect">
            <a:avLst/>
          </a:prstGeom>
          <a:noFill/>
        </p:spPr>
        <p:txBody>
          <a:bodyPr wrap="square">
            <a:spAutoFit/>
          </a:bodyPr>
          <a:lstStyle/>
          <a:p>
            <a:pPr>
              <a:lnSpc>
                <a:spcPts val="3000"/>
              </a:lnSpc>
              <a:defRPr/>
            </a:pPr>
            <a:r>
              <a:rPr lang="en-GB" altLang="en-US" sz="2800" b="1" dirty="0">
                <a:latin typeface="Myriad Pro"/>
              </a:rPr>
              <a:t>Market drivers </a:t>
            </a:r>
            <a:endParaRPr lang="en-GB" altLang="en-US" sz="2800" dirty="0">
              <a:latin typeface="Myriad Pro"/>
            </a:endParaRPr>
          </a:p>
          <a:p>
            <a:pPr marL="636572" lvl="1" indent="-350830">
              <a:lnSpc>
                <a:spcPts val="3000"/>
              </a:lnSpc>
              <a:buFont typeface="Arial" panose="020B0604020202020204" pitchFamily="34" charset="0"/>
              <a:buChar char="−"/>
              <a:defRPr/>
            </a:pPr>
            <a:r>
              <a:rPr lang="en-GB" altLang="en-US" sz="2400" dirty="0">
                <a:latin typeface="Myriad Pro"/>
              </a:rPr>
              <a:t>Similar customer needs (e.g. credit cards).</a:t>
            </a:r>
          </a:p>
          <a:p>
            <a:pPr marL="636572" lvl="1" indent="-350830">
              <a:lnSpc>
                <a:spcPts val="3000"/>
              </a:lnSpc>
              <a:buFont typeface="Arial" panose="020B0604020202020204" pitchFamily="34" charset="0"/>
              <a:buChar char="−"/>
              <a:defRPr/>
            </a:pPr>
            <a:r>
              <a:rPr lang="en-GB" altLang="en-US" sz="2400" dirty="0">
                <a:latin typeface="Myriad Pro"/>
              </a:rPr>
              <a:t>Global customers (e.g. car components).</a:t>
            </a:r>
          </a:p>
          <a:p>
            <a:pPr marL="636572" lvl="1" indent="-350830">
              <a:lnSpc>
                <a:spcPts val="3000"/>
              </a:lnSpc>
              <a:buFont typeface="Arial" panose="020B0604020202020204" pitchFamily="34" charset="0"/>
              <a:buChar char="−"/>
              <a:defRPr/>
            </a:pPr>
            <a:r>
              <a:rPr lang="en-GB" altLang="en-US" sz="2400" dirty="0">
                <a:latin typeface="Myriad Pro"/>
              </a:rPr>
              <a:t>Transferable marketing (e.g. Coca-Cola).</a:t>
            </a:r>
          </a:p>
          <a:p>
            <a:pPr marL="285742" lvl="1">
              <a:lnSpc>
                <a:spcPts val="3000"/>
              </a:lnSpc>
              <a:defRPr/>
            </a:pPr>
            <a:endParaRPr lang="en-GB" altLang="en-US" sz="2000" dirty="0">
              <a:latin typeface="Myriad Pro"/>
            </a:endParaRPr>
          </a:p>
          <a:p>
            <a:pPr>
              <a:lnSpc>
                <a:spcPts val="3000"/>
              </a:lnSpc>
              <a:defRPr/>
            </a:pPr>
            <a:r>
              <a:rPr lang="en-GB" altLang="en-US" sz="2800" b="1" dirty="0">
                <a:latin typeface="Myriad Pro"/>
              </a:rPr>
              <a:t>Cost drivers</a:t>
            </a:r>
          </a:p>
          <a:p>
            <a:pPr marL="627047" lvl="1" indent="-341305">
              <a:lnSpc>
                <a:spcPts val="3000"/>
              </a:lnSpc>
              <a:buFont typeface="Arial" charset="0"/>
              <a:buChar char="−"/>
              <a:defRPr/>
            </a:pPr>
            <a:r>
              <a:rPr lang="en-GB" altLang="en-US" sz="2400" dirty="0">
                <a:latin typeface="Myriad Pro"/>
              </a:rPr>
              <a:t>Scale economies (e.g. R&amp;D in aircraft manufacturing).</a:t>
            </a:r>
          </a:p>
          <a:p>
            <a:pPr marL="627047" lvl="1" indent="-341305">
              <a:lnSpc>
                <a:spcPts val="3000"/>
              </a:lnSpc>
              <a:buFont typeface="Arial" charset="0"/>
              <a:buChar char="−"/>
              <a:defRPr/>
            </a:pPr>
            <a:r>
              <a:rPr lang="en-GB" altLang="en-US" sz="2400" dirty="0">
                <a:latin typeface="Myriad Pro"/>
              </a:rPr>
              <a:t>Country-specific differences (e.g. clothing: manufacturing in Bangladesh/design in Paris).</a:t>
            </a:r>
          </a:p>
          <a:p>
            <a:pPr marL="627047" lvl="1" indent="-341305">
              <a:lnSpc>
                <a:spcPts val="3000"/>
              </a:lnSpc>
              <a:buFont typeface="Arial" charset="0"/>
              <a:buChar char="−"/>
              <a:defRPr/>
            </a:pPr>
            <a:r>
              <a:rPr lang="en-GB" altLang="en-US" sz="2400" dirty="0">
                <a:latin typeface="Myriad Pro"/>
              </a:rPr>
              <a:t>Favourable logistics (e.g. low cost of transporting microchips).</a:t>
            </a:r>
          </a:p>
          <a:p>
            <a:pPr>
              <a:spcBef>
                <a:spcPct val="40000"/>
              </a:spcBef>
            </a:pPr>
            <a:endParaRPr lang="en-GB" altLang="en-US" sz="3600" u="sng"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3428400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69441"/>
          </a:xfrm>
          <a:prstGeom prst="rect">
            <a:avLst/>
          </a:prstGeom>
          <a:noFill/>
        </p:spPr>
        <p:txBody>
          <a:bodyPr wrap="square">
            <a:spAutoFit/>
          </a:bodyPr>
          <a:lstStyle/>
          <a:p>
            <a:pPr algn="ctr"/>
            <a:r>
              <a:rPr lang="en-GB" altLang="en-US" sz="4400" b="1" dirty="0">
                <a:solidFill>
                  <a:schemeClr val="tx2">
                    <a:lumMod val="50000"/>
                  </a:schemeClr>
                </a:solidFill>
                <a:effectLst>
                  <a:outerShdw blurRad="38100" dist="38100" dir="2700000" algn="tl">
                    <a:srgbClr val="000000">
                      <a:alpha val="43137"/>
                    </a:srgbClr>
                  </a:outerShdw>
                </a:effectLst>
                <a:latin typeface="Myriad Pro"/>
              </a:rPr>
              <a:t>Internationalisation Drivers</a:t>
            </a:r>
            <a:endParaRPr lang="en-GB" sz="4400" b="1" dirty="0">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4684359"/>
          </a:xfrm>
          <a:prstGeom prst="rect">
            <a:avLst/>
          </a:prstGeom>
          <a:noFill/>
        </p:spPr>
        <p:txBody>
          <a:bodyPr wrap="square">
            <a:spAutoFit/>
          </a:bodyPr>
          <a:lstStyle/>
          <a:p>
            <a:r>
              <a:rPr lang="en-GB" altLang="en-US" sz="2800" b="1" i="1" dirty="0">
                <a:latin typeface="Myriad Pro"/>
              </a:rPr>
              <a:t>Government Drivers</a:t>
            </a:r>
          </a:p>
          <a:p>
            <a:pPr marL="638159" lvl="1" indent="-352417">
              <a:buFont typeface="Arial" panose="020B0604020202020204" pitchFamily="34" charset="0"/>
              <a:buChar char="−"/>
            </a:pPr>
            <a:r>
              <a:rPr lang="en-GB" altLang="en-US" sz="2400" dirty="0">
                <a:latin typeface="Myriad Pro"/>
              </a:rPr>
              <a:t>Trade policies (e.g. reduction of trade barriers in the EU; WTO policies).</a:t>
            </a:r>
          </a:p>
          <a:p>
            <a:pPr marL="638159" lvl="1" indent="-352417">
              <a:buFont typeface="Arial" panose="020B0604020202020204" pitchFamily="34" charset="0"/>
              <a:buChar char="−"/>
            </a:pPr>
            <a:r>
              <a:rPr lang="en-US" altLang="en-US" sz="2400" dirty="0">
                <a:latin typeface="Myriad Pro"/>
              </a:rPr>
              <a:t>The </a:t>
            </a:r>
            <a:r>
              <a:rPr lang="en-US" altLang="en-US" sz="2400" dirty="0" err="1">
                <a:latin typeface="Myriad Pro"/>
              </a:rPr>
              <a:t>liberalisation</a:t>
            </a:r>
            <a:r>
              <a:rPr lang="en-US" altLang="en-US" sz="2400" dirty="0">
                <a:latin typeface="Myriad Pro"/>
              </a:rPr>
              <a:t> and adoption of free markets. </a:t>
            </a:r>
            <a:endParaRPr lang="en-GB" altLang="en-US" sz="2400" dirty="0">
              <a:latin typeface="Myriad Pro"/>
            </a:endParaRPr>
          </a:p>
          <a:p>
            <a:pPr marL="638159" lvl="1" indent="-352417">
              <a:buFont typeface="Arial" panose="020B0604020202020204" pitchFamily="34" charset="0"/>
              <a:buChar char="−"/>
            </a:pPr>
            <a:r>
              <a:rPr lang="en-GB" altLang="en-US" sz="2400" dirty="0">
                <a:latin typeface="Myriad Pro"/>
              </a:rPr>
              <a:t>Technical standardisation (e.g. in electronics). </a:t>
            </a:r>
          </a:p>
          <a:p>
            <a:pPr marL="285742" lvl="1"/>
            <a:endParaRPr lang="en-GB" altLang="en-US" sz="2400" dirty="0">
              <a:latin typeface="Myriad Pro"/>
            </a:endParaRPr>
          </a:p>
          <a:p>
            <a:pPr marL="285742" lvl="1"/>
            <a:endParaRPr lang="en-GB" altLang="en-US" sz="2400" dirty="0">
              <a:latin typeface="Myriad Pro"/>
            </a:endParaRPr>
          </a:p>
          <a:p>
            <a:r>
              <a:rPr lang="en-GB" altLang="en-US" sz="2800" b="1" i="1" dirty="0">
                <a:latin typeface="Myriad Pro"/>
              </a:rPr>
              <a:t>Competitive Drivers</a:t>
            </a:r>
          </a:p>
          <a:p>
            <a:pPr marL="638159" lvl="1" indent="-352417">
              <a:buFont typeface="Arial" panose="020B0604020202020204" pitchFamily="34" charset="0"/>
              <a:buChar char="−"/>
            </a:pPr>
            <a:r>
              <a:rPr lang="en-GB" altLang="en-US" sz="2400" dirty="0">
                <a:latin typeface="Myriad Pro"/>
              </a:rPr>
              <a:t>Interdependence (e.g. global coordination between subsidiaries in different countries).</a:t>
            </a:r>
          </a:p>
          <a:p>
            <a:pPr marL="638159" lvl="1" indent="-352417">
              <a:buFont typeface="Arial" panose="020B0604020202020204" pitchFamily="34" charset="0"/>
              <a:buChar char="−"/>
            </a:pPr>
            <a:r>
              <a:rPr lang="en-GB" altLang="en-US" sz="2400" dirty="0">
                <a:latin typeface="Myriad Pro"/>
              </a:rPr>
              <a:t>Global competitors (e.g. rivals may use profits to cross subsidise aggressive moves).</a:t>
            </a:r>
          </a:p>
          <a:p>
            <a:pPr>
              <a:spcBef>
                <a:spcPct val="40000"/>
              </a:spcBef>
            </a:pPr>
            <a:endParaRPr lang="en-GB" altLang="en-US" sz="3600" u="sng"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2068020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69441"/>
          </a:xfrm>
          <a:prstGeom prst="rect">
            <a:avLst/>
          </a:prstGeom>
          <a:noFill/>
        </p:spPr>
        <p:txBody>
          <a:bodyPr wrap="square">
            <a:spAutoFit/>
          </a:bodyPr>
          <a:lstStyle/>
          <a:p>
            <a:pPr algn="ctr"/>
            <a:r>
              <a:rPr lang="en-US" sz="4400" b="1" dirty="0">
                <a:solidFill>
                  <a:schemeClr val="tx2">
                    <a:lumMod val="50000"/>
                  </a:schemeClr>
                </a:solidFill>
                <a:latin typeface="Myriad Pro"/>
              </a:rPr>
              <a:t>Benefits of International Strategies</a:t>
            </a:r>
            <a:endParaRPr lang="en-GB" sz="4400" b="1" dirty="0">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5299912"/>
          </a:xfrm>
          <a:prstGeom prst="rect">
            <a:avLst/>
          </a:prstGeom>
          <a:noFill/>
        </p:spPr>
        <p:txBody>
          <a:bodyPr wrap="square">
            <a:spAutoFit/>
          </a:bodyPr>
          <a:lstStyle/>
          <a:p>
            <a:pPr>
              <a:buClr>
                <a:srgbClr val="C00000"/>
              </a:buClr>
            </a:pPr>
            <a:r>
              <a:rPr lang="en-US" sz="2400" dirty="0">
                <a:latin typeface="Myriad Pro"/>
              </a:rPr>
              <a:t>Volberda et al (2011) identify four basic benefits firms may derive from pursuing international strategy:</a:t>
            </a:r>
          </a:p>
          <a:p>
            <a:pPr>
              <a:buClr>
                <a:srgbClr val="C00000"/>
              </a:buClr>
            </a:pPr>
            <a:endParaRPr lang="en-US" sz="2400" dirty="0">
              <a:latin typeface="Myriad Pro"/>
            </a:endParaRPr>
          </a:p>
          <a:p>
            <a:pPr>
              <a:buClr>
                <a:srgbClr val="C00000"/>
              </a:buClr>
            </a:pPr>
            <a:r>
              <a:rPr lang="en-US" sz="2400" b="1" dirty="0">
                <a:latin typeface="Myriad Pro"/>
              </a:rPr>
              <a:t>Increased market size</a:t>
            </a:r>
            <a:r>
              <a:rPr lang="en-US" sz="2400" dirty="0">
                <a:latin typeface="Myriad Pro"/>
              </a:rPr>
              <a:t>: firms have opportunity to expand size of their potential market beyond limited growth opportunity offered by domestic market.</a:t>
            </a:r>
          </a:p>
          <a:p>
            <a:pPr lvl="1">
              <a:buClr>
                <a:srgbClr val="C00000"/>
              </a:buClr>
            </a:pPr>
            <a:r>
              <a:rPr lang="en-US" sz="2400" dirty="0">
                <a:latin typeface="Myriad Pro"/>
              </a:rPr>
              <a:t>e.g. </a:t>
            </a:r>
            <a:r>
              <a:rPr lang="en-US" sz="2400" dirty="0">
                <a:solidFill>
                  <a:srgbClr val="FF0000"/>
                </a:solidFill>
                <a:latin typeface="Myriad Pro"/>
              </a:rPr>
              <a:t>Coca-Cola’s third largest </a:t>
            </a:r>
            <a:r>
              <a:rPr lang="en-US" sz="2400" dirty="0">
                <a:latin typeface="Myriad Pro"/>
              </a:rPr>
              <a:t>market by volume is China and it is growing faster than the home market.</a:t>
            </a:r>
          </a:p>
          <a:p>
            <a:pPr lvl="1">
              <a:buClr>
                <a:srgbClr val="C00000"/>
              </a:buClr>
            </a:pPr>
            <a:r>
              <a:rPr lang="en-US" sz="2400" dirty="0">
                <a:latin typeface="Myriad Pro"/>
              </a:rPr>
              <a:t>India’s market moved from 19</a:t>
            </a:r>
            <a:r>
              <a:rPr lang="en-US" sz="2400" baseline="30000" dirty="0">
                <a:latin typeface="Myriad Pro"/>
              </a:rPr>
              <a:t>th</a:t>
            </a:r>
            <a:r>
              <a:rPr lang="en-US" sz="2400" dirty="0">
                <a:latin typeface="Myriad Pro"/>
              </a:rPr>
              <a:t> to 6</a:t>
            </a:r>
            <a:r>
              <a:rPr lang="en-US" sz="2400" baseline="30000" dirty="0">
                <a:latin typeface="Myriad Pro"/>
              </a:rPr>
              <a:t>th</a:t>
            </a:r>
            <a:r>
              <a:rPr lang="en-US" sz="2400" dirty="0">
                <a:latin typeface="Myriad Pro"/>
              </a:rPr>
              <a:t> between 2006 and 2014.</a:t>
            </a:r>
          </a:p>
          <a:p>
            <a:pPr>
              <a:buClr>
                <a:srgbClr val="C00000"/>
              </a:buClr>
              <a:buNone/>
            </a:pPr>
            <a:endParaRPr lang="en-US" sz="2400" dirty="0">
              <a:latin typeface="Myriad Pro"/>
            </a:endParaRPr>
          </a:p>
          <a:p>
            <a:pPr>
              <a:buClr>
                <a:srgbClr val="C00000"/>
              </a:buClr>
            </a:pPr>
            <a:r>
              <a:rPr lang="en-US" sz="2400" b="1" dirty="0">
                <a:latin typeface="Myriad Pro"/>
              </a:rPr>
              <a:t>Greater returns on Investment</a:t>
            </a:r>
            <a:r>
              <a:rPr lang="en-US" sz="2400" dirty="0">
                <a:latin typeface="Myriad Pro"/>
              </a:rPr>
              <a:t>: As market size is crucial in earning return on investments, firms are primarily motivated to internationalize in order to generate above average returns.</a:t>
            </a:r>
          </a:p>
          <a:p>
            <a:pPr>
              <a:spcBef>
                <a:spcPct val="40000"/>
              </a:spcBef>
            </a:pPr>
            <a:endParaRPr lang="en-GB" altLang="en-US" sz="3600" u="sng"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2977507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69441"/>
          </a:xfrm>
          <a:prstGeom prst="rect">
            <a:avLst/>
          </a:prstGeom>
          <a:noFill/>
        </p:spPr>
        <p:txBody>
          <a:bodyPr wrap="square">
            <a:spAutoFit/>
          </a:bodyPr>
          <a:lstStyle/>
          <a:p>
            <a:pPr algn="ctr"/>
            <a:r>
              <a:rPr lang="en-US" sz="4400" b="1" dirty="0">
                <a:solidFill>
                  <a:schemeClr val="tx2">
                    <a:lumMod val="50000"/>
                  </a:schemeClr>
                </a:solidFill>
                <a:latin typeface="Myriad Pro"/>
              </a:rPr>
              <a:t>Benefits of International Strategies</a:t>
            </a:r>
            <a:endParaRPr lang="en-GB" sz="4400" b="1" dirty="0">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4401205"/>
          </a:xfrm>
          <a:prstGeom prst="rect">
            <a:avLst/>
          </a:prstGeom>
          <a:noFill/>
        </p:spPr>
        <p:txBody>
          <a:bodyPr wrap="square">
            <a:spAutoFit/>
          </a:bodyPr>
          <a:lstStyle/>
          <a:p>
            <a:pPr algn="just">
              <a:buClr>
                <a:srgbClr val="C00000"/>
              </a:buClr>
            </a:pPr>
            <a:r>
              <a:rPr lang="en-GB" sz="2800" b="1" dirty="0">
                <a:latin typeface="Myriad Pro"/>
              </a:rPr>
              <a:t>Economies of Scale and Learning</a:t>
            </a:r>
            <a:r>
              <a:rPr lang="en-GB" sz="2800" dirty="0">
                <a:latin typeface="Myriad Pro"/>
              </a:rPr>
              <a:t>: Economies of scale are possible through standardisation of products across country borders. </a:t>
            </a:r>
          </a:p>
          <a:p>
            <a:pPr lvl="1" algn="just">
              <a:buClr>
                <a:srgbClr val="C00000"/>
              </a:buClr>
            </a:pPr>
            <a:r>
              <a:rPr lang="en-GB" sz="2800" dirty="0">
                <a:latin typeface="Myriad Pro"/>
              </a:rPr>
              <a:t>Firms may also be able to exploit core competencies in international markets through resource- and knowledge sharing.</a:t>
            </a:r>
          </a:p>
          <a:p>
            <a:pPr algn="just">
              <a:buClr>
                <a:srgbClr val="C00000"/>
              </a:buClr>
              <a:buNone/>
            </a:pPr>
            <a:endParaRPr lang="en-GB" sz="2800" dirty="0">
              <a:latin typeface="Myriad Pro"/>
            </a:endParaRPr>
          </a:p>
          <a:p>
            <a:pPr algn="just">
              <a:buClr>
                <a:srgbClr val="C00000"/>
              </a:buClr>
            </a:pPr>
            <a:r>
              <a:rPr lang="en-GB" sz="2800" b="1" dirty="0">
                <a:latin typeface="Myriad Pro"/>
              </a:rPr>
              <a:t>Location advantages</a:t>
            </a:r>
            <a:r>
              <a:rPr lang="en-GB" sz="2800" dirty="0">
                <a:latin typeface="Myriad Pro"/>
              </a:rPr>
              <a:t>: Firms benefit from possibility of positioning  facilities in attractive locations, which may offer access to cheaper labour, energy and other natural resources</a:t>
            </a:r>
          </a:p>
          <a:p>
            <a:pPr lvl="1" algn="just">
              <a:buClr>
                <a:srgbClr val="C00000"/>
              </a:buClr>
            </a:pPr>
            <a:r>
              <a:rPr lang="en-GB" sz="2800" dirty="0">
                <a:latin typeface="Myriad Pro"/>
              </a:rPr>
              <a:t>This is however influenced by costs of production, transportation requirements and needs of intended customers.</a:t>
            </a:r>
            <a:endParaRPr lang="en-GB" altLang="en-US" sz="3600" u="sng"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1734148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584775"/>
          </a:xfrm>
          <a:prstGeom prst="rect">
            <a:avLst/>
          </a:prstGeom>
          <a:noFill/>
        </p:spPr>
        <p:txBody>
          <a:bodyPr wrap="square">
            <a:spAutoFit/>
          </a:bodyPr>
          <a:lstStyle/>
          <a:p>
            <a:pPr algn="ctr"/>
            <a:r>
              <a:rPr lang="en-US" sz="3200" b="1" dirty="0">
                <a:solidFill>
                  <a:schemeClr val="tx2">
                    <a:lumMod val="50000"/>
                  </a:schemeClr>
                </a:solidFill>
                <a:latin typeface="Myriad Pro"/>
              </a:rPr>
              <a:t>International Strategies  with Porter’s Diamond Model</a:t>
            </a:r>
            <a:endParaRPr lang="en-GB" sz="3200" b="1" dirty="0">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4719882"/>
          </a:xfrm>
          <a:prstGeom prst="rect">
            <a:avLst/>
          </a:prstGeom>
          <a:noFill/>
        </p:spPr>
        <p:txBody>
          <a:bodyPr wrap="square">
            <a:spAutoFit/>
          </a:bodyPr>
          <a:lstStyle/>
          <a:p>
            <a:pPr>
              <a:lnSpc>
                <a:spcPct val="200000"/>
              </a:lnSpc>
            </a:pPr>
            <a:r>
              <a:rPr lang="en-US" sz="1700" b="1" dirty="0">
                <a:solidFill>
                  <a:srgbClr val="FF0000"/>
                </a:solidFill>
                <a:effectLst>
                  <a:outerShdw blurRad="38100" dist="38100" dir="2700000" algn="tl">
                    <a:srgbClr val="000000">
                      <a:alpha val="43137"/>
                    </a:srgbClr>
                  </a:outerShdw>
                </a:effectLst>
                <a:latin typeface="Myriad Pro"/>
              </a:rPr>
              <a:t>A</a:t>
            </a:r>
            <a:r>
              <a:rPr lang="en-US" sz="1700" dirty="0">
                <a:latin typeface="Myriad Pro"/>
              </a:rPr>
              <a:t>lso known as the Diamond Model, is a framework developed by Michael E. Porter to analyze the competitive advantage of nations or regions in certain industries. It explains why some industries within particular nations are more competitive internationally than others. The model identifies four key factors that contribute to national competitive advantage:</a:t>
            </a:r>
          </a:p>
          <a:p>
            <a:pPr>
              <a:lnSpc>
                <a:spcPct val="200000"/>
              </a:lnSpc>
              <a:buFont typeface="+mj-lt"/>
              <a:buAutoNum type="arabicPeriod"/>
            </a:pPr>
            <a:r>
              <a:rPr lang="en-US" sz="1700" b="1" dirty="0">
                <a:latin typeface="Myriad Pro"/>
              </a:rPr>
              <a:t>Factor Conditions:</a:t>
            </a:r>
            <a:r>
              <a:rPr lang="en-US" sz="1700" dirty="0">
                <a:latin typeface="Myriad Pro"/>
              </a:rPr>
              <a:t> These are the basic inputs required for competition, such as natural resources, climate, location, workforce skills, and infrastructure. Nations or regions with advantageous factor conditions are more likely to develop competitive industries.</a:t>
            </a:r>
          </a:p>
          <a:p>
            <a:pPr>
              <a:lnSpc>
                <a:spcPct val="200000"/>
              </a:lnSpc>
              <a:buFont typeface="+mj-lt"/>
              <a:buAutoNum type="arabicPeriod"/>
            </a:pPr>
            <a:r>
              <a:rPr lang="en-US" sz="1700" b="1" dirty="0">
                <a:latin typeface="Myriad Pro"/>
              </a:rPr>
              <a:t>Demand Conditions:</a:t>
            </a:r>
            <a:r>
              <a:rPr lang="en-US" sz="1700" dirty="0">
                <a:latin typeface="Myriad Pro"/>
              </a:rPr>
              <a:t> This refers to the nature and size of the home market demand for an industry’s products or services. A strong, sophisticated domestic market drives firms to innovate and improve quality, giving them an edge in international markets.</a:t>
            </a: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3929127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584775"/>
          </a:xfrm>
          <a:prstGeom prst="rect">
            <a:avLst/>
          </a:prstGeom>
          <a:noFill/>
        </p:spPr>
        <p:txBody>
          <a:bodyPr wrap="square">
            <a:spAutoFit/>
          </a:bodyPr>
          <a:lstStyle/>
          <a:p>
            <a:pPr algn="ctr"/>
            <a:r>
              <a:rPr lang="en-GB" sz="3200" b="1" dirty="0">
                <a:solidFill>
                  <a:schemeClr val="tx2">
                    <a:lumMod val="50000"/>
                  </a:schemeClr>
                </a:solidFill>
                <a:latin typeface="Myriad Pro"/>
              </a:rPr>
              <a:t>International Strategies  with Porter’s Diamond Model</a:t>
            </a: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4305409"/>
          </a:xfrm>
          <a:prstGeom prst="rect">
            <a:avLst/>
          </a:prstGeom>
          <a:noFill/>
        </p:spPr>
        <p:txBody>
          <a:bodyPr wrap="square">
            <a:spAutoFit/>
          </a:bodyPr>
          <a:lstStyle/>
          <a:p>
            <a:pPr>
              <a:lnSpc>
                <a:spcPct val="200000"/>
              </a:lnSpc>
            </a:pPr>
            <a:r>
              <a:rPr lang="en-US" sz="2000" dirty="0">
                <a:latin typeface="Myriad Pro"/>
              </a:rPr>
              <a:t>3. R</a:t>
            </a:r>
            <a:r>
              <a:rPr lang="en-US" sz="2000" b="1" dirty="0">
                <a:latin typeface="Myriad Pro"/>
              </a:rPr>
              <a:t>elated and Supporting Industries:</a:t>
            </a:r>
            <a:r>
              <a:rPr lang="en-US" sz="2000" dirty="0">
                <a:latin typeface="Myriad Pro"/>
              </a:rPr>
              <a:t> The presence of related industries that are internationally competitive can enhance the competitive advantage of a particular industry. Suppliers and related industries provide critical support through innovation and shared technology.</a:t>
            </a:r>
          </a:p>
          <a:p>
            <a:pPr>
              <a:lnSpc>
                <a:spcPct val="200000"/>
              </a:lnSpc>
            </a:pPr>
            <a:r>
              <a:rPr lang="en-US" sz="2000" b="1" dirty="0">
                <a:latin typeface="Myriad Pro"/>
              </a:rPr>
              <a:t>4. Firm Strategy, Structure, and Rivalry:</a:t>
            </a:r>
            <a:r>
              <a:rPr lang="en-US" sz="2000" dirty="0">
                <a:latin typeface="Myriad Pro"/>
              </a:rPr>
              <a:t> The conditions in the home market determine how companies are created, organized, and managed, as well as the nature of domestic rivalry. Intense domestic competition forces firms to be more efficient, innovative, and proactive in improving their competitiveness.</a:t>
            </a: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891362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584775"/>
          </a:xfrm>
          <a:prstGeom prst="rect">
            <a:avLst/>
          </a:prstGeom>
          <a:noFill/>
        </p:spPr>
        <p:txBody>
          <a:bodyPr wrap="square">
            <a:spAutoFit/>
          </a:bodyPr>
          <a:lstStyle/>
          <a:p>
            <a:pPr algn="ctr"/>
            <a:r>
              <a:rPr lang="en-GB" sz="3200" b="1" dirty="0">
                <a:solidFill>
                  <a:schemeClr val="tx2">
                    <a:lumMod val="50000"/>
                  </a:schemeClr>
                </a:solidFill>
                <a:latin typeface="Myriad Pro"/>
              </a:rPr>
              <a:t>International Strategies  with Porter’s Diamond Model</a:t>
            </a: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4305409"/>
          </a:xfrm>
          <a:prstGeom prst="rect">
            <a:avLst/>
          </a:prstGeom>
          <a:noFill/>
        </p:spPr>
        <p:txBody>
          <a:bodyPr wrap="square">
            <a:spAutoFit/>
          </a:bodyPr>
          <a:lstStyle/>
          <a:p>
            <a:pPr>
              <a:lnSpc>
                <a:spcPct val="200000"/>
              </a:lnSpc>
            </a:pPr>
            <a:endParaRPr lang="en-US" sz="2000" b="1" dirty="0">
              <a:latin typeface="Myriad Pro"/>
            </a:endParaRPr>
          </a:p>
          <a:p>
            <a:pPr>
              <a:lnSpc>
                <a:spcPct val="200000"/>
              </a:lnSpc>
            </a:pPr>
            <a:endParaRPr lang="en-US" sz="2000" b="1" dirty="0">
              <a:latin typeface="Myriad Pro"/>
            </a:endParaRPr>
          </a:p>
          <a:p>
            <a:pPr>
              <a:lnSpc>
                <a:spcPct val="200000"/>
              </a:lnSpc>
            </a:pPr>
            <a:endParaRPr lang="en-US" sz="2000" b="1" dirty="0">
              <a:latin typeface="Myriad Pro"/>
            </a:endParaRPr>
          </a:p>
          <a:p>
            <a:pPr>
              <a:lnSpc>
                <a:spcPct val="200000"/>
              </a:lnSpc>
            </a:pPr>
            <a:endParaRPr lang="en-US" sz="2000" b="1" dirty="0">
              <a:latin typeface="Myriad Pro"/>
            </a:endParaRPr>
          </a:p>
          <a:p>
            <a:pPr>
              <a:lnSpc>
                <a:spcPct val="200000"/>
              </a:lnSpc>
            </a:pPr>
            <a:endParaRPr lang="en-US" sz="2000" b="1" dirty="0">
              <a:latin typeface="Myriad Pro"/>
            </a:endParaRPr>
          </a:p>
          <a:p>
            <a:pPr>
              <a:lnSpc>
                <a:spcPct val="200000"/>
              </a:lnSpc>
            </a:pPr>
            <a:endParaRPr lang="en-US" sz="2000" b="1" dirty="0">
              <a:latin typeface="Myriad Pro"/>
            </a:endParaRPr>
          </a:p>
          <a:p>
            <a:pPr>
              <a:lnSpc>
                <a:spcPct val="200000"/>
              </a:lnSpc>
            </a:pPr>
            <a:endParaRPr lang="en-US" sz="2000"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pic>
        <p:nvPicPr>
          <p:cNvPr id="3" name="Picture 2" descr="A diagram of a company&#10;&#10;Description automatically generated">
            <a:extLst>
              <a:ext uri="{FF2B5EF4-FFF2-40B4-BE49-F238E27FC236}">
                <a16:creationId xmlns:a16="http://schemas.microsoft.com/office/drawing/2014/main" id="{B5D5EA90-8D02-4BDF-D628-2C7C487A52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8642" y="1068637"/>
            <a:ext cx="10477040" cy="4583016"/>
          </a:xfrm>
          <a:prstGeom prst="rect">
            <a:avLst/>
          </a:prstGeom>
        </p:spPr>
      </p:pic>
    </p:spTree>
    <p:extLst>
      <p:ext uri="{BB962C8B-B14F-4D97-AF65-F5344CB8AC3E}">
        <p14:creationId xmlns:p14="http://schemas.microsoft.com/office/powerpoint/2010/main" val="1317103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nodePh="1">
                                  <p:stCondLst>
                                    <p:cond delay="0"/>
                                  </p:stCondLst>
                                  <p:endCondLst>
                                    <p:cond evt="begin" delay="0">
                                      <p:tn val="11"/>
                                    </p:cond>
                                  </p:end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584775"/>
          </a:xfrm>
          <a:prstGeom prst="rect">
            <a:avLst/>
          </a:prstGeom>
          <a:noFill/>
        </p:spPr>
        <p:txBody>
          <a:bodyPr wrap="square">
            <a:spAutoFit/>
          </a:bodyPr>
          <a:lstStyle/>
          <a:p>
            <a:pPr algn="ctr"/>
            <a:r>
              <a:rPr lang="en-GB" sz="3200" b="1" dirty="0">
                <a:solidFill>
                  <a:schemeClr val="tx2">
                    <a:lumMod val="50000"/>
                  </a:schemeClr>
                </a:solidFill>
                <a:latin typeface="Myriad Pro"/>
              </a:rPr>
              <a:t>International Strategies  with Porter’s Diamond Model</a:t>
            </a: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4305409"/>
          </a:xfrm>
          <a:prstGeom prst="rect">
            <a:avLst/>
          </a:prstGeom>
          <a:noFill/>
        </p:spPr>
        <p:txBody>
          <a:bodyPr wrap="square">
            <a:spAutoFit/>
          </a:bodyPr>
          <a:lstStyle/>
          <a:p>
            <a:pPr>
              <a:lnSpc>
                <a:spcPct val="200000"/>
              </a:lnSpc>
            </a:pPr>
            <a:endParaRPr lang="en-US" sz="2000" b="1" dirty="0">
              <a:latin typeface="Myriad Pro"/>
            </a:endParaRPr>
          </a:p>
          <a:p>
            <a:pPr>
              <a:lnSpc>
                <a:spcPct val="200000"/>
              </a:lnSpc>
            </a:pPr>
            <a:endParaRPr lang="en-US" sz="2000" b="1" dirty="0">
              <a:latin typeface="Myriad Pro"/>
            </a:endParaRPr>
          </a:p>
          <a:p>
            <a:pPr>
              <a:lnSpc>
                <a:spcPct val="200000"/>
              </a:lnSpc>
            </a:pPr>
            <a:endParaRPr lang="en-US" sz="2000" b="1" dirty="0">
              <a:latin typeface="Myriad Pro"/>
            </a:endParaRPr>
          </a:p>
          <a:p>
            <a:pPr>
              <a:lnSpc>
                <a:spcPct val="200000"/>
              </a:lnSpc>
            </a:pPr>
            <a:endParaRPr lang="en-US" sz="2000" b="1" dirty="0">
              <a:latin typeface="Myriad Pro"/>
            </a:endParaRPr>
          </a:p>
          <a:p>
            <a:pPr>
              <a:lnSpc>
                <a:spcPct val="200000"/>
              </a:lnSpc>
            </a:pPr>
            <a:endParaRPr lang="en-US" sz="2000" b="1" dirty="0">
              <a:latin typeface="Myriad Pro"/>
            </a:endParaRPr>
          </a:p>
          <a:p>
            <a:pPr>
              <a:lnSpc>
                <a:spcPct val="200000"/>
              </a:lnSpc>
            </a:pPr>
            <a:endParaRPr lang="en-US" sz="2000" b="1" dirty="0">
              <a:latin typeface="Myriad Pro"/>
            </a:endParaRPr>
          </a:p>
          <a:p>
            <a:pPr>
              <a:lnSpc>
                <a:spcPct val="200000"/>
              </a:lnSpc>
            </a:pPr>
            <a:endParaRPr lang="en-US" sz="2000"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3"/>
          <a:stretch>
            <a:fillRect/>
          </a:stretch>
        </p:blipFill>
        <p:spPr>
          <a:xfrm>
            <a:off x="0" y="5778914"/>
            <a:ext cx="2883658" cy="1079086"/>
          </a:xfrm>
          <a:prstGeom prst="rect">
            <a:avLst/>
          </a:prstGeom>
        </p:spPr>
      </p:pic>
      <p:pic>
        <p:nvPicPr>
          <p:cNvPr id="6" name="Online Media 5" title="How to Use the Porter Diamond Model | Internationalization Strategy Course">
            <a:hlinkClick r:id="" action="ppaction://media"/>
            <a:extLst>
              <a:ext uri="{FF2B5EF4-FFF2-40B4-BE49-F238E27FC236}">
                <a16:creationId xmlns:a16="http://schemas.microsoft.com/office/drawing/2014/main" id="{1756061A-C88A-2C3A-D27C-6BEA7D01D557}"/>
              </a:ext>
            </a:extLst>
          </p:cNvPr>
          <p:cNvPicPr>
            <a:picLocks noRot="1" noChangeAspect="1"/>
          </p:cNvPicPr>
          <p:nvPr>
            <a:videoFile r:link="rId1"/>
          </p:nvPr>
        </p:nvPicPr>
        <p:blipFill>
          <a:blip r:embed="rId4"/>
          <a:stretch>
            <a:fillRect/>
          </a:stretch>
        </p:blipFill>
        <p:spPr>
          <a:xfrm>
            <a:off x="705080" y="1211855"/>
            <a:ext cx="10829580" cy="4410214"/>
          </a:xfrm>
          <a:prstGeom prst="rect">
            <a:avLst/>
          </a:prstGeom>
        </p:spPr>
      </p:pic>
    </p:spTree>
    <p:extLst>
      <p:ext uri="{BB962C8B-B14F-4D97-AF65-F5344CB8AC3E}">
        <p14:creationId xmlns:p14="http://schemas.microsoft.com/office/powerpoint/2010/main" val="17092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nodePh="1">
                                  <p:stCondLst>
                                    <p:cond delay="0"/>
                                  </p:stCondLst>
                                  <p:endCondLst>
                                    <p:cond evt="begin" delay="0">
                                      <p:tn val="11"/>
                                    </p:cond>
                                  </p:end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 presetClass="mediacall" presetSubtype="0" fill="hold" nodeType="clickEffect">
                                  <p:stCondLst>
                                    <p:cond delay="0"/>
                                  </p:stCondLst>
                                  <p:childTnLst>
                                    <p:cmd type="call" cmd="playFrom(0.0)">
                                      <p:cBhvr>
                                        <p:cTn id="19"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 restart="whenNotActive" fill="hold" evtFilter="cancelBubble" nodeType="interactiveSeq">
                <p:stCondLst>
                  <p:cond evt="onClick" delay="0">
                    <p:tgtEl>
                      <p:spTgt spid="6"/>
                    </p:tgtEl>
                  </p:cond>
                </p:stCondLst>
                <p:endSync evt="end" delay="0">
                  <p:rtn val="all"/>
                </p:endSync>
                <p:childTnLst>
                  <p:par>
                    <p:cTn id="21" fill="hold">
                      <p:stCondLst>
                        <p:cond delay="0"/>
                      </p:stCondLst>
                      <p:childTnLst>
                        <p:par>
                          <p:cTn id="22" fill="hold">
                            <p:stCondLst>
                              <p:cond delay="0"/>
                            </p:stCondLst>
                            <p:childTnLst>
                              <p:par>
                                <p:cTn id="23" presetID="2" presetClass="mediacall" presetSubtype="0" fill="hold" nodeType="clickEffect">
                                  <p:stCondLst>
                                    <p:cond delay="0"/>
                                  </p:stCondLst>
                                  <p:childTnLst>
                                    <p:cmd type="call" cmd="togglePause">
                                      <p:cBhvr>
                                        <p:cTn id="24" dur="1" fill="hold"/>
                                        <p:tgtEl>
                                          <p:spTgt spid="6"/>
                                        </p:tgtEl>
                                      </p:cBhvr>
                                    </p:cmd>
                                  </p:childTnLst>
                                </p:cTn>
                              </p:par>
                            </p:childTnLst>
                          </p:cTn>
                        </p:par>
                      </p:childTnLst>
                    </p:cTn>
                  </p:par>
                </p:childTnLst>
              </p:cTn>
              <p:nextCondLst>
                <p:cond evt="onClick" delay="0">
                  <p:tgtEl>
                    <p:spTgt spid="6"/>
                  </p:tgtEl>
                </p:cond>
              </p:nextCondLst>
            </p:seq>
            <p:video>
              <p:cMediaNode vol="80000">
                <p:cTn id="25" fill="hold" display="0">
                  <p:stCondLst>
                    <p:cond delay="indefinite"/>
                  </p:stCondLst>
                </p:cTn>
                <p:tgtEl>
                  <p:spTgt spid="6"/>
                </p:tgtEl>
              </p:cMediaNode>
            </p:video>
          </p:childTnLst>
        </p:cTn>
      </p:par>
    </p:tnLst>
    <p:bldLst>
      <p:bldP spid="4"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584775"/>
          </a:xfrm>
          <a:prstGeom prst="rect">
            <a:avLst/>
          </a:prstGeom>
          <a:noFill/>
        </p:spPr>
        <p:txBody>
          <a:bodyPr wrap="square">
            <a:spAutoFit/>
          </a:bodyPr>
          <a:lstStyle/>
          <a:p>
            <a:pPr algn="ctr"/>
            <a:r>
              <a:rPr lang="en-GB" sz="3200" b="1" dirty="0">
                <a:solidFill>
                  <a:schemeClr val="tx2">
                    <a:lumMod val="50000"/>
                  </a:schemeClr>
                </a:solidFill>
                <a:latin typeface="Myriad Pro"/>
              </a:rPr>
              <a:t>International Strategies  with Porter’s Diamond Model</a:t>
            </a: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4426853"/>
          </a:xfrm>
          <a:prstGeom prst="rect">
            <a:avLst/>
          </a:prstGeom>
          <a:noFill/>
        </p:spPr>
        <p:txBody>
          <a:bodyPr wrap="square">
            <a:spAutoFit/>
          </a:bodyPr>
          <a:lstStyle/>
          <a:p>
            <a:pPr marL="609570" indent="-609570" algn="just" defTabSz="914377">
              <a:buClr>
                <a:srgbClr val="C00000"/>
              </a:buClr>
              <a:buSzPts val="1942"/>
            </a:pPr>
            <a:r>
              <a:rPr lang="en-GB" sz="2000" b="1" dirty="0">
                <a:solidFill>
                  <a:prstClr val="black"/>
                </a:solidFill>
                <a:latin typeface="Myriad Pro"/>
                <a:ea typeface="ＭＳ Ｐゴシック"/>
              </a:rPr>
              <a:t>Factor Conditions</a:t>
            </a:r>
            <a:r>
              <a:rPr lang="en-GB" sz="2000" dirty="0">
                <a:solidFill>
                  <a:prstClr val="black"/>
                </a:solidFill>
                <a:latin typeface="Myriad Pro"/>
                <a:ea typeface="ＭＳ Ｐゴシック"/>
              </a:rPr>
              <a:t>: refers to factors of production – inputs needed to compete such as: labour, land, natural resources, capital, infrastructure etc</a:t>
            </a:r>
          </a:p>
          <a:p>
            <a:pPr algn="just" defTabSz="914377">
              <a:spcBef>
                <a:spcPts val="1000"/>
              </a:spcBef>
              <a:buClr>
                <a:srgbClr val="C00000"/>
              </a:buClr>
              <a:buSzPts val="1942"/>
            </a:pPr>
            <a:r>
              <a:rPr lang="en-GB" sz="3200" b="1" dirty="0">
                <a:solidFill>
                  <a:srgbClr val="FF0000"/>
                </a:solidFill>
                <a:latin typeface="Myriad Pro"/>
                <a:ea typeface="ＭＳ Ｐゴシック"/>
              </a:rPr>
              <a:t>Basic: </a:t>
            </a:r>
            <a:r>
              <a:rPr lang="en-GB" sz="2000" b="1" dirty="0">
                <a:solidFill>
                  <a:prstClr val="black"/>
                </a:solidFill>
                <a:latin typeface="Myriad Pro"/>
                <a:ea typeface="ＭＳ Ｐゴシック"/>
              </a:rPr>
              <a:t>Natural resources Climate </a:t>
            </a:r>
          </a:p>
          <a:p>
            <a:pPr algn="just" defTabSz="914377">
              <a:spcBef>
                <a:spcPts val="1000"/>
              </a:spcBef>
              <a:buClr>
                <a:srgbClr val="C00000"/>
              </a:buClr>
              <a:buSzPts val="1942"/>
            </a:pPr>
            <a:r>
              <a:rPr lang="en-GB" sz="2800" b="1" dirty="0">
                <a:solidFill>
                  <a:srgbClr val="FF0000"/>
                </a:solidFill>
                <a:latin typeface="Myriad Pro"/>
                <a:ea typeface="ＭＳ Ｐゴシック"/>
              </a:rPr>
              <a:t>Advanced : </a:t>
            </a:r>
            <a:r>
              <a:rPr lang="en-GB" sz="2000" b="1" dirty="0">
                <a:solidFill>
                  <a:prstClr val="black"/>
                </a:solidFill>
                <a:latin typeface="Myriad Pro"/>
                <a:ea typeface="ＭＳ Ｐゴシック"/>
              </a:rPr>
              <a:t>Infrastructure , Skilled Experts , Capital </a:t>
            </a:r>
            <a:endParaRPr lang="en-GB" sz="2000" dirty="0">
              <a:solidFill>
                <a:prstClr val="black"/>
              </a:solidFill>
              <a:latin typeface="Myriad Pro"/>
              <a:ea typeface="ＭＳ Ｐゴシック"/>
            </a:endParaRPr>
          </a:p>
          <a:p>
            <a:pPr marL="609570" indent="-609570" algn="just" defTabSz="914377">
              <a:spcBef>
                <a:spcPts val="1000"/>
              </a:spcBef>
              <a:buClr>
                <a:srgbClr val="C00000"/>
              </a:buClr>
              <a:buSzPts val="1850"/>
            </a:pPr>
            <a:r>
              <a:rPr lang="en-GB" sz="2000" dirty="0">
                <a:solidFill>
                  <a:prstClr val="black"/>
                </a:solidFill>
                <a:latin typeface="Myriad Pro"/>
                <a:ea typeface="ＭＳ Ｐゴシック"/>
              </a:rPr>
              <a:t>Where a country has advanced (e.g. communication systems, highly educated workforce) and specialized (e.g. industry-specific skilled personnel) factors, there is likely to be strong home-country competition</a:t>
            </a:r>
            <a:r>
              <a:rPr lang="en-GB" sz="2000" i="1" dirty="0">
                <a:solidFill>
                  <a:prstClr val="black"/>
                </a:solidFill>
                <a:latin typeface="Myriad Pro"/>
                <a:ea typeface="ＭＳ Ｐゴシック"/>
              </a:rPr>
              <a:t>.</a:t>
            </a:r>
            <a:endParaRPr lang="en-GB" sz="2000" dirty="0">
              <a:solidFill>
                <a:prstClr val="black"/>
              </a:solidFill>
              <a:latin typeface="Myriad Pro"/>
              <a:ea typeface="ＭＳ Ｐゴシック"/>
            </a:endParaRPr>
          </a:p>
          <a:p>
            <a:pPr algn="just" defTabSz="914377">
              <a:spcBef>
                <a:spcPts val="1000"/>
              </a:spcBef>
              <a:buClr>
                <a:srgbClr val="C00000"/>
              </a:buClr>
              <a:buSzPts val="1850"/>
            </a:pPr>
            <a:endParaRPr lang="en-GB" sz="2000" i="1" dirty="0">
              <a:solidFill>
                <a:prstClr val="black"/>
              </a:solidFill>
              <a:latin typeface="Myriad Pro"/>
              <a:ea typeface="ＭＳ Ｐゴシック"/>
            </a:endParaRPr>
          </a:p>
          <a:p>
            <a:pPr marL="609570" indent="-609570" algn="just" defTabSz="914377">
              <a:spcBef>
                <a:spcPts val="1000"/>
              </a:spcBef>
              <a:buClr>
                <a:srgbClr val="C00000"/>
              </a:buClr>
              <a:buSzPts val="1850"/>
            </a:pPr>
            <a:r>
              <a:rPr lang="en-GB" sz="2000" dirty="0">
                <a:solidFill>
                  <a:prstClr val="black"/>
                </a:solidFill>
                <a:latin typeface="Myriad Pro"/>
                <a:ea typeface="ＭＳ Ｐゴシック"/>
              </a:rPr>
              <a:t>Such factors may develop where countries lack basic factors e.g. South Korea lack abundant natural resources but offer strong work ethics, engineers &amp; systems of large firms to create expertise in manufacturing.</a:t>
            </a: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3774342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584775"/>
          </a:xfrm>
          <a:prstGeom prst="rect">
            <a:avLst/>
          </a:prstGeom>
          <a:noFill/>
        </p:spPr>
        <p:txBody>
          <a:bodyPr wrap="square">
            <a:spAutoFit/>
          </a:bodyPr>
          <a:lstStyle/>
          <a:p>
            <a:pPr algn="ctr"/>
            <a:r>
              <a:rPr lang="en-GB" sz="3200" b="1" dirty="0">
                <a:solidFill>
                  <a:schemeClr val="tx2">
                    <a:lumMod val="50000"/>
                  </a:schemeClr>
                </a:solidFill>
                <a:latin typeface="Myriad Pro"/>
              </a:rPr>
              <a:t>International Strategies  with Porter’s Diamond Model</a:t>
            </a: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4580421"/>
          </a:xfrm>
          <a:prstGeom prst="rect">
            <a:avLst/>
          </a:prstGeom>
          <a:noFill/>
        </p:spPr>
        <p:txBody>
          <a:bodyPr wrap="square">
            <a:spAutoFit/>
          </a:bodyPr>
          <a:lstStyle/>
          <a:p>
            <a:pPr marL="609570" indent="-609570" algn="just" defTabSz="914377">
              <a:lnSpc>
                <a:spcPct val="150000"/>
              </a:lnSpc>
              <a:buClr>
                <a:srgbClr val="C00000"/>
              </a:buClr>
              <a:buSzPts val="2400"/>
            </a:pPr>
            <a:r>
              <a:rPr lang="en-GB" b="1" dirty="0">
                <a:solidFill>
                  <a:prstClr val="black"/>
                </a:solidFill>
                <a:latin typeface="Myriad Pro"/>
                <a:ea typeface="ＭＳ Ｐゴシック"/>
              </a:rPr>
              <a:t>Demand Conditions</a:t>
            </a:r>
            <a:r>
              <a:rPr lang="en-GB" dirty="0">
                <a:solidFill>
                  <a:prstClr val="black"/>
                </a:solidFill>
                <a:latin typeface="Myriad Pro"/>
                <a:ea typeface="ＭＳ Ｐゴシック"/>
              </a:rPr>
              <a:t>: Characterised by the nature and size of buyers’ needs in the home market.</a:t>
            </a:r>
          </a:p>
          <a:p>
            <a:pPr marL="1142942" lvl="1" indent="-609570" algn="just" defTabSz="914377">
              <a:lnSpc>
                <a:spcPct val="150000"/>
              </a:lnSpc>
              <a:spcBef>
                <a:spcPts val="500"/>
              </a:spcBef>
              <a:buClr>
                <a:srgbClr val="C00000"/>
              </a:buClr>
              <a:buSzPts val="2000"/>
              <a:buFontTx/>
              <a:buChar char="•"/>
            </a:pPr>
            <a:r>
              <a:rPr lang="en-GB" dirty="0">
                <a:solidFill>
                  <a:prstClr val="black"/>
                </a:solidFill>
                <a:latin typeface="Myriad Pro"/>
                <a:ea typeface="ＭＳ Ｐゴシック"/>
              </a:rPr>
              <a:t>A larger local demand than in foreign markets result in national advantage as discerning domestic customers drive quality &amp; innovation.</a:t>
            </a:r>
          </a:p>
          <a:p>
            <a:pPr marL="1142942" lvl="1" indent="-609570" algn="just" defTabSz="914377">
              <a:lnSpc>
                <a:spcPct val="150000"/>
              </a:lnSpc>
              <a:spcBef>
                <a:spcPts val="500"/>
              </a:spcBef>
              <a:buClr>
                <a:srgbClr val="C00000"/>
              </a:buClr>
              <a:buSzPts val="2000"/>
              <a:buFontTx/>
              <a:buChar char="•"/>
            </a:pPr>
            <a:r>
              <a:rPr lang="en-GB" dirty="0">
                <a:solidFill>
                  <a:prstClr val="black"/>
                </a:solidFill>
                <a:latin typeface="Myriad Pro"/>
                <a:ea typeface="ＭＳ Ｐゴシック"/>
              </a:rPr>
              <a:t>e.g. Japanese high expectation of electrical and electronics equipment</a:t>
            </a:r>
          </a:p>
          <a:p>
            <a:pPr marL="609570" indent="-609570" algn="just" defTabSz="914377">
              <a:lnSpc>
                <a:spcPct val="150000"/>
              </a:lnSpc>
              <a:spcBef>
                <a:spcPts val="1000"/>
              </a:spcBef>
              <a:buClr>
                <a:srgbClr val="C00000"/>
              </a:buClr>
              <a:buSzPts val="2400"/>
            </a:pPr>
            <a:r>
              <a:rPr lang="en-GB" b="1" dirty="0">
                <a:solidFill>
                  <a:prstClr val="black"/>
                </a:solidFill>
                <a:latin typeface="Myriad Pro"/>
                <a:ea typeface="ＭＳ Ｐゴシック"/>
              </a:rPr>
              <a:t>Related and Supporting Industries</a:t>
            </a:r>
            <a:r>
              <a:rPr lang="en-GB" dirty="0">
                <a:solidFill>
                  <a:prstClr val="black"/>
                </a:solidFill>
                <a:latin typeface="Myriad Pro"/>
                <a:ea typeface="ＭＳ Ｐゴシック"/>
              </a:rPr>
              <a:t>: Emphasis is on the key role of industry clusters in developing national advantage</a:t>
            </a:r>
          </a:p>
          <a:p>
            <a:pPr marL="1142942" lvl="1" indent="-609570" algn="just" defTabSz="914377">
              <a:lnSpc>
                <a:spcPct val="150000"/>
              </a:lnSpc>
              <a:spcBef>
                <a:spcPts val="500"/>
              </a:spcBef>
              <a:buClr>
                <a:srgbClr val="C00000"/>
              </a:buClr>
              <a:buSzPts val="2000"/>
              <a:buFontTx/>
              <a:buChar char="•"/>
            </a:pPr>
            <a:r>
              <a:rPr lang="en-GB" dirty="0">
                <a:solidFill>
                  <a:prstClr val="black"/>
                </a:solidFill>
                <a:latin typeface="Myriad Pro"/>
                <a:ea typeface="ＭＳ Ｐゴシック"/>
              </a:rPr>
              <a:t>That is, the existence of competitive local supporting industries can be a basis for national advantage in a particular industry</a:t>
            </a:r>
          </a:p>
          <a:p>
            <a:pPr marL="1142942" lvl="1" indent="-609570" algn="just" defTabSz="914377">
              <a:lnSpc>
                <a:spcPct val="150000"/>
              </a:lnSpc>
              <a:spcBef>
                <a:spcPts val="500"/>
              </a:spcBef>
              <a:buClr>
                <a:srgbClr val="C00000"/>
              </a:buClr>
              <a:buSzPts val="2000"/>
              <a:buFontTx/>
              <a:buChar char="•"/>
            </a:pPr>
            <a:r>
              <a:rPr lang="en-GB" dirty="0">
                <a:solidFill>
                  <a:prstClr val="black"/>
                </a:solidFill>
                <a:latin typeface="Myriad Pro"/>
                <a:ea typeface="ＭＳ Ｐゴシック"/>
              </a:rPr>
              <a:t>e.g. Italy as leader in the shoe industry – well established leather processing, and design services  industries.</a:t>
            </a: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3282123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584775"/>
          </a:xfrm>
          <a:prstGeom prst="rect">
            <a:avLst/>
          </a:prstGeom>
          <a:noFill/>
        </p:spPr>
        <p:txBody>
          <a:bodyPr wrap="square">
            <a:spAutoFit/>
          </a:bodyPr>
          <a:lstStyle/>
          <a:p>
            <a:pPr algn="ctr"/>
            <a:r>
              <a:rPr lang="en-GB" sz="3200" b="1" dirty="0">
                <a:solidFill>
                  <a:schemeClr val="tx2">
                    <a:lumMod val="50000"/>
                  </a:schemeClr>
                </a:solidFill>
                <a:latin typeface="Myriad Pro"/>
              </a:rPr>
              <a:t>International Strategies  with Porter’s Diamond Model</a:t>
            </a: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4081117"/>
          </a:xfrm>
          <a:prstGeom prst="rect">
            <a:avLst/>
          </a:prstGeom>
          <a:noFill/>
        </p:spPr>
        <p:txBody>
          <a:bodyPr wrap="square">
            <a:spAutoFit/>
          </a:bodyPr>
          <a:lstStyle/>
          <a:p>
            <a:pPr marL="457189" indent="-457189" algn="just">
              <a:lnSpc>
                <a:spcPct val="90000"/>
              </a:lnSpc>
              <a:buClr>
                <a:srgbClr val="C00000"/>
              </a:buClr>
            </a:pPr>
            <a:r>
              <a:rPr lang="en-US" sz="2400" b="1" dirty="0">
                <a:latin typeface="Myriad Pro"/>
              </a:rPr>
              <a:t>Firm Strategy, Structure and Rivalry</a:t>
            </a:r>
            <a:r>
              <a:rPr lang="en-US" sz="2400" dirty="0">
                <a:latin typeface="Myriad Pro"/>
              </a:rPr>
              <a:t>:  These vary among firms across domestic markets and particularly, domestic rivalry is a major factor that drives innovation. For example:</a:t>
            </a:r>
          </a:p>
          <a:p>
            <a:pPr algn="just">
              <a:lnSpc>
                <a:spcPct val="90000"/>
              </a:lnSpc>
              <a:buClr>
                <a:srgbClr val="C00000"/>
              </a:buClr>
            </a:pPr>
            <a:endParaRPr lang="en-US" sz="2400" dirty="0">
              <a:latin typeface="Myriad Pro"/>
            </a:endParaRPr>
          </a:p>
          <a:p>
            <a:pPr marL="457189" indent="-457189" algn="just">
              <a:lnSpc>
                <a:spcPct val="90000"/>
              </a:lnSpc>
              <a:buClr>
                <a:srgbClr val="C00000"/>
              </a:buClr>
            </a:pPr>
            <a:r>
              <a:rPr lang="en-US" sz="2400" b="1" dirty="0">
                <a:latin typeface="Myriad Pro"/>
              </a:rPr>
              <a:t>Germany</a:t>
            </a:r>
            <a:r>
              <a:rPr lang="en-US" sz="2400" dirty="0">
                <a:latin typeface="Myriad Pro"/>
              </a:rPr>
              <a:t> has an excellent technical training system that places a strong emphasis on  continuous product and process improvements.</a:t>
            </a:r>
          </a:p>
          <a:p>
            <a:pPr algn="just">
              <a:lnSpc>
                <a:spcPct val="90000"/>
              </a:lnSpc>
              <a:buClr>
                <a:srgbClr val="C00000"/>
              </a:buClr>
            </a:pPr>
            <a:endParaRPr lang="en-US" sz="2400" dirty="0">
              <a:latin typeface="Myriad Pro"/>
            </a:endParaRPr>
          </a:p>
          <a:p>
            <a:pPr marL="457189" indent="-457189" algn="just">
              <a:lnSpc>
                <a:spcPct val="90000"/>
              </a:lnSpc>
              <a:buClr>
                <a:srgbClr val="C00000"/>
              </a:buClr>
            </a:pPr>
            <a:r>
              <a:rPr lang="en-US" sz="2400" b="1" dirty="0">
                <a:latin typeface="Myriad Pro"/>
              </a:rPr>
              <a:t>Japan</a:t>
            </a:r>
            <a:r>
              <a:rPr lang="en-US" sz="2400" dirty="0">
                <a:latin typeface="Myriad Pro"/>
              </a:rPr>
              <a:t> has unusual cooperative and competitive systems that facilitate cross-functional management of complex assembly operations.</a:t>
            </a:r>
          </a:p>
          <a:p>
            <a:pPr algn="just">
              <a:lnSpc>
                <a:spcPct val="90000"/>
              </a:lnSpc>
              <a:buClr>
                <a:srgbClr val="C00000"/>
              </a:buClr>
            </a:pPr>
            <a:endParaRPr lang="en-US" sz="2400" dirty="0">
              <a:latin typeface="Myriad Pro"/>
            </a:endParaRPr>
          </a:p>
          <a:p>
            <a:pPr marL="457189" indent="-457189" algn="just">
              <a:lnSpc>
                <a:spcPct val="90000"/>
              </a:lnSpc>
              <a:buClr>
                <a:srgbClr val="C00000"/>
              </a:buClr>
            </a:pPr>
            <a:r>
              <a:rPr lang="en-US" sz="2400" dirty="0">
                <a:latin typeface="Myriad Pro"/>
              </a:rPr>
              <a:t>The level of competition in the </a:t>
            </a:r>
            <a:r>
              <a:rPr lang="en-US" sz="2400" b="1" dirty="0">
                <a:latin typeface="Myriad Pro"/>
              </a:rPr>
              <a:t>US</a:t>
            </a:r>
            <a:r>
              <a:rPr lang="en-US" sz="2400" dirty="0">
                <a:latin typeface="Myriad Pro"/>
              </a:rPr>
              <a:t> among computer manufacturers and software producers has significantly contributed to the development of the industries.</a:t>
            </a: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2190254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584775"/>
          </a:xfrm>
          <a:prstGeom prst="rect">
            <a:avLst/>
          </a:prstGeom>
          <a:noFill/>
        </p:spPr>
        <p:txBody>
          <a:bodyPr wrap="square">
            <a:spAutoFit/>
          </a:bodyPr>
          <a:lstStyle/>
          <a:p>
            <a:pPr algn="ctr"/>
            <a:r>
              <a:rPr lang="en-GB" sz="3200" b="1" dirty="0">
                <a:solidFill>
                  <a:schemeClr val="tx2">
                    <a:lumMod val="50000"/>
                  </a:schemeClr>
                </a:solidFill>
                <a:latin typeface="Myriad Pro"/>
              </a:rPr>
              <a:t>International Strategies  with </a:t>
            </a:r>
            <a:r>
              <a:rPr lang="en-US" altLang="en-US" sz="3200" b="1" dirty="0">
                <a:solidFill>
                  <a:schemeClr val="tx2">
                    <a:lumMod val="50000"/>
                  </a:schemeClr>
                </a:solidFill>
                <a:effectLst>
                  <a:outerShdw blurRad="38100" dist="38100" dir="2700000" algn="tl">
                    <a:srgbClr val="000000">
                      <a:alpha val="43137"/>
                    </a:srgbClr>
                  </a:outerShdw>
                </a:effectLst>
                <a:latin typeface="Myriad Pro"/>
              </a:rPr>
              <a:t>The CAGE Framework</a:t>
            </a:r>
            <a:endParaRPr lang="en-GB" sz="3200" b="1" dirty="0">
              <a:solidFill>
                <a:schemeClr val="tx2">
                  <a:lumMod val="50000"/>
                </a:schemeClr>
              </a:solidFill>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4536370"/>
          </a:xfrm>
          <a:prstGeom prst="rect">
            <a:avLst/>
          </a:prstGeom>
          <a:noFill/>
        </p:spPr>
        <p:txBody>
          <a:bodyPr wrap="square">
            <a:spAutoFit/>
          </a:bodyPr>
          <a:lstStyle/>
          <a:p>
            <a:pPr marL="304792" indent="-304792">
              <a:lnSpc>
                <a:spcPct val="150000"/>
              </a:lnSpc>
              <a:buFont typeface="Arial" charset="0"/>
              <a:buChar char="•"/>
              <a:defRPr/>
            </a:pPr>
            <a:r>
              <a:rPr lang="en-US" altLang="en-US" sz="2800" b="1" i="1" dirty="0">
                <a:latin typeface="Myriad Pro"/>
              </a:rPr>
              <a:t>C</a:t>
            </a:r>
            <a:r>
              <a:rPr lang="en-US" altLang="en-US" sz="2800" i="1" dirty="0">
                <a:latin typeface="Myriad Pro"/>
              </a:rPr>
              <a:t>ultural distance </a:t>
            </a:r>
            <a:r>
              <a:rPr lang="en-US" altLang="en-US" sz="2800" dirty="0">
                <a:latin typeface="Myriad Pro"/>
              </a:rPr>
              <a:t>– differences in language, ethnicity, religion and social norms.</a:t>
            </a:r>
          </a:p>
          <a:p>
            <a:pPr marL="304792" indent="-304792">
              <a:lnSpc>
                <a:spcPct val="150000"/>
              </a:lnSpc>
              <a:buFont typeface="Arial" charset="0"/>
              <a:buChar char="•"/>
              <a:defRPr/>
            </a:pPr>
            <a:r>
              <a:rPr lang="en-US" altLang="en-US" sz="2800" b="1" i="1" dirty="0">
                <a:latin typeface="Myriad Pro"/>
              </a:rPr>
              <a:t>A</a:t>
            </a:r>
            <a:r>
              <a:rPr lang="en-US" altLang="en-US" sz="2800" i="1" dirty="0">
                <a:latin typeface="Myriad Pro"/>
              </a:rPr>
              <a:t>dministrative</a:t>
            </a:r>
            <a:r>
              <a:rPr lang="en-US" altLang="en-US" sz="2800" dirty="0">
                <a:latin typeface="Myriad Pro"/>
              </a:rPr>
              <a:t> </a:t>
            </a:r>
            <a:r>
              <a:rPr lang="en-US" altLang="en-US" sz="2800" i="1" dirty="0">
                <a:latin typeface="Myriad Pro"/>
              </a:rPr>
              <a:t>and political distance</a:t>
            </a:r>
            <a:r>
              <a:rPr lang="en-US" altLang="en-US" sz="2800" dirty="0">
                <a:latin typeface="Myriad Pro"/>
              </a:rPr>
              <a:t> –  compatibility of administrative, political or legal traditions. </a:t>
            </a:r>
          </a:p>
          <a:p>
            <a:pPr marL="276218" indent="-276218">
              <a:lnSpc>
                <a:spcPct val="150000"/>
              </a:lnSpc>
              <a:buFont typeface="Arial" charset="0"/>
              <a:buChar char="•"/>
              <a:defRPr/>
            </a:pPr>
            <a:r>
              <a:rPr lang="en-US" altLang="en-US" sz="2800" b="1" i="1" dirty="0">
                <a:latin typeface="Myriad Pro"/>
              </a:rPr>
              <a:t>G</a:t>
            </a:r>
            <a:r>
              <a:rPr lang="en-US" altLang="en-US" sz="2800" i="1" dirty="0">
                <a:latin typeface="Myriad Pro"/>
              </a:rPr>
              <a:t>eographic distance </a:t>
            </a:r>
            <a:r>
              <a:rPr lang="en-US" altLang="en-US" sz="2800" dirty="0">
                <a:latin typeface="Myriad Pro"/>
              </a:rPr>
              <a:t>– not just miles but also aspects such as size, sea-access and the quality of communications.</a:t>
            </a:r>
          </a:p>
          <a:p>
            <a:pPr marL="304792" indent="-304792">
              <a:lnSpc>
                <a:spcPct val="150000"/>
              </a:lnSpc>
              <a:buFont typeface="Arial" charset="0"/>
              <a:buChar char="•"/>
              <a:defRPr/>
            </a:pPr>
            <a:r>
              <a:rPr lang="en-US" altLang="en-US" sz="2800" b="1" i="1" dirty="0">
                <a:latin typeface="Myriad Pro"/>
              </a:rPr>
              <a:t>E</a:t>
            </a:r>
            <a:r>
              <a:rPr lang="en-US" altLang="en-US" sz="2800" i="1" dirty="0">
                <a:latin typeface="Myriad Pro"/>
              </a:rPr>
              <a:t>conomic/wealth distance – </a:t>
            </a:r>
            <a:r>
              <a:rPr lang="en-US" altLang="en-US" sz="2800" dirty="0">
                <a:latin typeface="Myriad Pro"/>
              </a:rPr>
              <a:t>wealth and income differences.</a:t>
            </a: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3121734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584775"/>
          </a:xfrm>
          <a:prstGeom prst="rect">
            <a:avLst/>
          </a:prstGeom>
          <a:noFill/>
        </p:spPr>
        <p:txBody>
          <a:bodyPr wrap="square">
            <a:spAutoFit/>
          </a:bodyPr>
          <a:lstStyle/>
          <a:p>
            <a:pPr algn="ctr"/>
            <a:r>
              <a:rPr lang="en-GB" sz="3200" b="1" dirty="0">
                <a:solidFill>
                  <a:schemeClr val="tx2">
                    <a:lumMod val="50000"/>
                  </a:schemeClr>
                </a:solidFill>
                <a:latin typeface="Myriad Pro"/>
              </a:rPr>
              <a:t>International Strategies  with </a:t>
            </a:r>
            <a:r>
              <a:rPr lang="en-US" altLang="en-US" sz="3200" b="1" dirty="0">
                <a:solidFill>
                  <a:schemeClr val="tx2">
                    <a:lumMod val="50000"/>
                  </a:schemeClr>
                </a:solidFill>
                <a:effectLst>
                  <a:outerShdw blurRad="38100" dist="38100" dir="2700000" algn="tl">
                    <a:srgbClr val="000000">
                      <a:alpha val="43137"/>
                    </a:srgbClr>
                  </a:outerShdw>
                </a:effectLst>
                <a:latin typeface="Myriad Pro"/>
              </a:rPr>
              <a:t>The CAGE Framework</a:t>
            </a:r>
            <a:endParaRPr lang="en-GB" sz="3200" b="1" dirty="0">
              <a:solidFill>
                <a:schemeClr val="tx2">
                  <a:lumMod val="50000"/>
                </a:schemeClr>
              </a:solidFill>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4536370"/>
          </a:xfrm>
          <a:prstGeom prst="rect">
            <a:avLst/>
          </a:prstGeom>
          <a:noFill/>
        </p:spPr>
        <p:txBody>
          <a:bodyPr wrap="square">
            <a:spAutoFit/>
          </a:bodyPr>
          <a:lstStyle/>
          <a:p>
            <a:pPr marL="304792" indent="-304792">
              <a:lnSpc>
                <a:spcPct val="150000"/>
              </a:lnSpc>
              <a:buFont typeface="Arial" charset="0"/>
              <a:buChar char="•"/>
              <a:defRPr/>
            </a:pPr>
            <a:r>
              <a:rPr lang="en-US" altLang="en-US" sz="2800" b="1" i="1" dirty="0">
                <a:latin typeface="Myriad Pro"/>
              </a:rPr>
              <a:t>The CAGE Framework</a:t>
            </a:r>
          </a:p>
          <a:p>
            <a:pPr marL="304792" indent="-304792">
              <a:lnSpc>
                <a:spcPct val="150000"/>
              </a:lnSpc>
              <a:buFont typeface="Arial" charset="0"/>
              <a:buChar char="•"/>
              <a:defRPr/>
            </a:pPr>
            <a:endParaRPr lang="en-US" altLang="en-US" sz="2800" b="1" i="1" dirty="0">
              <a:latin typeface="Myriad Pro"/>
            </a:endParaRPr>
          </a:p>
          <a:p>
            <a:pPr marL="304792" indent="-304792">
              <a:lnSpc>
                <a:spcPct val="150000"/>
              </a:lnSpc>
              <a:buFont typeface="Arial" charset="0"/>
              <a:buChar char="•"/>
              <a:defRPr/>
            </a:pPr>
            <a:endParaRPr lang="en-US" altLang="en-US" sz="2800" b="1" i="1" dirty="0">
              <a:latin typeface="Myriad Pro"/>
            </a:endParaRPr>
          </a:p>
          <a:p>
            <a:pPr marL="304792" indent="-304792">
              <a:lnSpc>
                <a:spcPct val="150000"/>
              </a:lnSpc>
              <a:buFont typeface="Arial" charset="0"/>
              <a:buChar char="•"/>
              <a:defRPr/>
            </a:pPr>
            <a:endParaRPr lang="en-US" altLang="en-US" sz="2800" b="1" i="1" dirty="0">
              <a:latin typeface="Myriad Pro"/>
            </a:endParaRPr>
          </a:p>
          <a:p>
            <a:pPr marL="304792" indent="-304792">
              <a:lnSpc>
                <a:spcPct val="150000"/>
              </a:lnSpc>
              <a:buFont typeface="Arial" charset="0"/>
              <a:buChar char="•"/>
              <a:defRPr/>
            </a:pPr>
            <a:endParaRPr lang="en-US" altLang="en-US" sz="2800" b="1" i="1" dirty="0">
              <a:latin typeface="Myriad Pro"/>
            </a:endParaRPr>
          </a:p>
          <a:p>
            <a:pPr marL="304792" indent="-304792">
              <a:lnSpc>
                <a:spcPct val="150000"/>
              </a:lnSpc>
              <a:buFont typeface="Arial" charset="0"/>
              <a:buChar char="•"/>
              <a:defRPr/>
            </a:pPr>
            <a:endParaRPr lang="en-US" altLang="en-US" sz="2800" b="1" i="1" dirty="0">
              <a:latin typeface="Myriad Pro"/>
            </a:endParaRPr>
          </a:p>
          <a:p>
            <a:pPr>
              <a:lnSpc>
                <a:spcPct val="150000"/>
              </a:lnSpc>
              <a:defRPr/>
            </a:pPr>
            <a:endParaRPr lang="en-US" altLang="en-US" sz="2800"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pic>
        <p:nvPicPr>
          <p:cNvPr id="3" name="Picture 2">
            <a:extLst>
              <a:ext uri="{FF2B5EF4-FFF2-40B4-BE49-F238E27FC236}">
                <a16:creationId xmlns:a16="http://schemas.microsoft.com/office/drawing/2014/main" id="{552DE944-9A96-848F-A50A-13F5AFDEEB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6429" y="1762699"/>
            <a:ext cx="9166034" cy="3842307"/>
          </a:xfrm>
          <a:prstGeom prst="rect">
            <a:avLst/>
          </a:prstGeom>
        </p:spPr>
      </p:pic>
    </p:spTree>
    <p:extLst>
      <p:ext uri="{BB962C8B-B14F-4D97-AF65-F5344CB8AC3E}">
        <p14:creationId xmlns:p14="http://schemas.microsoft.com/office/powerpoint/2010/main" val="2819994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584775"/>
          </a:xfrm>
          <a:prstGeom prst="rect">
            <a:avLst/>
          </a:prstGeom>
          <a:noFill/>
        </p:spPr>
        <p:txBody>
          <a:bodyPr wrap="square">
            <a:spAutoFit/>
          </a:bodyPr>
          <a:lstStyle/>
          <a:p>
            <a:pPr algn="ctr"/>
            <a:r>
              <a:rPr lang="en-GB" sz="3200" b="1" dirty="0">
                <a:solidFill>
                  <a:schemeClr val="tx2">
                    <a:lumMod val="50000"/>
                  </a:schemeClr>
                </a:solidFill>
                <a:latin typeface="Myriad Pro"/>
              </a:rPr>
              <a:t>International Strategies  with </a:t>
            </a:r>
            <a:r>
              <a:rPr lang="en-US" altLang="en-US" sz="3200" b="1" dirty="0">
                <a:solidFill>
                  <a:schemeClr val="tx2">
                    <a:lumMod val="50000"/>
                  </a:schemeClr>
                </a:solidFill>
                <a:effectLst>
                  <a:outerShdw blurRad="38100" dist="38100" dir="2700000" algn="tl">
                    <a:srgbClr val="000000">
                      <a:alpha val="43137"/>
                    </a:srgbClr>
                  </a:outerShdw>
                </a:effectLst>
                <a:latin typeface="Myriad Pro"/>
              </a:rPr>
              <a:t>The CAGE Framework</a:t>
            </a:r>
            <a:endParaRPr lang="en-GB" sz="3200" b="1" dirty="0">
              <a:solidFill>
                <a:schemeClr val="tx2">
                  <a:lumMod val="50000"/>
                </a:schemeClr>
              </a:solidFill>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4628703"/>
          </a:xfrm>
          <a:prstGeom prst="rect">
            <a:avLst/>
          </a:prstGeom>
          <a:noFill/>
        </p:spPr>
        <p:txBody>
          <a:bodyPr wrap="square">
            <a:spAutoFit/>
          </a:bodyPr>
          <a:lstStyle/>
          <a:p>
            <a:pPr marL="304792" indent="-304792">
              <a:lnSpc>
                <a:spcPct val="150000"/>
              </a:lnSpc>
              <a:buFont typeface="Arial" charset="0"/>
              <a:buChar char="•"/>
              <a:defRPr/>
            </a:pPr>
            <a:r>
              <a:rPr lang="en-US" altLang="en-US" sz="3200" b="1" dirty="0">
                <a:latin typeface="Myriad Pro"/>
              </a:rPr>
              <a:t>The CAGE Framework Explained:</a:t>
            </a:r>
          </a:p>
          <a:p>
            <a:pPr marL="304792" indent="-304792">
              <a:lnSpc>
                <a:spcPct val="150000"/>
              </a:lnSpc>
              <a:buFont typeface="Arial" charset="0"/>
              <a:buChar char="•"/>
              <a:defRPr/>
            </a:pPr>
            <a:endParaRPr lang="en-US" altLang="en-US" sz="2800" b="1" i="1" dirty="0">
              <a:latin typeface="Myriad Pro"/>
            </a:endParaRPr>
          </a:p>
          <a:p>
            <a:pPr marL="304792" indent="-304792">
              <a:lnSpc>
                <a:spcPct val="150000"/>
              </a:lnSpc>
              <a:buFont typeface="Arial" charset="0"/>
              <a:buChar char="•"/>
              <a:defRPr/>
            </a:pPr>
            <a:r>
              <a:rPr lang="en-GB" sz="2800" dirty="0">
                <a:hlinkClick r:id="rId2"/>
              </a:rPr>
              <a:t>https://youtube.com/watch?v=-831oe9GEkM&amp;si=EnSIkaIECMiOmarE</a:t>
            </a:r>
            <a:r>
              <a:rPr lang="en-GB" sz="2800" dirty="0"/>
              <a:t> </a:t>
            </a:r>
          </a:p>
          <a:p>
            <a:pPr marL="304792" indent="-304792">
              <a:lnSpc>
                <a:spcPct val="150000"/>
              </a:lnSpc>
              <a:buFont typeface="Arial" charset="0"/>
              <a:buChar char="•"/>
              <a:defRPr/>
            </a:pPr>
            <a:endParaRPr lang="en-US" altLang="en-US" sz="2800" b="1" i="1" dirty="0">
              <a:latin typeface="Myriad Pro"/>
            </a:endParaRPr>
          </a:p>
          <a:p>
            <a:pPr marL="304792" indent="-304792">
              <a:lnSpc>
                <a:spcPct val="150000"/>
              </a:lnSpc>
              <a:buFont typeface="Arial" charset="0"/>
              <a:buChar char="•"/>
              <a:defRPr/>
            </a:pPr>
            <a:endParaRPr lang="en-US" altLang="en-US" sz="2800" b="1" i="1" dirty="0">
              <a:latin typeface="Myriad Pro"/>
            </a:endParaRPr>
          </a:p>
          <a:p>
            <a:pPr marL="304792" indent="-304792">
              <a:lnSpc>
                <a:spcPct val="150000"/>
              </a:lnSpc>
              <a:buFont typeface="Arial" charset="0"/>
              <a:buChar char="•"/>
              <a:defRPr/>
            </a:pPr>
            <a:endParaRPr lang="en-US" altLang="en-US" sz="2800" b="1" i="1" dirty="0">
              <a:latin typeface="Myriad Pro"/>
            </a:endParaRPr>
          </a:p>
          <a:p>
            <a:pPr>
              <a:lnSpc>
                <a:spcPct val="150000"/>
              </a:lnSpc>
              <a:defRPr/>
            </a:pPr>
            <a:endParaRPr lang="en-US" altLang="en-US" sz="2800"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3"/>
          <a:stretch>
            <a:fillRect/>
          </a:stretch>
        </p:blipFill>
        <p:spPr>
          <a:xfrm>
            <a:off x="0" y="5778914"/>
            <a:ext cx="2883658" cy="1079086"/>
          </a:xfrm>
          <a:prstGeom prst="rect">
            <a:avLst/>
          </a:prstGeom>
        </p:spPr>
      </p:pic>
    </p:spTree>
    <p:extLst>
      <p:ext uri="{BB962C8B-B14F-4D97-AF65-F5344CB8AC3E}">
        <p14:creationId xmlns:p14="http://schemas.microsoft.com/office/powerpoint/2010/main" val="1327616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07886"/>
          </a:xfrm>
          <a:prstGeom prst="rect">
            <a:avLst/>
          </a:prstGeom>
          <a:noFill/>
        </p:spPr>
        <p:txBody>
          <a:bodyPr wrap="square">
            <a:spAutoFit/>
          </a:bodyPr>
          <a:lstStyle/>
          <a:p>
            <a:pPr algn="ctr"/>
            <a:r>
              <a:rPr lang="en-GB" sz="4000" b="1" dirty="0">
                <a:solidFill>
                  <a:schemeClr val="tx2">
                    <a:lumMod val="50000"/>
                  </a:schemeClr>
                </a:solidFill>
                <a:latin typeface="Myriad Pro"/>
              </a:rPr>
              <a:t>International Strategies: Modes of Entry</a:t>
            </a: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3828484"/>
          </a:xfrm>
          <a:prstGeom prst="rect">
            <a:avLst/>
          </a:prstGeom>
          <a:noFill/>
        </p:spPr>
        <p:txBody>
          <a:bodyPr wrap="square">
            <a:spAutoFit/>
          </a:bodyPr>
          <a:lstStyle/>
          <a:p>
            <a:pPr algn="just"/>
            <a:endParaRPr lang="en-GB" sz="3600" dirty="0">
              <a:latin typeface="Myriad Pro"/>
            </a:endParaRPr>
          </a:p>
          <a:p>
            <a:r>
              <a:rPr lang="en-GB" sz="3200" dirty="0">
                <a:latin typeface="Myriad Pro"/>
              </a:rPr>
              <a:t>This strategy of </a:t>
            </a:r>
            <a:r>
              <a:rPr lang="en-GB" sz="3200" b="1" dirty="0">
                <a:latin typeface="Myriad Pro"/>
              </a:rPr>
              <a:t>staged international expansion </a:t>
            </a:r>
            <a:r>
              <a:rPr lang="en-GB" sz="3200" dirty="0">
                <a:latin typeface="Myriad Pro"/>
              </a:rPr>
              <a:t>means that firms begin by using entry modes such as licensing and exporting that allow them to acquire local knowledge whilst minimising the exposure of their assets. </a:t>
            </a:r>
          </a:p>
          <a:p>
            <a:pPr marL="304792" indent="-304792">
              <a:lnSpc>
                <a:spcPct val="150000"/>
              </a:lnSpc>
              <a:buFont typeface="Arial" charset="0"/>
              <a:buChar char="•"/>
              <a:defRPr/>
            </a:pPr>
            <a:endParaRPr lang="en-US" altLang="en-US" sz="2800" b="1" i="1" dirty="0">
              <a:latin typeface="Myriad Pro"/>
            </a:endParaRPr>
          </a:p>
          <a:p>
            <a:pPr>
              <a:lnSpc>
                <a:spcPct val="150000"/>
              </a:lnSpc>
              <a:defRPr/>
            </a:pPr>
            <a:endParaRPr lang="en-US" altLang="en-US" sz="2800"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110554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07886"/>
          </a:xfrm>
          <a:prstGeom prst="rect">
            <a:avLst/>
          </a:prstGeom>
          <a:noFill/>
        </p:spPr>
        <p:txBody>
          <a:bodyPr wrap="square">
            <a:spAutoFit/>
          </a:bodyPr>
          <a:lstStyle/>
          <a:p>
            <a:pPr algn="ctr"/>
            <a:r>
              <a:rPr lang="en-GB" sz="4000" b="1" dirty="0">
                <a:solidFill>
                  <a:schemeClr val="tx2">
                    <a:lumMod val="50000"/>
                  </a:schemeClr>
                </a:solidFill>
                <a:latin typeface="Myriad Pro"/>
              </a:rPr>
              <a:t>International Strategies: Modes of Entry</a:t>
            </a:r>
          </a:p>
        </p:txBody>
      </p:sp>
      <p:sp>
        <p:nvSpPr>
          <p:cNvPr id="5" name="TextBox 4">
            <a:extLst>
              <a:ext uri="{FF2B5EF4-FFF2-40B4-BE49-F238E27FC236}">
                <a16:creationId xmlns:a16="http://schemas.microsoft.com/office/drawing/2014/main" id="{268678A4-7C23-87C4-44C7-C440FE54C42C}"/>
              </a:ext>
            </a:extLst>
          </p:cNvPr>
          <p:cNvSpPr txBox="1"/>
          <p:nvPr/>
        </p:nvSpPr>
        <p:spPr>
          <a:xfrm>
            <a:off x="117513" y="920520"/>
            <a:ext cx="11898218" cy="5644366"/>
          </a:xfrm>
          <a:prstGeom prst="rect">
            <a:avLst/>
          </a:prstGeom>
          <a:noFill/>
        </p:spPr>
        <p:txBody>
          <a:bodyPr wrap="square">
            <a:spAutoFit/>
          </a:bodyPr>
          <a:lstStyle/>
          <a:p>
            <a:pPr algn="just">
              <a:buClr>
                <a:srgbClr val="C00000"/>
              </a:buClr>
            </a:pPr>
            <a:r>
              <a:rPr lang="en-US" sz="2650" b="1" dirty="0">
                <a:latin typeface="Myriad Pro"/>
              </a:rPr>
              <a:t>Licensing</a:t>
            </a:r>
            <a:r>
              <a:rPr lang="en-US" sz="2650" dirty="0">
                <a:latin typeface="Myriad Pro"/>
              </a:rPr>
              <a:t>: An arrangement that allows one party to purchase the rights to manufacture and sell another firm’s products within a host country or set of countries.</a:t>
            </a:r>
          </a:p>
          <a:p>
            <a:pPr algn="just">
              <a:buClr>
                <a:srgbClr val="C00000"/>
              </a:buClr>
              <a:buNone/>
            </a:pPr>
            <a:endParaRPr lang="en-US" sz="2650" dirty="0">
              <a:latin typeface="Myriad Pro"/>
            </a:endParaRPr>
          </a:p>
          <a:p>
            <a:pPr algn="just">
              <a:buClr>
                <a:srgbClr val="C00000"/>
              </a:buClr>
            </a:pPr>
            <a:r>
              <a:rPr lang="en-US" sz="2650" dirty="0">
                <a:latin typeface="Myriad Pro"/>
              </a:rPr>
              <a:t>The Licensor is paid a royalty on each unit produced or sold, and the licensee takes the risks as well as makes monetary investments for production.</a:t>
            </a:r>
          </a:p>
          <a:p>
            <a:pPr algn="just">
              <a:buClr>
                <a:srgbClr val="C00000"/>
              </a:buClr>
              <a:buNone/>
            </a:pPr>
            <a:endParaRPr lang="en-US" sz="2650" dirty="0">
              <a:latin typeface="Myriad Pro"/>
            </a:endParaRPr>
          </a:p>
          <a:p>
            <a:pPr algn="just">
              <a:buClr>
                <a:srgbClr val="C00000"/>
              </a:buClr>
            </a:pPr>
            <a:r>
              <a:rPr lang="en-US" sz="2650" dirty="0">
                <a:latin typeface="Myriad Pro"/>
              </a:rPr>
              <a:t>Licensing however requires a reliable legal environment where contract will not be abused.</a:t>
            </a:r>
          </a:p>
          <a:p>
            <a:pPr algn="just">
              <a:buClr>
                <a:srgbClr val="C00000"/>
              </a:buClr>
              <a:buNone/>
            </a:pPr>
            <a:endParaRPr lang="en-US" sz="2650" dirty="0">
              <a:latin typeface="Myriad Pro"/>
            </a:endParaRPr>
          </a:p>
          <a:p>
            <a:pPr algn="just">
              <a:buClr>
                <a:srgbClr val="C00000"/>
              </a:buClr>
            </a:pPr>
            <a:r>
              <a:rPr lang="en-US" sz="2650" dirty="0">
                <a:latin typeface="Myriad Pro"/>
              </a:rPr>
              <a:t>Comparatively, licensing is possibly the least costly option but also offers low returns.</a:t>
            </a:r>
          </a:p>
          <a:p>
            <a:pPr>
              <a:lnSpc>
                <a:spcPct val="150000"/>
              </a:lnSpc>
              <a:defRPr/>
            </a:pPr>
            <a:endParaRPr lang="en-US" altLang="en-US" sz="2800"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1456903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07886"/>
          </a:xfrm>
          <a:prstGeom prst="rect">
            <a:avLst/>
          </a:prstGeom>
          <a:noFill/>
        </p:spPr>
        <p:txBody>
          <a:bodyPr wrap="square">
            <a:spAutoFit/>
          </a:bodyPr>
          <a:lstStyle/>
          <a:p>
            <a:pPr algn="ctr"/>
            <a:r>
              <a:rPr lang="en-GB" sz="4000" b="1" dirty="0">
                <a:solidFill>
                  <a:schemeClr val="tx2">
                    <a:lumMod val="50000"/>
                  </a:schemeClr>
                </a:solidFill>
                <a:latin typeface="Myriad Pro"/>
              </a:rPr>
              <a:t>International Strategies: Modes of Entry</a:t>
            </a: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5028813"/>
          </a:xfrm>
          <a:prstGeom prst="rect">
            <a:avLst/>
          </a:prstGeom>
          <a:noFill/>
        </p:spPr>
        <p:txBody>
          <a:bodyPr wrap="square">
            <a:spAutoFit/>
          </a:bodyPr>
          <a:lstStyle/>
          <a:p>
            <a:r>
              <a:rPr lang="en-GB" sz="3200" b="1" dirty="0">
                <a:latin typeface="Myriad Pro"/>
              </a:rPr>
              <a:t>Licensing:</a:t>
            </a:r>
          </a:p>
          <a:p>
            <a:endParaRPr lang="en-GB" sz="3200" b="1" dirty="0">
              <a:latin typeface="Myriad Pro"/>
            </a:endParaRPr>
          </a:p>
          <a:p>
            <a:endParaRPr lang="en-GB" sz="3200" b="1" dirty="0">
              <a:latin typeface="Myriad Pro"/>
            </a:endParaRPr>
          </a:p>
          <a:p>
            <a:endParaRPr lang="en-GB" sz="3200" b="1" dirty="0">
              <a:latin typeface="Myriad Pro"/>
            </a:endParaRPr>
          </a:p>
          <a:p>
            <a:endParaRPr lang="en-GB" sz="3200" b="1" dirty="0">
              <a:latin typeface="Myriad Pro"/>
            </a:endParaRPr>
          </a:p>
          <a:p>
            <a:endParaRPr lang="en-GB" sz="3200" b="1" dirty="0">
              <a:latin typeface="Myriad Pro"/>
            </a:endParaRPr>
          </a:p>
          <a:p>
            <a:endParaRPr lang="en-GB" sz="3200" b="1" dirty="0">
              <a:latin typeface="Myriad Pro"/>
            </a:endParaRPr>
          </a:p>
          <a:p>
            <a:r>
              <a:rPr lang="en-GB" sz="3200" dirty="0">
                <a:latin typeface="Myriad Pro"/>
              </a:rPr>
              <a:t> </a:t>
            </a:r>
          </a:p>
          <a:p>
            <a:endParaRPr lang="en-US" altLang="en-US" sz="2800" b="1" i="1" dirty="0">
              <a:latin typeface="Myriad Pro"/>
            </a:endParaRPr>
          </a:p>
          <a:p>
            <a:pPr>
              <a:lnSpc>
                <a:spcPct val="150000"/>
              </a:lnSpc>
              <a:defRPr/>
            </a:pPr>
            <a:endParaRPr lang="en-US" altLang="en-US" sz="2800"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pic>
        <p:nvPicPr>
          <p:cNvPr id="3" name="Picture 2" descr="A close-up of a sign&#10;&#10;Description automatically generated">
            <a:extLst>
              <a:ext uri="{FF2B5EF4-FFF2-40B4-BE49-F238E27FC236}">
                <a16:creationId xmlns:a16="http://schemas.microsoft.com/office/drawing/2014/main" id="{47A3CDC7-A226-C579-CA93-F2D7540994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2704" y="1751683"/>
            <a:ext cx="9232135" cy="3879114"/>
          </a:xfrm>
          <a:prstGeom prst="rect">
            <a:avLst/>
          </a:prstGeom>
        </p:spPr>
      </p:pic>
    </p:spTree>
    <p:extLst>
      <p:ext uri="{BB962C8B-B14F-4D97-AF65-F5344CB8AC3E}">
        <p14:creationId xmlns:p14="http://schemas.microsoft.com/office/powerpoint/2010/main" val="3023480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07886"/>
          </a:xfrm>
          <a:prstGeom prst="rect">
            <a:avLst/>
          </a:prstGeom>
          <a:noFill/>
        </p:spPr>
        <p:txBody>
          <a:bodyPr wrap="square">
            <a:spAutoFit/>
          </a:bodyPr>
          <a:lstStyle/>
          <a:p>
            <a:pPr algn="ctr"/>
            <a:r>
              <a:rPr lang="en-GB" sz="4000" b="1" dirty="0">
                <a:solidFill>
                  <a:schemeClr val="tx2">
                    <a:lumMod val="50000"/>
                  </a:schemeClr>
                </a:solidFill>
                <a:latin typeface="Myriad Pro"/>
              </a:rPr>
              <a:t>International Strategies: Modes of Entry</a:t>
            </a: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1323439"/>
          </a:xfrm>
          <a:prstGeom prst="rect">
            <a:avLst/>
          </a:prstGeom>
          <a:noFill/>
        </p:spPr>
        <p:txBody>
          <a:bodyPr wrap="square">
            <a:spAutoFit/>
          </a:bodyPr>
          <a:lstStyle/>
          <a:p>
            <a:pPr>
              <a:buClr>
                <a:srgbClr val="C00000"/>
              </a:buClr>
            </a:pPr>
            <a:r>
              <a:rPr lang="en-US" sz="2600" b="1" dirty="0">
                <a:latin typeface="Myriad Pro"/>
              </a:rPr>
              <a:t>Franchising a form of Licensing</a:t>
            </a:r>
            <a:r>
              <a:rPr lang="en-US" sz="2600" dirty="0">
                <a:latin typeface="Myriad Pro"/>
              </a:rPr>
              <a:t>:</a:t>
            </a:r>
          </a:p>
          <a:p>
            <a:pPr>
              <a:buClr>
                <a:srgbClr val="C00000"/>
              </a:buClr>
            </a:pPr>
            <a:endParaRPr lang="en-US" altLang="en-US" sz="2600" dirty="0">
              <a:latin typeface="Myriad Pro"/>
            </a:endParaRPr>
          </a:p>
          <a:p>
            <a:pPr>
              <a:buClr>
                <a:srgbClr val="C00000"/>
              </a:buClr>
            </a:pPr>
            <a:endParaRPr lang="en-US" altLang="en-US" sz="2800"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pic>
        <p:nvPicPr>
          <p:cNvPr id="3" name="Picture 2">
            <a:extLst>
              <a:ext uri="{FF2B5EF4-FFF2-40B4-BE49-F238E27FC236}">
                <a16:creationId xmlns:a16="http://schemas.microsoft.com/office/drawing/2014/main" id="{5586C742-AC70-5797-D5C8-BDE063BEA0C8}"/>
              </a:ext>
            </a:extLst>
          </p:cNvPr>
          <p:cNvPicPr>
            <a:picLocks noChangeAspect="1"/>
          </p:cNvPicPr>
          <p:nvPr/>
        </p:nvPicPr>
        <p:blipFill>
          <a:blip r:embed="rId3"/>
          <a:stretch>
            <a:fillRect/>
          </a:stretch>
        </p:blipFill>
        <p:spPr>
          <a:xfrm>
            <a:off x="754233" y="1751682"/>
            <a:ext cx="10683533" cy="3566970"/>
          </a:xfrm>
          <a:prstGeom prst="rect">
            <a:avLst/>
          </a:prstGeom>
        </p:spPr>
      </p:pic>
    </p:spTree>
    <p:extLst>
      <p:ext uri="{BB962C8B-B14F-4D97-AF65-F5344CB8AC3E}">
        <p14:creationId xmlns:p14="http://schemas.microsoft.com/office/powerpoint/2010/main" val="1423718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07886"/>
          </a:xfrm>
          <a:prstGeom prst="rect">
            <a:avLst/>
          </a:prstGeom>
          <a:noFill/>
        </p:spPr>
        <p:txBody>
          <a:bodyPr wrap="square">
            <a:spAutoFit/>
          </a:bodyPr>
          <a:lstStyle/>
          <a:p>
            <a:pPr algn="ctr"/>
            <a:r>
              <a:rPr lang="en-GB" sz="4000" b="1" dirty="0">
                <a:solidFill>
                  <a:schemeClr val="tx2">
                    <a:lumMod val="50000"/>
                  </a:schemeClr>
                </a:solidFill>
                <a:latin typeface="Myriad Pro"/>
              </a:rPr>
              <a:t>International Strategies: Modes of Entry</a:t>
            </a: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4659481"/>
          </a:xfrm>
          <a:prstGeom prst="rect">
            <a:avLst/>
          </a:prstGeom>
          <a:noFill/>
        </p:spPr>
        <p:txBody>
          <a:bodyPr wrap="square">
            <a:spAutoFit/>
          </a:bodyPr>
          <a:lstStyle/>
          <a:p>
            <a:pPr>
              <a:buClr>
                <a:srgbClr val="C00000"/>
              </a:buClr>
            </a:pPr>
            <a:r>
              <a:rPr lang="en-US" sz="2600" b="1" dirty="0">
                <a:latin typeface="Myriad Pro"/>
              </a:rPr>
              <a:t>Exporting</a:t>
            </a:r>
            <a:r>
              <a:rPr lang="en-US" sz="2600" dirty="0">
                <a:latin typeface="Myriad Pro"/>
              </a:rPr>
              <a:t>: International trade where goods/services are shipped from one party (exporter) in one country to another country or countries</a:t>
            </a:r>
          </a:p>
          <a:p>
            <a:pPr>
              <a:buClr>
                <a:srgbClr val="C00000"/>
              </a:buClr>
              <a:buNone/>
            </a:pPr>
            <a:endParaRPr lang="en-US" sz="2600" dirty="0">
              <a:latin typeface="Myriad Pro"/>
            </a:endParaRPr>
          </a:p>
          <a:p>
            <a:pPr>
              <a:buClr>
                <a:srgbClr val="C00000"/>
              </a:buClr>
            </a:pPr>
            <a:r>
              <a:rPr lang="en-US" sz="2600" dirty="0">
                <a:latin typeface="Myriad Pro"/>
              </a:rPr>
              <a:t>Exporting is suitable where home-based competitive advantage is large and products/services are easily transported </a:t>
            </a:r>
          </a:p>
          <a:p>
            <a:pPr>
              <a:buClr>
                <a:srgbClr val="C00000"/>
              </a:buClr>
              <a:buNone/>
            </a:pPr>
            <a:endParaRPr lang="en-US" sz="2600" dirty="0">
              <a:latin typeface="Myriad Pro"/>
            </a:endParaRPr>
          </a:p>
          <a:p>
            <a:pPr>
              <a:buClr>
                <a:srgbClr val="C00000"/>
              </a:buClr>
            </a:pPr>
            <a:r>
              <a:rPr lang="en-US" sz="2600" dirty="0">
                <a:latin typeface="Myriad Pro"/>
              </a:rPr>
              <a:t>Usually based on contractual arrangements but could be costly due to transportation costs and tariffs on incoming goods.</a:t>
            </a:r>
          </a:p>
          <a:p>
            <a:pPr>
              <a:buClr>
                <a:srgbClr val="C00000"/>
              </a:buClr>
              <a:buNone/>
            </a:pPr>
            <a:endParaRPr lang="en-US" sz="2600" dirty="0">
              <a:latin typeface="Myriad Pro"/>
            </a:endParaRPr>
          </a:p>
          <a:p>
            <a:pPr>
              <a:buClr>
                <a:srgbClr val="C00000"/>
              </a:buClr>
            </a:pPr>
            <a:r>
              <a:rPr lang="en-US" sz="2600" dirty="0">
                <a:latin typeface="Myriad Pro"/>
              </a:rPr>
              <a:t>Also, exporters have less control over product marketing and distribution.</a:t>
            </a:r>
            <a:endParaRPr lang="en-US" altLang="en-US" sz="2800" b="1" i="1" dirty="0">
              <a:latin typeface="Myriad Pro"/>
            </a:endParaRPr>
          </a:p>
          <a:p>
            <a:pPr>
              <a:lnSpc>
                <a:spcPct val="150000"/>
              </a:lnSpc>
              <a:defRPr/>
            </a:pPr>
            <a:endParaRPr lang="en-US" altLang="en-US" sz="2800"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176570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07886"/>
          </a:xfrm>
          <a:prstGeom prst="rect">
            <a:avLst/>
          </a:prstGeom>
          <a:noFill/>
        </p:spPr>
        <p:txBody>
          <a:bodyPr wrap="square">
            <a:spAutoFit/>
          </a:bodyPr>
          <a:lstStyle/>
          <a:p>
            <a:pPr algn="ctr"/>
            <a:r>
              <a:rPr lang="en-GB" sz="4000" b="1" dirty="0">
                <a:solidFill>
                  <a:schemeClr val="tx2">
                    <a:lumMod val="50000"/>
                  </a:schemeClr>
                </a:solidFill>
                <a:latin typeface="Myriad Pro"/>
              </a:rPr>
              <a:t>International Strategies: Modes of Entry</a:t>
            </a: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4536370"/>
          </a:xfrm>
          <a:prstGeom prst="rect">
            <a:avLst/>
          </a:prstGeom>
          <a:noFill/>
        </p:spPr>
        <p:txBody>
          <a:bodyPr wrap="square">
            <a:spAutoFit/>
          </a:bodyPr>
          <a:lstStyle/>
          <a:p>
            <a:r>
              <a:rPr lang="en-GB" sz="3200" b="1" dirty="0">
                <a:latin typeface="Myriad Pro"/>
              </a:rPr>
              <a:t>Exporting:</a:t>
            </a:r>
          </a:p>
          <a:p>
            <a:endParaRPr lang="en-GB" sz="3200" b="1" dirty="0">
              <a:latin typeface="Myriad Pro"/>
            </a:endParaRPr>
          </a:p>
          <a:p>
            <a:endParaRPr lang="en-GB" sz="3200" b="1" dirty="0">
              <a:latin typeface="Myriad Pro"/>
            </a:endParaRPr>
          </a:p>
          <a:p>
            <a:endParaRPr lang="en-GB" sz="3200" b="1" dirty="0">
              <a:latin typeface="Myriad Pro"/>
            </a:endParaRPr>
          </a:p>
          <a:p>
            <a:endParaRPr lang="en-GB" sz="3200" b="1" dirty="0">
              <a:latin typeface="Myriad Pro"/>
            </a:endParaRPr>
          </a:p>
          <a:p>
            <a:endParaRPr lang="en-GB" sz="3200" b="1" dirty="0">
              <a:latin typeface="Myriad Pro"/>
            </a:endParaRPr>
          </a:p>
          <a:p>
            <a:r>
              <a:rPr lang="en-GB" sz="3200" dirty="0">
                <a:latin typeface="Myriad Pro"/>
              </a:rPr>
              <a:t> </a:t>
            </a:r>
          </a:p>
          <a:p>
            <a:endParaRPr lang="en-US" altLang="en-US" sz="2800" b="1" i="1" dirty="0">
              <a:latin typeface="Myriad Pro"/>
            </a:endParaRPr>
          </a:p>
          <a:p>
            <a:pPr>
              <a:lnSpc>
                <a:spcPct val="150000"/>
              </a:lnSpc>
              <a:defRPr/>
            </a:pPr>
            <a:endParaRPr lang="en-US" altLang="en-US" sz="2800"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pic>
        <p:nvPicPr>
          <p:cNvPr id="3" name="Picture 2" descr="A pink and purple chart with black text&#10;&#10;Description automatically generated">
            <a:extLst>
              <a:ext uri="{FF2B5EF4-FFF2-40B4-BE49-F238E27FC236}">
                <a16:creationId xmlns:a16="http://schemas.microsoft.com/office/drawing/2014/main" id="{8C69D9C9-E2DD-7B1F-B841-ABFC45AF67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5928" y="1619480"/>
            <a:ext cx="10388906" cy="3985526"/>
          </a:xfrm>
          <a:prstGeom prst="rect">
            <a:avLst/>
          </a:prstGeom>
        </p:spPr>
      </p:pic>
    </p:spTree>
    <p:extLst>
      <p:ext uri="{BB962C8B-B14F-4D97-AF65-F5344CB8AC3E}">
        <p14:creationId xmlns:p14="http://schemas.microsoft.com/office/powerpoint/2010/main" val="2236816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07886"/>
          </a:xfrm>
          <a:prstGeom prst="rect">
            <a:avLst/>
          </a:prstGeom>
          <a:noFill/>
        </p:spPr>
        <p:txBody>
          <a:bodyPr wrap="square">
            <a:spAutoFit/>
          </a:bodyPr>
          <a:lstStyle/>
          <a:p>
            <a:pPr algn="ctr"/>
            <a:r>
              <a:rPr lang="en-GB" sz="4000" b="1" dirty="0">
                <a:solidFill>
                  <a:schemeClr val="tx2">
                    <a:lumMod val="50000"/>
                  </a:schemeClr>
                </a:solidFill>
                <a:latin typeface="Myriad Pro"/>
              </a:rPr>
              <a:t>International Strategies: Modes of Entry</a:t>
            </a: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4536370"/>
          </a:xfrm>
          <a:prstGeom prst="rect">
            <a:avLst/>
          </a:prstGeom>
          <a:noFill/>
        </p:spPr>
        <p:txBody>
          <a:bodyPr wrap="square">
            <a:spAutoFit/>
          </a:bodyPr>
          <a:lstStyle/>
          <a:p>
            <a:r>
              <a:rPr lang="en-GB" sz="3200" b="1" dirty="0">
                <a:latin typeface="Myriad Pro"/>
              </a:rPr>
              <a:t>Joint Ventures and Alliances:</a:t>
            </a:r>
          </a:p>
          <a:p>
            <a:endParaRPr lang="en-GB" sz="3200" b="1" dirty="0">
              <a:latin typeface="Myriad Pro"/>
            </a:endParaRPr>
          </a:p>
          <a:p>
            <a:endParaRPr lang="en-GB" sz="3200" b="1" dirty="0">
              <a:latin typeface="Myriad Pro"/>
            </a:endParaRPr>
          </a:p>
          <a:p>
            <a:endParaRPr lang="en-GB" sz="3200" b="1" dirty="0">
              <a:latin typeface="Myriad Pro"/>
            </a:endParaRPr>
          </a:p>
          <a:p>
            <a:endParaRPr lang="en-GB" sz="3200" b="1" dirty="0">
              <a:latin typeface="Myriad Pro"/>
            </a:endParaRPr>
          </a:p>
          <a:p>
            <a:endParaRPr lang="en-GB" sz="3200" b="1" dirty="0">
              <a:latin typeface="Myriad Pro"/>
            </a:endParaRPr>
          </a:p>
          <a:p>
            <a:r>
              <a:rPr lang="en-GB" sz="3200" dirty="0">
                <a:latin typeface="Myriad Pro"/>
              </a:rPr>
              <a:t> </a:t>
            </a:r>
          </a:p>
          <a:p>
            <a:endParaRPr lang="en-US" altLang="en-US" sz="2800" b="1" i="1" dirty="0">
              <a:latin typeface="Myriad Pro"/>
            </a:endParaRPr>
          </a:p>
          <a:p>
            <a:pPr>
              <a:lnSpc>
                <a:spcPct val="150000"/>
              </a:lnSpc>
              <a:defRPr/>
            </a:pPr>
            <a:endParaRPr lang="en-US" altLang="en-US" sz="2800"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pic>
        <p:nvPicPr>
          <p:cNvPr id="6" name="Picture 5">
            <a:extLst>
              <a:ext uri="{FF2B5EF4-FFF2-40B4-BE49-F238E27FC236}">
                <a16:creationId xmlns:a16="http://schemas.microsoft.com/office/drawing/2014/main" id="{E7457DEF-3603-3706-70E2-437786383C48}"/>
              </a:ext>
            </a:extLst>
          </p:cNvPr>
          <p:cNvPicPr>
            <a:picLocks noChangeAspect="1"/>
          </p:cNvPicPr>
          <p:nvPr/>
        </p:nvPicPr>
        <p:blipFill>
          <a:blip r:embed="rId3"/>
          <a:stretch>
            <a:fillRect/>
          </a:stretch>
        </p:blipFill>
        <p:spPr>
          <a:xfrm>
            <a:off x="583895" y="1641513"/>
            <a:ext cx="10477040" cy="3963493"/>
          </a:xfrm>
          <a:prstGeom prst="rect">
            <a:avLst/>
          </a:prstGeom>
        </p:spPr>
      </p:pic>
    </p:spTree>
    <p:extLst>
      <p:ext uri="{BB962C8B-B14F-4D97-AF65-F5344CB8AC3E}">
        <p14:creationId xmlns:p14="http://schemas.microsoft.com/office/powerpoint/2010/main" val="4217093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07886"/>
          </a:xfrm>
          <a:prstGeom prst="rect">
            <a:avLst/>
          </a:prstGeom>
          <a:noFill/>
        </p:spPr>
        <p:txBody>
          <a:bodyPr wrap="square">
            <a:spAutoFit/>
          </a:bodyPr>
          <a:lstStyle/>
          <a:p>
            <a:pPr algn="ctr"/>
            <a:r>
              <a:rPr lang="en-GB" sz="4000" b="1" dirty="0">
                <a:solidFill>
                  <a:schemeClr val="tx2">
                    <a:lumMod val="50000"/>
                  </a:schemeClr>
                </a:solidFill>
                <a:latin typeface="Myriad Pro"/>
              </a:rPr>
              <a:t>International Strategies: Modes of Entry</a:t>
            </a: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6013698"/>
          </a:xfrm>
          <a:prstGeom prst="rect">
            <a:avLst/>
          </a:prstGeom>
          <a:noFill/>
        </p:spPr>
        <p:txBody>
          <a:bodyPr wrap="square">
            <a:spAutoFit/>
          </a:bodyPr>
          <a:lstStyle/>
          <a:p>
            <a:r>
              <a:rPr lang="en-GB" sz="3200" b="1" dirty="0">
                <a:latin typeface="Myriad Pro"/>
              </a:rPr>
              <a:t>Foreign Direct Investment:</a:t>
            </a:r>
          </a:p>
          <a:p>
            <a:endParaRPr lang="en-GB" sz="3200" b="1" dirty="0">
              <a:latin typeface="Myriad Pro"/>
            </a:endParaRPr>
          </a:p>
          <a:p>
            <a:endParaRPr lang="en-GB" sz="3200" b="1" dirty="0">
              <a:latin typeface="Myriad Pro"/>
            </a:endParaRPr>
          </a:p>
          <a:p>
            <a:endParaRPr lang="en-GB" sz="3200" b="1" dirty="0">
              <a:latin typeface="Myriad Pro"/>
            </a:endParaRPr>
          </a:p>
          <a:p>
            <a:endParaRPr lang="en-GB" sz="3200" b="1" dirty="0">
              <a:latin typeface="Myriad Pro"/>
            </a:endParaRPr>
          </a:p>
          <a:p>
            <a:endParaRPr lang="en-GB" sz="3200" b="1" dirty="0">
              <a:latin typeface="Myriad Pro"/>
            </a:endParaRPr>
          </a:p>
          <a:p>
            <a:endParaRPr lang="en-GB" sz="3200" b="1" dirty="0">
              <a:latin typeface="Myriad Pro"/>
            </a:endParaRPr>
          </a:p>
          <a:p>
            <a:endParaRPr lang="en-GB" sz="3200" b="1" dirty="0">
              <a:latin typeface="Myriad Pro"/>
            </a:endParaRPr>
          </a:p>
          <a:p>
            <a:endParaRPr lang="en-GB" sz="3200" b="1" dirty="0">
              <a:latin typeface="Myriad Pro"/>
            </a:endParaRPr>
          </a:p>
          <a:p>
            <a:r>
              <a:rPr lang="en-GB" sz="3200" dirty="0">
                <a:latin typeface="Myriad Pro"/>
              </a:rPr>
              <a:t> </a:t>
            </a:r>
          </a:p>
          <a:p>
            <a:endParaRPr lang="en-US" altLang="en-US" sz="2800" b="1" i="1" dirty="0">
              <a:latin typeface="Myriad Pro"/>
            </a:endParaRPr>
          </a:p>
          <a:p>
            <a:pPr>
              <a:lnSpc>
                <a:spcPct val="150000"/>
              </a:lnSpc>
              <a:defRPr/>
            </a:pPr>
            <a:endParaRPr lang="en-US" altLang="en-US" sz="2800"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pic>
        <p:nvPicPr>
          <p:cNvPr id="6" name="Picture 5" descr="A diagram of a foreign direct investment&#10;&#10;Description automatically generated">
            <a:extLst>
              <a:ext uri="{FF2B5EF4-FFF2-40B4-BE49-F238E27FC236}">
                <a16:creationId xmlns:a16="http://schemas.microsoft.com/office/drawing/2014/main" id="{5B49DA6C-6439-1EE8-CA80-0B6A7FEB76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6434" y="1762699"/>
            <a:ext cx="8593156" cy="4016215"/>
          </a:xfrm>
          <a:prstGeom prst="rect">
            <a:avLst/>
          </a:prstGeom>
        </p:spPr>
      </p:pic>
    </p:spTree>
    <p:extLst>
      <p:ext uri="{BB962C8B-B14F-4D97-AF65-F5344CB8AC3E}">
        <p14:creationId xmlns:p14="http://schemas.microsoft.com/office/powerpoint/2010/main" val="756326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07886"/>
          </a:xfrm>
          <a:prstGeom prst="rect">
            <a:avLst/>
          </a:prstGeom>
          <a:noFill/>
        </p:spPr>
        <p:txBody>
          <a:bodyPr wrap="square">
            <a:spAutoFit/>
          </a:bodyPr>
          <a:lstStyle/>
          <a:p>
            <a:pPr algn="ctr"/>
            <a:r>
              <a:rPr lang="en-GB" sz="4000" b="1" dirty="0">
                <a:solidFill>
                  <a:schemeClr val="tx2">
                    <a:lumMod val="50000"/>
                  </a:schemeClr>
                </a:solidFill>
                <a:latin typeface="Myriad Pro"/>
              </a:rPr>
              <a:t>International Strategies: Modes of Entry</a:t>
            </a: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4585871"/>
          </a:xfrm>
          <a:prstGeom prst="rect">
            <a:avLst/>
          </a:prstGeom>
          <a:noFill/>
        </p:spPr>
        <p:txBody>
          <a:bodyPr wrap="square">
            <a:spAutoFit/>
          </a:bodyPr>
          <a:lstStyle/>
          <a:p>
            <a:pPr>
              <a:buClr>
                <a:srgbClr val="C00000"/>
              </a:buClr>
            </a:pPr>
            <a:r>
              <a:rPr lang="en-GB" sz="3200" b="1" dirty="0">
                <a:latin typeface="Myriad Pro"/>
              </a:rPr>
              <a:t>Wholly-owned subsidiary: </a:t>
            </a:r>
          </a:p>
          <a:p>
            <a:pPr>
              <a:buClr>
                <a:srgbClr val="C00000"/>
              </a:buClr>
            </a:pPr>
            <a:endParaRPr lang="en-GB" sz="2600" b="1" dirty="0">
              <a:latin typeface="Myriad Pro"/>
            </a:endParaRPr>
          </a:p>
          <a:p>
            <a:pPr>
              <a:buClr>
                <a:srgbClr val="C00000"/>
              </a:buClr>
            </a:pPr>
            <a:r>
              <a:rPr lang="en-GB" sz="2600" dirty="0">
                <a:latin typeface="Myriad Pro"/>
              </a:rPr>
              <a:t>A new wholly-owned subsidiary is also referred to as a Greenfield venture Firms start new venture in foreign countries by constructing new operational facilities from the ground up.</a:t>
            </a:r>
          </a:p>
          <a:p>
            <a:pPr>
              <a:buClr>
                <a:srgbClr val="C00000"/>
              </a:buClr>
            </a:pPr>
            <a:endParaRPr lang="en-GB" sz="2600" dirty="0">
              <a:latin typeface="Myriad Pro"/>
            </a:endParaRPr>
          </a:p>
          <a:p>
            <a:pPr>
              <a:buClr>
                <a:srgbClr val="C00000"/>
              </a:buClr>
            </a:pPr>
            <a:r>
              <a:rPr lang="en-GB" sz="2600" dirty="0">
                <a:latin typeface="Myriad Pro"/>
              </a:rPr>
              <a:t>Often very costly, time consuming, and highly risky.</a:t>
            </a:r>
          </a:p>
          <a:p>
            <a:pPr>
              <a:buClr>
                <a:srgbClr val="C00000"/>
              </a:buClr>
            </a:pPr>
            <a:endParaRPr lang="en-GB" sz="2600" dirty="0">
              <a:latin typeface="Myriad Pro"/>
            </a:endParaRPr>
          </a:p>
          <a:p>
            <a:pPr>
              <a:buClr>
                <a:srgbClr val="C00000"/>
              </a:buClr>
            </a:pPr>
            <a:r>
              <a:rPr lang="en-GB" sz="2600" dirty="0">
                <a:latin typeface="Myriad Pro"/>
              </a:rPr>
              <a:t>But allows for maximum control and potential for above-average returns.</a:t>
            </a:r>
          </a:p>
          <a:p>
            <a:pPr>
              <a:buClr>
                <a:srgbClr val="C00000"/>
              </a:buClr>
            </a:pPr>
            <a:endParaRPr lang="en-GB" sz="2600" dirty="0">
              <a:latin typeface="Myriad Pro"/>
            </a:endParaRPr>
          </a:p>
          <a:p>
            <a:pPr>
              <a:buClr>
                <a:srgbClr val="C00000"/>
              </a:buClr>
            </a:pPr>
            <a:r>
              <a:rPr lang="en-GB" sz="2600" dirty="0">
                <a:latin typeface="Myriad Pro"/>
              </a:rPr>
              <a:t>Useful where competitive advantage does not depend on local partners.</a:t>
            </a:r>
            <a:endParaRPr lang="en-US" altLang="en-US" sz="2800"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320877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07886"/>
          </a:xfrm>
          <a:prstGeom prst="rect">
            <a:avLst/>
          </a:prstGeom>
          <a:noFill/>
        </p:spPr>
        <p:txBody>
          <a:bodyPr wrap="square">
            <a:spAutoFit/>
          </a:bodyPr>
          <a:lstStyle/>
          <a:p>
            <a:pPr algn="ctr"/>
            <a:r>
              <a:rPr lang="en-GB" sz="4000" b="1" dirty="0">
                <a:solidFill>
                  <a:schemeClr val="tx2">
                    <a:lumMod val="50000"/>
                  </a:schemeClr>
                </a:solidFill>
                <a:latin typeface="Myriad Pro"/>
              </a:rPr>
              <a:t>International Strategies: Modes of Entry</a:t>
            </a:r>
          </a:p>
        </p:txBody>
      </p:sp>
      <p:sp>
        <p:nvSpPr>
          <p:cNvPr id="5" name="TextBox 4">
            <a:extLst>
              <a:ext uri="{FF2B5EF4-FFF2-40B4-BE49-F238E27FC236}">
                <a16:creationId xmlns:a16="http://schemas.microsoft.com/office/drawing/2014/main" id="{268678A4-7C23-87C4-44C7-C440FE54C42C}"/>
              </a:ext>
            </a:extLst>
          </p:cNvPr>
          <p:cNvSpPr txBox="1"/>
          <p:nvPr/>
        </p:nvSpPr>
        <p:spPr>
          <a:xfrm>
            <a:off x="1" y="1068636"/>
            <a:ext cx="12015730" cy="6013698"/>
          </a:xfrm>
          <a:prstGeom prst="rect">
            <a:avLst/>
          </a:prstGeom>
          <a:noFill/>
        </p:spPr>
        <p:txBody>
          <a:bodyPr wrap="square">
            <a:spAutoFit/>
          </a:bodyPr>
          <a:lstStyle/>
          <a:p>
            <a:r>
              <a:rPr lang="en-GB" sz="3200" b="1" dirty="0">
                <a:latin typeface="Myriad Pro"/>
              </a:rPr>
              <a:t>French Cakes in UK Market !</a:t>
            </a:r>
          </a:p>
          <a:p>
            <a:endParaRPr lang="en-GB" sz="3200" b="1" dirty="0">
              <a:latin typeface="Myriad Pro"/>
            </a:endParaRPr>
          </a:p>
          <a:p>
            <a:endParaRPr lang="en-GB" sz="3200" b="1" dirty="0">
              <a:latin typeface="Myriad Pro"/>
            </a:endParaRPr>
          </a:p>
          <a:p>
            <a:endParaRPr lang="en-GB" sz="3200" b="1" dirty="0">
              <a:latin typeface="Myriad Pro"/>
            </a:endParaRPr>
          </a:p>
          <a:p>
            <a:endParaRPr lang="en-GB" sz="3200" b="1" dirty="0">
              <a:latin typeface="Myriad Pro"/>
            </a:endParaRPr>
          </a:p>
          <a:p>
            <a:endParaRPr lang="en-GB" sz="3200" b="1" dirty="0">
              <a:latin typeface="Myriad Pro"/>
            </a:endParaRPr>
          </a:p>
          <a:p>
            <a:endParaRPr lang="en-GB" sz="3200" b="1" dirty="0">
              <a:latin typeface="Myriad Pro"/>
            </a:endParaRPr>
          </a:p>
          <a:p>
            <a:endParaRPr lang="en-GB" sz="3200" b="1" dirty="0">
              <a:latin typeface="Myriad Pro"/>
            </a:endParaRPr>
          </a:p>
          <a:p>
            <a:endParaRPr lang="en-GB" sz="3200" b="1" dirty="0">
              <a:latin typeface="Myriad Pro"/>
            </a:endParaRPr>
          </a:p>
          <a:p>
            <a:r>
              <a:rPr lang="en-GB" sz="3200" dirty="0">
                <a:latin typeface="Myriad Pro"/>
              </a:rPr>
              <a:t> </a:t>
            </a:r>
          </a:p>
          <a:p>
            <a:endParaRPr lang="en-US" altLang="en-US" sz="2800" b="1" i="1" dirty="0">
              <a:latin typeface="Myriad Pro"/>
            </a:endParaRPr>
          </a:p>
          <a:p>
            <a:pPr>
              <a:lnSpc>
                <a:spcPct val="150000"/>
              </a:lnSpc>
              <a:defRPr/>
            </a:pPr>
            <a:endParaRPr lang="en-US" altLang="en-US" sz="2800"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3"/>
          <a:stretch>
            <a:fillRect/>
          </a:stretch>
        </p:blipFill>
        <p:spPr>
          <a:xfrm>
            <a:off x="0" y="5778914"/>
            <a:ext cx="2883658" cy="1079086"/>
          </a:xfrm>
          <a:prstGeom prst="rect">
            <a:avLst/>
          </a:prstGeom>
        </p:spPr>
      </p:pic>
      <p:pic>
        <p:nvPicPr>
          <p:cNvPr id="3" name="Online Media 2" title="Entry mode decision - Internationalisation - Global Marketing">
            <a:hlinkClick r:id="" action="ppaction://media"/>
            <a:extLst>
              <a:ext uri="{FF2B5EF4-FFF2-40B4-BE49-F238E27FC236}">
                <a16:creationId xmlns:a16="http://schemas.microsoft.com/office/drawing/2014/main" id="{03391A55-E97E-3279-498A-0E5F78E73C84}"/>
              </a:ext>
            </a:extLst>
          </p:cNvPr>
          <p:cNvPicPr>
            <a:picLocks noRot="1" noChangeAspect="1"/>
          </p:cNvPicPr>
          <p:nvPr>
            <a:videoFile r:link="rId1"/>
          </p:nvPr>
        </p:nvPicPr>
        <p:blipFill>
          <a:blip r:embed="rId4"/>
          <a:stretch>
            <a:fillRect/>
          </a:stretch>
        </p:blipFill>
        <p:spPr>
          <a:xfrm>
            <a:off x="176269" y="1674564"/>
            <a:ext cx="11876835" cy="4104350"/>
          </a:xfrm>
          <a:prstGeom prst="rect">
            <a:avLst/>
          </a:prstGeom>
        </p:spPr>
      </p:pic>
    </p:spTree>
    <p:extLst>
      <p:ext uri="{BB962C8B-B14F-4D97-AF65-F5344CB8AC3E}">
        <p14:creationId xmlns:p14="http://schemas.microsoft.com/office/powerpoint/2010/main" val="324553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 presetClass="mediacall" presetSubtype="0" fill="hold" nodeType="clickEffect">
                                  <p:stCondLst>
                                    <p:cond delay="0"/>
                                  </p:stCondLst>
                                  <p:childTnLst>
                                    <p:cmd type="call" cmd="playFrom(0.0)">
                                      <p:cBhvr>
                                        <p:cTn id="19"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 restart="whenNotActive" fill="hold" evtFilter="cancelBubble" nodeType="interactiveSeq">
                <p:stCondLst>
                  <p:cond evt="onClick" delay="0">
                    <p:tgtEl>
                      <p:spTgt spid="3"/>
                    </p:tgtEl>
                  </p:cond>
                </p:stCondLst>
                <p:endSync evt="end" delay="0">
                  <p:rtn val="all"/>
                </p:endSync>
                <p:childTnLst>
                  <p:par>
                    <p:cTn id="21" fill="hold">
                      <p:stCondLst>
                        <p:cond delay="0"/>
                      </p:stCondLst>
                      <p:childTnLst>
                        <p:par>
                          <p:cTn id="22" fill="hold">
                            <p:stCondLst>
                              <p:cond delay="0"/>
                            </p:stCondLst>
                            <p:childTnLst>
                              <p:par>
                                <p:cTn id="23" presetID="2" presetClass="mediacall" presetSubtype="0" fill="hold" nodeType="clickEffect">
                                  <p:stCondLst>
                                    <p:cond delay="0"/>
                                  </p:stCondLst>
                                  <p:childTnLst>
                                    <p:cmd type="call" cmd="togglePause">
                                      <p:cBhvr>
                                        <p:cTn id="24" dur="1" fill="hold"/>
                                        <p:tgtEl>
                                          <p:spTgt spid="3"/>
                                        </p:tgtEl>
                                      </p:cBhvr>
                                    </p:cmd>
                                  </p:childTnLst>
                                </p:cTn>
                              </p:par>
                            </p:childTnLst>
                          </p:cTn>
                        </p:par>
                      </p:childTnLst>
                    </p:cTn>
                  </p:par>
                </p:childTnLst>
              </p:cTn>
              <p:nextCondLst>
                <p:cond evt="onClick" delay="0">
                  <p:tgtEl>
                    <p:spTgt spid="3"/>
                  </p:tgtEl>
                </p:cond>
              </p:nextCondLst>
            </p:seq>
            <p:video>
              <p:cMediaNode vol="80000">
                <p:cTn id="25" fill="hold" display="0">
                  <p:stCondLst>
                    <p:cond delay="indefinite"/>
                  </p:stCondLst>
                </p:cTn>
                <p:tgtEl>
                  <p:spTgt spid="3"/>
                </p:tgtEl>
              </p:cMediaNode>
            </p:video>
          </p:childTnLst>
        </p:cTn>
      </p:par>
    </p:tnLst>
    <p:bldLst>
      <p:bldP spid="4" grpId="0"/>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38664"/>
          </a:xfrm>
          <a:prstGeom prst="rect">
            <a:avLst/>
          </a:prstGeom>
          <a:noFill/>
        </p:spPr>
        <p:txBody>
          <a:bodyPr wrap="square">
            <a:spAutoFit/>
          </a:bodyPr>
          <a:lstStyle/>
          <a:p>
            <a:pPr algn="ctr"/>
            <a:r>
              <a:rPr lang="en-GB" sz="4200" b="1" dirty="0">
                <a:latin typeface="Myriad Pro"/>
                <a:cs typeface="Arial" panose="020B0604020202020204" pitchFamily="34" charset="0"/>
              </a:rPr>
              <a:t>What’s Next?</a:t>
            </a:r>
            <a:endParaRPr lang="en-US" sz="4400" b="1" dirty="0">
              <a:latin typeface="Myriad Pro"/>
              <a:cs typeface="Arial" panose="020B0604020202020204" pitchFamily="34" charset="0"/>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76269" y="982074"/>
            <a:ext cx="11898217" cy="5201424"/>
          </a:xfrm>
          <a:prstGeom prst="rect">
            <a:avLst/>
          </a:prstGeom>
          <a:noFill/>
        </p:spPr>
        <p:txBody>
          <a:bodyPr wrap="square">
            <a:spAutoFit/>
          </a:bodyPr>
          <a:lstStyle/>
          <a:p>
            <a:pPr algn="ctr"/>
            <a:r>
              <a:rPr lang="en-GB" sz="4000" b="1" dirty="0">
                <a:latin typeface="Myriad Pro"/>
                <a:cs typeface="Arial" panose="020B0604020202020204" pitchFamily="34" charset="0"/>
              </a:rPr>
              <a:t>Break Time!</a:t>
            </a:r>
            <a:endParaRPr lang="en-US" sz="4000" b="1" dirty="0">
              <a:latin typeface="Myriad Pro"/>
              <a:cs typeface="Arial" panose="020B0604020202020204" pitchFamily="34" charset="0"/>
            </a:endParaRPr>
          </a:p>
          <a:p>
            <a:pPr algn="ctr"/>
            <a:r>
              <a:rPr lang="en-GB" sz="4000" b="1" i="1" dirty="0">
                <a:latin typeface="Myriad Pro"/>
              </a:rPr>
              <a:t>Let’s go for cuppa!</a:t>
            </a:r>
          </a:p>
          <a:p>
            <a:pPr algn="ctr"/>
            <a:endParaRPr lang="en-GB" sz="4000" b="1" i="1" dirty="0">
              <a:latin typeface="Myriad Pro"/>
            </a:endParaRPr>
          </a:p>
          <a:p>
            <a:endParaRPr lang="en-GB" sz="3600" b="1" i="1" dirty="0">
              <a:latin typeface="Myriad Pro"/>
              <a:cs typeface="Arial" panose="020B0604020202020204" pitchFamily="34" charset="0"/>
            </a:endParaRPr>
          </a:p>
          <a:p>
            <a:endParaRPr lang="en-GB" sz="3600" b="1" i="1" dirty="0">
              <a:latin typeface="Myriad Pro"/>
              <a:cs typeface="Arial" panose="020B0604020202020204" pitchFamily="34" charset="0"/>
            </a:endParaRPr>
          </a:p>
          <a:p>
            <a:endParaRPr lang="en-GB" sz="3600" b="1" i="1" dirty="0">
              <a:latin typeface="Myriad Pro"/>
              <a:cs typeface="Arial" panose="020B0604020202020204" pitchFamily="34" charset="0"/>
            </a:endParaRPr>
          </a:p>
          <a:p>
            <a:endParaRPr lang="en-GB" sz="3600" b="1" i="1" dirty="0">
              <a:latin typeface="Myriad Pro"/>
              <a:cs typeface="Arial" panose="020B0604020202020204" pitchFamily="34" charset="0"/>
            </a:endParaRPr>
          </a:p>
          <a:p>
            <a:endParaRPr lang="en-GB" sz="3600" b="1" i="1" dirty="0">
              <a:latin typeface="Myriad Pro"/>
              <a:cs typeface="Arial" panose="020B0604020202020204" pitchFamily="34" charset="0"/>
            </a:endParaRPr>
          </a:p>
          <a:p>
            <a:endParaRPr lang="en-GB" sz="3200" dirty="0">
              <a:latin typeface="Myriad Pro"/>
              <a:cs typeface="Arial" panose="020B0604020202020204" pitchFamily="34" charset="0"/>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pic>
        <p:nvPicPr>
          <p:cNvPr id="1026" name="Picture 2" descr="A cup of coffee with a text Break Time">
            <a:extLst>
              <a:ext uri="{FF2B5EF4-FFF2-40B4-BE49-F238E27FC236}">
                <a16:creationId xmlns:a16="http://schemas.microsoft.com/office/drawing/2014/main" id="{920B60A4-1E98-12D2-CADF-736DC89925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62689" y="2456761"/>
            <a:ext cx="6709272" cy="29635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4439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69441"/>
          </a:xfrm>
          <a:prstGeom prst="rect">
            <a:avLst/>
          </a:prstGeom>
          <a:noFill/>
        </p:spPr>
        <p:txBody>
          <a:bodyPr wrap="square">
            <a:spAutoFit/>
          </a:bodyPr>
          <a:lstStyle/>
          <a:p>
            <a:pPr algn="ctr"/>
            <a:r>
              <a:rPr lang="en-GB" sz="4400" b="1" dirty="0">
                <a:latin typeface="Myriad Pro"/>
              </a:rPr>
              <a:t>Session 2</a:t>
            </a:r>
          </a:p>
        </p:txBody>
      </p:sp>
      <p:sp>
        <p:nvSpPr>
          <p:cNvPr id="5" name="TextBox 4">
            <a:extLst>
              <a:ext uri="{FF2B5EF4-FFF2-40B4-BE49-F238E27FC236}">
                <a16:creationId xmlns:a16="http://schemas.microsoft.com/office/drawing/2014/main" id="{268678A4-7C23-87C4-44C7-C440FE54C42C}"/>
              </a:ext>
            </a:extLst>
          </p:cNvPr>
          <p:cNvSpPr txBox="1"/>
          <p:nvPr/>
        </p:nvSpPr>
        <p:spPr>
          <a:xfrm>
            <a:off x="176270" y="982074"/>
            <a:ext cx="11839460" cy="4438138"/>
          </a:xfrm>
          <a:prstGeom prst="rect">
            <a:avLst/>
          </a:prstGeom>
          <a:noFill/>
        </p:spPr>
        <p:txBody>
          <a:bodyPr wrap="square">
            <a:spAutoFit/>
          </a:bodyPr>
          <a:lstStyle/>
          <a:p>
            <a:pPr algn="ctr"/>
            <a:endParaRPr lang="en-US" sz="4800" b="1" dirty="0">
              <a:latin typeface="Myriad Pro"/>
              <a:cs typeface="Arial" panose="020B0604020202020204" pitchFamily="34" charset="0"/>
            </a:endParaRPr>
          </a:p>
          <a:p>
            <a:pPr algn="ctr"/>
            <a:endParaRPr lang="en-US" sz="4800" b="1" dirty="0">
              <a:solidFill>
                <a:srgbClr val="FF0000"/>
              </a:solidFill>
              <a:latin typeface="Myriad Pro"/>
            </a:endParaRPr>
          </a:p>
          <a:p>
            <a:pPr algn="ctr"/>
            <a:r>
              <a:rPr lang="en-GB" altLang="en-US" sz="4800" b="1" dirty="0">
                <a:solidFill>
                  <a:srgbClr val="FF0000"/>
                </a:solidFill>
                <a:latin typeface="Myriad Pro"/>
              </a:rPr>
              <a:t>Critical Success Factors (CSFs)</a:t>
            </a:r>
            <a:endParaRPr lang="en-GB" sz="4800" b="1" dirty="0">
              <a:solidFill>
                <a:srgbClr val="FF0000"/>
              </a:solidFill>
              <a:latin typeface="Myriad Pro"/>
            </a:endParaRPr>
          </a:p>
          <a:p>
            <a:pPr algn="ctr"/>
            <a:endParaRPr lang="en-GB" altLang="en-US" sz="4000" b="1" u="sng" dirty="0">
              <a:latin typeface="Myriad Pro"/>
            </a:endParaRPr>
          </a:p>
          <a:p>
            <a:pPr algn="ctr"/>
            <a:endParaRPr lang="en-GB" altLang="en-US" sz="4800" b="1" u="sng" dirty="0">
              <a:latin typeface="Myriad Pro"/>
            </a:endParaRPr>
          </a:p>
          <a:p>
            <a:pPr>
              <a:spcBef>
                <a:spcPct val="40000"/>
              </a:spcBef>
            </a:pPr>
            <a:endParaRPr lang="en-GB" altLang="en-US" sz="3600" u="sng"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585570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69441"/>
          </a:xfrm>
          <a:prstGeom prst="rect">
            <a:avLst/>
          </a:prstGeom>
          <a:noFill/>
        </p:spPr>
        <p:txBody>
          <a:bodyPr wrap="square">
            <a:spAutoFit/>
          </a:bodyPr>
          <a:lstStyle/>
          <a:p>
            <a:pPr algn="ctr"/>
            <a:r>
              <a:rPr lang="en-GB" altLang="en-US" sz="4400" b="1" dirty="0">
                <a:latin typeface="Myriad Pro"/>
              </a:rPr>
              <a:t>Critical Success Factors (CSFs)</a:t>
            </a:r>
            <a:endParaRPr lang="en-GB" sz="4400" b="1" dirty="0">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76270" y="982074"/>
            <a:ext cx="11839460" cy="4622804"/>
          </a:xfrm>
          <a:prstGeom prst="rect">
            <a:avLst/>
          </a:prstGeom>
          <a:noFill/>
        </p:spPr>
        <p:txBody>
          <a:bodyPr wrap="square">
            <a:spAutoFit/>
          </a:bodyPr>
          <a:lstStyle/>
          <a:p>
            <a:pPr algn="ctr"/>
            <a:endParaRPr lang="en-US" sz="4800" b="1" dirty="0">
              <a:solidFill>
                <a:srgbClr val="FF0000"/>
              </a:solidFill>
              <a:latin typeface="Myriad Pro"/>
            </a:endParaRPr>
          </a:p>
          <a:p>
            <a:pPr algn="ctr"/>
            <a:r>
              <a:rPr lang="en-GB" altLang="en-US" sz="3600" dirty="0">
                <a:latin typeface="Myriad Pro"/>
              </a:rPr>
              <a:t>Critical success factors (CSFs) are those product features</a:t>
            </a:r>
          </a:p>
          <a:p>
            <a:pPr algn="ctr"/>
            <a:r>
              <a:rPr lang="en-GB" altLang="en-US" sz="3600" dirty="0">
                <a:latin typeface="Myriad Pro"/>
              </a:rPr>
              <a:t>that are particularly valued by a group of customers and, therefore, where the organisation must excel to outperform competition.</a:t>
            </a:r>
            <a:endParaRPr lang="en-GB" altLang="en-US" sz="4000" b="1" u="sng" dirty="0">
              <a:latin typeface="Myriad Pro"/>
            </a:endParaRPr>
          </a:p>
          <a:p>
            <a:pPr algn="ctr"/>
            <a:endParaRPr lang="en-GB" altLang="en-US" sz="4800" b="1" u="sng" dirty="0">
              <a:latin typeface="Myriad Pro"/>
            </a:endParaRPr>
          </a:p>
          <a:p>
            <a:pPr>
              <a:spcBef>
                <a:spcPct val="40000"/>
              </a:spcBef>
            </a:pPr>
            <a:endParaRPr lang="en-GB" altLang="en-US" sz="3600" u="sng"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530843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69441"/>
          </a:xfrm>
          <a:prstGeom prst="rect">
            <a:avLst/>
          </a:prstGeom>
          <a:noFill/>
        </p:spPr>
        <p:txBody>
          <a:bodyPr wrap="square">
            <a:spAutoFit/>
          </a:bodyPr>
          <a:lstStyle/>
          <a:p>
            <a:pPr algn="ctr"/>
            <a:r>
              <a:rPr lang="en-GB" altLang="en-US" sz="4400" b="1" dirty="0">
                <a:latin typeface="Myriad Pro"/>
              </a:rPr>
              <a:t>Critical Success Factors (CSFs)</a:t>
            </a:r>
            <a:endParaRPr lang="en-GB" sz="4400" b="1" dirty="0">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76270" y="982074"/>
            <a:ext cx="11839460" cy="4708981"/>
          </a:xfrm>
          <a:prstGeom prst="rect">
            <a:avLst/>
          </a:prstGeom>
          <a:noFill/>
        </p:spPr>
        <p:txBody>
          <a:bodyPr wrap="square">
            <a:spAutoFit/>
          </a:bodyPr>
          <a:lstStyle/>
          <a:p>
            <a:pPr algn="ctr"/>
            <a:endParaRPr lang="en-US" sz="4800" b="1" dirty="0">
              <a:solidFill>
                <a:srgbClr val="FF0000"/>
              </a:solidFill>
              <a:latin typeface="Myriad Pro"/>
            </a:endParaRPr>
          </a:p>
          <a:p>
            <a:r>
              <a:rPr lang="en-GB" sz="3600" dirty="0">
                <a:latin typeface="Myriad Pro"/>
              </a:rPr>
              <a:t>The extent to which the offerings of different providers address the factors valued by customers can be visualised by creating a strategy canvas.</a:t>
            </a:r>
          </a:p>
          <a:p>
            <a:endParaRPr lang="en-GB" altLang="en-US" sz="3600" u="sng" dirty="0">
              <a:latin typeface="Myriad Pro"/>
            </a:endParaRPr>
          </a:p>
          <a:p>
            <a:endParaRPr lang="en-GB" altLang="en-US" sz="3600" u="sng" dirty="0">
              <a:latin typeface="Myriad Pro"/>
            </a:endParaRPr>
          </a:p>
          <a:p>
            <a:endParaRPr lang="en-GB" altLang="en-US" sz="3600" u="sng" dirty="0">
              <a:latin typeface="Myriad Pro"/>
            </a:endParaRPr>
          </a:p>
          <a:p>
            <a:endParaRPr lang="en-GB" altLang="en-US" sz="3600" u="sng"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2179376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69441"/>
          </a:xfrm>
          <a:prstGeom prst="rect">
            <a:avLst/>
          </a:prstGeom>
          <a:noFill/>
        </p:spPr>
        <p:txBody>
          <a:bodyPr wrap="square">
            <a:spAutoFit/>
          </a:bodyPr>
          <a:lstStyle/>
          <a:p>
            <a:pPr algn="ctr"/>
            <a:r>
              <a:rPr lang="en-GB" altLang="en-US" sz="4400" b="1" dirty="0">
                <a:latin typeface="Myriad Pro"/>
              </a:rPr>
              <a:t>Critical Success Factors (CSFs)</a:t>
            </a:r>
            <a:endParaRPr lang="en-GB" sz="4400" b="1" dirty="0">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76270" y="982074"/>
            <a:ext cx="11839460" cy="4832092"/>
          </a:xfrm>
          <a:prstGeom prst="rect">
            <a:avLst/>
          </a:prstGeom>
          <a:noFill/>
        </p:spPr>
        <p:txBody>
          <a:bodyPr wrap="square">
            <a:spAutoFit/>
          </a:bodyPr>
          <a:lstStyle/>
          <a:p>
            <a:pPr algn="ctr"/>
            <a:endParaRPr lang="en-US" sz="4800" b="1" dirty="0">
              <a:solidFill>
                <a:srgbClr val="FF0000"/>
              </a:solidFill>
              <a:latin typeface="Myriad Pro"/>
            </a:endParaRPr>
          </a:p>
          <a:p>
            <a:pPr algn="just"/>
            <a:r>
              <a:rPr lang="en-GB" sz="3200" dirty="0">
                <a:latin typeface="Myriad Pro"/>
              </a:rPr>
              <a:t>The canvas is a simple but useful way of comparing competitors’</a:t>
            </a:r>
          </a:p>
          <a:p>
            <a:pPr algn="just"/>
            <a:r>
              <a:rPr lang="en-GB" sz="3200" dirty="0">
                <a:latin typeface="Myriad Pro"/>
              </a:rPr>
              <a:t>positions in a market and potential in different segments. </a:t>
            </a:r>
          </a:p>
          <a:p>
            <a:pPr algn="just"/>
            <a:endParaRPr lang="en-GB" sz="3200" dirty="0">
              <a:latin typeface="Myriad Pro"/>
            </a:endParaRPr>
          </a:p>
          <a:p>
            <a:pPr algn="just"/>
            <a:r>
              <a:rPr lang="en-GB" sz="3200" dirty="0">
                <a:latin typeface="Myriad Pro"/>
              </a:rPr>
              <a:t>The next slide relates to one segment of the electrical engineering industry i.e., company-based buyers of electrical engineering equipment, and it illustrates the following – see next slide:</a:t>
            </a:r>
          </a:p>
          <a:p>
            <a:pPr algn="just"/>
            <a:endParaRPr lang="en-GB" altLang="en-US" sz="3600" u="sng"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4275817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69441"/>
          </a:xfrm>
          <a:prstGeom prst="rect">
            <a:avLst/>
          </a:prstGeom>
          <a:noFill/>
        </p:spPr>
        <p:txBody>
          <a:bodyPr wrap="square">
            <a:spAutoFit/>
          </a:bodyPr>
          <a:lstStyle/>
          <a:p>
            <a:pPr algn="ctr"/>
            <a:r>
              <a:rPr lang="en-GB" altLang="en-US" sz="4400" b="1" dirty="0">
                <a:latin typeface="Myriad Pro"/>
              </a:rPr>
              <a:t>Critical Success Factors (CSFs)</a:t>
            </a:r>
            <a:endParaRPr lang="en-GB" sz="4400" b="1" dirty="0">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76270" y="982074"/>
            <a:ext cx="11839460" cy="4524315"/>
          </a:xfrm>
          <a:prstGeom prst="rect">
            <a:avLst/>
          </a:prstGeom>
          <a:noFill/>
        </p:spPr>
        <p:txBody>
          <a:bodyPr wrap="square">
            <a:spAutoFit/>
          </a:bodyPr>
          <a:lstStyle/>
          <a:p>
            <a:r>
              <a:rPr lang="en-GB" sz="2400" b="1" dirty="0">
                <a:latin typeface="Myriad Pro"/>
              </a:rPr>
              <a:t>The electrical engineering industry – company-based buyers of electrical engineering equipment:</a:t>
            </a:r>
          </a:p>
          <a:p>
            <a:endParaRPr lang="en-GB" altLang="en-US" sz="2800" u="sng" dirty="0">
              <a:latin typeface="Myriad Pro"/>
            </a:endParaRPr>
          </a:p>
          <a:p>
            <a:endParaRPr lang="en-GB" altLang="en-US" sz="2800" u="sng" dirty="0">
              <a:latin typeface="Myriad Pro"/>
            </a:endParaRPr>
          </a:p>
          <a:p>
            <a:endParaRPr lang="en-GB" altLang="en-US" sz="2800" u="sng" dirty="0">
              <a:latin typeface="Myriad Pro"/>
            </a:endParaRPr>
          </a:p>
          <a:p>
            <a:endParaRPr lang="en-GB" altLang="en-US" sz="2800" u="sng" dirty="0">
              <a:latin typeface="Myriad Pro"/>
            </a:endParaRPr>
          </a:p>
          <a:p>
            <a:endParaRPr lang="en-GB" altLang="en-US" sz="2800" u="sng" dirty="0">
              <a:latin typeface="Myriad Pro"/>
            </a:endParaRPr>
          </a:p>
          <a:p>
            <a:endParaRPr lang="en-GB" altLang="en-US" sz="2800" u="sng" dirty="0">
              <a:latin typeface="Myriad Pro"/>
            </a:endParaRPr>
          </a:p>
          <a:p>
            <a:endParaRPr lang="en-GB" altLang="en-US" sz="2800" u="sng" dirty="0">
              <a:latin typeface="Myriad Pro"/>
            </a:endParaRPr>
          </a:p>
          <a:p>
            <a:endParaRPr lang="en-GB" altLang="en-US" sz="3600" u="sng"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pic>
        <p:nvPicPr>
          <p:cNvPr id="3" name="Picture 2" descr="A graph showing the value of a company&#10;&#10;Description automatically generated">
            <a:extLst>
              <a:ext uri="{FF2B5EF4-FFF2-40B4-BE49-F238E27FC236}">
                <a16:creationId xmlns:a16="http://schemas.microsoft.com/office/drawing/2014/main" id="{13000726-1169-7AD7-716B-4682BBA5FE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745166"/>
            <a:ext cx="12294824" cy="3895470"/>
          </a:xfrm>
          <a:prstGeom prst="rect">
            <a:avLst/>
          </a:prstGeom>
        </p:spPr>
      </p:pic>
    </p:spTree>
    <p:extLst>
      <p:ext uri="{BB962C8B-B14F-4D97-AF65-F5344CB8AC3E}">
        <p14:creationId xmlns:p14="http://schemas.microsoft.com/office/powerpoint/2010/main" val="3911239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69441"/>
          </a:xfrm>
          <a:prstGeom prst="rect">
            <a:avLst/>
          </a:prstGeom>
          <a:noFill/>
        </p:spPr>
        <p:txBody>
          <a:bodyPr wrap="square">
            <a:spAutoFit/>
          </a:bodyPr>
          <a:lstStyle/>
          <a:p>
            <a:pPr algn="ctr"/>
            <a:r>
              <a:rPr lang="en-GB" altLang="en-US" sz="4400" b="1" dirty="0">
                <a:latin typeface="Myriad Pro"/>
              </a:rPr>
              <a:t>Critical Success Factors (CSFs)</a:t>
            </a:r>
            <a:endParaRPr lang="en-GB" sz="4400" b="1" dirty="0">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76270" y="982074"/>
            <a:ext cx="11839460" cy="4832092"/>
          </a:xfrm>
          <a:prstGeom prst="rect">
            <a:avLst/>
          </a:prstGeom>
          <a:noFill/>
        </p:spPr>
        <p:txBody>
          <a:bodyPr wrap="square">
            <a:spAutoFit/>
          </a:bodyPr>
          <a:lstStyle/>
          <a:p>
            <a:pPr algn="ctr"/>
            <a:endParaRPr lang="en-US" sz="4800" b="1" dirty="0">
              <a:solidFill>
                <a:srgbClr val="FF0000"/>
              </a:solidFill>
              <a:latin typeface="Myriad Pro"/>
            </a:endParaRPr>
          </a:p>
          <a:p>
            <a:r>
              <a:rPr lang="en-GB" sz="2800" dirty="0">
                <a:latin typeface="Myriad Pro"/>
              </a:rPr>
              <a:t>Five </a:t>
            </a:r>
            <a:r>
              <a:rPr lang="en-GB" sz="2800" b="1" i="1" dirty="0">
                <a:latin typeface="Myriad Pro"/>
              </a:rPr>
              <a:t>critical success factors </a:t>
            </a:r>
            <a:r>
              <a:rPr lang="en-GB" sz="2800" dirty="0">
                <a:latin typeface="Myriad Pro"/>
              </a:rPr>
              <a:t>are identified in Exhibit 2.8 as particularly important to customers on average (in rank order, the producer’s reputation, aftersales service, delivery reliability, testing facilities and technical quality). </a:t>
            </a:r>
          </a:p>
          <a:p>
            <a:endParaRPr lang="en-GB" sz="2800" dirty="0">
              <a:latin typeface="Myriad Pro"/>
            </a:endParaRPr>
          </a:p>
          <a:p>
            <a:r>
              <a:rPr lang="en-GB" sz="2800" dirty="0">
                <a:latin typeface="Myriad Pro"/>
              </a:rPr>
              <a:t>They are the factors which would determine which provider was preferred, given similar prices.</a:t>
            </a:r>
            <a:endParaRPr lang="en-GB" altLang="en-US" sz="2800" u="sng" dirty="0">
              <a:latin typeface="Myriad Pro"/>
            </a:endParaRPr>
          </a:p>
          <a:p>
            <a:endParaRPr lang="en-GB" altLang="en-US" sz="2800" u="sng" dirty="0">
              <a:latin typeface="Myriad Pro"/>
            </a:endParaRPr>
          </a:p>
          <a:p>
            <a:endParaRPr lang="en-GB" altLang="en-US" sz="3600" u="sng"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641811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69441"/>
          </a:xfrm>
          <a:prstGeom prst="rect">
            <a:avLst/>
          </a:prstGeom>
          <a:noFill/>
        </p:spPr>
        <p:txBody>
          <a:bodyPr wrap="square">
            <a:spAutoFit/>
          </a:bodyPr>
          <a:lstStyle/>
          <a:p>
            <a:pPr algn="ctr"/>
            <a:r>
              <a:rPr lang="en-GB" altLang="en-US" sz="4400" b="1" dirty="0">
                <a:latin typeface="Myriad Pro"/>
              </a:rPr>
              <a:t>Critical Success Factors (CSFs)</a:t>
            </a:r>
            <a:endParaRPr lang="en-GB" sz="4400" b="1" dirty="0">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76270" y="982074"/>
            <a:ext cx="11839460" cy="4585871"/>
          </a:xfrm>
          <a:prstGeom prst="rect">
            <a:avLst/>
          </a:prstGeom>
          <a:noFill/>
        </p:spPr>
        <p:txBody>
          <a:bodyPr wrap="square">
            <a:spAutoFit/>
          </a:bodyPr>
          <a:lstStyle/>
          <a:p>
            <a:r>
              <a:rPr lang="en-GB" sz="3200" b="1" dirty="0">
                <a:latin typeface="Myriad Pro"/>
              </a:rPr>
              <a:t>As shown on the exhibit 2.8 …..</a:t>
            </a:r>
          </a:p>
          <a:p>
            <a:endParaRPr lang="en-GB" sz="2800" b="1" dirty="0">
              <a:latin typeface="Myriad Pro"/>
            </a:endParaRPr>
          </a:p>
          <a:p>
            <a:r>
              <a:rPr lang="en-GB" sz="2800" dirty="0">
                <a:latin typeface="Myriad Pro"/>
              </a:rPr>
              <a:t>Three </a:t>
            </a:r>
            <a:r>
              <a:rPr lang="en-GB" sz="2800" b="1" i="1" dirty="0">
                <a:latin typeface="Myriad Pro"/>
              </a:rPr>
              <a:t>competitor profiles</a:t>
            </a:r>
            <a:r>
              <a:rPr lang="en-GB" sz="2800" i="1" dirty="0">
                <a:latin typeface="Myriad Pro"/>
              </a:rPr>
              <a:t> </a:t>
            </a:r>
            <a:r>
              <a:rPr lang="en-GB" sz="2800" dirty="0">
                <a:latin typeface="Myriad Pro"/>
              </a:rPr>
              <a:t>are drawn on the canvas against these factors. It is clear that the particular strengths that company A possesses are not the factors </a:t>
            </a:r>
            <a:r>
              <a:rPr lang="en-GB" sz="2800" i="1" dirty="0">
                <a:latin typeface="Myriad Pro"/>
              </a:rPr>
              <a:t>most </a:t>
            </a:r>
            <a:r>
              <a:rPr lang="en-GB" sz="2800" dirty="0">
                <a:latin typeface="Myriad Pro"/>
              </a:rPr>
              <a:t>valued by the average customer, whereas company B’s strengths appear to have a better match. </a:t>
            </a:r>
          </a:p>
          <a:p>
            <a:endParaRPr lang="en-GB" sz="2800" dirty="0">
              <a:latin typeface="Myriad Pro"/>
            </a:endParaRPr>
          </a:p>
          <a:p>
            <a:r>
              <a:rPr lang="en-GB" sz="2800" dirty="0">
                <a:latin typeface="Myriad Pro"/>
              </a:rPr>
              <a:t>But nobody is doing particularly well with regard to testing and technical quality.</a:t>
            </a:r>
            <a:endParaRPr lang="en-GB" altLang="en-US" sz="2800" u="sng" dirty="0">
              <a:latin typeface="Myriad Pro"/>
            </a:endParaRPr>
          </a:p>
          <a:p>
            <a:endParaRPr lang="en-GB" altLang="en-US" sz="3600" u="sng"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720484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69441"/>
          </a:xfrm>
          <a:prstGeom prst="rect">
            <a:avLst/>
          </a:prstGeom>
          <a:noFill/>
        </p:spPr>
        <p:txBody>
          <a:bodyPr wrap="square">
            <a:spAutoFit/>
          </a:bodyPr>
          <a:lstStyle/>
          <a:p>
            <a:pPr algn="ctr"/>
            <a:r>
              <a:rPr lang="en-GB" altLang="en-US" sz="4400" b="1" dirty="0">
                <a:latin typeface="Myriad Pro"/>
              </a:rPr>
              <a:t>Critical Success Factors (CSFs)</a:t>
            </a:r>
            <a:endParaRPr lang="en-GB" sz="4400" b="1" dirty="0">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76270" y="982074"/>
            <a:ext cx="11839460" cy="4955203"/>
          </a:xfrm>
          <a:prstGeom prst="rect">
            <a:avLst/>
          </a:prstGeom>
          <a:noFill/>
        </p:spPr>
        <p:txBody>
          <a:bodyPr wrap="square">
            <a:spAutoFit/>
          </a:bodyPr>
          <a:lstStyle/>
          <a:p>
            <a:pPr algn="just"/>
            <a:r>
              <a:rPr lang="en-GB" sz="3200" i="1" dirty="0">
                <a:latin typeface="Myriad Pro"/>
              </a:rPr>
              <a:t>Segment choice </a:t>
            </a:r>
            <a:r>
              <a:rPr lang="en-GB" sz="3200" dirty="0">
                <a:latin typeface="Myriad Pro"/>
              </a:rPr>
              <a:t>is the next issue. Company A could try to improve on the most highly valued factors. But companies B and C are already strong there, and their customers are highly satisfied. </a:t>
            </a:r>
          </a:p>
          <a:p>
            <a:pPr algn="just"/>
            <a:endParaRPr lang="en-GB" sz="3200" dirty="0">
              <a:latin typeface="Myriad Pro"/>
            </a:endParaRPr>
          </a:p>
          <a:p>
            <a:pPr algn="just"/>
            <a:endParaRPr lang="en-GB" sz="3200" dirty="0">
              <a:latin typeface="Myriad Pro"/>
            </a:endParaRPr>
          </a:p>
          <a:p>
            <a:pPr algn="just"/>
            <a:r>
              <a:rPr lang="en-GB" sz="3200" dirty="0">
                <a:latin typeface="Myriad Pro"/>
              </a:rPr>
              <a:t>An alternative for company A is to focus on a particular market segment, those for whom testing and quality happen to be much more important than for the average customer. </a:t>
            </a:r>
            <a:endParaRPr lang="en-GB" sz="2800" dirty="0">
              <a:latin typeface="Myriad Pro"/>
            </a:endParaRPr>
          </a:p>
          <a:p>
            <a:endParaRPr lang="en-GB" sz="2800"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475513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69441"/>
          </a:xfrm>
          <a:prstGeom prst="rect">
            <a:avLst/>
          </a:prstGeom>
          <a:noFill/>
        </p:spPr>
        <p:txBody>
          <a:bodyPr wrap="square">
            <a:spAutoFit/>
          </a:bodyPr>
          <a:lstStyle/>
          <a:p>
            <a:pPr algn="ctr"/>
            <a:r>
              <a:rPr lang="en-GB" altLang="en-US" sz="4400" b="1" dirty="0">
                <a:latin typeface="Myriad Pro"/>
              </a:rPr>
              <a:t>Critical Success Factors (CSFs)</a:t>
            </a:r>
            <a:endParaRPr lang="en-GB" sz="4400" b="1" dirty="0">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76270" y="982074"/>
            <a:ext cx="11839460" cy="5016758"/>
          </a:xfrm>
          <a:prstGeom prst="rect">
            <a:avLst/>
          </a:prstGeom>
          <a:noFill/>
        </p:spPr>
        <p:txBody>
          <a:bodyPr wrap="square">
            <a:spAutoFit/>
          </a:bodyPr>
          <a:lstStyle/>
          <a:p>
            <a:pPr algn="just"/>
            <a:r>
              <a:rPr lang="en-GB" sz="3200" dirty="0">
                <a:latin typeface="Myriad Pro"/>
              </a:rPr>
              <a:t>There is less competition there and greater room for improvement. </a:t>
            </a:r>
          </a:p>
          <a:p>
            <a:pPr algn="just"/>
            <a:endParaRPr lang="en-GB" sz="3200" dirty="0">
              <a:latin typeface="Myriad Pro"/>
            </a:endParaRPr>
          </a:p>
          <a:p>
            <a:pPr algn="just"/>
            <a:r>
              <a:rPr lang="en-GB" sz="3200" dirty="0">
                <a:latin typeface="Myriad Pro"/>
              </a:rPr>
              <a:t>This segment might be relatively small, but targeting this specifically could be much more profitable than tackling companies B and C head on in their areas of strength. </a:t>
            </a:r>
          </a:p>
          <a:p>
            <a:pPr algn="just"/>
            <a:endParaRPr lang="en-GB" sz="3200" dirty="0">
              <a:latin typeface="Myriad Pro"/>
            </a:endParaRPr>
          </a:p>
          <a:p>
            <a:pPr algn="just"/>
            <a:endParaRPr lang="en-GB" sz="3200" dirty="0">
              <a:latin typeface="Myriad Pro"/>
            </a:endParaRPr>
          </a:p>
          <a:p>
            <a:pPr algn="just"/>
            <a:r>
              <a:rPr lang="en-GB" sz="3200" dirty="0">
                <a:latin typeface="Myriad Pro"/>
              </a:rPr>
              <a:t>Company A might focus on raising its profile at the right-hand end of the canvas.</a:t>
            </a:r>
            <a:endParaRPr lang="en-GB" altLang="en-US" sz="3200" u="sng"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1603660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69441"/>
          </a:xfrm>
          <a:prstGeom prst="rect">
            <a:avLst/>
          </a:prstGeom>
          <a:noFill/>
        </p:spPr>
        <p:txBody>
          <a:bodyPr wrap="square">
            <a:spAutoFit/>
          </a:bodyPr>
          <a:lstStyle/>
          <a:p>
            <a:pPr algn="ctr"/>
            <a:r>
              <a:rPr lang="en-GB" altLang="en-US" sz="4400" b="1" dirty="0">
                <a:latin typeface="Myriad Pro"/>
              </a:rPr>
              <a:t>Critical Success Factors (CSFs)</a:t>
            </a:r>
            <a:endParaRPr lang="en-GB" sz="4400" b="1" dirty="0">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76270" y="982074"/>
            <a:ext cx="11839460" cy="4893647"/>
          </a:xfrm>
          <a:prstGeom prst="rect">
            <a:avLst/>
          </a:prstGeom>
          <a:noFill/>
        </p:spPr>
        <p:txBody>
          <a:bodyPr wrap="square">
            <a:spAutoFit/>
          </a:bodyPr>
          <a:lstStyle/>
          <a:p>
            <a:pPr algn="just"/>
            <a:endParaRPr lang="en-GB" sz="3200" dirty="0">
              <a:latin typeface="Myriad Pro"/>
            </a:endParaRPr>
          </a:p>
          <a:p>
            <a:endParaRPr lang="en-GB" sz="4000" dirty="0">
              <a:latin typeface="Myriad Pro"/>
            </a:endParaRPr>
          </a:p>
          <a:p>
            <a:r>
              <a:rPr lang="en-GB" sz="4000" dirty="0">
                <a:latin typeface="Myriad Pro"/>
              </a:rPr>
              <a:t>The key messages from this example are that it is important to </a:t>
            </a:r>
            <a:r>
              <a:rPr lang="en-GB" sz="4000" b="1" dirty="0">
                <a:latin typeface="Myriad Pro"/>
              </a:rPr>
              <a:t>see value through the eyes of the customer </a:t>
            </a:r>
            <a:r>
              <a:rPr lang="en-GB" sz="4000" dirty="0">
                <a:latin typeface="Myriad Pro"/>
              </a:rPr>
              <a:t>and to be clear about relative strengths within each company.</a:t>
            </a:r>
          </a:p>
          <a:p>
            <a:endParaRPr lang="en-GB" altLang="en-US" sz="4000" u="sng" dirty="0">
              <a:latin typeface="Myriad Pro"/>
            </a:endParaRPr>
          </a:p>
          <a:p>
            <a:endParaRPr lang="en-GB" altLang="en-US" sz="4000" u="sng"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1371649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69441"/>
          </a:xfrm>
          <a:prstGeom prst="rect">
            <a:avLst/>
          </a:prstGeom>
          <a:noFill/>
        </p:spPr>
        <p:txBody>
          <a:bodyPr wrap="square">
            <a:spAutoFit/>
          </a:bodyPr>
          <a:lstStyle/>
          <a:p>
            <a:pPr marL="0" indent="0" algn="ctr" eaLnBrk="1" hangingPunct="1">
              <a:buNone/>
            </a:pPr>
            <a:r>
              <a:rPr lang="en-GB" sz="4400" b="1" dirty="0">
                <a:solidFill>
                  <a:srgbClr val="FF0000"/>
                </a:solidFill>
                <a:latin typeface="Myriad Pro"/>
                <a:ea typeface="Calibri" panose="020F0502020204030204" pitchFamily="34" charset="0"/>
                <a:cs typeface="Times New Roman" panose="02020603050405020304" pitchFamily="18" charset="0"/>
              </a:rPr>
              <a:t>Summary of Today’s Lecture</a:t>
            </a:r>
            <a:endParaRPr lang="en-GB" altLang="en-US" sz="4400" b="1" dirty="0">
              <a:solidFill>
                <a:srgbClr val="FF0000"/>
              </a:solidFill>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17513" y="848300"/>
            <a:ext cx="11898217" cy="4078039"/>
          </a:xfrm>
          <a:prstGeom prst="rect">
            <a:avLst/>
          </a:prstGeom>
          <a:noFill/>
        </p:spPr>
        <p:txBody>
          <a:bodyPr wrap="square">
            <a:spAutoFit/>
          </a:bodyPr>
          <a:lstStyle/>
          <a:p>
            <a:r>
              <a:rPr lang="en-GB" sz="4400" b="1" dirty="0">
                <a:latin typeface="Myriad Pro"/>
              </a:rPr>
              <a:t>Today we examined…….</a:t>
            </a:r>
          </a:p>
          <a:p>
            <a:pPr marL="571500" indent="-571500">
              <a:buFont typeface="Wingdings" panose="05000000000000000000" pitchFamily="2" charset="2"/>
              <a:buChar char="q"/>
            </a:pPr>
            <a:r>
              <a:rPr lang="en-GB" altLang="en-US" sz="2800" b="1" dirty="0">
                <a:effectLst>
                  <a:outerShdw blurRad="38100" dist="38100" dir="2700000" algn="tl">
                    <a:srgbClr val="000000">
                      <a:alpha val="43137"/>
                    </a:srgbClr>
                  </a:outerShdw>
                </a:effectLst>
                <a:latin typeface="Myriad Pro"/>
              </a:rPr>
              <a:t>International and Global Strategy.</a:t>
            </a:r>
          </a:p>
          <a:p>
            <a:pPr marL="571500" indent="-571500">
              <a:buFont typeface="Wingdings" panose="05000000000000000000" pitchFamily="2" charset="2"/>
              <a:buChar char="q"/>
            </a:pPr>
            <a:endParaRPr lang="en-GB" altLang="en-US" sz="2800" b="1" dirty="0">
              <a:effectLst>
                <a:outerShdw blurRad="38100" dist="38100" dir="2700000" algn="tl">
                  <a:srgbClr val="000000">
                    <a:alpha val="43137"/>
                  </a:srgbClr>
                </a:outerShdw>
              </a:effectLst>
              <a:latin typeface="Myriad Pro"/>
            </a:endParaRPr>
          </a:p>
          <a:p>
            <a:pPr marL="571500" indent="-571500">
              <a:buFont typeface="Wingdings" panose="05000000000000000000" pitchFamily="2" charset="2"/>
              <a:buChar char="q"/>
            </a:pPr>
            <a:r>
              <a:rPr lang="en-GB" altLang="en-US" sz="2800" b="1" dirty="0">
                <a:effectLst>
                  <a:outerShdw blurRad="38100" dist="38100" dir="2700000" algn="tl">
                    <a:srgbClr val="000000">
                      <a:alpha val="43137"/>
                    </a:srgbClr>
                  </a:outerShdw>
                </a:effectLst>
                <a:latin typeface="Myriad Pro"/>
              </a:rPr>
              <a:t>Internalisation Strategies and Modes of Entry.</a:t>
            </a:r>
          </a:p>
          <a:p>
            <a:r>
              <a:rPr lang="en-GB" altLang="en-US" sz="2800" b="1" dirty="0">
                <a:effectLst>
                  <a:outerShdw blurRad="38100" dist="38100" dir="2700000" algn="tl">
                    <a:srgbClr val="000000">
                      <a:alpha val="43137"/>
                    </a:srgbClr>
                  </a:outerShdw>
                </a:effectLst>
                <a:latin typeface="Myriad Pro"/>
              </a:rPr>
              <a:t> </a:t>
            </a:r>
          </a:p>
          <a:p>
            <a:pPr marL="571500" indent="-571500">
              <a:buFont typeface="Wingdings" panose="05000000000000000000" pitchFamily="2" charset="2"/>
              <a:buChar char="q"/>
            </a:pPr>
            <a:r>
              <a:rPr lang="en-GB" altLang="en-US" sz="2800" b="1" dirty="0">
                <a:effectLst>
                  <a:outerShdw blurRad="38100" dist="38100" dir="2700000" algn="tl">
                    <a:srgbClr val="000000">
                      <a:alpha val="43137"/>
                    </a:srgbClr>
                  </a:outerShdw>
                </a:effectLst>
                <a:latin typeface="Myriad Pro"/>
              </a:rPr>
              <a:t>Critical Success Factors.</a:t>
            </a:r>
            <a:endParaRPr lang="en-GB" sz="2800" b="1" dirty="0">
              <a:latin typeface="Myriad Pro"/>
            </a:endParaRPr>
          </a:p>
          <a:p>
            <a:endParaRPr lang="en-GB" altLang="en-US" sz="2500" u="sng" dirty="0">
              <a:latin typeface="Myriad Pro"/>
            </a:endParaRPr>
          </a:p>
          <a:p>
            <a:br>
              <a:rPr lang="en-GB" sz="2500" b="1" dirty="0">
                <a:latin typeface="Myriad Pro"/>
              </a:rPr>
            </a:br>
            <a:endParaRPr lang="en-GB" sz="2500" b="1"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pic>
        <p:nvPicPr>
          <p:cNvPr id="3" name="Picture 2">
            <a:extLst>
              <a:ext uri="{FF2B5EF4-FFF2-40B4-BE49-F238E27FC236}">
                <a16:creationId xmlns:a16="http://schemas.microsoft.com/office/drawing/2014/main" id="{751E70AE-F383-4776-A6DA-B627EC9027E7}"/>
              </a:ext>
            </a:extLst>
          </p:cNvPr>
          <p:cNvPicPr>
            <a:picLocks noChangeAspect="1"/>
          </p:cNvPicPr>
          <p:nvPr/>
        </p:nvPicPr>
        <p:blipFill>
          <a:blip r:embed="rId3"/>
          <a:stretch>
            <a:fillRect/>
          </a:stretch>
        </p:blipFill>
        <p:spPr>
          <a:xfrm>
            <a:off x="7003055" y="4257100"/>
            <a:ext cx="5188945" cy="1752600"/>
          </a:xfrm>
          <a:prstGeom prst="rect">
            <a:avLst/>
          </a:prstGeom>
        </p:spPr>
      </p:pic>
    </p:spTree>
    <p:extLst>
      <p:ext uri="{BB962C8B-B14F-4D97-AF65-F5344CB8AC3E}">
        <p14:creationId xmlns:p14="http://schemas.microsoft.com/office/powerpoint/2010/main" val="2882774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69441"/>
          </a:xfrm>
          <a:prstGeom prst="rect">
            <a:avLst/>
          </a:prstGeom>
          <a:noFill/>
        </p:spPr>
        <p:txBody>
          <a:bodyPr wrap="square" lIns="91440" tIns="45720" rIns="91440" bIns="45720" anchor="t">
            <a:spAutoFit/>
          </a:bodyPr>
          <a:lstStyle/>
          <a:p>
            <a:pPr marL="0" indent="0" algn="ctr" eaLnBrk="1" hangingPunct="1">
              <a:buNone/>
            </a:pPr>
            <a:r>
              <a:rPr lang="en-GB" sz="4400" b="1" dirty="0">
                <a:solidFill>
                  <a:srgbClr val="FF0000"/>
                </a:solidFill>
                <a:latin typeface="Myriad Pro"/>
              </a:rPr>
              <a:t>Next Week</a:t>
            </a:r>
          </a:p>
        </p:txBody>
      </p:sp>
      <p:sp>
        <p:nvSpPr>
          <p:cNvPr id="5" name="TextBox 4">
            <a:extLst>
              <a:ext uri="{FF2B5EF4-FFF2-40B4-BE49-F238E27FC236}">
                <a16:creationId xmlns:a16="http://schemas.microsoft.com/office/drawing/2014/main" id="{268678A4-7C23-87C4-44C7-C440FE54C42C}"/>
              </a:ext>
            </a:extLst>
          </p:cNvPr>
          <p:cNvSpPr txBox="1"/>
          <p:nvPr/>
        </p:nvSpPr>
        <p:spPr>
          <a:xfrm>
            <a:off x="117514" y="1090670"/>
            <a:ext cx="11956974" cy="3539430"/>
          </a:xfrm>
          <a:prstGeom prst="rect">
            <a:avLst/>
          </a:prstGeom>
          <a:noFill/>
        </p:spPr>
        <p:txBody>
          <a:bodyPr wrap="square" lIns="91440" tIns="45720" rIns="91440" bIns="45720" anchor="t">
            <a:spAutoFit/>
          </a:bodyPr>
          <a:lstStyle/>
          <a:p>
            <a:endParaRPr lang="en-GB" sz="3200" dirty="0"/>
          </a:p>
          <a:p>
            <a:pPr algn="ctr"/>
            <a:endParaRPr lang="en-GB" sz="4800" b="1" dirty="0"/>
          </a:p>
          <a:p>
            <a:pPr algn="ctr"/>
            <a:r>
              <a:rPr lang="en-GB" sz="4800" b="1" dirty="0">
                <a:latin typeface="Myriad Pro"/>
              </a:rPr>
              <a:t>Academic Interview Part 1</a:t>
            </a:r>
            <a:endParaRPr lang="en-GB" dirty="0"/>
          </a:p>
          <a:p>
            <a:pPr algn="ctr"/>
            <a:endParaRPr lang="en-US" sz="3200" b="1" dirty="0">
              <a:latin typeface="Myriad Pro"/>
              <a:cs typeface="Arial" panose="020B0604020202020204" pitchFamily="34" charset="0"/>
            </a:endParaRPr>
          </a:p>
          <a:p>
            <a:pPr algn="ctr"/>
            <a:endParaRPr lang="en-US" sz="3200" b="1" dirty="0">
              <a:latin typeface="Myriad Pro"/>
              <a:cs typeface="Arial" panose="020B0604020202020204" pitchFamily="34" charset="0"/>
            </a:endParaRPr>
          </a:p>
          <a:p>
            <a:pPr marL="457200" indent="-457200">
              <a:buFont typeface="Wingdings" panose="05000000000000000000" pitchFamily="2" charset="2"/>
              <a:buChar char="ü"/>
            </a:pPr>
            <a:endParaRPr lang="en-US" sz="3200" b="1" dirty="0">
              <a:latin typeface="+mj-lt"/>
              <a:cs typeface="Arial" panose="020B0604020202020204" pitchFamily="34" charset="0"/>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2"/>
          <a:stretch>
            <a:fillRect/>
          </a:stretch>
        </p:blipFill>
        <p:spPr>
          <a:xfrm>
            <a:off x="0" y="5778914"/>
            <a:ext cx="2883658" cy="1079086"/>
          </a:xfrm>
          <a:prstGeom prst="rect">
            <a:avLst/>
          </a:prstGeom>
        </p:spPr>
      </p:pic>
    </p:spTree>
    <p:extLst>
      <p:ext uri="{BB962C8B-B14F-4D97-AF65-F5344CB8AC3E}">
        <p14:creationId xmlns:p14="http://schemas.microsoft.com/office/powerpoint/2010/main" val="16315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8AEB3A-EDB3-CC3F-ECEC-FC9A36EC0DC9}"/>
              </a:ext>
            </a:extLst>
          </p:cNvPr>
          <p:cNvSpPr txBox="1"/>
          <p:nvPr/>
        </p:nvSpPr>
        <p:spPr>
          <a:xfrm>
            <a:off x="117513" y="212633"/>
            <a:ext cx="11898217" cy="769441"/>
          </a:xfrm>
          <a:prstGeom prst="rect">
            <a:avLst/>
          </a:prstGeom>
          <a:noFill/>
        </p:spPr>
        <p:txBody>
          <a:bodyPr wrap="square">
            <a:spAutoFit/>
          </a:bodyPr>
          <a:lstStyle/>
          <a:p>
            <a:pPr marL="0" indent="0" algn="ctr" eaLnBrk="1" hangingPunct="1">
              <a:buNone/>
            </a:pPr>
            <a:r>
              <a:rPr lang="en-GB" sz="4400" b="1" dirty="0">
                <a:latin typeface="Myriad Pro"/>
              </a:rPr>
              <a:t>References</a:t>
            </a:r>
            <a:endParaRPr lang="en-GB" altLang="en-US" sz="4400" b="1" dirty="0">
              <a:solidFill>
                <a:srgbClr val="FF0000"/>
              </a:solidFill>
              <a:latin typeface="Myriad Pro"/>
            </a:endParaRPr>
          </a:p>
        </p:txBody>
      </p:sp>
      <p:sp>
        <p:nvSpPr>
          <p:cNvPr id="5" name="TextBox 4">
            <a:extLst>
              <a:ext uri="{FF2B5EF4-FFF2-40B4-BE49-F238E27FC236}">
                <a16:creationId xmlns:a16="http://schemas.microsoft.com/office/drawing/2014/main" id="{268678A4-7C23-87C4-44C7-C440FE54C42C}"/>
              </a:ext>
            </a:extLst>
          </p:cNvPr>
          <p:cNvSpPr txBox="1"/>
          <p:nvPr/>
        </p:nvSpPr>
        <p:spPr>
          <a:xfrm>
            <a:off x="117513" y="793214"/>
            <a:ext cx="11898217" cy="4462760"/>
          </a:xfrm>
          <a:prstGeom prst="rect">
            <a:avLst/>
          </a:prstGeom>
          <a:noFill/>
        </p:spPr>
        <p:txBody>
          <a:bodyPr wrap="square">
            <a:spAutoFit/>
          </a:bodyPr>
          <a:lstStyle/>
          <a:p>
            <a:pPr marL="342900" indent="-342900" algn="just">
              <a:buFont typeface="Wingdings" panose="05000000000000000000" pitchFamily="2" charset="2"/>
              <a:buChar char="§"/>
            </a:pPr>
            <a:r>
              <a:rPr lang="en-GB" sz="3200" dirty="0">
                <a:latin typeface="Myriad Pro"/>
              </a:rPr>
              <a:t>Johnson, G., Whittington, R., Scholes, K., Angwin, D. and </a:t>
            </a:r>
            <a:r>
              <a:rPr lang="en-GB" sz="3200" dirty="0" err="1">
                <a:latin typeface="Myriad Pro"/>
              </a:rPr>
              <a:t>Regnér</a:t>
            </a:r>
            <a:r>
              <a:rPr lang="en-GB" sz="3200" dirty="0">
                <a:latin typeface="Myriad Pro"/>
              </a:rPr>
              <a:t>, P. (2017),  Exploring strategy, Pearson, London.</a:t>
            </a:r>
          </a:p>
          <a:p>
            <a:pPr marL="342900" indent="-342900" algn="just">
              <a:buFont typeface="Wingdings" panose="05000000000000000000" pitchFamily="2" charset="2"/>
              <a:buChar char="§"/>
            </a:pPr>
            <a:endParaRPr lang="en-GB" sz="3200" dirty="0">
              <a:latin typeface="Myriad Pro"/>
            </a:endParaRPr>
          </a:p>
          <a:p>
            <a:pPr marL="342900" indent="-342900" algn="just">
              <a:buFont typeface="Wingdings" panose="05000000000000000000" pitchFamily="2" charset="2"/>
              <a:buChar char="§"/>
            </a:pPr>
            <a:r>
              <a:rPr lang="en-GB" sz="3200" dirty="0">
                <a:latin typeface="Myriad Pro"/>
              </a:rPr>
              <a:t>Lynch, R. (2021), Strategic Management, 7th ed., Pearson.</a:t>
            </a:r>
            <a:endParaRPr lang="en-GB" sz="3200" dirty="0">
              <a:latin typeface="Myriad Pro"/>
              <a:cs typeface="Arial" panose="020B0604020202020204" pitchFamily="34" charset="0"/>
            </a:endParaRPr>
          </a:p>
          <a:p>
            <a:pPr marL="342900" indent="-342900" algn="just">
              <a:buFont typeface="Wingdings" panose="05000000000000000000" pitchFamily="2" charset="2"/>
              <a:buChar char="§"/>
            </a:pPr>
            <a:endParaRPr lang="en-GB" sz="3200" dirty="0">
              <a:latin typeface="Myriad Pro"/>
            </a:endParaRPr>
          </a:p>
          <a:p>
            <a:pPr marL="342900" indent="-342900" algn="just">
              <a:buFont typeface="Wingdings" panose="05000000000000000000" pitchFamily="2" charset="2"/>
              <a:buChar char="§"/>
            </a:pPr>
            <a:r>
              <a:rPr lang="en-GB" sz="3200" dirty="0" err="1">
                <a:latin typeface="Myriad Pro"/>
              </a:rPr>
              <a:t>Truested</a:t>
            </a:r>
            <a:r>
              <a:rPr lang="en-GB" sz="3200" dirty="0">
                <a:latin typeface="Myriad Pro"/>
              </a:rPr>
              <a:t> (2019). How Threadless Gives Every Customer A Voice and Style, available @: </a:t>
            </a:r>
            <a:r>
              <a:rPr lang="en-GB" sz="3200" u="sng" dirty="0">
                <a:latin typeface="Myriad Pro"/>
                <a:hlinkClick r:id="rId2"/>
              </a:rPr>
              <a:t>https://truested.com/story/threadless</a:t>
            </a:r>
            <a:r>
              <a:rPr lang="en-GB" sz="3200" dirty="0">
                <a:latin typeface="Myriad Pro"/>
              </a:rPr>
              <a:t>, (Accessed 30/08/2024).</a:t>
            </a:r>
          </a:p>
          <a:p>
            <a:endParaRPr lang="en-GB" sz="2800" dirty="0">
              <a:latin typeface="Myriad Pro"/>
            </a:endParaRPr>
          </a:p>
        </p:txBody>
      </p:sp>
      <p:pic>
        <p:nvPicPr>
          <p:cNvPr id="2" name="Picture 1">
            <a:extLst>
              <a:ext uri="{FF2B5EF4-FFF2-40B4-BE49-F238E27FC236}">
                <a16:creationId xmlns:a16="http://schemas.microsoft.com/office/drawing/2014/main" id="{09B7387A-9DB8-4431-B4B4-5BDB1BC19944}"/>
              </a:ext>
            </a:extLst>
          </p:cNvPr>
          <p:cNvPicPr>
            <a:picLocks noChangeAspect="1"/>
          </p:cNvPicPr>
          <p:nvPr/>
        </p:nvPicPr>
        <p:blipFill>
          <a:blip r:embed="rId3"/>
          <a:stretch>
            <a:fillRect/>
          </a:stretch>
        </p:blipFill>
        <p:spPr>
          <a:xfrm>
            <a:off x="0" y="5778914"/>
            <a:ext cx="2883658" cy="1079086"/>
          </a:xfrm>
          <a:prstGeom prst="rect">
            <a:avLst/>
          </a:prstGeom>
        </p:spPr>
      </p:pic>
    </p:spTree>
    <p:extLst>
      <p:ext uri="{BB962C8B-B14F-4D97-AF65-F5344CB8AC3E}">
        <p14:creationId xmlns:p14="http://schemas.microsoft.com/office/powerpoint/2010/main" val="2631474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theme/theme1.xml><?xml version="1.0" encoding="utf-8"?>
<a:theme xmlns:a="http://schemas.openxmlformats.org/drawingml/2006/main" name="Kogan Pag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25370</TotalTime>
  <Words>2270</Words>
  <Application>Microsoft Office PowerPoint</Application>
  <PresentationFormat>Widescreen</PresentationFormat>
  <Paragraphs>302</Paragraphs>
  <Slides>46</Slides>
  <Notes>1</Notes>
  <HiddenSlides>0</HiddenSlides>
  <MMClips>2</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Kogan Page</vt:lpstr>
      <vt:lpstr>        Strategic Management for Business – LCLM 6001 Week 8 : International and Global Strategy. Internalisation Strategies and Modes of Entry.  Critical Success Factors.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  FUNDAMENTALS OF PERFORMANCE MANAGEMENT</dc:title>
  <dc:creator>Michael Armstrong Armstrong</dc:creator>
  <cp:lastModifiedBy>Adegbite, Oluwaseun</cp:lastModifiedBy>
  <cp:revision>450</cp:revision>
  <dcterms:created xsi:type="dcterms:W3CDTF">2021-05-12T10:15:20Z</dcterms:created>
  <dcterms:modified xsi:type="dcterms:W3CDTF">2024-10-14T10:58:36Z</dcterms:modified>
</cp:coreProperties>
</file>