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90" d="100"/>
          <a:sy n="90" d="100"/>
        </p:scale>
        <p:origin x="398" y="-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DEC014E-32E8-BC91-190E-85B3C74C9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8" y="964075"/>
            <a:ext cx="4654297" cy="3739896"/>
          </a:xfrm>
        </p:spPr>
        <p:txBody>
          <a:bodyPr/>
          <a:lstStyle/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0" y="4822842"/>
            <a:ext cx="4206240" cy="1380744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Faceți clic pentru a edita stilul de subtitlu coordonator</a:t>
            </a:r>
            <a:endParaRPr lang="en-US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2603722-CE80-C718-39E9-BB79F1F68C3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ro-RO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84C280F-E753-FE97-A722-F86168AC97B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41248" y="964074"/>
            <a:ext cx="5403280" cy="5258929"/>
          </a:xfrm>
          <a:custGeom>
            <a:avLst/>
            <a:gdLst>
              <a:gd name="connsiteX0" fmla="*/ 2701640 w 5403280"/>
              <a:gd name="connsiteY0" fmla="*/ 0 h 5258929"/>
              <a:gd name="connsiteX1" fmla="*/ 5403280 w 5403280"/>
              <a:gd name="connsiteY1" fmla="*/ 2701640 h 5258929"/>
              <a:gd name="connsiteX2" fmla="*/ 5403280 w 5403280"/>
              <a:gd name="connsiteY2" fmla="*/ 5258929 h 5258929"/>
              <a:gd name="connsiteX3" fmla="*/ 0 w 5403280"/>
              <a:gd name="connsiteY3" fmla="*/ 5258929 h 5258929"/>
              <a:gd name="connsiteX4" fmla="*/ 0 w 5403280"/>
              <a:gd name="connsiteY4" fmla="*/ 2701640 h 5258929"/>
              <a:gd name="connsiteX5" fmla="*/ 2701640 w 5403280"/>
              <a:gd name="connsiteY5" fmla="*/ 0 h 5258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noFill/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17A08-C834-F239-A3DF-2D1295F0AE4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90C0B69D-F538-409B-97B7-564EE38101E8}" type="datetimeFigureOut">
              <a:rPr lang="ro-RO" smtClean="0"/>
              <a:t>14.08.2026</a:t>
            </a:fld>
            <a:endParaRPr lang="ro-RO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E80C6A5-61FE-078D-49D9-31BD1294014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405C083-9F77-40F2-A191-CC99BA67434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579974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E6C4595-90D4-94E6-CEBA-82807457D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/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ro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658679"/>
            <a:ext cx="10780776" cy="4925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C0B69D-F538-409B-97B7-564EE38101E8}" type="datetimeFigureOut">
              <a:rPr lang="ro-RO" smtClean="0"/>
              <a:t>14.08.2026</a:t>
            </a:fld>
            <a:endParaRPr lang="ro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405C083-9F77-40F2-A191-CC99BA67434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1925116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5218032"/>
            <a:ext cx="10972800" cy="786384"/>
          </a:xfrm>
        </p:spPr>
        <p:txBody>
          <a:bodyPr anchor="b">
            <a:norm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5972629"/>
            <a:ext cx="10972800" cy="480373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Faceți clic pentru a edita stilul de subtitlu coordonator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9" cy="4986425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88BD73-E6AB-68A9-F41B-313E0C44777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396119" y="5787191"/>
            <a:ext cx="1503444" cy="365125"/>
          </a:xfrm>
        </p:spPr>
        <p:txBody>
          <a:bodyPr/>
          <a:lstStyle/>
          <a:p>
            <a:endParaRPr lang="ro-RO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AA6162-61A3-2C41-311C-F407FC4B4DA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0C0B69D-F538-409B-97B7-564EE38101E8}" type="datetimeFigureOut">
              <a:rPr lang="ro-RO" smtClean="0"/>
              <a:t>14.08.2026</a:t>
            </a:fld>
            <a:endParaRPr lang="ro-RO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DABF624-39B6-C7A2-98E7-26593626B4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498994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6B102F-64E7-9387-1F8F-DB4AC825773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F405C083-9F77-40F2-A191-CC99BA67434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38554827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E84C31D-CC85-27E5-FD9F-627C926D5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78608"/>
            <a:ext cx="7879335" cy="3592629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ro-RO"/>
              <a:t>Faceți clic pentru a edita stilul de titlu coordonator</a:t>
            </a:r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10B934F-7AD0-6CA4-BC4D-9CC30854B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1714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FF6486-38AE-54F6-E2F3-8B944C3F1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41BD916-71AE-106E-105D-01655950FC4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987800" y="368300"/>
            <a:ext cx="7375525" cy="1014413"/>
          </a:xfrm>
        </p:spPr>
        <p:txBody>
          <a:bodyPr anchor="ctr">
            <a:normAutofit/>
          </a:bodyPr>
          <a:lstStyle>
            <a:lvl1pPr algn="r">
              <a:defRPr sz="2000"/>
            </a:lvl1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D0054-227E-4953-9BB1-7141F9024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0B69D-F538-409B-97B7-564EE38101E8}" type="datetimeFigureOut">
              <a:rPr lang="ro-RO" smtClean="0"/>
              <a:t>14.08.2026</a:t>
            </a:fld>
            <a:endParaRPr lang="ro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2E0F1-15E9-E241-9959-A6D46B69E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5C083-9F77-40F2-A191-CC99BA67434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47607202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5842852-3CDE-22AD-D5F0-AAF8279A0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9536"/>
            <a:ext cx="9546336" cy="3675885"/>
          </a:xfrm>
        </p:spPr>
        <p:txBody>
          <a:bodyPr anchor="t">
            <a:normAutofit/>
          </a:bodyPr>
          <a:lstStyle>
            <a:lvl1pPr>
              <a:defRPr sz="6000"/>
            </a:lvl1pPr>
          </a:lstStyle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ro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C0B69D-F538-409B-97B7-564EE38101E8}" type="datetimeFigureOut">
              <a:rPr lang="ro-RO" smtClean="0"/>
              <a:t>14.08.2026</a:t>
            </a:fld>
            <a:endParaRPr lang="ro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405C083-9F77-40F2-A191-CC99BA674349}" type="slidenum">
              <a:rPr lang="ro-RO" smtClean="0"/>
              <a:t>‹#›</a:t>
            </a:fld>
            <a:endParaRPr lang="ro-RO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4D523C5-E38D-F0DE-48C0-B6B8404B6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197059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C4EF7E11-76D4-64FA-465B-165405450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947" y="1296083"/>
            <a:ext cx="4353325" cy="4265835"/>
          </a:xfrm>
          <a:custGeom>
            <a:avLst/>
            <a:gdLst>
              <a:gd name="connsiteX0" fmla="*/ 2176663 w 4353325"/>
              <a:gd name="connsiteY0" fmla="*/ 0 h 4265835"/>
              <a:gd name="connsiteX1" fmla="*/ 4353325 w 4353325"/>
              <a:gd name="connsiteY1" fmla="*/ 2176662 h 4265835"/>
              <a:gd name="connsiteX2" fmla="*/ 4353325 w 4353325"/>
              <a:gd name="connsiteY2" fmla="*/ 2712923 h 4265835"/>
              <a:gd name="connsiteX3" fmla="*/ 4353325 w 4353325"/>
              <a:gd name="connsiteY3" fmla="*/ 3733873 h 4265835"/>
              <a:gd name="connsiteX4" fmla="*/ 4353325 w 4353325"/>
              <a:gd name="connsiteY4" fmla="*/ 4265835 h 4265835"/>
              <a:gd name="connsiteX5" fmla="*/ 0 w 4353325"/>
              <a:gd name="connsiteY5" fmla="*/ 4265835 h 4265835"/>
              <a:gd name="connsiteX6" fmla="*/ 0 w 4353325"/>
              <a:gd name="connsiteY6" fmla="*/ 3733873 h 4265835"/>
              <a:gd name="connsiteX7" fmla="*/ 0 w 4353325"/>
              <a:gd name="connsiteY7" fmla="*/ 2712923 h 4265835"/>
              <a:gd name="connsiteX8" fmla="*/ 0 w 4353325"/>
              <a:gd name="connsiteY8" fmla="*/ 2176662 h 4265835"/>
              <a:gd name="connsiteX9" fmla="*/ 2176663 w 4353325"/>
              <a:gd name="connsiteY9" fmla="*/ 0 h 4265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53325" h="4265835">
                <a:moveTo>
                  <a:pt x="2176663" y="0"/>
                </a:moveTo>
                <a:cubicBezTo>
                  <a:pt x="3378800" y="0"/>
                  <a:pt x="4353325" y="974525"/>
                  <a:pt x="4353325" y="2176662"/>
                </a:cubicBezTo>
                <a:lnTo>
                  <a:pt x="4353325" y="2712923"/>
                </a:lnTo>
                <a:lnTo>
                  <a:pt x="4353325" y="3733873"/>
                </a:lnTo>
                <a:lnTo>
                  <a:pt x="4353325" y="4265835"/>
                </a:lnTo>
                <a:lnTo>
                  <a:pt x="0" y="4265835"/>
                </a:lnTo>
                <a:lnTo>
                  <a:pt x="0" y="3733873"/>
                </a:lnTo>
                <a:lnTo>
                  <a:pt x="0" y="2712923"/>
                </a:lnTo>
                <a:lnTo>
                  <a:pt x="0" y="2176662"/>
                </a:lnTo>
                <a:cubicBezTo>
                  <a:pt x="0" y="974525"/>
                  <a:pt x="974525" y="0"/>
                  <a:pt x="2176663" y="0"/>
                </a:cubicBezTo>
                <a:close/>
              </a:path>
            </a:pathLst>
          </a:custGeom>
          <a:ln w="6350">
            <a:solidFill>
              <a:schemeClr val="tx1"/>
            </a:solidFill>
          </a:ln>
        </p:spPr>
        <p:txBody>
          <a:bodyPr wrap="square" lIns="182880" tIns="914400" rIns="182880" anchor="ctr" anchorCtr="0">
            <a:no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ro-RO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35056" y="1296083"/>
            <a:ext cx="4325112" cy="4265835"/>
          </a:xfrm>
        </p:spPr>
        <p:txBody>
          <a:bodyPr anchor="b" anchorCtr="0"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C0B69D-F538-409B-97B7-564EE38101E8}" type="datetimeFigureOut">
              <a:rPr lang="ro-RO" smtClean="0"/>
              <a:t>14.08.2026</a:t>
            </a:fld>
            <a:endParaRPr lang="ro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405C083-9F77-40F2-A191-CC99BA67434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2396178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5B5E-C545-4763-BA47-4C2C0FCA5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4608576"/>
            <a:ext cx="4169664" cy="1609344"/>
          </a:xfrm>
        </p:spPr>
        <p:txBody>
          <a:bodyPr anchor="t" anchorCtr="0">
            <a:no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D23AA-8F22-4B09-8FAA-CD16E5D6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ro-RO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E5AAB3D-814D-597A-6ADE-F522A8116DCD}"/>
              </a:ext>
            </a:extLst>
          </p:cNvPr>
          <p:cNvSpPr>
            <a:spLocks noGrp="1"/>
          </p:cNvSpPr>
          <p:nvPr>
            <p:ph type="pic" idx="13" hasCustomPrompt="1"/>
          </p:nvPr>
        </p:nvSpPr>
        <p:spPr>
          <a:xfrm>
            <a:off x="1257301" y="1097280"/>
            <a:ext cx="3776470" cy="3168100"/>
          </a:xfrm>
          <a:custGeom>
            <a:avLst/>
            <a:gdLst>
              <a:gd name="connsiteX0" fmla="*/ 1888235 w 3776470"/>
              <a:gd name="connsiteY0" fmla="*/ 0 h 3168100"/>
              <a:gd name="connsiteX1" fmla="*/ 3776470 w 3776470"/>
              <a:gd name="connsiteY1" fmla="*/ 1888235 h 3168100"/>
              <a:gd name="connsiteX2" fmla="*/ 3776470 w 3776470"/>
              <a:gd name="connsiteY2" fmla="*/ 3168100 h 3168100"/>
              <a:gd name="connsiteX3" fmla="*/ 0 w 3776470"/>
              <a:gd name="connsiteY3" fmla="*/ 3168100 h 3168100"/>
              <a:gd name="connsiteX4" fmla="*/ 0 w 3776470"/>
              <a:gd name="connsiteY4" fmla="*/ 1888235 h 3168100"/>
              <a:gd name="connsiteX5" fmla="*/ 1888235 w 3776470"/>
              <a:gd name="connsiteY5" fmla="*/ 0 h 3168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76470" h="3168100">
                <a:moveTo>
                  <a:pt x="1888235" y="0"/>
                </a:moveTo>
                <a:cubicBezTo>
                  <a:pt x="2931078" y="0"/>
                  <a:pt x="3776470" y="845392"/>
                  <a:pt x="3776470" y="1888235"/>
                </a:cubicBezTo>
                <a:lnTo>
                  <a:pt x="3776470" y="3168100"/>
                </a:lnTo>
                <a:lnTo>
                  <a:pt x="0" y="3168100"/>
                </a:lnTo>
                <a:lnTo>
                  <a:pt x="0" y="1888235"/>
                </a:lnTo>
                <a:cubicBezTo>
                  <a:pt x="0" y="845392"/>
                  <a:pt x="845392" y="0"/>
                  <a:pt x="1888235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263F8-8E34-4910-BF7A-F1C5A9968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1464" y="841248"/>
            <a:ext cx="4215384" cy="5330952"/>
          </a:xfr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  <a:lvl2pPr algn="ctr">
              <a:defRPr>
                <a:solidFill>
                  <a:schemeClr val="tx1"/>
                </a:solidFill>
              </a:defRPr>
            </a:lvl2pPr>
            <a:lvl3pPr algn="ctr">
              <a:defRPr>
                <a:solidFill>
                  <a:schemeClr val="tx1"/>
                </a:solidFill>
              </a:defRPr>
            </a:lvl3pPr>
            <a:lvl4pPr algn="ctr">
              <a:defRPr>
                <a:solidFill>
                  <a:schemeClr val="tx1"/>
                </a:solidFill>
              </a:defRPr>
            </a:lvl4pPr>
            <a:lvl5pPr algn="ctr"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E74E5-D20D-4AB7-8D98-F336CE0EC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C0B69D-F538-409B-97B7-564EE38101E8}" type="datetimeFigureOut">
              <a:rPr lang="ro-RO" smtClean="0"/>
              <a:t>14.08.2026</a:t>
            </a:fld>
            <a:endParaRPr lang="ro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8A028-A0C8-45E7-915E-B83FF59C9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405C083-9F77-40F2-A191-CC99BA674349}" type="slidenum">
              <a:rPr lang="ro-RO" smtClean="0"/>
              <a:t>‹#›</a:t>
            </a:fld>
            <a:endParaRPr lang="ro-RO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CD2C868-CE73-A5B1-1389-62A23B14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29708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4739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2615184"/>
            <a:ext cx="3813048" cy="3557016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ro-RO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841248"/>
            <a:ext cx="4956175" cy="3556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C0B69D-F538-409B-97B7-564EE38101E8}" type="datetimeFigureOut">
              <a:rPr lang="ro-RO" smtClean="0"/>
              <a:t>14.08.2026</a:t>
            </a:fld>
            <a:endParaRPr lang="ro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405C083-9F77-40F2-A191-CC99BA674349}" type="slidenum">
              <a:rPr lang="ro-RO" smtClean="0"/>
              <a:t>‹#›</a:t>
            </a:fld>
            <a:endParaRPr lang="ro-RO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F4378AB-83E7-8777-F6CD-8F19BA4FE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501620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93259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841248"/>
            <a:ext cx="2999232" cy="5184648"/>
          </a:xfrm>
        </p:spPr>
        <p:txBody>
          <a:bodyPr anchor="t" anchorCtr="0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ro-RO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66926" y="841248"/>
            <a:ext cx="6260154" cy="518464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C0B69D-F538-409B-97B7-564EE38101E8}" type="datetimeFigureOut">
              <a:rPr lang="ro-RO" smtClean="0"/>
              <a:t>14.08.2026</a:t>
            </a:fld>
            <a:endParaRPr lang="ro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405C083-9F77-40F2-A191-CC99BA674349}" type="slidenum">
              <a:rPr lang="ro-RO" smtClean="0"/>
              <a:t>‹#›</a:t>
            </a:fld>
            <a:endParaRPr lang="ro-RO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8293A07-68F2-BD10-B738-E87F3F3D8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418221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44294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1152" y="990511"/>
            <a:ext cx="2565593" cy="1858941"/>
          </a:xfrm>
        </p:spPr>
        <p:txBody>
          <a:bodyPr anchor="b"/>
          <a:lstStyle>
            <a:lvl1pPr>
              <a:def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832632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32271" y="3011335"/>
            <a:ext cx="2559977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8BD5A515-9970-0784-7927-52F94C270B4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292564" y="1592958"/>
            <a:ext cx="2973522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endParaRPr lang="ro-RO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523CCEC-6BB2-B704-95E2-87FED823C5B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C0B69D-F538-409B-97B7-564EE38101E8}" type="datetimeFigureOut">
              <a:rPr lang="ro-RO" smtClean="0"/>
              <a:t>14.08.2026</a:t>
            </a:fld>
            <a:endParaRPr lang="ro-RO"/>
          </a:p>
        </p:txBody>
      </p: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1208465C-8C77-73BF-D18F-D01907BAC86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405C083-9F77-40F2-A191-CC99BA674349}" type="slidenum">
              <a:rPr lang="ro-RO" smtClean="0"/>
              <a:t>‹#›</a:t>
            </a:fld>
            <a:endParaRPr lang="ro-RO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0E2A219-E459-07B3-1ED3-CBF7D239B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32057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33758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0" y="548640"/>
            <a:ext cx="6093225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793885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03520" y="1828800"/>
            <a:ext cx="6071616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F483F68-3490-71E7-A7DA-DA46BC48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79715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345FA4-0621-D8F1-73D0-046B7F4D771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90C0B69D-F538-409B-97B7-564EE38101E8}" type="datetimeFigureOut">
              <a:rPr lang="ro-RO" smtClean="0"/>
              <a:t>14.08.2026</a:t>
            </a:fld>
            <a:endParaRPr lang="ro-RO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4C51678-E871-8AD4-08DA-BF7B7013A35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endParaRPr lang="ro-RO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CD01CE4-E064-7D2F-7D3A-9DA85E2777F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F405C083-9F77-40F2-A191-CC99BA67434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6407739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48640"/>
            <a:ext cx="6135624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28800"/>
            <a:ext cx="6135624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400544" y="0"/>
            <a:ext cx="4791456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BC07157-DE89-FE2F-0547-2E4055913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382022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A0C5A-6673-53CC-030B-67BA133D9741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90C0B69D-F538-409B-97B7-564EE38101E8}" type="datetimeFigureOut">
              <a:rPr lang="ro-RO" smtClean="0"/>
              <a:t>14.08.2026</a:t>
            </a:fld>
            <a:endParaRPr lang="ro-RO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2521688-F793-E4F2-732B-EEE6F58B758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ro-RO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DBE29E-7417-B57C-BA94-1DBC14BE461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F405C083-9F77-40F2-A191-CC99BA67434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876119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6858000" cy="932688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6858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C626C00-7A36-46A2-880D-F484910B3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077761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F6D8B-36A2-DF79-CDB9-885694DCA71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90C0B69D-F538-409B-97B7-564EE38101E8}" type="datetimeFigureOut">
              <a:rPr lang="ro-RO" smtClean="0"/>
              <a:t>14.08.2026</a:t>
            </a:fld>
            <a:endParaRPr lang="ro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A2396A-E38F-CC9C-7303-71F99D08208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ro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3B0E4B-031C-4F2A-1993-D824DD71F7D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F405C083-9F77-40F2-A191-CC99BA67434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3624817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83413"/>
            <a:ext cx="4361688" cy="1262639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979461"/>
            <a:ext cx="4360863" cy="432926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45480" y="0"/>
            <a:ext cx="644652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481977D-48BC-F135-96F9-1655E4BEE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73212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EA981C2C-E0DD-29A7-8209-50D66488152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90C0B69D-F538-409B-97B7-564EE38101E8}" type="datetimeFigureOut">
              <a:rPr lang="ro-RO" smtClean="0"/>
              <a:t>14.08.2026</a:t>
            </a:fld>
            <a:endParaRPr lang="ro-RO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205369F-8CCB-402F-9055-2BF12262B54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ro-RO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33591F2-4BD3-37D0-B00E-B2CD5F47A36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F405C083-9F77-40F2-A191-CC99BA67434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227716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4572000" cy="932688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4572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17720" y="0"/>
            <a:ext cx="627427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18BEB48-A052-9364-6EF6-F698004CA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91172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417D8113-ECE6-D6F5-9CA4-C96A535F479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90C0B69D-F538-409B-97B7-564EE38101E8}" type="datetimeFigureOut">
              <a:rPr lang="ro-RO" smtClean="0"/>
              <a:t>14.08.2026</a:t>
            </a:fld>
            <a:endParaRPr lang="ro-RO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29A0137-F97A-8194-464D-3B7D4814A8A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ro-RO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3FE5686-63A9-B1A1-5734-F96A9651465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F405C083-9F77-40F2-A191-CC99BA67434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9579510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4635132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485E715F-A05B-F2BC-ABF4-447E9B58E0C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499001" y="5684309"/>
            <a:ext cx="1709209" cy="365125"/>
          </a:xfrm>
        </p:spPr>
        <p:txBody>
          <a:bodyPr/>
          <a:lstStyle/>
          <a:p>
            <a:endParaRPr lang="ro-RO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632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600">
                <a:solidFill>
                  <a:schemeClr val="tx1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4pPr>
            <a:lvl5pPr marL="914400" indent="0">
              <a:buFont typeface="Arial" panose="020B0604020202020204" pitchFamily="34" charset="0"/>
              <a:buNone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73959" y="5435073"/>
            <a:ext cx="121073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C0B69D-F538-409B-97B7-564EE38101E8}" type="datetimeFigureOut">
              <a:rPr lang="ro-RO" smtClean="0"/>
              <a:t>14.08.2026</a:t>
            </a:fld>
            <a:endParaRPr lang="ro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405C083-9F77-40F2-A191-CC99BA674349}" type="slidenum">
              <a:rPr lang="ro-RO" smtClean="0"/>
              <a:t>‹#›</a:t>
            </a:fld>
            <a:endParaRPr lang="ro-RO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A2B6090-1D21-5610-7943-4C4F96A6C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463823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13037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882896"/>
            <a:ext cx="3657603" cy="1453896"/>
          </a:xfrm>
        </p:spPr>
        <p:txBody>
          <a:bodyPr anchor="t">
            <a:norm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ro-RO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38F5DE0-1AA8-5320-EBEC-7B2EEF39963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1520" y="548642"/>
            <a:ext cx="3490175" cy="4041647"/>
          </a:xfrm>
          <a:custGeom>
            <a:avLst/>
            <a:gdLst>
              <a:gd name="connsiteX0" fmla="*/ 1745088 w 3490175"/>
              <a:gd name="connsiteY0" fmla="*/ 0 h 4041647"/>
              <a:gd name="connsiteX1" fmla="*/ 3490175 w 3490175"/>
              <a:gd name="connsiteY1" fmla="*/ 1745088 h 4041647"/>
              <a:gd name="connsiteX2" fmla="*/ 3490175 w 3490175"/>
              <a:gd name="connsiteY2" fmla="*/ 3141232 h 4041647"/>
              <a:gd name="connsiteX3" fmla="*/ 3490175 w 3490175"/>
              <a:gd name="connsiteY3" fmla="*/ 3490175 h 4041647"/>
              <a:gd name="connsiteX4" fmla="*/ 3490175 w 3490175"/>
              <a:gd name="connsiteY4" fmla="*/ 4041647 h 4041647"/>
              <a:gd name="connsiteX5" fmla="*/ 0 w 3490175"/>
              <a:gd name="connsiteY5" fmla="*/ 4041647 h 4041647"/>
              <a:gd name="connsiteX6" fmla="*/ 0 w 3490175"/>
              <a:gd name="connsiteY6" fmla="*/ 3490175 h 4041647"/>
              <a:gd name="connsiteX7" fmla="*/ 0 w 3490175"/>
              <a:gd name="connsiteY7" fmla="*/ 3141232 h 4041647"/>
              <a:gd name="connsiteX8" fmla="*/ 0 w 3490175"/>
              <a:gd name="connsiteY8" fmla="*/ 1745088 h 4041647"/>
              <a:gd name="connsiteX9" fmla="*/ 1745088 w 3490175"/>
              <a:gd name="connsiteY9" fmla="*/ 0 h 40416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90175" h="4041647">
                <a:moveTo>
                  <a:pt x="1745088" y="0"/>
                </a:moveTo>
                <a:cubicBezTo>
                  <a:pt x="2708873" y="0"/>
                  <a:pt x="3490175" y="781302"/>
                  <a:pt x="3490175" y="1745088"/>
                </a:cubicBezTo>
                <a:lnTo>
                  <a:pt x="3490175" y="3141232"/>
                </a:lnTo>
                <a:lnTo>
                  <a:pt x="3490175" y="3490175"/>
                </a:lnTo>
                <a:lnTo>
                  <a:pt x="3490175" y="4041647"/>
                </a:lnTo>
                <a:lnTo>
                  <a:pt x="0" y="4041647"/>
                </a:lnTo>
                <a:lnTo>
                  <a:pt x="0" y="3490175"/>
                </a:lnTo>
                <a:lnTo>
                  <a:pt x="0" y="3141232"/>
                </a:lnTo>
                <a:lnTo>
                  <a:pt x="0" y="1745088"/>
                </a:lnTo>
                <a:cubicBezTo>
                  <a:pt x="0" y="781302"/>
                  <a:pt x="781302" y="0"/>
                  <a:pt x="1745088" y="0"/>
                </a:cubicBezTo>
                <a:close/>
              </a:path>
            </a:pathLst>
          </a:custGeom>
          <a:blipFill dpi="0" rotWithShape="1">
            <a:blip r:embed="rId2">
              <a:alphaModFix amt="81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37760" y="549275"/>
            <a:ext cx="6561138" cy="57594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C0B69D-F538-409B-97B7-564EE38101E8}" type="datetimeFigureOut">
              <a:rPr lang="ro-RO" smtClean="0"/>
              <a:t>14.08.2026</a:t>
            </a:fld>
            <a:endParaRPr lang="ro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405C083-9F77-40F2-A191-CC99BA674349}" type="slidenum">
              <a:rPr lang="ro-RO" smtClean="0"/>
              <a:t>‹#›</a:t>
            </a:fld>
            <a:endParaRPr lang="ro-RO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19C3A72-7CAE-129F-7490-B687280EF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64611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978745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64" y="559341"/>
            <a:ext cx="10755670" cy="932688"/>
          </a:xfrm>
        </p:spPr>
        <p:txBody>
          <a:bodyPr anchor="b"/>
          <a:lstStyle/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3C89FBB9-2C05-A4C1-ECB4-D6A5C4219E4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ro-RO"/>
          </a:p>
        </p:txBody>
      </p:sp>
      <p:sp>
        <p:nvSpPr>
          <p:cNvPr id="3" name="Date Placeholder 4">
            <a:extLst>
              <a:ext uri="{FF2B5EF4-FFF2-40B4-BE49-F238E27FC236}">
                <a16:creationId xmlns:a16="http://schemas.microsoft.com/office/drawing/2014/main" id="{BBB07A11-50DE-6BC0-0514-6E2C14A4798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 flipH="1">
            <a:off x="-997746" y="4594946"/>
            <a:ext cx="2706690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fld id="{90C0B69D-F538-409B-97B7-564EE38101E8}" type="datetimeFigureOut">
              <a:rPr lang="ro-RO" smtClean="0"/>
              <a:t>14.08.2026</a:t>
            </a:fld>
            <a:endParaRPr lang="ro-RO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3ED5F49-F9F7-05A9-62AC-C9C8DF2EADE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8569" y="6264201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405C083-9F77-40F2-A191-CC99BA674349}" type="slidenum">
              <a:rPr lang="ro-RO" smtClean="0"/>
              <a:t>‹#›</a:t>
            </a:fld>
            <a:endParaRPr lang="ro-RO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1200" y="1713652"/>
            <a:ext cx="4387012" cy="4612945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58927" y="1713653"/>
            <a:ext cx="6533071" cy="5144347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buFont typeface="Arial" panose="020B0604020202020204" pitchFamily="34" charset="0"/>
              <a:buNone/>
              <a:defRPr lang="en-US" dirty="0"/>
            </a:lvl1pPr>
          </a:lstStyle>
          <a:p>
            <a:pPr marL="285750" lvl="0" indent="-285750"/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1603102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7BBF55A-D91F-143D-FBB6-73995F00E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4937761"/>
            <a:ext cx="6987537" cy="1353312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sz="2800" cap="none" baseline="0">
                <a:latin typeface="+mn-lt"/>
              </a:defRPr>
            </a:lvl1pPr>
          </a:lstStyle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ro-RO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72A4B4E-0B2F-F1BB-322A-713D1FB5F2F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57400" y="549021"/>
            <a:ext cx="9455150" cy="4333875"/>
          </a:xfrm>
        </p:spPr>
        <p:txBody>
          <a:bodyPr anchor="b">
            <a:normAutofit/>
          </a:bodyPr>
          <a:lstStyle>
            <a:lvl1pPr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C0B69D-F538-409B-97B7-564EE38101E8}" type="datetimeFigureOut">
              <a:rPr lang="ro-RO" smtClean="0"/>
              <a:t>14.08.2026</a:t>
            </a:fld>
            <a:endParaRPr lang="ro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405C083-9F77-40F2-A191-CC99BA674349}" type="slidenum">
              <a:rPr lang="ro-RO" smtClean="0"/>
              <a:t>‹#›</a:t>
            </a:fld>
            <a:endParaRPr lang="ro-RO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546D47F-2AE5-2705-911C-52BBD6B7D8EA}"/>
              </a:ext>
            </a:extLst>
          </p:cNvPr>
          <p:cNvCxnSpPr>
            <a:cxnSpLocks/>
          </p:cNvCxnSpPr>
          <p:nvPr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18283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 cap="none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ro-RO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AA4897F-B66E-DAD4-F56C-6152B417CC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624138" y="2268748"/>
            <a:ext cx="6943724" cy="3954255"/>
          </a:xfrm>
        </p:spPr>
        <p:txBody>
          <a:bodyPr anchor="ctr" anchorCtr="0">
            <a:noAutofit/>
          </a:bodyPr>
          <a:lstStyle>
            <a:lvl1pPr marL="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1pPr>
            <a:lvl2pPr marL="2286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2pPr>
            <a:lvl3pPr marL="4572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3pPr>
            <a:lvl4pPr marL="6858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4pPr>
            <a:lvl5pPr marL="9144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C0B69D-F538-409B-97B7-564EE38101E8}" type="datetimeFigureOut">
              <a:rPr lang="ro-RO" smtClean="0"/>
              <a:t>14.08.2026</a:t>
            </a:fld>
            <a:endParaRPr lang="ro-RO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405C083-9F77-40F2-A191-CC99BA674349}" type="slidenum">
              <a:rPr lang="ro-RO" smtClean="0"/>
              <a:t>‹#›</a:t>
            </a:fld>
            <a:endParaRPr lang="ro-RO"/>
          </a:p>
        </p:txBody>
      </p:sp>
      <p:sp>
        <p:nvSpPr>
          <p:cNvPr id="6" name="Freeform: Shape 15">
            <a:extLst>
              <a:ext uri="{FF2B5EF4-FFF2-40B4-BE49-F238E27FC236}">
                <a16:creationId xmlns:a16="http://schemas.microsoft.com/office/drawing/2014/main" id="{8EFA7EFC-C6F9-B1D5-025F-824C1CE9A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3057205" y="-1430380"/>
            <a:ext cx="6077590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130928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16D87B9B-22A3-322E-B7E8-223255AD09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40168" y="5669280"/>
            <a:ext cx="6311664" cy="466344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spcBef>
                <a:spcPts val="1000"/>
              </a:spcBef>
              <a:defRPr sz="1800" cap="all" baseline="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ro-RO"/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6A9BC83F-8FE5-5223-2B3A-6E122D33630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597135" y="1744578"/>
            <a:ext cx="6997730" cy="350790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6000" cap="all" baseline="0">
                <a:latin typeface="+mn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9" name="Freeform: Shape 15">
            <a:extLst>
              <a:ext uri="{FF2B5EF4-FFF2-40B4-BE49-F238E27FC236}">
                <a16:creationId xmlns:a16="http://schemas.microsoft.com/office/drawing/2014/main" id="{9F353A57-FA3C-A68C-4908-E774A52CB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2811380" y="-1681974"/>
            <a:ext cx="6569242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C0B69D-F538-409B-97B7-564EE38101E8}" type="datetimeFigureOut">
              <a:rPr lang="ro-RO" smtClean="0"/>
              <a:t>14.08.2026</a:t>
            </a:fld>
            <a:endParaRPr lang="ro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405C083-9F77-40F2-A191-CC99BA67434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2208158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ro-RO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72FE6B-A4D8-8ED7-89D7-5E7F2C5B8F5F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103438"/>
            <a:ext cx="5181600" cy="4351337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686405AE-ED31-677D-86D8-01EAD583735E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84947" y="2103121"/>
            <a:ext cx="5181600" cy="4351337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C0B69D-F538-409B-97B7-564EE38101E8}" type="datetimeFigureOut">
              <a:rPr lang="ro-RO" smtClean="0"/>
              <a:t>14.08.2026</a:t>
            </a:fld>
            <a:endParaRPr lang="ro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405C083-9F77-40F2-A191-CC99BA67434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26754057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85A6F3D-6630-C2E0-DC0A-6D2C0AACF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ro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9C38DBB1-A1FA-A460-88C8-B05F1570CA9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743200"/>
            <a:ext cx="5157187" cy="3763963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2103120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2D763CC-A010-6A2B-FEF3-388EAC8417D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09361" y="2743200"/>
            <a:ext cx="5183188" cy="3763963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C0B69D-F538-409B-97B7-564EE38101E8}" type="datetimeFigureOut">
              <a:rPr lang="ro-RO" smtClean="0"/>
              <a:t>14.08.2026</a:t>
            </a:fld>
            <a:endParaRPr lang="ro-RO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405C083-9F77-40F2-A191-CC99BA67434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5561067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0796BC8-E1B7-E6D6-E86F-4A5CAECDF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ro-RO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C0B69D-F538-409B-97B7-564EE38101E8}" type="datetimeFigureOut">
              <a:rPr lang="ro-RO" smtClean="0"/>
              <a:t>14.08.2026</a:t>
            </a:fld>
            <a:endParaRPr lang="ro-RO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405C083-9F77-40F2-A191-CC99BA67434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61694694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ro-RO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C0B69D-F538-409B-97B7-564EE38101E8}" type="datetimeFigureOut">
              <a:rPr lang="ro-RO" smtClean="0"/>
              <a:t>14.08.2026</a:t>
            </a:fld>
            <a:endParaRPr lang="ro-RO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405C083-9F77-40F2-A191-CC99BA67434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12602131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57200"/>
            <a:ext cx="7342307" cy="1133856"/>
          </a:xfrm>
          <a:noFill/>
        </p:spPr>
        <p:txBody>
          <a:bodyPr anchor="b"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ro-RO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1248" y="2624328"/>
            <a:ext cx="10424160" cy="3200400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C0B69D-F538-409B-97B7-564EE38101E8}" type="datetimeFigureOut">
              <a:rPr lang="ro-RO" smtClean="0"/>
              <a:t>14.08.2026</a:t>
            </a:fld>
            <a:endParaRPr lang="ro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405C083-9F77-40F2-A191-CC99BA67434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61105390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6">
            <a:extLst>
              <a:ext uri="{FF2B5EF4-FFF2-40B4-BE49-F238E27FC236}">
                <a16:creationId xmlns:a16="http://schemas.microsoft.com/office/drawing/2014/main" id="{CE8CC034-C652-239B-0064-9B0543AC2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 lang="en-US" dirty="0"/>
            </a:lvl1pPr>
          </a:lstStyle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ro-RO"/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D051F68D-E2E5-C625-0273-281CE6D4939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2301836"/>
            <a:ext cx="10741150" cy="3921165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C0B69D-F538-409B-97B7-564EE38101E8}" type="datetimeFigureOut">
              <a:rPr lang="ro-RO" smtClean="0"/>
              <a:t>14.08.2026</a:t>
            </a:fld>
            <a:endParaRPr lang="ro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405C083-9F77-40F2-A191-CC99BA67434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2264093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o-RO"/>
              <a:t>Faceți clic pentru a edita stilul de subtitlu coordonator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0B69D-F538-409B-97B7-564EE38101E8}" type="datetimeFigureOut">
              <a:rPr lang="ro-RO" smtClean="0"/>
              <a:t>14.08.2026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F405C083-9F77-40F2-A191-CC99BA67434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7644891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476A66-BE83-43F9-A28B-02DF7879A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990"/>
            <a:ext cx="10515600" cy="11168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CB382-EE11-430D-941A-DB76EEB7F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 flipH="1">
            <a:off x="-1131161" y="1592957"/>
            <a:ext cx="29735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endParaRPr lang="ro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76E94-F276-4F0F-8DD9-B1F8A3198A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61469"/>
            <a:ext cx="10515600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D964E-3A2E-4DB9-B96A-EDE144A47B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fld id="{90C0B69D-F538-409B-97B7-564EE38101E8}" type="datetimeFigureOut">
              <a:rPr lang="ro-RO" smtClean="0"/>
              <a:t>14.08.2026</a:t>
            </a:fld>
            <a:endParaRPr lang="ro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562FE-ACD1-43F2-A3DE-5B11E10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1000">
                <a:solidFill>
                  <a:schemeClr val="tx1"/>
                </a:solidFill>
              </a:defRPr>
            </a:lvl1pPr>
          </a:lstStyle>
          <a:p>
            <a:fld id="{F405C083-9F77-40F2-A191-CC99BA674349}" type="slidenum">
              <a:rPr lang="ro-RO" smtClean="0"/>
              <a:t>‹#›</a:t>
            </a:fld>
            <a:endParaRPr lang="ro-RO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EB34A3B-1FD5-48FF-9982-1E64C864C01D}"/>
              </a:ext>
            </a:extLst>
          </p:cNvPr>
          <p:cNvCxnSpPr>
            <a:cxnSpLocks/>
          </p:cNvCxnSpPr>
          <p:nvPr/>
        </p:nvCxnSpPr>
        <p:spPr>
          <a:xfrm flipH="1">
            <a:off x="4" y="1824111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0877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  <p:sldLayoutId id="2147483718" r:id="rId12"/>
    <p:sldLayoutId id="2147483719" r:id="rId13"/>
    <p:sldLayoutId id="2147483720" r:id="rId14"/>
    <p:sldLayoutId id="2147483721" r:id="rId15"/>
    <p:sldLayoutId id="2147483722" r:id="rId16"/>
    <p:sldLayoutId id="2147483723" r:id="rId17"/>
    <p:sldLayoutId id="2147483724" r:id="rId18"/>
    <p:sldLayoutId id="2147483725" r:id="rId19"/>
    <p:sldLayoutId id="2147483726" r:id="rId20"/>
    <p:sldLayoutId id="2147483727" r:id="rId21"/>
    <p:sldLayoutId id="2147483728" r:id="rId22"/>
    <p:sldLayoutId id="2147483729" r:id="rId23"/>
    <p:sldLayoutId id="2147483730" r:id="rId24"/>
    <p:sldLayoutId id="2147483731" r:id="rId25"/>
    <p:sldLayoutId id="2147483732" r:id="rId26"/>
    <p:sldLayoutId id="2147483733" r:id="rId27"/>
    <p:sldLayoutId id="2147483734" r:id="rId2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SzPct val="80000"/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6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28">
          <p15:clr>
            <a:srgbClr val="F26B43"/>
          </p15:clr>
        </p15:guide>
        <p15:guide id="2" pos="528">
          <p15:clr>
            <a:srgbClr val="F26B43"/>
          </p15:clr>
        </p15:guide>
        <p15:guide id="3" orient="horz" pos="3792">
          <p15:clr>
            <a:srgbClr val="F26B43"/>
          </p15:clr>
        </p15:guide>
        <p15:guide id="4" pos="715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086/319618" TargetMode="External"/><Relationship Id="rId1" Type="http://schemas.openxmlformats.org/officeDocument/2006/relationships/slideLayout" Target="../slideLayouts/slideLayout2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43EAAD9A-E892-98D1-0F96-FF20031611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7979" y="3070717"/>
            <a:ext cx="8915399" cy="2262781"/>
          </a:xfrm>
        </p:spPr>
        <p:txBody>
          <a:bodyPr>
            <a:normAutofit fontScale="90000"/>
          </a:bodyPr>
          <a:lstStyle/>
          <a:p>
            <a:r>
              <a:rPr lang="ro-RO" sz="2700" b="1" dirty="0">
                <a:solidFill>
                  <a:srgbClr val="000000"/>
                </a:solidFill>
                <a:latin typeface="Bahnschrift SemiBold" pitchFamily="34"/>
                <a:cs typeface="Times New Roman" pitchFamily="18"/>
              </a:rPr>
              <a:t>Business Plan </a:t>
            </a:r>
            <a:r>
              <a:rPr lang="ro-RO" sz="2700" b="1" dirty="0" err="1">
                <a:solidFill>
                  <a:srgbClr val="000000"/>
                </a:solidFill>
                <a:latin typeface="Bahnschrift SemiBold" pitchFamily="34"/>
                <a:cs typeface="Times New Roman" pitchFamily="18"/>
              </a:rPr>
              <a:t>Portfolio</a:t>
            </a:r>
            <a:br>
              <a:rPr lang="ro-RO" sz="2700" b="1" dirty="0">
                <a:solidFill>
                  <a:srgbClr val="000000"/>
                </a:solidFill>
                <a:latin typeface="Bahnschrift SemiBold" pitchFamily="34"/>
                <a:cs typeface="Times New Roman" pitchFamily="18"/>
              </a:rPr>
            </a:br>
            <a:br>
              <a:rPr lang="ro-RO" sz="2700" b="1" dirty="0">
                <a:solidFill>
                  <a:srgbClr val="000000"/>
                </a:solidFill>
                <a:latin typeface="Bahnschrift SemiBold" pitchFamily="34"/>
                <a:cs typeface="Times New Roman" pitchFamily="18"/>
              </a:rPr>
            </a:br>
            <a:r>
              <a:rPr lang="ro-RO" sz="2700" b="1" dirty="0">
                <a:solidFill>
                  <a:srgbClr val="000000"/>
                </a:solidFill>
                <a:latin typeface="Bahnschrift SemiBold" pitchFamily="34"/>
                <a:cs typeface="Times New Roman" pitchFamily="18"/>
              </a:rPr>
              <a:t>NOVA</a:t>
            </a:r>
            <a:br>
              <a:rPr lang="ro-RO" sz="2700" b="1" dirty="0">
                <a:solidFill>
                  <a:srgbClr val="000000"/>
                </a:solidFill>
                <a:latin typeface="Bahnschrift SemiBold" pitchFamily="34"/>
                <a:cs typeface="Times New Roman" pitchFamily="18"/>
              </a:rPr>
            </a:br>
            <a:br>
              <a:rPr lang="ro-RO" sz="2700" b="1" dirty="0">
                <a:solidFill>
                  <a:srgbClr val="000000"/>
                </a:solidFill>
                <a:latin typeface="Bahnschrift SemiBold" pitchFamily="34"/>
                <a:cs typeface="Times New Roman" pitchFamily="18"/>
              </a:rPr>
            </a:br>
            <a:r>
              <a:rPr lang="ro-RO" sz="2700" b="1" dirty="0">
                <a:solidFill>
                  <a:srgbClr val="000000"/>
                </a:solidFill>
                <a:latin typeface="Bahnschrift SemiBold" pitchFamily="34"/>
                <a:cs typeface="Times New Roman" pitchFamily="18"/>
              </a:rPr>
              <a:t>Premium </a:t>
            </a:r>
            <a:r>
              <a:rPr lang="ro-RO" sz="2700" b="1" dirty="0" err="1">
                <a:solidFill>
                  <a:srgbClr val="000000"/>
                </a:solidFill>
                <a:latin typeface="Bahnschrift SemiBold" pitchFamily="34"/>
                <a:cs typeface="Times New Roman" pitchFamily="18"/>
              </a:rPr>
              <a:t>Women's</a:t>
            </a:r>
            <a:r>
              <a:rPr lang="ro-RO" sz="2700" b="1" dirty="0">
                <a:solidFill>
                  <a:srgbClr val="000000"/>
                </a:solidFill>
                <a:latin typeface="Bahnschrift SemiBold" pitchFamily="34"/>
                <a:cs typeface="Times New Roman" pitchFamily="18"/>
              </a:rPr>
              <a:t> </a:t>
            </a:r>
            <a:r>
              <a:rPr lang="ro-RO" sz="2700" b="1" dirty="0" err="1">
                <a:solidFill>
                  <a:srgbClr val="000000"/>
                </a:solidFill>
                <a:latin typeface="Bahnschrift SemiBold" pitchFamily="34"/>
                <a:cs typeface="Times New Roman" pitchFamily="18"/>
              </a:rPr>
              <a:t>Activewear</a:t>
            </a:r>
            <a:r>
              <a:rPr lang="ro-RO" sz="2700" b="1" dirty="0">
                <a:solidFill>
                  <a:srgbClr val="000000"/>
                </a:solidFill>
                <a:latin typeface="Bahnschrift SemiBold" pitchFamily="34"/>
                <a:cs typeface="Times New Roman" pitchFamily="18"/>
              </a:rPr>
              <a:t> &amp; </a:t>
            </a:r>
            <a:r>
              <a:rPr lang="ro-RO" sz="2700" b="1" dirty="0" err="1">
                <a:solidFill>
                  <a:srgbClr val="000000"/>
                </a:solidFill>
                <a:latin typeface="Bahnschrift SemiBold" pitchFamily="34"/>
                <a:cs typeface="Times New Roman" pitchFamily="18"/>
              </a:rPr>
              <a:t>Wellness</a:t>
            </a:r>
            <a:r>
              <a:rPr lang="ro-RO" sz="2700" b="1" dirty="0">
                <a:solidFill>
                  <a:srgbClr val="000000"/>
                </a:solidFill>
                <a:latin typeface="Bahnschrift SemiBold" pitchFamily="34"/>
                <a:cs typeface="Times New Roman" pitchFamily="18"/>
              </a:rPr>
              <a:t> Brand</a:t>
            </a:r>
            <a:br>
              <a:rPr lang="ro-RO" sz="2700" b="1" dirty="0">
                <a:solidFill>
                  <a:srgbClr val="000000"/>
                </a:solidFill>
                <a:latin typeface="Bahnschrift SemiBold" pitchFamily="34"/>
                <a:cs typeface="Times New Roman" pitchFamily="18"/>
              </a:rPr>
            </a:br>
            <a:br>
              <a:rPr lang="ro-RO" sz="2700" b="1" dirty="0">
                <a:solidFill>
                  <a:srgbClr val="000000"/>
                </a:solidFill>
                <a:latin typeface="Bahnschrift SemiBold" pitchFamily="34"/>
                <a:cs typeface="Times New Roman" pitchFamily="18"/>
              </a:rPr>
            </a:br>
            <a:r>
              <a:rPr lang="ro-RO" sz="2700" b="1" dirty="0">
                <a:solidFill>
                  <a:srgbClr val="000000"/>
                </a:solidFill>
                <a:latin typeface="Bahnschrift SemiBold" pitchFamily="34"/>
                <a:cs typeface="Times New Roman" pitchFamily="18"/>
              </a:rPr>
              <a:t>Business Plan for a Direct-</a:t>
            </a:r>
            <a:r>
              <a:rPr lang="ro-RO" sz="2700" b="1" dirty="0" err="1">
                <a:solidFill>
                  <a:srgbClr val="000000"/>
                </a:solidFill>
                <a:latin typeface="Bahnschrift SemiBold" pitchFamily="34"/>
                <a:cs typeface="Times New Roman" pitchFamily="18"/>
              </a:rPr>
              <a:t>to</a:t>
            </a:r>
            <a:r>
              <a:rPr lang="ro-RO" sz="2700" b="1" dirty="0">
                <a:solidFill>
                  <a:srgbClr val="000000"/>
                </a:solidFill>
                <a:latin typeface="Bahnschrift SemiBold" pitchFamily="34"/>
                <a:cs typeface="Times New Roman" pitchFamily="18"/>
              </a:rPr>
              <a:t>-</a:t>
            </a:r>
            <a:r>
              <a:rPr lang="ro-RO" sz="2700" b="1" dirty="0" err="1">
                <a:solidFill>
                  <a:srgbClr val="000000"/>
                </a:solidFill>
                <a:latin typeface="Bahnschrift SemiBold" pitchFamily="34"/>
                <a:cs typeface="Times New Roman" pitchFamily="18"/>
              </a:rPr>
              <a:t>Consumer</a:t>
            </a:r>
            <a:r>
              <a:rPr lang="ro-RO" sz="2700" b="1" dirty="0">
                <a:solidFill>
                  <a:srgbClr val="000000"/>
                </a:solidFill>
                <a:latin typeface="Bahnschrift SemiBold" pitchFamily="34"/>
                <a:cs typeface="Times New Roman" pitchFamily="18"/>
              </a:rPr>
              <a:t> </a:t>
            </a:r>
            <a:r>
              <a:rPr lang="ro-RO" sz="2700" b="1" dirty="0" err="1">
                <a:solidFill>
                  <a:srgbClr val="000000"/>
                </a:solidFill>
                <a:latin typeface="Bahnschrift SemiBold" pitchFamily="34"/>
                <a:cs typeface="Times New Roman" pitchFamily="18"/>
              </a:rPr>
              <a:t>Activewear</a:t>
            </a:r>
            <a:r>
              <a:rPr lang="ro-RO" sz="2700" b="1" dirty="0">
                <a:solidFill>
                  <a:srgbClr val="000000"/>
                </a:solidFill>
                <a:latin typeface="Bahnschrift SemiBold" pitchFamily="34"/>
                <a:cs typeface="Times New Roman" pitchFamily="18"/>
              </a:rPr>
              <a:t> </a:t>
            </a:r>
            <a:r>
              <a:rPr lang="ro-RO" sz="2700" b="1" dirty="0" err="1">
                <a:solidFill>
                  <a:srgbClr val="000000"/>
                </a:solidFill>
                <a:latin typeface="Bahnschrift SemiBold" pitchFamily="34"/>
                <a:cs typeface="Times New Roman" pitchFamily="18"/>
              </a:rPr>
              <a:t>and</a:t>
            </a:r>
            <a:r>
              <a:rPr lang="ro-RO" sz="2700" b="1" dirty="0">
                <a:solidFill>
                  <a:srgbClr val="000000"/>
                </a:solidFill>
                <a:latin typeface="Bahnschrift SemiBold" pitchFamily="34"/>
                <a:cs typeface="Times New Roman" pitchFamily="18"/>
              </a:rPr>
              <a:t> </a:t>
            </a:r>
            <a:r>
              <a:rPr lang="ro-RO" sz="2700" b="1" dirty="0" err="1">
                <a:solidFill>
                  <a:srgbClr val="000000"/>
                </a:solidFill>
                <a:latin typeface="Bahnschrift SemiBold" pitchFamily="34"/>
                <a:cs typeface="Times New Roman" pitchFamily="18"/>
              </a:rPr>
              <a:t>Wellness</a:t>
            </a:r>
            <a:r>
              <a:rPr lang="ro-RO" sz="2700" b="1" dirty="0">
                <a:solidFill>
                  <a:srgbClr val="000000"/>
                </a:solidFill>
                <a:latin typeface="Bahnschrift SemiBold" pitchFamily="34"/>
                <a:cs typeface="Times New Roman" pitchFamily="18"/>
              </a:rPr>
              <a:t> Enterprise</a:t>
            </a:r>
            <a:br>
              <a:rPr lang="ro-RO" sz="8800" dirty="0"/>
            </a:br>
            <a:endParaRPr lang="ro-RO" dirty="0"/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2F82F3B4-C23D-ED3C-B70E-7E70C04BD9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871578" y="1859767"/>
            <a:ext cx="2320422" cy="1126283"/>
          </a:xfrm>
        </p:spPr>
        <p:txBody>
          <a:bodyPr>
            <a:normAutofit fontScale="47500" lnSpcReduction="20000"/>
          </a:bodyPr>
          <a:lstStyle/>
          <a:p>
            <a:pPr lvl="0" defTabSz="457200">
              <a:lnSpc>
                <a:spcPct val="100000"/>
              </a:lnSpc>
              <a:spcBef>
                <a:spcPts val="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b="1" dirty="0">
                <a:solidFill>
                  <a:srgbClr val="000000"/>
                </a:solidFill>
                <a:latin typeface="Bahnschrift SemiBold" pitchFamily="34"/>
              </a:rPr>
              <a:t>BA (</a:t>
            </a:r>
            <a:r>
              <a:rPr lang="ro-RO" b="1" dirty="0" err="1">
                <a:solidFill>
                  <a:srgbClr val="000000"/>
                </a:solidFill>
                <a:latin typeface="Bahnschrift SemiBold" pitchFamily="34"/>
              </a:rPr>
              <a:t>Hons</a:t>
            </a:r>
            <a:r>
              <a:rPr lang="ro-RO" b="1" dirty="0">
                <a:solidFill>
                  <a:srgbClr val="000000"/>
                </a:solidFill>
                <a:latin typeface="Bahnschrift SemiBold" pitchFamily="34"/>
              </a:rPr>
              <a:t>) Business Management</a:t>
            </a:r>
          </a:p>
          <a:p>
            <a:pPr lvl="0" defTabSz="457200">
              <a:lnSpc>
                <a:spcPct val="100000"/>
              </a:lnSpc>
              <a:spcBef>
                <a:spcPts val="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ro-RO" b="1" dirty="0">
              <a:solidFill>
                <a:srgbClr val="000000"/>
              </a:solidFill>
              <a:latin typeface="Bahnschrift SemiBold" pitchFamily="34"/>
            </a:endParaRPr>
          </a:p>
          <a:p>
            <a:pPr lvl="0" defTabSz="457200">
              <a:lnSpc>
                <a:spcPct val="100000"/>
              </a:lnSpc>
              <a:spcBef>
                <a:spcPts val="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b="1" dirty="0" err="1">
                <a:solidFill>
                  <a:srgbClr val="000000"/>
                </a:solidFill>
                <a:latin typeface="Bahnschrift SemiBold" pitchFamily="34"/>
              </a:rPr>
              <a:t>Entrepreneurship</a:t>
            </a:r>
            <a:endParaRPr lang="ro-RO" b="1" dirty="0">
              <a:solidFill>
                <a:srgbClr val="000000"/>
              </a:solidFill>
              <a:latin typeface="Bahnschrift SemiBold" pitchFamily="34"/>
            </a:endParaRPr>
          </a:p>
          <a:p>
            <a:pPr lvl="0" defTabSz="457200">
              <a:lnSpc>
                <a:spcPct val="100000"/>
              </a:lnSpc>
              <a:spcBef>
                <a:spcPts val="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ro-RO" b="1" dirty="0">
              <a:solidFill>
                <a:srgbClr val="000000"/>
              </a:solidFill>
              <a:latin typeface="Bahnschrift SemiBold" pitchFamily="34"/>
            </a:endParaRPr>
          </a:p>
          <a:p>
            <a:pPr lvl="0" defTabSz="457200">
              <a:lnSpc>
                <a:spcPct val="100000"/>
              </a:lnSpc>
              <a:spcBef>
                <a:spcPts val="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b="1" dirty="0">
                <a:solidFill>
                  <a:srgbClr val="000000"/>
                </a:solidFill>
                <a:latin typeface="Bahnschrift SemiBold" pitchFamily="34"/>
              </a:rPr>
              <a:t>LCBB5013</a:t>
            </a:r>
          </a:p>
          <a:p>
            <a:pPr lvl="0" defTabSz="457200">
              <a:lnSpc>
                <a:spcPct val="100000"/>
              </a:lnSpc>
              <a:spcBef>
                <a:spcPts val="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ro-RO" b="1" dirty="0">
              <a:solidFill>
                <a:srgbClr val="000000"/>
              </a:solidFill>
              <a:latin typeface="Bahnschrift SemiBold" pitchFamily="34"/>
            </a:endParaRPr>
          </a:p>
          <a:p>
            <a:pPr lvl="0" defTabSz="457200">
              <a:lnSpc>
                <a:spcPct val="100000"/>
              </a:lnSpc>
              <a:spcBef>
                <a:spcPts val="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b="1" dirty="0" err="1">
                <a:solidFill>
                  <a:srgbClr val="000000"/>
                </a:solidFill>
                <a:latin typeface="Bahnschrift SemiBold" pitchFamily="34"/>
              </a:rPr>
              <a:t>Portfolio</a:t>
            </a:r>
            <a:r>
              <a:rPr lang="ro-RO" b="1" dirty="0">
                <a:solidFill>
                  <a:srgbClr val="000000"/>
                </a:solidFill>
                <a:latin typeface="Bahnschrift SemiBold" pitchFamily="34"/>
              </a:rPr>
              <a:t>- 6 </a:t>
            </a:r>
            <a:r>
              <a:rPr lang="ro-RO" b="1" dirty="0" err="1">
                <a:solidFill>
                  <a:srgbClr val="000000"/>
                </a:solidFill>
                <a:latin typeface="Bahnschrift SemiBold" pitchFamily="34"/>
              </a:rPr>
              <a:t>elements</a:t>
            </a:r>
            <a:endParaRPr lang="ro-RO" b="1" dirty="0">
              <a:solidFill>
                <a:srgbClr val="000000"/>
              </a:solidFill>
              <a:latin typeface="Bahnschrift SemiBold" pitchFamily="34"/>
            </a:endParaRPr>
          </a:p>
          <a:p>
            <a:pPr lvl="0" defTabSz="457200">
              <a:lnSpc>
                <a:spcPct val="100000"/>
              </a:lnSpc>
              <a:spcBef>
                <a:spcPts val="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ro-RO" b="1" dirty="0">
              <a:solidFill>
                <a:srgbClr val="000000"/>
              </a:solidFill>
              <a:latin typeface="Bahnschrift SemiBold" pitchFamily="34"/>
            </a:endParaRPr>
          </a:p>
          <a:p>
            <a:pPr lvl="0" defTabSz="457200">
              <a:lnSpc>
                <a:spcPct val="100000"/>
              </a:lnSpc>
              <a:spcBef>
                <a:spcPts val="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b="1" dirty="0">
                <a:solidFill>
                  <a:srgbClr val="000000"/>
                </a:solidFill>
                <a:latin typeface="Bahnschrift SemiBold" pitchFamily="34"/>
              </a:rPr>
              <a:t>Ana </a:t>
            </a:r>
            <a:r>
              <a:rPr lang="ro-RO" b="1" dirty="0" err="1">
                <a:solidFill>
                  <a:srgbClr val="000000"/>
                </a:solidFill>
                <a:latin typeface="Bahnschrift SemiBold" pitchFamily="34"/>
              </a:rPr>
              <a:t>Craescu</a:t>
            </a:r>
            <a:r>
              <a:rPr lang="ro-RO" b="1" dirty="0">
                <a:solidFill>
                  <a:srgbClr val="000000"/>
                </a:solidFill>
                <a:latin typeface="Bahnschrift SemiBold" pitchFamily="34"/>
              </a:rPr>
              <a:t> 2237626</a:t>
            </a:r>
          </a:p>
          <a:p>
            <a:endParaRPr lang="ro-RO" dirty="0"/>
          </a:p>
        </p:txBody>
      </p:sp>
      <p:pic>
        <p:nvPicPr>
          <p:cNvPr id="5" name="Imagine 4">
            <a:extLst>
              <a:ext uri="{FF2B5EF4-FFF2-40B4-BE49-F238E27FC236}">
                <a16:creationId xmlns:a16="http://schemas.microsoft.com/office/drawing/2014/main" id="{94E4C332-8BCB-3B36-0AE5-18ADA1F6BD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4123" y="-587730"/>
            <a:ext cx="4203754" cy="2807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02757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5FB3C6B9-281B-3A13-D4CF-CCFC2E1B0C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7879" y="404218"/>
            <a:ext cx="8915399" cy="2262781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000000"/>
                </a:solidFill>
                <a:latin typeface="Bahnschrift SemiBold" pitchFamily="34"/>
              </a:rPr>
              <a:t>The Prospect for the Market</a:t>
            </a:r>
            <a:br>
              <a:rPr lang="en-GB" dirty="0"/>
            </a:br>
            <a:endParaRPr lang="ro-RO" dirty="0"/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CA7224D8-5035-7824-1525-B6A7C92754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1560" y="2364382"/>
            <a:ext cx="10928879" cy="1964266"/>
          </a:xfrm>
        </p:spPr>
        <p:txBody>
          <a:bodyPr>
            <a:normAutofit fontScale="85000" lnSpcReduction="20000"/>
          </a:bodyPr>
          <a:lstStyle/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Bahnschrift SemiBold" pitchFamily="34"/>
              </a:rPr>
              <a:t>From Sportswear to an Ecosystem for Wellness</a:t>
            </a:r>
            <a:endParaRPr lang="ro-RO" dirty="0">
              <a:latin typeface="Bahnschrift SemiBold" pitchFamily="34"/>
            </a:endParaRP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Bahnschrift SemiBold" pitchFamily="34"/>
              </a:rPr>
              <a:t>Growth in digital fitness, wellness, and athleisure opens potential for integrated lifestyle brands (McKinsey &amp; Company, 2025).</a:t>
            </a:r>
            <a:endParaRPr lang="ro-RO" dirty="0">
              <a:latin typeface="Bahnschrift SemiBold" pitchFamily="34"/>
            </a:endParaRP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Bahnschrift SemiBold" pitchFamily="34"/>
              </a:rPr>
              <a:t>Performance, sustainability, and meaningful brand experiences are becoming more and more important to consumers.</a:t>
            </a:r>
            <a:endParaRPr lang="ro-RO" dirty="0">
              <a:latin typeface="Bahnschrift SemiBold" pitchFamily="34"/>
            </a:endParaRP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Bahnschrift SemiBold" pitchFamily="34"/>
              </a:rPr>
              <a:t>NOVA blends recurrent digital services with tangible goods.</a:t>
            </a:r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3111888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FFFC9DED-E611-385D-9157-01B097E51C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093" y="-465666"/>
            <a:ext cx="8915399" cy="2262781"/>
          </a:xfrm>
        </p:spPr>
        <p:txBody>
          <a:bodyPr>
            <a:normAutofit/>
          </a:bodyPr>
          <a:lstStyle/>
          <a:p>
            <a:r>
              <a:rPr lang="ro-RO" sz="4000" dirty="0">
                <a:solidFill>
                  <a:srgbClr val="000000"/>
                </a:solidFill>
                <a:latin typeface="Bahnschrift SemiBold" pitchFamily="34"/>
              </a:rPr>
              <a:t>Target Market</a:t>
            </a:r>
            <a:endParaRPr lang="ro-RO" sz="4000" dirty="0"/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F2F8C1CF-20D1-9A22-C2D1-C9CBDE19EC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093" y="2127312"/>
            <a:ext cx="11961813" cy="1126283"/>
          </a:xfrm>
        </p:spPr>
        <p:txBody>
          <a:bodyPr>
            <a:normAutofit fontScale="25000" lnSpcReduction="20000"/>
          </a:bodyPr>
          <a:lstStyle/>
          <a:p>
            <a:pPr lvl="0">
              <a:lnSpc>
                <a:spcPct val="130000"/>
              </a:lnSpc>
            </a:pPr>
            <a:r>
              <a:rPr lang="en-GB" sz="5600" b="1" dirty="0">
                <a:latin typeface="Bahnschrift SemiBold" pitchFamily="34"/>
              </a:rPr>
              <a:t>For whom is NOVA intended?</a:t>
            </a:r>
            <a:endParaRPr lang="ro-RO" sz="5600" b="1" dirty="0">
              <a:latin typeface="Bahnschrift SemiBold" pitchFamily="34"/>
            </a:endParaRPr>
          </a:p>
          <a:p>
            <a:pPr lvl="0">
              <a:lnSpc>
                <a:spcPct val="130000"/>
              </a:lnSpc>
            </a:pPr>
            <a:endParaRPr lang="ro-RO" sz="5600" dirty="0">
              <a:latin typeface="Bahnschrift SemiBold" pitchFamily="34"/>
            </a:endParaRPr>
          </a:p>
          <a:p>
            <a:pPr marL="685800" lvl="0" indent="-6858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5600" dirty="0">
                <a:latin typeface="Bahnschrift SemiBold" pitchFamily="34"/>
              </a:rPr>
              <a:t>Women between the ages of 18 and 40</a:t>
            </a:r>
            <a:endParaRPr lang="ro-RO" sz="5600" dirty="0">
              <a:latin typeface="Bahnschrift SemiBold" pitchFamily="34"/>
            </a:endParaRPr>
          </a:p>
          <a:p>
            <a:pPr marL="685800" lvl="0" indent="-6858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5600" dirty="0">
                <a:latin typeface="Bahnschrift SemiBold" pitchFamily="34"/>
              </a:rPr>
              <a:t>Participants in Pilates, yoga, and fitness</a:t>
            </a:r>
            <a:endParaRPr lang="ro-RO" sz="5600" dirty="0">
              <a:latin typeface="Bahnschrift SemiBold" pitchFamily="34"/>
            </a:endParaRPr>
          </a:p>
          <a:p>
            <a:pPr marL="685800" lvl="0" indent="-6858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5600" dirty="0">
                <a:latin typeface="Bahnschrift SemiBold" pitchFamily="34"/>
              </a:rPr>
              <a:t>Professionals and students</a:t>
            </a:r>
            <a:endParaRPr lang="ro-RO" sz="5600" dirty="0">
              <a:latin typeface="Bahnschrift SemiBold" pitchFamily="34"/>
            </a:endParaRPr>
          </a:p>
          <a:p>
            <a:pPr marL="685800" lvl="0" indent="-6858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5600" dirty="0">
                <a:latin typeface="Bahnschrift SemiBold" pitchFamily="34"/>
              </a:rPr>
              <a:t>Moderate to high disposable income</a:t>
            </a:r>
            <a:endParaRPr lang="ro-RO" sz="5600" dirty="0">
              <a:latin typeface="Bahnschrift SemiBold" pitchFamily="34"/>
            </a:endParaRPr>
          </a:p>
          <a:p>
            <a:pPr marL="685800" lvl="0" indent="-6858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ro-RO" sz="5600" dirty="0">
                <a:latin typeface="Bahnschrift SemiBold" pitchFamily="34"/>
              </a:rPr>
              <a:t>I</a:t>
            </a:r>
            <a:r>
              <a:rPr lang="en-GB" sz="5600" dirty="0" err="1">
                <a:latin typeface="Bahnschrift SemiBold" pitchFamily="34"/>
              </a:rPr>
              <a:t>nvolved</a:t>
            </a:r>
            <a:r>
              <a:rPr lang="en-GB" sz="5600" dirty="0">
                <a:latin typeface="Bahnschrift SemiBold" pitchFamily="34"/>
              </a:rPr>
              <a:t> with technology</a:t>
            </a:r>
            <a:endParaRPr lang="ro-RO" sz="5600" dirty="0">
              <a:latin typeface="Bahnschrift SemiBold" pitchFamily="34"/>
            </a:endParaRPr>
          </a:p>
          <a:p>
            <a:pPr lvl="0">
              <a:lnSpc>
                <a:spcPct val="130000"/>
              </a:lnSpc>
            </a:pPr>
            <a:br>
              <a:rPr lang="en-GB" sz="5600" dirty="0">
                <a:latin typeface="Bahnschrift SemiBold" pitchFamily="34"/>
              </a:rPr>
            </a:br>
            <a:br>
              <a:rPr lang="en-GB" sz="5600" dirty="0">
                <a:latin typeface="Bahnschrift SemiBold" pitchFamily="34"/>
              </a:rPr>
            </a:br>
            <a:r>
              <a:rPr lang="en-GB" sz="5600" dirty="0">
                <a:latin typeface="Bahnschrift SemiBold" pitchFamily="34"/>
              </a:rPr>
              <a:t>Principles: inclusivity, sustainability, well-being, and quality</a:t>
            </a:r>
            <a:br>
              <a:rPr lang="en-GB" sz="5600" dirty="0">
                <a:latin typeface="Bahnschrift SemiBold" pitchFamily="34"/>
              </a:rPr>
            </a:br>
            <a:br>
              <a:rPr lang="en-GB" sz="5600" dirty="0">
                <a:latin typeface="Bahnschrift SemiBold" pitchFamily="34"/>
              </a:rPr>
            </a:br>
            <a:r>
              <a:rPr lang="en-GB" sz="5600" dirty="0">
                <a:latin typeface="Bahnschrift SemiBold" pitchFamily="34"/>
              </a:rPr>
              <a:t>Beyond the practical advantages of products, consumption is increasingly influenced by lifestyle and identity (Solomon, 2023).</a:t>
            </a:r>
            <a:endParaRPr lang="ro-RO" sz="5600" dirty="0">
              <a:latin typeface="Bahnschrift SemiBold" pitchFamily="34"/>
            </a:endParaRPr>
          </a:p>
          <a:p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1180318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43F41762-9A5F-FB26-4FBF-95C42CD096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-448733"/>
            <a:ext cx="8915399" cy="2262781"/>
          </a:xfrm>
        </p:spPr>
        <p:txBody>
          <a:bodyPr/>
          <a:lstStyle/>
          <a:p>
            <a:r>
              <a:rPr lang="ro-RO" b="1" dirty="0">
                <a:solidFill>
                  <a:srgbClr val="000000"/>
                </a:solidFill>
                <a:latin typeface="Bahnschrift SemiBold" pitchFamily="34"/>
              </a:rPr>
              <a:t>Strategic </a:t>
            </a:r>
            <a:r>
              <a:rPr lang="ro-RO" b="1" dirty="0" err="1">
                <a:solidFill>
                  <a:srgbClr val="000000"/>
                </a:solidFill>
                <a:latin typeface="Bahnschrift SemiBold" pitchFamily="34"/>
              </a:rPr>
              <a:t>Edge</a:t>
            </a:r>
            <a:endParaRPr lang="ro-RO" dirty="0"/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20BA5DFA-FB6D-6F79-B4FD-1E4D07E5C1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64010" y="3600512"/>
            <a:ext cx="8915399" cy="1126283"/>
          </a:xfrm>
        </p:spPr>
        <p:txBody>
          <a:bodyPr/>
          <a:lstStyle/>
          <a:p>
            <a:r>
              <a:rPr lang="en-GB" dirty="0">
                <a:latin typeface="Bahnschrift SemiBold" pitchFamily="34"/>
              </a:rPr>
              <a:t>NOVA distinguishes itself by offering superior performance, environmental sustainability, digital wellness, and community involvement.</a:t>
            </a:r>
            <a:endParaRPr lang="ro-RO" dirty="0">
              <a:latin typeface="Bahnschrift SemiBold" pitchFamily="34"/>
            </a:endParaRPr>
          </a:p>
          <a:p>
            <a:endParaRPr lang="ro-RO" dirty="0"/>
          </a:p>
        </p:txBody>
      </p:sp>
      <p:graphicFrame>
        <p:nvGraphicFramePr>
          <p:cNvPr id="4" name="Tabel 3">
            <a:extLst>
              <a:ext uri="{FF2B5EF4-FFF2-40B4-BE49-F238E27FC236}">
                <a16:creationId xmlns:a16="http://schemas.microsoft.com/office/drawing/2014/main" id="{4EF31F76-53A0-F009-85AD-FFA6554CE50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6087827"/>
              </p:ext>
            </p:extLst>
          </p:nvPr>
        </p:nvGraphicFramePr>
        <p:xfrm>
          <a:off x="4064010" y="2033200"/>
          <a:ext cx="8127990" cy="1483376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4063995">
                  <a:extLst>
                    <a:ext uri="{9D8B030D-6E8A-4147-A177-3AD203B41FA5}">
                      <a16:colId xmlns:a16="http://schemas.microsoft.com/office/drawing/2014/main" val="4159454648"/>
                    </a:ext>
                  </a:extLst>
                </a:gridCol>
                <a:gridCol w="4063995">
                  <a:extLst>
                    <a:ext uri="{9D8B030D-6E8A-4147-A177-3AD203B41FA5}">
                      <a16:colId xmlns:a16="http://schemas.microsoft.com/office/drawing/2014/main" val="2168535541"/>
                    </a:ext>
                  </a:extLst>
                </a:gridCol>
              </a:tblGrid>
              <a:tr h="370844">
                <a:tc>
                  <a:txBody>
                    <a:bodyPr/>
                    <a:lstStyle/>
                    <a:p>
                      <a:pPr lvl="0" algn="ctr"/>
                      <a:r>
                        <a:rPr lang="ro-RO">
                          <a:latin typeface="Bahnschrift SemiBold" pitchFamily="34"/>
                        </a:rPr>
                        <a:t>Competitor Focus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ro-RO">
                          <a:latin typeface="Bahnschrift SemiBold" pitchFamily="34"/>
                        </a:rPr>
                        <a:t>NOVA Advantage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3748192"/>
                  </a:ext>
                </a:extLst>
              </a:tr>
              <a:tr h="370844">
                <a:tc>
                  <a:txBody>
                    <a:bodyPr/>
                    <a:lstStyle/>
                    <a:p>
                      <a:pPr lvl="0" algn="ctr"/>
                      <a:r>
                        <a:rPr lang="ro-RO">
                          <a:latin typeface="Bahnschrift SemiBold" pitchFamily="34"/>
                        </a:rPr>
                        <a:t>Premium apparel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ro-RO">
                          <a:latin typeface="Bahnschrift SemiBold" pitchFamily="34"/>
                        </a:rPr>
                        <a:t>Apparel + wellness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2070276"/>
                  </a:ext>
                </a:extLst>
              </a:tr>
              <a:tr h="370844">
                <a:tc>
                  <a:txBody>
                    <a:bodyPr/>
                    <a:lstStyle/>
                    <a:p>
                      <a:pPr lvl="0" algn="ctr"/>
                      <a:r>
                        <a:rPr lang="ro-RO" dirty="0" err="1">
                          <a:latin typeface="Bahnschrift SemiBold" pitchFamily="34"/>
                        </a:rPr>
                        <a:t>Transactional</a:t>
                      </a:r>
                      <a:r>
                        <a:rPr lang="ro-RO" dirty="0">
                          <a:latin typeface="Bahnschrift SemiBold" pitchFamily="34"/>
                        </a:rPr>
                        <a:t> </a:t>
                      </a:r>
                      <a:r>
                        <a:rPr lang="ro-RO" dirty="0" err="1">
                          <a:latin typeface="Bahnschrift SemiBold" pitchFamily="34"/>
                        </a:rPr>
                        <a:t>purchasing</a:t>
                      </a:r>
                      <a:endParaRPr lang="ro-RO" dirty="0">
                        <a:latin typeface="Bahnschrift SemiBold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ro-RO">
                          <a:latin typeface="Bahnschrift SemiBold" pitchFamily="34"/>
                        </a:rPr>
                        <a:t>Ongoing membership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105689"/>
                  </a:ext>
                </a:extLst>
              </a:tr>
              <a:tr h="370844">
                <a:tc>
                  <a:txBody>
                    <a:bodyPr/>
                    <a:lstStyle/>
                    <a:p>
                      <a:pPr lvl="0" algn="ctr"/>
                      <a:r>
                        <a:rPr lang="ro-RO" dirty="0">
                          <a:latin typeface="Bahnschrift SemiBold" pitchFamily="34"/>
                        </a:rPr>
                        <a:t>Product </a:t>
                      </a:r>
                      <a:r>
                        <a:rPr lang="ro-RO" dirty="0" err="1">
                          <a:latin typeface="Bahnschrift SemiBold" pitchFamily="34"/>
                        </a:rPr>
                        <a:t>community</a:t>
                      </a:r>
                      <a:r>
                        <a:rPr lang="ro-RO" dirty="0">
                          <a:latin typeface="Bahnschrift SemiBold" pitchFamily="34"/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ro-RO" dirty="0" err="1">
                          <a:latin typeface="Bahnschrift SemiBold" pitchFamily="34"/>
                        </a:rPr>
                        <a:t>Integrated</a:t>
                      </a:r>
                      <a:r>
                        <a:rPr lang="ro-RO" dirty="0">
                          <a:latin typeface="Bahnschrift SemiBold" pitchFamily="34"/>
                        </a:rPr>
                        <a:t> </a:t>
                      </a:r>
                      <a:r>
                        <a:rPr lang="ro-RO" dirty="0" err="1">
                          <a:latin typeface="Bahnschrift SemiBold" pitchFamily="34"/>
                        </a:rPr>
                        <a:t>wellness</a:t>
                      </a:r>
                      <a:r>
                        <a:rPr lang="ro-RO" dirty="0">
                          <a:latin typeface="Bahnschrift SemiBold" pitchFamily="34"/>
                        </a:rPr>
                        <a:t> </a:t>
                      </a:r>
                      <a:r>
                        <a:rPr lang="ro-RO" dirty="0" err="1">
                          <a:latin typeface="Bahnschrift SemiBold" pitchFamily="34"/>
                        </a:rPr>
                        <a:t>community</a:t>
                      </a:r>
                      <a:endParaRPr lang="ro-RO" dirty="0">
                        <a:latin typeface="Bahnschrift SemiBold" pitchFamily="34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3961570"/>
                  </a:ext>
                </a:extLst>
              </a:tr>
            </a:tbl>
          </a:graphicData>
        </a:graphic>
      </p:graphicFrame>
      <p:pic>
        <p:nvPicPr>
          <p:cNvPr id="5" name="Imagine 5">
            <a:extLst>
              <a:ext uri="{FF2B5EF4-FFF2-40B4-BE49-F238E27FC236}">
                <a16:creationId xmlns:a16="http://schemas.microsoft.com/office/drawing/2014/main" id="{3DBC8EF5-3975-728B-9CAA-1FE8112ED6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358386"/>
            <a:ext cx="4040072" cy="2499614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3221818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FD8B18AA-750F-B64F-7ABF-55A6CBB8D4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245533"/>
            <a:ext cx="9592733" cy="1566333"/>
          </a:xfrm>
        </p:spPr>
        <p:txBody>
          <a:bodyPr>
            <a:normAutofit/>
          </a:bodyPr>
          <a:lstStyle/>
          <a:p>
            <a:r>
              <a:rPr lang="ro-RO" sz="4400" b="1" dirty="0" err="1">
                <a:solidFill>
                  <a:srgbClr val="000000"/>
                </a:solidFill>
                <a:latin typeface="Bahnschrift SemiBold" pitchFamily="34"/>
              </a:rPr>
              <a:t>Commercial</a:t>
            </a:r>
            <a:r>
              <a:rPr lang="ro-RO" sz="4400" b="1" dirty="0">
                <a:solidFill>
                  <a:srgbClr val="000000"/>
                </a:solidFill>
                <a:latin typeface="Bahnschrift SemiBold" pitchFamily="34"/>
              </a:rPr>
              <a:t> Framework</a:t>
            </a:r>
            <a:endParaRPr lang="ro-RO" sz="4400" dirty="0"/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05FC5113-DF55-5C53-70FF-F7B1D7F152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38300" y="2211979"/>
            <a:ext cx="8915399" cy="1126283"/>
          </a:xfrm>
        </p:spPr>
        <p:txBody>
          <a:bodyPr>
            <a:noAutofit/>
          </a:bodyPr>
          <a:lstStyle/>
          <a:p>
            <a:r>
              <a:rPr lang="en-GB" sz="1600" dirty="0">
                <a:latin typeface="Bahnschrift SemiBold" pitchFamily="34"/>
              </a:rPr>
              <a:t>A singular brand. Diverse Income Sources.</a:t>
            </a:r>
            <a:br>
              <a:rPr lang="en-GB" sz="1600" dirty="0">
                <a:latin typeface="Bahnschrift SemiBold" pitchFamily="34"/>
              </a:rPr>
            </a:br>
            <a:br>
              <a:rPr lang="en-GB" sz="1600" dirty="0">
                <a:latin typeface="Bahnschrift SemiBold" pitchFamily="34"/>
              </a:rPr>
            </a:br>
            <a:r>
              <a:rPr lang="en-GB" sz="1600" dirty="0">
                <a:latin typeface="Bahnschrift SemiBold" pitchFamily="34"/>
              </a:rPr>
              <a:t>1. Athletic apparel</a:t>
            </a:r>
            <a:br>
              <a:rPr lang="en-GB" sz="1600" dirty="0">
                <a:latin typeface="Bahnschrift SemiBold" pitchFamily="34"/>
              </a:rPr>
            </a:br>
            <a:r>
              <a:rPr lang="en-GB" sz="1600" dirty="0">
                <a:latin typeface="Bahnschrift SemiBold" pitchFamily="34"/>
              </a:rPr>
              <a:t>Exclusive seasonal assortments</a:t>
            </a:r>
            <a:br>
              <a:rPr lang="en-GB" sz="1600" dirty="0">
                <a:latin typeface="Bahnschrift SemiBold" pitchFamily="34"/>
              </a:rPr>
            </a:br>
            <a:br>
              <a:rPr lang="en-GB" sz="1600" dirty="0">
                <a:latin typeface="Bahnschrift SemiBold" pitchFamily="34"/>
              </a:rPr>
            </a:br>
            <a:r>
              <a:rPr lang="en-GB" sz="1600" dirty="0">
                <a:latin typeface="Bahnschrift SemiBold" pitchFamily="34"/>
              </a:rPr>
              <a:t>2. </a:t>
            </a:r>
            <a:r>
              <a:rPr lang="ro-RO" sz="1600" dirty="0" err="1">
                <a:latin typeface="Bahnschrift SemiBold" pitchFamily="34"/>
              </a:rPr>
              <a:t>Accessories</a:t>
            </a:r>
            <a:br>
              <a:rPr lang="en-GB" sz="1600" dirty="0">
                <a:latin typeface="Bahnschrift SemiBold" pitchFamily="34"/>
              </a:rPr>
            </a:br>
            <a:r>
              <a:rPr lang="en-GB" sz="1600" dirty="0">
                <a:latin typeface="Bahnschrift SemiBold" pitchFamily="34"/>
              </a:rPr>
              <a:t>Health and fitness merchandise</a:t>
            </a:r>
            <a:br>
              <a:rPr lang="en-GB" sz="1600" dirty="0">
                <a:latin typeface="Bahnschrift SemiBold" pitchFamily="34"/>
              </a:rPr>
            </a:br>
            <a:br>
              <a:rPr lang="en-GB" sz="1600" dirty="0">
                <a:latin typeface="Bahnschrift SemiBold" pitchFamily="34"/>
              </a:rPr>
            </a:br>
            <a:r>
              <a:rPr lang="ro-RO" sz="1600" dirty="0">
                <a:latin typeface="Bahnschrift SemiBold" pitchFamily="34"/>
              </a:rPr>
              <a:t>3. </a:t>
            </a:r>
            <a:r>
              <a:rPr lang="en-GB" sz="1600" dirty="0">
                <a:latin typeface="Bahnschrift SemiBold" pitchFamily="34"/>
              </a:rPr>
              <a:t>NOVA </a:t>
            </a:r>
            <a:r>
              <a:rPr lang="ro-RO" sz="1600" dirty="0" err="1">
                <a:latin typeface="Bahnschrift SemiBold" pitchFamily="34"/>
              </a:rPr>
              <a:t>Collective</a:t>
            </a:r>
            <a:br>
              <a:rPr lang="en-GB" sz="1600" dirty="0">
                <a:latin typeface="Bahnschrift SemiBold" pitchFamily="34"/>
              </a:rPr>
            </a:br>
            <a:r>
              <a:rPr lang="en-GB" sz="1600" dirty="0">
                <a:latin typeface="Bahnschrift SemiBold" pitchFamily="34"/>
              </a:rPr>
              <a:t>Subscription-based digital membership</a:t>
            </a:r>
            <a:br>
              <a:rPr lang="en-GB" sz="1600" dirty="0">
                <a:latin typeface="Bahnschrift SemiBold" pitchFamily="34"/>
              </a:rPr>
            </a:br>
            <a:br>
              <a:rPr lang="en-GB" sz="1600" dirty="0">
                <a:latin typeface="Bahnschrift SemiBold" pitchFamily="34"/>
              </a:rPr>
            </a:br>
            <a:r>
              <a:rPr lang="en-GB" sz="1600" dirty="0">
                <a:latin typeface="Bahnschrift SemiBold" pitchFamily="34"/>
              </a:rPr>
              <a:t>4. Prospective Expansion</a:t>
            </a:r>
            <a:br>
              <a:rPr lang="en-GB" sz="1600" dirty="0">
                <a:latin typeface="Bahnschrift SemiBold" pitchFamily="34"/>
              </a:rPr>
            </a:br>
            <a:r>
              <a:rPr lang="en-GB" sz="1600" dirty="0">
                <a:latin typeface="Bahnschrift SemiBold" pitchFamily="34"/>
              </a:rPr>
              <a:t>Partnerships, temporary retail events, and online commerce in Europe</a:t>
            </a:r>
            <a:br>
              <a:rPr lang="en-GB" sz="1600" dirty="0">
                <a:latin typeface="Bahnschrift SemiBold" pitchFamily="34"/>
              </a:rPr>
            </a:br>
            <a:br>
              <a:rPr lang="en-GB" sz="1600" dirty="0">
                <a:latin typeface="Bahnschrift SemiBold" pitchFamily="34"/>
              </a:rPr>
            </a:br>
            <a:r>
              <a:rPr lang="en-GB" sz="1600" dirty="0">
                <a:latin typeface="Bahnschrift SemiBold" pitchFamily="34"/>
              </a:rPr>
              <a:t>This varied framework diminishes reliance on singular clothing acquisitions (Osterwalder and Pigneur, 2010).</a:t>
            </a:r>
            <a:endParaRPr lang="ro-RO" sz="1600" dirty="0">
              <a:latin typeface="Bahnschrift SemiBold" pitchFamily="34"/>
            </a:endParaRPr>
          </a:p>
          <a:p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2114641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F5A4EF98-8A79-7CCA-AB55-BD0330304D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-457200"/>
            <a:ext cx="8915399" cy="2262781"/>
          </a:xfrm>
        </p:spPr>
        <p:txBody>
          <a:bodyPr>
            <a:normAutofit/>
          </a:bodyPr>
          <a:lstStyle/>
          <a:p>
            <a:r>
              <a:rPr lang="ro-RO" sz="4000" b="1" dirty="0">
                <a:solidFill>
                  <a:srgbClr val="000000"/>
                </a:solidFill>
                <a:latin typeface="Bahnschrift SemiBold" pitchFamily="34"/>
              </a:rPr>
              <a:t>Marketing &amp; </a:t>
            </a:r>
            <a:r>
              <a:rPr lang="ro-RO" sz="4000" b="1" dirty="0" err="1">
                <a:solidFill>
                  <a:srgbClr val="000000"/>
                </a:solidFill>
                <a:latin typeface="Bahnschrift SemiBold" pitchFamily="34"/>
              </a:rPr>
              <a:t>Customer</a:t>
            </a:r>
            <a:r>
              <a:rPr lang="ro-RO" sz="4000" b="1" dirty="0">
                <a:solidFill>
                  <a:srgbClr val="000000"/>
                </a:solidFill>
                <a:latin typeface="Bahnschrift SemiBold" pitchFamily="34"/>
              </a:rPr>
              <a:t> </a:t>
            </a:r>
            <a:r>
              <a:rPr lang="ro-RO" sz="4000" b="1" dirty="0" err="1">
                <a:solidFill>
                  <a:srgbClr val="000000"/>
                </a:solidFill>
                <a:latin typeface="Bahnschrift SemiBold" pitchFamily="34"/>
              </a:rPr>
              <a:t>Growth</a:t>
            </a:r>
            <a:endParaRPr lang="ro-RO" sz="4000" dirty="0"/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6AC665A9-A4E2-C1CD-52E2-C728AB416D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5534" y="1983379"/>
            <a:ext cx="11089746" cy="1126283"/>
          </a:xfrm>
        </p:spPr>
        <p:txBody>
          <a:bodyPr>
            <a:noAutofit/>
          </a:bodyPr>
          <a:lstStyle/>
          <a:p>
            <a:pPr lvl="0">
              <a:lnSpc>
                <a:spcPct val="70000"/>
              </a:lnSpc>
            </a:pPr>
            <a:r>
              <a:rPr lang="en-US" sz="1600" b="1" i="1" dirty="0">
                <a:latin typeface="Bahnschrift SemiBold" pitchFamily="34"/>
              </a:rPr>
              <a:t>Fostering a Community, </a:t>
            </a:r>
            <a:r>
              <a:rPr lang="ro-RO" sz="1600" b="1" i="1" dirty="0" err="1">
                <a:latin typeface="Bahnschrift SemiBold" pitchFamily="34"/>
              </a:rPr>
              <a:t>Not</a:t>
            </a:r>
            <a:r>
              <a:rPr lang="ro-RO" sz="1600" b="1" i="1" dirty="0">
                <a:latin typeface="Bahnschrift SemiBold" pitchFamily="34"/>
              </a:rPr>
              <a:t> Just </a:t>
            </a:r>
            <a:r>
              <a:rPr lang="en-US" sz="1600" b="1" i="1" dirty="0">
                <a:latin typeface="Bahnschrift SemiBold" pitchFamily="34"/>
              </a:rPr>
              <a:t>Clients</a:t>
            </a:r>
          </a:p>
          <a:p>
            <a:pPr lvl="0">
              <a:lnSpc>
                <a:spcPct val="70000"/>
              </a:lnSpc>
            </a:pPr>
            <a:endParaRPr lang="en-US" sz="1600" dirty="0">
              <a:latin typeface="Bahnschrift SemiBold" pitchFamily="34"/>
            </a:endParaRPr>
          </a:p>
          <a:p>
            <a:pPr lvl="0">
              <a:lnSpc>
                <a:spcPct val="70000"/>
              </a:lnSpc>
            </a:pPr>
            <a:r>
              <a:rPr lang="ro-RO" sz="1600" b="1" dirty="0" err="1">
                <a:latin typeface="Bahnschrift SemiBold" pitchFamily="34"/>
              </a:rPr>
              <a:t>Acquire</a:t>
            </a:r>
            <a:endParaRPr lang="en-US" sz="1600" b="1" dirty="0">
              <a:latin typeface="Bahnschrift SemiBold" pitchFamily="34"/>
            </a:endParaRPr>
          </a:p>
          <a:p>
            <a:pPr lvl="0">
              <a:lnSpc>
                <a:spcPct val="70000"/>
              </a:lnSpc>
            </a:pPr>
            <a:r>
              <a:rPr lang="en-US" sz="1600" dirty="0">
                <a:latin typeface="Bahnschrift SemiBold" pitchFamily="34"/>
              </a:rPr>
              <a:t>TikTok, Instagram, and Pinterest</a:t>
            </a:r>
          </a:p>
          <a:p>
            <a:pPr lvl="0">
              <a:lnSpc>
                <a:spcPct val="70000"/>
              </a:lnSpc>
            </a:pPr>
            <a:r>
              <a:rPr lang="en-US" sz="1600" dirty="0">
                <a:latin typeface="Bahnschrift SemiBold" pitchFamily="34"/>
              </a:rPr>
              <a:t>Minor influencers</a:t>
            </a:r>
          </a:p>
          <a:p>
            <a:pPr lvl="0">
              <a:lnSpc>
                <a:spcPct val="70000"/>
              </a:lnSpc>
            </a:pPr>
            <a:r>
              <a:rPr lang="en-US" sz="1600" dirty="0">
                <a:latin typeface="Bahnschrift SemiBold" pitchFamily="34"/>
              </a:rPr>
              <a:t>Search Engine </a:t>
            </a:r>
            <a:r>
              <a:rPr lang="en-US" sz="1600" dirty="0" err="1">
                <a:latin typeface="Bahnschrift SemiBold" pitchFamily="34"/>
              </a:rPr>
              <a:t>Optimisation</a:t>
            </a:r>
            <a:r>
              <a:rPr lang="en-US" sz="1600" dirty="0">
                <a:latin typeface="Bahnschrift SemiBold" pitchFamily="34"/>
              </a:rPr>
              <a:t> and paid advertising</a:t>
            </a:r>
          </a:p>
          <a:p>
            <a:pPr lvl="0">
              <a:lnSpc>
                <a:spcPct val="70000"/>
              </a:lnSpc>
            </a:pPr>
            <a:r>
              <a:rPr lang="en-US" sz="1600" dirty="0">
                <a:latin typeface="Bahnschrift SemiBold" pitchFamily="34"/>
              </a:rPr>
              <a:t>Immersive fitness activities</a:t>
            </a:r>
          </a:p>
          <a:p>
            <a:pPr lvl="0">
              <a:lnSpc>
                <a:spcPct val="70000"/>
              </a:lnSpc>
            </a:pPr>
            <a:endParaRPr lang="en-US" sz="1600" dirty="0">
              <a:latin typeface="Bahnschrift SemiBold" pitchFamily="34"/>
            </a:endParaRPr>
          </a:p>
          <a:p>
            <a:pPr lvl="0">
              <a:lnSpc>
                <a:spcPct val="70000"/>
              </a:lnSpc>
            </a:pPr>
            <a:r>
              <a:rPr lang="ro-RO" sz="1600" dirty="0" err="1">
                <a:latin typeface="Bahnschrift SemiBold" pitchFamily="34"/>
              </a:rPr>
              <a:t>Retain</a:t>
            </a:r>
            <a:endParaRPr lang="en-US" sz="1600" dirty="0">
              <a:latin typeface="Bahnschrift SemiBold" pitchFamily="34"/>
            </a:endParaRPr>
          </a:p>
          <a:p>
            <a:pPr lvl="0">
              <a:lnSpc>
                <a:spcPct val="70000"/>
              </a:lnSpc>
            </a:pPr>
            <a:r>
              <a:rPr lang="en-US" sz="1600" dirty="0">
                <a:latin typeface="Bahnschrift SemiBold" pitchFamily="34"/>
              </a:rPr>
              <a:t>NOVA Consortium</a:t>
            </a:r>
          </a:p>
          <a:p>
            <a:pPr lvl="0">
              <a:lnSpc>
                <a:spcPct val="70000"/>
              </a:lnSpc>
            </a:pPr>
            <a:r>
              <a:rPr lang="en-US" sz="1600" dirty="0">
                <a:latin typeface="Bahnschrift SemiBold" pitchFamily="34"/>
              </a:rPr>
              <a:t>Exclusive launches for members</a:t>
            </a:r>
          </a:p>
          <a:p>
            <a:pPr lvl="0">
              <a:lnSpc>
                <a:spcPct val="70000"/>
              </a:lnSpc>
            </a:pPr>
            <a:r>
              <a:rPr lang="en-US" sz="1600" dirty="0">
                <a:latin typeface="Bahnschrift SemiBold" pitchFamily="34"/>
              </a:rPr>
              <a:t>Health obstacles</a:t>
            </a:r>
          </a:p>
          <a:p>
            <a:pPr lvl="0">
              <a:lnSpc>
                <a:spcPct val="70000"/>
              </a:lnSpc>
            </a:pPr>
            <a:r>
              <a:rPr lang="en-US" sz="1600" dirty="0">
                <a:latin typeface="Bahnschrift SemiBold" pitchFamily="34"/>
              </a:rPr>
              <a:t>Content created by users</a:t>
            </a:r>
          </a:p>
          <a:p>
            <a:pPr lvl="0">
              <a:lnSpc>
                <a:spcPct val="70000"/>
              </a:lnSpc>
            </a:pPr>
            <a:r>
              <a:rPr lang="en-US" sz="1600" dirty="0">
                <a:latin typeface="Bahnschrift SemiBold" pitchFamily="34"/>
              </a:rPr>
              <a:t>Incentives for referrals</a:t>
            </a:r>
          </a:p>
          <a:p>
            <a:pPr lvl="0">
              <a:lnSpc>
                <a:spcPct val="70000"/>
              </a:lnSpc>
            </a:pPr>
            <a:endParaRPr lang="en-US" sz="1600" dirty="0">
              <a:latin typeface="Bahnschrift SemiBold" pitchFamily="34"/>
            </a:endParaRPr>
          </a:p>
          <a:p>
            <a:pPr lvl="0">
              <a:lnSpc>
                <a:spcPct val="70000"/>
              </a:lnSpc>
            </a:pPr>
            <a:r>
              <a:rPr lang="en-US" sz="1600" dirty="0">
                <a:latin typeface="Bahnschrift SemiBold" pitchFamily="34"/>
              </a:rPr>
              <a:t>Brand communities can enhance allegiance via collective identity and social engagement (Muniz and O’Guinn, 2001).</a:t>
            </a:r>
          </a:p>
          <a:p>
            <a:endParaRPr lang="ro-RO" sz="1600" dirty="0"/>
          </a:p>
        </p:txBody>
      </p:sp>
    </p:spTree>
    <p:extLst>
      <p:ext uri="{BB962C8B-B14F-4D97-AF65-F5344CB8AC3E}">
        <p14:creationId xmlns:p14="http://schemas.microsoft.com/office/powerpoint/2010/main" val="2319476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95B06DC0-738A-E1E8-1F4C-2EB940F8BF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-457200"/>
            <a:ext cx="8915399" cy="2262781"/>
          </a:xfrm>
        </p:spPr>
        <p:txBody>
          <a:bodyPr>
            <a:normAutofit/>
          </a:bodyPr>
          <a:lstStyle/>
          <a:p>
            <a:r>
              <a:rPr lang="ro-RO" sz="4400" b="1" dirty="0">
                <a:solidFill>
                  <a:srgbClr val="000000"/>
                </a:solidFill>
                <a:latin typeface="Bahnschrift SemiBold" pitchFamily="34"/>
              </a:rPr>
              <a:t>Financial </a:t>
            </a:r>
            <a:r>
              <a:rPr lang="ro-RO" sz="4400" b="1" dirty="0" err="1">
                <a:solidFill>
                  <a:srgbClr val="000000"/>
                </a:solidFill>
                <a:latin typeface="Bahnschrift SemiBold" pitchFamily="34"/>
              </a:rPr>
              <a:t>Opportunity</a:t>
            </a:r>
            <a:endParaRPr lang="ro-RO" sz="4400" dirty="0"/>
          </a:p>
        </p:txBody>
      </p:sp>
      <p:sp>
        <p:nvSpPr>
          <p:cNvPr id="5" name="CasetăText 4">
            <a:extLst>
              <a:ext uri="{FF2B5EF4-FFF2-40B4-BE49-F238E27FC236}">
                <a16:creationId xmlns:a16="http://schemas.microsoft.com/office/drawing/2014/main" id="{E83F01E1-A04B-5145-3B5E-D349240A9378}"/>
              </a:ext>
            </a:extLst>
          </p:cNvPr>
          <p:cNvSpPr txBox="1"/>
          <p:nvPr/>
        </p:nvSpPr>
        <p:spPr>
          <a:xfrm>
            <a:off x="2984500" y="2520940"/>
            <a:ext cx="622300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1800" dirty="0">
                <a:latin typeface="Bahnschrift SemiBold" pitchFamily="34"/>
              </a:rPr>
              <a:t>Route to Economic Feasibility</a:t>
            </a:r>
            <a:br>
              <a:rPr lang="en-GB" sz="1800" dirty="0">
                <a:latin typeface="Bahnschrift SemiBold" pitchFamily="34"/>
              </a:rPr>
            </a:br>
            <a:endParaRPr lang="ro-RO" sz="1800" dirty="0">
              <a:latin typeface="Bahnschrift SemiBold" pitchFamily="34"/>
            </a:endParaRPr>
          </a:p>
          <a:p>
            <a:pPr lvl="0"/>
            <a:r>
              <a:rPr lang="en-US" sz="1800" dirty="0">
                <a:latin typeface="Bahnschrift SemiBold" pitchFamily="34"/>
              </a:rPr>
              <a:t>£95,000 start-up investment</a:t>
            </a:r>
            <a:endParaRPr lang="ro-RO" sz="1800" dirty="0">
              <a:latin typeface="Bahnschrift SemiBold" pitchFamily="34"/>
            </a:endParaRPr>
          </a:p>
          <a:p>
            <a:pPr lvl="0"/>
            <a:r>
              <a:rPr lang="en-US" sz="1800" dirty="0">
                <a:latin typeface="Bahnschrift SemiBold" pitchFamily="34"/>
              </a:rPr>
              <a:t>£18,000 Month 1 revenue</a:t>
            </a:r>
            <a:endParaRPr lang="ro-RO" sz="1800" dirty="0">
              <a:latin typeface="Bahnschrift SemiBold" pitchFamily="34"/>
            </a:endParaRPr>
          </a:p>
          <a:p>
            <a:pPr lvl="0"/>
            <a:r>
              <a:rPr lang="en-US" sz="1800" dirty="0">
                <a:latin typeface="Bahnschrift SemiBold" pitchFamily="34"/>
              </a:rPr>
              <a:t>£42,000 Month 6 revenue</a:t>
            </a:r>
            <a:endParaRPr lang="ro-RO" sz="1800" dirty="0">
              <a:latin typeface="Bahnschrift SemiBold" pitchFamily="34"/>
            </a:endParaRPr>
          </a:p>
          <a:p>
            <a:pPr lvl="0"/>
            <a:r>
              <a:rPr lang="en-US" sz="1800" dirty="0">
                <a:latin typeface="Bahnschrift SemiBold" pitchFamily="34"/>
              </a:rPr>
              <a:t>£175,000+ first six months</a:t>
            </a:r>
            <a:endParaRPr lang="ro-RO" sz="1800" dirty="0">
              <a:latin typeface="Bahnschrift SemiBold" pitchFamily="34"/>
            </a:endParaRPr>
          </a:p>
          <a:p>
            <a:pPr lvl="0"/>
            <a:r>
              <a:rPr lang="en-US" sz="1800" dirty="0">
                <a:latin typeface="Bahnschrift SemiBold" pitchFamily="34"/>
              </a:rPr>
              <a:t>18 months projected break-even</a:t>
            </a:r>
            <a:endParaRPr lang="ro-RO" sz="1800" dirty="0">
              <a:latin typeface="Bahnschrift SemiBold" pitchFamily="34"/>
            </a:endParaRPr>
          </a:p>
          <a:p>
            <a:pPr lvl="0"/>
            <a:r>
              <a:rPr lang="en-US" sz="1800" dirty="0">
                <a:latin typeface="Bahnschrift SemiBold" pitchFamily="34"/>
              </a:rPr>
              <a:t>£350,000–£380,000 suggested Year 1 target</a:t>
            </a:r>
            <a:endParaRPr lang="ro-RO" sz="1800" dirty="0">
              <a:latin typeface="Bahnschrift SemiBold" pitchFamily="34"/>
            </a:endParaRPr>
          </a:p>
          <a:p>
            <a:pPr lvl="0"/>
            <a:endParaRPr lang="ro-RO" sz="1800" dirty="0">
              <a:latin typeface="Bahnschrift SemiBold" pitchFamily="34"/>
            </a:endParaRPr>
          </a:p>
          <a:p>
            <a:pPr lvl="0"/>
            <a:r>
              <a:rPr lang="en-US" sz="1800" dirty="0">
                <a:latin typeface="Bahnschrift SemiBold" pitchFamily="34"/>
              </a:rPr>
              <a:t>Financial resources: Founder's equity + Startup financing + angel funding</a:t>
            </a:r>
            <a:endParaRPr lang="ro-RO" sz="1800" dirty="0">
              <a:latin typeface="Bahnschrift SemiBold" pitchFamily="34"/>
            </a:endParaRPr>
          </a:p>
          <a:p>
            <a:endParaRPr lang="ro-RO" sz="1800" dirty="0"/>
          </a:p>
        </p:txBody>
      </p:sp>
    </p:spTree>
    <p:extLst>
      <p:ext uri="{BB962C8B-B14F-4D97-AF65-F5344CB8AC3E}">
        <p14:creationId xmlns:p14="http://schemas.microsoft.com/office/powerpoint/2010/main" val="3310959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2DC7E4A6-0237-5703-0583-040DBC568B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-465667"/>
            <a:ext cx="8915399" cy="2262781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000000"/>
                </a:solidFill>
                <a:latin typeface="Bahnschrift SemiBold" pitchFamily="34"/>
              </a:rPr>
              <a:t>What is the rationale behind NOVA?</a:t>
            </a:r>
            <a:endParaRPr lang="ro-RO" sz="4000" dirty="0"/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4D182113-3848-E8C1-1E49-C5D0F23BAC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38300" y="2677645"/>
            <a:ext cx="8915399" cy="1126283"/>
          </a:xfrm>
        </p:spPr>
        <p:txBody>
          <a:bodyPr>
            <a:noAutofit/>
          </a:bodyPr>
          <a:lstStyle/>
          <a:p>
            <a:r>
              <a:rPr lang="en-GB" sz="1600" dirty="0">
                <a:latin typeface="Bahnschrift SemiBold" pitchFamily="34"/>
              </a:rPr>
              <a:t>Execution. Health and wellness. Collective.</a:t>
            </a:r>
            <a:br>
              <a:rPr lang="en-GB" sz="1600" dirty="0">
                <a:latin typeface="Bahnschrift SemiBold" pitchFamily="34"/>
              </a:rPr>
            </a:br>
            <a:br>
              <a:rPr lang="en-GB" sz="1600" dirty="0">
                <a:latin typeface="Bahnschrift SemiBold" pitchFamily="34"/>
              </a:rPr>
            </a:br>
            <a:r>
              <a:rPr lang="en-GB" sz="1600" dirty="0">
                <a:latin typeface="Bahnschrift SemiBold" pitchFamily="34"/>
              </a:rPr>
              <a:t>NOVA capitalises on a distinct market prospect thru the integration of:</a:t>
            </a:r>
            <a:br>
              <a:rPr lang="en-GB" sz="1600" dirty="0">
                <a:latin typeface="Bahnschrift SemiBold" pitchFamily="34"/>
              </a:rPr>
            </a:br>
            <a:br>
              <a:rPr lang="en-GB" sz="1600" dirty="0">
                <a:latin typeface="Bahnschrift SemiBold" pitchFamily="34"/>
              </a:rPr>
            </a:br>
            <a:r>
              <a:rPr lang="en-GB" sz="1600" dirty="0">
                <a:latin typeface="Bahnschrift SemiBold" pitchFamily="34"/>
              </a:rPr>
              <a:t>High-quality athletic apparel + Virtual health initiatives + Subscription model + Women's network</a:t>
            </a:r>
            <a:br>
              <a:rPr lang="en-GB" sz="1600" dirty="0">
                <a:latin typeface="Bahnschrift SemiBold" pitchFamily="34"/>
              </a:rPr>
            </a:br>
            <a:br>
              <a:rPr lang="en-GB" sz="1600" dirty="0">
                <a:latin typeface="Bahnschrift SemiBold" pitchFamily="34"/>
              </a:rPr>
            </a:br>
            <a:r>
              <a:rPr lang="en-GB" sz="1600" dirty="0">
                <a:latin typeface="Bahnschrift SemiBold" pitchFamily="34"/>
              </a:rPr>
              <a:t>Vision: Establish a scalable wellness brand in the UK that fosters enduring client connections instead of depending exclusively on apparel sales</a:t>
            </a:r>
            <a:r>
              <a:rPr lang="ro-RO" sz="1600" dirty="0">
                <a:latin typeface="Bahnschrift SemiBold" pitchFamily="34"/>
              </a:rPr>
              <a:t>.</a:t>
            </a:r>
            <a:endParaRPr lang="ro-RO" sz="1600" dirty="0"/>
          </a:p>
        </p:txBody>
      </p:sp>
    </p:spTree>
    <p:extLst>
      <p:ext uri="{BB962C8B-B14F-4D97-AF65-F5344CB8AC3E}">
        <p14:creationId xmlns:p14="http://schemas.microsoft.com/office/powerpoint/2010/main" val="3108391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BD9A7807-8C87-8030-E894-CD628C0204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-465666"/>
            <a:ext cx="8915399" cy="2262781"/>
          </a:xfrm>
        </p:spPr>
        <p:txBody>
          <a:bodyPr/>
          <a:lstStyle/>
          <a:p>
            <a:r>
              <a:rPr lang="ro-RO" sz="4400" b="1" dirty="0" err="1">
                <a:solidFill>
                  <a:srgbClr val="000000"/>
                </a:solidFill>
                <a:latin typeface="Bahnschrift SemiBold" pitchFamily="34"/>
              </a:rPr>
              <a:t>References</a:t>
            </a:r>
            <a:endParaRPr lang="ro-RO" dirty="0"/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03993424-8A79-7ED2-8C4E-A5B4451E77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38300" y="2482912"/>
            <a:ext cx="8915399" cy="1126283"/>
          </a:xfrm>
        </p:spPr>
        <p:txBody>
          <a:bodyPr>
            <a:normAutofit fontScale="25000" lnSpcReduction="20000"/>
          </a:bodyPr>
          <a:lstStyle/>
          <a:p>
            <a:pPr marL="857250" lvl="0" indent="-857250">
              <a:buFont typeface="Arial" panose="020B0604020202020204" pitchFamily="34" charset="0"/>
              <a:buChar char="•"/>
            </a:pPr>
            <a:r>
              <a:rPr lang="en-US" sz="6400" dirty="0">
                <a:latin typeface="Bahnschrift SemiBold" pitchFamily="34"/>
              </a:rPr>
              <a:t>Kotler, P. and Keller, K.L. (2022) </a:t>
            </a:r>
            <a:r>
              <a:rPr lang="en-US" sz="6400" i="1" dirty="0">
                <a:latin typeface="Bahnschrift SemiBold" pitchFamily="34"/>
              </a:rPr>
              <a:t>Marketing Management</a:t>
            </a:r>
            <a:r>
              <a:rPr lang="en-US" sz="6400" dirty="0">
                <a:latin typeface="Bahnschrift SemiBold" pitchFamily="34"/>
              </a:rPr>
              <a:t>. 16th Global </a:t>
            </a:r>
            <a:r>
              <a:rPr lang="en-US" sz="6400" dirty="0" err="1">
                <a:latin typeface="Bahnschrift SemiBold" pitchFamily="34"/>
              </a:rPr>
              <a:t>edn</a:t>
            </a:r>
            <a:r>
              <a:rPr lang="en-US" sz="6400" dirty="0">
                <a:latin typeface="Bahnschrift SemiBold" pitchFamily="34"/>
              </a:rPr>
              <a:t>. Harlow: Pearson.</a:t>
            </a:r>
            <a:endParaRPr lang="ro-RO" sz="6400" dirty="0">
              <a:latin typeface="Bahnschrift SemiBold" pitchFamily="34"/>
            </a:endParaRPr>
          </a:p>
          <a:p>
            <a:pPr marL="857250" lvl="0" indent="-857250">
              <a:buFont typeface="Arial" panose="020B0604020202020204" pitchFamily="34" charset="0"/>
              <a:buChar char="•"/>
            </a:pPr>
            <a:r>
              <a:rPr lang="en-US" sz="6400" dirty="0">
                <a:latin typeface="Bahnschrift SemiBold" pitchFamily="34"/>
              </a:rPr>
              <a:t>McKinsey &amp; Company (2025) </a:t>
            </a:r>
            <a:r>
              <a:rPr lang="en-US" sz="6400" i="1" dirty="0">
                <a:latin typeface="Bahnschrift SemiBold" pitchFamily="34"/>
              </a:rPr>
              <a:t>The State of Fashion 2025</a:t>
            </a:r>
            <a:r>
              <a:rPr lang="en-US" sz="6400" dirty="0">
                <a:latin typeface="Bahnschrift SemiBold" pitchFamily="34"/>
              </a:rPr>
              <a:t>. Available at: https://www.mckinsey.com/industries/retail/our-insights/the-state-of-fashion (Accessed: </a:t>
            </a:r>
            <a:r>
              <a:rPr lang="ro-RO" sz="6400" dirty="0">
                <a:latin typeface="Bahnschrift SemiBold" pitchFamily="34"/>
              </a:rPr>
              <a:t>5</a:t>
            </a:r>
            <a:r>
              <a:rPr lang="en-US" sz="6400" dirty="0">
                <a:latin typeface="Bahnschrift SemiBold" pitchFamily="34"/>
              </a:rPr>
              <a:t> </a:t>
            </a:r>
            <a:r>
              <a:rPr lang="ro-RO" sz="6400" dirty="0">
                <a:latin typeface="Bahnschrift SemiBold" pitchFamily="34"/>
              </a:rPr>
              <a:t>August</a:t>
            </a:r>
            <a:r>
              <a:rPr lang="en-US" sz="6400" dirty="0">
                <a:latin typeface="Bahnschrift SemiBold" pitchFamily="34"/>
              </a:rPr>
              <a:t> 2026).</a:t>
            </a:r>
            <a:endParaRPr lang="ro-RO" sz="6400" dirty="0">
              <a:latin typeface="Bahnschrift SemiBold" pitchFamily="34"/>
            </a:endParaRPr>
          </a:p>
          <a:p>
            <a:pPr marL="857250" lvl="0" indent="-857250">
              <a:buFont typeface="Arial" panose="020B0604020202020204" pitchFamily="34" charset="0"/>
              <a:buChar char="•"/>
            </a:pPr>
            <a:r>
              <a:rPr lang="en-US" sz="6400" dirty="0">
                <a:latin typeface="Bahnschrift SemiBold" pitchFamily="34"/>
              </a:rPr>
              <a:t>Muniz, A.M. and O’Guinn, T.C. (2001) 'Brand community,' </a:t>
            </a:r>
            <a:r>
              <a:rPr lang="en-US" sz="6400" i="1" dirty="0">
                <a:latin typeface="Bahnschrift SemiBold" pitchFamily="34"/>
              </a:rPr>
              <a:t>Journal of Consumer Research</a:t>
            </a:r>
            <a:r>
              <a:rPr lang="en-US" sz="6400" dirty="0">
                <a:latin typeface="Bahnschrift SemiBold" pitchFamily="34"/>
              </a:rPr>
              <a:t>, 27(4), pp. 412–432. </a:t>
            </a:r>
            <a:r>
              <a:rPr lang="en-US" sz="6400" u="sng" dirty="0">
                <a:latin typeface="Bahnschrift SemiBold" pitchFamily="34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https://doi.org/10.1086/319618</a:t>
            </a:r>
            <a:r>
              <a:rPr lang="en-US" sz="6400" dirty="0">
                <a:latin typeface="Bahnschrift SemiBold" pitchFamily="34"/>
              </a:rPr>
              <a:t>.</a:t>
            </a:r>
            <a:endParaRPr lang="ro-RO" sz="6400" dirty="0">
              <a:latin typeface="Bahnschrift SemiBold" pitchFamily="34"/>
            </a:endParaRPr>
          </a:p>
          <a:p>
            <a:pPr marL="857250" lvl="0" indent="-857250">
              <a:buFont typeface="Arial" panose="020B0604020202020204" pitchFamily="34" charset="0"/>
              <a:buChar char="•"/>
            </a:pPr>
            <a:r>
              <a:rPr lang="en-US" sz="6400" dirty="0">
                <a:latin typeface="Bahnschrift SemiBold" pitchFamily="34"/>
              </a:rPr>
              <a:t>Osterwalder, A. and Pigneur, Y. (2010) Business Model Generation: A Handbook for Visionaries, Game Changers, and Challengers. Wiley, New Jersey.</a:t>
            </a:r>
            <a:endParaRPr lang="ro-RO" sz="6400" dirty="0">
              <a:latin typeface="Bahnschrift SemiBold" pitchFamily="34"/>
            </a:endParaRPr>
          </a:p>
          <a:p>
            <a:pPr marL="857250" lvl="0" indent="-857250">
              <a:buFont typeface="Arial" panose="020B0604020202020204" pitchFamily="34" charset="0"/>
              <a:buChar char="•"/>
            </a:pPr>
            <a:r>
              <a:rPr lang="en-US" sz="6400" dirty="0">
                <a:latin typeface="Bahnschrift SemiBold" pitchFamily="34"/>
              </a:rPr>
              <a:t>Solomon, M.R. (2023) </a:t>
            </a:r>
            <a:r>
              <a:rPr lang="en-US" sz="6400" i="1" dirty="0">
                <a:latin typeface="Bahnschrift SemiBold" pitchFamily="34"/>
              </a:rPr>
              <a:t>Consumer </a:t>
            </a:r>
            <a:r>
              <a:rPr lang="en-US" sz="6400" i="1" dirty="0" err="1">
                <a:latin typeface="Bahnschrift SemiBold" pitchFamily="34"/>
              </a:rPr>
              <a:t>Behaviour</a:t>
            </a:r>
            <a:r>
              <a:rPr lang="en-US" sz="6400" i="1" dirty="0">
                <a:latin typeface="Bahnschrift SemiBold" pitchFamily="34"/>
              </a:rPr>
              <a:t>: Buying, Having and Being</a:t>
            </a:r>
            <a:r>
              <a:rPr lang="en-US" sz="6400" dirty="0">
                <a:latin typeface="Bahnschrift SemiBold" pitchFamily="34"/>
              </a:rPr>
              <a:t>. 14th Global </a:t>
            </a:r>
            <a:r>
              <a:rPr lang="en-US" sz="6400" dirty="0" err="1">
                <a:latin typeface="Bahnschrift SemiBold" pitchFamily="34"/>
              </a:rPr>
              <a:t>edn</a:t>
            </a:r>
            <a:r>
              <a:rPr lang="en-US" sz="6400" dirty="0">
                <a:latin typeface="Bahnschrift SemiBold" pitchFamily="34"/>
              </a:rPr>
              <a:t>. Harlow: Pearson.</a:t>
            </a:r>
            <a:endParaRPr lang="ro-RO" sz="6400" dirty="0">
              <a:latin typeface="Bahnschrift SemiBold" pitchFamily="34"/>
            </a:endParaRPr>
          </a:p>
          <a:p>
            <a:pPr marL="857250" lvl="0" indent="-857250">
              <a:buFont typeface="Arial" panose="020B0604020202020204" pitchFamily="34" charset="0"/>
              <a:buChar char="•"/>
            </a:pPr>
            <a:r>
              <a:rPr lang="en-GB" sz="6400" dirty="0">
                <a:latin typeface="Bahnschrift SemiBold" pitchFamily="34"/>
              </a:rPr>
              <a:t>Tuten, T.L. and Solomon, M.R. (2023) </a:t>
            </a:r>
            <a:r>
              <a:rPr lang="en-GB" sz="6400" i="1" dirty="0">
                <a:latin typeface="Bahnschrift SemiBold" pitchFamily="34"/>
              </a:rPr>
              <a:t>Social Media Marketing</a:t>
            </a:r>
            <a:r>
              <a:rPr lang="en-GB" sz="6400" dirty="0">
                <a:latin typeface="Bahnschrift SemiBold" pitchFamily="34"/>
              </a:rPr>
              <a:t>. 4th </a:t>
            </a:r>
            <a:r>
              <a:rPr lang="en-GB" sz="6400" dirty="0" err="1">
                <a:latin typeface="Bahnschrift SemiBold" pitchFamily="34"/>
              </a:rPr>
              <a:t>edn</a:t>
            </a:r>
            <a:r>
              <a:rPr lang="en-GB" sz="6400" dirty="0">
                <a:latin typeface="Bahnschrift SemiBold" pitchFamily="34"/>
              </a:rPr>
              <a:t>. London: SAGE Publications.</a:t>
            </a:r>
            <a:endParaRPr lang="ro-RO" sz="6400" dirty="0">
              <a:latin typeface="Bahnschrift SemiBold" pitchFamily="34"/>
            </a:endParaRPr>
          </a:p>
          <a:p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122968142"/>
      </p:ext>
    </p:extLst>
  </p:cSld>
  <p:clrMapOvr>
    <a:masterClrMapping/>
  </p:clrMapOvr>
</p:sld>
</file>

<file path=ppt/theme/theme1.xml><?xml version="1.0" encoding="utf-8"?>
<a:theme xmlns:a="http://schemas.openxmlformats.org/drawingml/2006/main" name="Arcadă">
  <a:themeElements>
    <a:clrScheme name="Arcadă">
      <a:dk1>
        <a:sysClr val="windowText" lastClr="000000"/>
      </a:dk1>
      <a:lt1>
        <a:sysClr val="window" lastClr="FFFFFF"/>
      </a:lt1>
      <a:dk2>
        <a:srgbClr val="424C4E"/>
      </a:dk2>
      <a:lt2>
        <a:srgbClr val="EDE9E7"/>
      </a:lt2>
      <a:accent1>
        <a:srgbClr val="9FA597"/>
      </a:accent1>
      <a:accent2>
        <a:srgbClr val="AEA67E"/>
      </a:accent2>
      <a:accent3>
        <a:srgbClr val="957D71"/>
      </a:accent3>
      <a:accent4>
        <a:srgbClr val="C88769"/>
      </a:accent4>
      <a:accent5>
        <a:srgbClr val="97A4AA"/>
      </a:accent5>
      <a:accent6>
        <a:srgbClr val="9FA4A5"/>
      </a:accent6>
      <a:hlink>
        <a:srgbClr val="8C9484"/>
      </a:hlink>
      <a:folHlink>
        <a:srgbClr val="C17957"/>
      </a:folHlink>
    </a:clrScheme>
    <a:fontScheme name="Arcadă">
      <a:majorFont>
        <a:latin typeface="Felix Titling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way" id="{CCBE687C-D9F1-4254-B066-5079611C2397}" vid="{9D57D580-D4A7-454F-BF49-8DDDB4A8185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Archway</Template>
  <TotalTime>9</TotalTime>
  <Words>654</Words>
  <Application>Microsoft Office PowerPoint</Application>
  <PresentationFormat>Ecran lat</PresentationFormat>
  <Paragraphs>72</Paragraphs>
  <Slides>9</Slides>
  <Notes>0</Notes>
  <HiddenSlides>0</HiddenSlides>
  <MMClips>0</MMClips>
  <ScaleCrop>false</ScaleCrop>
  <HeadingPairs>
    <vt:vector size="6" baseType="variant">
      <vt:variant>
        <vt:lpstr>Fonturi utilizate</vt:lpstr>
      </vt:variant>
      <vt:variant>
        <vt:i4>4</vt:i4>
      </vt:variant>
      <vt:variant>
        <vt:lpstr>Temă</vt:lpstr>
      </vt:variant>
      <vt:variant>
        <vt:i4>1</vt:i4>
      </vt:variant>
      <vt:variant>
        <vt:lpstr>Titluri diapozitive</vt:lpstr>
      </vt:variant>
      <vt:variant>
        <vt:i4>9</vt:i4>
      </vt:variant>
    </vt:vector>
  </HeadingPairs>
  <TitlesOfParts>
    <vt:vector size="14" baseType="lpstr">
      <vt:lpstr>Arial</vt:lpstr>
      <vt:lpstr>Bahnschrift SemiBold</vt:lpstr>
      <vt:lpstr>Felix Titling</vt:lpstr>
      <vt:lpstr>Goudy Old Style</vt:lpstr>
      <vt:lpstr>Arcadă</vt:lpstr>
      <vt:lpstr>Business Plan Portfolio  NOVA  Premium Women's Activewear &amp; Wellness Brand  Business Plan for a Direct-to-Consumer Activewear and Wellness Enterprise </vt:lpstr>
      <vt:lpstr>The Prospect for the Market </vt:lpstr>
      <vt:lpstr>Target Market</vt:lpstr>
      <vt:lpstr>Strategic Edge</vt:lpstr>
      <vt:lpstr>Commercial Framework</vt:lpstr>
      <vt:lpstr>Marketing &amp; Customer Growth</vt:lpstr>
      <vt:lpstr>Financial Opportunity</vt:lpstr>
      <vt:lpstr>What is the rationale behind NOVA?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Ana Craescu (2237626)</dc:creator>
  <cp:lastModifiedBy>Ana Craescu (2237626)</cp:lastModifiedBy>
  <cp:revision>1</cp:revision>
  <dcterms:created xsi:type="dcterms:W3CDTF">2026-08-14T01:04:47Z</dcterms:created>
  <dcterms:modified xsi:type="dcterms:W3CDTF">2026-08-14T01:14:32Z</dcterms:modified>
</cp:coreProperties>
</file>