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9" r:id="rId2"/>
  </p:sldMasterIdLst>
  <p:notesMasterIdLst>
    <p:notesMasterId r:id="rId12"/>
  </p:notesMasterIdLst>
  <p:sldIdLst>
    <p:sldId id="311" r:id="rId3"/>
    <p:sldId id="318" r:id="rId4"/>
    <p:sldId id="290" r:id="rId5"/>
    <p:sldId id="319" r:id="rId6"/>
    <p:sldId id="320" r:id="rId7"/>
    <p:sldId id="321" r:id="rId8"/>
    <p:sldId id="322" r:id="rId9"/>
    <p:sldId id="323" r:id="rId10"/>
    <p:sldId id="324" r:id="rId11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3A4D7F-733B-42F5-AB3A-53EE99630295}" type="datetimeFigureOut">
              <a:rPr lang="en-GB" smtClean="0"/>
              <a:t>01/12/2015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B3F6E8-5987-4E77-8EDC-84FB5AB39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2134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9C1BFA-5BFE-4B3B-8E37-8C99432089EE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45139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6CAD4F-7A46-4BE1-9307-CED8D9D39237}" type="datetimeFigureOut">
              <a:rPr lang="en-US"/>
              <a:pPr>
                <a:defRPr/>
              </a:pPr>
              <a:t>12/1/2015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CB8D27-0109-4694-AE23-F4BC7279923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247024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37F9D-B871-446F-A795-C2F1F49191ED}" type="datetimeFigureOut">
              <a:rPr lang="en-US"/>
              <a:pPr>
                <a:defRPr/>
              </a:pPr>
              <a:t>12/1/2015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84DC64-BA32-4B6A-AEE4-2F8462BC0E0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51180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58B7D4-3F89-40C1-92D8-1836979C9512}" type="datetimeFigureOut">
              <a:rPr lang="en-US"/>
              <a:pPr>
                <a:defRPr/>
              </a:pPr>
              <a:t>12/1/2015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492490-0D77-4BCC-9606-B8A7C302FC1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5452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170EF9-9B2E-44FE-B65F-7E37712321AB}" type="datetimeFigureOut">
              <a:rPr lang="en-US"/>
              <a:pPr>
                <a:defRPr/>
              </a:pPr>
              <a:t>12/1/2015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32804B-E319-46D2-B558-0B6603F25B2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627304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13527F-D814-42E1-9485-E0B8B11D17B0}" type="datetimeFigureOut">
              <a:rPr lang="en-US"/>
              <a:pPr>
                <a:defRPr/>
              </a:pPr>
              <a:t>12/1/2015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2AF8B8-CE47-44D2-B6C9-FFC8C37D512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69634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059C15-4CB9-42E4-86D3-6F25A86CB85B}" type="datetimeFigureOut">
              <a:rPr lang="en-US"/>
              <a:pPr>
                <a:defRPr/>
              </a:pPr>
              <a:t>12/1/2015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A44691-2259-451D-A048-1BDB4268C76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20617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4A0644-E422-493F-9D73-F05B9C9FAFF5}" type="datetimeFigureOut">
              <a:rPr lang="en-US"/>
              <a:pPr>
                <a:defRPr/>
              </a:pPr>
              <a:t>12/1/2015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228621-2D2B-4350-B293-DAC1441A226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799061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BF69E-0CDD-492B-BFB8-EC27BA371CA2}" type="datetimeFigureOut">
              <a:rPr lang="en-US"/>
              <a:pPr>
                <a:defRPr/>
              </a:pPr>
              <a:t>12/1/2015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07E458-E8FA-4391-8E3A-33D04FC5134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850516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DAAD1E-8595-4669-84F4-9A9C9B534B96}" type="datetimeFigureOut">
              <a:rPr lang="en-US"/>
              <a:pPr>
                <a:defRPr/>
              </a:pPr>
              <a:t>12/1/2015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2BB166-7443-4118-B8FD-A9A60602659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768827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2CF0AA-4B83-49AF-BB18-538AD339875F}" type="datetimeFigureOut">
              <a:rPr lang="en-US"/>
              <a:pPr>
                <a:defRPr/>
              </a:pPr>
              <a:t>12/1/2015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08DC5F-F9BA-438A-AED8-15D40C8E9B6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944519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6F3FE7-DF77-439C-900A-0BABC2EAFC83}" type="datetimeFigureOut">
              <a:rPr lang="en-US"/>
              <a:pPr>
                <a:defRPr/>
              </a:pPr>
              <a:t>12/1/2015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00A02D-ED6E-428A-9F3A-D17D9EE22C4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777269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 sz="2400">
              <a:solidFill>
                <a:srgbClr val="000000"/>
              </a:solidFill>
              <a:latin typeface="Times New Roman"/>
              <a:cs typeface="Arial"/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2400">
                <a:solidFill>
                  <a:srgbClr val="000000"/>
                </a:solidFill>
                <a:latin typeface="Times New Roman"/>
                <a:cs typeface="Arial"/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2400">
                <a:solidFill>
                  <a:srgbClr val="000000"/>
                </a:solidFill>
                <a:latin typeface="Times New Roman"/>
                <a:cs typeface="Arial"/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2400">
                <a:solidFill>
                  <a:srgbClr val="000000"/>
                </a:solidFill>
                <a:latin typeface="Times New Roman"/>
                <a:cs typeface="Arial"/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2400">
                <a:solidFill>
                  <a:srgbClr val="000000"/>
                </a:solidFill>
                <a:latin typeface="Times New Roman"/>
                <a:cs typeface="Arial"/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>
                <a:solidFill>
                  <a:srgbClr val="000000"/>
                </a:solidFill>
                <a:latin typeface="Times New Roman"/>
                <a:cs typeface="Arial"/>
              </a:endParaRP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2400">
                <a:solidFill>
                  <a:srgbClr val="000000"/>
                </a:solidFill>
                <a:latin typeface="Times New Roman"/>
                <a:cs typeface="Arial"/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 smtClean="0"/>
            </a:lvl1pPr>
          </a:lstStyle>
          <a:p>
            <a:pPr>
              <a:defRPr/>
            </a:pPr>
            <a:fld id="{D435E912-4F38-4F23-A992-BC96C20285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57802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9C989-461E-4C07-9E9C-8A704BF4B27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07922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78D4F-C7CA-439B-9C77-C39EFA12FD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5312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F76D-5EE1-48E5-8755-BD04BF59169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69778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0F575-B5EA-4853-BB1D-F19E008AED6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87182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CDE58-C46B-48CB-8D05-0C0D5548960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60171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70185-0415-4F92-963C-2E21B33C7B2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14380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DC8CE-8D88-4734-80E3-4DFBFDD8D4D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268250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CB2DC-7FF4-4C51-BC7D-B78E65C3D4D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786069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96CE2-2FB9-416B-B640-813276F185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687702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59525-61C2-41D3-91B0-72651CAD29A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1089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6211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C31AA91-E9AE-4BA2-940B-557FB9022881}" type="datetimeFigureOut">
              <a:rPr lang="en-US"/>
              <a:pPr>
                <a:defRPr/>
              </a:pPr>
              <a:t>12/1/2015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</a:defRPr>
            </a:lvl1pPr>
          </a:lstStyle>
          <a:p>
            <a:fld id="{A73A46E8-AD98-48B9-B2F8-4190B7ACDF3A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rgbClr val="000000"/>
              </a:solidFill>
              <a:cs typeface="Arial"/>
            </a:endParaRPr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rgbClr val="000000"/>
              </a:solidFill>
              <a:cs typeface="Arial"/>
            </a:endParaRPr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F1379762-15AB-4EFB-98CA-D5F2D2A0FD87}" type="slidenum">
              <a:rPr lang="en-US">
                <a:solidFill>
                  <a:srgbClr val="000000"/>
                </a:solidFill>
                <a:cs typeface="Arial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  <a:cs typeface="Arial"/>
            </a:endParaRP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5720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>
                <a:solidFill>
                  <a:srgbClr val="000000"/>
                </a:solidFill>
                <a:latin typeface="Times New Roman"/>
                <a:cs typeface="Arial"/>
              </a:endParaRPr>
            </a:p>
          </p:txBody>
        </p:sp>
        <p:sp>
          <p:nvSpPr>
            <p:cNvPr id="115721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2400">
                <a:solidFill>
                  <a:srgbClr val="000000"/>
                </a:solidFill>
                <a:latin typeface="Times New Roman"/>
                <a:cs typeface="Arial"/>
              </a:endParaRP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2400">
                <a:solidFill>
                  <a:srgbClr val="000000"/>
                </a:solidFill>
                <a:latin typeface="Times New Roman"/>
                <a:cs typeface="Arial"/>
              </a:endParaRPr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2400">
                <a:solidFill>
                  <a:srgbClr val="000000"/>
                </a:solidFill>
                <a:latin typeface="Times New Roman"/>
                <a:cs typeface="Arial"/>
              </a:endParaRPr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2400">
                <a:solidFill>
                  <a:srgbClr val="000000"/>
                </a:solidFill>
                <a:latin typeface="Times New Roman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08033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iming>
    <p:tnLst>
      <p:par>
        <p:cTn id="1" dur="indefinite" restart="never" nodeType="tmRoot"/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800" b="1" dirty="0"/>
              <a:t>Death and the Afterlife</a:t>
            </a:r>
            <a:r>
              <a:rPr lang="en-GB" sz="4800" b="1" dirty="0" smtClean="0"/>
              <a:t>:</a:t>
            </a:r>
            <a:endParaRPr lang="en-GB" sz="48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/>
              <a:t>Notions of ‘heaven’ and ‘hell’ in ancient and medieval China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742981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Development of tombs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>
                <a:sym typeface="Wingdings" panose="05000000000000000000" pitchFamily="2" charset="2"/>
              </a:rPr>
              <a:t>Diversified types of Han </a:t>
            </a:r>
            <a:r>
              <a:rPr lang="en-GB" sz="2800" dirty="0" err="1">
                <a:sym typeface="Wingdings" panose="05000000000000000000" pitchFamily="2" charset="2"/>
              </a:rPr>
              <a:t>sepulture</a:t>
            </a:r>
            <a:endParaRPr lang="en-GB" sz="2800" dirty="0"/>
          </a:p>
          <a:p>
            <a:r>
              <a:rPr lang="en-GB" sz="2800" dirty="0" smtClean="0"/>
              <a:t>2</a:t>
            </a:r>
            <a:r>
              <a:rPr lang="en-GB" sz="2800" baseline="30000" dirty="0" smtClean="0"/>
              <a:t>nd</a:t>
            </a:r>
            <a:r>
              <a:rPr lang="en-GB" sz="2800" dirty="0" smtClean="0"/>
              <a:t> cent. BCE to 1</a:t>
            </a:r>
            <a:r>
              <a:rPr lang="en-GB" sz="2800" baseline="30000" dirty="0" smtClean="0"/>
              <a:t>st</a:t>
            </a:r>
            <a:r>
              <a:rPr lang="en-GB" sz="2800" dirty="0" smtClean="0"/>
              <a:t> cent. CE: shift from vertical pit burials with nested coffins to horizontal constructions, rock-cut or subterranean tombs </a:t>
            </a:r>
            <a:r>
              <a:rPr lang="en-GB" sz="2800" dirty="0" smtClean="0">
                <a:sym typeface="Wingdings" panose="05000000000000000000" pitchFamily="2" charset="2"/>
              </a:rPr>
              <a:t> image of dwelling of the living</a:t>
            </a:r>
          </a:p>
          <a:p>
            <a:r>
              <a:rPr lang="en-GB" sz="2800" dirty="0" smtClean="0">
                <a:sym typeface="Wingdings" panose="05000000000000000000" pitchFamily="2" charset="2"/>
              </a:rPr>
              <a:t>Funeral rites celebrated inside tomb</a:t>
            </a:r>
          </a:p>
          <a:p>
            <a:r>
              <a:rPr lang="en-GB" sz="2800" dirty="0" smtClean="0">
                <a:sym typeface="Wingdings" panose="05000000000000000000" pitchFamily="2" charset="2"/>
              </a:rPr>
              <a:t>Burial of husband and wife in the same tomb</a:t>
            </a:r>
          </a:p>
          <a:p>
            <a:r>
              <a:rPr lang="en-GB" sz="2800" dirty="0" smtClean="0">
                <a:sym typeface="Wingdings" panose="05000000000000000000" pitchFamily="2" charset="2"/>
              </a:rPr>
              <a:t>Funerary banners disappeared at end of Western Han  iconography on tomb walls</a:t>
            </a:r>
          </a:p>
        </p:txBody>
      </p:sp>
    </p:spTree>
    <p:extLst>
      <p:ext uri="{BB962C8B-B14F-4D97-AF65-F5344CB8AC3E}">
        <p14:creationId xmlns:p14="http://schemas.microsoft.com/office/powerpoint/2010/main" val="3017797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 rot="5400000">
            <a:off x="5592351" y="1674561"/>
            <a:ext cx="2534290" cy="4142943"/>
          </a:xfrm>
          <a:prstGeom prst="rect">
            <a:avLst/>
          </a:prstGeom>
        </p:spPr>
      </p:pic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 rot="5400000">
            <a:off x="733225" y="1622551"/>
            <a:ext cx="3307616" cy="433773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/>
              <a:t>Social developments reflected in burials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Primacy of tomb over ancestral temple</a:t>
            </a:r>
          </a:p>
          <a:p>
            <a:r>
              <a:rPr lang="en-GB" dirty="0" smtClean="0"/>
              <a:t>Deceased seen as an individual</a:t>
            </a:r>
          </a:p>
          <a:p>
            <a:r>
              <a:rPr lang="en-GB" dirty="0" smtClean="0"/>
              <a:t>Tomb place where living and dead communicate</a:t>
            </a:r>
          </a:p>
          <a:p>
            <a:r>
              <a:rPr lang="en-GB" dirty="0" smtClean="0"/>
              <a:t>Communication with the dead raises issue of rites to protect the living during this contact, e.g. talismans, formulas of exorcism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217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Decorations and their interpretation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Tomb as an entrance to paradise</a:t>
            </a:r>
          </a:p>
          <a:p>
            <a:r>
              <a:rPr lang="en-GB" sz="2400" dirty="0" smtClean="0"/>
              <a:t>Décor evokes ascension of the tomb occupier</a:t>
            </a:r>
          </a:p>
          <a:p>
            <a:r>
              <a:rPr lang="en-GB" sz="2400" dirty="0" smtClean="0"/>
              <a:t>Images to protect those who communicate with dead</a:t>
            </a:r>
          </a:p>
          <a:p>
            <a:r>
              <a:rPr lang="en-GB" sz="2400" dirty="0" smtClean="0"/>
              <a:t>Multiple connotations of decorations, e.g. banquet scenes or procession of carriages</a:t>
            </a:r>
          </a:p>
          <a:p>
            <a:r>
              <a:rPr lang="en-GB" sz="2400" dirty="0" smtClean="0"/>
              <a:t>Religious interpretation dominates: décor represents cosmological system and mortuary rites; social interpretation not eliminated</a:t>
            </a:r>
          </a:p>
          <a:p>
            <a:r>
              <a:rPr lang="en-GB" sz="2400" dirty="0" smtClean="0"/>
              <a:t>Use of </a:t>
            </a:r>
            <a:r>
              <a:rPr lang="en-GB" sz="2400" i="1" dirty="0" err="1" smtClean="0"/>
              <a:t>mingqi</a:t>
            </a:r>
            <a:r>
              <a:rPr lang="en-GB" sz="2400" dirty="0" smtClean="0"/>
              <a:t> ‘brilliant artefacts’, objects specifically produced for the dead, generalised during 1</a:t>
            </a:r>
            <a:r>
              <a:rPr lang="en-GB" sz="2400" baseline="30000" dirty="0" smtClean="0"/>
              <a:t>st</a:t>
            </a:r>
            <a:r>
              <a:rPr lang="en-GB" sz="2400" dirty="0" smtClean="0"/>
              <a:t> century BCE (significance of that?)</a:t>
            </a:r>
            <a:endParaRPr lang="en-GB" sz="2400" i="1" dirty="0"/>
          </a:p>
        </p:txBody>
      </p:sp>
    </p:spTree>
    <p:extLst>
      <p:ext uri="{BB962C8B-B14F-4D97-AF65-F5344CB8AC3E}">
        <p14:creationId xmlns:p14="http://schemas.microsoft.com/office/powerpoint/2010/main" val="39167887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Lavish burials (</a:t>
            </a:r>
            <a:r>
              <a:rPr lang="en-GB" i="1" dirty="0" err="1" smtClean="0"/>
              <a:t>houzang</a:t>
            </a:r>
            <a:r>
              <a:rPr lang="en-GB" dirty="0" smtClean="0"/>
              <a:t> </a:t>
            </a:r>
            <a:r>
              <a:rPr lang="zh-CN" altLang="en-US" dirty="0" smtClean="0"/>
              <a:t>厚葬</a:t>
            </a:r>
            <a:r>
              <a:rPr lang="en-GB" altLang="zh-CN" dirty="0" smtClean="0"/>
              <a:t>)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Wealth of some families allowed luxurious burials</a:t>
            </a:r>
          </a:p>
          <a:p>
            <a:r>
              <a:rPr lang="en-GB" sz="2800" dirty="0" smtClean="0"/>
              <a:t>Emphasis on virtue of filial piety</a:t>
            </a:r>
          </a:p>
          <a:p>
            <a:r>
              <a:rPr lang="en-GB" sz="2800" dirty="0" smtClean="0"/>
              <a:t>Descendants tried to distinguish themselves through building luxurious tombs for the forebears</a:t>
            </a:r>
          </a:p>
          <a:p>
            <a:r>
              <a:rPr lang="en-GB" sz="2800" dirty="0" smtClean="0"/>
              <a:t>Funerals/tombs used to tighten political links</a:t>
            </a:r>
          </a:p>
          <a:p>
            <a:r>
              <a:rPr lang="en-GB" sz="2800" dirty="0" smtClean="0"/>
              <a:t>Luxurious tombs disappear after the fall of the Han (220 CE); reasons: lack of wealth, tomb robbery, movement against ritualism of the Han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3802855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Tomb as cosmological system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Han: Tomb as ‘cosmic mandala’ (</a:t>
            </a:r>
            <a:r>
              <a:rPr lang="en-GB" dirty="0" err="1" smtClean="0"/>
              <a:t>Pirazzoli</a:t>
            </a:r>
            <a:r>
              <a:rPr lang="en-GB" dirty="0" smtClean="0"/>
              <a:t>); conception of tomb as microcosm</a:t>
            </a:r>
          </a:p>
          <a:p>
            <a:r>
              <a:rPr lang="en-GB" dirty="0" smtClean="0"/>
              <a:t>Cupola represents the vault of heaven; heaven conceived as circular above the square earth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84493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Representations of the other world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GB" dirty="0" smtClean="0"/>
              <a:t>The </a:t>
            </a:r>
            <a:r>
              <a:rPr lang="en-GB" dirty="0"/>
              <a:t>living have their district, the dead have the tomb</a:t>
            </a:r>
            <a:r>
              <a:rPr lang="en-GB" dirty="0" smtClean="0"/>
              <a:t>. The </a:t>
            </a:r>
            <a:r>
              <a:rPr lang="en-GB" dirty="0"/>
              <a:t>living go forward, the dead </a:t>
            </a:r>
            <a:r>
              <a:rPr lang="en-GB" dirty="0" smtClean="0"/>
              <a:t>backward</a:t>
            </a:r>
            <a:r>
              <a:rPr lang="en-GB" dirty="0"/>
              <a:t>. Dead and living follow </a:t>
            </a:r>
            <a:r>
              <a:rPr lang="en-GB" dirty="0" smtClean="0"/>
              <a:t>different roads</a:t>
            </a:r>
            <a:r>
              <a:rPr lang="en-GB" dirty="0"/>
              <a:t>. Let them not </a:t>
            </a:r>
            <a:r>
              <a:rPr lang="en-GB" dirty="0" smtClean="0"/>
              <a:t>meet.”</a:t>
            </a:r>
          </a:p>
          <a:p>
            <a:pPr marL="0" indent="0">
              <a:buNone/>
            </a:pPr>
            <a:r>
              <a:rPr lang="zh-CN" altLang="en-US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生</a:t>
            </a:r>
            <a:r>
              <a:rPr lang="zh-CN" altLang="en-US" dirty="0">
                <a:latin typeface="FangSong" panose="02010609060101010101" pitchFamily="49" charset="-122"/>
                <a:ea typeface="FangSong" panose="02010609060101010101" pitchFamily="49" charset="-122"/>
              </a:rPr>
              <a:t>人有鄉</a:t>
            </a:r>
            <a:r>
              <a:rPr lang="en-US" altLang="zh-CN" dirty="0">
                <a:latin typeface="FangSong" panose="02010609060101010101" pitchFamily="49" charset="-122"/>
                <a:ea typeface="FangSong" panose="02010609060101010101" pitchFamily="49" charset="-122"/>
              </a:rPr>
              <a:t>, </a:t>
            </a:r>
            <a:r>
              <a:rPr lang="zh-CN" altLang="en-US" dirty="0">
                <a:latin typeface="FangSong" panose="02010609060101010101" pitchFamily="49" charset="-122"/>
                <a:ea typeface="FangSong" panose="02010609060101010101" pitchFamily="49" charset="-122"/>
              </a:rPr>
              <a:t>死人有墓</a:t>
            </a:r>
            <a:r>
              <a:rPr lang="en-US" altLang="zh-CN" dirty="0">
                <a:latin typeface="FangSong" panose="02010609060101010101" pitchFamily="49" charset="-122"/>
                <a:ea typeface="FangSong" panose="02010609060101010101" pitchFamily="49" charset="-122"/>
              </a:rPr>
              <a:t>.</a:t>
            </a:r>
            <a:r>
              <a:rPr lang="zh-CN" altLang="en-US" dirty="0">
                <a:latin typeface="FangSong" panose="02010609060101010101" pitchFamily="49" charset="-122"/>
                <a:ea typeface="FangSong" panose="02010609060101010101" pitchFamily="49" charset="-122"/>
              </a:rPr>
              <a:t>生人前行</a:t>
            </a:r>
            <a:r>
              <a:rPr lang="en-US" altLang="zh-CN" dirty="0">
                <a:latin typeface="FangSong" panose="02010609060101010101" pitchFamily="49" charset="-122"/>
                <a:ea typeface="FangSong" panose="02010609060101010101" pitchFamily="49" charset="-122"/>
              </a:rPr>
              <a:t>, </a:t>
            </a:r>
            <a:r>
              <a:rPr lang="zh-CN" altLang="en-US" dirty="0">
                <a:latin typeface="FangSong" panose="02010609060101010101" pitchFamily="49" charset="-122"/>
                <a:ea typeface="FangSong" panose="02010609060101010101" pitchFamily="49" charset="-122"/>
              </a:rPr>
              <a:t>死人</a:t>
            </a:r>
            <a:r>
              <a:rPr lang="zh-CN" altLang="en-US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卻行</a:t>
            </a:r>
            <a:r>
              <a:rPr lang="en-US" altLang="zh-CN" dirty="0">
                <a:latin typeface="FangSong" panose="02010609060101010101" pitchFamily="49" charset="-122"/>
                <a:ea typeface="FangSong" panose="02010609060101010101" pitchFamily="49" charset="-122"/>
              </a:rPr>
              <a:t>.</a:t>
            </a:r>
            <a:r>
              <a:rPr lang="zh-CN" altLang="en-US" dirty="0">
                <a:latin typeface="FangSong" panose="02010609060101010101" pitchFamily="49" charset="-122"/>
                <a:ea typeface="FangSong" panose="02010609060101010101" pitchFamily="49" charset="-122"/>
              </a:rPr>
              <a:t>死生弈路</a:t>
            </a:r>
            <a:r>
              <a:rPr lang="en-US" altLang="zh-CN" dirty="0">
                <a:latin typeface="FangSong" panose="02010609060101010101" pitchFamily="49" charset="-122"/>
                <a:ea typeface="FangSong" panose="02010609060101010101" pitchFamily="49" charset="-122"/>
              </a:rPr>
              <a:t>, </a:t>
            </a:r>
            <a:r>
              <a:rPr lang="zh-CN" altLang="en-US" dirty="0">
                <a:latin typeface="FangSong" panose="02010609060101010101" pitchFamily="49" charset="-122"/>
                <a:ea typeface="FangSong" panose="02010609060101010101" pitchFamily="49" charset="-122"/>
              </a:rPr>
              <a:t>毋復相</a:t>
            </a:r>
            <a:r>
              <a:rPr lang="en-US" altLang="zh-CN" dirty="0">
                <a:latin typeface="FangSong" panose="02010609060101010101" pitchFamily="49" charset="-122"/>
                <a:ea typeface="FangSong" panose="02010609060101010101" pitchFamily="49" charset="-122"/>
              </a:rPr>
              <a:t>[</a:t>
            </a:r>
            <a:r>
              <a:rPr lang="zh-CN" altLang="en-US" dirty="0">
                <a:latin typeface="FangSong" panose="02010609060101010101" pitchFamily="49" charset="-122"/>
                <a:ea typeface="FangSong" panose="02010609060101010101" pitchFamily="49" charset="-122"/>
              </a:rPr>
              <a:t>忤</a:t>
            </a:r>
            <a:r>
              <a:rPr lang="en-US" altLang="zh-CN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] </a:t>
            </a:r>
            <a:r>
              <a:rPr lang="en-US" altLang="zh-CN" dirty="0" smtClean="0">
                <a:latin typeface="+mj-lt"/>
                <a:ea typeface="FangSong" panose="02010609060101010101" pitchFamily="49" charset="-122"/>
              </a:rPr>
              <a:t>(</a:t>
            </a:r>
            <a:r>
              <a:rPr lang="en-US" altLang="zh-CN" dirty="0" err="1" smtClean="0">
                <a:latin typeface="+mj-lt"/>
                <a:ea typeface="FangSong" panose="02010609060101010101" pitchFamily="49" charset="-122"/>
              </a:rPr>
              <a:t>Pirazzoli</a:t>
            </a:r>
            <a:r>
              <a:rPr lang="en-US" altLang="zh-CN" dirty="0" smtClean="0">
                <a:latin typeface="+mj-lt"/>
                <a:ea typeface="FangSong" panose="02010609060101010101" pitchFamily="49" charset="-122"/>
              </a:rPr>
              <a:t>, p. 977)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66504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err="1" smtClean="0"/>
              <a:t>Xiwangmu</a:t>
            </a:r>
            <a:r>
              <a:rPr lang="en-GB" sz="4000" dirty="0" smtClean="0"/>
              <a:t>: Queen Mother of the West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69193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532</TotalTime>
  <Words>397</Words>
  <Application>Microsoft Office PowerPoint</Application>
  <PresentationFormat>On-screen Show (4:3)</PresentationFormat>
  <Paragraphs>34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FangSong</vt:lpstr>
      <vt:lpstr>Arial</vt:lpstr>
      <vt:lpstr>Calibri</vt:lpstr>
      <vt:lpstr>Times New Roman</vt:lpstr>
      <vt:lpstr>Wingdings</vt:lpstr>
      <vt:lpstr>Office Theme</vt:lpstr>
      <vt:lpstr>Quadrant</vt:lpstr>
      <vt:lpstr>Death and the Afterlife:</vt:lpstr>
      <vt:lpstr>Development of tombs</vt:lpstr>
      <vt:lpstr>PowerPoint Presentation</vt:lpstr>
      <vt:lpstr>Social developments reflected in burials</vt:lpstr>
      <vt:lpstr>Decorations and their interpretation</vt:lpstr>
      <vt:lpstr>Lavish burials (houzang 厚葬)</vt:lpstr>
      <vt:lpstr>Tomb as cosmological system</vt:lpstr>
      <vt:lpstr>Representations of the other world</vt:lpstr>
      <vt:lpstr>Xiwangmu: Queen Mother of the West</vt:lpstr>
    </vt:vector>
  </TitlesOfParts>
  <Company> 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Thomas Jansen</dc:creator>
  <cp:lastModifiedBy>Thomas Jansen</cp:lastModifiedBy>
  <cp:revision>75</cp:revision>
  <dcterms:created xsi:type="dcterms:W3CDTF">2007-11-04T10:30:34Z</dcterms:created>
  <dcterms:modified xsi:type="dcterms:W3CDTF">2015-12-01T11:00:11Z</dcterms:modified>
</cp:coreProperties>
</file>