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ane Thomas (1706778)" initials="JT(" lastIdx="1" clrIdx="0">
    <p:extLst/>
  </p:cmAuthor>
  <p:cmAuthor id="2" name="Jane Thomas (1706778)" initials="JT( [2]" lastIdx="1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08"/>
    <p:restoredTop sz="94612"/>
  </p:normalViewPr>
  <p:slideViewPr>
    <p:cSldViewPr snapToGrid="0" snapToObjects="1">
      <p:cViewPr varScale="1">
        <p:scale>
          <a:sx n="76" d="100"/>
          <a:sy n="76" d="100"/>
        </p:scale>
        <p:origin x="216" y="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commentAuthors" Target="commentAuthors.xml"/><Relationship Id="rId12" Type="http://schemas.openxmlformats.org/officeDocument/2006/relationships/presProps" Target="presProps.xml"/><Relationship Id="rId13" Type="http://schemas.openxmlformats.org/officeDocument/2006/relationships/viewProps" Target="viewProps.xml"/><Relationship Id="rId14" Type="http://schemas.openxmlformats.org/officeDocument/2006/relationships/theme" Target="theme/theme1.xml"/><Relationship Id="rId1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notesMaster" Target="notesMasters/notesMaster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1-04T23:55:15.107" idx="1">
    <p:pos x="3258" y="1872"/>
    <p:text/>
    <p:extLst>
      <p:ext uri="{C676402C-5697-4E1C-873F-D02D1690AC5C}">
        <p15:threadingInfo xmlns:p15="http://schemas.microsoft.com/office/powerpoint/2012/main" timeZoneBias="0"/>
      </p:ext>
    </p:extLst>
  </p:cm>
  <p:cm authorId="2" dt="2018-01-05T06:52:28.208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776E0-51F4-0849-9681-214512413FD8}" type="datetimeFigureOut">
              <a:rPr lang="en-US" smtClean="0"/>
              <a:t>1/7/18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9D41-7086-9843-BD50-CFFA23E2E39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4741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59D41-7086-9843-BD50-CFFA23E2E398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38546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A59D41-7086-9843-BD50-CFFA23E2E398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28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3F69D-92DD-5542-8A47-77B3CC36BF0E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0559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7F82F-A853-C347-9331-E560542B710C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1721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78E68-3339-104D-9753-1BB0B67B317A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3429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F4F17-E5AE-A841-ABEE-7D59D74D5914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9764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1F7C5-FF66-874D-A98D-F501124C88B4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677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207FC-045C-5548-B87B-A50C5879F439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0282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F2F5E6-8AC5-7A44-BB00-9902EB329352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0328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88C1AA-F795-6146-94F0-B2BC49E4B746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2940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012DE-9760-F64C-9855-AC336BC26351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4264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750F52-B0BD-6B4F-9E10-2642A5C9623C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1222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87AE6-266B-7F45-A49D-CCCC523EE255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62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C00BD2-C6A8-5047-A2D3-0D5D7A6E2A0A}" type="datetime1">
              <a:rPr lang="en-GB" smtClean="0"/>
              <a:t>07/01/2018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ADB97C-7A79-5740-B5DB-380663082E0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9510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comments" Target="../comments/commen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Jane Thomas 1706778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Module Code ECAY4002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43311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263525"/>
            <a:ext cx="10515600" cy="1325563"/>
          </a:xfrm>
        </p:spPr>
        <p:txBody>
          <a:bodyPr>
            <a:noAutofit/>
          </a:bodyPr>
          <a:lstStyle/>
          <a:p>
            <a:pPr lvl="0"/>
            <a:r>
              <a:rPr lang="en-US" sz="3200" dirty="0" smtClean="0"/>
              <a:t>Describe how you as, an advocate, would ensure that “your client’s voice” is heard at a Multidisciplinary Team Meeting</a:t>
            </a:r>
            <a:br>
              <a:rPr lang="en-US" sz="3200" dirty="0" smtClean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13247"/>
            <a:ext cx="10515600" cy="4780649"/>
          </a:xfrm>
        </p:spPr>
        <p:txBody>
          <a:bodyPr>
            <a:norm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  <a:tabLst/>
              <a:defRPr/>
            </a:pPr>
            <a:r>
              <a:rPr lang="en-US" dirty="0" smtClean="0"/>
              <a:t>This presentation will briefly cover:	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dirty="0"/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dirty="0" smtClean="0"/>
              <a:t>Proper role of the advocate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sz="2400" dirty="0"/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dirty="0" smtClean="0"/>
              <a:t>Accurate determination of client’s wishes</a:t>
            </a:r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sz="2400" dirty="0"/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dirty="0" smtClean="0"/>
              <a:t>Deployment of key advocacy skills (Wilks, 2012)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u="sng" dirty="0" smtClean="0"/>
              <a:t>Information gathering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Negotiation skills and assertiveness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Skills in presenting a case</a:t>
            </a:r>
          </a:p>
          <a:p>
            <a:pPr lvl="2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u="sng" dirty="0" smtClean="0"/>
              <a:t>Skills in working with groups</a:t>
            </a:r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 smtClean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dirty="0"/>
          </a:p>
          <a:p>
            <a:pPr marR="0" lvl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charset="2"/>
              <a:buChar char="§"/>
              <a:tabLst/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05110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Proper role of the advocate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An advocate’s role is to support those who need help to make their voice heard, either by speaking  for themselves  or as their representative</a:t>
            </a:r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It is not about: </a:t>
            </a:r>
          </a:p>
          <a:p>
            <a:pPr marL="0" indent="0">
              <a:buNone/>
            </a:pPr>
            <a:endParaRPr lang="en-US" dirty="0"/>
          </a:p>
          <a:p>
            <a:pPr>
              <a:buFont typeface="Arial" charset="0"/>
              <a:buChar char="•"/>
            </a:pPr>
            <a:r>
              <a:rPr lang="en-US" dirty="0" smtClean="0"/>
              <a:t>My  personal opinions about what is the best decision for the client’s interests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My beliefs and values in the context of the discussion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Projection of my personal capital at the expense of promoting the client’s ability to speak for themselves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8233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Accurate determination of client’s wishes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Careful listening to Client’s wishes</a:t>
            </a:r>
          </a:p>
          <a:p>
            <a:endParaRPr lang="en-US" dirty="0"/>
          </a:p>
          <a:p>
            <a:r>
              <a:rPr lang="en-US" dirty="0" smtClean="0"/>
              <a:t>Discussion of pros and cons, likely outcomes, consequences</a:t>
            </a:r>
          </a:p>
          <a:p>
            <a:endParaRPr lang="en-US" dirty="0"/>
          </a:p>
          <a:p>
            <a:r>
              <a:rPr lang="en-US" dirty="0" smtClean="0"/>
              <a:t>Careful attention to verbal and non- verbal clues</a:t>
            </a:r>
          </a:p>
          <a:p>
            <a:endParaRPr lang="en-US" dirty="0"/>
          </a:p>
          <a:p>
            <a:r>
              <a:rPr lang="en-US" dirty="0" smtClean="0"/>
              <a:t>Clear summary and  double check with client that it is accurate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218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 Key Advocacy Skills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dirty="0" smtClean="0"/>
              <a:t>Wilks, A. (2012) identifies four competences necessary for effective advocacy:</a:t>
            </a:r>
          </a:p>
          <a:p>
            <a:pPr marL="457200" lvl="1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/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Information gathering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Negotiation skills and assertiveness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Skills in presenting a case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r>
              <a:rPr lang="en-US" sz="2400" dirty="0" smtClean="0"/>
              <a:t>Skills in working with groups</a:t>
            </a: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/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 smtClean="0"/>
          </a:p>
          <a:p>
            <a:pPr marL="1371600" lvl="3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 smtClean="0"/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400" dirty="0">
              <a:solidFill>
                <a:schemeClr val="accent2"/>
              </a:solidFill>
            </a:endParaRPr>
          </a:p>
          <a:p>
            <a:pPr marL="1371600" lvl="3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000" dirty="0" smtClean="0">
              <a:solidFill>
                <a:schemeClr val="accent2"/>
              </a:solidFill>
            </a:endParaRPr>
          </a:p>
          <a:p>
            <a:pPr marL="736200"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>
              <a:solidFill>
                <a:schemeClr val="accent2"/>
              </a:solidFill>
            </a:endParaRPr>
          </a:p>
          <a:p>
            <a:pPr marL="736200"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 smtClean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>
              <a:solidFill>
                <a:schemeClr val="accent2"/>
              </a:solidFill>
            </a:endParaRPr>
          </a:p>
          <a:p>
            <a:pPr marL="1371600" lvl="3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000" dirty="0" smtClean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sz="2000" dirty="0">
              <a:solidFill>
                <a:schemeClr val="accent2"/>
              </a:solidFill>
            </a:endParaRPr>
          </a:p>
          <a:p>
            <a:pPr lvl="3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>
              <a:solidFill>
                <a:schemeClr val="accent2"/>
              </a:solidFill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 smtClean="0">
              <a:solidFill>
                <a:schemeClr val="accent2"/>
              </a:solidFill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  <a:buFont typeface="Wingdings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09162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Multi-disciplinary Team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Arial" charset="0"/>
              <a:buChar char="•"/>
            </a:pPr>
            <a:r>
              <a:rPr lang="en-US" dirty="0" smtClean="0"/>
              <a:t>Advocacy requires ‘integrity, conviction and wholeheartedness’ (Henderson &amp; Pochin, 2001, p </a:t>
            </a:r>
            <a:r>
              <a:rPr lang="en-US" dirty="0" smtClean="0"/>
              <a:t>570)</a:t>
            </a:r>
            <a:endParaRPr lang="en-US" dirty="0" smtClean="0"/>
          </a:p>
          <a:p>
            <a:pPr>
              <a:buFont typeface="Arial" charset="0"/>
              <a:buChar char="•"/>
            </a:pPr>
            <a:r>
              <a:rPr lang="en-US" dirty="0" smtClean="0"/>
              <a:t>Becoming an advocate means channeling emotions towards productive efforts’(Jaffe&amp; Wright,2014,p12)</a:t>
            </a:r>
          </a:p>
          <a:p>
            <a:pPr>
              <a:buFont typeface="Arial" charset="0"/>
              <a:buChar char="•"/>
            </a:pPr>
            <a:r>
              <a:rPr lang="en-US" dirty="0" smtClean="0"/>
              <a:t>In a MDT context: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Professional behaviour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Clear understanding of  client’s rights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Understanding of  various professionals roles, responsibilities and limitations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Anticipate and address objections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Find allies if possible </a:t>
            </a:r>
          </a:p>
          <a:p>
            <a:pPr lvl="1">
              <a:buFont typeface="Arial" charset="0"/>
              <a:buChar char="•"/>
            </a:pPr>
            <a:r>
              <a:rPr lang="en-US" dirty="0" smtClean="0"/>
              <a:t>Sole focus on Client’s desired outcome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44593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Ensuring the Client’s Voice Is Heard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Offer support to help define Client’s wishes clearly</a:t>
            </a:r>
          </a:p>
          <a:p>
            <a:r>
              <a:rPr lang="en-US" dirty="0" smtClean="0"/>
              <a:t>Encourage maximum participation by client</a:t>
            </a:r>
          </a:p>
          <a:p>
            <a:r>
              <a:rPr lang="en-US" dirty="0" smtClean="0"/>
              <a:t>Be ready to insist on rights if challenged or ignored</a:t>
            </a:r>
          </a:p>
          <a:p>
            <a:r>
              <a:rPr lang="en-US" dirty="0" smtClean="0"/>
              <a:t>Be professional, well-prepared, controlled </a:t>
            </a:r>
          </a:p>
          <a:p>
            <a:r>
              <a:rPr lang="en-US" dirty="0" smtClean="0"/>
              <a:t>Stay in the Client’s corner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75890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Henderson, R </a:t>
            </a:r>
            <a:r>
              <a:rPr lang="en-US" dirty="0" smtClean="0"/>
              <a:t>&amp; </a:t>
            </a:r>
            <a:r>
              <a:rPr lang="en-US" dirty="0" err="1" smtClean="0"/>
              <a:t>Pochin</a:t>
            </a:r>
            <a:r>
              <a:rPr lang="en-US" dirty="0" err="1" smtClean="0"/>
              <a:t>,M</a:t>
            </a:r>
            <a:r>
              <a:rPr lang="en-US" dirty="0" smtClean="0"/>
              <a:t> </a:t>
            </a:r>
            <a:r>
              <a:rPr lang="en-US" dirty="0" smtClean="0"/>
              <a:t>, </a:t>
            </a:r>
            <a:r>
              <a:rPr lang="en-US" i="1" dirty="0" smtClean="0"/>
              <a:t>A Right Result? Advocacy Justice and Empowerment</a:t>
            </a:r>
            <a:r>
              <a:rPr lang="en-US" dirty="0" smtClean="0"/>
              <a:t>, 2001,  Policy Press, Bristol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Jaffe, K &amp; Wright, A, </a:t>
            </a:r>
            <a:r>
              <a:rPr lang="en-US" i="1" dirty="0" smtClean="0"/>
              <a:t>Six Steps to Successful Child Advocacy: Changing The World for Children</a:t>
            </a:r>
            <a:r>
              <a:rPr lang="en-US" dirty="0" smtClean="0"/>
              <a:t>, 2014, </a:t>
            </a:r>
            <a:r>
              <a:rPr lang="en-US" dirty="0"/>
              <a:t>S</a:t>
            </a:r>
            <a:r>
              <a:rPr lang="en-US" dirty="0" smtClean="0"/>
              <a:t>age Publications Inc</a:t>
            </a:r>
            <a:r>
              <a:rPr lang="en-US" dirty="0" smtClean="0"/>
              <a:t>., </a:t>
            </a:r>
            <a:r>
              <a:rPr lang="en-US" dirty="0" smtClean="0"/>
              <a:t>Los Angeles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Wilks, T, </a:t>
            </a:r>
            <a:r>
              <a:rPr lang="en-US" i="1" dirty="0" smtClean="0"/>
              <a:t>Advocacy and Social Work Practice,</a:t>
            </a:r>
            <a:r>
              <a:rPr lang="en-US" dirty="0" smtClean="0"/>
              <a:t> </a:t>
            </a:r>
            <a:r>
              <a:rPr lang="en-US" dirty="0" smtClean="0"/>
              <a:t>2012, McGraw- Hill Education (UK), Maidenhead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 smtClean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ADB97C-7A79-5740-B5DB-380663082E09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0286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6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1036</TotalTime>
  <Words>375</Words>
  <Application>Microsoft Macintosh PowerPoint</Application>
  <PresentationFormat>Widescreen</PresentationFormat>
  <Paragraphs>86</Paragraphs>
  <Slides>8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Calibri</vt:lpstr>
      <vt:lpstr>Calibri Light</vt:lpstr>
      <vt:lpstr>Wingdings</vt:lpstr>
      <vt:lpstr>Arial</vt:lpstr>
      <vt:lpstr>Office Theme</vt:lpstr>
      <vt:lpstr>Jane Thomas 1706778</vt:lpstr>
      <vt:lpstr>Describe how you as, an advocate, would ensure that “your client’s voice” is heard at a Multidisciplinary Team Meeting </vt:lpstr>
      <vt:lpstr>Proper role of the advocate</vt:lpstr>
      <vt:lpstr>Accurate determination of client’s wishes</vt:lpstr>
      <vt:lpstr> Key Advocacy Skills</vt:lpstr>
      <vt:lpstr>Multi-disciplinary Team Work</vt:lpstr>
      <vt:lpstr>Ensuring the Client’s Voice Is Heard</vt:lpstr>
      <vt:lpstr>References</vt:lpstr>
    </vt:vector>
  </TitlesOfParts>
  <Company/>
  <LinksUpToDate>false</LinksUpToDate>
  <SharedDoc>false</SharedDoc>
  <HyperlinksChanged>false</HyperlinksChanged>
  <AppVersion>15.0041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Jane Thomas 1706778</dc:title>
  <dc:creator>Jane Thomas (1706778)</dc:creator>
  <cp:lastModifiedBy>Jane Thomas (1706778)</cp:lastModifiedBy>
  <cp:revision>23</cp:revision>
  <cp:lastPrinted>2018-01-05T11:51:21Z</cp:lastPrinted>
  <dcterms:created xsi:type="dcterms:W3CDTF">2018-01-04T23:09:08Z</dcterms:created>
  <dcterms:modified xsi:type="dcterms:W3CDTF">2018-01-07T17:57:57Z</dcterms:modified>
</cp:coreProperties>
</file>