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8" r:id="rId1"/>
    <p:sldMasterId id="2147483880" r:id="rId2"/>
  </p:sldMasterIdLst>
  <p:notesMasterIdLst>
    <p:notesMasterId r:id="rId20"/>
  </p:notesMasterIdLst>
  <p:sldIdLst>
    <p:sldId id="256" r:id="rId3"/>
    <p:sldId id="257" r:id="rId4"/>
    <p:sldId id="258" r:id="rId5"/>
    <p:sldId id="259" r:id="rId6"/>
    <p:sldId id="261" r:id="rId7"/>
    <p:sldId id="262" r:id="rId8"/>
    <p:sldId id="263" r:id="rId9"/>
    <p:sldId id="264" r:id="rId10"/>
    <p:sldId id="265" r:id="rId11"/>
    <p:sldId id="266" r:id="rId12"/>
    <p:sldId id="267" r:id="rId13"/>
    <p:sldId id="268" r:id="rId14"/>
    <p:sldId id="269" r:id="rId15"/>
    <p:sldId id="270" r:id="rId16"/>
    <p:sldId id="271" r:id="rId17"/>
    <p:sldId id="260"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39" autoAdjust="0"/>
    <p:restoredTop sz="56667" autoAdjust="0"/>
  </p:normalViewPr>
  <p:slideViewPr>
    <p:cSldViewPr snapToGrid="0">
      <p:cViewPr varScale="1">
        <p:scale>
          <a:sx n="41" d="100"/>
          <a:sy n="41" d="100"/>
        </p:scale>
        <p:origin x="1656"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slide" Target="slides/slide16.xml" /><Relationship Id="rId3" Type="http://schemas.openxmlformats.org/officeDocument/2006/relationships/slide" Target="slides/slide1.xml" /><Relationship Id="rId21" Type="http://schemas.openxmlformats.org/officeDocument/2006/relationships/presProps" Target="presProps.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slide" Target="slides/slide15.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24" Type="http://schemas.openxmlformats.org/officeDocument/2006/relationships/tableStyles" Target="tableStyles.xml" /><Relationship Id="rId5" Type="http://schemas.openxmlformats.org/officeDocument/2006/relationships/slide" Target="slides/slide3.xml" /><Relationship Id="rId15" Type="http://schemas.openxmlformats.org/officeDocument/2006/relationships/slide" Target="slides/slide13.xml" /><Relationship Id="rId23" Type="http://schemas.openxmlformats.org/officeDocument/2006/relationships/theme" Target="theme/theme1.xml" /><Relationship Id="rId10" Type="http://schemas.openxmlformats.org/officeDocument/2006/relationships/slide" Target="slides/slide8.xml" /><Relationship Id="rId19" Type="http://schemas.openxmlformats.org/officeDocument/2006/relationships/slide" Target="slides/slide17.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4C37D0-C00F-477C-B7A7-DA2A2FDDE341}" type="datetimeFigureOut">
              <a:rPr lang="en-GB" smtClean="0"/>
              <a:t>20/07/2026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325DF7-4A1B-45A9-9458-2604EB18F0E8}" type="slidenum">
              <a:rPr lang="en-GB" smtClean="0"/>
              <a:t>‹#›</a:t>
            </a:fld>
            <a:endParaRPr lang="en-GB"/>
          </a:p>
        </p:txBody>
      </p:sp>
    </p:spTree>
    <p:extLst>
      <p:ext uri="{BB962C8B-B14F-4D97-AF65-F5344CB8AC3E}">
        <p14:creationId xmlns:p14="http://schemas.microsoft.com/office/powerpoint/2010/main" val="887367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Good Morning! Today, I am going to present my presentation which</a:t>
            </a:r>
            <a:r>
              <a:rPr lang="en-US" sz="1200" b="0" i="0" u="none" strike="noStrike" kern="1200" baseline="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will focus on discussing the significance of healthcare, along with the insufficient patient care and systemic failures of Mid Staffordshire that led to hundreds of deaths. </a:t>
            </a:r>
            <a:endParaRPr lang="en-US" b="0" dirty="0">
              <a:effectLst/>
            </a:endParaRPr>
          </a:p>
          <a:p>
            <a:endParaRPr lang="en-IN" dirty="0"/>
          </a:p>
        </p:txBody>
      </p:sp>
      <p:sp>
        <p:nvSpPr>
          <p:cNvPr id="4" name="Slide Number Placeholder 3"/>
          <p:cNvSpPr>
            <a:spLocks noGrp="1"/>
          </p:cNvSpPr>
          <p:nvPr>
            <p:ph type="sldNum" sz="quarter" idx="10"/>
          </p:nvPr>
        </p:nvSpPr>
        <p:spPr/>
        <p:txBody>
          <a:bodyPr/>
          <a:lstStyle/>
          <a:p>
            <a:fld id="{96325DF7-4A1B-45A9-9458-2604EB18F0E8}" type="slidenum">
              <a:rPr lang="en-GB" smtClean="0"/>
              <a:t>1</a:t>
            </a:fld>
            <a:endParaRPr lang="en-GB"/>
          </a:p>
        </p:txBody>
      </p:sp>
    </p:spTree>
    <p:extLst>
      <p:ext uri="{BB962C8B-B14F-4D97-AF65-F5344CB8AC3E}">
        <p14:creationId xmlns:p14="http://schemas.microsoft.com/office/powerpoint/2010/main" val="1992318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Healthcare quality assurance serves as a fundamental catalyst to deliver effective and standard care by protecting patients’ safety, followed by implementing strict rules for all workers. The public inquiry report of Mid Staffordshire </a:t>
            </a:r>
            <a:r>
              <a:rPr lang="en-US" sz="1200" b="0" i="0" u="none" strike="noStrike" kern="1200" dirty="0" err="1">
                <a:solidFill>
                  <a:schemeClr val="tx1"/>
                </a:solidFill>
                <a:effectLst/>
                <a:latin typeface="+mn-lt"/>
                <a:ea typeface="+mn-ea"/>
                <a:cs typeface="+mn-cs"/>
              </a:rPr>
              <a:t>scrutinised</a:t>
            </a:r>
            <a:r>
              <a:rPr lang="en-US" sz="1200" b="0" i="0" u="none" strike="noStrike" kern="1200" dirty="0">
                <a:solidFill>
                  <a:schemeClr val="tx1"/>
                </a:solidFill>
                <a:effectLst/>
                <a:latin typeface="+mn-lt"/>
                <a:ea typeface="+mn-ea"/>
                <a:cs typeface="+mn-cs"/>
              </a:rPr>
              <a:t> disastrous failures with profound systematic breakdown. The presentation outlines the initial inquiry regarding the hospital’s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failures and draws an insight into where external agencies failed to safeguard patients. Additionally, it also provides profound recommendations to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importance of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culture, governance control, suitable leadership style, and policy standards in directing the quality of service, leading to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success. Furthermore, the presentation’s aim comprises evaluating the root causes behind the severe systematic failures of Mid Staffordshire NHS Foundation Trust, which have a significant impact on their service delivery.</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2</a:t>
            </a:fld>
            <a:endParaRPr lang="en-GB"/>
          </a:p>
        </p:txBody>
      </p:sp>
    </p:spTree>
    <p:extLst>
      <p:ext uri="{BB962C8B-B14F-4D97-AF65-F5344CB8AC3E}">
        <p14:creationId xmlns:p14="http://schemas.microsoft.com/office/powerpoint/2010/main" val="4043431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incident occurred between 2005 to 2009, where the Mid Staffordshire NHS Foundation Trust public inquiry unwrapped a devastating suffering of the patients, which drastically increased the rate of mortality. The major finding, out of the inquiry, revealed that the hospital overly focused on financial targets and was obsessed with building a perfect foundation trust position. This undermined the hospital’s significant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priority towards the responsibility of providing safe and patient-centric care. The patients had been faced with multiple inadequate treatments, including poor hygiene maintenance, and a lack of clarity in communication throughout staff management, which not only reduces the delivery of quality service but also affects overall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competency to provide quality-based authentic care. These deficiencies became significant for the NHS, which requires targeting toward upgrading patient safety, clinical governance, and expanding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transparency throughout the healthcare industry.  </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3</a:t>
            </a:fld>
            <a:endParaRPr lang="en-GB"/>
          </a:p>
        </p:txBody>
      </p:sp>
    </p:spTree>
    <p:extLst>
      <p:ext uri="{BB962C8B-B14F-4D97-AF65-F5344CB8AC3E}">
        <p14:creationId xmlns:p14="http://schemas.microsoft.com/office/powerpoint/2010/main" val="4127038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slide </a:t>
            </a:r>
            <a:r>
              <a:rPr lang="en-US" sz="1200" b="0" i="0" u="none" strike="noStrike" kern="1200" dirty="0" err="1">
                <a:solidFill>
                  <a:schemeClr val="tx1"/>
                </a:solidFill>
                <a:effectLst/>
                <a:latin typeface="+mn-lt"/>
                <a:ea typeface="+mn-ea"/>
                <a:cs typeface="+mn-cs"/>
              </a:rPr>
              <a:t>emphasises</a:t>
            </a:r>
            <a:r>
              <a:rPr lang="en-US" sz="1200" b="0" i="0" u="none" strike="noStrike" kern="1200" dirty="0">
                <a:solidFill>
                  <a:schemeClr val="tx1"/>
                </a:solidFill>
                <a:effectLst/>
                <a:latin typeface="+mn-lt"/>
                <a:ea typeface="+mn-ea"/>
                <a:cs typeface="+mn-cs"/>
              </a:rPr>
              <a:t> negative impacts of nursing employee shortages across the healthcare system, significantly affecting quality services, patients’ health and safety due to delayed treatment and enhanced workload on the existing staff. Despite receiving repeated complaints on delayed services and questionable patient care system, Mid Staffordshire NHS Foundation Trust could not revise its internal governance structure which can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investigate and resolve the insufficiencies. Consequently, resentments are increasing among the patients and their families regarding the services of the NHS trust, where repressed employee concerns overshadow patients’ safety. Moreover, communication gap and poor multidisciplinary collaboration are bottlenecking cooperation among the staff, resulting in slow diagnosis, delayed response and lack of care, which significantly hampers public trust and market reputation.</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4</a:t>
            </a:fld>
            <a:endParaRPr lang="en-GB"/>
          </a:p>
        </p:txBody>
      </p:sp>
    </p:spTree>
    <p:extLst>
      <p:ext uri="{BB962C8B-B14F-4D97-AF65-F5344CB8AC3E}">
        <p14:creationId xmlns:p14="http://schemas.microsoft.com/office/powerpoint/2010/main" val="1785345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this slide, the Swiss Cheese Model has been applied to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underlying causes, involving weak management, workforce and staffing, process, communication, resources and culture. Mid Staffordshire NHS Foundation Trust’s leadership practices </a:t>
            </a:r>
            <a:r>
              <a:rPr lang="en-US" sz="1200" b="0" i="0" u="none" strike="noStrike" kern="1200" dirty="0" err="1">
                <a:solidFill>
                  <a:schemeClr val="tx1"/>
                </a:solidFill>
                <a:effectLst/>
                <a:latin typeface="+mn-lt"/>
                <a:ea typeface="+mn-ea"/>
                <a:cs typeface="+mn-cs"/>
              </a:rPr>
              <a:t>prioritise</a:t>
            </a:r>
            <a:r>
              <a:rPr lang="en-US" sz="1200" b="0" i="0" u="none" strike="noStrike" kern="1200" dirty="0">
                <a:solidFill>
                  <a:schemeClr val="tx1"/>
                </a:solidFill>
                <a:effectLst/>
                <a:latin typeface="+mn-lt"/>
                <a:ea typeface="+mn-ea"/>
                <a:cs typeface="+mn-cs"/>
              </a:rPr>
              <a:t> cost-cutting, financial viability and protect the trust over patient care; whereas low attentiveness, and empathy towards the help seekers significantly impacted people’s trust. Communication gap has been found a significant determinant of management-employee relationship while a low priority to the staff’s opinions, values and objections and minimal encouragement for collaborative work degrade their performance and care quality. Moreover, resource scarcity, neglected patient safety, workplace bullying, increased patient distress have been marked as strong catalysts which have negatively affected the trust’s image.     </a:t>
            </a:r>
            <a:endParaRPr lang="en-US" b="0" dirty="0">
              <a:effectLst/>
            </a:endParaRPr>
          </a:p>
          <a:p>
            <a:br>
              <a:rPr lang="en-US" dirty="0"/>
            </a:br>
            <a:r>
              <a:rPr lang="en-US" sz="1200" b="0" i="0" u="none" strike="noStrike" kern="1200" dirty="0">
                <a:solidFill>
                  <a:schemeClr val="tx1"/>
                </a:solidFill>
                <a:effectLst/>
                <a:latin typeface="+mn-lt"/>
                <a:ea typeface="+mn-ea"/>
                <a:cs typeface="+mn-cs"/>
              </a:rPr>
              <a:t>In order to </a:t>
            </a:r>
            <a:r>
              <a:rPr lang="en-US" sz="1200" b="0" i="0" u="none" strike="noStrike" kern="1200" dirty="0" err="1">
                <a:solidFill>
                  <a:schemeClr val="tx1"/>
                </a:solidFill>
                <a:effectLst/>
                <a:latin typeface="+mn-lt"/>
                <a:ea typeface="+mn-ea"/>
                <a:cs typeface="+mn-cs"/>
              </a:rPr>
              <a:t>visualise</a:t>
            </a:r>
            <a:r>
              <a:rPr lang="en-US" sz="1200" b="0" i="0" u="none" strike="noStrike" kern="1200" dirty="0">
                <a:solidFill>
                  <a:schemeClr val="tx1"/>
                </a:solidFill>
                <a:effectLst/>
                <a:latin typeface="+mn-lt"/>
                <a:ea typeface="+mn-ea"/>
                <a:cs typeface="+mn-cs"/>
              </a:rPr>
              <a:t> the essential root causes behind poor patient care and safety failures at Mid Staffordshire NHS Trust, the Fishbone Diagram of 4Ms has been applied. Starting with the first category, Man, it includes the hospital’s inadequate leadership with significantly poor workforce training operations, resulting in terrible nurse insufficiency, which lowered overall service performance. The next category is Material, which comes with excessive financial burden and an executed cost-cutting strategy to fulfill financial goals. However, because of this, the limitation of adequate staffing has been reduced, along with insufficient availability of clinical resources, which lowered quality care. In terms of the machine, fragile clinical governance control further deteriorates the level of maintaining standards, and increases the continuous nature of </a:t>
            </a:r>
            <a:r>
              <a:rPr lang="en-US" sz="1200" b="0" i="0" u="none" strike="noStrike" kern="1200" dirty="0" err="1">
                <a:solidFill>
                  <a:schemeClr val="tx1"/>
                </a:solidFill>
                <a:effectLst/>
                <a:latin typeface="+mn-lt"/>
                <a:ea typeface="+mn-ea"/>
                <a:cs typeface="+mn-cs"/>
              </a:rPr>
              <a:t>practising</a:t>
            </a:r>
            <a:r>
              <a:rPr lang="en-US" sz="1200" b="0" i="0" u="none" strike="noStrike" kern="1200" dirty="0">
                <a:solidFill>
                  <a:schemeClr val="tx1"/>
                </a:solidFill>
                <a:effectLst/>
                <a:latin typeface="+mn-lt"/>
                <a:ea typeface="+mn-ea"/>
                <a:cs typeface="+mn-cs"/>
              </a:rPr>
              <a:t> unsafe procedures. Ultimately, the Method showcased poor communication with weak risk management efficiency, which obstructs providing effective medical responses, directing several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failures and unavoidable patient deaths. </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5</a:t>
            </a:fld>
            <a:endParaRPr lang="en-GB"/>
          </a:p>
        </p:txBody>
      </p:sp>
    </p:spTree>
    <p:extLst>
      <p:ext uri="{BB962C8B-B14F-4D97-AF65-F5344CB8AC3E}">
        <p14:creationId xmlns:p14="http://schemas.microsoft.com/office/powerpoint/2010/main" val="3378546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order to </a:t>
            </a:r>
            <a:r>
              <a:rPr lang="en-US" sz="1200" b="0" i="0" u="none" strike="noStrike" kern="1200" dirty="0" err="1">
                <a:solidFill>
                  <a:schemeClr val="tx1"/>
                </a:solidFill>
                <a:effectLst/>
                <a:latin typeface="+mn-lt"/>
                <a:ea typeface="+mn-ea"/>
                <a:cs typeface="+mn-cs"/>
              </a:rPr>
              <a:t>visualise</a:t>
            </a:r>
            <a:r>
              <a:rPr lang="en-US" sz="1200" b="0" i="0" u="none" strike="noStrike" kern="1200" dirty="0">
                <a:solidFill>
                  <a:schemeClr val="tx1"/>
                </a:solidFill>
                <a:effectLst/>
                <a:latin typeface="+mn-lt"/>
                <a:ea typeface="+mn-ea"/>
                <a:cs typeface="+mn-cs"/>
              </a:rPr>
              <a:t> the essential root causes behind poor patient care and safety failures at Mid Staffordshire NHS Trust, the Fishbone Diagram of 4Ms has been applied. Starting with the first category, Man, it includes the hospital’s inadequate leadership with significantly poor workforce training operations, resulting in terrible nurse insufficiency, which lowered overall service performance. The next category is Material, which comes with excessive financial burden and an executed cost-cutting strategy to fulfill financial goals. However, because of this, the limitation of adequate staffing has been reduced, along with insufficient availability of clinical resources, which lowered quality care. In terms of the machine, fragile clinical governance control further deteriorates the level of maintaining standards, and increases the continuous nature of </a:t>
            </a:r>
            <a:r>
              <a:rPr lang="en-US" sz="1200" b="0" i="0" u="none" strike="noStrike" kern="1200" dirty="0" err="1">
                <a:solidFill>
                  <a:schemeClr val="tx1"/>
                </a:solidFill>
                <a:effectLst/>
                <a:latin typeface="+mn-lt"/>
                <a:ea typeface="+mn-ea"/>
                <a:cs typeface="+mn-cs"/>
              </a:rPr>
              <a:t>practising</a:t>
            </a:r>
            <a:r>
              <a:rPr lang="en-US" sz="1200" b="0" i="0" u="none" strike="noStrike" kern="1200" dirty="0">
                <a:solidFill>
                  <a:schemeClr val="tx1"/>
                </a:solidFill>
                <a:effectLst/>
                <a:latin typeface="+mn-lt"/>
                <a:ea typeface="+mn-ea"/>
                <a:cs typeface="+mn-cs"/>
              </a:rPr>
              <a:t> unsafe procedures. Ultimately, the Method showcased poor communication with weak risk management efficiency, which obstructs providing effective medical responses, directing several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failures and unavoidable patient deaths.  </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6</a:t>
            </a:fld>
            <a:endParaRPr lang="en-GB"/>
          </a:p>
        </p:txBody>
      </p:sp>
    </p:spTree>
    <p:extLst>
      <p:ext uri="{BB962C8B-B14F-4D97-AF65-F5344CB8AC3E}">
        <p14:creationId xmlns:p14="http://schemas.microsoft.com/office/powerpoint/2010/main" val="3177877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slide has evaluated care quality across the Mid Staffordshire NHS Foundation Trust by integrating the </a:t>
            </a:r>
            <a:r>
              <a:rPr lang="en-US" sz="1200" b="0" i="0" u="none" strike="noStrike" kern="1200" dirty="0" err="1">
                <a:solidFill>
                  <a:schemeClr val="tx1"/>
                </a:solidFill>
                <a:effectLst/>
                <a:latin typeface="+mn-lt"/>
                <a:ea typeface="+mn-ea"/>
                <a:cs typeface="+mn-cs"/>
              </a:rPr>
              <a:t>Donabedian</a:t>
            </a:r>
            <a:r>
              <a:rPr lang="en-US" sz="1200" b="0" i="0" u="none" strike="noStrike" kern="1200" dirty="0">
                <a:solidFill>
                  <a:schemeClr val="tx1"/>
                </a:solidFill>
                <a:effectLst/>
                <a:latin typeface="+mn-lt"/>
                <a:ea typeface="+mn-ea"/>
                <a:cs typeface="+mn-cs"/>
              </a:rPr>
              <a:t> Model with the help of three core factors, such as structure, process and outcomes. Poor leadership and weak governance structure have resulted in the workforce shortage and resource constraints at the trust which have compromised service and patient care quality. Along with the infrastructural gaps, the trust has received complaints against its poor service quality repeatedly, which evidences its low priorities to the patient care and safety. On the other hand, the cost-cutting strategy of the leaders has significantly impacted employee management which resulted in degraded service quality. Therefore, staff shortage, resource scarcity and weak governance structure are determining inevitable outcomes, involving death, lowered safety and affected patients' trust.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7</a:t>
            </a:fld>
            <a:endParaRPr lang="en-GB"/>
          </a:p>
        </p:txBody>
      </p:sp>
    </p:spTree>
    <p:extLst>
      <p:ext uri="{BB962C8B-B14F-4D97-AF65-F5344CB8AC3E}">
        <p14:creationId xmlns:p14="http://schemas.microsoft.com/office/powerpoint/2010/main" val="4120712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Mid </a:t>
            </a:r>
            <a:r>
              <a:rPr lang="en-US" sz="1200" b="0" i="0" u="none" strike="noStrike" kern="1200" dirty="0" err="1">
                <a:solidFill>
                  <a:schemeClr val="tx1"/>
                </a:solidFill>
                <a:effectLst/>
                <a:latin typeface="+mn-lt"/>
                <a:ea typeface="+mn-ea"/>
                <a:cs typeface="+mn-cs"/>
              </a:rPr>
              <a:t>stafford</a:t>
            </a:r>
            <a:r>
              <a:rPr lang="en-US" sz="1200" b="0" i="0" u="none" strike="noStrike" kern="1200" dirty="0">
                <a:solidFill>
                  <a:schemeClr val="tx1"/>
                </a:solidFill>
                <a:effectLst/>
                <a:latin typeface="+mn-lt"/>
                <a:ea typeface="+mn-ea"/>
                <a:cs typeface="+mn-cs"/>
              </a:rPr>
              <a:t> NHS Foundation Trust scandal represents a catastrophic breakdown in healthcare governance. It is triggered by a toxic workplace culture, the trust </a:t>
            </a:r>
            <a:r>
              <a:rPr lang="en-US" sz="1200" b="0" i="0" u="none" strike="noStrike" kern="1200" dirty="0" err="1">
                <a:solidFill>
                  <a:schemeClr val="tx1"/>
                </a:solidFill>
                <a:effectLst/>
                <a:latin typeface="+mn-lt"/>
                <a:ea typeface="+mn-ea"/>
                <a:cs typeface="+mn-cs"/>
              </a:rPr>
              <a:t>prioritising</a:t>
            </a:r>
            <a:r>
              <a:rPr lang="en-US" sz="1200" b="0" i="0" u="none" strike="noStrike" kern="1200" dirty="0">
                <a:solidFill>
                  <a:schemeClr val="tx1"/>
                </a:solidFill>
                <a:effectLst/>
                <a:latin typeface="+mn-lt"/>
                <a:ea typeface="+mn-ea"/>
                <a:cs typeface="+mn-cs"/>
              </a:rPr>
              <a:t> financial targets and prestige over patient safety. This environment led to neglect and preventable death of hundreds of patients between 2005 to 2009. It is found that their management and board members operated in an isolated bubble and are unable to focus on the clinical outcomes. They highly focused on the money instead of patient care. It is also observed that the firm is unable to follow the care quality commission requirements care standard policy for which they face challenges regarding the patient safety, proper staff training and dignity.</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8</a:t>
            </a:fld>
            <a:endParaRPr lang="en-GB"/>
          </a:p>
        </p:txBody>
      </p:sp>
    </p:spTree>
    <p:extLst>
      <p:ext uri="{BB962C8B-B14F-4D97-AF65-F5344CB8AC3E}">
        <p14:creationId xmlns:p14="http://schemas.microsoft.com/office/powerpoint/2010/main" val="3610984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PDSA cycle refines PDSA cycle intervention through the rapid four stages  that includes plan, do, study and act. By following this framework, the healthcare organisation easily implements the change by refining successful intervention across service quality. In the phase stage, the firm positively enhances their image by improving service quality, preventing deaths and loss of public trust. After that they will communicate to their staff properly and make quick decisions that drive a better treatment process. In the Act stage they need to focus on the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care process to create inequitable access to provide better treatment and improve economic equity. Alternatively, if the firm is not able to properly implement this strategy, this trust can face poor organisation culture as well as the regulatory obstacles that includes fines, reputational damage which erodes the business performances.</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9</a:t>
            </a:fld>
            <a:endParaRPr lang="en-GB"/>
          </a:p>
        </p:txBody>
      </p:sp>
    </p:spTree>
    <p:extLst>
      <p:ext uri="{BB962C8B-B14F-4D97-AF65-F5344CB8AC3E}">
        <p14:creationId xmlns:p14="http://schemas.microsoft.com/office/powerpoint/2010/main" val="3998650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Benchmarking gaps in Mid Staffordshire’s hospital performance with the failures that disrupted policy standards and requirements were explored. Following the indicator, communication, under General Medical Council policy, standard communication practices gather the accessibility and transparency between comprehensive patient-centric care with a </a:t>
            </a:r>
            <a:r>
              <a:rPr lang="en-US" sz="1200" b="0" i="0" u="none" strike="noStrike" kern="1200" dirty="0" err="1">
                <a:solidFill>
                  <a:schemeClr val="tx1"/>
                </a:solidFill>
                <a:effectLst/>
                <a:latin typeface="+mn-lt"/>
                <a:ea typeface="+mn-ea"/>
                <a:cs typeface="+mn-cs"/>
              </a:rPr>
              <a:t>formalised</a:t>
            </a:r>
            <a:r>
              <a:rPr lang="en-US" sz="1200" b="0" i="0" u="none" strike="noStrike" kern="1200" dirty="0">
                <a:solidFill>
                  <a:schemeClr val="tx1"/>
                </a:solidFill>
                <a:effectLst/>
                <a:latin typeface="+mn-lt"/>
                <a:ea typeface="+mn-ea"/>
                <a:cs typeface="+mn-cs"/>
              </a:rPr>
              <a:t> clinical record. However, Mid Staffordshire drastically failed because of its systemic failure and profound communication gap among staff, which limited the ability to provide competent care, compromising hundreds of patients' lives. The second indicator is leadership; following national and accountability standards, leadership indicates maintaining proficiency standards with continuous professionalism, which enhances team culture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 Nevertheless, the trust placed its focus heavily on reaching financial savings over its responsibility toward providing quality care to the patients. Furthermore, under the UK's legislative framework, the Civil Contingencies Act 2004 outlines EPRR implementation to balance emergencies, which can tackle critical readiness along with maintaining comprehensive action programs. However, between 2005 to 2009, due to inefficient emergency readiness and quality care, a devastating failure led to several unnecessary deaths. Lastly, the Maternal Care Bundle policy dictates the identification of necessary clinical upgrade areas that can elevate team performance to mitigate a needless death. But according to Francis, the hospital’s absurdity translates into undermining significant nursing care rather than concentrating on holistic patient safety.</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10</a:t>
            </a:fld>
            <a:endParaRPr lang="en-GB"/>
          </a:p>
        </p:txBody>
      </p:sp>
    </p:spTree>
    <p:extLst>
      <p:ext uri="{BB962C8B-B14F-4D97-AF65-F5344CB8AC3E}">
        <p14:creationId xmlns:p14="http://schemas.microsoft.com/office/powerpoint/2010/main" val="3071437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 hybrid leadership style that includes (</a:t>
            </a:r>
            <a:r>
              <a:rPr lang="en-US" sz="1200" b="0" i="0" u="none" strike="noStrike" kern="1200" dirty="0" err="1">
                <a:solidFill>
                  <a:schemeClr val="tx1"/>
                </a:solidFill>
                <a:effectLst/>
                <a:latin typeface="+mn-lt"/>
                <a:ea typeface="+mn-ea"/>
                <a:cs typeface="+mn-cs"/>
              </a:rPr>
              <a:t>Transformationals</a:t>
            </a:r>
            <a:r>
              <a:rPr lang="en-US" sz="1200" b="0" i="0" u="none" strike="noStrike" kern="1200" dirty="0">
                <a:solidFill>
                  <a:schemeClr val="tx1"/>
                </a:solidFill>
                <a:effectLst/>
                <a:latin typeface="+mn-lt"/>
                <a:ea typeface="+mn-ea"/>
                <a:cs typeface="+mn-cs"/>
              </a:rPr>
              <a:t> and transactional leadership style) is essential for healthcare organisations because it blends clinical expertise with modern management skills. IT helps the leaders to balance strict safety rules with well-being. This balance improves both patient care and hospital efficiency. In addition, to enhance the working process of the firm, those leadership strategies will aid physical presence to measure outcomes  which provide better patient care. Therefore, it can be considered that, by following the hybrid leadership, Mid </a:t>
            </a:r>
            <a:r>
              <a:rPr lang="en-US" sz="1200" b="0" i="0" u="none" strike="noStrike" kern="1200" dirty="0" err="1">
                <a:solidFill>
                  <a:schemeClr val="tx1"/>
                </a:solidFill>
                <a:effectLst/>
                <a:latin typeface="+mn-lt"/>
                <a:ea typeface="+mn-ea"/>
                <a:cs typeface="+mn-cs"/>
              </a:rPr>
              <a:t>Staffordshare</a:t>
            </a:r>
            <a:r>
              <a:rPr lang="en-US" sz="1200" b="0" i="0" u="none" strike="noStrike" kern="1200" dirty="0">
                <a:solidFill>
                  <a:schemeClr val="tx1"/>
                </a:solidFill>
                <a:effectLst/>
                <a:latin typeface="+mn-lt"/>
                <a:ea typeface="+mn-ea"/>
                <a:cs typeface="+mn-cs"/>
              </a:rPr>
              <a:t> NHS foundation trust easily integrates with the digital tools and creates a people centric management structure that will help them to enhance their business performance in the market and bring financial stability.</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11</a:t>
            </a:fld>
            <a:endParaRPr lang="en-GB"/>
          </a:p>
        </p:txBody>
      </p:sp>
    </p:spTree>
    <p:extLst>
      <p:ext uri="{BB962C8B-B14F-4D97-AF65-F5344CB8AC3E}">
        <p14:creationId xmlns:p14="http://schemas.microsoft.com/office/powerpoint/2010/main" val="2528495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Kurt Lewin’s Change Theory is essential for healthcare because it provides a clear, step-by step framework to manage the staff  emotions and habits. It helps to reduce the stress of new technologies or rules and protects patients safety by ensuring transition happens smoothly and permanently. By following this framework, the firm might focus on the fear -based culture where employees can easily raise their voice and build a transparent workplace culture. The management of the firm might engage with the training and development programs  that ensure managers to act on patient feedback and clinical audits rather than the administrative benchmark. In addition, the firm should focus on the strict governance framework, routine safety checks and rapidly tracking the continuous hospitality functions effectively to provide better treatment to the patients. </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12</a:t>
            </a:fld>
            <a:endParaRPr lang="en-GB"/>
          </a:p>
        </p:txBody>
      </p:sp>
    </p:spTree>
    <p:extLst>
      <p:ext uri="{BB962C8B-B14F-4D97-AF65-F5344CB8AC3E}">
        <p14:creationId xmlns:p14="http://schemas.microsoft.com/office/powerpoint/2010/main" val="2009385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Kotter’s 8 steps  model provides healthcare organisations with a step-by-step roadmap to implement new medical practices or software. It is essential because it shifts focus to the people 's side of change. It helps medical teams reduce staff burnout, lower resistance and make patient safety improvements permanent. Thus, Mid Staffordshire NHS foundation empowers its clinical governance   by maintaining the broad accountability, transparency incident reporting to build a sense of urgency for enhancing care quality and patient safety. They invest their money in safe working planning and leadership to foster supportive team culture. Their management also fosters an open communication process to create psychological safety. They might focus on the two ways communication systems to clear their treatment doubts and employee wellbeing to empower the staff. It will positively affect their performance level and engage with the to-do list to provide better treatment to the patients. They should adopt the EMR system to ensure a rapid cycle of quality improvement. At the last stage; the firm embedded with the safe-staffing policies, patient feedback loop to improve their faulty areas and create a positive workplace culture.</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13</a:t>
            </a:fld>
            <a:endParaRPr lang="en-GB"/>
          </a:p>
        </p:txBody>
      </p:sp>
    </p:spTree>
    <p:extLst>
      <p:ext uri="{BB962C8B-B14F-4D97-AF65-F5344CB8AC3E}">
        <p14:creationId xmlns:p14="http://schemas.microsoft.com/office/powerpoint/2010/main" val="12748033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report will highly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in-depth analysis through which they can easily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the root cause of the mid Staffordshire NHS foundation and it will help to support the topic evidence. Evidence will be collected through the authentic websites that include journal articles, industry reports and official websites. Suggesting the appropriate governments and policy through which the foundation easily eliminates their negative feedback which arose in the previous case studies. At the last, Evidence strategic recommendation will be evaluated to successfully do the report </a:t>
            </a:r>
            <a:r>
              <a:rPr lang="en-US" sz="1200" b="0" i="0" u="none" strike="noStrike" kern="1200" dirty="0" err="1">
                <a:solidFill>
                  <a:schemeClr val="tx1"/>
                </a:solidFill>
                <a:effectLst/>
                <a:latin typeface="+mn-lt"/>
                <a:ea typeface="+mn-ea"/>
                <a:cs typeface="+mn-cs"/>
              </a:rPr>
              <a:t>report</a:t>
            </a:r>
            <a:r>
              <a:rPr lang="en-US" sz="1200" b="0" i="0" u="none" strike="noStrike" kern="1200" dirty="0">
                <a:solidFill>
                  <a:schemeClr val="tx1"/>
                </a:solidFill>
                <a:effectLst/>
                <a:latin typeface="+mn-lt"/>
                <a:ea typeface="+mn-ea"/>
                <a:cs typeface="+mn-cs"/>
              </a:rPr>
              <a:t> topic.</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14</a:t>
            </a:fld>
            <a:endParaRPr lang="en-GB"/>
          </a:p>
        </p:txBody>
      </p:sp>
    </p:spTree>
    <p:extLst>
      <p:ext uri="{BB962C8B-B14F-4D97-AF65-F5344CB8AC3E}">
        <p14:creationId xmlns:p14="http://schemas.microsoft.com/office/powerpoint/2010/main" val="11752243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Healthcare Quality Assurance (QA) ensures each medical service meets strict safety standards. It protects patients from harm, prevents medical errors and improves treatment success. It is found that The Mid Staffordshire foundation trusts eventually face poor treatment, poor leadership style and poor communication among the staff that negatively affects the patient care. Their workplace culture dispirited repressed employees, whistleblowing,  staff concerns and prevented time appreciation of significant patient safety risks. Their poor governance and improper staffing enhance their poor quality services which affect their patient staff in the organisation that negatively affects their brand image and annual ROI. By focusing on the </a:t>
            </a:r>
            <a:r>
              <a:rPr lang="en-US" sz="1200" b="0" i="0" u="none" strike="noStrike" kern="1200">
                <a:solidFill>
                  <a:schemeClr val="tx1"/>
                </a:solidFill>
                <a:effectLst/>
                <a:latin typeface="+mn-lt"/>
                <a:ea typeface="+mn-ea"/>
                <a:cs typeface="+mn-cs"/>
              </a:rPr>
              <a:t>Swiss Cheese </a:t>
            </a:r>
            <a:r>
              <a:rPr lang="en-US" sz="1200" b="0" i="0" u="none" strike="noStrike" kern="1200" dirty="0">
                <a:solidFill>
                  <a:schemeClr val="tx1"/>
                </a:solidFill>
                <a:effectLst/>
                <a:latin typeface="+mn-lt"/>
                <a:ea typeface="+mn-ea"/>
                <a:cs typeface="+mn-cs"/>
              </a:rPr>
              <a:t>Model and fishbone diagram the firm can easily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the root cause of the problems. Thank you very much for your time and I welcome any questions and feedback.</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15</a:t>
            </a:fld>
            <a:endParaRPr lang="en-GB"/>
          </a:p>
        </p:txBody>
      </p:sp>
    </p:spTree>
    <p:extLst>
      <p:ext uri="{BB962C8B-B14F-4D97-AF65-F5344CB8AC3E}">
        <p14:creationId xmlns:p14="http://schemas.microsoft.com/office/powerpoint/2010/main" val="2172188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3130977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212055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654757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81EFEE0-2D2C-4291-BD22-AA16CC7E6761}"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1079972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81EFEE0-2D2C-4291-BD22-AA16CC7E6761}" type="datetimeFigureOut">
              <a:rPr lang="en-GB" smtClean="0"/>
              <a:t>20/07/2026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625237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81EFEE0-2D2C-4291-BD22-AA16CC7E6761}" type="datetimeFigureOut">
              <a:rPr lang="en-GB" smtClean="0"/>
              <a:t>20/07/2026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3224742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1EFEE0-2D2C-4291-BD22-AA16CC7E6761}" type="datetimeFigureOut">
              <a:rPr lang="en-GB" smtClean="0"/>
              <a:t>20/07/2026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396402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81EFEE0-2D2C-4291-BD22-AA16CC7E6761}"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22274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81EFEE0-2D2C-4291-BD22-AA16CC7E6761}"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3514314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990643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853615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13EA256-B2CC-4137-BDA3-4497B91C604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8824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187924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44269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1EFEE0-2D2C-4291-BD22-AA16CC7E6761}"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584849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1EFEE0-2D2C-4291-BD22-AA16CC7E6761}" type="datetimeFigureOut">
              <a:rPr lang="en-GB" smtClean="0"/>
              <a:t>20/07/2026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3EA256-B2CC-4137-BDA3-4497B91C604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4077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1EFEE0-2D2C-4291-BD22-AA16CC7E6761}" type="datetimeFigureOut">
              <a:rPr lang="en-GB" smtClean="0"/>
              <a:t>20/07/2026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3EA256-B2CC-4137-BDA3-4497B91C604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34817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1EFEE0-2D2C-4291-BD22-AA16CC7E6761}" type="datetimeFigureOut">
              <a:rPr lang="en-GB" smtClean="0"/>
              <a:t>20/07/2026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42178015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1EFEE0-2D2C-4291-BD22-AA16CC7E6761}"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45369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1EFEE0-2D2C-4291-BD22-AA16CC7E6761}"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357732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1EFEE0-2D2C-4291-BD22-AA16CC7E6761}"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6428576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87215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86008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8333623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14884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10491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37666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1EFEE0-2D2C-4291-BD22-AA16CC7E6761}"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4343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18" Type="http://schemas.openxmlformats.org/officeDocument/2006/relationships/theme" Target="../theme/theme2.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slideLayout" Target="../slideLayouts/slideLayout28.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20" Type="http://schemas.openxmlformats.org/officeDocument/2006/relationships/image" Target="../media/image4.png"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10" Type="http://schemas.openxmlformats.org/officeDocument/2006/relationships/slideLayout" Target="../slideLayouts/slideLayout21.xml" /><Relationship Id="rId19" Type="http://schemas.openxmlformats.org/officeDocument/2006/relationships/image" Target="../media/image3.png"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1EFEE0-2D2C-4291-BD22-AA16CC7E6761}" type="datetimeFigureOut">
              <a:rPr lang="en-GB" smtClean="0"/>
              <a:t>20/07/2026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3EA256-B2CC-4137-BDA3-4497B91C6048}" type="slidenum">
              <a:rPr lang="en-GB" smtClean="0"/>
              <a:t>‹#›</a:t>
            </a:fld>
            <a:endParaRPr lang="en-GB"/>
          </a:p>
        </p:txBody>
      </p:sp>
    </p:spTree>
    <p:extLst>
      <p:ext uri="{BB962C8B-B14F-4D97-AF65-F5344CB8AC3E}">
        <p14:creationId xmlns:p14="http://schemas.microsoft.com/office/powerpoint/2010/main" val="3942884130"/>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81EFEE0-2D2C-4291-BD22-AA16CC7E6761}" type="datetimeFigureOut">
              <a:rPr lang="en-GB" smtClean="0"/>
              <a:t>20/07/2026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13EA256-B2CC-4137-BDA3-4497B91C6048}" type="slidenum">
              <a:rPr lang="en-GB" smtClean="0"/>
              <a:t>‹#›</a:t>
            </a:fld>
            <a:endParaRPr lang="en-GB"/>
          </a:p>
        </p:txBody>
      </p:sp>
    </p:spTree>
    <p:extLst>
      <p:ext uri="{BB962C8B-B14F-4D97-AF65-F5344CB8AC3E}">
        <p14:creationId xmlns:p14="http://schemas.microsoft.com/office/powerpoint/2010/main" val="3872176812"/>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 id="214748389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8.png" /><Relationship Id="rId7" Type="http://schemas.openxmlformats.org/officeDocument/2006/relationships/image" Target="../media/image12.jpeg"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image" Target="../media/image11.jpeg" /><Relationship Id="rId5" Type="http://schemas.openxmlformats.org/officeDocument/2006/relationships/image" Target="../media/image10.png" /><Relationship Id="rId4" Type="http://schemas.openxmlformats.org/officeDocument/2006/relationships/image" Target="../media/image9.png" /></Relationships>
</file>

<file path=ppt/slides/_rels/slide3.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3.xml" /><Relationship Id="rId1" Type="http://schemas.openxmlformats.org/officeDocument/2006/relationships/slideLayout" Target="../slideLayouts/slideLayout2.xml" /><Relationship Id="rId5" Type="http://schemas.openxmlformats.org/officeDocument/2006/relationships/image" Target="../media/image15.png" /><Relationship Id="rId4" Type="http://schemas.openxmlformats.org/officeDocument/2006/relationships/image" Target="../media/image14.jpeg" /></Relationships>
</file>

<file path=ppt/slides/_rels/slide4.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image" Target="../media/image19.jpeg" /><Relationship Id="rId5" Type="http://schemas.openxmlformats.org/officeDocument/2006/relationships/image" Target="../media/image18.png" /><Relationship Id="rId4" Type="http://schemas.openxmlformats.org/officeDocument/2006/relationships/image" Target="../media/image17.png"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3.xml" /></Relationships>
</file>

<file path=ppt/slides/_rels/slide7.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notesSlide" Target="../notesSlides/notesSlide7.xml" /><Relationship Id="rId1" Type="http://schemas.openxmlformats.org/officeDocument/2006/relationships/slideLayout" Target="../slideLayouts/slideLayout2.xml" /><Relationship Id="rId5" Type="http://schemas.openxmlformats.org/officeDocument/2006/relationships/image" Target="../media/image22.jpeg" /><Relationship Id="rId4" Type="http://schemas.openxmlformats.org/officeDocument/2006/relationships/image" Target="../media/image21.jpeg" /></Relationships>
</file>

<file path=ppt/slides/_rels/slide8.xml.rels><?xml version="1.0" encoding="UTF-8" standalone="yes"?>
<Relationships xmlns="http://schemas.openxmlformats.org/package/2006/relationships"><Relationship Id="rId3" Type="http://schemas.openxmlformats.org/officeDocument/2006/relationships/image" Target="../media/image23.jpe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24.jpeg" /></Relationships>
</file>

<file path=ppt/slides/_rels/slide9.xml.rels><?xml version="1.0" encoding="UTF-8" standalone="yes"?>
<Relationships xmlns="http://schemas.openxmlformats.org/package/2006/relationships"><Relationship Id="rId3" Type="http://schemas.openxmlformats.org/officeDocument/2006/relationships/image" Target="../media/image25.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26.jpeg" /><Relationship Id="rId7" Type="http://schemas.openxmlformats.org/officeDocument/2006/relationships/image" Target="../media/image30.png"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image" Target="../media/image29.png" /><Relationship Id="rId5" Type="http://schemas.openxmlformats.org/officeDocument/2006/relationships/image" Target="../media/image28.jpeg" /><Relationship Id="rId4" Type="http://schemas.openxmlformats.org/officeDocument/2006/relationships/image" Target="../media/image27.png" /></Relationships>
</file>

<file path=ppt/slides/_rels/slide12.xml.rels><?xml version="1.0" encoding="UTF-8" standalone="yes"?>
<Relationships xmlns="http://schemas.openxmlformats.org/package/2006/relationships"><Relationship Id="rId3" Type="http://schemas.openxmlformats.org/officeDocument/2006/relationships/image" Target="../media/image31.png" /><Relationship Id="rId2" Type="http://schemas.openxmlformats.org/officeDocument/2006/relationships/notesSlide" Target="../notesSlides/notesSlide12.xml" /><Relationship Id="rId1" Type="http://schemas.openxmlformats.org/officeDocument/2006/relationships/slideLayout" Target="../slideLayouts/slideLayout2.xml" /><Relationship Id="rId4" Type="http://schemas.openxmlformats.org/officeDocument/2006/relationships/image" Target="../media/image32.jpeg" /></Relationships>
</file>

<file path=ppt/slides/_rels/slide13.xml.rels><?xml version="1.0" encoding="UTF-8" standalone="yes"?>
<Relationships xmlns="http://schemas.openxmlformats.org/package/2006/relationships"><Relationship Id="rId3" Type="http://schemas.openxmlformats.org/officeDocument/2006/relationships/image" Target="../media/image33.jpeg" /><Relationship Id="rId2" Type="http://schemas.openxmlformats.org/officeDocument/2006/relationships/notesSlide" Target="../notesSlides/notesSlide13.xml" /><Relationship Id="rId1" Type="http://schemas.openxmlformats.org/officeDocument/2006/relationships/slideLayout" Target="../slideLayouts/slideLayout2.xml" /><Relationship Id="rId4" Type="http://schemas.openxmlformats.org/officeDocument/2006/relationships/image" Target="../media/image34.jpeg" /></Relationships>
</file>

<file path=ppt/slides/_rels/slide14.xml.rels><?xml version="1.0" encoding="UTF-8" standalone="yes"?>
<Relationships xmlns="http://schemas.openxmlformats.org/package/2006/relationships"><Relationship Id="rId3" Type="http://schemas.openxmlformats.org/officeDocument/2006/relationships/image" Target="../media/image35.jpeg" /><Relationship Id="rId2" Type="http://schemas.openxmlformats.org/officeDocument/2006/relationships/notesSlide" Target="../notesSlides/notesSlide14.xml" /><Relationship Id="rId1" Type="http://schemas.openxmlformats.org/officeDocument/2006/relationships/slideLayout" Target="../slideLayouts/slideLayout2.xml" /><Relationship Id="rId5" Type="http://schemas.openxmlformats.org/officeDocument/2006/relationships/image" Target="../media/image37.jpeg" /><Relationship Id="rId4" Type="http://schemas.openxmlformats.org/officeDocument/2006/relationships/image" Target="../media/image36.jpeg" /></Relationships>
</file>

<file path=ppt/slides/_rels/slide15.xml.rels><?xml version="1.0" encoding="UTF-8" standalone="yes"?>
<Relationships xmlns="http://schemas.openxmlformats.org/package/2006/relationships"><Relationship Id="rId3" Type="http://schemas.openxmlformats.org/officeDocument/2006/relationships/image" Target="../media/image38.png" /><Relationship Id="rId2" Type="http://schemas.openxmlformats.org/officeDocument/2006/relationships/notesSlide" Target="../notesSlides/notesSlide15.xml" /><Relationship Id="rId1" Type="http://schemas.openxmlformats.org/officeDocument/2006/relationships/slideLayout" Target="../slideLayouts/slideLayout2.xml" /><Relationship Id="rId4" Type="http://schemas.openxmlformats.org/officeDocument/2006/relationships/image" Target="../media/image39.jpeg" /></Relationships>
</file>

<file path=ppt/slides/_rels/slide16.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279124/0947.pdf" TargetMode="External" /><Relationship Id="rId13" Type="http://schemas.openxmlformats.org/officeDocument/2006/relationships/hyperlink" Target="https://healthcaretoday.com/article/nhs-launches-leadership-and-management-framework" TargetMode="External" /><Relationship Id="rId18" Type="http://schemas.openxmlformats.org/officeDocument/2006/relationships/hyperlink" Target="https://www.researchgate.net/profile/M-Muzamil-Naqshbandi/publication/393673106_Beyond_Office_Walls_Rethinking_Management_Practices_in_the_Hybrid_Workspace/links/6879e6b3f312d71d78c8256e/Beyond-Office-Walls-Rethinking-Management-Practices-in-the-Hybrid-Workspace.pdf" TargetMode="External" /><Relationship Id="rId3" Type="http://schemas.openxmlformats.org/officeDocument/2006/relationships/hyperlink" Target="https://www.theguardian.com/society/2013/feb/06/mid-staffs-hospital-scandal-guide" TargetMode="External" /><Relationship Id="rId7" Type="http://schemas.openxmlformats.org/officeDocument/2006/relationships/hyperlink" Target="https://www.researchgate.net/profile/Gerry-Mcgivern/publication/396146917_Making_Wicked_Problems_Governable_2025_Bibliographypdf/data/68f26927ffdca73694b8914d/Making-Wicked-Problems-Governable-2025-Bibliography.pdf" TargetMode="External" /><Relationship Id="rId12" Type="http://schemas.openxmlformats.org/officeDocument/2006/relationships/hyperlink" Target="https://www.gov.uk/government/publications/report-of-the-mid-staffordshire-nhs-foundation-trust-public-inquiry" TargetMode="External" /><Relationship Id="rId17" Type="http://schemas.openxmlformats.org/officeDocument/2006/relationships/hyperlink" Target="https://www.mdpi.com/2039-4403/15/2/59" TargetMode="External" /><Relationship Id="rId2" Type="http://schemas.openxmlformats.org/officeDocument/2006/relationships/hyperlink" Target="https://www.ejmds.com/download/the-role-of-health-services-regulation-in-healthcare-delivery-16003.pdf" TargetMode="External" /><Relationship Id="rId16" Type="http://schemas.openxmlformats.org/officeDocument/2006/relationships/hyperlink" Target="https://www.sciencedirect.com/science/article/pii/S2514664524011718" TargetMode="External" /><Relationship Id="rId20" Type="http://schemas.openxmlformats.org/officeDocument/2006/relationships/hyperlink" Target="https://www.england.nhs.uk/leaders/nhs-leadership-and-management-development-programme/" TargetMode="External" /><Relationship Id="rId1" Type="http://schemas.openxmlformats.org/officeDocument/2006/relationships/slideLayout" Target="../slideLayouts/slideLayout2.xml" /><Relationship Id="rId6" Type="http://schemas.openxmlformats.org/officeDocument/2006/relationships/hyperlink" Target="https://wounds-uk.com/journal-articles/managing-change-the-lewin-model-1-unfreezing/" TargetMode="External" /><Relationship Id="rId11" Type="http://schemas.openxmlformats.org/officeDocument/2006/relationships/hyperlink" Target="http://gov.uk/" TargetMode="External" /><Relationship Id="rId5" Type="http://schemas.openxmlformats.org/officeDocument/2006/relationships/hyperlink" Target="https://www.cqc.org.uk/publications/themed-work/learning-deaths" TargetMode="External" /><Relationship Id="rId15" Type="http://schemas.openxmlformats.org/officeDocument/2006/relationships/hyperlink" Target="https://journals.plos.org/plosone/article/file?id=10.1371/journal.pone.0248677&amp;type=printable" TargetMode="External" /><Relationship Id="rId10" Type="http://schemas.openxmlformats.org/officeDocument/2006/relationships/hyperlink" Target="https://assets.publishing.service.gov.uk/media/5a7ba0faed915d13110607c8/0947.pdf" TargetMode="External" /><Relationship Id="rId19" Type="http://schemas.openxmlformats.org/officeDocument/2006/relationships/hyperlink" Target="https://www.england.nhs.uk/ourwork/eprr/" TargetMode="External" /><Relationship Id="rId4" Type="http://schemas.openxmlformats.org/officeDocument/2006/relationships/hyperlink" Target="https://doi.org/10.1177/23743735251383266" TargetMode="External" /><Relationship Id="rId9" Type="http://schemas.openxmlformats.org/officeDocument/2006/relationships/hyperlink" Target="https://www.gov.uk/government/news/mid-staffs-report-finds-trust-clinically-and-financially-unsustainable" TargetMode="External" /><Relationship Id="rId14" Type="http://schemas.openxmlformats.org/officeDocument/2006/relationships/hyperlink" Target="https://www.sciencedirect.com/science/article/pii/S2514664524000936" TargetMode="External" /></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36/bmjqs-2013-001862" TargetMode="External" /><Relationship Id="rId3" Type="http://schemas.openxmlformats.org/officeDocument/2006/relationships/hyperlink" Target="https://www.england.nhs.uk/nhsidentity/identity-guidelines/tone-of-voice/" TargetMode="External" /><Relationship Id="rId7" Type="http://schemas.openxmlformats.org/officeDocument/2006/relationships/hyperlink" Target="https://pure-oai.bham.ac.uk/ws/portalfiles/portal/75198741/Smith_and_Chambers_Political_Quarterly_re_boards_and_Francis_2019.pdf" TargetMode="External" /><Relationship Id="rId2" Type="http://schemas.openxmlformats.org/officeDocument/2006/relationships/hyperlink" Target="https://digital.nhs.uk/about-nhs-digital/digital-first-messaging" TargetMode="External" /><Relationship Id="rId1" Type="http://schemas.openxmlformats.org/officeDocument/2006/relationships/slideLayout" Target="../slideLayouts/slideLayout2.xml" /><Relationship Id="rId6" Type="http://schemas.openxmlformats.org/officeDocument/2006/relationships/hyperlink" Target="https://www.sciencedirect.com/science/article/pii/S2514664524003746" TargetMode="External" /><Relationship Id="rId5" Type="http://schemas.openxmlformats.org/officeDocument/2006/relationships/hyperlink" Target="https://pmc.ncbi.nlm.nih.gov/articles/PMC10538672/pdf/futurehealth-10-1-3.pdf" TargetMode="External" /><Relationship Id="rId10" Type="http://schemas.openxmlformats.org/officeDocument/2006/relationships/hyperlink" Target="https://www.tandfonline.com/doi/pdf/10.1080/17571472.2015.11493431" TargetMode="External" /><Relationship Id="rId4" Type="http://schemas.openxmlformats.org/officeDocument/2006/relationships/hyperlink" Target="https://www.england.nhs.uk/urgent-emergency-care/" TargetMode="External" /><Relationship Id="rId9" Type="http://schemas.openxmlformats.org/officeDocument/2006/relationships/hyperlink" Target="https://www.theguardian.com/society/2013/feb/06/nhs-mid-staff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4844" y="1390757"/>
            <a:ext cx="11901823" cy="4195957"/>
          </a:xfrm>
          <a:prstGeom prst="rect">
            <a:avLst/>
          </a:prstGeom>
        </p:spPr>
        <p:txBody>
          <a:bodyPr wrap="square">
            <a:spAutoFit/>
          </a:bodyPr>
          <a:lstStyle/>
          <a:p>
            <a:pPr algn="just">
              <a:lnSpc>
                <a:spcPct val="150000"/>
              </a:lnSpc>
            </a:pPr>
            <a:endParaRPr lang="en-US" b="1" dirty="0">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Module: Quality Assurance and Service Improvements</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Module Code: LCHS7006</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Assessment: Component 1 – Individual Presentation</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Case Study: Mid Staffordshire NHS Foundation Trust (Francis Report, 2013)</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Student Name: </a:t>
            </a:r>
            <a:r>
              <a:rPr lang="en-GB" b="1" dirty="0" err="1">
                <a:latin typeface="Arial" panose="020B0604020202020204" pitchFamily="34" charset="0"/>
                <a:cs typeface="Arial" panose="020B0604020202020204" pitchFamily="34" charset="0"/>
              </a:rPr>
              <a:t>Zakiyabanu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Zakirhusen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Malek</a:t>
            </a:r>
            <a:r>
              <a:rPr lang="en-GB" b="1" dirty="0">
                <a:latin typeface="Arial" panose="020B0604020202020204" pitchFamily="34" charset="0"/>
                <a:cs typeface="Arial" panose="020B0604020202020204" pitchFamily="34" charset="0"/>
              </a:rPr>
              <a:t> </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Student ID:</a:t>
            </a:r>
            <a:r>
              <a:rPr lang="en-GB" b="1" dirty="0">
                <a:latin typeface="Arial" panose="020B0604020202020204" pitchFamily="34" charset="0"/>
                <a:cs typeface="Arial" panose="020B0604020202020204" pitchFamily="34" charset="0"/>
              </a:rPr>
              <a:t> 2531983</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Lecturer: </a:t>
            </a:r>
            <a:r>
              <a:rPr lang="en-GB" b="1" dirty="0">
                <a:latin typeface="Arial" panose="020B0604020202020204" pitchFamily="34" charset="0"/>
                <a:cs typeface="Arial" panose="020B0604020202020204" pitchFamily="34" charset="0"/>
              </a:rPr>
              <a:t>Christopher </a:t>
            </a:r>
            <a:r>
              <a:rPr lang="en-GB" b="1" dirty="0" err="1">
                <a:latin typeface="Arial" panose="020B0604020202020204" pitchFamily="34" charset="0"/>
                <a:cs typeface="Arial" panose="020B0604020202020204" pitchFamily="34" charset="0"/>
              </a:rPr>
              <a:t>Mafuva</a:t>
            </a:r>
            <a:endParaRPr lang="en-GB" b="1" dirty="0">
              <a:latin typeface="Arial" panose="020B0604020202020204" pitchFamily="34" charset="0"/>
              <a:cs typeface="Arial" panose="020B0604020202020204" pitchFamily="34" charset="0"/>
            </a:endParaRPr>
          </a:p>
          <a:p>
            <a:pPr algn="just">
              <a:lnSpc>
                <a:spcPct val="150000"/>
              </a:lnSpc>
            </a:pP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 name="AutoShape 2" descr="data:image/png;base64,iVBORw0KGgoAAAANSUhEUgAAAToAAACACAYAAACbZKX7AAAQAElEQVR4Aez9B3hc13nvC//XzGDQgUEhiEISAEmw996bSIkqVrcky70lsR0ncXLyffc+59znOTfnnn7T4yTudhxbsnoXRUnsvffeSTSCIED0Pvf9LXAoiE2kTMmUjMEs7D1rr/qu9f7XW9beOxDt/fRSoJcCvRT4lFMgoN5PLwV6KdBLgU85BXqB7lM+wL3d66VALwWkXqC7BbOgt4heCvRS4PamQC/Q3d7j09u6Xgr0UuAWUKAX6G4BEXuL6KVALwVubwr0At3tPT6/P63r7WkvBT5CCvQC3UdI3N6ieynQS4HbgwK9QHd7jENvK3op0EuBj5ACvUD3ERK3t+heCny8FOit7VoU6AW6a1GmN76XAr0U+NRQoBfoPjVD2duRXgr0UuBaFOgFumtRpje+lwK9FPjUUOAmgO5T0+fejvRSoJcCv2cU6AW637MB7+1uLwV+Hylwa4CuvUry4awdPyB0nJM6G9Xa0qT6+npVV1fr3Llzn4pQVVWl89Yf+tXe3q6urq6rzqnOzk61tLSopqZG1fTd8p2zQP6eAbpAH8prbW29ZnlXq6Sjo0NNTU0i//nz59XY2CjiYmlpH3Fcp27qoj3Ex9J8mo6MRXNzs2praz1Nbpam5GfMamtqdbayUmVlZZdCuZ1XVFT4chsaGjydGeNPE/0+6X25NUBX8ffqrPyfFv7bB4ez31dH7UYd3b9Rb7yxRD/81x/o+//4j5/48I9/93f6+7/+G/3ohz/SW2++KSY/jHXZBPE/Aa0D+/frV7/8pb7/T9/X3/3N3+rv/vbvfX7KiIV/sDJ/8M//onffeUdHjx5VW1ubbpSBAK7Nmzbphz/4gX7+059pw/r1unDhgq+fMmDWNatX++vUT12//MUvdObMmRuuwxf2CfhHfwHwbVu36elfPyXm3FtvLtGRI0duuK8sArt379ZTv/61/p//8v/oz//0z/QX3/tz/fmffU9/+ed/of/4f/6f+sG//IuWvbvMAx71fQJI83vTxFsCdNHGd+QITUvt+PZ1wlKpYYlcwyuK79ytULRalRVl2rVzl1avWvXJDgYaa9as0cYNGwSIITF0mlR1tZnUboBVdfastmzZog3r1mm9gdC2rZu1bft2bd+xwx83c239Bq0yurxpwLns3XeNTjtVV1d3tSKviANkK03K2L93rw4aqJaXlavNpEISArQ7d+7UqpUrtWrFSm3auFE7d+zUwYOHRD7SfJpCNBr1gFZqIL592zats3E6cOCAByRA8Hp9hR6nTp0Si8Jrr7zqF52tmzfr8KFDqigv15nTp3Xo8CFtNxBdtXKVltmiBF2Jh87XK7v32sdHgVsDdJ2HTWU9LNdmof2IXPvRqweut+6Ua3xZuSl7NGxAp3Jz09Te0a7S0jKdOH7iExtOnTzlpaEzZ04L9RPpC3XnakNJPGojjIcEhfpKXCAYVCguTqFQyKupjY0NXj1abQy05PU3tHLFClWbigtzkp4jTByrgzjUUx9vajPXnHNyzinKnzE8aVpNbd68abOB7HodNamm0dRaOSkcDitkbaA80nG8WuAagXo4xtJwThxtiAV+E7gWS3f5kWukIQ9HAnGk4xgL/L48cI305CVwTtzl6fjNIoHKefLkSaGutzQ1Cxpx7WqBcupMCt69a5defeUVvfzii9q7Z486uzrVr39/jRo9SsOGDVW/fv0UZ+N22gBxrYHoyy+9rH1796nuQp0HWMrpGa5VV6ztPdP2POc6fSRwzrVYWZwTT+Aagbie1/kdC7F40vUMsescY2l6HoknkIdjz2u38/ktAbruDhqnfODj7aiuU+qsUrhzvQpS1+ieOX01f/YYDRk23DNad1m/H/8d6GJdHTJ0qL7z3e/qP/2n/6i/+i9/pf/8V3+lP/3en+mxx5/QtGnTlJaaqrMmAW41Ke+0SSVIi6hGABQShxXhvy3NLao6W+VV1ITERI0YNUr3P/CA7rnvXo0ZO1YJCYlCymgyWxVqLDa8hIQE3bFoob769a/rq1/7miKRiLfnYY9iMvuCe/xjcsNM5KV+0vE7Fo+NCptgz0A60vQo5tIp8QDvBbOd1ZgtkXyx9J0dnaK8psYmb/eiDjLGAjSg/6iV5CNQBvm5Fkv3YY/Ujcng3bfNdHDkqC8GUIOm3/nuH+vb3/lj/flf/qX++E/+RI989rMqLi72dtH9JkUjJaPqxujEEdpfC1jpB/WRDprym36Qh0WTY71J8/QVswSgTRyNgobko/8E0lBWz/HjnPSxMslDHL+hWa3Rn3PqjQXqpfxYgP7EkY5AeZQTu347H0GeW9Q+Z+XEgp1e7WuShY+OtikYPa2U4C4N7LNf08YGNHdGiQaVDFRqWppP8lH9c855iSkxMUFJSQmKjw/LOdr9UdV4rXKdr9c5pzTrM2A3cvRojR03TuPGj9O06dM1e/ZszV+wQFlZWWpsalRlZaV32jApmeioSzDUkcOHRdi4cYNefOEFbdqw0UuCzqp2LqBAMKhAIOCdP8ePHRPqG2oXE9qSeOmx09TsJqtjrzHpZrPtkQbpp9GM66QhAB5IOPv27dMWU98ItAngpT2o7F7Fe/VVvWTSzysvv6y3liwR9sFjZmPsyXwwPMx55vQZbTN18u2lS73U9Pqrr3k1caep0tSzZvUaU6t3eGmZ+mkHDEpeVMot1tYlptq//NJLevnFl8Q59R0y1ZI2xfKQ72YDkjl03WNSHOCRmZmp2XPmaKaNy6RJkzTUpLkRI0ZowsSJumPhHX4x6du3r5f4WJhOHD8upMddJhGySO0z2rLA9GwHoFZuzgyub964SSdPnLDF6qyQDjeY6WKnmTKof5eZGjBfIFm+YhLj8mXLRLnQ/5CZHOgz1whLl7wlJEvqBxwBKECJ8WRsd+/arUMHD4q5sHL5Cr3z9ttat3adDh44qP02tpusHZiTTp867Z1m0Js2d7R3mMp+WFu3bhXlUB7jwLXbPQQ+7gY65+SM6Vy0UcHO40ruWqoxRae1eHYfTZs6ytSAPKG+fVTtiosLKSU1UX1z0pRnanOf7GQlJYcN8FAZg3Luo6r5+uU6uUsJAKXs7GwNGz5cM2bOVIYxGJMVpoB5a81bCyO9/fZSvWYqFeCydu0aDxQ/MucDzgtAB08gwIU9CntdWbnZQ43pmNinzbbUbCosQHDQJv16sxXCPEvfektvvvGGBygmfY2t9Lr4oX7KpL7XX3vNpzllamD1uWqVninVmlWr9cJzz5nz46f6yY9+pJ/++MfCwYHKt8nsgNQJw9EXJIMqk1J37dihN0wt//df/rt++pOf6hc/+5kvA+BbbnbJF59/XsuWvSva2DMv/d9mDPeagSp1/ORHP9aPrc5f/PwXBngvav269Sozc0iMEZ1zcs5d7MmNHSrMrglglpoUTZsLi4q0+J67Ndok5UxbfBgnSoqYFDzRgG/ytKkaM26sBhQWKmwLaO2FGnN4HNbK5cv1+muva4WBU7nZ9brM604+ygT49psNlQUBkD6w/4AHdeKgG/HvLn1bb7+1VE8/9ZSg6Y9++EP95qmnvT1wv6nIjMcrBn4/M/r99Mc/0S//7d/8QoMNmPpiiwp2RRYSxn+1jdVGA9Jnn3nGyn3aLxCA7TqbB8wpQJU2QL8Y0DFm0HzJG2/qzddf96DHfKQvt3sI/O4aSNVdUtdZhduXKS/pNX1mdpzmzxrq1di4cPgjaVpebkRTxuXp4Tuz9OR9ET1xb7bumjdQM6cN1NAh+abeJXjp5yOp/DqFYkO7/HKj2ehOnTppq2rzpUvJycm+fVWmoh43iWGdMfTTNumfefoZ4WBINTWX0Glq32lbkb1EYCs4kgXqIapNuTEwExhGI5ytqBQMgQRztvKsB5V1a9eKlf2M2Z1ilTOpUeXWmpTFhC83SYT8x44d1auvvuKB76ipeOFwvPr0yVFKSqpX5babk+Ulk7ieMUaNGelpC4z90ksveidU9blz3s6VlJRk0mi5Vpk9kjy0H5A7bYAKKAN29OXZ3zyjl0x63WDOHyRK8qWbZAzNdhh4vm4AiHQLs8KgsT7czBHJudpAnD4OKBygUQZw2OaSbAyuVs64ceP02ccf1x9+61v67GOPafKUKX4+YXtG4lphfTpuEjWSLflpV2lpqYjfaRIs9lr6R2AckJhRm5eYVEyahvoGX54ZFr00Rvzf/93feSkeGqEZBIMBMcY7t+8wcH3NAH+dN1ewSDHGgN9SW8yef/ZZ70FG0u6KdtlYJZuj64KOmCSMQ22HjdlpG3toDlDSXmzphw4dNMfLVu2w8sut7ZgVuHa7B9Dmd9NGv7pGpWirqbHlSg3t1+CcXZo+pl1zphVp0KAipaSm3fK29e2TqFFDgpoxukqTh9dp2qhG3TXtnO6dWa0Fk1s1rCRLhQOy1bdvRGnpKcZ8oVvehssLBECQHPaZaoOKstMYFdVxo0lBq8wzyl43HBSpBmIZGRl+sqNm1tfVe9vdcQM8ysjNzdWChQs1fuJEA5o+Qu3E/kLgPNlAZOCgQV7V6pPTR2EzoMdZGDpsmMaNG6+RxshFRUUK2yJTbmB40DyTpQZmMTsMdaAuwpwwACp1ckqKqg2kaO+JEycUFw5r9NgxWnz3Yt19zz2aNXuOqd7ZZpi/oON2HVBCioGpN5naiQSDjW60qe2of3fffY+mTJ1qY49dstLvNaSfqNkADir3TgOFjeapPnL4iM0fadLkybrrrrt8fdOmTxN0AlDXmZQLTQFwpBLnnNzlxL/O75bWlkte6D59+qjfgP5KT0/39LlaNugPGE4xgBs9ZozN4cHKzy/wNKmvq9NJc1ihCsckxOamJu+53WX9QVKmzNy8XF8+/cUWh3rYaM6iPjk5mm7S/cKFd2rSlMlCYmSMkNgDBm4jRo7Uvffdp7nz5qm/OUqYM0fN0QRYQV9o19rSKrSBchtTxvD8+RohpU629k42GqZHIkLKh17MmdhiSLsIAB4gff6iLbWpucnbTrl2u4ffHdBBGZt4cqiLTkHVKLFricYWndDdszM11dTY/PxcBYNB3cpPTmZAJf2aNTR/n/qmlyk/q0KzR+7RvVN26r4ZpZo9JUtTJvTV6BE5KuyfqaSk+FtZ/VXLOnu2UqsN0N42FeVNUwveMDUHlezVl1/Rq6+8amBWpZTkFOUXFKivgRngAuOyslMgYDVo8CAtuOMOffHLX/L2ouKBxVzyocu8rfZVbl6eZpt96ckvfF4lJSVKSk5Sojkt7jJQevyJxz2jzJk7xxvVKR+wAFiQMAA2pDAkPCQRmBpmBgCQFspsdffxxqjTzb748KOP6itf+6q++KUvefW7sLBISUnJvj0w4WGzKx422xJMXGBeywcffkjf/OY39c1v/aG+/o2va+asmQaQWX78mQOYMwLOCTDdZFKc3wNnnuXB1o/PPva4vv4HlvcP/0Bf+OIXhRpJ+oNmc9q7e49OmjeftklRLw37RtzAP8Ch0+og1+s/8AAAEABJREFUaaotuhm2yEDrgJleiLs8xMfHe5DFlheJRPxiM8gWlgEDBijdfkOnw4fMnmoARNmABiYFpCrahzqMuSLFFo+oSVmUHwgGlZ+fr8WLF4ux/crXv6qHH3lEABSLn7NEAOvjn3tCf/Ttb+kLRu+ppkJbtJrNqwx9qZe5QvpY+6kD58ldVu4jNlZ32pEyExOTyOrpFAi49y0Mzq6EgiE/JnZ6KQ3nt3sI3B4NpBkEKRzdpoKUd/SZ2fGaP3uISswby+DcknYaoyQlRJWSiKIY1vHKbO06PlAnz41QY6tNzIw6LZ68X08u2KEv3nVCD92RpAF5H71Ed67qnNatWat3zCCPOodq8Y55+lAfkKJgsDHmNb3zzrvUx2x3nhYgl50kmZRWYAC4cOEizZ0zT3kGZkhkMCN0c47paQntwG+YkTzhuLBN1KCcc2LS4wRC9elvTJmT01cwBXWXm2SHFIckhnSBKgjwZWZmeVsUedLTIwZK2QJckCLeMIfCS8+/4A3ilZUVGmpe5QcefFBPPvk5FRUXe0/qsaPH1Nberj59czR8xHABWBEDEurNsj6OMYlo8uQpBo5J1s6A4kLd44BEgvSDlMnWjnnz55nkNEi0I8FAe9DgwRo/YaIA4XjzKCO5HDx4QE0Njd7pIqODbvATNRpHo10+NXY1wN//uMY/wAspCMdFbW2tkMqccxpi/R9mUjPZaM+ZM2WcemkVqQ169jUnRmFRkTIzM/01gI8Txqb/gP4aN368IpGIMF2QLttoxDgGggEVDxyowsJCkov4rKxsfx4IBDzt/A/7R/tYsJxzPj0L3OQpk70EyNwImzQeMhu2Jb30NZ3r0vkn+STwkTT+Zgs1wvssrktBd1Yp8fs1JH+3Zozt0tzpgzR0xBClZ2T4JB/2H1IBkySSIqUmtsm5qELW+7aOeJ2ozNW5uhyLi1dhTqWG9q/UqIHnNGlYrQYXhlWQn6kB/bMUSU8RE+LDtuFa+SgzPT1dMHqm9RPnQ5YZuwGdcQZwc+fN1bz5873NJ90me89ykMiQrmBwGILJD1hIxtG2InPQxQ8Tn2sBo7dzTs452T8RR2CiUzfA2a9/Pw8MlebpPW6gdL76vEmWZ81+VuZV53yTMpBUqL+fqUqTTPUZbNIVdEbaWmkSKncfYNRGfayprVHQwMo55zcuI2nIPhkZmSI/TAwwBYNBD25In4AitKHdBOecmk3dQ/WFaXNMnRtkElMkki7aTh8AXVQ32gaoAzjYplrbWq0/UesufbaKb+ALnaiXpIAW6n/UwI/fVwvQCNUUjyeG/ZNmUiB/UVGRBg4aKMoDqM+erfB2NBYQFhIANM8WKNqdYOAMqAJI1JFov+lTdp9sc5jFe2mKMaa/hERb6LjO3HbOeTpAM/JStzOwc876bBHQjAUCGiM9lgwp8RoCqj5xtM/JWUrJOSf+9Cn5BD7efkStumsEAx4F7FpQtgrVKjH6hsYPOqn75udqwYIZKiwc4AfZCvhQX5ggEklXJM0pObHFALVVBdkXlJPRoNNVSSqtzlNtI2DXKuc6lBTfpP59TmhkSZwmjO1n6mw/D3bJKd2i/YdqxDUyoY4uWHiH7vvMfXrgoYeE9ENARUEl+fwXvqC7771HTExW+J7FwBis4gBlfEJ8j0smtV6HKT3DXrwOo/EbxugGrn5CIoKRqswziv0QsKgyBwibYKlvgEkQABRMBRMjHcw0dRPpQk7at3+v8O7hNPjVv/+794SuMwcHt57BbIwHAQYF5GC0Ho1XQkKi3z8YCNqEsAvOWaF2bGvvELYm2osEl5KWJpjZLl36pqQke8mI9iMt1Zsts8N7Om1+XUr1wSf0DcmXlEi3SGq03RCTqCsCdke8vfQZ88Ou3bttLgdU0K9ALFqhuDi1tLYKGxh2VehKHuecMEv0s3QUyngQOIdGBPobC9xZw3Xi09PSjS8C1qRuyZP2cY28V4aoabBRv1gzzsnmVOlJd8q3BD6bc863HfDTpY+NgcWLcCnuk3ES+HibyWB0SHEW4i1wDNrRh04pIDW25Kmmbriamvsr0HFA/dLeNkdBghYvHKcJJjWwSn/YNjOQFxrjVVOfaNYamWR3Vn3TzhjgtaqsOkm7j+foQlO+OjqTFTCwSwhd0MzR5fr8wsP6wsItWjC1XYOKIrd8nPvm9tV8s68htc1bMF/zFyzwYbbZy6aYYR5AYRW/Wr9hRtTOUKgbEK6W5kbjADrKKzBpDaM6oApT4mjgVjX2ZcFcSI60mbSoWNiAiB83bpwH6a9/4xv6yle/qoceedjb5zIyM3TmTKlXZdmDhQrcLbW0qbbmvLBTwaA921lj8WdKz6jD1FviGTuOOFDiDdCdc2pvaxebpGPXuE6oq6/3+w0BOeaLp4/ZliSnm/mkR0wlz872DA/Qe2A6fVoN5hy4WjlHjhz2+wsPHTzovdj15iUlHWOHaooKD52OHzsutmgg9VXZQgLQs0AUFPQjuWR908WmGjQZ9nRdAjL1+AQCzkvjjJtzFzP0uH61UxcwJrML0Ayac7Sf/kvbAsHu60h/RBLn3Htlv3fG1U9O6O7VR95eVlIDMoOXjq54VTcM0MnqETp2bpSdF6mpLUeNrX11onqUtpVO1vpTU7WnYoLO14eV6I6pOGu7po+Nat7MoWbvKRHSy802mVUO+0l9k9TUGmeTRwqHmhVJrlZxzmmFgm2qupCmQ6UFqmlMNbu1UzDQpv451RpVXK7hAyo0pLBT+TlhOXdrhzvB1BOM+nkGMKhcA0x6HVA4wNtOiMP+hHSiq3wCNnEvn4xXSXbDUazwkYwMDTS7D+ozYIEqyj44VK1kk5YGmx0MVUv2QQXFLseWBNKF48IaN36CB+q77r5b8wy0883ziCp25swZ4UxADUxJTbHc8oB09MhRnT7VfescqmappQMsDprXl/phOsYPpkyy+iORiALBoJeMAF9UWdLBuDhMTpt3k3q4tzfD+kJb4+PjBa0ow6ahr/uD/uHpZCygP2or7YQOx44eFe2kXQA9XkicK3hADx865G1vSEzUTR2Mb47Z4MZPGO9tbNgYcahQHhJegZkJUFuZA6S3CWbfD55jzjnfJ+fcDad37r20nhZ67xM2GoXNTkcMixdj22imAmjPmLH4cITOpPkkhcDH09ioVdPpwaWpLUNHymdq/eH7teLgwzpUMUdnL4xWxYVRWnf0fr18YLF+s3+ulh6dr2PnR5g9p13Rxqc0st8h3T0nV3csmGlG8AF+gK3QG/4yODxip7GpTe0d1u0oQUpOqNfgvrvVv0+15OK1+WC+ys9nmFQX79sbDjUqHFcvZ2p1JDWqzLSoTSr9Vh8mWM+A1NJgUghtvJGCe+aNRlntoW30fVmjppZeLZCoZzydjP3mGiE5JUXYyPIK8r3NB4mLvXDlZWWCedmOwnUYnXazS/4XP/uZfv7Tn/oHFSDpDR5counmfZ1rUilqW7KpSTAMQMT1bvBJUPW5agEQSI2HzSMJ4FEXDzpgPxzbHcjX3tHh8Sk9PSJskpRx8sQJL0Gxrw7VEsYETLmjApAEXHPNCzxw8EAlJiXauDlFu0xGuow2usYn3xYeHAn5RgdAkvpef+01se3n1MmTAuTwnFI/dxiw7aW8osLXg5lh2PBhfp6yEAFi02fM8Co1NDhoUh/323IND3ietTMtPc23pOd4xM45ytoNETh/L3RZdHefyByL73kei7vWkbTOOSXGJyjBTAZIfUjF2GfxugNuNTU1Qt0+f77aTActNON99VLG7RyM2z+m5llNrV2ZKqsv0ZITo/SrYyX6iXk8f7p/sl48OEvvHJuqJWcGasW5LG24kKI15/roaF2eGtuzFXVBudY1yg69qrtmxGvRgjEaO2Gi3590U623wSQ984XjpWAgVpJ3TCP6H7CJ2WU2u/46dnaguqIhReUuJbtVJ1ErCFBjHxJMzG9Aw6Jv6AuzdnbaBLfUXXaE4S7Pz6Tu6uiUdUBcA0yJsyxECeM8QMDvywPSD8bq8ebpKyouunQ53WycRSbpIWWmpqYarQLmsU31nr5s8/S1tbZpw/p1+uEP/lU//sEP9c//9H1xt8LOnTvErWPkGTZ8uL9Vauy4cX7/Gyow6tsLzz+vH/zrv+qfv/99/eLnPxe3KV0aJzuJXtzmgcSLBxJVsKGxQah/3A3Ao5d+/MMf6V+//8/mwV6jJlMvc8x7XGKAO7B4oAdsaI6kwtEHb7e71L0rTgBnQOjxJ57Q2HFjFQwFhRTGrWb/+i//Yn38gaj3Fz/9md+0e8qAN5Ke7vcBjhkzVtwX61z3/ElOSlZRUbFycnI86FJZXDjsaTdy5Ej11FKigLEF0jBGBEMVfvpg5DABoE1NTc1qaW4Rm8NjY+sT+BGWjXGbB2O2F/k5YPOhva3N75VDkiSuO738WGZlZynPnCI5ffr4OcO9ur/8t3/Tz37yE/8IKsbyiEnfzDfykb/rYjv5fTsHg59b1Dyob9JFzwF5X8lWU7vZvupasnSyLlv7L0S0rSZDyyv7aevZATpRU6Bzzak62xqvs+0hNXeEJNdmKmWj8JCq84wS3A4N7LNTM8YGNWfmMA0ePOim742tPNemI6dkUmW+qc1Zau9MsmnhFEmtNamuQgNzq3WhMayjZdmqt7Z2dMZLcpKFxHCHsjOcigszlZmR6plHH+LjnDOQjvN7rrCDJZjqGjRVzDnq+eACkS5CcSHvhUtITLRVOEHk75mT3/Fmy0oySSo5OcnSJvjJTBrnnPdsYrsCfJAqnHuvbsrHrlQyZIjyCwrI4gMqY1FRkZdKaDPpkk2VLC4uFvd7Irmx+rMtZsWKFcLjyt0V7WZLG2DOC/a3jRgx0hi+SADWgjsWaNbs2cJb22Qq0vFjx4TKCvMiAaE+h+PibEpFfbB/6pPTRyNGjdT0GdO9et1lc45b1bgNilus2PmPulVo9c2cNVMjRo5StjGup4cBC/ROS0v3/Ucq1HU+qHEA0zSTxGbOmqWxY8cKqavybKW2bdmqpUvf9n0EbJF6WRwmTJqoRXfe6beUAF7QiCooCyCBRrm5eUQJjypATxvTIxEfxz/GI8EkK8aGgBocK4frnDM+XEuxBYd+ONc9fs45Py/TzElDiOUNBIM2B+JFHIH81ONcdz7Zh/biWGKcCkyaRULeunmLli9bru1bt+lc1TnvyCA/dcebBAhdLett/w3cmhZCLJuM6jLQMPkE0Lu8YIvuigZtpYhTfKBLcRbaok7HW4KqbImz+JD6xrUrNdShpGCnBic3qH/qCUWSjyrgTH01oFFnpdTwS40pPGre2H6aM2/W+xjx8iqv+B2Nav+RBr27yWn57vE6VjnY7IOZ1uZuMmSmNmrWqGOKdtbpWGmS2eyK1NKWavxl/TNVNzO1RUOLnObNKtaggX2VapPsijpuIIJNl3jLBg4c5NufkZEp7CNM4BvILkAOhoU58IDm5uYKKaxnXsqLZGQop64QZEQAABAASURBVG+Ohb7C3hYXDvskTPD8vHwBBnn5eUpKTLoEgj6B/WMCYzeifPvpv5FIhooKi5Rs4Ml1AuejxozRfQ/crzlz5gjQc86J+1qx6aHaFRkQLrxzkR797GfFo41Qf2n7Pffeq89/8Qt65LFH/W7//maryjXHzMJFi/SZ++/X3HnzfF02dWwM+C/PqOxJ++zjj2ux2QC5myPJ1NJz56qEComETBvwYn/u809q7PixHtScc4IeAG5RUaGQCFNNRf8gmgMIgPKdd93ln1DCvcf9+/cX9aAeYyMEpImj/w/iNX/oQRUPLBZ0ds552gVNGkywBW1wyWANNhunc06MYb4ByoiRIxSJRHw6/iUmJvjFhEVmwIBCP36URVsdDoi4kJCqBw0aJGgL2DEW5A0GglZuqgrMgwsdcg1U40JxAmgjGREVFRWJfNSbYGBKetknaEBIOcNN4r7v/vsE2DH2mAToY5dJ1BMnTtSIESN83/JNnae8BFtMLftt/+3m8N+2malfkeInWikhC0xIgp32/HZJSeEK9c/crXkDDui+gjO6N7tG09OaFDQV8VhDipo6Axqe3KRF2edVlFKn6vqh2ls2V21tSd0lGTgKwGtZr+zQG1o8PUEL543R6LHjFbKVXzfw4d68s1V1OlHaZqJ/u4Foh5XYZTmdggED2XC1BvdrUk5mUNuPZulsbZqBcFgyEM9ILtPI/rv0wLQNmjKqWQV5KRZ/89+4cJyKBw0UW0m+8KUvapExNhOdlflGSks2oMFL98CDD+ihRx7RpClTlB6JvC8r5QECXL//gQc0dtw4paak+jRM+llzZuvxJx638IT6GcDASP7ixX9MbOwyABUMxioO44w0aQrmv5jMH2DYgabS3nf/Z/TVr39d3/rOd/Sn3/szC9/zj5/66te+JoACexeAjCGfW79effVVkxS2mw00LO6k+JM/+zMR7r7nHi+FcQcFgOKsFuf4byf2pf0FJmnOmz9fXzbv7re+bfVZ3u/9xZ9fqm+xlTFgwAAPlJZF9GG4AcpnDJA/bzSfPXeu+g3oLxic6x8U2MQMDR83Nfbr3/ymvwuBe1q//cff8f39mnmaP2PjgVoNfS4v1znnpaGa8+fNAVPlq8u1BaqfeVqhiXPv9Q8pktuyvvzVr+jRxz6rqdOmKdlAORgKiXFiLGabJPzIo4/oIQPWwsIBPp5CmVtswP6K0fxzT35O3BKXYADLGI0aPVpf/MqX9bnPf15zrP/ZfbI9AJIvFiIZGRo5arSfm1//5jf0nT/5rv70z79n/f22z8fC9KWvfEVPWhmUxzyL5b2dj7cE6PaXDlFV0xgpPMr6mtC9+ppKYSf2GxAhmMRnUpEUMImtQwUJrRqc1KK8cIcaTE092JioE21hk/Rkkl2HWjqD2lw1WEtOTdOx6pFqaO0juZBk8pc6TynJbdeQ3P2aMT5es6YNNUmiSCkXGdkSXfOLvaOtrVVB63lcqMXqazagi1pwCrio4oItKsw5p9zMGpWeSzCwjZjUl2a1OiWE65WdVq2BeTXqk9GlxMSQesxP3eiHyYpqhhcOA/XI0aM8Q94o0DFxyc8m3clTJguQgbl61s/vAgMDHic0fvwEDSgcYO1N9Emop8TUUpiJ7StZWVmeCQEVQOj4sePiseM4GZDKYNq+uX3V38pAcoExfUEX//GbMnBS0CYACPBeZFLc/AXzRRuRYkhD3XhIMXSvNPUWlfPg/gNqbWnxNICJG832hhRx5MgRYUuDmWD+oDE6VUK/9PR0AfZIGbNNkrxj4UKvMnK/7OSpUzTE+gfTAorOOdEHpJixBvgAx5ChQ7yUS7xu4AM9sV/B3IwZ9S2+e7GXKnme3/SZM4Q0RBrqDAQCtkB2iflWeqZUOFy2mBq4f99+0Xeu037GjjbwO9aMNN+3YqEuQ0/SMOako++JZq4oGVKiCZMmiTkUo6tzzo8j0t7MmTO9rXCgSX3h+LDIz3yYZg6iqVOniv5Dw1BcKFatP1I2ADzK5iT1s0ARZsyaqdFjRov5NM2AFxpSHgDsM97m/wK3on0vLjuvA+XDpeRHJIdkEZVMArJ/9r14bjU1tOartGas9lYVGjCmGnhI7QZ+5W1B7WmO0+bmRJ1si9e51iTtqumjZ88U6UfHxmn1qXtVUWflR+MlAyOp04ovV6jlKY0tPqV75g/QzNkz1NcMqbqBT1KCNGhAUH3SmxUfrO+Rw9l5QHkZp5SfcdTUky6z12XqQlMfayvXrOZoWM3tfdRo7W1ptXZYjpv9xpn0iVSGagBjcAQsek7265XJZCc/jEtAhabMnnlgNkCjb9++3q6V4iWCoE8CwwAebJ/IsevY8YgDVE6fOmU2mWX66Y9/LB4LtHPHDi8tFJrNa4BJSDAh9fuCrvKPeqgz30AWRoBpaB/tiSWnn+3tbSbNbRO3uz3/3HNm8P6pnv71U96o/9Mf/0Q4J3hkOd5WAHaEGeyhUayM2JG2ZJkRPdfGnntmCdQXu86R+khHfGZmpgDNjIwMr9JyjTQ3EyijsKhIw02NA9yL7BywAUx6lsPCgfODBYO+/dM//IO4Y6SivEKA9nDrE6FnHs6hFePD2DI3ACTiaCuBc0Cca0iasfFzzvmxop9sQmd8KYf00I75QN+xc9J/4oPBIFVeEQA8FlNAlnGnz9SNXZc6KYfyLp93VxR0m0QY/Pz2LVm/ZpWWLNunJeujqgt8Vt1qLOUiyVkwjIh2hXXyfD+tOj1Mr1b01UtV2VpTl25A06mBie2amNyqhekX1Mfsc6UtYe1pCJtjIqBGs9/tP9dX5fXZams31csG075yBqRObQq1b1Bu0grdOztVd5gaO8LEcyY1tV8rXKjv1Obd9Vq1u0Cbj4xTZe1gNbelGJhFfcD5kZ3eotmjytXaLh0rTzXJIsFW6KDZ7BJVWZOng0cbzSZ0tltovVZFHxDvnJNz3eEDkl71snPdeZ1zV71OpHPumnU4132NdATUVVTV06dPidu2qsz4nGJS8hgzws8zNREpkHQfFJzrLte57uPl6WHEwSUl4q6PhWa4B6SQ4NatW6cVy1cIZ0Z7e7tGjhqlhx9+WKhZMBuMeXlZsd/OddflnItFXfXonPP0uOrFm4h0rrsc5947Xp4dTyg0LSstFfa8w4cOiY3S9B1b3ghTpQExAOTyvPx2rrtszq8WnLv2deeufs259+Kdc1cr9lKcc87Tyjl3KY4T55yP5/yTEm4J0PGssK3bD+ndtWe083h/VTWNVTTOJDAXJ7kusT2kozNNZxv66uD5PO2vT9X+xiSdbg0rKdQu1NiihDblhjqVHuzwcalx7eqf0KLihCalxLUqFOgwUDHp0BwYVqicZKFLgc4T5sDYrhEFhzVzfJxmThmowiJsMym61qehqUMHj9RqzVZp5bZ07TmRb46HTLV3mKhnDgvypSS2aGj/UgUDbaptSFJTa0SdBtZRq7WzC1tJQHEhWqFPzcc5p8SkJCEpoFaNskVj2vRpHmjGmfqbZ1KTbsEHyQdJD/BcZECHigTzUz5SBBLcuPHjNc/UXtQm2oEE80EL2C1o2i0vAhDLyMwQKj/3I0+YOFHYB++8604VmpSckGhz7pbX2lvg5RS4JUBHoWygXLVqg154+5T2lo6QUh6TgmkyXFBUIbV29NGFtgzVtppkBFiZoBfo6lJqXJsyw61mt+tUeUuiEszrOj6jRvfmVOuhvuf0YEG5FhXuV7Gpk+HQBXV/nB1iTW+X6zxpauyvNaH4sO6bk61Zs66vxrLfq7ysSus2ndTrK6q0bFuGjpuU2WTts4Lt6wxY2xRJOqO0pEYFgwmqaSxQe2eC4kOtyko7p/GjMjRqRJ6l/fR8ARKY727zhv7F/+8v9Rd/+R/0B3/0R3rw4Yc00Jwn2KluVW9RjbCjLTI73pfN6I7B+3v/4S+EQ+Ev/vIvzcD/bWH4nzZjuveQ3qp6P85yAmanQwqdM2+evvmHf6A/t/5957t/bIb8JzXb7Iqo+B9ne36f64qhxW9PA5OEeALq9i1b9NaKg3pnc7wuBP9A0YTFVnamQu6CRvQ5oEdKtuhbJQf1l8N365uD96tPQrOOt8VpTUOy9jaGVdYap1CwTbMKd+reocu0qGSJhuUvV0bSCTnXJmd/kjXbOckF7BfB5Kxoq+I6tyg/dbXumSktmD1Uw0z1Cfp7HHXVD6pFS0unKqtb1drWpoDrNKlRFqw8R3DKy2w0YGtRaXWmqdEJ1rYWpSWWKymhRXFxTs5dtehPZCSMie0PqQq7EwEpC/UKEHTu1naW+gA87FuopsXFxUKS5Ih9CjsS9ZLuk0hQ2k376UdBQYE5zIrV3+ycSMzXso19Evv5SWhz4FY2ErtK2Zkz2rIVNbZce06WqLp5mhQ3XqG4RA2InNHMwk16ePB6PTFkne4t3qb+adVqMfX2lKmxFe1BtZiklxpfrxF9d2ts/lYNy9mhPilHlBBXK2eyoRSwJhNc99HATnZFZrMLdJ1Ratwejep/WLMmxGvW1BKVDBksDKi6xqe1rUOVVQ06WR7U0bJ0HS7L09naPmpqTTXAc8pMq1MkuUF1TYlmx0uw+ESdrUlWRVWHamtbLM01Cv4ERsOYSCDY0DA+EzA4o2py7aPoEsZswBUwAPAIH0e9H0VfLi8TmgFoSMLpkYjYUEw/6e/laWO/cWCwL4/9a7W1tWppbjb7cEfscu/xQ1IAxPiQWa+d7dSJ41qxYo1eemuX9p0uklIfUyBcotTkevXL2qiJRa9qbOEbGlqwVkOyTpozoVGJhlv2VVq4Rbkp55SVtk8pSccVF6qRuM3EvLPS+13h72uBBzzJRc8q1PaSJgw8rocW5uq+B+5VYVGxrvVpbe1QRUWNVm9P1Qurh+rl9ZO1/fg4VdUN8CCWHK5VSoK1wUC2vTNZZTX9tWzXVK3cEtC+Q+evVezHG99b26eCAoAcwkL1uXPCFMS9pexlJO5T0cHfYScCH0XdqIT1dXXasmmzli7foeWbG9UQuFMKzzTZK7f7sXNdHUoKXNDgPlt1T//t+nrxIX2uoFTz849rSPYJbwszbJGiQWsigaYChYROi2u/GDrkTOV8f2hTWNvUN2mVZo1q0KJ5IzRp6lShRlim932ZXE2NzTp8tFLrN5/S8jWndOBYh843JHp8DQVMVU2qUXFumZLNYdLUElTpWafzNW1qbm55X1k38gPa4NF88fkX9L//1//yjy7iUUixvG2mQjO5uZ+SewxffeUVcWN17HrsyOTnBSXPPP0b/a//8T+uCD/8138Vz0Q7dfKU2OIQy3f5kS0l3AjP7Vq/+NnPxePTibs83c38RiLhfRBvvvGGlr71lsrLzHvd0nozRVyRtqGuQRvWbdALzz0vaIJ3+PJEtJsnmaxYvlz/8v3v63//z//5Prr87V//tX7+059p7dq1trhVXJ79lv9GKuMNbC++8ILeevNN4YG9ViU8eXj5smX66//9v/XEeuPAAAAQAElEQVTP//R9cV/pz378Y33/H/9RT/3qV+JdIrUm4V0r/28Tz1OOeZACt9/xoIHfpqzbNS/o8ZG0DYY9c+qkNm3Zo2Vrj2rfqRydbxmraGiS4VcfRbviFadW9Uk9pqm52/VI0SY9UrxTM/L3qH/6cYUMvNRlANcD6KLW0qicuky6i16KjxoYSl1WXmNbts41FqqsbrB5SqMKRk8akO7R9PFhzZ4+VINKBulyNRbgATTOVdfr5KlqHTl2TodPtut4uamoF/qq0VTYuGCn8jPL5VxU1RfidbK0SXX1LQIkrUk39aW+xsZG8aiftw0E2FLBS17YREt5PLKcN22tWrVKvOGqrKzsqkBF2oMHD4iHWS5ftlwwVEwK2LN7t3/70ztvv61tW7cIIGM8qJvGwnAEyqDv3HB/8sQJkY/6e6YjDQASC/ymjKsFrpGO+1151+jWLVv9O2QBbuqJ5aFu0hE4j8X3PBIfK4909Y312r9/r9atWyselQSY9kzPOemh7a5du/T20qXauGGjp8sJ69vhQ4fEwgC9AML9+/eLxytRD3kJ5KeuWOh5jXOucyRtLPA7Rq9YHEfiGVOkM2hx7Ngxm6NdXHpfoC7avG/PHv82tJUrVopb2RiHBpsnbDTmicW83xYwpMxYAdRB/ljgN6Hn9dhvjrF0Pa/TJx4btXHDBvH+WJ67R1wszafl+JEBXYxAqLErV67VS0t3a39ZP0VTHpSCo+1ypgzx7NikfpFdmlL4uhaWvKWRuRsUSTrmpT4ZoFmCy74BdXYlmQc0VV1KtmshO4bU1pWl0gsTtav0Xq0++qj2li9UdV2Wgu0va1juHi2YkqL77r9HhcWmxn6AUf3omXZt3pesbUcn6uS54WpqTzf1tUL1Zqc7WZGqQ0erDeg+vIQyaPBgcQuYNd6k3k3djNvYJF4QzBN4165erePHjgr7Fdss2KRL2p4B5qqsqFRtba1/8sU95inltp8vfOELmr9ggZKTU8Sjjl566SUPhjATEz1WBueADwzAZlI2gXIrGOexNEx40sTSxs7JE0sTO8bSkgYJ8oK1CyCpralRe1urotH3mJz8pCNwHiuj55F4rhOov9UkQvqK9MutYcT1TO/Pbc2jHTzSvK6+QWxZgS5f+tKXzHP8sMaMHWPtiHoQ5AEAew1cKJ+8XV1dfuGiXOI40gauESiXwHnPQBzpe8ZxTl7nnLDP4V3t0yeH6CsCwHX27FmtWLHCLwoRs+U98NCD+rPvfc8H7l4B1Hk81AEDZ+gZKyQajYq6CbSXQFzsOm0g8Js0sUCbiSNwfvrUKa02gOVumFOnTns6xPKR5tMQPnKgg5C152u0ZeNmvb1it1ZubVZ9YIG6wlMllycXjRPeznCoUUnx5aayXrDf7XIeBZ3e+3SqtSNBZbVj9Nrhe/V3W76sv974FT2z53Nadewz2nRyjn51ZKr+5tA4/fDkMC0vH6zTF/qqK9ChsNuh3OT1psY26445wzVpyhR/E7xz7r3ie5ydrazV1p0VenFptX7+Urt++kqGnl81Wscrsky66jJwqVNbW3uPHDd+GggEDISS/Y3VC++80xhP4sm1O3bsEDaZw4cPa7Op/Lm5eZowYYJPdy3jddTAIxgK+hvd8eoNHDTInC9DxI3ns+bM9k/bqDpbpWMmTVSfq9bBAwdNytkg1FQY5yVTqVCRT9vkbjKghemY4AAUqhIqok9jYPlDU4V//MMfetURFQe1jLFF8ti9a5cox6f50Y9EnoMHDoiHVcaFwwoEg16aQbJDonrumWf14x/+yIffPPWUkLBgdhgRZgXQtpn3/pmnn1bssU1vvbVE1Nt68VaxwDXGTvYJBJzC4ThlZWepX//+GjxkiMaOGyf27c2eM0d5RlvqQwpuM1MBiwA0QtX/5S/+TT/6wQ/8nRqrjPlPGQjQpr0mJaOGI2ljSkB1po9L3lyit5YsEbd5QUOA2EuT6zeIW+noE8BPsKZd8W23+i/U1op8ba1tGjhooAoLC7tDUZG41Qqww/sdF4qzedcmxgnzx5uvv+HvYPnXf/5nO/5EL734kh9rxoTx2bxpk6nMS/TKSy/r3//tl6bO/7P+7m/+RryAiXdbUA402LN7j7jdbtu2bdpqGsDu3btEGVc09hMcEfg42g5BT5qDYuOm3XrX1Ni9J/qosnGkWt0Yk8ayrQlhC50KBhrlXJudX+0bVUdnWOcaCrWmbKJ+fXiefnVovl4/Nk8bTs/QwaoRWlM5UG9WFmjFuT7aX2tqbHNEXYGAAjql1NAODcnZpxnjEv29sQMHFns11rkrwa6+vkknT53Xpp3VWra+SUvWBLV0Y45KqxKNYZ0Hp6u18EbjkJrYZjB33jxxmw42kvXr13kQYgKfq64We8zGjh0ntiKQ/mplO+eE3ZHrqWlpyszMVHafPkJiHDNmjJAGYeSzlWf9U29RibZu3ertZitNgtiyeYsH2fM154VtC0mpvb3dT3IAd7nZjFYYs+80EN6/b5+wu737zjumAm5XZUWFZzrAeZOpiD7e0qGCkZa66uouCGAPhkKqb2gQz3JDBduwfr32GDgS1ts5t0WhSkIHpBcAhHjeaYvURXnEUSZzKSkxUYFg8EqS2FDaV9QJKPBUlpSUFEFDng03YuRID3hsX8Gbeeb0GZOi21Vu5oFdO3cJFRGA379vvx+LNWvW+L4CagDhVgNfpG1u4SIOkKCNq1etFmolcaiBK422XKs2pwIAhxRWe+GCzZ2uK9rsnPNjmJiQaOAc9mkYBx7gWVtbq5ycHLFhmo3GOX1zRP9YMHbu3CnoiDoOjbYaQLGA8bCEKpMQeYnQLqMxY0g8Y0jfUFFX2phyTrsAfECWMgFwVFd+M2/0Kfp8LEDn6WVi9snjx7R8+Rr9+qUt2nggS+ejd6ozMNwuZ5oaa03psqBYsOjLvtGoM5U1pLL2OO1v6w4769J1oDZTTe02Sey6FwQ7ogaKAbX78iik01ThUsW1v6Rhefu1YHKy7rn3Tr+vCSYkxeUByQZmYPKeO1erI8fPqeZCmwKhBA8o4fjw5Vlu6nckEvES1/jx45SQEK+lJhU89+yz2rljp9hTNmHyJJUMHfIBZbqL16MXj/JMHjJgAfQGDR6kxIQEtbe2iicBM7H3G2C9vfRtDzpsfSANKjJS3EmzZcGYBJj0oEmATPykpGTNnT/ft+vokSNeJcaOCCjB5O+++663hY0dO9YkkOnq33+AB07KbDfJl/JLz5zxkhsAxrtSuSF9ovWRhm8y+xBSEaoZTLbEnBhIftAeKWzSpMmmnkfEE6J5Vl3QJBvyfVBgDP18uJiQBQG68Gij+PgEIclxLy2AsGrlCp026a2kpETUCcDs3rVTb5kdFRDjGXc1ppns2LZDHpDNfoZtFXpi/wMsa2prhOlhmy0mlM1WneamZkHDs5UVF1vx/gN3ogwwCW6sSZxsP1m3Zq2e/vWv9W8/+5lef/VV36Y+tnh95v77PeCF4+Nt7I5oqy1SFZWVGj5ihGbPmatiW7gZm507touxoV+8zxa7G09cLuhXIO5yGWNjdPjgQQ/qLFIsGllZmTYHE7xmAH2yMrPEmL2/pTf067ZNBKp8bI1DBWCy7tqxW8tW79WKjXUqa5qlZjdBqLFSSN3i0nuMqx6fQKBTyfENKohv1sC4duUGOwXctHaGDOjiDNiCioQ6NDNSr9EZ1cpJbFRna4aiJgk6126rYaPiu7YoP3W95k3o0II5wzR+/HjFGxg453rU9N5pNBo1O0iHGhqadbKsS6dtvkZ5qIDFv5fq5s+QOmAEVmqkL5iS1RWQuuOOO1Q4oFCJJrlcr2TnnPXp6ikoPxQXJ+dMArUkPKCSOghMYu444JltPHeMvXLEs4p3Wb9QSZHswgbmPOWC27RQn7iBHamC60hWOB2OmJHfOWcAN9U/LQO1mbeB8XKdrKxsUa5zzkuAR48eEZIVZc2ZO8cYdI6mmBmhsKhIFeaZxfFSc/68B4b09HRvYkB9R32bPmOGeDoxEhpAbAVbr27uC03iDCQpIy4cZ7aoDvFWs5MG8KdPnxZP4khKSvJ0B1za2ztUdqZUAFmqSYa0s629zauZgB9SLTSAbkhhJ0+cVFlpmZfQ2C8XybC5Z/Rk3hOu1lrfJhuniZMmavE992jBojvU11Trurp687Tu0ptvvKkXX3hRgD8SLePDIjnQFjHGBgBLTklWwAWMdbq8Wkt7GCM5iddnAm6Ya6AjtMce22pqMk9RyTRQ62fqPWo+KjPPqiuy8YAOV2vvJzUu8HE3vM2ki7LSM9q+fb9WbjiuHUezVFY/wtTYkbb4ZlqIswGL+iD71bN9wUCXEsPNKk6s1/iUCxqdXK9I0CarAd3hphSbuEENiG/ThPR6/7CA0uY0HasapgvN5uU1H69MUQ50HVNa3DYNzTuomROSTY0dZpJdodgk65zrWd2lcx5b3tLcqqOnm8wj2+i3lcDAlxJ8yBMmORIEAMLkRcLivaqAX6atsgDS9YoGhK++JMgcNl0G0O2CMZxzoi7Sh8PxAqzGj5+g8RMmiKdTxGyAXV3dpfEob84BWqTL8RPG+3Q8/iczK0u0E0aCoc6frzaASDZD/1hv/If56A+SYqap0rIPVPWqsalyAB0PzkQSiQUApK6+zktDSIF4G6kHVRNpp2RIiYEc41TsjfvY6ToNQKzom/p2dRlNOtvNztoszm2SeamuyuyYBGiF2aC8rFSt5kChj0j1qHSMS3GxObKsRrzYeM0bGht8e5KSk8yDWy0kqjJTg9NNWqf915tTVoz/UgeSK7SGZjiSJkxkXAYpw4ASyRBJd4lJ/Pv27lN9XZ03uUDbBFugGxsadaG2VtgHnYPSNsutn4w1iyZqO/TmMVmYNAAyFiDnAh7kAUnKYrHLyemjvn37enNK2GyrvoGfkn8fO9DF6HbWxO5tW3fr5SXbtO1wlmpQY4PD7HJE3fgG0xEs6rJvUdoFzexbqvkWshOadbwlUS9V5ajLAG9icqP6JjTq3aoC/e+9M81ZcZ8Onx1tKq+VG7SCAlZmZ7nU8KyG5R/QHTPStHjxIg0oKlLQVD5LccWXSQNTHz1aof0HzpgKVWf2qfYr0n2YCJ7qiprErU+spDgVMjIzvL3mg8uzvpAoQMc4eS8gcbFtpKOjXUFzWMQbU8DIMF/3ZM9Sgqlv7+WQnBnx1eMTCoYUNmkDhgEoueTU/ScDGsAi3sqFSdLNRhi8aDcLBIMGfikeBKibfDA0dAQU4uPDRPmQYFIr+aFvrTFsjamH1JBs6jJSVKxeyk5NS1XIJLGOzg6f94P+BYI2vd17qWgDNMF+hiQXDMWZiaNDLa0t3oYJeK1euVKACvZLVHPGxzknJDykJ/pz0Bwtu805QZuKTWXkhn0kOpxKAB1jmJ6edkPqH0B23JxFq1etEuUOHjRYdy1erK998+v6y//j/68/+KM/1Ljx43XQ1M0d27fp6NGjvkNI56mJhgAAEABJREFUoJs3bjKJ7w1t37bdS8H0zzmnQMD6LfkFCfpGIum+Le5iHPQPxQVtCLss5r1vIBi8lPe92E/HWeB31Q0eV1Nvq/iBfQe1at1Brdjc4NXYlsAEKZBjzbKmmVfRZBM77zQJJVFnG/P11rGxeun0YL1elaeN53NU0x6vZBeVmacV7QqqrCVBb53vo30NqTrWnGrpCrTh7AidqS0xe2BQzjMzA9ygcMcW5SVv0ryJUS2YPdzbzFjJnHNW55Xfjo5Ok5I6TRq4CDBXJrnpGOecAsGgmJwEZ+3jqBv8MLmRcFqaW1RfXy/AApUEKQDDueGRcnJslTY7D0UCNvHx8fLgFQwQ5QPxABeLTNToznnUMhMCgYvpurrEb645i4tJnEhhx44f93UjcdSb4R0HyIULtd7YTwWkdc55mxNqH8ZvJBE2qFadPStAF+mDQHpsdahqdSbBEEhfVloqXnoTMoC66gjZsNjXxqfLpPtOtba0qrmpSResPbTx0MFDYmMsklF8Qrz3aGOjAsyQZErMO3vX3XfrC1/8oh757Gc1c9YsIQkhzSFxARp5eXmibYcPHfa0YNFgkWJLC57MqqqzpiEUC4kONbmzi7nbaW2iZfTs/YEtRQ31DcLzucmcOtjTkPCgF3WmRyJC4u7s6PD1YR9cv3adTpmazLX7PnOfePQ8j7Ri7jIf2s2T22lzteuihO7cRWrZkfGztcq+Tix8Vqh9o8ZfXWIDPPOIRYdy3t/ST/avizP4d9MJ3kxVZUba7TsPauX6k9p1vK8qGkao3Y2wBkWM5+L8IMhsYq0dqabiFurdM8O1tKxQK82zut08q20GbnnxLcoJdSnV7HOs9SeaktXUEaeuLqdTLYkqazRAbDKJT3Q3IOcINvjtR5Qa2Cwe8TR7UppmTBumAYX9/MSyBnysXyZglwEMxxutOBAMqsMYoMa8pqdPn9LRI0e7V/5tJiWbQRymyTGvHcyIGmQE8emRRJwBqnNGgx6VobK+9zN6kfbvxXBG+5CoOMaHw169AkwAj0PmvECqOWiAgqEbcIHZSJuWHhEqE55OQBjvIJIV6fFU9s3tqwFml+TZdIAE4LR3zx6/pYQ0h80WSJmNjU0CqAOXtZ22vRecLUjtwuZ58sQJTxM23m7euFHbtm7zwMdDA0aMHOHVQEAOlTotNdWr6DhVhpojKN9ALWJAQwBEsFsBau1mpwOgaQe/BwwYYF7lel9fa0uLigd1q52BUEAfNKaMQ1w4bDbgBr81ZK05I+g3Ut6pkyf9wlBTU6N4k5xph3NOSHVIkPEmGeOdR4JEKnbO+cUO2mE7BKygva1Xl0hzNbhlPsTFhb1UW2n8SNnt5n2/lOlTcBK4HfpwztTY7dt3mxq71aux56OL1BkcZk2LyNDOjlE1tGTrTP0A7WtOUXVbUIZ9Fi/lJzVoSFqtMkNtGpZao1nZlVpgqu3wcLMKg22alNikwsQGpYSb5Dotix9pGNzKoPddpYqpsYtmpOmeexaqsHCAF/st9cf2DQSCBsNO7iZqZMVnQqJyrVi+XC+/9JKee+ZZ/eLnPxePKEcqmDt/nqZOmyrsOTBd53XUPucuq/2yn7GmUWdnZ6eQcLqdGenasX27Xnn5ZeE5fuON17V3z24DlDqvgnd1damwqFCTp07xDL1h3Xo9+8wzeubp32i1qYow1rhx41VitjgAb/r0GT7fhvUbfJ9efP55vb10qY4dPWYmgzZbiJKkQCDWnCuOQVsAcFjs2b3L53v+2Wf1zFNP+VvH9u/dK+yiPEIelRD7FL9zDdS2bN6s1157Vb+2tE/96tdavXq1UEWhc1w4rBRzSIwcOVLkCdvvPn1yPDgDmjgD4kIh7x1mYcFEoIsf55zse/HX+w+USXq2kKDW431m/yKB/W5PmQd2/bp1vk6kS9qal5+nUFzI30Hxyiuv6JlnjI6rVgrJ9/Sp0+K2v/NmO8Vs4Zx7X4VO7n2/+YHE2LdvjgdVv13FaIRUybVPS7j2bPkYewjT1NVe0D7U2PVHtGpriyqaZ6klOEkK9bOWmDfWBigt1KGJ6TWanIYzolGjU2qVZp7XOpPeTneEtLcxTWdakjTQgG9R/il9fvAufXnkCk0fsFY5aQcU6LKi2IJiZcmCcwHJHBRSnXljN6tf6jotGF+n+bOKNW78WO9uD9nktUQf6ZfVmJWZyV6IrdAY1bkrJ2TPRsDM2IaGDx+uIUOHemBuMwN6OC7Oq05skXjyC1/QtOnTBSOGDBhyc3MFs2CUZnI75+ScE0xZbIZ2JJmU1BTBfJQ9evRoIenE6s0wR8TQYUOFs4H9fwAAQIfqNHfeXAO+BC8FpqWla/LkyZo6dapKrG3xJo1QN2kX3bnItzdkfaQPAwcO0py5czVp8iTfTuqePGWSFpjnedr0ad3rnDUAyRSv4QTzTgKacdZPi37f1wWckDKLzW7Gdo2Cfv28BzVgfY9EMvweOp6199gTj4u+QQMAC28u9bEosB+RrThhU+9x1sxbMF9FRhtoFJPoJkycqKnWtpGjRvpNyUigxM21tHg1Scu8oewsoxljNHhwiWjH+xpsP+gH0va8+fP8m8/oY1Jysi0SF4Q6nG60nGS0/NKXvyw/PwoLRbvwVgOQSPQsYpR/7333CW93tpkp4uMTVFw8UNwdwljRFuqnD9B8cMlgMSb0Mz+/QPPmz9foMWNEX3DAsDhZ8z4138Dt0hOkhLPl5WZDOeDV2N0n83W2abTagqMVdTkKx3UoP6VUi/P36N5+B3RXwWHNz9unzHC9zrUmqNSkvD31qTpi3tc+JuXNLjikh0o26t4hKzUyd6sykk6ru7Pd/7v7HTBGJxjDdxxWSmCTRhTs15xJSZozY4gx5GBTzSIeRLrTfzT//RYAm2STpkwWdiImJSBwvdoCxryA06QpUzR33jxr61DPkMNGDNcMsy0tNlsTe6/wuHELWcgkkCJjWCYzzJCenu77RT0ZGRkGXkM1fcZ0RSyea4NLSjRlylShmsXa0dc8cjAZWz4AwHgDA5ht1uxZuvueezyTIXHAkGxJmWfMS13JxriRSESA+R2LFvk7N2gXATCbb0wGWLMdI8FAESCePWe2f3PYUANKyhw3bpzuvHuxiB86bLhIF2tX7AhNkDIpd86cOQJoRxpYU/ZYyz9/wQLdazatOxaa1F5UJMCIgOo5ZeoU3X3vPWKrD5u5kdzmGHjPtnLy8/M9YFInNropBuDQnFf/0S8kPPoB4E8x6ZkFgHITrS95efkaP36CoIlzLtbUS0efLinRg/Aio829990raFZQ0M97QNn+tHDRQt3/4ANi/NgaAk2m2QJGO6DV8BEjxG+AbsbMGRpiajdtAoh5oU1BvwLffupiIaPdo8eOVaGBJm0F8KabFD3XFhwWAPoEAF9q5KfgJHC79aHqbKW2bzM19k2zMx2O6ELHAnXFTVdaUodK+qzWvSP/XV8c/yt9bcLTemzMr9U/ckRN7UFFzThX2ynVRKVwqF39sndrYN4qpSQdUcg1meCGVHit3kKGoKWpkVpWanj+Xt01PaiHHlqs4SOGeg/itXLeivhIhkkb48f5ycrqfyNAx6Rl68XMmTP12OOP+/Doo496qQAJqcQM66zeznUzFyAw0GxHSG3sq0LSYDIDdDDFCFPJZhlTs6JnZGZ6wIVpADxd/PQ1oENSg8EAh4vRwiOJRPPQI4/41xYuNkCaZ6Ay1ZgRpoJxaG8MGGfPnaOHeFWfhdnGXIAl12Llceybm6vJU6bo8See8K/eW2DgtMDKnDVrtgACaES6noE6AFUYf9Fdd4r2QJMHH3pI/J5g0mB/k/JI1zMf50hh48aN9/TjVX73P/CAr4e2O9dNQ+hF+YD9rNmzxf4zaJxmHudx48cL2tBf4qgDYMTOx8ZoAAdaU9e1ApLYDBtP2vvk55/UE08+aX1/0NOBxYcyGUf6zngtNGBk7Lmfl32GQ2xRYAyRCgcUDhDtZLwZK9pC+2nrqDGjxWIFSNKfhMQEoQ5Do3sM7BlL6HGtdn4S4wO3W6MRxWtNjd2794BWrz+sNdvbdLZtrjpCkxQf31ep4UZlJ5eqb9oJO5ZpaNZpTexTqlHJTZqa2qDpmWUambNLOUlnFFajAtFOOW+NZbISLu8xcRZcl0l3rXKBC0oI7FFe6jZNLqnU3OnFmjRpnDdaM9Euz30rflMuEy7FbECJiYle0rqRcgEHJiRARQCgYEziYuXAGJTFkcmOWgQjMumJc84pZGogceQjnkD+FDPOUwf5CWGTCpOtjbSTc+II5Kf9GQbYBJgShiJdokkr9I+6CJRHPaQjcI5qyzXKigXaQH7fLyuX8gikp23XAg3iuU4bKB+acOQ3bURVc87GO1bRxSP5oAH0YxGIZETE71jbLyYTv5OTk726T1/IRyAt7aVufpM+EAyK+qiX6/qAD2XTP9rLgpOZlamI9Z1yKRMaETinPPoEfWhzSmqKl9rIT3ra5uu1tjJW5CEvdZCXa8yHWDxpKC898l6/P6C5n6jLtwTovGfnFna73dzjFWVl2rLtgFaYN3bfmQJVtUxUe2CSotEcBVxUoUC9goFWDc48qbn9d+vO/OO6L/+o7sw7qGE5O5UePm8OC+ueeWUlO15qX1QyUHtf8Ha6TouP2lmcujrOKkH7VBzZpmnjwpo1fYhKSgYqLT3tqnYW9fh4Whiwxo49LvWe9lKglwK/Iwr0RIAP3QSDjg+d93oZq8wbu23bdr34yjvafiRVdYF7pPA0y5KvqDkf7ER90w9qatGb+uaE3+jJMS9rZuEaJSeWKhBstcshC5d9A6bjmlNDYTvGW4izwO9Q1By5YbW25qipdYCaW0Pqal6pwrQtmjmqRaixJSWDrmob6lmDYZw6u6ws80p+VHTpWV/veS8FeinwwRS4JUCHWx2x+IOru7kU7LOrqT6v3Tt3a9W6vVqz7YLONExVkyZJwSJFu8IKuValxVerIHJU+ZHDykg+o6A6ZEKfVeYuBjuYrCYDuaa2PqqoGaU9Z+Zqz+m5OlE1Xm1tmSqvGakdFvf2kYVacniBNp2ZoPqWiIJdR5Wbsk1ThlRr7swScTsU6sm1+otqgNrg1QJzGFBzb+ilQC8FLqfAx/v7lgAdjA/YfRRNZ5d2WekZbdq0Xe+u2q/tR7NVUT9KbW6MoupjYJdgoNapULBecXE1irOji9ItQo8WgXmBTtU0FWh/xWQtPXynlhy6UxtOzVRV/UAdqJykVSfm6flD8/Tc4ZlacXqCzjUNNhCsVlJgmwZmbtOsiWmaNWOUBhT1F3YQ5yi0Rx12mhAfb86LZH8d0LOo3m8vBXop8DumQOBW1J+ZleUNobeirGuVcbaiXFs2b9HzLyzRut0BlTfPVFd4shTI9WqsV2VRZ7tC1ypCskun6/K07PQwff/wIP394RL9/MgobT49Q+tOj9Kysv56syqipdVpWl+TpdO1xWpsS5G6qqSWZWaz2xo2daUAABAASURBVK5ZYzr14MP3a+DggYoLh6+oCwDEmA1NMERfkaA3opcCvRT42CkQuBU1ZmVneQ/VzZaF+oc0GIozBPqAzOyzqzlfo4MHj2jN+gNaualWp+ommBo7XgoNkKJBRXtsBr6iOGcxFuraklXRlK6ylkSVNieprClVlQ19VNuaqvr2eNUYWLZ1BRQy6S8p3KhQsENyFqK1itcOFaTv9Da7uTOHaszY0SZFxpm31gpW94cNp5FIxDzE8aJ/3bG9/3sp0EuB3yUFArei8uzsPkoyN/aNlhUMBpSSHFZOdqKK+qeoIDdZfbISfEhPSzCDP+BxZWlsPTl/vlrbtu0xNfaAth3po4qGUWoLjFLURSxDyMAuqmg0audX/wYMtBKDbeoTblOGOSGsJp1vTlaDARze3KxwuwoSWsX9s0mhRgMrK88FJSfJbyrerGF99mjulCyhxuYV5IstFHbVf5HoUlNSLV/A/+7910uBXgr87ilwS7gxLy/P26RupDvBYFCpaSmaNC5fj91fpC8/FNEXHsjX4/cP1pMPDdKC2cUaPDBP17P58ZSOg4eO6oVXlpkaG6fyllnqipsiBfpI0a7rNmNY9nEtLtqlx/LLdVfWBRXHR3W8LlOHG1LMhRHV/TnVurNPjYoTojpRU6yaxgJ1dKRfLDMqdVZKLW9oYNZ2zZ0Q0mOPPazi4iLRLxKFTZ1lRzz2uUCvMwKS9IZeCvzOKRC4FS3gvsj09BgYXL/E+HBQA/plaNKIVs0bd0qTh5zWjFGnNX/8af973sR6zZ8arwUzczR2VK7y8jIMRN7fTH9v7IU6HTawW7fpsNZsbdCZ+olqio6Vgv1k4p3Yx/ZeSzrVGQ2pqSlftU05ajI1NTnglBnXIfwJ2xpTdLg1UTWdITPjBRTtCpp3N00vni7R2yenaF/lWMufZGlpR4vUdU5J2q4Bkd2aPbbTvLHDxW5zwM1v3ExO8hKdc+69JvQ4Qw3ncTu8J4EbyXmaB88+Q2LtkUz0k+fK8eBHnlW2dctW8YSSmvPneya7qXNu1j5x4rh4oQ3188gknolGXTdV0G2SuCcteS7b6VOn/BM8bpPmXbcZPHiAJ7fQ7o3+ySpbdeTwYfH0kZ7jEUvHAwlIu3fPXv84dxx1sQpIz1w5euSIeMDCzh07xM39dcYnsTQcuYeVhygw9jwDjzKrqswGzcWbCNCdunh3BU/JYQ7dRPaPPSmc+1tXOqCwUJFIxDP3BxUWHx9S/4J0DS+6oBH9Dqhv+hkV9Tmp4f2O2O/9mjLsjO6Y3KQHF6Vo3vRsDRmUpbi4K5sJKNQaw6PGLl99SDuO5+ls41i1B0Yr6tKsGUEBdgQFutTelaCaC4O0p3K4tlQW61RTshoN2Jq6nI61hlVt541dcappS9CZJoOxCxl6sXSAXjw2SevPTFRLR6a6FCcXiBrgWfGmxqYGN2l47h7Nn5mnObPHK79fgZBuMzIyLMG1v0xI3iOwbs0avfP22/75//V19f7RQj1zMXmZzDyXbfOmzT7trp07BXP0THcz5+erq7Vn926tWrFS69eutcXikLiJnbouK+cT8RMQ4E1dmzZs1PLly/27K2prawVDw4w80aPqbJXOnj0rmJH433XHaAOBxy8dOnhI777zjt56401/3Lpli3hfB9dj7aTdLEgbrI+86IYnvpSeKRV9j6WBH1jEtm3bJtIse3eZeDgo/Y6l4QhNPL0MWHlCysZNm0TZXLuZQN3UxVNz1tk8oi8923wzZX0caa9EkA9Ra4ExODcb41hw7upSzNWKbetIUPmFwaqsG6T61r4GJCGlJ1Ua8O3RhOJtmj6iQmNLooqPu1ru7jhWrP37D+uVV1Zo495488ZepsZGu8SNEc2dSTp+frDeKC3Wv5fm641zGdpTn2xqaUgTEpo1Jr5VA8xmB0GOtYW1vyXenBPShgtpWn4+X2frStTaDoA6qzhowb6osc1vaLCpsXdOS9Q3v/kNzZk3T9wDaVev+WV/YOnp0x64eIXe1m1bTQqps7Z0XJGHCcwqz2OXXn/1VfEmrg8zMWMFV1ZWasP6jf7JtO8sfbv7+Wx1dX5RiKX5JB157tphA4u1tmgsM8BAmjlnEgp0g/lWr1qtX/ziF/rZT38qpBwWmd81Q1I/EvzO7Tu05I039NKLL/rxeNvGg8AY9RwDwIkXGwGCb1j65597zhaog+IhpLF0nJ88cULLDeBefP4FvfjCC1qxfJmOHDkcSyIWTYB/u4HhqhUrxJxCIuMupEuJbuCERRHwXbt6jV575VUtXfKWqmwhoV83kP13kgS+/q0r5h7E3LxcocJio7pegaYxKiVRCht4tXWEVVGTqcoLfVTbFFEn3s5gm5LiGxRJrlVhTqVGDbygcaOzNWpEnooKs5WYmPA+yZEJXVt7QfsPHNK6zce1YWerShsmX1RjC7qb4qJqM2mtsiFLpY2pKmtJUFVbnOS6lGnOh37mfIgLdKnT0qWGWjUwqUFjUus0LqVBUzPOaUR6teIC7XKKSvZfBubOBSS1iq0nyW67+mUe09RxeSrqnyPoYRev+e2KRgWDstqiNlyw9jOZvfR5WS7imFQ8xJL0tbU1Pu9lyW74Z0JionJycjwY5xcUKCsr6xPtIcZcAL1zzU7cv3+/S/2BGQETzAIrTdJbZRLsb7NA3DCBbyAhbWP8UR937NjhXxyUHomIp7QMGz5M6ekRBQKBSyXBUwgSUZt/F0xa5Z0V5WXlqrXzWCLs1ryS0V8rLxfmDt5SRrpYGoAOwDx08KB4nSUvqgraXKb8WJobOTIn6QNzEu2COXyt+Xsj5X0cad6j5m9RG3cCFBjTlAwZ4pnmekU5F1VCvFMwEFJ7e1j1zXE635BkIdUkpgQDu5BIg4oYSa5WSf8qLZiRYephH00ck6U+2amKTwir5wciY/PaunW3lq85qt2n+quqeaw6AyOtrBS5aNBUGae2TqfkUIdy4luUbRJcv8RGFSQ1+rj6qEx9DSga6NSE9PN6oG+p7s0r05eK9un+fvuUnlCpUNCATUh0VrsLyPlg5x0HlRTYqwHZrUpPcbqRicNkIVjuD/waLsqa152OE4L9YuLCMI0NDUJSIbCy19bWiknIRIbZWQwsuf9yEziPIuLpG9OmTxeMxQ3epAFQyY/E6RP3+Md16oKhKBOaxy6zklN3vUmGSFG+bmsD6WCIWDr6Sz7K4Rp5CJxjl6JsVCLKI10sPlYmR9QzrpGGcuPj4zWgcIB44gZP/hg2fLiwF1MOaU+dOileSYiN81zVOS/VUC40I3AOHWPlUSbntJsyoAnlcA4NuH55ID2BspCYaCeBPpG/Zz5fbnOLABwkddRIZ6DGU0/m37FAPMo93zz5MecWdXETfv/+/cVTYhJtoaI85nvN+Rqb110kMY2gXjyAlfqIoD0AUHX1Oa8pUC8vpqLe0ydPCVowT3NtgcjMzvblQFfyM39qzCxEID2mDWhEuT1Dl2lLjOnF6djz0qXyGFNoEZsTlE/7ad/7MtgP4ngWXn1dvcjj67d5BP2ZJ/TBkn2ob+BD5bosEwTjDVFDhhrQJcRfdvX9P9vapTMV7SbJpahTEQ3Kq1JiuElVtWkqry1RY0uGuj8BA8N2ZaWc18wRh3XP5ENaPK1Sk8ZmK6dPimQrkS77QByeevLKayu1eX+SyptnqTNumtSVo/RAnSb126kvlezUfxi+X39SclQL80uVk3xBVa3xutAR0ilTWV+ryVYgqVZzCnfo0VFLNbfkDZXkrlJS4mkFgy1WY9BC7OvsxH47kw4Nily01n5bB+3/B32dgSST2cl9UFLR1ViqQDCoQDDgJy8vGEIq2Lx5szc8Y3xGFcH28uxvfuOf+ItNjwkfqyQuFFKSOUvSI+kmeaYqbEAB0yD5bLVyyF9aVhZL7o+8fwDaUteqlStFmWcrz/pr/AMcS8+c0UqTml584UX95qmnvUrDexB4O1VsgsJISKVIEzhDTp867Z+Su2/vXvFk3dUrVwlpA6bCTkWaJWa7ev7Z50R/XjYVb7PZlHjqb6xM55zC4bAAg5SUVKWkpqqxqUknjh/XPjPaXzBpORQXJ8CEx81voY+mMnKEbtRBm2gbTEt/OAJaJ06c8Kr9+nXrPYjUG5DDjKTpGWBcQI1+LHtnmbzq+Nzzppa+6fPzAM1Yekwtx0+Y5mH2NvrBosKYxPqTau2Ps/bG0nOkf8RnZGQqza4TV222VsYNWpEXMDhp7aXdXCe0tDR7wEAVpn+EOgORpuZmIQnzQM7CwiIPoPQZOqBOM3+eM/X42Wee9U94Xr9unQBkyuwZgoGg8UR36BnPOe2qPletNWY6eOnSnHhFO7ZtFwBGv0nXMwBmh82ZstLmGDSk/tdfe13Uz2ske/atZ74bOQ/cSKIPShMMBoUBvv+AAYqYCB4XjrtmFqSTltaoMWpUcaE2ZadWKiGuQS0m3VXUZJuElwxkWIgag0fNPtem3Iwq9e9TocKcWg3IDys1Oc6uOV3+YSDP2yq3d+9Brd14XOt3daiscYqpsZMUH+6r/PTDmlqwQXcPfFf3Dn5bUwq2q396mbqsUR0m7dkCpXA0oOzEGg3IOK5B2XvUN+W4UsLVCrpWXVJd7czX7awNPqTJhXKlhEIpkOwvXe+fs4vOOQVcQM45C7LgdK2Pc+7S9cDFcxiOib3JjMpvGhi8/tpr/lHhL7/0sreZvPP2O8L+R/w6m6hnzCbIaukZ4uRJD1Z4ywCo6nPnTOrZrzfffNPn2WvOCsALBqYeJhjgtG7NWr1jdqSdO3YK5mFiIkWsNWM0zPHG66/r7bfe8kZ1gOu1V1/Rm2ZT4n0PAAGTH9UKkKFty5ct8wBHXgBt7do12rFjh7AhrVyxQq+ZTZLHib9tDpvu/izVGzbxly5ZYu3fJZidNnLEFgXQAP68b4GX4GCDOm1e2GhXl8wIqX1791n7lgp73orlK3xfaWc3cFcKwGAMkN7KDew3rl8v6qIc3nXR2tbG5feFxoZGnTpxwj+ynb6++YbRYOlS/5uyoT993WpOBmhfaWrl3t17RN9xSFEnATpCV2iFBNWzkkAg4IEJkwPPrIuBEmNAWwnQl4WOMU5MSlKeSWrO5hcLFGOPFE0AzHivBfdi5+ayqyHP04ZFCRq/ZvPorTeX2DgvFY6ypW8ZzW0MsX+yyDBXaC9tctYujsxJMIBzxgN73datWw0kX9T75oSVS/mv2xiyoNIW+gLfHjGAwynzhtW/xOp722hI/TEavvLyS4KG0Ewf4hP4EHmumoUVB+ISWFmvmuhipPGqgVyrAdwFJYfPKSW+XqFAp87WJqqmMVltHYk2L6M+dcBsZ/GhBsWH6pUY36SMtKiSEwM28EE553T5B2Zism/atFPLVh/RntMDTWKbrmh4tJLj69Q/a5dGFSzXhP5LNSJ3swozjiknsV6RUIvyTGKbmHJBhclVSkssU2K41ACuWTLboaIhqypg4cqvC2QvY7JAAAAQAElEQVQrGjdIXUmjpVDkygS3MCYQcGJCAUCnDbwADSbD8889K4zaK8wedejQQeH6xyv2hk2qd2zS7NmzRzAaEx+GB0jWrV2nw4cOCykDCYjJRcCgD3gwaZmE9fV12m3eXhiegC0IxqI8pKJXXn5Zz5gEuXHDBivvkE4ZkO40wHrj9Tf01K9/pY0bN3ibEWOD7YgJC4C9bpP6FQPm1199zYMb6iWSJW3jWiz+6OHDQrraa32AGV40Q/vqVasESMO0TH7AEaDELnX86DHxoh7ADhsSjAlD8XIdnDm8KAdGXG3SxhJjPtqNZ5v+yj4AAhLMWgNw6kPKqT5ffdX5BrPywh3e1fGm9ZeyDh8+JCQTmBmQe/aZZwzQ31K52dXKDOigNfSpra3185x6oenO7dtFH6GtNeOKL8DU18CJ8QdMeIE2iw3jwHhBh04DdeyuJUNKvKTLeNMXXmCEpIudEmBMSk4WKnJmVqbfzgLNmT+0F6887+dgwWAxXL5suS06r4kx81JoR4dCodAlejjnFAgGxYcxPnTokC0ob+nff/lLv6jwqkbawBxkfj391FO2GL5rc/SoNyWgzjLnnnn6N36xXrdurZ9H0IlFaNm776o7zztijlDPzYbAzWa4VvpEsx0AcjzdtLDQJJtrJIQeyUlBczi0KWzg5Qzg8jKrVNjnlM7Xdeh4Rb5Oni1Re2fYSgDsCDQzaGJyQImmGef2TTPHR46SU5ItrpvAuuxTa0b7ffsO6ZXXVmjTvmSVNi9QZ/g+S2Vt67RDl5QYrlRJ1m59buRqPVl8SE8UntQTQ3ZoWPZBA+EqqdPKjsZZYjva/2t+wwVy8WwaTrLBD1wz2a2+AIO0tbaJSYw9Ljs7Sw8++KD++Lvf1WOfe8Ibt6nz5ImT2rJps7fbkQe1AWYmtLW3CbtdJCNibXd+0sP0vKELtZPyq6vPC3AAWIM2wXkicLKpv7yNiom7bctWm7Dt4rHjX//GN/TdP/szzb/jDl/uaVNP31n6jnk8dwrpB9BpbWn1bYGRzpstiLp5Wu70GTN9nt0m8VA2KtsCs1t94w++qT/+k+/6pwSjbgFea9esNmY47LdYAGI8w5DyGxrqlZ3TR5OmTtECa0PxwIEKmSqI9MFTfu/lUeqLFppNb4KXegAJGAoQpG3QC7oA1mzF4TeAwNOVU1LMZEJEjwCDLjNGxN6Gyjl+wgT9wR/+kf7oW3+ke+67V6mpKQZwZebpXm8L0QuSk3hJ0B0L71CuOfCQhOjnyFGjNHP2bPFeDcZDV/n06Zuj/Px8paalqqa2VpXm6aStSHZ4mtva2/117JTDR4wUPMkiFpPoABSAqqW1Renp6Ro4aJDnH/q+cuUKnTbplznEU4a//d3v6lvf+Y540nJWVpaQxNeZCl96plTUeZXm+bEASAHE9aZFMH94qvPnv/RF/flf/IV/4jPYUFZaqrdN8mdRIH2pmT0OGzgikVP2uHHj9Y0/+AN9z/Lc/8D94rH9xO81UwRS3tXq/qC4W8aVIHyK2Q9GGIEZjEAweNW629o7VXG2XicrElVanWfSW4JJWo3qG6k0sKtVq3lDj5b30bm6fLW0oQZGrRybHbZqJITbTH2t1PRRDZo7KaihgzKVnpZo16/8IonAoLt379eaDYe0blujTtSOU0PnREUDJYp2hRRwLYokVmhU7hbdUbRBdxWv1+SCteqbfMokuRYr1OoVJCJwblHv+4Ykl6Zo/AgLQ2xVCygQCOrj+pjGLSQ7GB1GxMmwwBiIx2lPnjxFI0aMUEJCgurMtlRRWamW1laRlvZ1dXZdUtWSDLTy8vIFgAWDIVVUVNrKeVCorEgMSB5II4AJ9Qwe3M0gTM6Tx09QnIYNG6ZZs2dpjn/Pwmz/rlEe9x0IBIR0CTMhXXSaNNBlNgLeZ4pkMcDMHXcsXCjeJTFp0iQPPnUXLqjebEm0NcXsbkXFxZo0ebJ4t8RcK59ztvCkGIjI5gXpOq0/HZ2dam9r92BJ3ydPmSycZMxN2jF48GDNmjVLPPJ87LhxKrZyUWsrKioEiNNfQo2ZP5BCkJJwdgw0sMzOzhbnvrP2j7YDGtgtkWBgxCFDh2r+gvmaa22cM2+eHecJmtBOmBvJj4WGeqfPmOG937QNoMPjOnbcWMUeb25VvO9L+2lDroEjINVlfa23cWWhAKAAO+hAf4faWNBXgK6xscFL08wBgBvQQ+qiDGgfFw6ryyZSfDheRUVFtgBMFI/ip93Tpk8Tj1wH6OAnpMjGxkYxhu9r3MUfXAO4Dh44KMa6j3n36edco8VMo/v8BQs0YeJEEY998eSJE4IutbW1fo7SxhZbBKFznqneo0aP0gyj07z58+040y/cmMguVndTBzj4pjJcLzENLB5YLBwTySYaMziXp29uadfho1Xasj9F248O0YWmiCXpVGZyrSaUVJqk16zTVck6fa7YrmWZFzZozGlJzGqXZN7SYQXHNX98me6e3qwxI7KUmZHMxasGBpQJsAFby7Jt2nIoQ+UNk9TqptrgRhTtilNcsFEZKQc1tmC9pg5YqcLMjUoKV1l5UQsf8HUJUjBf0YRxBnTDLfEtJaeV1/1lAhO6f7333zlnfO4UtEWFVXzatOnifQ4wEpN2+IjhSkkxp48xRUtLi2AOxoT0zlRg5yyvAVHYHBIAx4SJk0wCSfXSFhJKY1Ojug3a58VkBDRheoAHgEVNRCKCAQFZmIttECk29kzSIeaFT0tL93lRs7DvAEbOWb3WZspj4j/62GOaOWumeJkL3kVuoaOdgAKOFOoOBgIabOXBhPfed58A9EJjTPpCOtoj+0CnSCQi+s9LZLL7ZCsUChqNAiro10+jRo8WQDDSJKhBJYM9eMGUZSZVUM8FYzpMH7x39kJtnUlPaaIfGZmZVo4tjtYO2Yd+4zhBGgRscIYA1POMmdl9QB5A4v4HHxRSDPRHfWPhyDQJiZfQACAAHZJg/wH9PcghJCQmJVkNV36R9FhoIpEM3xbAFbqesMWmwhangNGVcQQ0BxQVKtk0Hnjg7NkqfycFaQH0zs4upUfSvfQHzwIe0AVtjPEYaJJeqgktSaalRSxdsi2EOEygbdQWqagBY8/WBQI2Dy0CmgBcAGrQFkzaAh3yDbQSkxJVVFyk4cOHiXlCnz3dS8vEoufpYKDLWJ6vqfHgzKKTa3kBSaRjxnza9OlW081/Azef5do5mHTpkYh4gxKrKYN/eepoV9SYp0W795/X22sbtev4IJPechQMtik96Yz69zmvnEhUh0tTdbyyQLWNBQZKzorpMtmqU/FxdSYBVishXKv2jk512RXjdv5fM7BSYGv4zW+e0zsb6nSwarQ64xdLwUJFOwOKmiMi6OoM9GovloFURrj481qHYERKmCCXMEihcOa1Uv3W8dFrlICqBYMDCjANkzeWNCExwbxpOUo00GFcoma7iV27/Ej+PqbuIZUlG5M1Nzf5OwkAJhgDew2MytjCkDBHs3nuYHAmJrahFeY8+Md//Ef91X/+z/q//tN/0v/4b/9db5nT4LzZtrAbweCMA4xna5YHmIJ+BSouLhLMDeglGyjnFRSIuVNoIEZabDS//tWv9N/+63/V//iv/03Pmb3r4IEDSog3TcDaCoPQn8uZj7jrhUgk4qU9GKnL5iRAgbp61tRB+lVZWeHbCPDSFhi/Z3nQA+M/TO0lMgPhgv79zZOddikZfSJ/Tt++SklNUVdXp98GRL9cIHApnT8xkHLO+dNr/aOvyTaejJUfA/MuI0EdO3rUAwP5+ub2Vb/+/ZSZkSkWINoA3TEFHD923OyxF3wbkZiw97EQ5prdD+DttPZhc/3RD36o/260/u///b/rRz/6kb/bBNCh/KuFLptbzAO2rzQ3NYt5SZ3YW3/0wx/pr/7v/1v/13/8j/qvf/Vf9Junn/bltba1CgkQqTnHVHKkf3ADOmGPfemll/R3f/t3+sd/+AefZ7s5N3C04JC5Whs+KO4yan9Q8utfh2ESbRVAqmM1yzKbUVw47opMqE1mTlC7AUx8XKutTh2GVV1ms2tSXkal+mdX+DyVtRGz1+WpoSXD0oYtTaeCgXY5dZo0FlVbOzDnBCPrOh/EblaPQ2Z4X33xEU9HDOzqOsZJoYFSV1Au2mnldsj0WispcDFcb+KZwyTUzxwQM6W4AikQb3lu7gtzElhhaSMTpmcJ3dc6bXLWeUdCz2s9z51zpqLGe+NzLB6mAOw4Oudi0Vc9Oue8JAeIoVaQp6bmvA6Z3YQ9aDASEzm7Tx+v3sI8TGYYljYCxLQdtRG7DCoVQAhTIgECoEj5MCcNIA9jBnjAaKRjhScA2JOnTtW8+fM0feYMAYaUe9LsjLRl165d3jOLQwMQxt4XDAQUsEDZPQP19Pzd85xFONcYfMiwoaINNSZFYJdExa6qOuvVdtqCjS/HwIN53TN/py2yMCo0cCbRpKWlKdkkH0Av1hbomJSUrHBcWMTRHqRqQndZ1x+X7jTv/aeMZFsMCs0GTpuRoA7u3y/Gp8ZsndAXcGO/XXJKsnJz85SSnOKlud07dwknCfMs3dpKOugPYJebh/ngwQNCij9uoIk9rrr6nFpNC6DOYDAkxuu9lrz/zLnufjAHmBdcJT2ho6NdzQbIzAnoxRjnGt2hKwscbUi19qCR8BayeabmDikpUVxcSHiokZrZAoRjadvWbeZ53UrxNx0CN53jOhkgCoPbrSKMUT9b4RiQq2VJS0tU/7x4FeWUKy2p3pJ0Eys79ayKc44qL7NBjS3xOlqeraq6PDW3pqor6oTU3NEVNpU2rJBrV0I4oIT4OMt//W+0K2oD16ptW7drydvbtGZvusrqJqo9OMUEjFQDOCsjCjksWD3XKi1qF3wIZJqndai6kg3oQn0s9ia+TAzrbtRqJheTr76+XhyZLMRxJCAJxaQM4p1zcs5xekPBeFA3khpGRu3EbpOWmmY2llrvQNhmkwtGorLcvFyvPiYkdttFnesumckKoE03tWLOnDmmhs4S5zMMqACrqdOmmro4VKhsTH7Kcs4Z8wfVU7Jh/iBRMukXLlqkRx991Nv6UKeKi4uVnhExW06931qCp5fJX28eYRg8Ls7GTz0+NlEAFkIslvNYIA+AgMqdbeotjIi3ETBFSmK+5OXnmTo5yG+dIn2sHH+0rtMX2k+Zbe1tYjFgzAikIZ4xbTPphSNxsRA1KcgmXeynndpssDa/F3H1M2g9eHCJ0SJD9Q0N/n5WnEdIXGnp6Z7G6XZMMNtsgUnHnGNb27ljhwHdYaN5wPcnwyQ++oTUjucejyuOlfq6euWYBDp23Dgbx9maPXuO8XE/79igRfRXzjrPj4uBfhL46Vz3tSSbI/2sfuyhqJ4zZs70C9eMmbOE+jlhwkQhxbEljbFD8sVW+9DDD4v365IGFTySHlFzc4v27z+gd955x3v3qedmg3H1zWb54PSAW5HZCObMmSv0/csJQwmNTa2qONelN7iMXAAAEABJREFU42cLVXWhn5rbMk0NTZCMM1OSGjS2cJcKMivU0h7WzmMFJtkVqLE129IEFB/XoP59KvXw3NNaPCuk0cNzbAW4sa6wmpaa5+jF517QuxsbdPDsGHUloMb2o1kWkBKBMju95tfqSpgsJc1VMD7fJo+1+5ppr7zAwIbNHhEXF7a8AbOJVYvJhnGbVQ9wY6Wtra31xlpUQ7YcBIJBMXGh75Wl/nYxMC0AN9wcGLlmF6k3Q/fePXuEt5X6kVgKzXEAEMJEMAntAJwSExPU16QePGzzzRly9z33eIAaMnSYwmbkhglZ6ckXMunAOXfVxtL3EydP+m0MmzZu8ow8wRwUT3zuc/qOeQH/6Fvf8gCaZPYevInY0jBq0wbaf3mhMeaLxUdtsYuBEOlTkSSGDldmZpaX4Pbv26+1a9Zq+7btCgSDwtsKWFB+rIzYkYVhQOEAy5up1tY2sTcOVZZxiqVBqi0tPWPje16tZmT342720NDloBzLcAPH5ORkU/eLfb30JbaRlrEYatIp84N6GB+8ldkmhQOyqONIgFzLK8hXtoE7+cvLK1RqXlDandM3V7PmztEXzEv6oNkW59h5TOJ17upj5pts16BnfEKCEm1sYvSKC4eF7Q8nxD1mV73zrrs0ZuwYZUQiQspzzvn5zDjipWVLETY+2v3Agw/qO3/yXX37u3+shw38WJSYk8ePHfNV3uw/49ibzfLB6cPWwUhGhlgVRpgXFlEVQvTM2dDQomMn68xO165lm1O19VCBzpzrZ2pquoKBLmWnVZuH1Wx22RUmvcXpbG22OSjy7LoBokleqSYFDulXqWHFHeqfn6hQ8Ma6wuRvtJUQKWXN+oNaualOR86NVUPnOClYZE10FgzoogZ4V1thvQMi10BuslzyRAVCKVIgzvLc+Bf6MCEZ0ASzpcGsG9Zv8DvAN2/a7MFl+7ZtxnRr9PbSt8UDAJxzQpXqZ2DDoFMbffHBfuA5I9ip/xLPREYtxkbGOXGEK85NunDOeZsUC1OeAV2HOTAqzBvJJAR4+5odpa+t9EgUjCXABwjQfhgIZiE9dhSYCUnr5IkTYssAxnI2wRIfuDhOAF+X2YSiVrdvsP3DxoP0wZNIVq9a5dUUDOjkYdtDuq3u8QnxJtVHvfTb7j24SEKW2b49+2Y/FQgETFKSOWG6fKBsGAXgBoQA3lyTUgvMVog0hHSDnY7xwA6GFIl24suhwB4BwBlsXlzGMMXAB9UXiXDr5i1elUTt37Vzp1YuX+GBhDFHw4HJ0Xp8/80pwDEmCdL+HlVc9TTJ7JK0CQcC5bCIkB+gG2ROBO6cIJ6QY2OG+YhyUbExGdHu/PwCobqiUGAraza7GkBMOUZc46WgEE4AP/gEkGQO0NZK895XV1d76ZXfzCWCc85LfdkGrCmpqWL+QMfTp077BQtat7e1Ca8vqij7BpkT4XCct9mjNq9asVJr1qwRm4fZnM2YpBsoJph06CTRPkDbTm/6azPhpvPcUAY6VjKkxCM4Nhp+98zY2NisI8eq9ZvXyvWrN6TX1hdo1/GhOnchx2gdkhnNDOhOa9zA/erXp8HfMXGkrMAcF/3V0pZugl+nEuJqFEltVkaa7Ldu6sMgYed5/a3NWrsvU+WNk9URmmRjn2TBWRu6LERl/3qU66RAmqLxo6SUiQokDbVrN09CJj0TYpS5zzPNm3eh9oKX6Nggy21Ob7+1VK++8qqef/ZZPf3rXwvGxK6CeogXK9eAyCq2dsLkUU7f30wfQ9OjYsIxEWOAwqTnt2W2PFFxThxZQnEhIaXE7GmAFgxCe1EtaDPpCLR7sHktAWxucWJPFM4HNhTvNDUJgGY/1fJly/zEBQzjrPyAMQT1QX8C55RHAJCR6gCjjRs3+r1WlInXnM2mMEhZWbna2toVFw6bTSzZh47ODt8PyuiyBYoyA8Gg8CYDUvymn9w9QTv379trUla12YZDimREvISERxBGAjiMcj6OrR6AOaChyz4AxmCzJeFhJU2cSWmoftwZwUZjNm7z6KUXnn9BaBDQa+zYcepjiwX0pE30nz5zpH02IJfVcuVPJEkALGIAAOjFUgAuRUUDzd6YKhYi55wwFeAtjv2mXsAjPz9fmCnkZPbDOFvgwnIBp+pzVdq3b58tsGvFHTeM3asvvyLGg4WB/ZeHzBHEAgYwoh0xr7BXMgtjix9ODuec8Ei/8cYbWrFsuV/wWLzeeP11vfrqq8JRUWsai7PFKC4cFvtAGV/uLmGTOw9igD+ZSwcO7Pc2ajAku092rMs3dbx5Lr3B4plgDAou/mnTpvkVhMlwtewVlbXatadCW/dFdbamU4FA66VkyfENGlawU8W5ZUpKkEl9Oaq8YJJda46psQlqbQupqcXBt5fy3MxJubm3n3vmOfPGNuhA5Vh1xd8tBa6hxro0KX6MopEvSeFBN1PNFWlz+/b1G1pnz56tEaNGiklSaZ4+VFiYe+3q1Tp69JiCoZAAnilGw0c++6hgvkRb4SgQeqKixNtECRujBYJBon1wzhkjx9nET/FgwJYFxoRAngRTMSiHc+LI5JzzaTF244VjNaVdSC0jTKVF0iMdAQbCS7bozjs1bvw4MQl5/hmPEPrBv/5AS996y3tukYoefuQhTTf7HUxGf6gzxYzqMGrI2k15BCQj0i+0MseaihMMBbXdbITP/uYZ4Ql89ZVX/F0XSLbYfMaNG69cM2yT1zlnDBvvQyAYFEydY9JFYXGR6E9KaooHXOw869etV2VFpQAwAIs6AS1+yz5JSd3qIX23n9f9jh8/3u8BZMsKCbnr5OlfP2WL1HNay6ZZM8T3G9BfU8xOiQqXm5NDMpvjAa/mpZjTINlCXDjs4/zFG/hHvxmPRJPwCJHMDBUWDfD3/MayM765po6yv4+xTDFJi0USiRDgZdwLi4qEIDJ40GBPD7YMvWwez1/98t+9NIpknmIOjWQbLyToLVu2ijs+GhsbhKRFmUkm0VJWgqmugD4bjmfPnqX0SLrKTS1+08Dtn/7hH8TcwNmTl5+nueZsmjx1irDjFVkbxk8Yr+kzpov2lpq6z6L/85/+VNwni1kgHB/WpCmT9djjj8e6d1PHwE2lvonEdJzJlm8GSfRyOgLDOueuKKXJ7HVnq5t0sqJDFeeTdb4hV9X1+XbMV3N7miJJNcrPKFVepFJxwU61tqeYvS5iC6AztVbmzr6yzCsquUZEY2OjEJtXrz+kVVsadayaTcVjpeAAy+EsdBmIEpw5HwabNDdVLmmaAqEPt7JYgf7LBMHzNHvuXN21eLHm4G0ymxYrLaAFAzIhMebijcJQO3HixEsLRsDo2Denr5DwxowbK9QiwMMXbv8AwfT0dAFQ48aN85stU1JSPaAOKCrUmDFjhTEYEGOCWhY55zyjFBUXabo5EiZOmqiJkydrsnlBhxnQZRtwkI7QzUR9zWA9SwAT/RhgajUghmSEpES9GJZh8MEm/ZAnKytLnE+YOEHDho/w6jjlEbDx5NgCwB0Wi8yeM8sWgXyzJ9EXJJ4UY7ZhQ4dqrtHqLrs+fPhw7y1GjUNtGzV6tPr3H+DBnfkHA44cNUoLFi4Ue8QGDRrst11AW0DNOSfKjpiZhXaRJ95U42yTGgCuSCRCs64bBpgHFMP5fZ/5jKYamPObsnntZY6pjvTzjjvu0Nz581ViGk6K2QWDBsQJCYlGh8HiToiJEycJKQvguG5lFy8657zEyV0YkyZPEvv3WHSQpGg/yehLggFPv/79NIOxtLkDKI8dO9acDTniGmkwg4yx+bHorjv9Zl7mQ5xJ3nGhkODXGeZEWLhooY3zTCG09LXxgX5x4bD/zZwcM2aMpzn9ZnGYMGGCgf9CYZODjowD6nHY7LWALosj12gzdlLozFxcfPfdmrdgvs0LG1ejE5ajJAPyInNEzTE+gY5zbOzp382GjwzoYg2hExDoLusEK0fYCBS71vNo5gpdqG/T6apsHSodqUNlI3SkfJhKqwvV1h6vzOSzKso2b2xGtQIuYLa6FFPLTGA2ati4m7juFAg4faiPlbHFbGOvv7VFaw/kqLJpqrriJkku3kBOFz9hA7nJBnLdDggFEi/Gf7gDk50JAzM/Ycb2L33ly3rEvIwY8mFkwt1Gs8dsBfvKV78qVkmAjwlKjYFg0DPKzNmzdK8Zetlsm2UgwjVCokl9ueYgmDOvG0jxfGGXyTFwRIUCXBcsWCCcD8kGIEx62gRQMbHmz1/gy+UWHECFCctYUnYsJNgkhFEffOgh0cZY+xfduUgPPPigvvzVr+hr3/iGMdAkryox9gABIHrv/Z/RHDN2A46x8qifOqZMnaJHP/tZffVrXxNl333P3bYY3KX7779fjxutvvDFL+o+yz9w0EDPsP0NYKcbQy62BWOUmQOye9Bh4sSJeuLJz+nRRz+rzz72mO5/8AFB8zxT/wFP1EZmjXP8lwdOmB3GY9GJte1ax3STWsaOG6tv/ME39SXG0KRuGBbjO23/3JNP6vPW3kXmRUaKggZxJsWmpKYI8P3MA/cLkBwyZKiv+1r19IxnrHA83HHHAj386CN6+JGHNdP6z/hTfiwtYwm9F9miwBxh0ZlnkhTpSEM50Hvc+PFGoyeFx/Pee+8Ri+o9992rzxndvvXtb+sPzQlEPxhX6A5N6QtzinLvNAk8KzOLIr1USJ0LF90pnEefffwxMafnGdBzfPyJz+mrX/u6B8GBZlP0mewfAPiAzSPG9vEnntBnbJzuWnyXPmMLCOP29W9+U3ffe69G2cJlyW/6+5EDHS1KNNGWlWTWnNnCMwcTEt8ztDS36uSJCr25rEL//Kuz+odflFk4q1+83KXtx0bo2NnRFgZr29EcnapKVVVtpp1PVF1zjvrnxmvW9GKVDM73Eotz3ZO2Z/k3cl52plTPPv2M3t3QqMNnx6sr/h4p0N+y2iCGZyqYOkeBlBGSu7VkY9UqtlWLbRiL714sVFTCnbbKjh03TkgsTEr1+LB65tjqOtIGnlUXcGI1jSVhkpMPqYcySkyaSEpOEgxGXeNNVRhtKzGTEsDtWT6/+5u6NcmkOaQF8lJerOzLjz59//5CsgFAP2OAxMRGzQaYnXM+C21GghhqUtnEiRNF264FJswRAGz2nDlabF5cgGOBSRb0JdccCIAFhcLYfY0OABygiyqWYioa1wjUCR3QKiaZ9EO92NWIZ7/Ytm1btWrlSrHQtbW1KdMYFqBjUaDtlHGjgXxTTPqFoe80JqXtMCaSdc8yAHRoBrghzY036RbJlbie6a53Tp/QCCZNmmwq3RRb9Eq8ut5zHDknHdLu5ClTvOQ30MCF+dazbGgYiUQ0zubaAgPkB2yRutMWDSQ9pF0CY+XHwKRTtv/glBpqXl7aPtrMDCkG3D3LZHxQlydMnCho8ZAB8mJbsKgj0+zS1NkzPefEIdkiqd6x4A75+mzMGTfimROku1641rVby7HXqIUOwJQw1nQT7/sZUyk3PzsAABAASURBVFxObFbWurpGHT3ZoK176rvD3kZt2tVhXtlkLd2Yorc3hLViU4tWba7X8o3NenNNSNv2d6musVODi9LVLz9NqWlJXgW7RlOuG43BnA2Kq9cf1uptLTpVO1GNmq5o0jxF0+5XV8JoKe63U1mv1gDoAzMwmExeVjcC4JVj6g8DzKS9PC+MAUNiFyE/5cTSkB5ViOuUgWGayUeadJNCAAc8i4AjcaSP5eU38Ug9uSb5ZNjEJG/s+uXHWPpY+wE4JDWYDECJlR1jcCSKvmY7AuTo2+Xl8TtWJnNl4MCBfqNykdly6Av9jpXJkd8AaK4B4OV0oE7qYCN0rvUF9Q5Gq6uv91tC3lrylvf0YXAH2KB/SckQoSbTdtpyowGaQYOBJmmymMQcOJTbswzazMJBO3LNxshYABw3Wp9zTowtAMQYEaA1faXsWF38pm6u5ZldjP5zDm1jaTiSh3Q5tmBA48FmZqD9OWZPJJ7AWAGYhaaqM360nyNtZ45dPj9iZXKdsoYMGSLGMYf5bPZhrlN3z0Acqix5CosKL4057WY8Lq+jZ94POg98UIJbeZ2Ozpw124ufEO5qZQN42Hi4hmeq6nybXll2QT974YJ+/sI5LXn3mJ559aR+9uwpPf3ycb36boV2HGhUSkKnMiMhm6BhAzpyf/iAx+/VJVu0+egAVXfer2j619SV8YQCCcUfvtDenLcVBSrMe4tn8bnfPOOlObZSYJtD8htjqujlYHBbNb63MTdNgcBN5/gtMrAKIN7fb/r3FBOlWRFA8WsViQ0FdaKhvkFN5jTg/PK09SYFHjxcoRfeOKZ1m06qtLTq0laDy9PezG/2Cq1bu04VF9KkpFEKBBPNy+tupojetLcxBZAsxo4bp8VmB73P7EAPPfywt1NNNdUTieJ68/I27lZv065BgY8V6BDN09LThAo7zVzJEyZNUmZWpvd8XaN9HrQAODYKIu1dnq6trV3nzzfq4NFalZbVqaG+2byxl6e6ud+s5slmz0pNS1VcYl+5cI4BXViBQPDmCupNfdtSAI1i+MgRwsCO7WiR2UOxqQ00G1ay2ZSd613UbtvB+xAN+1iBjvahZ0ciEe8levChB72bHCM5126XgL0Eg/n9DzygouIi8+gGTR3unfi3y/jcinYwBxljnoN3p3kl8cRiR8LOdivK7y3j9qLAxw50se4zofDksF0ABwVG0kDgd9Yc3yxAGHWap+Pi8cGmmJKS4q/1/vvtKYAp4lqS+W9fem8JvRS4NgV+Z8iC1whvClsSWE3Z7gDYod5eu7kf3RVADrvN5KlTxN40Nj1mZmX5nfa3ulY2KXNbFzfNc9sL90jypFpui2FnPXGEw4cOi0dkc7tNzzYAFjzviwc5lp4542+PiTlweqa71jn52Vpx+tRp1dbW+vtGyc9tPtwC1dbWdq2sNx1PuZWVleKG+Y0bNmrd2rX+nt5tW7f6uxzq6+pvqkzAkjYeP3bcv5mK+zCp40YLwfxB/xgDyqG86+XlHk/uojh29Ji/PYrHRHEPK+PD+DEG0BDH2fXK+bDXGBPu0WVTO3OB39cqi3Gtqqryz6bjsU3cO3yttL9v8b8zoIPQ2MJwr/NU1oceeUTcrnP5thPSfRwBuwz7g5548klNNUdJjrnaPyoJs6a6WtwX+Rz3sj71lH+wIPe4vvLyy3rx+efFLUQE3kB1YP8BD2Q9acBk5xli69etE7eMxW6875nmeucwOg8R4B5SGJUnpcDQMCzAAQhcL//NXKOt+/bsEf37x3/4e/3N//v/6u//9m/1s5/8xN9TCeDfTHkAE0zMvaTrzVnEDeA3C3SNDY3igZk4nCjvevUDxCxEy5a9a2Pzgp761a/0awtP/frXYvzWG3CzYACg1yvnw167UFsrHjT69tKlYusTj5m/WlnQgHEkDUB87Ngx/0SWq6X9fYz7nQJdjODsfeJWJe4CmDFzhr/N6aMCmVidsSNgC6jdsWjhxR3qQ5SWnq6Psn6ezMCePd6NyrPmjpjktuzdZeKNU2x54HE/PAkEqQ0Giva4P4N2s3LX19errKxMFRWVHgiZ6Fy7kUCZACVv5OJxR/yG6fft2avNmzbpxIkTN1LMB6ZBktuyZYtefeVV7d27R9xWxN0djPe5c9V6+aWXtHz5Ml8fffrAAi0BklNLS6t/WUt5eZmXSG+m74B8WVmpNqxb74G2paXFSr32F7osW7ZM7yx9WywMpafPCAmroqJCSNyvv/a6f0Yai055ebmg5bVLu/krSJ204cSJk+IR483XaC/zFW2Ip8XwiCu0A55Xd/M1fjpz3BZAx4ZOf1/djBn+9hx2W+f0zVF8QvxHSnXqZbsL6vOcuXM1afJkD7JskPwoK05MShI3nJcMGSJui+trfWVCn68+bx7jqAYOGqghQ4eI3fLBUNA/cjqmksBM9XV1HoidnG8mkxzJpLGhQaSrNCZENWVVP3z4sAdEpLSegABg+NDVJaQEwBV1EqCFWaiHx+gg+fAkX7b4xPJzBIRJc67q3DUlB8AAaejgwYOKiwuLOxeg9eQpUzVo8CAD6QovrdBOJD86A+CdO3dOJ42xDx08JFQ2AJ366KNzTs45kvoQO6OtACttor3cPM5LeaADkiptRmoFNDATsFdy88aNpj6f8mBJvZTvC+3xr7m5ScdNOiorLVNnR4f8mA0frqFDh6mwqMiPDWrscgPDkydO+EcOUQ4AinR84vhx/zAB+kg/mpubBRhyjAEmixb1x6pFYkVK59FPXdGojXXQLkV7LHcS/SEffeVRSiesbvpOf8ttASBvzzKtgN/r720BdIxAOBwWNjtuHXrk0UfF0zOw2XHtowrs/AbcvvilL2nGzJnKzc21SfXRk4Sd7Nglv/3H39F3//RP9bkvfEG8JwFwmzFrpn/g4B//yZ/o7nvu8c/4QvICfLaaXWuLSVwwDDv9BxQOUL9+BWI3OcwFowMsPHl37Zo1euvNN/WqqcNIGzB4bOIHg0HL109IV4lJiR5wUHdIhx0NENiyZbN/PNRBA5s1q9f4c4CCemAy1LUtmzab7W2ftyNebYxgZIAKSWP2nNn6o29/W9wz+bVvfF1f/drXNHzYcLU0twhAitmTAIgD+/YL4HjxhRdMGnxFGzds8BIc0hignpyS7L313DXBHCEOmvBIHx7ts8b6jgT2+muvmdTW/Xwz2owUDSDwKCnSkR46AYoAz9X6QFwwEPA3wk+3hfi7f/an+tPvfc/G7U/0XRsjFkjSvPbqa0aL/WJB4DfAzCLzztvviCdx8Mgq6AuIMw4XTCXlaS/bt21TaWnp+xYLgIsnhACO0I4FD8cY9/DGx3cv/tACUKMvlI2Zg/LpY0JCgpISExUMfPRzmb5+EsJtRQkmLLe1YCt72MDursWLxb2cOApuJTHZPjJm7Fhx4/Lie+62lbnQP57IuZh8cCtru7Is55x4XBHgTqB/TOhgMOTvV8ROSTzMgvH7lZde9nahl4zxYR7UTd7NAIOeNlUKAAIokDxef/VVb/NbvWq1YCrUK0CDx+7wTgSkAJgeJoKhAEACEgD1cR0prcyYD6Y5duyolr/7rgeb06dOeUmi3FQ0VFyeLYaNjNupdJUPTInUDFNv2bxFpAdQkfSQarkhnZvax4wZ658vd9Skz7ffWurbT7rmpiZRJ/eivmJqLg+zpH2AI7ZLABIwRUICwJYvW67fPPW0f7wQdCo9UypU1LfeXKIjh454aRdpGLog4QKqp0+fUp2BDtIaEu7l3XDOeQmSMWJMYgEwiWRENGHiBI0bP04AJfSifbVW3nKT8F6xcWPhYQE6dfKkuN1s1YoVAvydgdDBAwe1csVKo+8ykYYyoC1AzTPtkMwbGxpVc77GgyhSHm2mv6jRL7/4kgDz4+aY4XHq68xeSNnUL1vMnHOXd+f39vdtBXSMAhOorzkCuDl63vz5QhLg5mHsOlz/bQMbRbEHUjar8dhx4xSJRDzA/LZl/7b5u+el84wF08E4qEOs+gcPHPDMhLc6Lhzn7XLlZeWeeQE5wAtm4S1OeG5R5XJz84QUAKMAFjAEjA6jICXCVDBm0JgiySS75JQUD/ipdkxNSfU0gbEAPdQzng6LNMIR0AR4KAuQvlrfuZdz4MBB4v5SwAUHwnIDo5XG7JTHjeADCgvVr38/48ug7wvgi/oNQPbr398DIDTYtHGTAHbaG5Nm6D+3biFlAs6HL77Mp9FU+Egk3erta3at893vVTh10tMvbBJRivWNxYQ6mFfMORbZq/UhFuecjYuBU+w36clXVFxsavhgBQMBWwTa1draIgAaYAOomG99srO9pnD40EHt2b3Hq+U8xglzBelwaFSbzRKgO2ML1wEDwNPmEY8LxVmZHV61BshYiFrNRscYbt2yVSwGLWavRKrNysrydTSZakw56tL7VN1Yu39fj1cBut89KVg9kbqw6Tz08MN60AI3it+KlqEScwvao499VqNGj/aPxmHS3oqyf5syADYYlqe2AiYAV2trqxptRWfiFhT006OPPSYeoYNtiMkOmHENsHHOqdkmfZXZzACYCRMnCmnpic8/6c0AgFrZmTOeaWhnc0uzpe82xPOUEB7XRGDT7ISJE8QigGqLmp1fUOAlq1KzU9E2Ho1eXX1OPDRy2PBh4kZ2yrw8UO78BQt07333iXKQwlBH/+Wfvq+/++u/0QvmYQbYYvQ3c5RSUlPFInT/gw/qvvs/owkTJhr4pnjptMwkNJi9K9qllrYWbw9ra2s3jo56QICGqPQ8/og5A724Sb+5qdF7WQGOoqIiTZo0SUUDBwqQXbRokUqGDlWCqXrOucu7cOl31OokXIq4eJJii0IkkuHnEYDfZZ1gPIibYGPw9W9+Q4vvvUfQFgkX51NV1VnrU7LYZZBm/UWFvXCh1o81Nr26ugt2PcnyDFe82akbrf0sepTdbEAHGGJnZL48aHSir/DJA3bOgyydC6irq9PocrGRvQfdlkDHuDD54231RRrAnvXIo4/4Z4kVmgTAakyaGw3JyclCKvycMT2TAkYADFBDqOdGy/mo0kWtYOOPSxPTOSfnYkFC0qLfAH9eXp6QJHgHpws4BYMBn5ZHcgdNMsvIiGjEyBHifQYRk1Rx8sD8iWa3wZzd0WkMIClgEkgwEFAwEBTMimTDJu7YOXsIoXOu1QeYtXW0my2vXEgWZ86clrM/QIMnV9AeK/KKL4yPejfdPOkPPPSgt889/Mgjmn/HAhUPLBbq5btmw0I1BrDTI+miHaiTeKB5sjDbcFCrg9a3YMD6avVSEWf0wTnHT2PsLv9Y8OLiYhEKDJxpGwsmUlwwGPASKv3Lysr0faZ/SFzMD9oasPJ9YTfxj8WoyVRsjowB5UB3bh9EiqUPr778it8GRB9pbiAQlHNOBQX56l/YX+RB+kPtPH78mBITEv3iwRg4awuLXpD+W+Bx5tXnq8VTpXGkoZGgAcEnw8xJMqCwSBmZGbKxvB/uAAAMeklEQVSpYTl7vzEKBGInt+ORwWViwrQzZ8/2N2DPMGN9yZASZWRkyH3AaAJkTALsfLPmzPHbR6ZNnybUDZiT8m/Hfvdsk3POA1umMSeP/QGMYIyoIWPAGJPg7MjqHjIPLUDRz6Q/vNb0H/UMtZRFQ8Y15KN88sVCOC7OgwCSNGoxT/oFBMjP44/wNCYnJauivEJbt2zxjgnAgYdxpkciPi9lXh5qzp/3kqBzTpSBNMrtVgtNipo8dapCZpPExof9DpsZ0mJDfZ3Ky8qEunrabIJtbW0eCGLj5ZyzbjjF2h5gDlic7ANdaG+WqXHQgT4ACPSLsQ7FhXxboUWcnZMeWyG/uW5F3PQXlROQou2xNqFOAn54rLEjYpME5ADcuHBYvi5rM4tW4UVg4rH5OJHKzRzBY7H69R/gn/bMeCHlk4fyGWfK5hze4KVB9JNz+k6/odVNd+RTnuG2BrqetGdS4PX60pe/orvvvVeoAnHGoD3TXH6ebkxIns8+8bgef+IJ4YBAkrs83Ufw+yMv0vjkfXXAEEz+xIQkv5WDcxLAgATOA+LPcXopwDhIDARULsPPS9c4SU9L8xJSf7OX4R186cUXvZc11zzU0BMmI93VAo6Uf/+3fxNOFEArLz9Pw0zVnWHeS8Bupnm6kbjKy8vEFhe2oWBjhJEHDhqoBQvv0Nx581RSMtgzfXcdyL/dZx/mP/1tb+/wbwW7mZKcC8hZuLxOgIw9a8QjiSHZYX8kjnO0hzsvPjAAUOumV3fNSJyozwRADhsmqnmBedILiwop0kuqXV3d6X2EDTxj29zcpDpbFEjfbtK2v2b/WBjaTJ3vmcWif++/gU8KBVjRkE7yTJUCvB58+CFvs8LOlmSqqXPdDMwqjbqEugu4YecZN26cco0xWbmZJLddnw1dotiALmtY1OKZ5FG71tVl1uWL1+mpc05Rm83ER7lmabE+d1la0kf5fTF9l537dD5jdyS/uyytc07OEbqnAp49VKiD+w8IKQvbFZICD2NEiqs0qc4FAt7QP3DQIC9tdpd45f9uege1edNmLV2yVLwNCtX36LFjYnMynl9yoR4758y7eF68Z5S49PSI0tLS7XeZKiorBUNfuHDB2+W4TqCPXdY3f26d5xyVvsv6RRyhK0YjflwMVpUvB9XygDl5cOIAShcvv+/gnFPIFlTA9/Tp0ybRbjU1dItWmbeUuyTeWrJEFRXl/unKqOMsvuXmlWZPJAtMJBLxoIr6XVp6RlVnq3ThQp2nbVxcWJgVRo4cJWe1su+OdjDHUUstSnSP8e2yMaa8BDNBFJr5hi1FZeYZf+mFF80jvlF4YZe88YboT21NDVl7Qw8KdM/uHhG38ykglpKa4u1PM02Fxcg9e+4ck9TGqNCMzBjPi00SYG/cwjsXmaq7WNi1mDSspLclyBnBg4GA2VziPWjEhcMW0/2lveH4sFAl48LvxTvnvPoTb4bqsMUDPM45QR/iOJJXFz8wX6J5VTkS7yyeMuPNBsoCEggGzfid7G07HSYdlBoD8do7mJvyYapCkzAiZi5A8kM9yjHPOBIJZVpxV/1m9+kjwBAm5VWD7FljU/JW8xju2LFDtbW1Yi8jL0lhfGBixpc24rmsqqry++cwxFNBQ2Oj2trb7TQqFj3Sh0Jx9lvW9zjxm/aQ30fav7gw8YleTXbOKRgI+L7S9yYz8u/bs8fAtFx4rpFoddknZCCXFkk3yapT5aZSb960yYBlgweWtWvW6uzZSv+Cn3nz56nI5iD9oE7oJgNfAA4Pd3U17zpxHmAB7VrrO7TEBDN8xHAzxURsDoR92/r2zRWLC02hL/SJ/gZMoqRc7K6DLi4yeOS5DXDjho3Wro3e6eKcM6k+Ts45iugNRoGAhU/cl0malZUtJDVeovL1b35TDz74oAHb3f74R9/61qWXb/iJZ5P1du5k2FZpbHB9c/sqEolcmqCAEf1EGiU+1odAMGhMneiZAXsOjBAKhczAnizSpqanKWwgRnrnnPcIFphxPpKebvFhwTwwEiEpOckzBfnGjh0rPKwt5tlDMgDoKIP0WWb3wh4UyYgIhgagqJNrusYHpwDvC7j3M/f5dqGa4nxgewlSI5IcG7Xnm2cWyWa01T933jxzKoS1c8cOvbN0qQAEwIDFCsBke4VzzkuU5EH1BQA4Ar6YJhKMnrEmQTf6xjzAJghN6SOqOHF4L7GhIS3F8vQ8UhZ1Uz5bWwAWwO7wkcMKBAOaNWe2MI3Mv+MOsdBCJ95LMWLUSKN1vOjrzp07PJCiidA+JGXqhM60AZvxwEGDhdTMnTK81Ih42hEOxwmgRe3Hy822FOxxvNkMWiXaAsbWo507d4pbxBiXQpP40szkEDI7JGX0BinwSSUCTAbgMbDsi5tjKypS3MxZs4R0xwRn9UNiud37yD4r2o3datyE8QZiCSahhASDIrnefc89Gj9hwqVusLrDrGwBwQYEc8GIGPzvMfslgAWIBUx6STCmHzZsuPB2ouZnZGQKus02585sc9AARpSXfPFug8V33617771P7GMkHrBDZUTKw46WbGaCIUOHCpCifF3nA7PiDJo2bZrZVe8RnlfGCJsV7aQu+oXHMMHayXsmMDk8+MjDusfAcYGBB32n7Y88+qhgbLasZBroQqvZBjI4phhnbH+L7rxT06ZPF3SLNYuHvN55110qGTrEVOE033ckojkGqI9ambwJrciAgYXBORfLdumYYVLsLJtTLKhf+OIXhCmER3jRfjSKefPma9So0YrNN2hLn7FDcp03Wd1hzhccMbSPZxzSD24BTLA+k56xoq8PPvSQf3IOAB6jbcTqHzFypD5z//0aZl7V9EhEzGmAmtcrsrH+PrtGe+677z7/Jq87Fi0UjiIA8VJHfs9PPrFAFxs3mJGJMmzYML9fDGaPTbpYmtv9iFQGCKFml5SUCMZFSoPJ8BgDZuxvi/UDBkFtxBnAM/1YvfEeIlGQFnURyYH0lFNYVKhZs+cIyQG1E6ZmWwIgAGDCbJTZp0+OJk+ZYmlna/xFwMWOxRMx2OFfV1cvJEPAEXCl/OsFGBIAZg8k5QIqcwxcAWhMDtz2hl0LhqTP9IlxnDd/vggzZ88SUhCATPoJEyco12yt9AFa0X7AEVWRNk2aPEk4qdgyEmsXKh7xSGWAOfRgfrCfknetAoxcgwYxcInl5Uj7GRvaw9vIAKT5C+b7fYa0DRBiHyHtp7+Uj6pPPNIqgMqR/jNeM8zkMnHSRGWbWk+dpGf8xo0bJ66Rj9/UTaD+oqIiTwecFtCKeGjAbgRoOc8W+bnz5vpxm2Xgz+JRaGPOQkPa3qBPrkTXc/CYoEh4TDYmDkbqntdv93Paj6RESLBVPtZeGIfJSjyA3jMeJiGe6/SZQF4YgbTkjaXnGvu6iOec+khLfmjmnPNJUcWISzPVFwYjEhXzTTNyrzTjOzYsmBYJjPq5fiOBOikXQAeEAMkMk1SI41rPMhhH6gaoCTA9fYoF2k3f6Df5aYdzzqvf/Cae67EyuU48R/odi09ITPASHhJTkkmpPfPE0nCkPZSZZmp/prWZdhMAS8q9vP3kIUBX2k4fSE/7aQN9I54yKZu01E1ZpCG+Z5mcM25c40i55CGQn3jKpx7GmN+URVqui4S94dMBdIwjk7hnIO6TEmg3k53AeazdnBOId64bjHpeI57rPUMszrn30nM9Fh/Lz28C1wixeM6JJwAqSIeofl/52tf02BOPe9UQaYJ0sTw3ciQ9ZcJ8BM4JV8tLPGkInPcMpHfOefWNeMp1zolj7Dfnuvjh/HrxV7t2MeulQ6yMoNlBaROBfIRLiS47ieXpmTYWRz7OycLRh2DA9ylg5gbiY8E5976+qceHtJR1tcC1Hkl/708/8arr7/0IfkQEgFGQHlCb5pkq+ehnHxV2sZIhQ7zH8yOqtrfYXgp8JBToBbqPhKy9hfZSoJcCtxMFfjugu5160tuWXgr0UqCXAtegQC/QXYMwvdG9FOilwKeHAr1A9+kZy96e9FKglwLXoEAv0F2DMB9fdG9NvRTopcBHTYFeoPuoKdxbfi8FeinwO6dAL9D9zoegtwG9FOilwEdNgV6g+6gp3Fv+x0GB3jp6KXBdCvQC3XXJ03uxlwK9FPg0UKAX6D4No9jbh14K9FLguhToBbrrkqf3Yi8Ffn8o8GnuaS/QfZpHt7dvvRTopYCnQC/QeTL0/uulQC8FPs0U6AW6T/Po9vatlwK9FPAU+NiAztfW+6+XAr0U6KXA74AC/x8AAAD//9N+pIoAAAAGSURBVAMA9SXx2Lzzg+oAAAAASUVORK5CYII="/>
          <p:cNvSpPr>
            <a:spLocks noChangeAspect="1" noChangeArrowheads="1"/>
          </p:cNvSpPr>
          <p:nvPr/>
        </p:nvSpPr>
        <p:spPr bwMode="auto">
          <a:xfrm>
            <a:off x="130175" y="-160338"/>
            <a:ext cx="1990725" cy="8191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3"/>
          <a:stretch>
            <a:fillRect/>
          </a:stretch>
        </p:blipFill>
        <p:spPr>
          <a:xfrm>
            <a:off x="4659413" y="573647"/>
            <a:ext cx="2505425" cy="628738"/>
          </a:xfrm>
          <a:prstGeom prst="rect">
            <a:avLst/>
          </a:prstGeom>
        </p:spPr>
      </p:pic>
    </p:spTree>
    <p:extLst>
      <p:ext uri="{BB962C8B-B14F-4D97-AF65-F5344CB8AC3E}">
        <p14:creationId xmlns:p14="http://schemas.microsoft.com/office/powerpoint/2010/main" val="151847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1513" y="24446"/>
            <a:ext cx="2170043" cy="509518"/>
          </a:xfrm>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Introduction </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1113" y="533964"/>
            <a:ext cx="8305800" cy="4102239"/>
          </a:xfrm>
        </p:spPr>
        <p:txBody>
          <a:bodyPr>
            <a:noAutofit/>
          </a:bodyPr>
          <a:lstStyle/>
          <a:p>
            <a:pPr algn="just" fontAlgn="base">
              <a:lnSpc>
                <a:spcPct val="150000"/>
              </a:lnSpc>
            </a:pPr>
            <a:r>
              <a:rPr lang="en-US" sz="1400" dirty="0">
                <a:latin typeface="Arial" panose="020B0604020202020204" pitchFamily="34" charset="0"/>
                <a:cs typeface="Arial" panose="020B0604020202020204" pitchFamily="34" charset="0"/>
              </a:rPr>
              <a:t>Healthcare quality assurance protects patients by setting strict rules and it focuses on the continuous learning and clear duties for all workers (</a:t>
            </a:r>
            <a:r>
              <a:rPr lang="en-US" sz="1400" dirty="0" err="1">
                <a:latin typeface="Arial" panose="020B0604020202020204" pitchFamily="34" charset="0"/>
                <a:cs typeface="Arial" panose="020B0604020202020204" pitchFamily="34" charset="0"/>
              </a:rPr>
              <a:t>Asamoah</a:t>
            </a:r>
            <a:r>
              <a:rPr lang="en-US" sz="1400" dirty="0">
                <a:latin typeface="Arial" panose="020B0604020202020204" pitchFamily="34" charset="0"/>
                <a:cs typeface="Arial" panose="020B0604020202020204" pitchFamily="34" charset="0"/>
              </a:rPr>
              <a:t>, 2025).</a:t>
            </a:r>
          </a:p>
          <a:p>
            <a:pPr algn="just" fontAlgn="base">
              <a:lnSpc>
                <a:spcPct val="150000"/>
              </a:lnSpc>
            </a:pPr>
            <a:r>
              <a:rPr lang="en-US" sz="1400" dirty="0">
                <a:latin typeface="Arial" panose="020B0604020202020204" pitchFamily="34" charset="0"/>
                <a:cs typeface="Arial" panose="020B0604020202020204" pitchFamily="34" charset="0"/>
              </a:rPr>
              <a:t>The Mid Staffordshire public inquiry assessed severe, systematic hospital failures alongside the inclusive breakdown of national healthcare regulatory oversight systems.</a:t>
            </a:r>
          </a:p>
          <a:p>
            <a:pPr algn="just" fontAlgn="base">
              <a:lnSpc>
                <a:spcPct val="150000"/>
              </a:lnSpc>
            </a:pPr>
            <a:r>
              <a:rPr lang="en-US" sz="1400" dirty="0">
                <a:latin typeface="Arial" panose="020B0604020202020204" pitchFamily="34" charset="0"/>
                <a:cs typeface="Arial" panose="020B0604020202020204" pitchFamily="34" charset="0"/>
              </a:rPr>
              <a:t>This presentation shapes on the preliminary inquiry, concentrating explicitly on why external oversight agencies are unsuccessful entirely to defend vulnerable patients.</a:t>
            </a:r>
          </a:p>
          <a:p>
            <a:pPr algn="just" fontAlgn="base">
              <a:lnSpc>
                <a:spcPct val="150000"/>
              </a:lnSpc>
            </a:pPr>
            <a:r>
              <a:rPr lang="en-US" sz="1400" dirty="0">
                <a:latin typeface="Arial" panose="020B0604020202020204" pitchFamily="34" charset="0"/>
                <a:cs typeface="Arial" panose="020B0604020202020204" pitchFamily="34" charset="0"/>
              </a:rPr>
              <a:t>This presentation demonstrates how organisational culture, leadership style, governance and policy collectively influenced service quality, patient safety and health outcomes.</a:t>
            </a:r>
          </a:p>
          <a:p>
            <a:pPr algn="just" fontAlgn="base">
              <a:lnSpc>
                <a:spcPct val="150000"/>
              </a:lnSpc>
            </a:pPr>
            <a:r>
              <a:rPr lang="en-US" sz="1400" dirty="0">
                <a:latin typeface="Arial" panose="020B0604020202020204" pitchFamily="34" charset="0"/>
                <a:cs typeface="Arial" panose="020B0604020202020204" pitchFamily="34" charset="0"/>
              </a:rPr>
              <a:t>The aim of this presentation is  to critically analyse the root cause and policy issues of the Mid Staffordshire NHS Foundation Trust that affects the health and care sector by highlighting the impact of their service provision.</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26505" y="4738496"/>
            <a:ext cx="3034748" cy="2119503"/>
          </a:xfrm>
          <a:prstGeom prst="rect">
            <a:avLst/>
          </a:prstGeom>
        </p:spPr>
      </p:pic>
      <p:pic>
        <p:nvPicPr>
          <p:cNvPr id="5" name="Picture 4"/>
          <p:cNvPicPr>
            <a:picLocks noChangeAspect="1"/>
          </p:cNvPicPr>
          <p:nvPr/>
        </p:nvPicPr>
        <p:blipFill>
          <a:blip r:embed="rId4"/>
          <a:stretch>
            <a:fillRect/>
          </a:stretch>
        </p:blipFill>
        <p:spPr>
          <a:xfrm>
            <a:off x="6042991" y="4751747"/>
            <a:ext cx="2672826" cy="2119503"/>
          </a:xfrm>
          <a:prstGeom prst="rect">
            <a:avLst/>
          </a:prstGeom>
        </p:spPr>
      </p:pic>
      <p:pic>
        <p:nvPicPr>
          <p:cNvPr id="6" name="Picture 5"/>
          <p:cNvPicPr>
            <a:picLocks noChangeAspect="1"/>
          </p:cNvPicPr>
          <p:nvPr/>
        </p:nvPicPr>
        <p:blipFill>
          <a:blip r:embed="rId5"/>
          <a:stretch>
            <a:fillRect/>
          </a:stretch>
        </p:blipFill>
        <p:spPr>
          <a:xfrm>
            <a:off x="3008243" y="4738496"/>
            <a:ext cx="3074504" cy="2119503"/>
          </a:xfrm>
          <a:prstGeom prst="rect">
            <a:avLst/>
          </a:prstGeom>
        </p:spPr>
      </p:pic>
      <p:pic>
        <p:nvPicPr>
          <p:cNvPr id="1026" name="Picture 2" descr="Defining Quality Assurance in Healthcar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5817" y="0"/>
            <a:ext cx="3476183" cy="3408815"/>
          </a:xfrm>
          <a:prstGeom prst="rect">
            <a:avLst/>
          </a:prstGeom>
          <a:noFill/>
          <a:effectLst>
            <a:outerShdw blurRad="508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0" name="Picture 6" descr="Foundations of Healthcare Quality Managemen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15817" y="3408815"/>
            <a:ext cx="3476182" cy="3434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6123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529" y="113335"/>
            <a:ext cx="10515600" cy="496266"/>
          </a:xfrm>
        </p:spPr>
        <p:txBody>
          <a:bodyPr>
            <a:normAutofit/>
          </a:bodyPr>
          <a:lstStyle/>
          <a:p>
            <a:pPr algn="ctr"/>
            <a:r>
              <a:rPr lang="en-US" sz="1800" b="1" dirty="0">
                <a:latin typeface="Arial" panose="020B0604020202020204" pitchFamily="34" charset="0"/>
                <a:cs typeface="Arial" panose="020B0604020202020204" pitchFamily="34" charset="0"/>
              </a:rPr>
              <a:t> Overview of Mid Staffordshire Case</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609601"/>
            <a:ext cx="12006471" cy="3180521"/>
          </a:xfrm>
        </p:spPr>
        <p:txBody>
          <a:bodyPr>
            <a:normAutofit/>
          </a:bodyPr>
          <a:lstStyle/>
          <a:p>
            <a:pPr algn="just" fontAlgn="base">
              <a:lnSpc>
                <a:spcPct val="150000"/>
              </a:lnSpc>
            </a:pPr>
            <a:r>
              <a:rPr lang="en-US" sz="1400" dirty="0">
                <a:latin typeface="Arial" panose="020B0604020202020204" pitchFamily="34" charset="0"/>
                <a:cs typeface="Arial" panose="020B0604020202020204" pitchFamily="34" charset="0"/>
              </a:rPr>
              <a:t>It is found that between 2005 to 2009, Mid Staffordshire public inquiry care failures resulted in unacceptable patient suffering that predominantly enhanced the hospital mortality rates (Gov.UK,2013).</a:t>
            </a:r>
          </a:p>
          <a:p>
            <a:pPr algn="just" fontAlgn="base">
              <a:lnSpc>
                <a:spcPct val="150000"/>
              </a:lnSpc>
            </a:pPr>
            <a:r>
              <a:rPr lang="en-US" sz="1400" dirty="0">
                <a:latin typeface="Arial" panose="020B0604020202020204" pitchFamily="34" charset="0"/>
                <a:cs typeface="Arial" panose="020B0604020202020204" pitchFamily="34" charset="0"/>
              </a:rPr>
              <a:t>Mid Staffordshire public inquiry care accent on succeeding financial targets and foundation Trust position regularly outshine fundamental duties for preserving safe patient care (Gov.UK,2013).</a:t>
            </a:r>
          </a:p>
          <a:p>
            <a:pPr algn="just" fontAlgn="base">
              <a:lnSpc>
                <a:spcPct val="150000"/>
              </a:lnSpc>
            </a:pPr>
            <a:r>
              <a:rPr lang="en-US" sz="1400" dirty="0">
                <a:latin typeface="Arial" panose="020B0604020202020204" pitchFamily="34" charset="0"/>
                <a:cs typeface="Arial" panose="020B0604020202020204" pitchFamily="34" charset="0"/>
              </a:rPr>
              <a:t>Their patients highly encountered inadequate delayed treatment, nursing care, poor hygiene and imperfect communication between staff that reduced their hospitals’ service performances (Campbell, 2013). </a:t>
            </a:r>
          </a:p>
          <a:p>
            <a:pPr algn="just" fontAlgn="base">
              <a:lnSpc>
                <a:spcPct val="150000"/>
              </a:lnSpc>
            </a:pPr>
            <a:r>
              <a:rPr lang="en-US" sz="1400" dirty="0">
                <a:latin typeface="Arial" panose="020B0604020202020204" pitchFamily="34" charset="0"/>
                <a:cs typeface="Arial" panose="020B0604020202020204" pitchFamily="34" charset="0"/>
              </a:rPr>
              <a:t>This disgrace highlight promoted considerable NHS regulatory reforms, clinical governance, patient safety, strengthening  transparency and organisational accountability across the healthcare organisations.</a:t>
            </a:r>
          </a:p>
          <a:p>
            <a:pPr algn="just">
              <a:lnSpc>
                <a:spcPct val="150000"/>
              </a:lnSpc>
            </a:pPr>
            <a:endParaRPr lang="en-GB" sz="1800" dirty="0">
              <a:latin typeface="Arial" panose="020B0604020202020204" pitchFamily="34" charset="0"/>
              <a:cs typeface="Arial" panose="020B0604020202020204" pitchFamily="34" charset="0"/>
            </a:endParaRPr>
          </a:p>
        </p:txBody>
      </p:sp>
      <p:pic>
        <p:nvPicPr>
          <p:cNvPr id="1026" name="Picture 2" descr="Mid Staffs: NHS staff 'should face prosecution' for failings – Channel 4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49148"/>
            <a:ext cx="4890052" cy="293176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afford Hospital Signs, Mid Staffordshire NHS Foundation Trust under investigation due to high mortality rates Stock Photo - Alam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74156" y="3949148"/>
            <a:ext cx="3617843" cy="293176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5"/>
          <a:stretch>
            <a:fillRect/>
          </a:stretch>
        </p:blipFill>
        <p:spPr>
          <a:xfrm>
            <a:off x="4926760" y="3949148"/>
            <a:ext cx="3647396" cy="2908851"/>
          </a:xfrm>
          <a:prstGeom prst="rect">
            <a:avLst/>
          </a:prstGeom>
        </p:spPr>
      </p:pic>
    </p:spTree>
    <p:extLst>
      <p:ext uri="{BB962C8B-B14F-4D97-AF65-F5344CB8AC3E}">
        <p14:creationId xmlns:p14="http://schemas.microsoft.com/office/powerpoint/2010/main" val="2154466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133" y="280587"/>
            <a:ext cx="7299860" cy="1173707"/>
          </a:xfrm>
        </p:spPr>
        <p:txBody>
          <a:bodyPr>
            <a:normAutofit fontScale="90000"/>
          </a:bodyPr>
          <a:lstStyle/>
          <a:p>
            <a:pPr algn="ctr"/>
            <a:r>
              <a:rPr lang="en-US" sz="2000" b="1" dirty="0">
                <a:latin typeface="Arial" panose="020B0604020202020204" pitchFamily="34" charset="0"/>
                <a:cs typeface="Arial" panose="020B0604020202020204" pitchFamily="34" charset="0"/>
              </a:rPr>
              <a:t>Outline the problem</a:t>
            </a:r>
            <a:br>
              <a:rPr lang="en-US" b="1" dirty="0">
                <a:effectLst/>
              </a:rPr>
            </a:br>
            <a:br>
              <a:rPr lang="en-US" b="1" dirty="0"/>
            </a:br>
            <a:endParaRPr lang="en-GB" b="1" dirty="0"/>
          </a:p>
        </p:txBody>
      </p:sp>
      <p:sp>
        <p:nvSpPr>
          <p:cNvPr id="3" name="Content Placeholder 2"/>
          <p:cNvSpPr>
            <a:spLocks noGrp="1"/>
          </p:cNvSpPr>
          <p:nvPr>
            <p:ph idx="1"/>
          </p:nvPr>
        </p:nvSpPr>
        <p:spPr>
          <a:xfrm>
            <a:off x="147431" y="511841"/>
            <a:ext cx="7419562" cy="3771336"/>
          </a:xfrm>
        </p:spPr>
        <p:txBody>
          <a:bodyPr>
            <a:normAutofit lnSpcReduction="10000"/>
          </a:bodyPr>
          <a:lstStyle/>
          <a:p>
            <a:pPr algn="just" fontAlgn="base">
              <a:lnSpc>
                <a:spcPct val="150000"/>
              </a:lnSpc>
            </a:pPr>
            <a:r>
              <a:rPr lang="en-US" sz="1400" dirty="0">
                <a:latin typeface="Arial" panose="020B0604020202020204" pitchFamily="34" charset="0"/>
                <a:cs typeface="Arial" panose="020B0604020202020204" pitchFamily="34" charset="0"/>
              </a:rPr>
              <a:t>This chronic nursing employee shortage predominantly eliminates the quality services, enhanced workloads and negotiated patient safety and delayed treatment across multiple hospital departments (Rafferty and Leary, 2023)</a:t>
            </a:r>
          </a:p>
          <a:p>
            <a:pPr algn="just" fontAlgn="base">
              <a:lnSpc>
                <a:spcPct val="150000"/>
              </a:lnSpc>
            </a:pPr>
            <a:r>
              <a:rPr lang="en-US" sz="1400" dirty="0">
                <a:latin typeface="Arial" panose="020B0604020202020204" pitchFamily="34" charset="0"/>
                <a:cs typeface="Arial" panose="020B0604020202020204" pitchFamily="34" charset="0"/>
              </a:rPr>
              <a:t>Mid Staffordshire NHS Foundation Trust’s weak clinic governance system is unable to recognise, scrutinise and learn effectively from the repeated complaints, incidents and avoidable patient care treatments.</a:t>
            </a:r>
          </a:p>
          <a:p>
            <a:pPr algn="just" fontAlgn="base">
              <a:lnSpc>
                <a:spcPct val="150000"/>
              </a:lnSpc>
            </a:pPr>
            <a:r>
              <a:rPr lang="en-US" sz="1400" dirty="0">
                <a:latin typeface="Arial" panose="020B0604020202020204" pitchFamily="34" charset="0"/>
                <a:cs typeface="Arial" panose="020B0604020202020204" pitchFamily="34" charset="0"/>
              </a:rPr>
              <a:t>Their organisational culture dispirited whistleblowing, repressed employee concerns and prevented time appreciation of significant patient safety risks (The Guardian, 2023).</a:t>
            </a:r>
          </a:p>
          <a:p>
            <a:pPr algn="just" fontAlgn="base">
              <a:lnSpc>
                <a:spcPct val="150000"/>
              </a:lnSpc>
            </a:pPr>
            <a:r>
              <a:rPr lang="en-US" sz="1400" dirty="0">
                <a:latin typeface="Arial" panose="020B0604020202020204" pitchFamily="34" charset="0"/>
                <a:cs typeface="Arial" panose="020B0604020202020204" pitchFamily="34" charset="0"/>
              </a:rPr>
              <a:t>In addition, the poor communication and multidisciplinary collaboration among the colleagues and inaccurate monitoring process contributed to failing clinical outcomes, reduced public trust and hampers the performance level.</a:t>
            </a:r>
          </a:p>
          <a:p>
            <a:endParaRPr lang="en-GB" sz="1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714424" y="4438046"/>
            <a:ext cx="4477576" cy="2419954"/>
          </a:xfrm>
          <a:prstGeom prst="rect">
            <a:avLst/>
          </a:prstGeom>
        </p:spPr>
      </p:pic>
      <p:pic>
        <p:nvPicPr>
          <p:cNvPr id="5" name="Picture 4"/>
          <p:cNvPicPr>
            <a:picLocks noChangeAspect="1"/>
          </p:cNvPicPr>
          <p:nvPr/>
        </p:nvPicPr>
        <p:blipFill>
          <a:blip r:embed="rId4"/>
          <a:stretch>
            <a:fillRect/>
          </a:stretch>
        </p:blipFill>
        <p:spPr>
          <a:xfrm>
            <a:off x="4056824" y="4438046"/>
            <a:ext cx="3657600" cy="2419954"/>
          </a:xfrm>
          <a:prstGeom prst="rect">
            <a:avLst/>
          </a:prstGeom>
        </p:spPr>
      </p:pic>
      <p:pic>
        <p:nvPicPr>
          <p:cNvPr id="6" name="Picture 5"/>
          <p:cNvPicPr>
            <a:picLocks noChangeAspect="1"/>
          </p:cNvPicPr>
          <p:nvPr/>
        </p:nvPicPr>
        <p:blipFill>
          <a:blip r:embed="rId5"/>
          <a:stretch>
            <a:fillRect/>
          </a:stretch>
        </p:blipFill>
        <p:spPr>
          <a:xfrm>
            <a:off x="0" y="4438046"/>
            <a:ext cx="4044287" cy="2419954"/>
          </a:xfrm>
          <a:prstGeom prst="rect">
            <a:avLst/>
          </a:prstGeom>
        </p:spPr>
      </p:pic>
      <p:pic>
        <p:nvPicPr>
          <p:cNvPr id="2050" name="Picture 2" descr="How poor communication can affect your workplac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14424" y="0"/>
            <a:ext cx="4477576" cy="44380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3951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8503" y="247921"/>
            <a:ext cx="8534400" cy="723165"/>
          </a:xfrm>
        </p:spPr>
        <p:txBody>
          <a:bodyPr>
            <a:normAutofit/>
          </a:bodyPr>
          <a:lstStyle/>
          <a:p>
            <a:pPr algn="ctr"/>
            <a:r>
              <a:rPr lang="en-US" sz="1800" b="1" dirty="0">
                <a:latin typeface="Arial" panose="020B0604020202020204" pitchFamily="34" charset="0"/>
                <a:cs typeface="Arial" panose="020B0604020202020204" pitchFamily="34" charset="0"/>
              </a:rPr>
              <a:t>Swiss Cheese Model (Root Cause Analysis)</a:t>
            </a:r>
            <a:endParaRPr lang="en-GB" sz="1800" dirty="0">
              <a:latin typeface="Arial" panose="020B0604020202020204" pitchFamily="34" charset="0"/>
              <a:cs typeface="Arial" panose="020B0604020202020204" pitchFamily="34" charset="0"/>
            </a:endParaRPr>
          </a:p>
        </p:txBody>
      </p:sp>
      <p:sp>
        <p:nvSpPr>
          <p:cNvPr id="6" name="Freeform 5"/>
          <p:cNvSpPr/>
          <p:nvPr/>
        </p:nvSpPr>
        <p:spPr>
          <a:xfrm>
            <a:off x="1111944" y="1882584"/>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9" name="Freeform 8"/>
          <p:cNvSpPr/>
          <p:nvPr/>
        </p:nvSpPr>
        <p:spPr>
          <a:xfrm>
            <a:off x="4893106" y="2024420"/>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10" name="Freeform 9"/>
          <p:cNvSpPr/>
          <p:nvPr/>
        </p:nvSpPr>
        <p:spPr>
          <a:xfrm>
            <a:off x="2839834" y="2009394"/>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11" name="Freeform 10"/>
          <p:cNvSpPr/>
          <p:nvPr/>
        </p:nvSpPr>
        <p:spPr>
          <a:xfrm>
            <a:off x="7061043" y="2024419"/>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12" name="Freeform 11"/>
          <p:cNvSpPr/>
          <p:nvPr/>
        </p:nvSpPr>
        <p:spPr>
          <a:xfrm>
            <a:off x="9228980" y="2136202"/>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13" name="Freeform 12"/>
          <p:cNvSpPr/>
          <p:nvPr/>
        </p:nvSpPr>
        <p:spPr>
          <a:xfrm>
            <a:off x="11026464" y="2136202"/>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4" name="Rectangle 3"/>
          <p:cNvSpPr/>
          <p:nvPr/>
        </p:nvSpPr>
        <p:spPr>
          <a:xfrm>
            <a:off x="215737" y="1401614"/>
            <a:ext cx="1792414" cy="375552"/>
          </a:xfrm>
          <a:prstGeom prst="rect">
            <a:avLst/>
          </a:prstGeom>
        </p:spPr>
        <p:txBody>
          <a:bodyPr wrap="none">
            <a:spAutoFit/>
          </a:bodyPr>
          <a:lstStyle/>
          <a:p>
            <a:pPr algn="just">
              <a:lnSpc>
                <a:spcPct val="150000"/>
              </a:lnSpc>
            </a:pPr>
            <a:r>
              <a:rPr lang="en-IN" sz="1400" b="1" dirty="0">
                <a:latin typeface="Arial" panose="020B0604020202020204" pitchFamily="34" charset="0"/>
                <a:cs typeface="Arial" panose="020B0604020202020204" pitchFamily="34" charset="0"/>
              </a:rPr>
              <a:t>Weak Management</a:t>
            </a:r>
            <a:endParaRPr lang="en-GB" sz="1400" b="1" dirty="0">
              <a:latin typeface="Arial" panose="020B0604020202020204" pitchFamily="34" charset="0"/>
              <a:cs typeface="Arial" panose="020B0604020202020204" pitchFamily="34" charset="0"/>
            </a:endParaRPr>
          </a:p>
        </p:txBody>
      </p:sp>
      <p:sp>
        <p:nvSpPr>
          <p:cNvPr id="5" name="Rectangle 4"/>
          <p:cNvSpPr/>
          <p:nvPr/>
        </p:nvSpPr>
        <p:spPr>
          <a:xfrm>
            <a:off x="2285932" y="1548476"/>
            <a:ext cx="1962332" cy="307777"/>
          </a:xfrm>
          <a:prstGeom prst="rect">
            <a:avLst/>
          </a:prstGeom>
        </p:spPr>
        <p:txBody>
          <a:bodyPr wrap="none">
            <a:spAutoFit/>
          </a:bodyPr>
          <a:lstStyle/>
          <a:p>
            <a:pPr algn="ctr"/>
            <a:r>
              <a:rPr lang="en-US" sz="1400" b="1" dirty="0">
                <a:latin typeface="Arial" panose="020B0604020202020204" pitchFamily="34" charset="0"/>
                <a:cs typeface="Arial" panose="020B0604020202020204" pitchFamily="34" charset="0"/>
              </a:rPr>
              <a:t>Workforce &amp; Staffing</a:t>
            </a:r>
            <a:endParaRPr lang="en-GB" sz="1400" b="1" dirty="0">
              <a:latin typeface="Arial" panose="020B0604020202020204" pitchFamily="34" charset="0"/>
              <a:cs typeface="Arial" panose="020B0604020202020204" pitchFamily="34" charset="0"/>
            </a:endParaRPr>
          </a:p>
        </p:txBody>
      </p:sp>
      <p:sp>
        <p:nvSpPr>
          <p:cNvPr id="14" name="Rectangle 13"/>
          <p:cNvSpPr/>
          <p:nvPr/>
        </p:nvSpPr>
        <p:spPr>
          <a:xfrm>
            <a:off x="4922018" y="1530396"/>
            <a:ext cx="1080745" cy="307777"/>
          </a:xfrm>
          <a:prstGeom prst="rect">
            <a:avLst/>
          </a:prstGeom>
        </p:spPr>
        <p:txBody>
          <a:bodyPr wrap="none">
            <a:spAutoFit/>
          </a:bodyPr>
          <a:lstStyle/>
          <a:p>
            <a:r>
              <a:rPr lang="en-US" sz="1400" b="1">
                <a:latin typeface="Arial" panose="020B0604020202020204" pitchFamily="34" charset="0"/>
                <a:cs typeface="Arial" panose="020B0604020202020204" pitchFamily="34" charset="0"/>
              </a:rPr>
              <a:t>Processes</a:t>
            </a:r>
            <a:endParaRPr lang="en-GB" sz="1400" dirty="0"/>
          </a:p>
        </p:txBody>
      </p:sp>
      <p:sp>
        <p:nvSpPr>
          <p:cNvPr id="15" name="Rectangle 14"/>
          <p:cNvSpPr/>
          <p:nvPr/>
        </p:nvSpPr>
        <p:spPr>
          <a:xfrm>
            <a:off x="6970805" y="1590616"/>
            <a:ext cx="1537600" cy="307777"/>
          </a:xfrm>
          <a:prstGeom prst="rect">
            <a:avLst/>
          </a:prstGeom>
        </p:spPr>
        <p:txBody>
          <a:bodyPr wrap="none">
            <a:spAutoFit/>
          </a:bodyPr>
          <a:lstStyle/>
          <a:p>
            <a:r>
              <a:rPr lang="en-US" sz="1400" b="1" dirty="0">
                <a:latin typeface="Arial" panose="020B0604020202020204" pitchFamily="34" charset="0"/>
                <a:cs typeface="Arial" panose="020B0604020202020204" pitchFamily="34" charset="0"/>
              </a:rPr>
              <a:t>Communication</a:t>
            </a:r>
            <a:endParaRPr lang="en-GB" sz="1400" dirty="0"/>
          </a:p>
        </p:txBody>
      </p:sp>
      <p:sp>
        <p:nvSpPr>
          <p:cNvPr id="16" name="Rectangle 15"/>
          <p:cNvSpPr/>
          <p:nvPr/>
        </p:nvSpPr>
        <p:spPr>
          <a:xfrm>
            <a:off x="8638849" y="1583713"/>
            <a:ext cx="2074607" cy="307777"/>
          </a:xfrm>
          <a:prstGeom prst="rect">
            <a:avLst/>
          </a:prstGeom>
        </p:spPr>
        <p:txBody>
          <a:bodyPr wrap="none">
            <a:spAutoFit/>
          </a:bodyPr>
          <a:lstStyle/>
          <a:p>
            <a:r>
              <a:rPr lang="en-US" sz="1400" b="1" dirty="0">
                <a:latin typeface="Arial" panose="020B0604020202020204" pitchFamily="34" charset="0"/>
                <a:cs typeface="Arial" panose="020B0604020202020204" pitchFamily="34" charset="0"/>
              </a:rPr>
              <a:t>Equipment/Resources</a:t>
            </a:r>
            <a:endParaRPr lang="en-GB" sz="1400" dirty="0"/>
          </a:p>
        </p:txBody>
      </p:sp>
      <p:sp>
        <p:nvSpPr>
          <p:cNvPr id="17" name="Rectangle 16"/>
          <p:cNvSpPr/>
          <p:nvPr/>
        </p:nvSpPr>
        <p:spPr>
          <a:xfrm>
            <a:off x="10843901" y="1687279"/>
            <a:ext cx="811441" cy="307777"/>
          </a:xfrm>
          <a:prstGeom prst="rect">
            <a:avLst/>
          </a:prstGeom>
        </p:spPr>
        <p:txBody>
          <a:bodyPr wrap="none">
            <a:spAutoFit/>
          </a:bodyPr>
          <a:lstStyle/>
          <a:p>
            <a:r>
              <a:rPr lang="en-US" sz="1400" b="1" dirty="0">
                <a:latin typeface="Arial" panose="020B0604020202020204" pitchFamily="34" charset="0"/>
                <a:cs typeface="Arial" panose="020B0604020202020204" pitchFamily="34" charset="0"/>
              </a:rPr>
              <a:t>Culture</a:t>
            </a:r>
            <a:endParaRPr lang="en-GB" sz="1400" b="1" dirty="0">
              <a:latin typeface="Arial" panose="020B0604020202020204" pitchFamily="34" charset="0"/>
              <a:cs typeface="Arial" panose="020B0604020202020204" pitchFamily="34" charset="0"/>
            </a:endParaRPr>
          </a:p>
        </p:txBody>
      </p:sp>
      <p:cxnSp>
        <p:nvCxnSpPr>
          <p:cNvPr id="20" name="Straight Arrow Connector 19"/>
          <p:cNvCxnSpPr/>
          <p:nvPr/>
        </p:nvCxnSpPr>
        <p:spPr>
          <a:xfrm>
            <a:off x="733125" y="2595783"/>
            <a:ext cx="11458875" cy="0"/>
          </a:xfrm>
          <a:prstGeom prst="straightConnector1">
            <a:avLst/>
          </a:prstGeom>
          <a:ln w="38100">
            <a:tailEnd type="triangle"/>
          </a:ln>
        </p:spPr>
        <p:style>
          <a:lnRef idx="3">
            <a:schemeClr val="accent2"/>
          </a:lnRef>
          <a:fillRef idx="0">
            <a:schemeClr val="accent2"/>
          </a:fillRef>
          <a:effectRef idx="2">
            <a:schemeClr val="accent2"/>
          </a:effectRef>
          <a:fontRef idx="minor">
            <a:schemeClr val="tx1"/>
          </a:fontRef>
        </p:style>
      </p:cxnSp>
      <p:sp>
        <p:nvSpPr>
          <p:cNvPr id="7" name="Rectangle 6"/>
          <p:cNvSpPr/>
          <p:nvPr/>
        </p:nvSpPr>
        <p:spPr>
          <a:xfrm>
            <a:off x="380929" y="3562604"/>
            <a:ext cx="1320480" cy="1277273"/>
          </a:xfrm>
          <a:prstGeom prst="rect">
            <a:avLst/>
          </a:prstGeom>
        </p:spPr>
        <p:txBody>
          <a:bodyPr wrap="square">
            <a:spAutoFit/>
          </a:bodyPr>
          <a:lstStyle/>
          <a:p>
            <a:pPr algn="just" fontAlgn="base"/>
            <a:r>
              <a:rPr lang="en-US" sz="1100" dirty="0">
                <a:solidFill>
                  <a:srgbClr val="000000"/>
                </a:solidFill>
                <a:latin typeface="Arial" panose="020B0604020202020204" pitchFamily="34" charset="0"/>
              </a:rPr>
              <a:t>Leaders priorities cost-cutting, financial viability and securing foundation trust over patient care (</a:t>
            </a:r>
            <a:r>
              <a:rPr lang="en-US" sz="1100" dirty="0" err="1">
                <a:solidFill>
                  <a:srgbClr val="000000"/>
                </a:solidFill>
                <a:latin typeface="Arial" panose="020B0604020202020204" pitchFamily="34" charset="0"/>
              </a:rPr>
              <a:t>Lynas</a:t>
            </a:r>
            <a:r>
              <a:rPr lang="en-US" sz="1100" dirty="0">
                <a:solidFill>
                  <a:srgbClr val="000000"/>
                </a:solidFill>
                <a:latin typeface="Arial" panose="020B0604020202020204" pitchFamily="34" charset="0"/>
              </a:rPr>
              <a:t>, 2015).</a:t>
            </a:r>
            <a:endParaRPr lang="en-US" sz="1100" b="1" dirty="0">
              <a:solidFill>
                <a:srgbClr val="000000"/>
              </a:solidFill>
              <a:latin typeface="Arial" panose="020B0604020202020204" pitchFamily="34" charset="0"/>
            </a:endParaRPr>
          </a:p>
        </p:txBody>
      </p:sp>
      <p:sp>
        <p:nvSpPr>
          <p:cNvPr id="8" name="Rectangle 7"/>
          <p:cNvSpPr/>
          <p:nvPr/>
        </p:nvSpPr>
        <p:spPr>
          <a:xfrm>
            <a:off x="2058074" y="3718679"/>
            <a:ext cx="1792761" cy="1938992"/>
          </a:xfrm>
          <a:prstGeom prst="rect">
            <a:avLst/>
          </a:prstGeom>
        </p:spPr>
        <p:txBody>
          <a:bodyPr wrap="square">
            <a:spAutoFit/>
          </a:bodyPr>
          <a:lstStyle/>
          <a:p>
            <a:pPr algn="just" fontAlgn="base"/>
            <a:r>
              <a:rPr lang="en-US" sz="1200" dirty="0">
                <a:solidFill>
                  <a:srgbClr val="000000"/>
                </a:solidFill>
                <a:latin typeface="Arial" panose="020B0604020202020204" pitchFamily="34" charset="0"/>
              </a:rPr>
              <a:t>The Mid Staffordshire NHS Foundation’s higher authority of the foundation ignores staff, and lacks collaborative work between the higher authority and employees (The Guardian, 2013).</a:t>
            </a:r>
            <a:endParaRPr lang="en-US" sz="1200" b="1" dirty="0">
              <a:solidFill>
                <a:srgbClr val="000000"/>
              </a:solidFill>
              <a:latin typeface="Arial" panose="020B0604020202020204" pitchFamily="34" charset="0"/>
            </a:endParaRPr>
          </a:p>
        </p:txBody>
      </p:sp>
      <p:sp>
        <p:nvSpPr>
          <p:cNvPr id="18" name="Rectangle 17"/>
          <p:cNvSpPr/>
          <p:nvPr/>
        </p:nvSpPr>
        <p:spPr>
          <a:xfrm>
            <a:off x="4796790" y="3562604"/>
            <a:ext cx="1205974" cy="2677656"/>
          </a:xfrm>
          <a:prstGeom prst="rect">
            <a:avLst/>
          </a:prstGeom>
        </p:spPr>
        <p:txBody>
          <a:bodyPr wrap="square">
            <a:spAutoFit/>
          </a:bodyPr>
          <a:lstStyle/>
          <a:p>
            <a:pPr algn="just" fontAlgn="base"/>
            <a:r>
              <a:rPr lang="en-US" sz="1200" dirty="0">
                <a:solidFill>
                  <a:srgbClr val="000000"/>
                </a:solidFill>
                <a:latin typeface="Arial" panose="020B0604020202020204" pitchFamily="34" charset="0"/>
              </a:rPr>
              <a:t>Their organisation cultured highly entered on the toxic culture such as failure to listen to patients and families and deficient regulatory oversight (Gov.uk, 2013). </a:t>
            </a:r>
            <a:endParaRPr lang="en-US" sz="1200" b="1" dirty="0">
              <a:solidFill>
                <a:srgbClr val="000000"/>
              </a:solidFill>
              <a:latin typeface="Arial" panose="020B0604020202020204" pitchFamily="34" charset="0"/>
            </a:endParaRPr>
          </a:p>
        </p:txBody>
      </p:sp>
      <p:sp>
        <p:nvSpPr>
          <p:cNvPr id="19" name="Rectangle 18"/>
          <p:cNvSpPr/>
          <p:nvPr/>
        </p:nvSpPr>
        <p:spPr>
          <a:xfrm>
            <a:off x="6758609" y="3483958"/>
            <a:ext cx="1749796" cy="2123658"/>
          </a:xfrm>
          <a:prstGeom prst="rect">
            <a:avLst/>
          </a:prstGeom>
        </p:spPr>
        <p:txBody>
          <a:bodyPr wrap="square">
            <a:spAutoFit/>
          </a:bodyPr>
          <a:lstStyle/>
          <a:p>
            <a:pPr algn="just" fontAlgn="base"/>
            <a:r>
              <a:rPr lang="en-US" sz="1200" dirty="0">
                <a:solidFill>
                  <a:srgbClr val="000000"/>
                </a:solidFill>
                <a:latin typeface="Arial" panose="020B0604020202020204" pitchFamily="34" charset="0"/>
              </a:rPr>
              <a:t>The higher management of the firm neglects employees which creates a communication gap between the management and staff that increases poor service quality (The Guardian, 2013).</a:t>
            </a:r>
            <a:endParaRPr lang="en-US" sz="1200" b="1" dirty="0">
              <a:solidFill>
                <a:srgbClr val="000000"/>
              </a:solidFill>
              <a:latin typeface="Arial" panose="020B0604020202020204" pitchFamily="34" charset="0"/>
            </a:endParaRPr>
          </a:p>
        </p:txBody>
      </p:sp>
      <p:sp>
        <p:nvSpPr>
          <p:cNvPr id="21" name="Rectangle 20"/>
          <p:cNvSpPr/>
          <p:nvPr/>
        </p:nvSpPr>
        <p:spPr>
          <a:xfrm>
            <a:off x="8772940" y="3634091"/>
            <a:ext cx="1649964" cy="1938992"/>
          </a:xfrm>
          <a:prstGeom prst="rect">
            <a:avLst/>
          </a:prstGeom>
        </p:spPr>
        <p:txBody>
          <a:bodyPr wrap="square">
            <a:spAutoFit/>
          </a:bodyPr>
          <a:lstStyle/>
          <a:p>
            <a:pPr algn="just" fontAlgn="base"/>
            <a:r>
              <a:rPr lang="en-US" sz="1200" dirty="0">
                <a:solidFill>
                  <a:srgbClr val="000000"/>
                </a:solidFill>
                <a:latin typeface="Arial" panose="020B0604020202020204" pitchFamily="34" charset="0"/>
              </a:rPr>
              <a:t>The Francis Inquiry exposed Mid Staffordshire NHS Foundation’s severe resources shortage and catastrophic failures which diminish their healthcare service quality.</a:t>
            </a:r>
            <a:endParaRPr lang="en-US" sz="1200" b="1" dirty="0">
              <a:solidFill>
                <a:srgbClr val="000000"/>
              </a:solidFill>
              <a:latin typeface="Arial" panose="020B0604020202020204" pitchFamily="34" charset="0"/>
            </a:endParaRPr>
          </a:p>
        </p:txBody>
      </p:sp>
      <p:sp>
        <p:nvSpPr>
          <p:cNvPr id="22" name="Rectangle 21"/>
          <p:cNvSpPr/>
          <p:nvPr/>
        </p:nvSpPr>
        <p:spPr>
          <a:xfrm>
            <a:off x="10575235" y="3747270"/>
            <a:ext cx="1626791" cy="2123658"/>
          </a:xfrm>
          <a:prstGeom prst="rect">
            <a:avLst/>
          </a:prstGeom>
        </p:spPr>
        <p:txBody>
          <a:bodyPr wrap="square">
            <a:spAutoFit/>
          </a:bodyPr>
          <a:lstStyle/>
          <a:p>
            <a:r>
              <a:rPr lang="en-US" sz="1200" dirty="0">
                <a:solidFill>
                  <a:srgbClr val="000000"/>
                </a:solidFill>
                <a:latin typeface="Arial" panose="020B0604020202020204" pitchFamily="34" charset="0"/>
              </a:rPr>
              <a:t>This </a:t>
            </a:r>
            <a:r>
              <a:rPr lang="en-US" sz="1200" dirty="0" err="1">
                <a:solidFill>
                  <a:srgbClr val="000000"/>
                </a:solidFill>
                <a:latin typeface="Arial" panose="020B0604020202020204" pitchFamily="34" charset="0"/>
              </a:rPr>
              <a:t>organisation</a:t>
            </a:r>
            <a:r>
              <a:rPr lang="en-US" sz="1200" dirty="0">
                <a:solidFill>
                  <a:srgbClr val="000000"/>
                </a:solidFill>
                <a:latin typeface="Arial" panose="020B0604020202020204" pitchFamily="34" charset="0"/>
              </a:rPr>
              <a:t> </a:t>
            </a:r>
            <a:r>
              <a:rPr lang="en-GB" sz="1200" dirty="0">
                <a:solidFill>
                  <a:srgbClr val="000000"/>
                </a:solidFill>
                <a:latin typeface="Arial" panose="020B0604020202020204" pitchFamily="34" charset="0"/>
              </a:rPr>
              <a:t>prioritises</a:t>
            </a:r>
            <a:r>
              <a:rPr lang="en-US" sz="1200" dirty="0">
                <a:solidFill>
                  <a:srgbClr val="000000"/>
                </a:solidFill>
                <a:latin typeface="Arial" panose="020B0604020202020204" pitchFamily="34" charset="0"/>
              </a:rPr>
              <a:t> financial goals over the patient safety, bullied staff to silence and ignored patient distress that negatively affects their business performances (</a:t>
            </a:r>
            <a:r>
              <a:rPr lang="en-US" sz="1200" dirty="0" err="1">
                <a:solidFill>
                  <a:srgbClr val="000000"/>
                </a:solidFill>
                <a:latin typeface="Arial" panose="020B0604020202020204" pitchFamily="34" charset="0"/>
              </a:rPr>
              <a:t>Lynas</a:t>
            </a:r>
            <a:r>
              <a:rPr lang="en-US" sz="1200" dirty="0">
                <a:solidFill>
                  <a:srgbClr val="000000"/>
                </a:solidFill>
                <a:latin typeface="Arial" panose="020B0604020202020204" pitchFamily="34" charset="0"/>
              </a:rPr>
              <a:t>, 2015).</a:t>
            </a:r>
            <a:endParaRPr lang="en-GB" sz="1200" dirty="0"/>
          </a:p>
        </p:txBody>
      </p:sp>
    </p:spTree>
    <p:extLst>
      <p:ext uri="{BB962C8B-B14F-4D97-AF65-F5344CB8AC3E}">
        <p14:creationId xmlns:p14="http://schemas.microsoft.com/office/powerpoint/2010/main" val="1932773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690" y="66140"/>
            <a:ext cx="9177226" cy="333604"/>
          </a:xfrm>
        </p:spPr>
        <p:txBody>
          <a:bodyPr>
            <a:noAutofit/>
          </a:bodyPr>
          <a:lstStyle/>
          <a:p>
            <a:r>
              <a:rPr lang="en-GB" sz="4000" b="1" dirty="0">
                <a:latin typeface="Arial" panose="020B0604020202020204" pitchFamily="34" charset="0"/>
                <a:cs typeface="Arial" panose="020B0604020202020204" pitchFamily="34" charset="0"/>
              </a:rPr>
              <a:t>Fishbone Diagram</a:t>
            </a:r>
          </a:p>
        </p:txBody>
      </p:sp>
      <p:sp>
        <p:nvSpPr>
          <p:cNvPr id="5" name="Isosceles Triangle 13"/>
          <p:cNvSpPr/>
          <p:nvPr/>
        </p:nvSpPr>
        <p:spPr>
          <a:xfrm rot="5400000">
            <a:off x="8865005" y="2483093"/>
            <a:ext cx="2496531" cy="2064802"/>
          </a:xfrm>
          <a:custGeom>
            <a:avLst/>
            <a:gdLst>
              <a:gd name="connsiteX0" fmla="*/ 0 w 1714500"/>
              <a:gd name="connsiteY0" fmla="*/ 1336431 h 1336431"/>
              <a:gd name="connsiteX1" fmla="*/ 857250 w 1714500"/>
              <a:gd name="connsiteY1" fmla="*/ 0 h 1336431"/>
              <a:gd name="connsiteX2" fmla="*/ 1714500 w 1714500"/>
              <a:gd name="connsiteY2" fmla="*/ 1336431 h 1336431"/>
              <a:gd name="connsiteX3" fmla="*/ 0 w 1714500"/>
              <a:gd name="connsiteY3" fmla="*/ 1336431 h 1336431"/>
              <a:gd name="connsiteX0" fmla="*/ 18683 w 1751866"/>
              <a:gd name="connsiteY0" fmla="*/ 1336431 h 1336431"/>
              <a:gd name="connsiteX1" fmla="*/ 875933 w 1751866"/>
              <a:gd name="connsiteY1" fmla="*/ 0 h 1336431"/>
              <a:gd name="connsiteX2" fmla="*/ 1733183 w 1751866"/>
              <a:gd name="connsiteY2" fmla="*/ 1336431 h 1336431"/>
              <a:gd name="connsiteX3" fmla="*/ 18683 w 1751866"/>
              <a:gd name="connsiteY3" fmla="*/ 1336431 h 1336431"/>
              <a:gd name="connsiteX0" fmla="*/ 18683 w 1751866"/>
              <a:gd name="connsiteY0" fmla="*/ 1336431 h 1362573"/>
              <a:gd name="connsiteX1" fmla="*/ 875933 w 1751866"/>
              <a:gd name="connsiteY1" fmla="*/ 0 h 1362573"/>
              <a:gd name="connsiteX2" fmla="*/ 1733183 w 1751866"/>
              <a:gd name="connsiteY2" fmla="*/ 1336431 h 1362573"/>
              <a:gd name="connsiteX3" fmla="*/ 18683 w 1751866"/>
              <a:gd name="connsiteY3" fmla="*/ 1336431 h 1362573"/>
              <a:gd name="connsiteX0" fmla="*/ 18683 w 1751866"/>
              <a:gd name="connsiteY0" fmla="*/ 1336431 h 1391092"/>
              <a:gd name="connsiteX1" fmla="*/ 875933 w 1751866"/>
              <a:gd name="connsiteY1" fmla="*/ 0 h 1391092"/>
              <a:gd name="connsiteX2" fmla="*/ 1733183 w 1751866"/>
              <a:gd name="connsiteY2" fmla="*/ 1336431 h 1391092"/>
              <a:gd name="connsiteX3" fmla="*/ 18683 w 1751866"/>
              <a:gd name="connsiteY3" fmla="*/ 1336431 h 1391092"/>
              <a:gd name="connsiteX0" fmla="*/ 18683 w 1751866"/>
              <a:gd name="connsiteY0" fmla="*/ 1336431 h 1417087"/>
              <a:gd name="connsiteX1" fmla="*/ 875933 w 1751866"/>
              <a:gd name="connsiteY1" fmla="*/ 0 h 1417087"/>
              <a:gd name="connsiteX2" fmla="*/ 1733183 w 1751866"/>
              <a:gd name="connsiteY2" fmla="*/ 1336431 h 1417087"/>
              <a:gd name="connsiteX3" fmla="*/ 18683 w 1751866"/>
              <a:gd name="connsiteY3" fmla="*/ 1336431 h 1417087"/>
              <a:gd name="connsiteX0" fmla="*/ 18683 w 1733184"/>
              <a:gd name="connsiteY0" fmla="*/ 1336431 h 1449782"/>
              <a:gd name="connsiteX1" fmla="*/ 875933 w 1733184"/>
              <a:gd name="connsiteY1" fmla="*/ 0 h 1449782"/>
              <a:gd name="connsiteX2" fmla="*/ 1733183 w 1733184"/>
              <a:gd name="connsiteY2" fmla="*/ 1336431 h 1449782"/>
              <a:gd name="connsiteX3" fmla="*/ 863984 w 1733184"/>
              <a:gd name="connsiteY3" fmla="*/ 1366672 h 1449782"/>
              <a:gd name="connsiteX4" fmla="*/ 18683 w 1733184"/>
              <a:gd name="connsiteY4" fmla="*/ 1336431 h 1449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33184" h="1449782">
                <a:moveTo>
                  <a:pt x="18683" y="1336431"/>
                </a:moveTo>
                <a:cubicBezTo>
                  <a:pt x="-124192" y="1113693"/>
                  <a:pt x="590183" y="0"/>
                  <a:pt x="875933" y="0"/>
                </a:cubicBezTo>
                <a:cubicBezTo>
                  <a:pt x="1161683" y="0"/>
                  <a:pt x="1734078" y="1100421"/>
                  <a:pt x="1733183" y="1336431"/>
                </a:cubicBezTo>
                <a:cubicBezTo>
                  <a:pt x="1732288" y="1572441"/>
                  <a:pt x="1149734" y="1366672"/>
                  <a:pt x="863984" y="1366672"/>
                </a:cubicBezTo>
                <a:cubicBezTo>
                  <a:pt x="578234" y="1366672"/>
                  <a:pt x="17788" y="1572441"/>
                  <a:pt x="18683" y="1336431"/>
                </a:cubicBezTo>
                <a:close/>
              </a:path>
            </a:pathLst>
          </a:custGeom>
          <a:solidFill>
            <a:schemeClr val="accent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6" name="Rounded Rectangle 5"/>
          <p:cNvSpPr/>
          <p:nvPr/>
        </p:nvSpPr>
        <p:spPr>
          <a:xfrm>
            <a:off x="1892246" y="3414382"/>
            <a:ext cx="7499838" cy="202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7" name="Isosceles Triangle 35"/>
          <p:cNvSpPr/>
          <p:nvPr/>
        </p:nvSpPr>
        <p:spPr>
          <a:xfrm rot="5400000">
            <a:off x="486793" y="2772982"/>
            <a:ext cx="2416915" cy="1485024"/>
          </a:xfrm>
          <a:custGeom>
            <a:avLst/>
            <a:gdLst>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060881 h 1060881"/>
              <a:gd name="connsiteX1" fmla="*/ 843027 w 1686053"/>
              <a:gd name="connsiteY1" fmla="*/ 0 h 1060881"/>
              <a:gd name="connsiteX2" fmla="*/ 1686053 w 1686053"/>
              <a:gd name="connsiteY2" fmla="*/ 1060881 h 1060881"/>
              <a:gd name="connsiteX3" fmla="*/ 0 w 1686053"/>
              <a:gd name="connsiteY3" fmla="*/ 1060881 h 1060881"/>
              <a:gd name="connsiteX0" fmla="*/ 0 w 1686053"/>
              <a:gd name="connsiteY0" fmla="*/ 1042367 h 1042367"/>
              <a:gd name="connsiteX1" fmla="*/ 830762 w 1686053"/>
              <a:gd name="connsiteY1" fmla="*/ 0 h 1042367"/>
              <a:gd name="connsiteX2" fmla="*/ 1686053 w 1686053"/>
              <a:gd name="connsiteY2" fmla="*/ 1042367 h 1042367"/>
              <a:gd name="connsiteX3" fmla="*/ 0 w 1686053"/>
              <a:gd name="connsiteY3" fmla="*/ 1042367 h 1042367"/>
              <a:gd name="connsiteX0" fmla="*/ 0 w 1686053"/>
              <a:gd name="connsiteY0" fmla="*/ 1042367 h 1042367"/>
              <a:gd name="connsiteX1" fmla="*/ 830762 w 1686053"/>
              <a:gd name="connsiteY1" fmla="*/ 0 h 1042367"/>
              <a:gd name="connsiteX2" fmla="*/ 1686053 w 1686053"/>
              <a:gd name="connsiteY2" fmla="*/ 1042367 h 1042367"/>
              <a:gd name="connsiteX3" fmla="*/ 0 w 1686053"/>
              <a:gd name="connsiteY3" fmla="*/ 1042367 h 1042367"/>
              <a:gd name="connsiteX0" fmla="*/ 0 w 1686053"/>
              <a:gd name="connsiteY0" fmla="*/ 1042367 h 1042367"/>
              <a:gd name="connsiteX1" fmla="*/ 830762 w 1686053"/>
              <a:gd name="connsiteY1" fmla="*/ 0 h 1042367"/>
              <a:gd name="connsiteX2" fmla="*/ 1686053 w 1686053"/>
              <a:gd name="connsiteY2" fmla="*/ 1042367 h 1042367"/>
              <a:gd name="connsiteX3" fmla="*/ 0 w 1686053"/>
              <a:gd name="connsiteY3" fmla="*/ 1042367 h 1042367"/>
            </a:gdLst>
            <a:ahLst/>
            <a:cxnLst>
              <a:cxn ang="0">
                <a:pos x="connsiteX0" y="connsiteY0"/>
              </a:cxn>
              <a:cxn ang="0">
                <a:pos x="connsiteX1" y="connsiteY1"/>
              </a:cxn>
              <a:cxn ang="0">
                <a:pos x="connsiteX2" y="connsiteY2"/>
              </a:cxn>
              <a:cxn ang="0">
                <a:pos x="connsiteX3" y="connsiteY3"/>
              </a:cxn>
            </a:cxnLst>
            <a:rect l="l" t="t" r="r" b="b"/>
            <a:pathLst>
              <a:path w="1686053" h="1042367">
                <a:moveTo>
                  <a:pt x="0" y="1042367"/>
                </a:moveTo>
                <a:cubicBezTo>
                  <a:pt x="281009" y="661997"/>
                  <a:pt x="555888" y="330997"/>
                  <a:pt x="830762" y="0"/>
                </a:cubicBezTo>
                <a:cubicBezTo>
                  <a:pt x="1146529" y="347455"/>
                  <a:pt x="1400956" y="694911"/>
                  <a:pt x="1686053" y="1042367"/>
                </a:cubicBezTo>
                <a:cubicBezTo>
                  <a:pt x="1093806" y="942167"/>
                  <a:pt x="929458" y="810154"/>
                  <a:pt x="0" y="1042367"/>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p:nvPr/>
        </p:nvCxnSpPr>
        <p:spPr>
          <a:xfrm>
            <a:off x="3243422" y="2287132"/>
            <a:ext cx="1353978" cy="1107346"/>
          </a:xfrm>
          <a:prstGeom prst="line">
            <a:avLst/>
          </a:prstGeom>
        </p:spPr>
        <p:style>
          <a:lnRef idx="3">
            <a:schemeClr val="accent5"/>
          </a:lnRef>
          <a:fillRef idx="0">
            <a:schemeClr val="accent5"/>
          </a:fillRef>
          <a:effectRef idx="2">
            <a:schemeClr val="accent5"/>
          </a:effectRef>
          <a:fontRef idx="minor">
            <a:schemeClr val="tx1"/>
          </a:fontRef>
        </p:style>
      </p:cxnSp>
      <p:cxnSp>
        <p:nvCxnSpPr>
          <p:cNvPr id="10" name="Straight Connector 9"/>
          <p:cNvCxnSpPr/>
          <p:nvPr/>
        </p:nvCxnSpPr>
        <p:spPr>
          <a:xfrm flipV="1">
            <a:off x="3243422" y="3636510"/>
            <a:ext cx="1353978" cy="804010"/>
          </a:xfrm>
          <a:prstGeom prst="line">
            <a:avLst/>
          </a:prstGeom>
        </p:spPr>
        <p:style>
          <a:lnRef idx="3">
            <a:schemeClr val="accent5"/>
          </a:lnRef>
          <a:fillRef idx="0">
            <a:schemeClr val="accent5"/>
          </a:fillRef>
          <a:effectRef idx="2">
            <a:schemeClr val="accent5"/>
          </a:effectRef>
          <a:fontRef idx="minor">
            <a:schemeClr val="tx1"/>
          </a:fontRef>
        </p:style>
      </p:cxnSp>
      <p:cxnSp>
        <p:nvCxnSpPr>
          <p:cNvPr id="13" name="Straight Connector 12"/>
          <p:cNvCxnSpPr/>
          <p:nvPr/>
        </p:nvCxnSpPr>
        <p:spPr>
          <a:xfrm>
            <a:off x="6580148" y="2307036"/>
            <a:ext cx="1353978" cy="1107346"/>
          </a:xfrm>
          <a:prstGeom prst="line">
            <a:avLst/>
          </a:prstGeom>
        </p:spPr>
        <p:style>
          <a:lnRef idx="3">
            <a:schemeClr val="accent5"/>
          </a:lnRef>
          <a:fillRef idx="0">
            <a:schemeClr val="accent5"/>
          </a:fillRef>
          <a:effectRef idx="2">
            <a:schemeClr val="accent5"/>
          </a:effectRef>
          <a:fontRef idx="minor">
            <a:schemeClr val="tx1"/>
          </a:fontRef>
        </p:style>
      </p:cxnSp>
      <p:cxnSp>
        <p:nvCxnSpPr>
          <p:cNvPr id="15" name="Straight Connector 14"/>
          <p:cNvCxnSpPr/>
          <p:nvPr/>
        </p:nvCxnSpPr>
        <p:spPr>
          <a:xfrm flipV="1">
            <a:off x="6580148" y="3636510"/>
            <a:ext cx="1353978" cy="804010"/>
          </a:xfrm>
          <a:prstGeom prst="line">
            <a:avLst/>
          </a:prstGeom>
        </p:spPr>
        <p:style>
          <a:lnRef idx="3">
            <a:schemeClr val="accent5"/>
          </a:lnRef>
          <a:fillRef idx="0">
            <a:schemeClr val="accent5"/>
          </a:fillRef>
          <a:effectRef idx="2">
            <a:schemeClr val="accent5"/>
          </a:effectRef>
          <a:fontRef idx="minor">
            <a:schemeClr val="tx1"/>
          </a:fontRef>
        </p:style>
      </p:cxnSp>
      <p:sp>
        <p:nvSpPr>
          <p:cNvPr id="16" name="Rectangle 15"/>
          <p:cNvSpPr/>
          <p:nvPr/>
        </p:nvSpPr>
        <p:spPr>
          <a:xfrm>
            <a:off x="9392084" y="2743200"/>
            <a:ext cx="939508" cy="15637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Poor Patient care and Safety Failure</a:t>
            </a:r>
          </a:p>
        </p:txBody>
      </p:sp>
      <p:sp>
        <p:nvSpPr>
          <p:cNvPr id="17" name="Rectangle 16"/>
          <p:cNvSpPr/>
          <p:nvPr/>
        </p:nvSpPr>
        <p:spPr>
          <a:xfrm>
            <a:off x="4877345" y="4287788"/>
            <a:ext cx="1961789" cy="1938992"/>
          </a:xfrm>
          <a:prstGeom prst="rect">
            <a:avLst/>
          </a:prstGeom>
        </p:spPr>
        <p:txBody>
          <a:bodyPr wrap="square">
            <a:spAutoFit/>
          </a:bodyPr>
          <a:lstStyle/>
          <a:p>
            <a:pPr algn="just"/>
            <a:r>
              <a:rPr lang="en-US" sz="1200" b="1" dirty="0">
                <a:solidFill>
                  <a:srgbClr val="20124D"/>
                </a:solidFill>
                <a:latin typeface="Arial" panose="020B0604020202020204" pitchFamily="34" charset="0"/>
              </a:rPr>
              <a:t>Processes (Method) </a:t>
            </a:r>
            <a:endParaRPr lang="en-US" sz="1200" dirty="0"/>
          </a:p>
          <a:p>
            <a:pPr algn="just" fontAlgn="base">
              <a:buFont typeface="Arial" panose="020B0604020202020204" pitchFamily="34" charset="0"/>
              <a:buChar char="•"/>
            </a:pPr>
            <a:r>
              <a:rPr lang="en-US" sz="1200" dirty="0">
                <a:solidFill>
                  <a:srgbClr val="20124D"/>
                </a:solidFill>
                <a:latin typeface="Arial" panose="020B0604020202020204" pitchFamily="34" charset="0"/>
              </a:rPr>
              <a:t>Weak risk management and ineffective communication delayed the responses to whistleblowing, which accelerates accidental events such as, medical errors and patient deaths (Francis, 2013).  </a:t>
            </a:r>
          </a:p>
        </p:txBody>
      </p:sp>
      <p:sp>
        <p:nvSpPr>
          <p:cNvPr id="18" name="Rectangle 17"/>
          <p:cNvSpPr/>
          <p:nvPr/>
        </p:nvSpPr>
        <p:spPr>
          <a:xfrm>
            <a:off x="1502378" y="4287788"/>
            <a:ext cx="2053159" cy="1938992"/>
          </a:xfrm>
          <a:prstGeom prst="rect">
            <a:avLst/>
          </a:prstGeom>
        </p:spPr>
        <p:txBody>
          <a:bodyPr wrap="square">
            <a:spAutoFit/>
          </a:bodyPr>
          <a:lstStyle/>
          <a:p>
            <a:pPr algn="just"/>
            <a:r>
              <a:rPr lang="en-US" sz="1200" b="1" dirty="0">
                <a:solidFill>
                  <a:srgbClr val="20124D"/>
                </a:solidFill>
                <a:latin typeface="Arial" panose="020B0604020202020204" pitchFamily="34" charset="0"/>
              </a:rPr>
              <a:t>Governance (Machine)</a:t>
            </a:r>
            <a:endParaRPr lang="en-US" sz="1200" dirty="0"/>
          </a:p>
          <a:p>
            <a:pPr algn="just" fontAlgn="base">
              <a:buFont typeface="Arial" panose="020B0604020202020204" pitchFamily="34" charset="0"/>
              <a:buChar char="•"/>
            </a:pPr>
            <a:r>
              <a:rPr lang="en-US" sz="1200" dirty="0">
                <a:solidFill>
                  <a:srgbClr val="20124D"/>
                </a:solidFill>
                <a:latin typeface="Arial" panose="020B0604020202020204" pitchFamily="34" charset="0"/>
              </a:rPr>
              <a:t>Weak clinical governance has been reported within the chosen trust, which resulted in ineffective monitoring and poor incident reporting, which ultimately increased the risk of unsafe practices (Francis, 2013). </a:t>
            </a:r>
          </a:p>
        </p:txBody>
      </p:sp>
      <p:sp>
        <p:nvSpPr>
          <p:cNvPr id="19" name="Rectangle 18"/>
          <p:cNvSpPr/>
          <p:nvPr/>
        </p:nvSpPr>
        <p:spPr>
          <a:xfrm>
            <a:off x="5593437" y="1070926"/>
            <a:ext cx="3327400" cy="1477328"/>
          </a:xfrm>
          <a:prstGeom prst="rect">
            <a:avLst/>
          </a:prstGeom>
        </p:spPr>
        <p:txBody>
          <a:bodyPr wrap="square">
            <a:spAutoFit/>
          </a:bodyPr>
          <a:lstStyle/>
          <a:p>
            <a:pPr algn="just"/>
            <a:r>
              <a:rPr lang="en-US" sz="1200" b="1">
                <a:solidFill>
                  <a:srgbClr val="20124D"/>
                </a:solidFill>
                <a:latin typeface="Arial" panose="020B0604020202020204" pitchFamily="34" charset="0"/>
              </a:rPr>
              <a:t>Resources (Material)</a:t>
            </a:r>
            <a:endParaRPr lang="en-US" sz="1200"/>
          </a:p>
          <a:p>
            <a:pPr algn="just" fontAlgn="base">
              <a:buFont typeface="Arial" panose="020B0604020202020204" pitchFamily="34" charset="0"/>
              <a:buChar char="•"/>
            </a:pPr>
            <a:r>
              <a:rPr lang="en-US" sz="1200">
                <a:solidFill>
                  <a:srgbClr val="20124D"/>
                </a:solidFill>
                <a:latin typeface="Arial" panose="020B0604020202020204" pitchFamily="34" charset="0"/>
              </a:rPr>
              <a:t>Financial pressure forced the trust to leverage a cost cutting strategy, which limits adequate staffing, and the availability of sufficient medical equipment and clinical resources, which decreases care quality (GOV UK, 2013).</a:t>
            </a:r>
            <a:r>
              <a:rPr lang="en-US">
                <a:solidFill>
                  <a:srgbClr val="20124D"/>
                </a:solidFill>
                <a:latin typeface="Arial" panose="020B0604020202020204" pitchFamily="34" charset="0"/>
              </a:rPr>
              <a:t>  </a:t>
            </a:r>
            <a:endParaRPr lang="en-US" dirty="0">
              <a:solidFill>
                <a:srgbClr val="20124D"/>
              </a:solidFill>
              <a:latin typeface="Arial" panose="020B0604020202020204" pitchFamily="34" charset="0"/>
            </a:endParaRPr>
          </a:p>
        </p:txBody>
      </p:sp>
      <p:sp>
        <p:nvSpPr>
          <p:cNvPr id="20" name="Rectangle 19"/>
          <p:cNvSpPr/>
          <p:nvPr/>
        </p:nvSpPr>
        <p:spPr>
          <a:xfrm>
            <a:off x="1732122" y="1063614"/>
            <a:ext cx="3022600" cy="1384995"/>
          </a:xfrm>
          <a:prstGeom prst="rect">
            <a:avLst/>
          </a:prstGeom>
        </p:spPr>
        <p:txBody>
          <a:bodyPr wrap="square">
            <a:spAutoFit/>
          </a:bodyPr>
          <a:lstStyle/>
          <a:p>
            <a:pPr algn="just"/>
            <a:r>
              <a:rPr lang="en-US" sz="1200" b="1" dirty="0">
                <a:solidFill>
                  <a:srgbClr val="20124D"/>
                </a:solidFill>
                <a:latin typeface="Arial" panose="020B0604020202020204" pitchFamily="34" charset="0"/>
              </a:rPr>
              <a:t>People (Man)</a:t>
            </a:r>
            <a:endParaRPr lang="en-US" sz="1200" dirty="0"/>
          </a:p>
          <a:p>
            <a:pPr algn="just" fontAlgn="base">
              <a:buFont typeface="Arial" panose="020B0604020202020204" pitchFamily="34" charset="0"/>
              <a:buChar char="•"/>
            </a:pPr>
            <a:r>
              <a:rPr lang="en-US" sz="1200" dirty="0">
                <a:solidFill>
                  <a:srgbClr val="20124D"/>
                </a:solidFill>
                <a:latin typeface="Arial" panose="020B0604020202020204" pitchFamily="34" charset="0"/>
              </a:rPr>
              <a:t>Inadequate leadership and poor workforce training processes, combined with chronic nurse shortages, are decreasing overall staff morale, which is damaging compassionate care delivery (Francis, 2013).</a:t>
            </a:r>
          </a:p>
        </p:txBody>
      </p:sp>
    </p:spTree>
    <p:extLst>
      <p:ext uri="{BB962C8B-B14F-4D97-AF65-F5344CB8AC3E}">
        <p14:creationId xmlns:p14="http://schemas.microsoft.com/office/powerpoint/2010/main" val="2486981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4754" y="134826"/>
            <a:ext cx="3830499" cy="759928"/>
          </a:xfrm>
        </p:spPr>
        <p:txBody>
          <a:bodyPr>
            <a:normAutofit/>
          </a:bodyPr>
          <a:lstStyle/>
          <a:p>
            <a:pPr algn="ctr"/>
            <a:r>
              <a:rPr lang="en-US" sz="1800" b="1" dirty="0" err="1">
                <a:latin typeface="Arial" panose="020B0604020202020204" pitchFamily="34" charset="0"/>
                <a:cs typeface="Arial" panose="020B0604020202020204" pitchFamily="34" charset="0"/>
              </a:rPr>
              <a:t>Donabedian</a:t>
            </a:r>
            <a:r>
              <a:rPr lang="en-US" sz="1800" b="1" dirty="0">
                <a:latin typeface="Arial" panose="020B0604020202020204" pitchFamily="34" charset="0"/>
                <a:cs typeface="Arial" panose="020B0604020202020204" pitchFamily="34" charset="0"/>
              </a:rPr>
              <a:t> Model Analysis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6176" y="894754"/>
            <a:ext cx="6267657" cy="5367131"/>
          </a:xfrm>
        </p:spPr>
        <p:txBody>
          <a:bodyPr>
            <a:normAutofit/>
          </a:bodyPr>
          <a:lstStyle/>
          <a:p>
            <a:pPr algn="just" fontAlgn="base">
              <a:lnSpc>
                <a:spcPct val="150000"/>
              </a:lnSpc>
            </a:pPr>
            <a:r>
              <a:rPr lang="en-US" sz="1500" dirty="0" err="1">
                <a:latin typeface="Arial" panose="020B0604020202020204" pitchFamily="34" charset="0"/>
                <a:cs typeface="Arial" panose="020B0604020202020204" pitchFamily="34" charset="0"/>
              </a:rPr>
              <a:t>Donabedian</a:t>
            </a:r>
            <a:r>
              <a:rPr lang="en-US" sz="1500" dirty="0">
                <a:latin typeface="Arial" panose="020B0604020202020204" pitchFamily="34" charset="0"/>
                <a:cs typeface="Arial" panose="020B0604020202020204" pitchFamily="34" charset="0"/>
              </a:rPr>
              <a:t> model is a key framework, which is being used to evaluate the overall care quality across the chosen Trust under three core factors. </a:t>
            </a:r>
          </a:p>
          <a:p>
            <a:pPr algn="just" fontAlgn="base">
              <a:lnSpc>
                <a:spcPct val="150000"/>
              </a:lnSpc>
            </a:pPr>
            <a:r>
              <a:rPr lang="en-US" sz="1500" b="1" i="1" dirty="0">
                <a:latin typeface="Arial" panose="020B0604020202020204" pitchFamily="34" charset="0"/>
                <a:cs typeface="Arial" panose="020B0604020202020204" pitchFamily="34" charset="0"/>
              </a:rPr>
              <a:t>Structure: </a:t>
            </a:r>
            <a:r>
              <a:rPr lang="en-US" sz="1500" dirty="0">
                <a:latin typeface="Arial" panose="020B0604020202020204" pitchFamily="34" charset="0"/>
                <a:cs typeface="Arial" panose="020B0604020202020204" pitchFamily="34" charset="0"/>
              </a:rPr>
              <a:t>Medial workforce shortages, poor leadership effectiveness and an inadequate governance caused resource constraints at the Trust, which undermined secure and high quality care (GOV UK, 2013). </a:t>
            </a:r>
            <a:endParaRPr lang="en-US" sz="1500" b="1" i="1" dirty="0">
              <a:latin typeface="Arial" panose="020B0604020202020204" pitchFamily="34" charset="0"/>
              <a:cs typeface="Arial" panose="020B0604020202020204" pitchFamily="34" charset="0"/>
            </a:endParaRPr>
          </a:p>
          <a:p>
            <a:pPr algn="just" fontAlgn="base">
              <a:lnSpc>
                <a:spcPct val="150000"/>
              </a:lnSpc>
            </a:pPr>
            <a:r>
              <a:rPr lang="en-US" sz="1500" b="1" i="1" dirty="0">
                <a:latin typeface="Arial" panose="020B0604020202020204" pitchFamily="34" charset="0"/>
                <a:cs typeface="Arial" panose="020B0604020202020204" pitchFamily="34" charset="0"/>
              </a:rPr>
              <a:t>Process: </a:t>
            </a:r>
            <a:r>
              <a:rPr lang="en-US" sz="1500" dirty="0">
                <a:latin typeface="Arial" panose="020B0604020202020204" pitchFamily="34" charset="0"/>
                <a:cs typeface="Arial" panose="020B0604020202020204" pitchFamily="34" charset="0"/>
              </a:rPr>
              <a:t>Poor Communication, ineffective incident reporting and the choice of cost-cutting strategy undermined the delivery of high quality patient-centered care (Francis, 2013).</a:t>
            </a:r>
            <a:endParaRPr lang="en-US" sz="1500" b="1" i="1" dirty="0">
              <a:latin typeface="Arial" panose="020B0604020202020204" pitchFamily="34" charset="0"/>
              <a:cs typeface="Arial" panose="020B0604020202020204" pitchFamily="34" charset="0"/>
            </a:endParaRPr>
          </a:p>
          <a:p>
            <a:pPr algn="just" fontAlgn="base">
              <a:lnSpc>
                <a:spcPct val="150000"/>
              </a:lnSpc>
            </a:pPr>
            <a:r>
              <a:rPr lang="en-US" sz="1500" b="1" i="1" dirty="0">
                <a:latin typeface="Arial" panose="020B0604020202020204" pitchFamily="34" charset="0"/>
                <a:cs typeface="Arial" panose="020B0604020202020204" pitchFamily="34" charset="0"/>
              </a:rPr>
              <a:t>Outcomes: </a:t>
            </a:r>
            <a:r>
              <a:rPr lang="en-US" sz="1500" dirty="0">
                <a:latin typeface="Arial" panose="020B0604020202020204" pitchFamily="34" charset="0"/>
                <a:cs typeface="Arial" panose="020B0604020202020204" pitchFamily="34" charset="0"/>
              </a:rPr>
              <a:t>As a result of the poor governance, staffing and resource shortage, the Mid Staffordshire NHS Trust failed to address the preventable deaths, lowered safety, which ultimately decreased patient trust (Francis, 2013).</a:t>
            </a:r>
            <a:endParaRPr lang="en-US" sz="1500" b="1" i="1" dirty="0">
              <a:latin typeface="Arial" panose="020B0604020202020204" pitchFamily="34" charset="0"/>
              <a:cs typeface="Arial" panose="020B0604020202020204" pitchFamily="34" charset="0"/>
            </a:endParaRPr>
          </a:p>
          <a:p>
            <a:pPr algn="just">
              <a:lnSpc>
                <a:spcPct val="150000"/>
              </a:lnSpc>
            </a:pPr>
            <a:endParaRPr lang="en-GB" sz="1800" dirty="0">
              <a:latin typeface="Arial" panose="020B0604020202020204" pitchFamily="34" charset="0"/>
              <a:cs typeface="Arial" panose="020B0604020202020204" pitchFamily="34" charset="0"/>
            </a:endParaRPr>
          </a:p>
        </p:txBody>
      </p:sp>
      <p:pic>
        <p:nvPicPr>
          <p:cNvPr id="3074" name="Picture 2" descr="Donabedian's Model for Health care Quality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0" y="0"/>
            <a:ext cx="5181600" cy="215495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tafford hospital inquiry findings due | Mid Staffordshire NHS Trust | The Guardia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400" y="4510527"/>
            <a:ext cx="5181600" cy="234747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onabedian Model: Structure, Process, and Outcome (2026) | Editvers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10400" y="2154953"/>
            <a:ext cx="5181601" cy="2355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7425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106" y="560202"/>
            <a:ext cx="3654219" cy="468243"/>
          </a:xfrm>
        </p:spPr>
        <p:txBody>
          <a:bodyPr>
            <a:normAutofit/>
          </a:bodyPr>
          <a:lstStyle/>
          <a:p>
            <a:pPr algn="ctr"/>
            <a:r>
              <a:rPr lang="en-US" sz="1800" b="1" dirty="0">
                <a:latin typeface="Arial" panose="020B0604020202020204" pitchFamily="34" charset="0"/>
                <a:cs typeface="Arial" panose="020B0604020202020204" pitchFamily="34" charset="0"/>
              </a:rPr>
              <a:t>Policy failures and governance</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1181" y="1338469"/>
            <a:ext cx="6935236" cy="5983357"/>
          </a:xfrm>
        </p:spPr>
        <p:txBody>
          <a:bodyPr>
            <a:noAutofit/>
          </a:bodyPr>
          <a:lstStyle/>
          <a:p>
            <a:pPr algn="just" fontAlgn="base">
              <a:lnSpc>
                <a:spcPct val="150000"/>
              </a:lnSpc>
            </a:pPr>
            <a:r>
              <a:rPr lang="en-US" sz="1400" dirty="0">
                <a:latin typeface="Arial" panose="020B0604020202020204" pitchFamily="34" charset="0"/>
                <a:cs typeface="Arial" panose="020B0604020202020204" pitchFamily="34" charset="0"/>
              </a:rPr>
              <a:t>The Mid Staffordshire NHS foundation Trust represents a catastrophic failure of healthcare governance due to toxic workplace culture (Gov. 2013). </a:t>
            </a:r>
          </a:p>
          <a:p>
            <a:pPr algn="just" fontAlgn="base">
              <a:lnSpc>
                <a:spcPct val="150000"/>
              </a:lnSpc>
            </a:pPr>
            <a:r>
              <a:rPr lang="en-US" sz="1400" dirty="0">
                <a:latin typeface="Arial" panose="020B0604020202020204" pitchFamily="34" charset="0"/>
                <a:cs typeface="Arial" panose="020B0604020202020204" pitchFamily="34" charset="0"/>
              </a:rPr>
              <a:t>Hospital executives and board members operated in an isolated bubble, severely detached from the realities of the frontline.</a:t>
            </a:r>
          </a:p>
          <a:p>
            <a:pPr algn="just" fontAlgn="base">
              <a:lnSpc>
                <a:spcPct val="150000"/>
              </a:lnSpc>
            </a:pPr>
            <a:r>
              <a:rPr lang="en-US" sz="1400" dirty="0">
                <a:latin typeface="Arial" panose="020B0604020202020204" pitchFamily="34" charset="0"/>
                <a:cs typeface="Arial" panose="020B0604020202020204" pitchFamily="34" charset="0"/>
              </a:rPr>
              <a:t>Their management prioritises governance as a paper-exercise rather than focusing on clinical outcomes (Gov. 2013).</a:t>
            </a:r>
          </a:p>
          <a:p>
            <a:pPr algn="just" fontAlgn="base">
              <a:lnSpc>
                <a:spcPct val="150000"/>
              </a:lnSpc>
            </a:pPr>
            <a:r>
              <a:rPr lang="en-US" sz="1400" dirty="0">
                <a:latin typeface="Arial" panose="020B0604020202020204" pitchFamily="34" charset="0"/>
                <a:cs typeface="Arial" panose="020B0604020202020204" pitchFamily="34" charset="0"/>
              </a:rPr>
              <a:t>Their leadership fostered a toxic blame culture, severely compromising patient care and resulting in hundreds of avoidable deaths (Smith and Chambers, 2019).</a:t>
            </a:r>
          </a:p>
          <a:p>
            <a:pPr algn="just" fontAlgn="base">
              <a:lnSpc>
                <a:spcPct val="150000"/>
              </a:lnSpc>
            </a:pPr>
            <a:r>
              <a:rPr lang="en-GB" sz="1400" dirty="0">
                <a:latin typeface="Arial" panose="020B0604020202020204" pitchFamily="34" charset="0"/>
                <a:cs typeface="Arial" panose="020B0604020202020204" pitchFamily="34" charset="0"/>
              </a:rPr>
              <a:t>The Trust breached the Care Quality Commission (CQC) Fundamental Standards, including the Duty of Candour, compromising patient safety and organisational accountability </a:t>
            </a:r>
            <a:r>
              <a:rPr lang="en-US" sz="1400" dirty="0">
                <a:latin typeface="Arial" panose="020B0604020202020204" pitchFamily="34" charset="0"/>
                <a:cs typeface="Arial" panose="020B0604020202020204" pitchFamily="34" charset="0"/>
              </a:rPr>
              <a:t>(Rafferty and Leary, 2023).</a:t>
            </a:r>
          </a:p>
          <a:p>
            <a:pPr algn="just" fontAlgn="base">
              <a:lnSpc>
                <a:spcPct val="150000"/>
              </a:lnSpc>
            </a:pPr>
            <a:r>
              <a:rPr lang="en-GB" sz="1400" dirty="0">
                <a:latin typeface="Arial" panose="020B0604020202020204" pitchFamily="34" charset="0"/>
                <a:cs typeface="Arial" panose="020B0604020202020204" pitchFamily="34" charset="0"/>
              </a:rPr>
              <a:t>The Systems-Based Safety Model demonstrates that interconnected failures in leadership, governance, communication, staffing and culture collectively compromised patient safety.</a:t>
            </a:r>
            <a:endParaRPr lang="en-US" sz="1400" dirty="0">
              <a:latin typeface="Arial" panose="020B0604020202020204" pitchFamily="34" charset="0"/>
              <a:cs typeface="Arial" panose="020B0604020202020204" pitchFamily="34" charset="0"/>
            </a:endParaRPr>
          </a:p>
          <a:p>
            <a:pPr algn="just" fontAlgn="base">
              <a:lnSpc>
                <a:spcPct val="150000"/>
              </a:lnSpc>
            </a:pPr>
            <a:endParaRPr lang="en-US" sz="1400" dirty="0">
              <a:latin typeface="Arial" panose="020B0604020202020204" pitchFamily="34" charset="0"/>
              <a:cs typeface="Arial" panose="020B0604020202020204" pitchFamily="34" charset="0"/>
            </a:endParaRP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4098" name="Picture 2" descr="Public Policy Failure - Tasmanian Ti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8452" y="0"/>
            <a:ext cx="4863548" cy="328653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Governance Failures in Financial Institutions: Lesson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28452" y="3286538"/>
            <a:ext cx="4863548" cy="3571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9976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485" y="100905"/>
            <a:ext cx="6596477" cy="685433"/>
          </a:xfrm>
        </p:spPr>
        <p:txBody>
          <a:bodyPr>
            <a:normAutofit/>
          </a:bodyPr>
          <a:lstStyle/>
          <a:p>
            <a:pPr algn="ctr"/>
            <a:r>
              <a:rPr lang="en-US" sz="1800" b="1" dirty="0">
                <a:latin typeface="Arial" panose="020B0604020202020204" pitchFamily="34" charset="0"/>
                <a:cs typeface="Arial" panose="020B0604020202020204" pitchFamily="34" charset="0"/>
              </a:rPr>
              <a:t>Impact on quality, efficiency and equity</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68402" y="1163430"/>
            <a:ext cx="6596477" cy="5797827"/>
          </a:xfrm>
        </p:spPr>
        <p:txBody>
          <a:bodyPr>
            <a:normAutofit/>
          </a:bodyPr>
          <a:lstStyle/>
          <a:p>
            <a:pPr algn="just" fontAlgn="base">
              <a:lnSpc>
                <a:spcPct val="150000"/>
              </a:lnSpc>
            </a:pPr>
            <a:r>
              <a:rPr lang="en-US" sz="1400" dirty="0">
                <a:latin typeface="Arial" panose="020B0604020202020204" pitchFamily="34" charset="0"/>
                <a:cs typeface="Arial" panose="020B0604020202020204" pitchFamily="34" charset="0"/>
              </a:rPr>
              <a:t>Applying the PDSA (Plan-Do-Study-Act) cycle through staffing improvement and testing governance can help to implement the change by refining successful interventions across service quality (Taylor et al., 2014).  </a:t>
            </a:r>
          </a:p>
          <a:p>
            <a:pPr algn="just" fontAlgn="base">
              <a:lnSpc>
                <a:spcPct val="150000"/>
              </a:lnSpc>
            </a:pPr>
            <a:r>
              <a:rPr lang="en-US" sz="1400" dirty="0">
                <a:latin typeface="Arial" panose="020B0604020202020204" pitchFamily="34" charset="0"/>
                <a:cs typeface="Arial" panose="020B0604020202020204" pitchFamily="34" charset="0"/>
              </a:rPr>
              <a:t>In Plan stage safe staffing positively impacts healthcare quality by reducing patient harm, preventable deaths, and loss of public trust (Francis, 2013).</a:t>
            </a:r>
          </a:p>
          <a:p>
            <a:pPr algn="just" fontAlgn="base">
              <a:lnSpc>
                <a:spcPct val="150000"/>
              </a:lnSpc>
            </a:pPr>
            <a:r>
              <a:rPr lang="en-US" sz="1400" dirty="0">
                <a:latin typeface="Arial" panose="020B0604020202020204" pitchFamily="34" charset="0"/>
                <a:cs typeface="Arial" panose="020B0604020202020204" pitchFamily="34" charset="0"/>
              </a:rPr>
              <a:t>Do phase strengthens communication, quick decision-making, and effective leadership that drives resource </a:t>
            </a:r>
            <a:r>
              <a:rPr lang="en-US" sz="1400" dirty="0" err="1">
                <a:latin typeface="Arial" panose="020B0604020202020204" pitchFamily="34" charset="0"/>
                <a:cs typeface="Arial" panose="020B0604020202020204" pitchFamily="34" charset="0"/>
              </a:rPr>
              <a:t>utilisation</a:t>
            </a:r>
            <a:r>
              <a:rPr lang="en-US" sz="1400" dirty="0">
                <a:latin typeface="Arial" panose="020B0604020202020204" pitchFamily="34" charset="0"/>
                <a:cs typeface="Arial" panose="020B0604020202020204" pitchFamily="34" charset="0"/>
              </a:rPr>
              <a:t>, better treatment process (Smith and Chambers, 2019). </a:t>
            </a:r>
          </a:p>
          <a:p>
            <a:pPr algn="just" fontAlgn="base">
              <a:lnSpc>
                <a:spcPct val="150000"/>
              </a:lnSpc>
            </a:pPr>
            <a:r>
              <a:rPr lang="en-US" sz="1400" dirty="0">
                <a:latin typeface="Arial" panose="020B0604020202020204" pitchFamily="34" charset="0"/>
                <a:cs typeface="Arial" panose="020B0604020202020204" pitchFamily="34" charset="0"/>
              </a:rPr>
              <a:t>The Act stage oriented to the patient-</a:t>
            </a:r>
            <a:r>
              <a:rPr lang="en-US" sz="1400" dirty="0" err="1">
                <a:latin typeface="Arial" panose="020B0604020202020204" pitchFamily="34" charset="0"/>
                <a:cs typeface="Arial" panose="020B0604020202020204" pitchFamily="34" charset="0"/>
              </a:rPr>
              <a:t>centred</a:t>
            </a:r>
            <a:r>
              <a:rPr lang="en-US" sz="1400" dirty="0">
                <a:latin typeface="Arial" panose="020B0604020202020204" pitchFamily="34" charset="0"/>
                <a:cs typeface="Arial" panose="020B0604020202020204" pitchFamily="34" charset="0"/>
              </a:rPr>
              <a:t> care to create inequitable access to timely and safe healthcare services for vulnerable patient groups to enhance the economic equity.</a:t>
            </a:r>
          </a:p>
          <a:p>
            <a:pPr algn="just" fontAlgn="base">
              <a:lnSpc>
                <a:spcPct val="150000"/>
              </a:lnSpc>
            </a:pPr>
            <a:r>
              <a:rPr lang="en-US" sz="1400" dirty="0">
                <a:latin typeface="Arial" panose="020B0604020202020204" pitchFamily="34" charset="0"/>
                <a:cs typeface="Arial" panose="020B0604020202020204" pitchFamily="34" charset="0"/>
              </a:rPr>
              <a:t>Alternatively, without proper </a:t>
            </a:r>
            <a:r>
              <a:rPr lang="en-US" sz="1400" dirty="0" err="1">
                <a:latin typeface="Arial" panose="020B0604020202020204" pitchFamily="34" charset="0"/>
                <a:cs typeface="Arial" panose="020B0604020202020204" pitchFamily="34" charset="0"/>
              </a:rPr>
              <a:t>utilisation</a:t>
            </a:r>
            <a:r>
              <a:rPr lang="en-US" sz="1400" dirty="0">
                <a:latin typeface="Arial" panose="020B0604020202020204" pitchFamily="34" charset="0"/>
                <a:cs typeface="Arial" panose="020B0604020202020204" pitchFamily="34" charset="0"/>
              </a:rPr>
              <a:t> of PDSA framework, the foundation can face poor </a:t>
            </a:r>
            <a:r>
              <a:rPr lang="en-US" sz="1400" dirty="0" err="1">
                <a:latin typeface="Arial" panose="020B0604020202020204" pitchFamily="34" charset="0"/>
                <a:cs typeface="Arial" panose="020B0604020202020204" pitchFamily="34" charset="0"/>
              </a:rPr>
              <a:t>organisational</a:t>
            </a:r>
            <a:r>
              <a:rPr lang="en-US" sz="1400" dirty="0">
                <a:latin typeface="Arial" panose="020B0604020202020204" pitchFamily="34" charset="0"/>
                <a:cs typeface="Arial" panose="020B0604020202020204" pitchFamily="34" charset="0"/>
              </a:rPr>
              <a:t> culture and regulatory oversight undermined accountability, which created inequalities in healthcare outcomes (The Guardian, 2023).</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7170" name="Picture 2" descr="PDCA (Plan Do Check A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4600" y="0"/>
            <a:ext cx="45974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356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8628" y="228600"/>
            <a:ext cx="8534400" cy="737107"/>
          </a:xfrm>
        </p:spPr>
        <p:txBody>
          <a:bodyPr>
            <a:normAutofit/>
          </a:bodyPr>
          <a:lstStyle/>
          <a:p>
            <a:pPr algn="ctr"/>
            <a:r>
              <a:rPr lang="en-US" sz="1800" b="1" dirty="0">
                <a:latin typeface="Arial" panose="020B0604020202020204" pitchFamily="34" charset="0"/>
                <a:cs typeface="Arial" panose="020B0604020202020204" pitchFamily="34" charset="0"/>
              </a:rPr>
              <a:t>Benchmarking Gaps</a:t>
            </a:r>
            <a:endParaRPr lang="en-GB" sz="18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47572637"/>
              </p:ext>
            </p:extLst>
          </p:nvPr>
        </p:nvGraphicFramePr>
        <p:xfrm>
          <a:off x="740228" y="1194307"/>
          <a:ext cx="10871200" cy="4507514"/>
        </p:xfrm>
        <a:graphic>
          <a:graphicData uri="http://schemas.openxmlformats.org/drawingml/2006/table">
            <a:tbl>
              <a:tblPr/>
              <a:tblGrid>
                <a:gridCol w="1436044">
                  <a:extLst>
                    <a:ext uri="{9D8B030D-6E8A-4147-A177-3AD203B41FA5}">
                      <a16:colId xmlns:a16="http://schemas.microsoft.com/office/drawing/2014/main" val="896493086"/>
                    </a:ext>
                  </a:extLst>
                </a:gridCol>
                <a:gridCol w="2912436">
                  <a:extLst>
                    <a:ext uri="{9D8B030D-6E8A-4147-A177-3AD203B41FA5}">
                      <a16:colId xmlns:a16="http://schemas.microsoft.com/office/drawing/2014/main" val="3754821179"/>
                    </a:ext>
                  </a:extLst>
                </a:gridCol>
                <a:gridCol w="2174240">
                  <a:extLst>
                    <a:ext uri="{9D8B030D-6E8A-4147-A177-3AD203B41FA5}">
                      <a16:colId xmlns:a16="http://schemas.microsoft.com/office/drawing/2014/main" val="999832492"/>
                    </a:ext>
                  </a:extLst>
                </a:gridCol>
                <a:gridCol w="2174240">
                  <a:extLst>
                    <a:ext uri="{9D8B030D-6E8A-4147-A177-3AD203B41FA5}">
                      <a16:colId xmlns:a16="http://schemas.microsoft.com/office/drawing/2014/main" val="2925756697"/>
                    </a:ext>
                  </a:extLst>
                </a:gridCol>
                <a:gridCol w="2174240">
                  <a:extLst>
                    <a:ext uri="{9D8B030D-6E8A-4147-A177-3AD203B41FA5}">
                      <a16:colId xmlns:a16="http://schemas.microsoft.com/office/drawing/2014/main" val="1340744053"/>
                    </a:ext>
                  </a:extLst>
                </a:gridCol>
              </a:tblGrid>
              <a:tr h="324494">
                <a:tc>
                  <a:txBody>
                    <a:bodyPr/>
                    <a:lstStyle/>
                    <a:p>
                      <a:pPr algn="ctr"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Indicators</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Standard Requirements</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Hospital Performance</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NHS</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Policy</a:t>
                      </a:r>
                      <a:endParaRPr lang="en-US" sz="1000" dirty="0">
                        <a:solidFill>
                          <a:schemeClr val="tx1"/>
                        </a:solidFill>
                        <a:effectLst/>
                        <a:latin typeface="Arial" panose="020B0604020202020204" pitchFamily="34" charset="0"/>
                        <a:cs typeface="Arial" panose="020B0604020202020204" pitchFamily="34" charset="0"/>
                      </a:endParaRPr>
                    </a:p>
                    <a:p>
                      <a:pPr algn="ctr" fontAlgn="t"/>
                      <a:br>
                        <a:rPr lang="en-US" sz="1000" dirty="0">
                          <a:solidFill>
                            <a:schemeClr val="tx1"/>
                          </a:solidFill>
                          <a:effectLst/>
                          <a:latin typeface="Arial" panose="020B0604020202020204" pitchFamily="34" charset="0"/>
                          <a:cs typeface="Arial" panose="020B0604020202020204" pitchFamily="34" charset="0"/>
                        </a:rPr>
                      </a:b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6854021"/>
                  </a:ext>
                </a:extLst>
              </a:tr>
              <a:tr h="1210012">
                <a:tc>
                  <a:txBody>
                    <a:bodyPr/>
                    <a:lstStyle/>
                    <a:p>
                      <a:pPr algn="just"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Communication</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UK’s healthcare communication standards revolve around accessibility, patients comprehensive and clinical record-keeping (NHS England, 2026).</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mid staffordshire NHS trust crisis was a major healthcare scandal where hundreds of patients died due to neglect and systemic failure. This crisis was heavily driven by a profound communication gap between the staff (Hughes, 2019).</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NHS communication process enters on a digital-first patient experience and clear clinical handovers (NHS England, 2026). </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General medical Council policy</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5454488"/>
                  </a:ext>
                </a:extLst>
              </a:tr>
              <a:tr h="1016488">
                <a:tc>
                  <a:txBody>
                    <a:bodyPr/>
                    <a:lstStyle/>
                    <a:p>
                      <a:pPr algn="just" rtl="0" fontAlgn="t">
                        <a:spcBef>
                          <a:spcPts val="0"/>
                        </a:spcBef>
                        <a:spcAft>
                          <a:spcPts val="0"/>
                        </a:spcAft>
                      </a:pPr>
                      <a:r>
                        <a:rPr lang="en-US" sz="1000" b="1" i="0" u="none" strike="noStrike">
                          <a:solidFill>
                            <a:schemeClr val="tx1"/>
                          </a:solidFill>
                          <a:effectLst/>
                          <a:latin typeface="Arial" panose="020B0604020202020204" pitchFamily="34" charset="0"/>
                          <a:cs typeface="Arial" panose="020B0604020202020204" pitchFamily="34" charset="0"/>
                        </a:rPr>
                        <a:t>Leadership </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UK’s healthcare sector leaders demonstrate personal resilience, acting with integrity and embracing continuous professional development and self-assessment (Healthcare today, 2026). </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foundation’s management highly provides financial savings over the patient care and failed to set basic standards of Compassionate care (The guardian, 2023).</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NHS established standardised competencies, promoting inclusive and compassionate team culture and enhancing professional development (NHS England, 2026).</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National Standards and Accountability standards.</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5318865"/>
                  </a:ext>
                </a:extLst>
              </a:tr>
              <a:tr h="951980">
                <a:tc>
                  <a:txBody>
                    <a:bodyPr/>
                    <a:lstStyle/>
                    <a:p>
                      <a:pPr algn="just" rtl="0" fontAlgn="t">
                        <a:spcBef>
                          <a:spcPts val="0"/>
                        </a:spcBef>
                        <a:spcAft>
                          <a:spcPts val="0"/>
                        </a:spcAft>
                      </a:pPr>
                      <a:r>
                        <a:rPr lang="en-US" sz="1000" b="1" i="0" u="none" strike="noStrike">
                          <a:solidFill>
                            <a:schemeClr val="tx1"/>
                          </a:solidFill>
                          <a:effectLst/>
                          <a:latin typeface="Arial" panose="020B0604020202020204" pitchFamily="34" charset="0"/>
                          <a:cs typeface="Arial" panose="020B0604020202020204" pitchFamily="34" charset="0"/>
                        </a:rPr>
                        <a:t>Emergency Readiness</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UK’s healthcare emergency readiness is managed under the Emergency preparedness, Resilience and Response (NHS England, 2026a).</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Between 2005 to 2009, catastrophic failures in emergency readiness and basic care led to hundreds of needless deaths (While, 2015).</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NHS emergency readiness focuses on the EPRR framework to eliminate organisational risk, and maintains comprehensive responsive plans (NHS England, 2026).</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EPRR policies and Civil Contingencies Act 2004</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18990648"/>
                  </a:ext>
                </a:extLst>
              </a:tr>
              <a:tr h="822964">
                <a:tc>
                  <a:txBody>
                    <a:bodyPr/>
                    <a:lstStyle/>
                    <a:p>
                      <a:pPr algn="just" rtl="0" fontAlgn="t">
                        <a:spcBef>
                          <a:spcPts val="0"/>
                        </a:spcBef>
                        <a:spcAft>
                          <a:spcPts val="0"/>
                        </a:spcAft>
                      </a:pPr>
                      <a:r>
                        <a:rPr lang="en-US" sz="1000" b="1" i="0" u="none" strike="noStrike">
                          <a:solidFill>
                            <a:schemeClr val="tx1"/>
                          </a:solidFill>
                          <a:effectLst/>
                          <a:latin typeface="Arial" panose="020B0604020202020204" pitchFamily="34" charset="0"/>
                          <a:cs typeface="Arial" panose="020B0604020202020204" pitchFamily="34" charset="0"/>
                        </a:rPr>
                        <a:t>Mortality Reviews</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SJR (structured judgement Review) to systematically assess patient records, identify areas for clinical improvement and share learning across teams (CQC, 2019).</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Francis reported that the firm focuses on satirical mortality rations to holistic patient safety, transparency and robust duty of candor (GOV.UK,2026).</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NHS trust mortality review is a systematic, retrospective evaluation of patient care that precedes a death (NHS England, 2026).</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maternal Care Bundle policy.</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42216329"/>
                  </a:ext>
                </a:extLst>
              </a:tr>
            </a:tbl>
          </a:graphicData>
        </a:graphic>
      </p:graphicFrame>
      <p:sp>
        <p:nvSpPr>
          <p:cNvPr id="5" name="Rectangle 1"/>
          <p:cNvSpPr>
            <a:spLocks noChangeArrowheads="1"/>
          </p:cNvSpPr>
          <p:nvPr/>
        </p:nvSpPr>
        <p:spPr bwMode="auto">
          <a:xfrm>
            <a:off x="-14958186" y="0"/>
            <a:ext cx="48163974"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634456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2603" y="0"/>
            <a:ext cx="4858885" cy="901148"/>
          </a:xfrm>
        </p:spPr>
        <p:txBody>
          <a:bodyPr>
            <a:normAutofit/>
          </a:bodyPr>
          <a:lstStyle/>
          <a:p>
            <a:r>
              <a:rPr lang="en-US" sz="1800" b="1" dirty="0">
                <a:latin typeface="Arial" panose="020B0604020202020204" pitchFamily="34" charset="0"/>
                <a:cs typeface="Arial" panose="020B0604020202020204" pitchFamily="34" charset="0"/>
              </a:rPr>
              <a:t>Outline the leadership strategies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9469" y="642572"/>
            <a:ext cx="8631031" cy="3615267"/>
          </a:xfrm>
        </p:spPr>
        <p:txBody>
          <a:bodyPr>
            <a:normAutofit/>
          </a:bodyPr>
          <a:lstStyle/>
          <a:p>
            <a:pPr algn="just" fontAlgn="base">
              <a:lnSpc>
                <a:spcPct val="150000"/>
              </a:lnSpc>
            </a:pPr>
            <a:r>
              <a:rPr lang="en-US" sz="1400" dirty="0">
                <a:latin typeface="Arial" panose="020B0604020202020204" pitchFamily="34" charset="0"/>
                <a:cs typeface="Arial" panose="020B0604020202020204" pitchFamily="34" charset="0"/>
              </a:rPr>
              <a:t>The firm should be highly focused on Hybrid leadership such as transformational and transactional leadership strategies to ensure operational continuity, prevent proximity bias and maintain high engagement (Naqshbandi, 2025).</a:t>
            </a:r>
          </a:p>
          <a:p>
            <a:pPr algn="just" fontAlgn="base">
              <a:lnSpc>
                <a:spcPct val="150000"/>
              </a:lnSpc>
            </a:pPr>
            <a:r>
              <a:rPr lang="en-US" sz="1400" dirty="0">
                <a:latin typeface="Arial" panose="020B0604020202020204" pitchFamily="34" charset="0"/>
                <a:cs typeface="Arial" panose="020B0604020202020204" pitchFamily="34" charset="0"/>
              </a:rPr>
              <a:t>To improve and change the working process of the firm, this leadership strategy will focus from physical presence to measure outcomes that provide better patient care (Naqshbandi, 2025). </a:t>
            </a:r>
          </a:p>
          <a:p>
            <a:pPr algn="just" fontAlgn="base">
              <a:lnSpc>
                <a:spcPct val="150000"/>
              </a:lnSpc>
            </a:pPr>
            <a:r>
              <a:rPr lang="en-US" sz="1400" dirty="0">
                <a:latin typeface="Arial" panose="020B0604020202020204" pitchFamily="34" charset="0"/>
                <a:cs typeface="Arial" panose="020B0604020202020204" pitchFamily="34" charset="0"/>
              </a:rPr>
              <a:t>This leadership strategy optimises healthcare operations and improves patient care by blending clinical expertise with management skills (Ferlie et al., 2025).</a:t>
            </a:r>
          </a:p>
          <a:p>
            <a:pPr algn="just" fontAlgn="base">
              <a:lnSpc>
                <a:spcPct val="150000"/>
              </a:lnSpc>
            </a:pPr>
            <a:r>
              <a:rPr lang="en-US" sz="1400" dirty="0">
                <a:latin typeface="Arial" panose="020B0604020202020204" pitchFamily="34" charset="0"/>
                <a:cs typeface="Arial" panose="020B0604020202020204" pitchFamily="34" charset="0"/>
              </a:rPr>
              <a:t>Therefore, by following this leadership style, the Mid Staffordshire NHS foundation Trust integration of digital tolls with empathic, people-centric management that enhances efficiency by optimising workflow.</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6146" name="Picture 2" descr="What is Strategic Leadership? Who is a Staretgic Leader? - Business Jarg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5060" y="0"/>
            <a:ext cx="2676940" cy="263434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Comparing Transactional vs. Transformational Leadership | MTD Train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15060" y="4510513"/>
            <a:ext cx="2676939" cy="2347488"/>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Transactional vs. Transformational Leadership | University of Phoenix"/>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15060" y="2634341"/>
            <a:ext cx="2676939" cy="187617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Four Essential Components of Transformational Leadership - Rollins College - Crummer School of Busines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4510513"/>
            <a:ext cx="4184650" cy="234748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What is Transactional Leadership? 5 Examples(2024) - Learn Transformation"/>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84650" y="4510513"/>
            <a:ext cx="5330409" cy="2347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2537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994" y="745697"/>
            <a:ext cx="4753598" cy="836360"/>
          </a:xfrm>
        </p:spPr>
        <p:txBody>
          <a:bodyPr>
            <a:normAutofit/>
          </a:bodyPr>
          <a:lstStyle/>
          <a:p>
            <a:pPr algn="ctr"/>
            <a:r>
              <a:rPr lang="en-US" sz="1800" b="1" dirty="0">
                <a:latin typeface="Arial" panose="020B0604020202020204" pitchFamily="34" charset="0"/>
                <a:cs typeface="Arial" panose="020B0604020202020204" pitchFamily="34" charset="0"/>
              </a:rPr>
              <a:t>Kurt Lewin theory for preparing the workforce for change</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2776" y="1582057"/>
            <a:ext cx="5661687" cy="4745856"/>
          </a:xfrm>
        </p:spPr>
        <p:txBody>
          <a:bodyPr>
            <a:normAutofit fontScale="85000" lnSpcReduction="10000"/>
          </a:bodyPr>
          <a:lstStyle/>
          <a:p>
            <a:pPr algn="just">
              <a:lnSpc>
                <a:spcPct val="150000"/>
              </a:lnSpc>
            </a:pPr>
            <a:r>
              <a:rPr lang="en-US" sz="1400" b="1" dirty="0">
                <a:latin typeface="Arial" panose="020B0604020202020204" pitchFamily="34" charset="0"/>
                <a:cs typeface="Arial" panose="020B0604020202020204" pitchFamily="34" charset="0"/>
              </a:rPr>
              <a:t>Unfreeze:</a:t>
            </a:r>
            <a:endParaRPr lang="en-US" sz="1400" dirty="0">
              <a:latin typeface="Arial" panose="020B0604020202020204" pitchFamily="34" charset="0"/>
              <a:cs typeface="Arial" panose="020B0604020202020204" pitchFamily="34" charset="0"/>
            </a:endParaRPr>
          </a:p>
          <a:p>
            <a:pPr algn="just" fontAlgn="base">
              <a:lnSpc>
                <a:spcPct val="150000"/>
              </a:lnSpc>
            </a:pPr>
            <a:r>
              <a:rPr lang="en-US" sz="1400" dirty="0">
                <a:latin typeface="Arial" panose="020B0604020202020204" pitchFamily="34" charset="0"/>
                <a:cs typeface="Arial" panose="020B0604020202020204" pitchFamily="34" charset="0"/>
              </a:rPr>
              <a:t>The leadership of the firm highly focused on achieving the financial targets instead of better care to the patients.</a:t>
            </a:r>
          </a:p>
          <a:p>
            <a:pPr algn="just" fontAlgn="base">
              <a:lnSpc>
                <a:spcPct val="150000"/>
              </a:lnSpc>
            </a:pPr>
            <a:r>
              <a:rPr lang="en-US" sz="1400" dirty="0">
                <a:latin typeface="Arial" panose="020B0604020202020204" pitchFamily="34" charset="0"/>
                <a:cs typeface="Arial" panose="020B0604020202020204" pitchFamily="34" charset="0"/>
              </a:rPr>
              <a:t>Thus, they should dismantle the fear-based culture where staff are </a:t>
            </a:r>
            <a:r>
              <a:rPr lang="en-US" sz="1400" dirty="0" err="1">
                <a:latin typeface="Arial" panose="020B0604020202020204" pitchFamily="34" charset="0"/>
                <a:cs typeface="Arial" panose="020B0604020202020204" pitchFamily="34" charset="0"/>
              </a:rPr>
              <a:t>penalised</a:t>
            </a:r>
            <a:r>
              <a:rPr lang="en-US" sz="1400" dirty="0">
                <a:latin typeface="Arial" panose="020B0604020202020204" pitchFamily="34" charset="0"/>
                <a:cs typeface="Arial" panose="020B0604020202020204" pitchFamily="34" charset="0"/>
              </a:rPr>
              <a:t> for raising concerns by building transparent workplace culture (Ellis, 2023). </a:t>
            </a:r>
          </a:p>
          <a:p>
            <a:pPr algn="just">
              <a:lnSpc>
                <a:spcPct val="150000"/>
              </a:lnSpc>
            </a:pPr>
            <a:r>
              <a:rPr lang="en-US" sz="1400" b="1" dirty="0">
                <a:latin typeface="Arial" panose="020B0604020202020204" pitchFamily="34" charset="0"/>
                <a:cs typeface="Arial" panose="020B0604020202020204" pitchFamily="34" charset="0"/>
              </a:rPr>
              <a:t>Change:</a:t>
            </a:r>
            <a:endParaRPr lang="en-US" sz="1400" dirty="0">
              <a:latin typeface="Arial" panose="020B0604020202020204" pitchFamily="34" charset="0"/>
              <a:cs typeface="Arial" panose="020B0604020202020204" pitchFamily="34" charset="0"/>
            </a:endParaRPr>
          </a:p>
          <a:p>
            <a:pPr algn="just" fontAlgn="base">
              <a:lnSpc>
                <a:spcPct val="150000"/>
              </a:lnSpc>
            </a:pPr>
            <a:r>
              <a:rPr lang="en-US" sz="1400" dirty="0">
                <a:latin typeface="Arial" panose="020B0604020202020204" pitchFamily="34" charset="0"/>
                <a:cs typeface="Arial" panose="020B0604020202020204" pitchFamily="34" charset="0"/>
              </a:rPr>
              <a:t>They should redesign business operations to ensure clinical staffing levels align with patients' needs.</a:t>
            </a:r>
          </a:p>
          <a:p>
            <a:pPr algn="just" fontAlgn="base">
              <a:lnSpc>
                <a:spcPct val="150000"/>
              </a:lnSpc>
            </a:pPr>
            <a:r>
              <a:rPr lang="en-US" sz="1400" dirty="0">
                <a:latin typeface="Arial" panose="020B0604020202020204" pitchFamily="34" charset="0"/>
                <a:cs typeface="Arial" panose="020B0604020202020204" pitchFamily="34" charset="0"/>
              </a:rPr>
              <a:t>They need to engage their employees in training and development programs to ensure managers act on patient feedback and clinical audits rather than just administrative benchmarks. </a:t>
            </a:r>
          </a:p>
          <a:p>
            <a:pPr algn="just">
              <a:lnSpc>
                <a:spcPct val="150000"/>
              </a:lnSpc>
            </a:pPr>
            <a:r>
              <a:rPr lang="en-US" sz="1400" b="1" dirty="0">
                <a:latin typeface="Arial" panose="020B0604020202020204" pitchFamily="34" charset="0"/>
                <a:cs typeface="Arial" panose="020B0604020202020204" pitchFamily="34" charset="0"/>
              </a:rPr>
              <a:t>Refreeze:</a:t>
            </a:r>
            <a:endParaRPr lang="en-US" sz="1400" dirty="0">
              <a:latin typeface="Arial" panose="020B0604020202020204" pitchFamily="34" charset="0"/>
              <a:cs typeface="Arial" panose="020B0604020202020204" pitchFamily="34" charset="0"/>
            </a:endParaRPr>
          </a:p>
          <a:p>
            <a:pPr algn="just" fontAlgn="base">
              <a:lnSpc>
                <a:spcPct val="150000"/>
              </a:lnSpc>
            </a:pPr>
            <a:r>
              <a:rPr lang="en-US" sz="1400" dirty="0">
                <a:latin typeface="Arial" panose="020B0604020202020204" pitchFamily="34" charset="0"/>
                <a:cs typeface="Arial" panose="020B0604020202020204" pitchFamily="34" charset="0"/>
              </a:rPr>
              <a:t>The foundation should integrate a strict clinical governance framework, routine safety checks and continuous monitoring into daily hospital functions.</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5122" name="Picture 2" descr="Lewin's Model of Change | Art of change mak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5026" y="0"/>
            <a:ext cx="5936974" cy="363109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Lewin Change Model: Basics and Diagram - Toolsher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5026" y="3631096"/>
            <a:ext cx="5936974" cy="3275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284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839" y="175765"/>
            <a:ext cx="8534400" cy="609600"/>
          </a:xfrm>
        </p:spPr>
        <p:txBody>
          <a:bodyPr>
            <a:normAutofit/>
          </a:bodyPr>
          <a:lstStyle/>
          <a:p>
            <a:pPr algn="ctr"/>
            <a:r>
              <a:rPr lang="en-US" sz="1800" b="1" dirty="0"/>
              <a:t> </a:t>
            </a:r>
            <a:r>
              <a:rPr lang="en-US" sz="1800" b="1" dirty="0">
                <a:latin typeface="Arial" panose="020B0604020202020204" pitchFamily="34" charset="0"/>
                <a:cs typeface="Arial" panose="020B0604020202020204" pitchFamily="34" charset="0"/>
              </a:rPr>
              <a:t>Recommendations for service improvement</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87058" y="873288"/>
            <a:ext cx="10480745" cy="4301067"/>
          </a:xfrm>
        </p:spPr>
        <p:txBody>
          <a:bodyPr>
            <a:noAutofit/>
          </a:bodyPr>
          <a:lstStyle/>
          <a:p>
            <a:pPr algn="just" fontAlgn="base"/>
            <a:r>
              <a:rPr lang="en-US" sz="1400" dirty="0">
                <a:latin typeface="Arial" panose="020B0604020202020204" pitchFamily="34" charset="0"/>
                <a:cs typeface="Arial" panose="020B0604020202020204" pitchFamily="34" charset="0"/>
              </a:rPr>
              <a:t>NHS can empower its clinical governance by conducting regular audits, maintaining board accountability, and transparent incident reporting to establish a sense of urgency  for improving care quality and patient safety (Hut-</a:t>
            </a:r>
            <a:r>
              <a:rPr lang="en-US" sz="1400" dirty="0" err="1">
                <a:latin typeface="Arial" panose="020B0604020202020204" pitchFamily="34" charset="0"/>
                <a:cs typeface="Arial" panose="020B0604020202020204" pitchFamily="34" charset="0"/>
              </a:rPr>
              <a:t>Mossel</a:t>
            </a:r>
            <a:r>
              <a:rPr lang="en-US" sz="1400" dirty="0">
                <a:latin typeface="Arial" panose="020B0604020202020204" pitchFamily="34" charset="0"/>
                <a:cs typeface="Arial" panose="020B0604020202020204" pitchFamily="34" charset="0"/>
              </a:rPr>
              <a:t> et al., 2021). </a:t>
            </a:r>
          </a:p>
          <a:p>
            <a:pPr algn="just" fontAlgn="base"/>
            <a:r>
              <a:rPr lang="en-US" sz="1400" dirty="0">
                <a:latin typeface="Arial" panose="020B0604020202020204" pitchFamily="34" charset="0"/>
                <a:cs typeface="Arial" panose="020B0604020202020204" pitchFamily="34" charset="0"/>
              </a:rPr>
              <a:t>The organisation should also invest in safe workforce planning, leadership development, and continuous staffing to form a powerful guiding coalition to foster supportive team culture (Cooley and </a:t>
            </a:r>
            <a:r>
              <a:rPr lang="en-US" sz="1400" dirty="0" err="1">
                <a:latin typeface="Arial" panose="020B0604020202020204" pitchFamily="34" charset="0"/>
                <a:cs typeface="Arial" panose="020B0604020202020204" pitchFamily="34" charset="0"/>
              </a:rPr>
              <a:t>Biblow</a:t>
            </a:r>
            <a:r>
              <a:rPr lang="en-US" sz="1400" dirty="0">
                <a:latin typeface="Arial" panose="020B0604020202020204" pitchFamily="34" charset="0"/>
                <a:cs typeface="Arial" panose="020B0604020202020204" pitchFamily="34" charset="0"/>
              </a:rPr>
              <a:t>, 2025). </a:t>
            </a:r>
          </a:p>
          <a:p>
            <a:pPr algn="just" fontAlgn="base"/>
            <a:r>
              <a:rPr lang="en-US" sz="1400" dirty="0">
                <a:latin typeface="Arial" panose="020B0604020202020204" pitchFamily="34" charset="0"/>
                <a:cs typeface="Arial" panose="020B0604020202020204" pitchFamily="34" charset="0"/>
              </a:rPr>
              <a:t>They should create a vision on fostering open communication that can also encourage a suitable culture and multidisciplinary collaboration by creating a foundation of psychological safety (</a:t>
            </a:r>
            <a:r>
              <a:rPr lang="en-US" sz="1400" dirty="0" err="1">
                <a:latin typeface="Arial" panose="020B0604020202020204" pitchFamily="34" charset="0"/>
                <a:cs typeface="Arial" panose="020B0604020202020204" pitchFamily="34" charset="0"/>
              </a:rPr>
              <a:t>Meneses</a:t>
            </a:r>
            <a:r>
              <a:rPr lang="en-US" sz="1400" dirty="0">
                <a:latin typeface="Arial" panose="020B0604020202020204" pitchFamily="34" charset="0"/>
                <a:cs typeface="Arial" panose="020B0604020202020204" pitchFamily="34" charset="0"/>
              </a:rPr>
              <a:t>-La-Riva et al., 2025). </a:t>
            </a:r>
          </a:p>
          <a:p>
            <a:pPr algn="just" fontAlgn="base"/>
            <a:r>
              <a:rPr lang="en-US" sz="1400" dirty="0">
                <a:latin typeface="Arial" panose="020B0604020202020204" pitchFamily="34" charset="0"/>
                <a:cs typeface="Arial" panose="020B0604020202020204" pitchFamily="34" charset="0"/>
              </a:rPr>
              <a:t>They might focus on the two-way communication process to enhance teamwork and better treatment for the people. </a:t>
            </a:r>
          </a:p>
          <a:p>
            <a:pPr algn="just" fontAlgn="base"/>
            <a:r>
              <a:rPr lang="en-US" sz="1400" dirty="0">
                <a:latin typeface="Arial" panose="020B0604020202020204" pitchFamily="34" charset="0"/>
                <a:cs typeface="Arial" panose="020B0604020202020204" pitchFamily="34" charset="0"/>
              </a:rPr>
              <a:t>The foundation should focus on the employee wellbeing programs to empower the staff which positively affects their performance level.</a:t>
            </a:r>
          </a:p>
          <a:p>
            <a:pPr algn="just" fontAlgn="base"/>
            <a:r>
              <a:rPr lang="en-US" sz="1400" dirty="0">
                <a:latin typeface="Arial" panose="020B0604020202020204" pitchFamily="34" charset="0"/>
                <a:cs typeface="Arial" panose="020B0604020202020204" pitchFamily="34" charset="0"/>
              </a:rPr>
              <a:t>They should focus on the to-do-list to achieve their daily patients’  care activities and gain the short term achievements.</a:t>
            </a:r>
          </a:p>
          <a:p>
            <a:pPr algn="just" fontAlgn="base"/>
            <a:r>
              <a:rPr lang="en-US" sz="1400" dirty="0">
                <a:latin typeface="Arial" panose="020B0604020202020204" pitchFamily="34" charset="0"/>
                <a:cs typeface="Arial" panose="020B0604020202020204" pitchFamily="34" charset="0"/>
              </a:rPr>
              <a:t>They should track their progress with the help of the EMR (Electronic Medical Record system) to ensure a continuous cycle of quality improvement.</a:t>
            </a:r>
          </a:p>
          <a:p>
            <a:pPr algn="just" fontAlgn="base"/>
            <a:r>
              <a:rPr lang="en-US" sz="1400" dirty="0">
                <a:latin typeface="Arial" panose="020B0604020202020204" pitchFamily="34" charset="0"/>
                <a:cs typeface="Arial" panose="020B0604020202020204" pitchFamily="34" charset="0"/>
              </a:rPr>
              <a:t>Lastly, the firm embedded with the safe-staffing policies, patient feedback loop to foster safety culture in the organisation. </a:t>
            </a:r>
          </a:p>
          <a:p>
            <a:pPr algn="just"/>
            <a:endParaRPr lang="en-GB" sz="1400" dirty="0">
              <a:latin typeface="Arial" panose="020B0604020202020204" pitchFamily="34" charset="0"/>
              <a:cs typeface="Arial" panose="020B0604020202020204" pitchFamily="34" charset="0"/>
            </a:endParaRPr>
          </a:p>
        </p:txBody>
      </p:sp>
      <p:pic>
        <p:nvPicPr>
          <p:cNvPr id="4100" name="Picture 4" descr="Which EMR (Electronic Medical Record) System Is Best For Your Practice? - SmartClini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84914"/>
            <a:ext cx="4534920" cy="2373086"/>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EMR:- Benefits &amp; Types of Electronic Health Record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4920" y="4484913"/>
            <a:ext cx="7657080" cy="2397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6489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88" y="615046"/>
            <a:ext cx="6045429" cy="331149"/>
          </a:xfrm>
        </p:spPr>
        <p:txBody>
          <a:bodyPr>
            <a:noAutofit/>
          </a:bodyPr>
          <a:lstStyle/>
          <a:p>
            <a:pPr algn="ctr">
              <a:lnSpc>
                <a:spcPct val="150000"/>
              </a:lnSpc>
            </a:pPr>
            <a:r>
              <a:rPr lang="en-US" sz="1800" b="1" dirty="0">
                <a:latin typeface="Arial" panose="020B0604020202020204" pitchFamily="34" charset="0"/>
                <a:cs typeface="Arial" panose="020B0604020202020204" pitchFamily="34" charset="0"/>
              </a:rPr>
              <a:t>Outline how the report (Component Two) will be structured</a:t>
            </a:r>
            <a:br>
              <a:rPr lang="en-US" sz="1800" dirty="0"/>
            </a:br>
            <a:endParaRPr lang="en-GB" sz="1800" dirty="0"/>
          </a:p>
        </p:txBody>
      </p:sp>
      <p:sp>
        <p:nvSpPr>
          <p:cNvPr id="3" name="Content Placeholder 2"/>
          <p:cNvSpPr>
            <a:spLocks noGrp="1"/>
          </p:cNvSpPr>
          <p:nvPr>
            <p:ph idx="1"/>
          </p:nvPr>
        </p:nvSpPr>
        <p:spPr>
          <a:xfrm>
            <a:off x="285796" y="1209070"/>
            <a:ext cx="6496004" cy="2726826"/>
          </a:xfrm>
        </p:spPr>
        <p:txBody>
          <a:bodyPr>
            <a:normAutofit fontScale="92500" lnSpcReduction="10000"/>
          </a:bodyPr>
          <a:lstStyle/>
          <a:p>
            <a:pPr algn="just" fontAlgn="base">
              <a:lnSpc>
                <a:spcPct val="150000"/>
              </a:lnSpc>
            </a:pPr>
            <a:r>
              <a:rPr lang="en-US" sz="1400" dirty="0">
                <a:latin typeface="Arial" panose="020B0604020202020204" pitchFamily="34" charset="0"/>
                <a:cs typeface="Arial" panose="020B0604020202020204" pitchFamily="34" charset="0"/>
              </a:rPr>
              <a:t>This report will reflect on an in-depth analysis of the root cause of the Mid Staffordshire NHS Foundation.</a:t>
            </a:r>
          </a:p>
          <a:p>
            <a:pPr algn="just" fontAlgn="base">
              <a:lnSpc>
                <a:spcPct val="150000"/>
              </a:lnSpc>
            </a:pPr>
            <a:r>
              <a:rPr lang="en-US" sz="1400" dirty="0">
                <a:latin typeface="Arial" panose="020B0604020202020204" pitchFamily="34" charset="0"/>
                <a:cs typeface="Arial" panose="020B0604020202020204" pitchFamily="34" charset="0"/>
              </a:rPr>
              <a:t>Further data will be collected through the authentic websites that includes journal articles, official websites, and industry reports.</a:t>
            </a:r>
          </a:p>
          <a:p>
            <a:pPr algn="just" fontAlgn="base">
              <a:lnSpc>
                <a:spcPct val="150000"/>
              </a:lnSpc>
            </a:pPr>
            <a:r>
              <a:rPr lang="en-US" sz="1400" dirty="0">
                <a:latin typeface="Arial" panose="020B0604020202020204" pitchFamily="34" charset="0"/>
                <a:cs typeface="Arial" panose="020B0604020202020204" pitchFamily="34" charset="0"/>
              </a:rPr>
              <a:t>Governance and policy issues within the organisation setting which caused the negative outcomes that will be evaluated.</a:t>
            </a:r>
          </a:p>
          <a:p>
            <a:pPr algn="just" fontAlgn="base">
              <a:lnSpc>
                <a:spcPct val="150000"/>
              </a:lnSpc>
            </a:pPr>
            <a:r>
              <a:rPr lang="en-US" sz="1400" dirty="0">
                <a:latin typeface="Arial" panose="020B0604020202020204" pitchFamily="34" charset="0"/>
                <a:cs typeface="Arial" panose="020B0604020202020204" pitchFamily="34" charset="0"/>
              </a:rPr>
              <a:t>Lastly, evidence based strategic recommendations will be evaluated to successfully do the report topic.</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3074" name="Picture 2" descr="How to Publish a Journal Article in an Academic Journ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198771"/>
            <a:ext cx="6877878" cy="265922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fferent Types of Research Articles in Journals | Researcher.Lif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77878" y="-1"/>
            <a:ext cx="5314122" cy="4198771"/>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ambridge International Guruku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77878" y="4198770"/>
            <a:ext cx="5314122" cy="2659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971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070" y="3138993"/>
            <a:ext cx="1901684" cy="590459"/>
          </a:xfrm>
        </p:spPr>
        <p:txBody>
          <a:bodyPr>
            <a:normAutofit/>
          </a:bodyPr>
          <a:lstStyle/>
          <a:p>
            <a:pPr algn="ctr"/>
            <a:r>
              <a:rPr lang="en-US" sz="1800" b="1" dirty="0">
                <a:latin typeface="Arial" panose="020B0604020202020204" pitchFamily="34" charset="0"/>
                <a:cs typeface="Arial" panose="020B0604020202020204" pitchFamily="34" charset="0"/>
              </a:rPr>
              <a:t>Conclusion</a:t>
            </a:r>
            <a:r>
              <a:rPr lang="en-US" sz="1800" b="1" dirty="0"/>
              <a:t> </a:t>
            </a:r>
            <a:endParaRPr lang="en-GB" sz="1800" dirty="0"/>
          </a:p>
        </p:txBody>
      </p:sp>
      <p:sp>
        <p:nvSpPr>
          <p:cNvPr id="3" name="Content Placeholder 2"/>
          <p:cNvSpPr>
            <a:spLocks noGrp="1"/>
          </p:cNvSpPr>
          <p:nvPr>
            <p:ph idx="1"/>
          </p:nvPr>
        </p:nvSpPr>
        <p:spPr>
          <a:xfrm>
            <a:off x="324908" y="3729453"/>
            <a:ext cx="10736996" cy="3259632"/>
          </a:xfrm>
        </p:spPr>
        <p:txBody>
          <a:bodyPr>
            <a:normAutofit/>
          </a:bodyPr>
          <a:lstStyle/>
          <a:p>
            <a:pPr algn="just" fontAlgn="base">
              <a:lnSpc>
                <a:spcPct val="150000"/>
              </a:lnSpc>
            </a:pPr>
            <a:r>
              <a:rPr lang="en-US" sz="1400" dirty="0">
                <a:latin typeface="Arial" panose="020B0604020202020204" pitchFamily="34" charset="0"/>
                <a:cs typeface="Arial" panose="020B0604020202020204" pitchFamily="34" charset="0"/>
              </a:rPr>
              <a:t>Healthcare quality assurance plays an essential role in safeguarding patient safety, ensuring adherence to medical protocols and ensuring quality care to the patients (</a:t>
            </a:r>
            <a:r>
              <a:rPr lang="en-US" sz="1400" dirty="0" err="1">
                <a:latin typeface="Arial" panose="020B0604020202020204" pitchFamily="34" charset="0"/>
                <a:cs typeface="Arial" panose="020B0604020202020204" pitchFamily="34" charset="0"/>
              </a:rPr>
              <a:t>Asamoah</a:t>
            </a:r>
            <a:r>
              <a:rPr lang="en-US" sz="1400" dirty="0">
                <a:latin typeface="Arial" panose="020B0604020202020204" pitchFamily="34" charset="0"/>
                <a:cs typeface="Arial" panose="020B0604020202020204" pitchFamily="34" charset="0"/>
              </a:rPr>
              <a:t>, 2025).</a:t>
            </a:r>
          </a:p>
          <a:p>
            <a:pPr algn="just" fontAlgn="base">
              <a:lnSpc>
                <a:spcPct val="150000"/>
              </a:lnSpc>
            </a:pPr>
            <a:r>
              <a:rPr lang="en-US" sz="1400" dirty="0">
                <a:latin typeface="Arial" panose="020B0604020202020204" pitchFamily="34" charset="0"/>
                <a:cs typeface="Arial" panose="020B0604020202020204" pitchFamily="34" charset="0"/>
              </a:rPr>
              <a:t>The Mid Staffordshire foundation trusts systematically hospital failures, poor leadership styles that affect the patient care safety. </a:t>
            </a:r>
          </a:p>
          <a:p>
            <a:pPr algn="just" fontAlgn="base">
              <a:lnSpc>
                <a:spcPct val="150000"/>
              </a:lnSpc>
            </a:pPr>
            <a:r>
              <a:rPr lang="en-US" sz="1400" dirty="0">
                <a:latin typeface="Arial" panose="020B0604020202020204" pitchFamily="34" charset="0"/>
                <a:cs typeface="Arial" panose="020B0604020202020204" pitchFamily="34" charset="0"/>
              </a:rPr>
              <a:t>Their workplace culture dispirited repressed employee concerns, whistleblowing,  and prevented time appreciation of significant patient safety risks</a:t>
            </a:r>
          </a:p>
          <a:p>
            <a:pPr algn="just" fontAlgn="base">
              <a:lnSpc>
                <a:spcPct val="150000"/>
              </a:lnSpc>
            </a:pPr>
            <a:r>
              <a:rPr lang="en-US" sz="1400" dirty="0">
                <a:latin typeface="Arial" panose="020B0604020202020204" pitchFamily="34" charset="0"/>
                <a:cs typeface="Arial" panose="020B0604020202020204" pitchFamily="34" charset="0"/>
              </a:rPr>
              <a:t>With the help of the Swiss Chess Model and fishbone diagram the firm can easily </a:t>
            </a:r>
            <a:r>
              <a:rPr lang="en-US" sz="1400" dirty="0" err="1">
                <a:latin typeface="Arial" panose="020B0604020202020204" pitchFamily="34" charset="0"/>
                <a:cs typeface="Arial" panose="020B0604020202020204" pitchFamily="34" charset="0"/>
              </a:rPr>
              <a:t>recognise</a:t>
            </a:r>
            <a:r>
              <a:rPr lang="en-US" sz="1400" dirty="0">
                <a:latin typeface="Arial" panose="020B0604020202020204" pitchFamily="34" charset="0"/>
                <a:cs typeface="Arial" panose="020B0604020202020204" pitchFamily="34" charset="0"/>
              </a:rPr>
              <a:t> the root cause of the problems.</a:t>
            </a:r>
          </a:p>
          <a:p>
            <a:pPr algn="just" fontAlgn="base">
              <a:lnSpc>
                <a:spcPct val="150000"/>
              </a:lnSpc>
            </a:pPr>
            <a:r>
              <a:rPr lang="en-US" sz="1400" dirty="0">
                <a:latin typeface="Arial" panose="020B0604020202020204" pitchFamily="34" charset="0"/>
                <a:cs typeface="Arial" panose="020B0604020202020204" pitchFamily="34" charset="0"/>
              </a:rPr>
              <a:t>Their poor governance with unsafe staffing enhances their poor quality services that affects the patient trust on the brand.</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0" y="-1"/>
            <a:ext cx="5367130" cy="2981739"/>
          </a:xfrm>
          <a:prstGeom prst="rect">
            <a:avLst/>
          </a:prstGeom>
        </p:spPr>
      </p:pic>
      <p:pic>
        <p:nvPicPr>
          <p:cNvPr id="2052" name="Picture 4" descr="Different ways to start a conclusion chapter - Avidnot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7130" y="0"/>
            <a:ext cx="6824869" cy="2981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7676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8365" y="398202"/>
            <a:ext cx="8534400" cy="551367"/>
          </a:xfrm>
        </p:spPr>
        <p:txBody>
          <a:bodyPr>
            <a:normAutofit/>
          </a:bodyPr>
          <a:lstStyle/>
          <a:p>
            <a:pPr algn="ctr"/>
            <a:r>
              <a:rPr lang="en-GB" sz="1800" b="1">
                <a:latin typeface="Arial" panose="020B0604020202020204" pitchFamily="34" charset="0"/>
                <a:cs typeface="Arial" panose="020B0604020202020204" pitchFamily="34" charset="0"/>
              </a:rPr>
              <a:t>References (Continued)</a:t>
            </a:r>
            <a:endParaRPr lang="en-GB" sz="1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41792" y="1137904"/>
            <a:ext cx="11547545" cy="3615267"/>
          </a:xfrm>
        </p:spPr>
        <p:txBody>
          <a:bodyPr>
            <a:noAutofit/>
          </a:bodyPr>
          <a:lstStyle/>
          <a:p>
            <a:r>
              <a:rPr lang="en-GB" sz="800" dirty="0" err="1">
                <a:latin typeface="Arial" panose="020B0604020202020204" pitchFamily="34" charset="0"/>
                <a:cs typeface="Arial" panose="020B0604020202020204" pitchFamily="34" charset="0"/>
              </a:rPr>
              <a:t>Asamoah</a:t>
            </a:r>
            <a:r>
              <a:rPr lang="en-GB" sz="800" dirty="0">
                <a:latin typeface="Arial" panose="020B0604020202020204" pitchFamily="34" charset="0"/>
                <a:cs typeface="Arial" panose="020B0604020202020204" pitchFamily="34" charset="0"/>
              </a:rPr>
              <a:t>, D., 2025. The role of health services regulation in healthcare delivery. </a:t>
            </a:r>
            <a:r>
              <a:rPr lang="en-GB" sz="800" dirty="0" err="1">
                <a:latin typeface="Arial" panose="020B0604020202020204" pitchFamily="34" charset="0"/>
                <a:cs typeface="Arial" panose="020B0604020202020204" pitchFamily="34" charset="0"/>
              </a:rPr>
              <a:t>Electr</a:t>
            </a:r>
            <a:r>
              <a:rPr lang="en-GB" sz="800" dirty="0">
                <a:latin typeface="Arial" panose="020B0604020202020204" pitchFamily="34" charset="0"/>
                <a:cs typeface="Arial" panose="020B0604020202020204" pitchFamily="34" charset="0"/>
              </a:rPr>
              <a:t> J Med Dent Stud, 14(1), pp.42-48.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2"/>
              </a:rPr>
              <a:t>https</a:t>
            </a:r>
            <a:r>
              <a:rPr lang="en-GB" sz="800" u="sng" dirty="0">
                <a:latin typeface="Arial" panose="020B0604020202020204" pitchFamily="34" charset="0"/>
                <a:cs typeface="Arial" panose="020B0604020202020204" pitchFamily="34" charset="0"/>
                <a:hlinkClick r:id="rId2"/>
              </a:rPr>
              <a:t>://www.ejmds.com/download/the-role-of-health-services-regulation-in-healthcare-delivery-16003.pdf</a:t>
            </a:r>
            <a:endParaRPr lang="en-US" sz="800" dirty="0">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anCampbell</a:t>
            </a:r>
            <a:r>
              <a:rPr lang="en-GB" sz="800" dirty="0">
                <a:latin typeface="Arial" panose="020B0604020202020204" pitchFamily="34" charset="0"/>
                <a:cs typeface="Arial" panose="020B0604020202020204" pitchFamily="34" charset="0"/>
              </a:rPr>
              <a:t>, 2013, Mid Staffs hospital scandal: the essential guide, Available at: </a:t>
            </a:r>
            <a:r>
              <a:rPr lang="en-GB" sz="800" u="sng" dirty="0">
                <a:latin typeface="Arial" panose="020B0604020202020204" pitchFamily="34" charset="0"/>
                <a:cs typeface="Arial" panose="020B0604020202020204" pitchFamily="34" charset="0"/>
                <a:hlinkClick r:id="rId3"/>
              </a:rPr>
              <a:t>https://www.theguardian.com/society/2013/feb/06/mid-staffs-hospital-scandal-guide</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Cooley, </a:t>
            </a:r>
            <a:r>
              <a:rPr lang="en-GB" sz="800" dirty="0" err="1">
                <a:latin typeface="Arial" panose="020B0604020202020204" pitchFamily="34" charset="0"/>
                <a:cs typeface="Arial" panose="020B0604020202020204" pitchFamily="34" charset="0"/>
              </a:rPr>
              <a:t>L.d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Biblow</a:t>
            </a:r>
            <a:r>
              <a:rPr lang="en-GB" sz="800" dirty="0">
                <a:latin typeface="Arial" panose="020B0604020202020204" pitchFamily="34" charset="0"/>
                <a:cs typeface="Arial" panose="020B0604020202020204" pitchFamily="34" charset="0"/>
              </a:rPr>
              <a:t>, R., 2025. Healthcare Leadership Insights for Transforming Patient and Workforce Experience. </a:t>
            </a:r>
            <a:r>
              <a:rPr lang="en-GB" sz="800" i="1" dirty="0">
                <a:latin typeface="Arial" panose="020B0604020202020204" pitchFamily="34" charset="0"/>
                <a:cs typeface="Arial" panose="020B0604020202020204" pitchFamily="34" charset="0"/>
              </a:rPr>
              <a:t>Journal of Patient Experience</a:t>
            </a:r>
            <a:r>
              <a:rPr lang="en-GB" sz="800" dirty="0">
                <a:latin typeface="Arial" panose="020B0604020202020204" pitchFamily="34" charset="0"/>
                <a:cs typeface="Arial" panose="020B0604020202020204" pitchFamily="34" charset="0"/>
              </a:rPr>
              <a:t>, 12, p.23743735251383266. Available at: </a:t>
            </a:r>
            <a:r>
              <a:rPr lang="en-GB" sz="800" u="sng" dirty="0">
                <a:latin typeface="Arial" panose="020B0604020202020204" pitchFamily="34" charset="0"/>
                <a:cs typeface="Arial" panose="020B0604020202020204" pitchFamily="34" charset="0"/>
                <a:hlinkClick r:id="rId4"/>
              </a:rPr>
              <a:t>https://doi.org/10.1177/23743735251383266</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CQC, 2019, Learning from deaths,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5"/>
              </a:rPr>
              <a:t>https</a:t>
            </a:r>
            <a:r>
              <a:rPr lang="en-GB" sz="800" u="sng" dirty="0">
                <a:latin typeface="Arial" panose="020B0604020202020204" pitchFamily="34" charset="0"/>
                <a:cs typeface="Arial" panose="020B0604020202020204" pitchFamily="34" charset="0"/>
                <a:hlinkClick r:id="rId5"/>
              </a:rPr>
              <a:t>://www.cqc.org.uk/publications/themed-work/learning-deaths</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Ellis, P., 2023, Managing change, the Lewin model 1: Unfreezing, </a:t>
            </a:r>
            <a:r>
              <a:rPr lang="en-GB" sz="800" i="1" dirty="0" err="1">
                <a:latin typeface="Arial" panose="020B0604020202020204" pitchFamily="34" charset="0"/>
                <a:cs typeface="Arial" panose="020B0604020202020204" pitchFamily="34" charset="0"/>
              </a:rPr>
              <a:t>Wounds</a:t>
            </a:r>
            <a:r>
              <a:rPr lang="en-GB" sz="800" dirty="0" err="1">
                <a:latin typeface="Arial" panose="020B0604020202020204" pitchFamily="34" charset="0"/>
                <a:cs typeface="Arial" panose="020B0604020202020204" pitchFamily="34" charset="0"/>
              </a:rPr>
              <a:t>,Available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6"/>
              </a:rPr>
              <a:t>https</a:t>
            </a:r>
            <a:r>
              <a:rPr lang="en-GB" sz="800" u="sng" dirty="0">
                <a:latin typeface="Arial" panose="020B0604020202020204" pitchFamily="34" charset="0"/>
                <a:cs typeface="Arial" panose="020B0604020202020204" pitchFamily="34" charset="0"/>
                <a:hlinkClick r:id="rId6"/>
              </a:rPr>
              <a:t>://wounds-uk.com/journal-articles/managing-change-the-lewin-model-1-unfreezing/</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Ferlie, E., Fitzgerald, L., </a:t>
            </a:r>
            <a:r>
              <a:rPr lang="en-GB" sz="800" dirty="0" err="1">
                <a:latin typeface="Arial" panose="020B0604020202020204" pitchFamily="34" charset="0"/>
                <a:cs typeface="Arial" panose="020B0604020202020204" pitchFamily="34" charset="0"/>
              </a:rPr>
              <a:t>McGivern</a:t>
            </a:r>
            <a:r>
              <a:rPr lang="en-GB" sz="800" dirty="0">
                <a:latin typeface="Arial" panose="020B0604020202020204" pitchFamily="34" charset="0"/>
                <a:cs typeface="Arial" panose="020B0604020202020204" pitchFamily="34" charset="0"/>
              </a:rPr>
              <a:t>, G., Dopson, S. and Bennett, C., 2025. Making Wicked Problems Governable?: The Continuing Case of Managed Networks in Health Care. Oxford University Press.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7"/>
              </a:rPr>
              <a:t>https</a:t>
            </a:r>
            <a:r>
              <a:rPr lang="en-GB" sz="800" u="sng" dirty="0">
                <a:latin typeface="Arial" panose="020B0604020202020204" pitchFamily="34" charset="0"/>
                <a:cs typeface="Arial" panose="020B0604020202020204" pitchFamily="34" charset="0"/>
                <a:hlinkClick r:id="rId7"/>
              </a:rPr>
              <a:t>://www.researchgate.net/profile/Gerry-Mcgivern/publication/396146917_Making_Wicked_Problems_Governable_2025_Bibliographypdf/data/68f26927ffdca73694b8914d/Making-Wicked-Problems-Governable-2025-Bibliography.pdf</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Francis, R., 2013. Report of the Mid Staffordshire NHS Foundation Trust Public Inquiry. Available at: </a:t>
            </a:r>
            <a:r>
              <a:rPr lang="en-GB" sz="800" u="sng" dirty="0">
                <a:latin typeface="Arial" panose="020B0604020202020204" pitchFamily="34" charset="0"/>
                <a:cs typeface="Arial" panose="020B0604020202020204" pitchFamily="34" charset="0"/>
                <a:hlinkClick r:id="rId8"/>
              </a:rPr>
              <a:t>https://assets.publishing.service.gov.uk/government/uploads/system/uploads/attachment_data/file/279124/0947.pdf</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GOV UK, 2013. </a:t>
            </a:r>
            <a:r>
              <a:rPr lang="en-GB" sz="800" i="1" dirty="0">
                <a:latin typeface="Arial" panose="020B0604020202020204" pitchFamily="34" charset="0"/>
                <a:cs typeface="Arial" panose="020B0604020202020204" pitchFamily="34" charset="0"/>
              </a:rPr>
              <a:t>Mid Staffs: report finds trust clinically and financially unsustainable</a:t>
            </a:r>
            <a:r>
              <a:rPr lang="en-GB" sz="800" dirty="0">
                <a:latin typeface="Arial" panose="020B0604020202020204" pitchFamily="34" charset="0"/>
                <a:cs typeface="Arial" panose="020B0604020202020204" pitchFamily="34" charset="0"/>
              </a:rPr>
              <a:t>. Available at: </a:t>
            </a:r>
            <a:r>
              <a:rPr lang="en-GB" sz="800" u="sng" dirty="0">
                <a:latin typeface="Arial" panose="020B0604020202020204" pitchFamily="34" charset="0"/>
                <a:cs typeface="Arial" panose="020B0604020202020204" pitchFamily="34" charset="0"/>
                <a:hlinkClick r:id="rId9"/>
              </a:rPr>
              <a:t>https://www.gov.uk/government/news/mid-staffs-report-finds-trust-clinically-and-financially-unsustainable</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Gov.UK, 2013, Report of the Mid Staffordshire NHS Foundation Trust Public Inquiry,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0"/>
              </a:rPr>
              <a:t>https</a:t>
            </a:r>
            <a:r>
              <a:rPr lang="en-GB" sz="800" u="sng" dirty="0">
                <a:latin typeface="Arial" panose="020B0604020202020204" pitchFamily="34" charset="0"/>
                <a:cs typeface="Arial" panose="020B0604020202020204" pitchFamily="34" charset="0"/>
                <a:hlinkClick r:id="rId10"/>
              </a:rPr>
              <a:t>://assets.publishing.service.gov.uk/media/5a7ba0faed915d13110607c8/0947.pdf</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Gov.uk, 2013, Report of the Mid Staffordshire NHS Foundation Trust Public Inquiry,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0"/>
              </a:rPr>
              <a:t>https</a:t>
            </a:r>
            <a:r>
              <a:rPr lang="en-GB" sz="800" u="sng" dirty="0">
                <a:latin typeface="Arial" panose="020B0604020202020204" pitchFamily="34" charset="0"/>
                <a:cs typeface="Arial" panose="020B0604020202020204" pitchFamily="34" charset="0"/>
                <a:hlinkClick r:id="rId10"/>
              </a:rPr>
              <a:t>://assets.publishing.service.gov.uk/media/5a7ba0faed915d13110607c8/0947.pdf</a:t>
            </a:r>
            <a:endParaRPr lang="en-US" sz="800" dirty="0">
              <a:latin typeface="Arial" panose="020B0604020202020204" pitchFamily="34" charset="0"/>
              <a:cs typeface="Arial" panose="020B0604020202020204" pitchFamily="34" charset="0"/>
            </a:endParaRPr>
          </a:p>
          <a:p>
            <a:r>
              <a:rPr lang="en-GB" sz="800" u="sng" dirty="0">
                <a:latin typeface="Arial" panose="020B0604020202020204" pitchFamily="34" charset="0"/>
                <a:cs typeface="Arial" panose="020B0604020202020204" pitchFamily="34" charset="0"/>
                <a:hlinkClick r:id="rId11"/>
              </a:rPr>
              <a:t>GOV.UK</a:t>
            </a:r>
            <a:r>
              <a:rPr lang="en-GB" sz="800" dirty="0">
                <a:latin typeface="Arial" panose="020B0604020202020204" pitchFamily="34" charset="0"/>
                <a:cs typeface="Arial" panose="020B0604020202020204" pitchFamily="34" charset="0"/>
              </a:rPr>
              <a:t>,2026, Report of the Mid Staffordshire NHS Foundation Trust Public Inquiry,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2"/>
              </a:rPr>
              <a:t>https</a:t>
            </a:r>
            <a:r>
              <a:rPr lang="en-GB" sz="800" u="sng" dirty="0">
                <a:latin typeface="Arial" panose="020B0604020202020204" pitchFamily="34" charset="0"/>
                <a:cs typeface="Arial" panose="020B0604020202020204" pitchFamily="34" charset="0"/>
                <a:hlinkClick r:id="rId12"/>
              </a:rPr>
              <a:t>://www.gov.uk/government/publications/report-of-the-mid-staffordshire-nhs-foundation-trust-public-inquiry</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Healthcare today, 2026, NHS launches leadership and management framework,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3"/>
              </a:rPr>
              <a:t>https</a:t>
            </a:r>
            <a:r>
              <a:rPr lang="en-GB" sz="800" u="sng" dirty="0">
                <a:latin typeface="Arial" panose="020B0604020202020204" pitchFamily="34" charset="0"/>
                <a:cs typeface="Arial" panose="020B0604020202020204" pitchFamily="34" charset="0"/>
                <a:hlinkClick r:id="rId13"/>
              </a:rPr>
              <a:t>://healthcaretoday.com/article/</a:t>
            </a:r>
            <a:r>
              <a:rPr lang="en-GB" sz="800" u="sng" dirty="0" err="1">
                <a:latin typeface="Arial" panose="020B0604020202020204" pitchFamily="34" charset="0"/>
                <a:cs typeface="Arial" panose="020B0604020202020204" pitchFamily="34" charset="0"/>
                <a:hlinkClick r:id="rId13"/>
              </a:rPr>
              <a:t>nhs</a:t>
            </a:r>
            <a:r>
              <a:rPr lang="en-GB" sz="800" u="sng" dirty="0">
                <a:latin typeface="Arial" panose="020B0604020202020204" pitchFamily="34" charset="0"/>
                <a:cs typeface="Arial" panose="020B0604020202020204" pitchFamily="34" charset="0"/>
                <a:hlinkClick r:id="rId13"/>
              </a:rPr>
              <a:t>-launches-leadership-and-management-framework</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Hughes, H., 2019. Freedom to speak up–the role of freedom to speak up guardians and the National Guardian’s Office in England. Future healthcare journal, 6(3), pp.186-189.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4"/>
              </a:rPr>
              <a:t>https</a:t>
            </a:r>
            <a:r>
              <a:rPr lang="en-GB" sz="800" u="sng" dirty="0">
                <a:latin typeface="Arial" panose="020B0604020202020204" pitchFamily="34" charset="0"/>
                <a:cs typeface="Arial" panose="020B0604020202020204" pitchFamily="34" charset="0"/>
                <a:hlinkClick r:id="rId14"/>
              </a:rPr>
              <a:t>://www.sciencedirect.com/science/article/pii/S2514664524000936</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Hut-</a:t>
            </a:r>
            <a:r>
              <a:rPr lang="en-GB" sz="800" dirty="0" err="1">
                <a:latin typeface="Arial" panose="020B0604020202020204" pitchFamily="34" charset="0"/>
                <a:cs typeface="Arial" panose="020B0604020202020204" pitchFamily="34" charset="0"/>
              </a:rPr>
              <a:t>Mossel</a:t>
            </a:r>
            <a:r>
              <a:rPr lang="en-GB" sz="800" dirty="0">
                <a:latin typeface="Arial" panose="020B0604020202020204" pitchFamily="34" charset="0"/>
                <a:cs typeface="Arial" panose="020B0604020202020204" pitchFamily="34" charset="0"/>
              </a:rPr>
              <a:t>, L., </a:t>
            </a:r>
            <a:r>
              <a:rPr lang="en-GB" sz="800" dirty="0" err="1">
                <a:latin typeface="Arial" panose="020B0604020202020204" pitchFamily="34" charset="0"/>
                <a:cs typeface="Arial" panose="020B0604020202020204" pitchFamily="34" charset="0"/>
              </a:rPr>
              <a:t>Ahaus</a:t>
            </a:r>
            <a:r>
              <a:rPr lang="en-GB" sz="800" dirty="0">
                <a:latin typeface="Arial" panose="020B0604020202020204" pitchFamily="34" charset="0"/>
                <a:cs typeface="Arial" panose="020B0604020202020204" pitchFamily="34" charset="0"/>
              </a:rPr>
              <a:t>, K., Welker, G. and </a:t>
            </a:r>
            <a:r>
              <a:rPr lang="en-GB" sz="800" dirty="0" err="1">
                <a:latin typeface="Arial" panose="020B0604020202020204" pitchFamily="34" charset="0"/>
                <a:cs typeface="Arial" panose="020B0604020202020204" pitchFamily="34" charset="0"/>
              </a:rPr>
              <a:t>Gans</a:t>
            </a:r>
            <a:r>
              <a:rPr lang="en-GB" sz="800" dirty="0">
                <a:latin typeface="Arial" panose="020B0604020202020204" pitchFamily="34" charset="0"/>
                <a:cs typeface="Arial" panose="020B0604020202020204" pitchFamily="34" charset="0"/>
              </a:rPr>
              <a:t>, R., 2021. Understanding how and why audits work in improving the quality of hospital care: a systematic realist review. </a:t>
            </a:r>
            <a:r>
              <a:rPr lang="en-GB" sz="800" i="1" dirty="0" err="1">
                <a:latin typeface="Arial" panose="020B0604020202020204" pitchFamily="34" charset="0"/>
                <a:cs typeface="Arial" panose="020B0604020202020204" pitchFamily="34" charset="0"/>
              </a:rPr>
              <a:t>PloS</a:t>
            </a:r>
            <a:r>
              <a:rPr lang="en-GB" sz="800" i="1" dirty="0">
                <a:latin typeface="Arial" panose="020B0604020202020204" pitchFamily="34" charset="0"/>
                <a:cs typeface="Arial" panose="020B0604020202020204" pitchFamily="34" charset="0"/>
              </a:rPr>
              <a:t> one</a:t>
            </a:r>
            <a:r>
              <a:rPr lang="en-GB" sz="800" dirty="0">
                <a:latin typeface="Arial" panose="020B0604020202020204" pitchFamily="34" charset="0"/>
                <a:cs typeface="Arial" panose="020B0604020202020204" pitchFamily="34" charset="0"/>
              </a:rPr>
              <a:t>, 16(3), p.e0248677. Available at: </a:t>
            </a:r>
            <a:r>
              <a:rPr lang="en-GB" sz="800" u="sng" dirty="0">
                <a:latin typeface="Arial" panose="020B0604020202020204" pitchFamily="34" charset="0"/>
                <a:cs typeface="Arial" panose="020B0604020202020204" pitchFamily="34" charset="0"/>
                <a:hlinkClick r:id="rId15"/>
              </a:rPr>
              <a:t>https://journals.plos.org/plosone/article/file?id=10.1371/journal.pone.0248677&amp;type=printable</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Lynas</a:t>
            </a:r>
            <a:r>
              <a:rPr lang="en-GB" sz="800" dirty="0">
                <a:latin typeface="Arial" panose="020B0604020202020204" pitchFamily="34" charset="0"/>
                <a:cs typeface="Arial" panose="020B0604020202020204" pitchFamily="34" charset="0"/>
              </a:rPr>
              <a:t>, K., 2015. The leadership response to the Francis report. Future Hospital Journal, 2(3), pp.203-208.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6"/>
              </a:rPr>
              <a:t>https</a:t>
            </a:r>
            <a:r>
              <a:rPr lang="en-GB" sz="800" u="sng" dirty="0">
                <a:latin typeface="Arial" panose="020B0604020202020204" pitchFamily="34" charset="0"/>
                <a:cs typeface="Arial" panose="020B0604020202020204" pitchFamily="34" charset="0"/>
                <a:hlinkClick r:id="rId16"/>
              </a:rPr>
              <a:t>://www.sciencedirect.com/science/article/pii/S2514664524011718</a:t>
            </a:r>
            <a:endParaRPr lang="en-US" sz="800" dirty="0">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Meneses</a:t>
            </a:r>
            <a:r>
              <a:rPr lang="en-GB" sz="800" dirty="0">
                <a:latin typeface="Arial" panose="020B0604020202020204" pitchFamily="34" charset="0"/>
                <a:cs typeface="Arial" panose="020B0604020202020204" pitchFamily="34" charset="0"/>
              </a:rPr>
              <a:t>-La-Riva, M.E., </a:t>
            </a:r>
            <a:r>
              <a:rPr lang="en-GB" sz="800" dirty="0" err="1">
                <a:latin typeface="Arial" panose="020B0604020202020204" pitchFamily="34" charset="0"/>
                <a:cs typeface="Arial" panose="020B0604020202020204" pitchFamily="34" charset="0"/>
              </a:rPr>
              <a:t>Fernández</a:t>
            </a:r>
            <a:r>
              <a:rPr lang="en-GB" sz="800" dirty="0">
                <a:latin typeface="Arial" panose="020B0604020202020204" pitchFamily="34" charset="0"/>
                <a:cs typeface="Arial" panose="020B0604020202020204" pitchFamily="34" charset="0"/>
              </a:rPr>
              <a:t>-Bedoya, V.H., </a:t>
            </a:r>
            <a:r>
              <a:rPr lang="en-GB" sz="800" dirty="0" err="1">
                <a:latin typeface="Arial" panose="020B0604020202020204" pitchFamily="34" charset="0"/>
                <a:cs typeface="Arial" panose="020B0604020202020204" pitchFamily="34" charset="0"/>
              </a:rPr>
              <a:t>Suyo</a:t>
            </a:r>
            <a:r>
              <a:rPr lang="en-GB" sz="800" dirty="0">
                <a:latin typeface="Arial" panose="020B0604020202020204" pitchFamily="34" charset="0"/>
                <a:cs typeface="Arial" panose="020B0604020202020204" pitchFamily="34" charset="0"/>
              </a:rPr>
              <a:t>-Vega, J.A., </a:t>
            </a:r>
            <a:r>
              <a:rPr lang="en-GB" sz="800" dirty="0" err="1">
                <a:latin typeface="Arial" panose="020B0604020202020204" pitchFamily="34" charset="0"/>
                <a:cs typeface="Arial" panose="020B0604020202020204" pitchFamily="34" charset="0"/>
              </a:rPr>
              <a:t>Ocupa</a:t>
            </a:r>
            <a:r>
              <a:rPr lang="en-GB" sz="800" dirty="0">
                <a:latin typeface="Arial" panose="020B0604020202020204" pitchFamily="34" charset="0"/>
                <a:cs typeface="Arial" panose="020B0604020202020204" pitchFamily="34" charset="0"/>
              </a:rPr>
              <a:t>-Cabrera, H.G., </a:t>
            </a:r>
            <a:r>
              <a:rPr lang="en-GB" sz="800" dirty="0" err="1">
                <a:latin typeface="Arial" panose="020B0604020202020204" pitchFamily="34" charset="0"/>
                <a:cs typeface="Arial" panose="020B0604020202020204" pitchFamily="34" charset="0"/>
              </a:rPr>
              <a:t>Grijalva</a:t>
            </a:r>
            <a:r>
              <a:rPr lang="en-GB" sz="800" dirty="0">
                <a:latin typeface="Arial" panose="020B0604020202020204" pitchFamily="34" charset="0"/>
                <a:cs typeface="Arial" panose="020B0604020202020204" pitchFamily="34" charset="0"/>
              </a:rPr>
              <a:t>-Salazar, R.V. and </a:t>
            </a:r>
            <a:r>
              <a:rPr lang="en-GB" sz="800" dirty="0" err="1">
                <a:latin typeface="Arial" panose="020B0604020202020204" pitchFamily="34" charset="0"/>
                <a:cs typeface="Arial" panose="020B0604020202020204" pitchFamily="34" charset="0"/>
              </a:rPr>
              <a:t>Ocupa-Meneses</a:t>
            </a:r>
            <a:r>
              <a:rPr lang="en-GB" sz="800" dirty="0">
                <a:latin typeface="Arial" panose="020B0604020202020204" pitchFamily="34" charset="0"/>
                <a:cs typeface="Arial" panose="020B0604020202020204" pitchFamily="34" charset="0"/>
              </a:rPr>
              <a:t>, G.D.D., 2025. Enhancing healthcare efficiency: the relationship between effective communication and teamwork among nurses in Peru. Nursing Reports, 15(2), p.59. Available at: </a:t>
            </a:r>
            <a:r>
              <a:rPr lang="en-GB" sz="800" u="sng" dirty="0">
                <a:latin typeface="Arial" panose="020B0604020202020204" pitchFamily="34" charset="0"/>
                <a:cs typeface="Arial" panose="020B0604020202020204" pitchFamily="34" charset="0"/>
                <a:hlinkClick r:id="rId17"/>
              </a:rPr>
              <a:t>https://www.mdpi.com/2039-4403/15/2/59</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Naqshbandi, M.M., 2025. Beyond office walls: rethinking management practices in the hybrid workspace. FIIB Business Review, 14(4), pp.391-397.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8"/>
              </a:rPr>
              <a:t>https</a:t>
            </a:r>
            <a:r>
              <a:rPr lang="en-GB" sz="800" u="sng" dirty="0">
                <a:latin typeface="Arial" panose="020B0604020202020204" pitchFamily="34" charset="0"/>
                <a:cs typeface="Arial" panose="020B0604020202020204" pitchFamily="34" charset="0"/>
                <a:hlinkClick r:id="rId18"/>
              </a:rPr>
              <a:t>://www.researchgate.net/profile/M-Muzamil-Naqshbandi/publication/393673106_Beyond_Office_Walls_Rethinking_Management_Practices_in_the_Hybrid_Workspace/links/6879e6b3f312d71d78c8256e/Beyond-Office-Walls-Rethinking-Management-Practices-in-the-Hybrid-Workspace.pdf</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NHS England, 2026, Emergency preparedness, resilience and response (EPRR),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9"/>
              </a:rPr>
              <a:t>https</a:t>
            </a:r>
            <a:r>
              <a:rPr lang="en-GB" sz="800" u="sng" dirty="0">
                <a:latin typeface="Arial" panose="020B0604020202020204" pitchFamily="34" charset="0"/>
                <a:cs typeface="Arial" panose="020B0604020202020204" pitchFamily="34" charset="0"/>
                <a:hlinkClick r:id="rId19"/>
              </a:rPr>
              <a:t>://www.england.nhs.uk/ourwork/eprr/</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NHS England, 2026, NHS Management and Leadership Programme,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20"/>
              </a:rPr>
              <a:t>https</a:t>
            </a:r>
            <a:r>
              <a:rPr lang="en-GB" sz="800" u="sng" dirty="0">
                <a:latin typeface="Arial" panose="020B0604020202020204" pitchFamily="34" charset="0"/>
                <a:cs typeface="Arial" panose="020B0604020202020204" pitchFamily="34" charset="0"/>
                <a:hlinkClick r:id="rId20"/>
              </a:rPr>
              <a:t>://www.england.nhs.uk/leaders/nhs-leadership-and-management-development-programme/</a:t>
            </a:r>
            <a:endParaRPr lang="en-US"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0231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1800" b="1" dirty="0">
                <a:latin typeface="Arial" panose="020B0604020202020204" pitchFamily="34" charset="0"/>
                <a:cs typeface="Arial" panose="020B0604020202020204" pitchFamily="34" charset="0"/>
              </a:rPr>
              <a:t>References</a:t>
            </a:r>
            <a:endParaRPr lang="en-GB" sz="1800" b="1" dirty="0"/>
          </a:p>
        </p:txBody>
      </p:sp>
      <p:sp>
        <p:nvSpPr>
          <p:cNvPr id="3" name="Content Placeholder 2"/>
          <p:cNvSpPr>
            <a:spLocks noGrp="1"/>
          </p:cNvSpPr>
          <p:nvPr>
            <p:ph idx="1"/>
          </p:nvPr>
        </p:nvSpPr>
        <p:spPr>
          <a:xfrm>
            <a:off x="979100" y="1690688"/>
            <a:ext cx="10233800" cy="4351338"/>
          </a:xfrm>
        </p:spPr>
        <p:txBody>
          <a:bodyPr>
            <a:normAutofit fontScale="47500" lnSpcReduction="20000"/>
          </a:bodyPr>
          <a:lstStyle/>
          <a:p>
            <a:r>
              <a:rPr lang="en-GB" dirty="0">
                <a:latin typeface="Arial" panose="020B0604020202020204" pitchFamily="34" charset="0"/>
                <a:cs typeface="Arial" panose="020B0604020202020204" pitchFamily="34" charset="0"/>
              </a:rPr>
              <a:t>NHS England, 2026, Our digital-first approach to patient communications,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2"/>
              </a:rPr>
              <a:t>https</a:t>
            </a:r>
            <a:r>
              <a:rPr lang="en-GB" u="sng" dirty="0">
                <a:latin typeface="Arial" panose="020B0604020202020204" pitchFamily="34" charset="0"/>
                <a:cs typeface="Arial" panose="020B0604020202020204" pitchFamily="34" charset="0"/>
                <a:hlinkClick r:id="rId2"/>
              </a:rPr>
              <a:t>://digital.nhs.uk/about-</a:t>
            </a:r>
            <a:r>
              <a:rPr lang="en-GB" u="sng" dirty="0" err="1">
                <a:latin typeface="Arial" panose="020B0604020202020204" pitchFamily="34" charset="0"/>
                <a:cs typeface="Arial" panose="020B0604020202020204" pitchFamily="34" charset="0"/>
                <a:hlinkClick r:id="rId2"/>
              </a:rPr>
              <a:t>nhs</a:t>
            </a:r>
            <a:r>
              <a:rPr lang="en-GB" u="sng" dirty="0">
                <a:latin typeface="Arial" panose="020B0604020202020204" pitchFamily="34" charset="0"/>
                <a:cs typeface="Arial" panose="020B0604020202020204" pitchFamily="34" charset="0"/>
                <a:hlinkClick r:id="rId2"/>
              </a:rPr>
              <a:t>-digital/digital-first-messaging</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NHS England, 2026, Tone of voice,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3"/>
              </a:rPr>
              <a:t>https</a:t>
            </a:r>
            <a:r>
              <a:rPr lang="en-GB" u="sng" dirty="0">
                <a:latin typeface="Arial" panose="020B0604020202020204" pitchFamily="34" charset="0"/>
                <a:cs typeface="Arial" panose="020B0604020202020204" pitchFamily="34" charset="0"/>
                <a:hlinkClick r:id="rId3"/>
              </a:rPr>
              <a:t>://www.england.nhs.uk/nhsidentity/identity-guidelines/tone-of-voice/</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NHS England, 2026a, Urgent and emergency care,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4"/>
              </a:rPr>
              <a:t>https</a:t>
            </a:r>
            <a:r>
              <a:rPr lang="en-GB" u="sng" dirty="0">
                <a:latin typeface="Arial" panose="020B0604020202020204" pitchFamily="34" charset="0"/>
                <a:cs typeface="Arial" panose="020B0604020202020204" pitchFamily="34" charset="0"/>
                <a:hlinkClick r:id="rId4"/>
              </a:rPr>
              <a:t>://www.england.nhs.uk/urgent-emergency-care/</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Rafferty A., and Leary A, 2023, Nursing notes on a scandal,  Future Healthcare Journal 2023 Vol 10, No 1: 3–6.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5"/>
              </a:rPr>
              <a:t>https</a:t>
            </a:r>
            <a:r>
              <a:rPr lang="en-GB" u="sng" dirty="0">
                <a:latin typeface="Arial" panose="020B0604020202020204" pitchFamily="34" charset="0"/>
                <a:cs typeface="Arial" panose="020B0604020202020204" pitchFamily="34" charset="0"/>
                <a:hlinkClick r:id="rId5"/>
              </a:rPr>
              <a:t>://pmc.ncbi.nlm.nih.gov/articles/PMC10538672/pdf/futurehealth-10-1-3.pdf</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Rafferty, A.M. and Leary, A., 2023. Nursing notes on a scandal. Future Healthcare Journal, 10(1), pp.3-6.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6"/>
              </a:rPr>
              <a:t>https</a:t>
            </a:r>
            <a:r>
              <a:rPr lang="en-GB" u="sng" dirty="0">
                <a:latin typeface="Arial" panose="020B0604020202020204" pitchFamily="34" charset="0"/>
                <a:cs typeface="Arial" panose="020B0604020202020204" pitchFamily="34" charset="0"/>
                <a:hlinkClick r:id="rId6"/>
              </a:rPr>
              <a:t>://www.sciencedirect.com/science/article/pii/S2514664524003746</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Smith, J. and Chambers, N., 2019. Mid Staffordshire: A case study of failed governance and leadership?. The Political Quarterly, 90(2), pp.194-201.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7"/>
              </a:rPr>
              <a:t>https</a:t>
            </a:r>
            <a:r>
              <a:rPr lang="en-GB" u="sng" dirty="0">
                <a:latin typeface="Arial" panose="020B0604020202020204" pitchFamily="34" charset="0"/>
                <a:cs typeface="Arial" panose="020B0604020202020204" pitchFamily="34" charset="0"/>
                <a:hlinkClick r:id="rId7"/>
              </a:rPr>
              <a:t>://pure-oai.bham.ac.uk/</a:t>
            </a:r>
            <a:r>
              <a:rPr lang="en-GB" u="sng" dirty="0" err="1">
                <a:latin typeface="Arial" panose="020B0604020202020204" pitchFamily="34" charset="0"/>
                <a:cs typeface="Arial" panose="020B0604020202020204" pitchFamily="34" charset="0"/>
                <a:hlinkClick r:id="rId7"/>
              </a:rPr>
              <a:t>ws</a:t>
            </a:r>
            <a:r>
              <a:rPr lang="en-GB" u="sng" dirty="0">
                <a:latin typeface="Arial" panose="020B0604020202020204" pitchFamily="34" charset="0"/>
                <a:cs typeface="Arial" panose="020B0604020202020204" pitchFamily="34" charset="0"/>
                <a:hlinkClick r:id="rId7"/>
              </a:rPr>
              <a:t>/</a:t>
            </a:r>
            <a:r>
              <a:rPr lang="en-GB" u="sng" dirty="0" err="1">
                <a:latin typeface="Arial" panose="020B0604020202020204" pitchFamily="34" charset="0"/>
                <a:cs typeface="Arial" panose="020B0604020202020204" pitchFamily="34" charset="0"/>
                <a:hlinkClick r:id="rId7"/>
              </a:rPr>
              <a:t>portalfiles</a:t>
            </a:r>
            <a:r>
              <a:rPr lang="en-GB" u="sng" dirty="0">
                <a:latin typeface="Arial" panose="020B0604020202020204" pitchFamily="34" charset="0"/>
                <a:cs typeface="Arial" panose="020B0604020202020204" pitchFamily="34" charset="0"/>
                <a:hlinkClick r:id="rId7"/>
              </a:rPr>
              <a:t>/portal/75198741/Smith_and_Chambers_Political_Quarterly_re_boards_and_Francis_2019.pdf</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Taylor, M.J., </a:t>
            </a:r>
            <a:r>
              <a:rPr lang="en-GB" dirty="0" err="1">
                <a:latin typeface="Arial" panose="020B0604020202020204" pitchFamily="34" charset="0"/>
                <a:cs typeface="Arial" panose="020B0604020202020204" pitchFamily="34" charset="0"/>
              </a:rPr>
              <a:t>McNicholas</a:t>
            </a:r>
            <a:r>
              <a:rPr lang="en-GB" dirty="0">
                <a:latin typeface="Arial" panose="020B0604020202020204" pitchFamily="34" charset="0"/>
                <a:cs typeface="Arial" panose="020B0604020202020204" pitchFamily="34" charset="0"/>
              </a:rPr>
              <a:t>, C., Nicolay, C., </a:t>
            </a:r>
            <a:r>
              <a:rPr lang="en-GB" dirty="0" err="1">
                <a:latin typeface="Arial" panose="020B0604020202020204" pitchFamily="34" charset="0"/>
                <a:cs typeface="Arial" panose="020B0604020202020204" pitchFamily="34" charset="0"/>
              </a:rPr>
              <a:t>Darzi</a:t>
            </a:r>
            <a:r>
              <a:rPr lang="en-GB" dirty="0">
                <a:latin typeface="Arial" panose="020B0604020202020204" pitchFamily="34" charset="0"/>
                <a:cs typeface="Arial" panose="020B0604020202020204" pitchFamily="34" charset="0"/>
              </a:rPr>
              <a:t>, A., Bell, D. and Reed, J.E., 2014. Systematic review of the application of the plan–do–study–act method to improve quality in healthcare. </a:t>
            </a:r>
            <a:r>
              <a:rPr lang="en-GB" i="1" dirty="0">
                <a:latin typeface="Arial" panose="020B0604020202020204" pitchFamily="34" charset="0"/>
                <a:cs typeface="Arial" panose="020B0604020202020204" pitchFamily="34" charset="0"/>
              </a:rPr>
              <a:t>BMJ quality &amp; safety</a:t>
            </a:r>
            <a:r>
              <a:rPr lang="en-GB" dirty="0">
                <a:latin typeface="Arial" panose="020B0604020202020204" pitchFamily="34" charset="0"/>
                <a:cs typeface="Arial" panose="020B0604020202020204" pitchFamily="34" charset="0"/>
              </a:rPr>
              <a:t>, 23(4), pp.290-298. Available at: </a:t>
            </a:r>
            <a:r>
              <a:rPr lang="en-GB" u="sng" dirty="0">
                <a:latin typeface="Arial" panose="020B0604020202020204" pitchFamily="34" charset="0"/>
                <a:cs typeface="Arial" panose="020B0604020202020204" pitchFamily="34" charset="0"/>
                <a:hlinkClick r:id="rId8"/>
              </a:rPr>
              <a:t>https://doi.org/10.1136/bmjqs-2013-001862</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Guardian, 2013, NHS culture at Mid Staffs that tolerated low standards and sold patients short,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9"/>
              </a:rPr>
              <a:t>https</a:t>
            </a:r>
            <a:r>
              <a:rPr lang="en-GB" u="sng" dirty="0">
                <a:latin typeface="Arial" panose="020B0604020202020204" pitchFamily="34" charset="0"/>
                <a:cs typeface="Arial" panose="020B0604020202020204" pitchFamily="34" charset="0"/>
                <a:hlinkClick r:id="rId9"/>
              </a:rPr>
              <a:t>://www.theguardian.com/society/2013/feb/06/nhs-mid-staffs</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Guardian, 2023, NHS culture at Mid Staffs that tolerated low standards and sold patients short,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9"/>
              </a:rPr>
              <a:t>https</a:t>
            </a:r>
            <a:r>
              <a:rPr lang="en-GB" u="sng" dirty="0">
                <a:latin typeface="Arial" panose="020B0604020202020204" pitchFamily="34" charset="0"/>
                <a:cs typeface="Arial" panose="020B0604020202020204" pitchFamily="34" charset="0"/>
                <a:hlinkClick r:id="rId9"/>
              </a:rPr>
              <a:t>://www.theguardian.com/society/2013/feb/06/nhs-mid-staffs</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While, A., 2015. Can we learn from the Mid-Staffordshire Inquiry or is it always someone else’s problem?. London journal of primary care, 7(2), pp.23-24.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10"/>
              </a:rPr>
              <a:t>https</a:t>
            </a:r>
            <a:r>
              <a:rPr lang="en-GB" u="sng" dirty="0">
                <a:latin typeface="Arial" panose="020B0604020202020204" pitchFamily="34" charset="0"/>
                <a:cs typeface="Arial" panose="020B0604020202020204" pitchFamily="34" charset="0"/>
                <a:hlinkClick r:id="rId10"/>
              </a:rPr>
              <a:t>://www.tandfonline.com/doi/pdf/10.1080/17571472.2015.11493431</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9038334"/>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309</TotalTime>
  <Words>5351</Words>
  <Application>Microsoft Office PowerPoint</Application>
  <PresentationFormat>Widescreen</PresentationFormat>
  <Paragraphs>195</Paragraphs>
  <Slides>17</Slides>
  <Notes>15</Notes>
  <HiddenSlides>0</HiddenSlides>
  <MMClips>0</MMClips>
  <ScaleCrop>false</ScaleCrop>
  <HeadingPairs>
    <vt:vector size="4" baseType="variant">
      <vt:variant>
        <vt:lpstr>Theme</vt:lpstr>
      </vt:variant>
      <vt:variant>
        <vt:i4>2</vt:i4>
      </vt:variant>
      <vt:variant>
        <vt:lpstr>Slide Titles</vt:lpstr>
      </vt:variant>
      <vt:variant>
        <vt:i4>17</vt:i4>
      </vt:variant>
    </vt:vector>
  </HeadingPairs>
  <TitlesOfParts>
    <vt:vector size="19" baseType="lpstr">
      <vt:lpstr>Office Theme</vt:lpstr>
      <vt:lpstr>Organic</vt:lpstr>
      <vt:lpstr>PowerPoint Presentation</vt:lpstr>
      <vt:lpstr>Introduction </vt:lpstr>
      <vt:lpstr> Overview of Mid Staffordshire Case</vt:lpstr>
      <vt:lpstr>Outline the problem  </vt:lpstr>
      <vt:lpstr>Swiss Cheese Model (Root Cause Analysis)</vt:lpstr>
      <vt:lpstr>Fishbone Diagram</vt:lpstr>
      <vt:lpstr>Donabedian Model Analysis</vt:lpstr>
      <vt:lpstr>Policy failures and governance</vt:lpstr>
      <vt:lpstr>Impact on quality, efficiency and equity</vt:lpstr>
      <vt:lpstr>Benchmarking Gaps</vt:lpstr>
      <vt:lpstr>Outline the leadership strategies</vt:lpstr>
      <vt:lpstr>Kurt Lewin theory for preparing the workforce for change</vt:lpstr>
      <vt:lpstr> Recommendations for service improvement</vt:lpstr>
      <vt:lpstr>Outline how the report (Component Two) will be structured </vt:lpstr>
      <vt:lpstr>Conclusion </vt:lpstr>
      <vt:lpstr>References (Continued)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zakiyamalek9@gmail.com</cp:lastModifiedBy>
  <cp:revision>3</cp:revision>
  <dcterms:created xsi:type="dcterms:W3CDTF">2026-07-08T07:29:03Z</dcterms:created>
  <dcterms:modified xsi:type="dcterms:W3CDTF">2026-07-20T21:06:04Z</dcterms:modified>
</cp:coreProperties>
</file>